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6858000" type="screen4x3"/>
  <p:notesSz cx="6735763" cy="9866313"/>
  <p:embeddedFontLst>
    <p:embeddedFont>
      <p:font typeface="Calibri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4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脱ビギナ講座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ja-JP" altLang="en-US" sz="3600" dirty="0" smtClean="0"/>
              <a:t>計算量とソートいろいろ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3500430" y="3857628"/>
            <a:ext cx="5057788" cy="1752600"/>
          </a:xfrm>
        </p:spPr>
        <p:txBody>
          <a:bodyPr/>
          <a:lstStyle/>
          <a:p>
            <a:pPr algn="l"/>
            <a:r>
              <a:rPr kumimoji="1" lang="ja-JP" altLang="en-US" sz="2400" dirty="0" err="1" smtClean="0"/>
              <a:t>わんくま同盟茶藝</a:t>
            </a:r>
            <a:r>
              <a:rPr kumimoji="1" lang="ja-JP" altLang="en-US" sz="2400" dirty="0" smtClean="0"/>
              <a:t>部顧問</a:t>
            </a:r>
            <a:endParaRPr kumimoji="1" lang="en-US" altLang="ja-JP" sz="2400" dirty="0" smtClean="0"/>
          </a:p>
          <a:p>
            <a:pPr algn="l"/>
            <a:r>
              <a:rPr lang="en-US" altLang="ja-JP" sz="2400" dirty="0" smtClean="0"/>
              <a:t>Microsoft MVP for VC++ 2004-</a:t>
            </a:r>
          </a:p>
          <a:p>
            <a:pPr algn="l"/>
            <a:r>
              <a:rPr kumimoji="1" lang="en-US" altLang="ja-JP" sz="3600" i="1" dirty="0" err="1" smtClean="0">
                <a:latin typeface="Symbol" pitchFamily="18" charset="2"/>
              </a:rPr>
              <a:t>episthmh</a:t>
            </a:r>
            <a:r>
              <a:rPr kumimoji="1" lang="en-US" altLang="ja-JP" sz="3600" dirty="0" smtClean="0"/>
              <a:t> </a:t>
            </a:r>
            <a:r>
              <a:rPr kumimoji="1" lang="en-US" altLang="ja-JP" sz="2400" dirty="0" smtClean="0"/>
              <a:t>episteme@cpp</a:t>
            </a:r>
            <a:r>
              <a:rPr lang="en-US" altLang="ja-JP" sz="2400" dirty="0" smtClean="0"/>
              <a:t>ll.jp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クイック</a:t>
            </a:r>
            <a:r>
              <a:rPr kumimoji="1" lang="ja-JP" altLang="en-US" dirty="0" smtClean="0"/>
              <a:t>ソートの時間計算量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4162437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個の要素を</a:t>
            </a:r>
            <a:r>
              <a:rPr kumimoji="1" lang="en-US" altLang="ja-JP" dirty="0" smtClean="0"/>
              <a:t>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R</a:t>
            </a:r>
            <a:r>
              <a:rPr kumimoji="1" lang="ja-JP" altLang="en-US" dirty="0" smtClean="0"/>
              <a:t>に分割する計算量は</a:t>
            </a:r>
            <a:r>
              <a:rPr kumimoji="1" lang="en-US" altLang="ja-JP" dirty="0" smtClean="0"/>
              <a:t>O(N)</a:t>
            </a:r>
          </a:p>
          <a:p>
            <a:r>
              <a:rPr lang="ja-JP" altLang="en-US" sz="2800" dirty="0" smtClean="0"/>
              <a:t>１回の操作でグループ内の要素数はおよそ</a:t>
            </a:r>
            <a:r>
              <a:rPr lang="en-US" altLang="ja-JP" sz="2800" dirty="0" smtClean="0"/>
              <a:t>1/2</a:t>
            </a:r>
          </a:p>
          <a:p>
            <a:pPr>
              <a:buNone/>
            </a:pPr>
            <a:r>
              <a:rPr lang="ja-JP" altLang="en-US" sz="2800" dirty="0" smtClean="0"/>
              <a:t>　　→ およそ </a:t>
            </a:r>
            <a:r>
              <a:rPr lang="en-US" altLang="ja-JP" sz="2800" dirty="0" err="1" smtClean="0"/>
              <a:t>logN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回で終了</a:t>
            </a:r>
            <a:endParaRPr lang="en-US" altLang="ja-JP" sz="2800" dirty="0" smtClean="0"/>
          </a:p>
          <a:p>
            <a:r>
              <a:rPr lang="ja-JP" altLang="en-US" sz="2800" dirty="0" smtClean="0"/>
              <a:t>→ </a:t>
            </a:r>
            <a:r>
              <a:rPr lang="en-US" altLang="ja-JP" sz="2800" dirty="0" smtClean="0"/>
              <a:t>O(N </a:t>
            </a:r>
            <a:r>
              <a:rPr lang="en-US" altLang="ja-JP" sz="2800" dirty="0" err="1" smtClean="0"/>
              <a:t>logN</a:t>
            </a:r>
            <a:r>
              <a:rPr lang="en-US" altLang="ja-JP" sz="2800" dirty="0" smtClean="0"/>
              <a:t>)</a:t>
            </a:r>
          </a:p>
          <a:p>
            <a:r>
              <a:rPr lang="en-US" altLang="ja-JP" sz="2800" dirty="0" smtClean="0"/>
              <a:t>※ </a:t>
            </a:r>
            <a:r>
              <a:rPr lang="ja-JP" altLang="en-US" sz="2800" dirty="0" smtClean="0"/>
              <a:t>最悪ケースでは </a:t>
            </a:r>
            <a:r>
              <a:rPr lang="en-US" altLang="ja-JP" sz="2800" dirty="0" smtClean="0"/>
              <a:t>O(N^2)</a:t>
            </a:r>
          </a:p>
          <a:p>
            <a:pPr>
              <a:buNone/>
            </a:pPr>
            <a:endParaRPr kumimoji="1" lang="ja-JP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「計算量」とは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240756"/>
            <a:ext cx="8329642" cy="2376487"/>
          </a:xfrm>
        </p:spPr>
        <p:txBody>
          <a:bodyPr/>
          <a:lstStyle/>
          <a:p>
            <a:r>
              <a:rPr kumimoji="1" lang="ja-JP" altLang="en-US" dirty="0" smtClean="0"/>
              <a:t>アルゴリズムの性能を示す目安のひとつ。</a:t>
            </a:r>
            <a:endParaRPr kumimoji="1" lang="en-US" altLang="ja-JP" dirty="0" smtClean="0"/>
          </a:p>
          <a:p>
            <a:r>
              <a:rPr lang="ja-JP" altLang="en-US" dirty="0" smtClean="0"/>
              <a:t>「時間計算量」 どん</a:t>
            </a:r>
            <a:r>
              <a:rPr lang="ja-JP" altLang="en-US" dirty="0" err="1" smtClean="0"/>
              <a:t>だけ</a:t>
            </a:r>
            <a:r>
              <a:rPr lang="ja-JP" altLang="en-US" dirty="0" smtClean="0"/>
              <a:t>時間を食うか</a:t>
            </a:r>
            <a:endParaRPr lang="en-US" altLang="ja-JP" dirty="0" smtClean="0"/>
          </a:p>
          <a:p>
            <a:r>
              <a:rPr lang="ja-JP" altLang="en-US" dirty="0" smtClean="0"/>
              <a:t>「空間計算量」 どん</a:t>
            </a:r>
            <a:r>
              <a:rPr lang="ja-JP" altLang="en-US" dirty="0" err="1" smtClean="0"/>
              <a:t>だけ</a:t>
            </a:r>
            <a:r>
              <a:rPr lang="ja-JP" altLang="en-US" dirty="0" smtClean="0"/>
              <a:t>記憶域を食うか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83435" y="5417122"/>
            <a:ext cx="3874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 </a:t>
            </a:r>
            <a:r>
              <a:rPr kumimoji="1" lang="ja-JP" altLang="en-US" dirty="0" smtClean="0"/>
              <a:t>今回</a:t>
            </a:r>
            <a:r>
              <a:rPr lang="ja-JP" altLang="en-US" dirty="0" smtClean="0"/>
              <a:t>お話するのは主に時間計算量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</a:t>
            </a:r>
            <a:r>
              <a:rPr kumimoji="1" lang="ja-JP" altLang="en-US" dirty="0" smtClean="0"/>
              <a:t>記法 </a:t>
            </a:r>
            <a:r>
              <a:rPr kumimoji="1" lang="en-US" altLang="ja-JP" dirty="0" smtClean="0"/>
              <a:t>(O-notation)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1376355"/>
          </a:xfrm>
        </p:spPr>
        <p:txBody>
          <a:bodyPr/>
          <a:lstStyle/>
          <a:p>
            <a:r>
              <a:rPr kumimoji="1" lang="ja-JP" altLang="en-US" dirty="0" smtClean="0"/>
              <a:t>ある計算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処理に要する時間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空間が</a:t>
            </a:r>
            <a:r>
              <a:rPr kumimoji="1" lang="en-US" altLang="ja-JP" dirty="0" smtClean="0"/>
              <a:t>T</a:t>
            </a:r>
            <a:r>
              <a:rPr kumimoji="1" lang="ja-JP" altLang="en-US" dirty="0" smtClean="0"/>
              <a:t>に比例するとき、その時間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空間計算量を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31967" y="2928934"/>
            <a:ext cx="32800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/>
              <a:t>O(T) </a:t>
            </a:r>
            <a:r>
              <a:rPr kumimoji="1" lang="ja-JP" altLang="en-US" dirty="0" smtClean="0"/>
              <a:t>と表記し、</a:t>
            </a:r>
            <a:endParaRPr kumimoji="1" lang="en-US" altLang="ja-JP" dirty="0" smtClean="0"/>
          </a:p>
          <a:p>
            <a:r>
              <a:rPr lang="en-US" altLang="ja-JP" dirty="0" smtClean="0"/>
              <a:t>｢</a:t>
            </a:r>
            <a:r>
              <a:rPr lang="ja-JP" altLang="en-US" dirty="0" smtClean="0"/>
              <a:t>計算量は</a:t>
            </a:r>
            <a:r>
              <a:rPr lang="en-US" altLang="ja-JP" dirty="0" smtClean="0"/>
              <a:t>T</a:t>
            </a:r>
            <a:r>
              <a:rPr lang="ja-JP" altLang="en-US" dirty="0" smtClean="0"/>
              <a:t>のオーダー」という。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57620" y="5357826"/>
            <a:ext cx="403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 </a:t>
            </a:r>
            <a:r>
              <a:rPr lang="ja-JP" altLang="en-US" dirty="0" smtClean="0"/>
              <a:t>いつも一定の計算量であるなら </a:t>
            </a:r>
            <a:r>
              <a:rPr lang="en-US" altLang="ja-JP" dirty="0" smtClean="0"/>
              <a:t>O(1)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O-notation</a:t>
            </a:r>
            <a:r>
              <a:rPr kumimoji="1" lang="ja-JP" altLang="en-US" dirty="0" smtClean="0"/>
              <a:t>の例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1304917"/>
          </a:xfrm>
        </p:spPr>
        <p:txBody>
          <a:bodyPr/>
          <a:lstStyle/>
          <a:p>
            <a:r>
              <a:rPr lang="ja-JP" altLang="en-US" dirty="0" smtClean="0"/>
              <a:t>要素数</a:t>
            </a:r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の配列から特定の値を探す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sz="3600" dirty="0" smtClean="0"/>
              <a:t>O(N)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357158" y="2285992"/>
            <a:ext cx="832964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要素数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のソートされた配列から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であれば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3200" kern="0" dirty="0" smtClean="0">
                <a:latin typeface="+mn-lt"/>
                <a:ea typeface="+mn-ea"/>
              </a:rPr>
              <a:t>　　二分法によって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O(</a:t>
            </a:r>
            <a:r>
              <a:rPr kumimoji="1" lang="en-US" altLang="ja-JP" sz="3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logN</a:t>
            </a:r>
            <a:r>
              <a:rPr kumimoji="1" lang="en-US" altLang="ja-JP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)</a:t>
            </a: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357158" y="4071942"/>
            <a:ext cx="832964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要素数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のリストだと、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3200" kern="0" dirty="0" smtClean="0">
                <a:latin typeface="+mn-lt"/>
                <a:ea typeface="+mn-ea"/>
              </a:rPr>
              <a:t>　　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たとえソートされていても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</a:t>
            </a:r>
            <a:r>
              <a:rPr lang="en-US" altLang="ja-JP" sz="4000" kern="0" dirty="0" smtClean="0"/>
              <a:t>O(N)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en-US" altLang="ja-JP" sz="4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ソート・アルゴリズム</a:t>
            </a:r>
            <a:r>
              <a:rPr lang="en-US" altLang="ja-JP" dirty="0" smtClean="0"/>
              <a:t>…</a:t>
            </a:r>
            <a:r>
              <a:rPr lang="ja-JP" altLang="en-US" dirty="0" smtClean="0"/>
              <a:t>どん</a:t>
            </a:r>
            <a:r>
              <a:rPr lang="ja-JP" altLang="en-US" dirty="0" err="1" smtClean="0"/>
              <a:t>だけ</a:t>
            </a:r>
            <a:r>
              <a:rPr lang="ja-JP" altLang="en-US" dirty="0" smtClean="0"/>
              <a:t>知ってる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57422" y="1052513"/>
            <a:ext cx="5572164" cy="5073650"/>
          </a:xfrm>
        </p:spPr>
        <p:txBody>
          <a:bodyPr/>
          <a:lstStyle/>
          <a:p>
            <a:r>
              <a:rPr lang="ja-JP" altLang="en-US" dirty="0" smtClean="0"/>
              <a:t>バブルソート</a:t>
            </a:r>
            <a:endParaRPr lang="en-US" altLang="ja-JP" dirty="0" smtClean="0"/>
          </a:p>
          <a:p>
            <a:r>
              <a:rPr kumimoji="1" lang="ja-JP" altLang="en-US" dirty="0" smtClean="0"/>
              <a:t>選択ソート</a:t>
            </a:r>
            <a:endParaRPr kumimoji="1" lang="en-US" altLang="ja-JP" dirty="0" smtClean="0"/>
          </a:p>
          <a:p>
            <a:r>
              <a:rPr lang="ja-JP" altLang="en-US" dirty="0" smtClean="0"/>
              <a:t>挿入ソート</a:t>
            </a:r>
            <a:endParaRPr lang="en-US" altLang="ja-JP" dirty="0" smtClean="0"/>
          </a:p>
          <a:p>
            <a:r>
              <a:rPr kumimoji="1" lang="ja-JP" altLang="en-US" dirty="0" smtClean="0"/>
              <a:t>シェーカーソート</a:t>
            </a:r>
            <a:endParaRPr kumimoji="1" lang="en-US" altLang="ja-JP" dirty="0" smtClean="0"/>
          </a:p>
          <a:p>
            <a:r>
              <a:rPr lang="ja-JP" altLang="en-US" dirty="0" smtClean="0"/>
              <a:t>シェルソート</a:t>
            </a:r>
            <a:endParaRPr lang="en-US" altLang="ja-JP" dirty="0" smtClean="0"/>
          </a:p>
          <a:p>
            <a:r>
              <a:rPr kumimoji="1" lang="ja-JP" altLang="en-US" dirty="0" smtClean="0"/>
              <a:t>マージソート</a:t>
            </a:r>
            <a:endParaRPr kumimoji="1" lang="en-US" altLang="ja-JP" dirty="0" smtClean="0"/>
          </a:p>
          <a:p>
            <a:r>
              <a:rPr lang="ja-JP" altLang="en-US" dirty="0" smtClean="0"/>
              <a:t>ヒープソート</a:t>
            </a:r>
            <a:endParaRPr lang="en-US" altLang="ja-JP" dirty="0" smtClean="0"/>
          </a:p>
          <a:p>
            <a:r>
              <a:rPr kumimoji="1" lang="ja-JP" altLang="en-US" dirty="0" smtClean="0"/>
              <a:t>クイックソート　　</a:t>
            </a:r>
            <a:r>
              <a:rPr lang="ja-JP" altLang="en-US" dirty="0" smtClean="0"/>
              <a:t>などなど</a:t>
            </a:r>
            <a:r>
              <a:rPr lang="en-US" altLang="ja-JP" dirty="0" smtClean="0"/>
              <a:t>…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選択ソート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</a:t>
            </a:r>
            <a:r>
              <a:rPr kumimoji="1" lang="en-US" altLang="ja-JP" dirty="0" smtClean="0"/>
              <a:t>[0], a[1], a[2], …. </a:t>
            </a:r>
            <a:r>
              <a:rPr lang="en-US" altLang="ja-JP" dirty="0" smtClean="0"/>
              <a:t>a</a:t>
            </a:r>
            <a:r>
              <a:rPr kumimoji="1" lang="en-US" altLang="ja-JP" dirty="0" smtClean="0"/>
              <a:t>[N-1] </a:t>
            </a:r>
            <a:r>
              <a:rPr kumimoji="1" lang="ja-JP" altLang="en-US" dirty="0" smtClean="0"/>
              <a:t>をソートするには</a:t>
            </a:r>
            <a:r>
              <a:rPr kumimoji="1" lang="en-US" altLang="ja-JP" dirty="0" smtClean="0"/>
              <a:t>:</a:t>
            </a:r>
          </a:p>
          <a:p>
            <a:r>
              <a:rPr lang="en-US" altLang="ja-JP" sz="2800" dirty="0" smtClean="0"/>
              <a:t>a[0] </a:t>
            </a:r>
            <a:r>
              <a:rPr lang="ja-JP" altLang="en-US" sz="2800" dirty="0" smtClean="0"/>
              <a:t>～ </a:t>
            </a:r>
            <a:r>
              <a:rPr lang="en-US" altLang="ja-JP" sz="2800" dirty="0" smtClean="0"/>
              <a:t>a[N-1] </a:t>
            </a:r>
            <a:r>
              <a:rPr lang="ja-JP" altLang="en-US" sz="2800" dirty="0" smtClean="0"/>
              <a:t>のうち、最小の要素を</a:t>
            </a:r>
            <a:r>
              <a:rPr lang="en-US" altLang="ja-JP" sz="2800" dirty="0" smtClean="0"/>
              <a:t>a[0]</a:t>
            </a:r>
            <a:r>
              <a:rPr lang="ja-JP" altLang="en-US" sz="2800" dirty="0" smtClean="0"/>
              <a:t>と交換</a:t>
            </a:r>
            <a:endParaRPr lang="en-US" altLang="ja-JP" sz="2800" dirty="0" smtClean="0"/>
          </a:p>
          <a:p>
            <a:r>
              <a:rPr lang="en-US" altLang="ja-JP" sz="2800" dirty="0" smtClean="0"/>
              <a:t>a[1] </a:t>
            </a:r>
            <a:r>
              <a:rPr lang="ja-JP" altLang="en-US" sz="2800" dirty="0" smtClean="0"/>
              <a:t>～ </a:t>
            </a:r>
            <a:r>
              <a:rPr lang="en-US" altLang="ja-JP" sz="2800" dirty="0" smtClean="0"/>
              <a:t>a[N-1] </a:t>
            </a:r>
            <a:r>
              <a:rPr lang="ja-JP" altLang="en-US" sz="2800" dirty="0" smtClean="0"/>
              <a:t>のうち、最小の要素を</a:t>
            </a:r>
            <a:r>
              <a:rPr lang="en-US" altLang="ja-JP" sz="2800" dirty="0" smtClean="0"/>
              <a:t>a[1]</a:t>
            </a:r>
            <a:r>
              <a:rPr lang="ja-JP" altLang="en-US" sz="2800" dirty="0" smtClean="0"/>
              <a:t>と交換</a:t>
            </a:r>
            <a:endParaRPr lang="en-US" altLang="ja-JP" sz="2800" dirty="0" smtClean="0"/>
          </a:p>
          <a:p>
            <a:r>
              <a:rPr lang="en-US" altLang="ja-JP" sz="2800" dirty="0" smtClean="0"/>
              <a:t>a[2] </a:t>
            </a:r>
            <a:r>
              <a:rPr lang="ja-JP" altLang="en-US" sz="2800" dirty="0" smtClean="0"/>
              <a:t>～ </a:t>
            </a:r>
            <a:r>
              <a:rPr lang="en-US" altLang="ja-JP" sz="2800" dirty="0" smtClean="0"/>
              <a:t>a[N-1] </a:t>
            </a:r>
            <a:r>
              <a:rPr lang="ja-JP" altLang="en-US" sz="2800" dirty="0" smtClean="0"/>
              <a:t>のうち、最小の要素を</a:t>
            </a:r>
            <a:r>
              <a:rPr lang="en-US" altLang="ja-JP" sz="2800" dirty="0" smtClean="0"/>
              <a:t>a[2]</a:t>
            </a:r>
            <a:r>
              <a:rPr lang="ja-JP" altLang="en-US" sz="2800" dirty="0" smtClean="0"/>
              <a:t>と交換</a:t>
            </a:r>
            <a:endParaRPr lang="en-US" altLang="ja-JP" sz="2800" dirty="0" smtClean="0"/>
          </a:p>
          <a:p>
            <a:r>
              <a:rPr lang="en-US" altLang="ja-JP" sz="2800" dirty="0" smtClean="0"/>
              <a:t>…</a:t>
            </a:r>
          </a:p>
          <a:p>
            <a:r>
              <a:rPr lang="en-US" altLang="ja-JP" sz="2800" dirty="0" smtClean="0"/>
              <a:t>a[</a:t>
            </a:r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] </a:t>
            </a:r>
            <a:r>
              <a:rPr lang="ja-JP" altLang="en-US" sz="2800" dirty="0" smtClean="0"/>
              <a:t>～ </a:t>
            </a:r>
            <a:r>
              <a:rPr lang="en-US" altLang="ja-JP" sz="2800" dirty="0" smtClean="0"/>
              <a:t>a[N-1] </a:t>
            </a:r>
            <a:r>
              <a:rPr lang="ja-JP" altLang="en-US" sz="2800" dirty="0" smtClean="0"/>
              <a:t>のうち、最小の要素を</a:t>
            </a:r>
            <a:r>
              <a:rPr lang="en-US" altLang="ja-JP" sz="2800" dirty="0" smtClean="0"/>
              <a:t>a[</a:t>
            </a:r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]</a:t>
            </a:r>
            <a:r>
              <a:rPr lang="ja-JP" altLang="en-US" sz="2800" dirty="0" smtClean="0"/>
              <a:t>と交換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…</a:t>
            </a:r>
          </a:p>
          <a:p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 = N-1 </a:t>
            </a:r>
            <a:r>
              <a:rPr lang="ja-JP" altLang="en-US" sz="2800" dirty="0" smtClean="0"/>
              <a:t>となったらソート完了。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選択ソートの時間計算量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4162437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個の要素から最小値を見つけるための比較回数は</a:t>
            </a:r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回なので、</a:t>
            </a:r>
            <a:endParaRPr kumimoji="1" lang="en-US" altLang="ja-JP" dirty="0" smtClean="0"/>
          </a:p>
          <a:p>
            <a:r>
              <a:rPr lang="en-US" altLang="ja-JP" sz="2800" dirty="0" smtClean="0"/>
              <a:t>(N-1) + (N-2) + (N-3) + … + (1) </a:t>
            </a:r>
            <a:r>
              <a:rPr lang="ja-JP" altLang="en-US" sz="2800" dirty="0" smtClean="0"/>
              <a:t>← </a:t>
            </a:r>
            <a:r>
              <a:rPr lang="en-US" altLang="ja-JP" sz="2800" dirty="0" smtClean="0"/>
              <a:t>()</a:t>
            </a:r>
            <a:r>
              <a:rPr lang="ja-JP" altLang="en-US" sz="2800" dirty="0" smtClean="0"/>
              <a:t>は</a:t>
            </a:r>
            <a:r>
              <a:rPr lang="en-US" altLang="ja-JP" sz="2800" dirty="0" smtClean="0"/>
              <a:t>N-1</a:t>
            </a:r>
            <a:r>
              <a:rPr lang="ja-JP" altLang="en-US" sz="2800" dirty="0" smtClean="0"/>
              <a:t>個</a:t>
            </a:r>
            <a:endParaRPr lang="en-US" altLang="ja-JP" sz="2800" dirty="0" smtClean="0"/>
          </a:p>
          <a:p>
            <a:r>
              <a:rPr lang="en-US" altLang="ja-JP" sz="2800" dirty="0" smtClean="0"/>
              <a:t>=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N(N-1)/2</a:t>
            </a:r>
          </a:p>
          <a:p>
            <a:r>
              <a:rPr kumimoji="1" lang="en-US" altLang="ja-JP" sz="2800" dirty="0" smtClean="0"/>
              <a:t>=  N^2/2 – N/2</a:t>
            </a:r>
          </a:p>
          <a:p>
            <a:r>
              <a:rPr lang="ja-JP" altLang="en-US" sz="2800" dirty="0" smtClean="0"/>
              <a:t>→ </a:t>
            </a:r>
            <a:r>
              <a:rPr lang="en-US" altLang="ja-JP" sz="2800" dirty="0" smtClean="0"/>
              <a:t>O(N^2)</a:t>
            </a:r>
          </a:p>
          <a:p>
            <a:r>
              <a:rPr lang="en-US" altLang="ja-JP" sz="2800" dirty="0" smtClean="0"/>
              <a:t>※ </a:t>
            </a:r>
            <a:r>
              <a:rPr lang="ja-JP" altLang="en-US" sz="2800" dirty="0" smtClean="0"/>
              <a:t>最も次数の大きいもののみを計算量とする</a:t>
            </a:r>
            <a:endParaRPr lang="en-US" altLang="ja-JP" sz="2800" dirty="0" smtClean="0"/>
          </a:p>
          <a:p>
            <a:r>
              <a:rPr lang="en-US" altLang="ja-JP" sz="2800" dirty="0" smtClean="0"/>
              <a:t>※ </a:t>
            </a:r>
            <a:r>
              <a:rPr lang="ja-JP" altLang="en-US" sz="2800" dirty="0" smtClean="0"/>
              <a:t>係数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ここでは</a:t>
            </a:r>
            <a:r>
              <a:rPr lang="en-US" altLang="ja-JP" sz="2800" dirty="0" smtClean="0"/>
              <a:t>1/2)</a:t>
            </a:r>
            <a:r>
              <a:rPr lang="ja-JP" altLang="en-US" sz="2800" dirty="0" smtClean="0"/>
              <a:t>は無視する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7356" y="5500702"/>
            <a:ext cx="5101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時間計算量はおおむね、要素数の二乗に比例する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クイックソート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a[0], a[1], a[2], …. a[N-1] </a:t>
            </a:r>
            <a:r>
              <a:rPr lang="ja-JP" altLang="en-US" dirty="0" smtClean="0"/>
              <a:t>をソートするには</a:t>
            </a:r>
            <a:r>
              <a:rPr lang="en-US" altLang="ja-JP" dirty="0" smtClean="0"/>
              <a:t>:</a:t>
            </a:r>
          </a:p>
          <a:p>
            <a:r>
              <a:rPr lang="ja-JP" altLang="en-US" dirty="0" smtClean="0"/>
              <a:t>適当な値</a:t>
            </a:r>
            <a:r>
              <a:rPr lang="en-US" altLang="ja-JP" dirty="0" smtClean="0"/>
              <a:t>P</a:t>
            </a:r>
            <a:r>
              <a:rPr lang="ja-JP" altLang="en-US" dirty="0" smtClean="0"/>
              <a:t>を決め、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それ未満のグループ</a:t>
            </a:r>
            <a:r>
              <a:rPr lang="en-US" altLang="ja-JP" dirty="0" smtClean="0"/>
              <a:t>(L)</a:t>
            </a:r>
            <a:r>
              <a:rPr lang="ja-JP" altLang="en-US" dirty="0" smtClean="0"/>
              <a:t>と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 </a:t>
            </a:r>
            <a:r>
              <a:rPr lang="ja-JP" altLang="en-US" dirty="0" smtClean="0"/>
              <a:t>それ以上のグループ</a:t>
            </a:r>
            <a:r>
              <a:rPr lang="en-US" altLang="ja-JP" dirty="0" smtClean="0"/>
              <a:t>(R)</a:t>
            </a:r>
            <a:r>
              <a:rPr lang="ja-JP" altLang="en-US" dirty="0" err="1" smtClean="0"/>
              <a:t>とに</a:t>
            </a:r>
            <a:r>
              <a:rPr lang="ja-JP" altLang="en-US" dirty="0" smtClean="0"/>
              <a:t>分割する</a:t>
            </a:r>
            <a:endParaRPr lang="en-US" altLang="ja-JP" dirty="0" smtClean="0"/>
          </a:p>
          <a:p>
            <a:r>
              <a:rPr kumimoji="1" lang="en-US" altLang="ja-JP" dirty="0" smtClean="0"/>
              <a:t>L, R</a:t>
            </a:r>
            <a:r>
              <a:rPr lang="ja-JP" altLang="en-US" dirty="0" smtClean="0"/>
              <a:t> それぞれ</a:t>
            </a:r>
            <a:r>
              <a:rPr kumimoji="1" lang="ja-JP" altLang="en-US" dirty="0" smtClean="0"/>
              <a:t>に対し上記の処理を施す</a:t>
            </a:r>
            <a:endParaRPr kumimoji="1" lang="en-US" altLang="ja-JP" dirty="0" smtClean="0"/>
          </a:p>
          <a:p>
            <a:r>
              <a:rPr lang="ja-JP" altLang="en-US" dirty="0" smtClean="0"/>
              <a:t>グループ内の要素数が</a:t>
            </a:r>
            <a:r>
              <a:rPr lang="en-US" altLang="ja-JP" dirty="0" smtClean="0"/>
              <a:t>1</a:t>
            </a:r>
            <a:r>
              <a:rPr lang="ja-JP" altLang="en-US" dirty="0" smtClean="0"/>
              <a:t>以下になれば終了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クイックソート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071670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3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572264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6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571736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2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071802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7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71868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8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071934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0070C0"/>
                </a:solidFill>
              </a:rPr>
              <a:t>０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572000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5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072066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1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572132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9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072198" y="128586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4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19" name="カギ線コネクタ 18"/>
          <p:cNvCxnSpPr>
            <a:stCxn id="9" idx="2"/>
            <a:endCxn id="15" idx="2"/>
          </p:cNvCxnSpPr>
          <p:nvPr/>
        </p:nvCxnSpPr>
        <p:spPr>
          <a:xfrm rot="16200000" flipH="1">
            <a:off x="4822033" y="285728"/>
            <a:ext cx="1588" cy="3000396"/>
          </a:xfrm>
          <a:prstGeom prst="bentConnector3">
            <a:avLst>
              <a:gd name="adj1" fmla="val 27379669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カギ線コネクタ 20"/>
          <p:cNvCxnSpPr>
            <a:stCxn id="10" idx="2"/>
            <a:endCxn id="13" idx="2"/>
          </p:cNvCxnSpPr>
          <p:nvPr/>
        </p:nvCxnSpPr>
        <p:spPr>
          <a:xfrm rot="16200000" flipH="1">
            <a:off x="4572000" y="1035827"/>
            <a:ext cx="1588" cy="1500198"/>
          </a:xfrm>
          <a:prstGeom prst="bentConnector3">
            <a:avLst>
              <a:gd name="adj1" fmla="val 1439547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rot="5400000">
            <a:off x="4643438" y="1500174"/>
            <a:ext cx="857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1071538" y="1357298"/>
            <a:ext cx="725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 = 6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214413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3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786578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6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714479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2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214545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4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714611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1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214677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0070C0"/>
                </a:solidFill>
              </a:rPr>
              <a:t>０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714743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5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8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786446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9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286512" y="292893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7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37" name="カギ線コネクタ 36"/>
          <p:cNvCxnSpPr>
            <a:stCxn id="29" idx="2"/>
            <a:endCxn id="31" idx="2"/>
          </p:cNvCxnSpPr>
          <p:nvPr/>
        </p:nvCxnSpPr>
        <p:spPr>
          <a:xfrm rot="16200000" flipH="1">
            <a:off x="2964644" y="2928934"/>
            <a:ext cx="1588" cy="1000132"/>
          </a:xfrm>
          <a:prstGeom prst="bentConnector3">
            <a:avLst>
              <a:gd name="adj1" fmla="val 14395466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57158" y="2928934"/>
            <a:ext cx="725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 = 4</a:t>
            </a:r>
            <a:endParaRPr kumimoji="1" lang="ja-JP" altLang="en-US" dirty="0"/>
          </a:p>
        </p:txBody>
      </p:sp>
      <p:cxnSp>
        <p:nvCxnSpPr>
          <p:cNvPr id="50" name="直線コネクタ 49"/>
          <p:cNvCxnSpPr/>
          <p:nvPr/>
        </p:nvCxnSpPr>
        <p:spPr>
          <a:xfrm rot="5400000">
            <a:off x="2786050" y="3143248"/>
            <a:ext cx="857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4489422" y="2988230"/>
            <a:ext cx="725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 = 7</a:t>
            </a:r>
            <a:endParaRPr kumimoji="1" lang="ja-JP" altLang="en-US" dirty="0"/>
          </a:p>
        </p:txBody>
      </p:sp>
      <p:cxnSp>
        <p:nvCxnSpPr>
          <p:cNvPr id="52" name="カギ線コネクタ 51"/>
          <p:cNvCxnSpPr>
            <a:stCxn id="33" idx="2"/>
            <a:endCxn id="27" idx="2"/>
          </p:cNvCxnSpPr>
          <p:nvPr/>
        </p:nvCxnSpPr>
        <p:spPr>
          <a:xfrm rot="16200000" flipH="1">
            <a:off x="6286512" y="2678901"/>
            <a:ext cx="1588" cy="1500198"/>
          </a:xfrm>
          <a:prstGeom prst="bentConnector3">
            <a:avLst>
              <a:gd name="adj1" fmla="val 14395466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 rot="5400000">
            <a:off x="5357818" y="3143248"/>
            <a:ext cx="857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/>
          <p:cNvSpPr/>
          <p:nvPr/>
        </p:nvSpPr>
        <p:spPr>
          <a:xfrm>
            <a:off x="1000100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3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1500166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2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000232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500298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1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214678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4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714744" y="4357694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5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072330" y="435690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8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214942" y="435690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6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072198" y="435690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0070C0"/>
                </a:solidFill>
              </a:rPr>
              <a:t>9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6572264" y="4356900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70C0"/>
                </a:solidFill>
              </a:rPr>
              <a:t>7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39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スライドマスタT39</Template>
  <TotalTime>63</TotalTime>
  <Words>397</Words>
  <Application>Microsoft Office PowerPoint</Application>
  <PresentationFormat>画面に合わせる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Arial</vt:lpstr>
      <vt:lpstr>ＭＳ Ｐゴシック</vt:lpstr>
      <vt:lpstr>Symbol</vt:lpstr>
      <vt:lpstr>Calibri</vt:lpstr>
      <vt:lpstr>スライドマスタT39</vt:lpstr>
      <vt:lpstr>脱ビギナ講座: 計算量とソートいろいろ</vt:lpstr>
      <vt:lpstr>「計算量」とは</vt:lpstr>
      <vt:lpstr>O記法 (O-notation)</vt:lpstr>
      <vt:lpstr>O-notationの例</vt:lpstr>
      <vt:lpstr>ソート・アルゴリズム…どんだけ知ってる?</vt:lpstr>
      <vt:lpstr>選択ソート</vt:lpstr>
      <vt:lpstr>選択ソートの時間計算量</vt:lpstr>
      <vt:lpstr>クイックソート</vt:lpstr>
      <vt:lpstr>クイックソート</vt:lpstr>
      <vt:lpstr>クイックソートの時間計算量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脱ビギナ講座: 計算量とソートいろいろ</dc:title>
  <dc:creator>episteme</dc:creator>
  <cp:lastModifiedBy>わんくま同盟</cp:lastModifiedBy>
  <cp:revision>1</cp:revision>
  <dcterms:created xsi:type="dcterms:W3CDTF">2009-10-28T12:23:45Z</dcterms:created>
  <dcterms:modified xsi:type="dcterms:W3CDTF">2009-11-14T09:11:09Z</dcterms:modified>
</cp:coreProperties>
</file>