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2"/>
  </p:sldMasterIdLst>
  <p:notesMasterIdLst>
    <p:notesMasterId r:id="rId29"/>
  </p:notesMasterIdLst>
  <p:handoutMasterIdLst>
    <p:handoutMasterId r:id="rId30"/>
  </p:handoutMasterIdLst>
  <p:sldIdLst>
    <p:sldId id="265" r:id="rId3"/>
    <p:sldId id="266" r:id="rId4"/>
    <p:sldId id="267" r:id="rId5"/>
    <p:sldId id="268" r:id="rId6"/>
    <p:sldId id="269" r:id="rId7"/>
    <p:sldId id="270" r:id="rId8"/>
    <p:sldId id="271" r:id="rId9"/>
    <p:sldId id="281" r:id="rId10"/>
    <p:sldId id="272" r:id="rId11"/>
    <p:sldId id="273" r:id="rId12"/>
    <p:sldId id="274" r:id="rId13"/>
    <p:sldId id="276" r:id="rId14"/>
    <p:sldId id="275" r:id="rId15"/>
    <p:sldId id="278" r:id="rId16"/>
    <p:sldId id="280" r:id="rId17"/>
    <p:sldId id="279" r:id="rId18"/>
    <p:sldId id="282" r:id="rId19"/>
    <p:sldId id="283" r:id="rId20"/>
    <p:sldId id="284" r:id="rId21"/>
    <p:sldId id="289" r:id="rId22"/>
    <p:sldId id="285" r:id="rId23"/>
    <p:sldId id="286" r:id="rId24"/>
    <p:sldId id="287" r:id="rId25"/>
    <p:sldId id="288" r:id="rId26"/>
    <p:sldId id="277" r:id="rId27"/>
    <p:sldId id="290" r:id="rId28"/>
  </p:sldIdLst>
  <p:sldSz cx="9144000" cy="6858000" type="screen4x3"/>
  <p:notesSz cx="6858000" cy="9945688"/>
  <p:embeddedFontLst>
    <p:embeddedFont>
      <p:font typeface="Calibri" pitchFamily="34" charset="0"/>
      <p:regular r:id="rId31"/>
      <p:bold r:id="rId32"/>
      <p:italic r:id="rId33"/>
      <p:boldItalic r:id="rId34"/>
    </p:embeddedFont>
  </p:embeddedFont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07/7/12/main" xmlns="" val="0"/>
    </p:ext>
    <p:ext uri="{D31A062A-798A-4329-ABDD-BBA856620510}">
      <p14:defaultImageDpi xmlns:p14="http://schemas.microsoft.com/office/powerpoint/2007/7/12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74114" autoAdjust="0"/>
  </p:normalViewPr>
  <p:slideViewPr>
    <p:cSldViewPr>
      <p:cViewPr>
        <p:scale>
          <a:sx n="75" d="100"/>
          <a:sy n="75" d="100"/>
        </p:scale>
        <p:origin x="-138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5" d="100"/>
          <a:sy n="75" d="100"/>
        </p:scale>
        <p:origin x="-1332" y="-102"/>
      </p:cViewPr>
      <p:guideLst>
        <p:guide orient="horz" pos="3132"/>
        <p:guide pos="215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 8"/>
          <p:cNvSpPr>
            <a:spLocks noGrp="1"/>
          </p:cNvSpPr>
          <p:nvPr>
            <p:ph type="sldNum" sz="quarter" idx="3"/>
          </p:nvPr>
        </p:nvSpPr>
        <p:spPr>
          <a:xfrm>
            <a:off x="3883991" y="9446403"/>
            <a:ext cx="2972392" cy="497684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1B41F20F-3575-490C-975A-EF863D95DAC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07/7/12/main" xmlns="" val="402710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393" cy="497685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3991" y="0"/>
            <a:ext cx="2972392" cy="497685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r>
              <a:rPr lang="en-US" altLang="ja-JP" dirty="0" smtClean="0"/>
              <a:t>2008/09/20</a:t>
            </a:r>
            <a:endParaRPr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316" y="4724001"/>
            <a:ext cx="5487370" cy="4475960"/>
          </a:xfrm>
          <a:prstGeom prst="rect">
            <a:avLst/>
          </a:prstGeom>
        </p:spPr>
        <p:txBody>
          <a:bodyPr vert="horz" lIns="92546" tIns="46273" rIns="92546" bIns="46273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6403"/>
            <a:ext cx="2972393" cy="497684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3991" y="9446403"/>
            <a:ext cx="2972392" cy="497684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0D7189C3-70FD-45C8-AA34-3D07BFDF182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07/7/12/main" xmlns="" val="3388554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kumimoji="1" lang="ja-JP" altLang="en-US" dirty="0" smtClean="0"/>
              <a:t>シンボルパスを設定しておく</a:t>
            </a:r>
          </a:p>
          <a:p>
            <a:endParaRPr kumimoji="1" lang="ja-JP" altLang="en-US" dirty="0" smtClean="0"/>
          </a:p>
          <a:p>
            <a:r>
              <a:rPr kumimoji="1" lang="en-US" altLang="ja-JP" dirty="0" smtClean="0"/>
              <a:t>_NT_SYMBOL_PATH</a:t>
            </a:r>
          </a:p>
          <a:p>
            <a:r>
              <a:rPr kumimoji="1" lang="en-US" altLang="ja-JP" dirty="0" smtClean="0"/>
              <a:t>http://msdl.microsoft.com/download/symbols</a:t>
            </a:r>
          </a:p>
          <a:p>
            <a:r>
              <a:rPr kumimoji="1" lang="en-US" altLang="ja-JP" dirty="0" smtClean="0"/>
              <a:t>SRV*[symbol</a:t>
            </a:r>
            <a:r>
              <a:rPr kumimoji="1" lang="ja-JP" altLang="en-US" dirty="0" smtClean="0"/>
              <a:t>を入れるローカルフォルダ</a:t>
            </a:r>
            <a:r>
              <a:rPr kumimoji="1" lang="en-US" altLang="ja-JP" dirty="0" smtClean="0"/>
              <a:t>]*http://msdl.microsoft.com/download/symbols</a:t>
            </a:r>
          </a:p>
          <a:p>
            <a:r>
              <a:rPr kumimoji="1" lang="en-US" altLang="ja-JP" dirty="0" smtClean="0"/>
              <a:t>SRV*c:\</a:t>
            </a:r>
            <a:r>
              <a:rPr kumimoji="1" lang="en-US" altLang="ja-JP" dirty="0" err="1" smtClean="0"/>
              <a:t>debugsymbols</a:t>
            </a:r>
            <a:r>
              <a:rPr kumimoji="1" lang="en-US" altLang="ja-JP" dirty="0" smtClean="0"/>
              <a:t>*http://msdl.microsoft.com/download/symbols;c:\windows\symbols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EXE</a:t>
            </a:r>
            <a:r>
              <a:rPr kumimoji="1" lang="ja-JP" altLang="en-US" dirty="0" smtClean="0"/>
              <a:t>パスモ設定しておく</a:t>
            </a:r>
          </a:p>
          <a:p>
            <a:endParaRPr kumimoji="1" lang="ja-JP" altLang="en-US" dirty="0" smtClean="0"/>
          </a:p>
          <a:p>
            <a:r>
              <a:rPr kumimoji="1" lang="en-US" altLang="ja-JP" dirty="0" smtClean="0"/>
              <a:t>_NT_EXECUTABLE_IMAGE_PATH</a:t>
            </a:r>
          </a:p>
          <a:p>
            <a:r>
              <a:rPr kumimoji="1" lang="en-US" altLang="ja-JP" dirty="0" smtClean="0"/>
              <a:t>C:\WINDOWS</a:t>
            </a:r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SOS</a:t>
            </a:r>
            <a:r>
              <a:rPr kumimoji="1" lang="ja-JP" altLang="en-US" dirty="0" smtClean="0"/>
              <a:t>のロード</a:t>
            </a:r>
          </a:p>
          <a:p>
            <a:r>
              <a:rPr kumimoji="1" lang="en-US" altLang="ja-JP" dirty="0" smtClean="0"/>
              <a:t>.load C:\WINDOWS\microsoft.net\Framework64\v2.0.50727\sos.dll</a:t>
            </a:r>
          </a:p>
          <a:p>
            <a:r>
              <a:rPr kumimoji="1" lang="en-US" altLang="ja-JP" dirty="0" smtClean="0"/>
              <a:t>.load c:\windows\Microsoft.NET\Framework\v2.0.50727\SOS.dll</a:t>
            </a:r>
          </a:p>
          <a:p>
            <a:r>
              <a:rPr kumimoji="1" lang="en-US" altLang="ja-JP" dirty="0" smtClean="0"/>
              <a:t>x86</a:t>
            </a:r>
            <a:r>
              <a:rPr kumimoji="1" lang="ja-JP" altLang="en-US" dirty="0" smtClean="0"/>
              <a:t>ならこれで</a:t>
            </a:r>
            <a:r>
              <a:rPr kumimoji="1" lang="en-US" altLang="ja-JP" dirty="0" smtClean="0"/>
              <a:t>OK</a:t>
            </a:r>
          </a:p>
          <a:p>
            <a:r>
              <a:rPr kumimoji="1" lang="en-US" altLang="ja-JP" dirty="0" smtClean="0"/>
              <a:t>.</a:t>
            </a:r>
            <a:r>
              <a:rPr kumimoji="1" lang="en-US" altLang="ja-JP" dirty="0" err="1" smtClean="0"/>
              <a:t>loadby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sos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mscorwks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プロセスにアタッチするだけならこれで</a:t>
            </a:r>
            <a:r>
              <a:rPr kumimoji="1" lang="en-US" altLang="ja-JP" dirty="0" smtClean="0"/>
              <a:t>OK</a:t>
            </a:r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http://msdn.microsoft.com/ja-jp/library/bb190764.aspx</a:t>
            </a:r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現在のヒープの様子を確認する</a:t>
            </a:r>
          </a:p>
          <a:p>
            <a:r>
              <a:rPr kumimoji="1" lang="en-US" altLang="ja-JP" dirty="0" smtClean="0"/>
              <a:t>!</a:t>
            </a:r>
            <a:r>
              <a:rPr kumimoji="1" lang="en-US" altLang="ja-JP" dirty="0" err="1" smtClean="0"/>
              <a:t>dumpheap</a:t>
            </a:r>
            <a:r>
              <a:rPr kumimoji="1" lang="en-US" altLang="ja-JP" dirty="0" smtClean="0"/>
              <a:t> -stat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55385edc                     1588       393824 </a:t>
            </a:r>
            <a:r>
              <a:rPr kumimoji="1" lang="en-US" altLang="ja-JP" dirty="0" err="1" smtClean="0"/>
              <a:t>System.Windows.Controls.Label</a:t>
            </a:r>
            <a:endParaRPr kumimoji="1" lang="en-US" altLang="ja-JP" dirty="0" smtClean="0"/>
          </a:p>
          <a:p>
            <a:r>
              <a:rPr kumimoji="1" lang="ja-JP" altLang="en-US" dirty="0" smtClean="0"/>
              <a:t>メソッドテーブルアドレス     個数       サイズ クラス</a:t>
            </a:r>
          </a:p>
          <a:p>
            <a:endParaRPr kumimoji="1" lang="ja-JP" altLang="en-US" dirty="0" smtClean="0"/>
          </a:p>
          <a:p>
            <a:r>
              <a:rPr kumimoji="1" lang="en-US" altLang="ja-JP" dirty="0" smtClean="0"/>
              <a:t>!</a:t>
            </a:r>
            <a:r>
              <a:rPr kumimoji="1" lang="en-US" altLang="ja-JP" dirty="0" err="1" smtClean="0"/>
              <a:t>dumpheap</a:t>
            </a:r>
            <a:r>
              <a:rPr kumimoji="1" lang="en-US" altLang="ja-JP" dirty="0" smtClean="0"/>
              <a:t> -</a:t>
            </a:r>
            <a:r>
              <a:rPr kumimoji="1" lang="en-US" altLang="ja-JP" dirty="0" err="1" smtClean="0"/>
              <a:t>mt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メソッドテーブルのアドレス</a:t>
            </a:r>
          </a:p>
          <a:p>
            <a:r>
              <a:rPr kumimoji="1" lang="ja-JP" altLang="en-US" dirty="0" smtClean="0"/>
              <a:t> </a:t>
            </a:r>
            <a:r>
              <a:rPr kumimoji="1" lang="en-US" altLang="ja-JP" dirty="0" smtClean="0"/>
              <a:t>Address                    MT                       Size</a:t>
            </a:r>
          </a:p>
          <a:p>
            <a:r>
              <a:rPr kumimoji="1" lang="en-US" altLang="ja-JP" dirty="0" smtClean="0"/>
              <a:t>039c7228                    05488200                 68     </a:t>
            </a:r>
          </a:p>
          <a:p>
            <a:r>
              <a:rPr kumimoji="1" lang="ja-JP" altLang="en-US" dirty="0" smtClean="0"/>
              <a:t>オブジェクトのアドレス     メソッドテーブルアドレス</a:t>
            </a:r>
          </a:p>
          <a:p>
            <a:endParaRPr kumimoji="1" lang="ja-JP" altLang="en-US" dirty="0" smtClean="0"/>
          </a:p>
          <a:p>
            <a:r>
              <a:rPr kumimoji="1" lang="en-US" altLang="ja-JP" dirty="0" smtClean="0"/>
              <a:t>!</a:t>
            </a:r>
            <a:r>
              <a:rPr kumimoji="1" lang="en-US" altLang="ja-JP" dirty="0" err="1" smtClean="0"/>
              <a:t>dumpobj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オブジェクトのアドレス</a:t>
            </a:r>
          </a:p>
          <a:p>
            <a:r>
              <a:rPr kumimoji="1" lang="ja-JP" altLang="en-US" dirty="0" smtClean="0"/>
              <a:t>      </a:t>
            </a:r>
            <a:r>
              <a:rPr kumimoji="1" lang="en-US" altLang="ja-JP" dirty="0" smtClean="0"/>
              <a:t>MT    Field   Offset                 Type VT     </a:t>
            </a:r>
            <a:r>
              <a:rPr kumimoji="1" lang="en-US" altLang="ja-JP" dirty="0" err="1" smtClean="0"/>
              <a:t>Attr</a:t>
            </a:r>
            <a:r>
              <a:rPr kumimoji="1" lang="en-US" altLang="ja-JP" dirty="0" smtClean="0"/>
              <a:t>    Value Name</a:t>
            </a:r>
          </a:p>
          <a:p>
            <a:r>
              <a:rPr kumimoji="1" lang="en-US" altLang="ja-JP" dirty="0" smtClean="0"/>
              <a:t>58782d0c  4000720        4 ...</a:t>
            </a:r>
            <a:r>
              <a:rPr kumimoji="1" lang="en-US" altLang="ja-JP" dirty="0" err="1" smtClean="0"/>
              <a:t>em.Data.DataTable</a:t>
            </a:r>
            <a:r>
              <a:rPr kumimoji="1" lang="en-US" altLang="ja-JP" dirty="0" smtClean="0"/>
              <a:t>  0 instance 039b4c18 _table</a:t>
            </a:r>
          </a:p>
          <a:p>
            <a:r>
              <a:rPr kumimoji="1" lang="en-US" altLang="ja-JP" dirty="0" smtClean="0"/>
              <a:t>587856b8  4000721        8 ...</a:t>
            </a:r>
            <a:r>
              <a:rPr kumimoji="1" lang="en-US" altLang="ja-JP" dirty="0" err="1" smtClean="0"/>
              <a:t>aColumnCollection</a:t>
            </a:r>
            <a:r>
              <a:rPr kumimoji="1" lang="en-US" altLang="ja-JP" dirty="0" smtClean="0"/>
              <a:t>  0 instance 039b4dec _columns</a:t>
            </a:r>
          </a:p>
          <a:p>
            <a:r>
              <a:rPr kumimoji="1" lang="en-US" altLang="ja-JP" dirty="0" smtClean="0"/>
              <a:t>619c2c4c  4000722       18         System.Int32  1 instance        0 </a:t>
            </a:r>
            <a:r>
              <a:rPr kumimoji="1" lang="en-US" altLang="ja-JP" dirty="0" err="1" smtClean="0"/>
              <a:t>oldRecord</a:t>
            </a:r>
            <a:endParaRPr kumimoji="1" lang="en-US" altLang="ja-JP" dirty="0" smtClean="0"/>
          </a:p>
          <a:p>
            <a:r>
              <a:rPr kumimoji="1" lang="en-US" altLang="ja-JP" dirty="0" smtClean="0"/>
              <a:t>619c2c4c  4000723       1c         System.Int32  1 instance        0 </a:t>
            </a:r>
            <a:r>
              <a:rPr kumimoji="1" lang="en-US" altLang="ja-JP" dirty="0" err="1" smtClean="0"/>
              <a:t>newRecord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参照をチェックする</a:t>
            </a:r>
          </a:p>
          <a:p>
            <a:r>
              <a:rPr kumimoji="1" lang="en-US" altLang="ja-JP" dirty="0" smtClean="0"/>
              <a:t>!</a:t>
            </a:r>
            <a:r>
              <a:rPr kumimoji="1" lang="en-US" altLang="ja-JP" dirty="0" err="1" smtClean="0"/>
              <a:t>gcroot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オブジェクトのアドレス</a:t>
            </a:r>
          </a:p>
          <a:p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kumimoji="1" lang="ja-JP" altLang="en-US" dirty="0" smtClean="0"/>
          </a:p>
          <a:p>
            <a:r>
              <a:rPr kumimoji="1" lang="en-US" altLang="ja-JP" dirty="0" smtClean="0"/>
              <a:t>.</a:t>
            </a:r>
            <a:r>
              <a:rPr kumimoji="1" lang="en-US" altLang="ja-JP" dirty="0" err="1" smtClean="0"/>
              <a:t>cordll</a:t>
            </a:r>
            <a:r>
              <a:rPr kumimoji="1" lang="en-US" altLang="ja-JP" dirty="0" smtClean="0"/>
              <a:t> -</a:t>
            </a:r>
            <a:r>
              <a:rPr kumimoji="1" lang="en-US" altLang="ja-JP" dirty="0" err="1" smtClean="0"/>
              <a:t>ve</a:t>
            </a:r>
            <a:r>
              <a:rPr kumimoji="1" lang="en-US" altLang="ja-JP" dirty="0" smtClean="0"/>
              <a:t> -u -l </a:t>
            </a:r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err="1" smtClean="0"/>
              <a:t>lmv</a:t>
            </a:r>
            <a:r>
              <a:rPr kumimoji="1" lang="en-US" altLang="ja-JP" dirty="0" smtClean="0"/>
              <a:t> m </a:t>
            </a:r>
            <a:r>
              <a:rPr kumimoji="1" lang="en-US" altLang="ja-JP" dirty="0" err="1" smtClean="0"/>
              <a:t>mscorwks</a:t>
            </a:r>
            <a:endParaRPr kumimoji="1" lang="en-US" altLang="ja-JP" dirty="0" smtClean="0"/>
          </a:p>
          <a:p>
            <a:r>
              <a:rPr kumimoji="1" lang="en-US" altLang="ja-JP" dirty="0" smtClean="0"/>
              <a:t>.</a:t>
            </a:r>
            <a:r>
              <a:rPr kumimoji="1" lang="en-US" altLang="ja-JP" dirty="0" err="1" smtClean="0"/>
              <a:t>exepath</a:t>
            </a:r>
            <a:r>
              <a:rPr kumimoji="1" lang="en-US" altLang="ja-JP" dirty="0" smtClean="0"/>
              <a:t>+ C:\WINDOWS\Microsoft.NET\Framework\v2.0.50727\</a:t>
            </a:r>
          </a:p>
          <a:p>
            <a:r>
              <a:rPr kumimoji="1" lang="en-US" altLang="ja-JP" dirty="0" err="1" smtClean="0"/>
              <a:t>sxe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ld:mscorwks.dll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各種コマンドのヘルプ</a:t>
            </a:r>
          </a:p>
          <a:p>
            <a:r>
              <a:rPr kumimoji="1" lang="en-US" altLang="ja-JP" dirty="0" smtClean="0"/>
              <a:t>http://msdn.microsoft.com/ja-jp/library/bb190764.aspx</a:t>
            </a:r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.load c:\windows\Microsoft.NET\Framework\v2.0.50727\SOS.dll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!</a:t>
            </a:r>
            <a:r>
              <a:rPr kumimoji="1" lang="en-US" altLang="ja-JP" dirty="0" err="1" smtClean="0"/>
              <a:t>dumpheap</a:t>
            </a:r>
            <a:r>
              <a:rPr kumimoji="1" lang="en-US" altLang="ja-JP" dirty="0" smtClean="0"/>
              <a:t> -type </a:t>
            </a:r>
            <a:r>
              <a:rPr kumimoji="1" lang="en-US" altLang="ja-JP" dirty="0" err="1" smtClean="0"/>
              <a:t>System.String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!</a:t>
            </a:r>
            <a:r>
              <a:rPr kumimoji="1" lang="en-US" altLang="ja-JP" dirty="0" err="1" smtClean="0"/>
              <a:t>dumpobj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オブジェクトのアドレス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07/7/12/main" xmlns="" val="582769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OpenExecutable</a:t>
            </a:r>
            <a:r>
              <a:rPr kumimoji="1" lang="ja-JP" altLang="en-US" dirty="0" smtClean="0"/>
              <a:t>などをしてみる（自作</a:t>
            </a:r>
            <a:r>
              <a:rPr kumimoji="1" lang="en-US" altLang="ja-JP" dirty="0" smtClean="0"/>
              <a:t>APP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r>
              <a:rPr kumimoji="1" lang="ja-JP" altLang="en-US" dirty="0" smtClean="0"/>
              <a:t>Ｘ</a:t>
            </a:r>
            <a:r>
              <a:rPr kumimoji="1" lang="en-US" altLang="ja-JP" dirty="0" smtClean="0"/>
              <a:t>86</a:t>
            </a:r>
            <a:r>
              <a:rPr kumimoji="1" lang="ja-JP" altLang="en-US" dirty="0" smtClean="0"/>
              <a:t>でビルドすること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07/7/12/main" xmlns="" val="3564281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G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189C3-70FD-45C8-AA34-3D07BFDF182C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07/7/12/main" xmlns="" val="2099308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57158" y="1052513"/>
            <a:ext cx="8329642" cy="507365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localnaka\Desktop\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hidden">
          <a:xfrm>
            <a:off x="357158" y="285728"/>
            <a:ext cx="8286808" cy="5709181"/>
          </a:xfrm>
          <a:prstGeom prst="rect">
            <a:avLst/>
          </a:prstGeom>
          <a:noFill/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58" y="274638"/>
            <a:ext cx="8286808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ja-JP" altLang="ja-JP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58" y="1052513"/>
            <a:ext cx="8286808" cy="494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979613" y="6165850"/>
            <a:ext cx="6624637" cy="571500"/>
          </a:xfrm>
          <a:prstGeom prst="rect">
            <a:avLst/>
          </a:prstGeom>
          <a:solidFill>
            <a:srgbClr val="F3BB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0" lang="ja-JP" altLang="en-US" sz="2300" dirty="0" err="1">
                <a:solidFill>
                  <a:schemeClr val="tx2"/>
                </a:solidFill>
                <a:ea typeface="ＭＳ Ｐゴシック" pitchFamily="50" charset="-128"/>
              </a:rPr>
              <a:t>わんくま</a:t>
            </a:r>
            <a:r>
              <a:rPr kumimoji="0" lang="ja-JP" altLang="en-US" sz="2300" dirty="0">
                <a:solidFill>
                  <a:schemeClr val="tx2"/>
                </a:solidFill>
                <a:ea typeface="ＭＳ Ｐゴシック" pitchFamily="50" charset="-128"/>
              </a:rPr>
              <a:t>同盟 </a:t>
            </a:r>
            <a:r>
              <a:rPr kumimoji="0" lang="ja-JP" altLang="en-US" sz="2300" dirty="0" smtClean="0">
                <a:solidFill>
                  <a:schemeClr val="tx2"/>
                </a:solidFill>
                <a:ea typeface="ＭＳ Ｐゴシック" pitchFamily="50" charset="-128"/>
              </a:rPr>
              <a:t>東京勉強会 </a:t>
            </a:r>
            <a:r>
              <a:rPr kumimoji="0" lang="en-US" altLang="ja-JP" sz="2300" dirty="0" smtClean="0">
                <a:solidFill>
                  <a:schemeClr val="tx2"/>
                </a:solidFill>
                <a:ea typeface="ＭＳ Ｐゴシック" pitchFamily="50" charset="-128"/>
              </a:rPr>
              <a:t>#39</a:t>
            </a:r>
            <a:endParaRPr kumimoji="0" lang="en-US" altLang="ja-JP" sz="2300" dirty="0">
              <a:solidFill>
                <a:schemeClr val="tx2"/>
              </a:solidFill>
              <a:ea typeface="ＭＳ Ｐゴシック" pitchFamily="50" charset="-128"/>
            </a:endParaRPr>
          </a:p>
        </p:txBody>
      </p:sp>
      <p:pic>
        <p:nvPicPr>
          <p:cNvPr id="10" name="Picture 2" descr="C:\Users\localnaka\Desktop\名称未設定1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8596" y="6165056"/>
            <a:ext cx="1643074" cy="57295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keicode.com/note/debug_exception_test1.php" TargetMode="External"/><Relationship Id="rId2" Type="http://schemas.openxmlformats.org/officeDocument/2006/relationships/hyperlink" Target="http://www.shoeisha.com/mag/windev/pdf/870507/windev0507_178_Debug.pdf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msdn.microsoft.com/ja-jp/library/bb190764.aspx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voneinem-windbg.blogspot.com/2007/10/failed-to-load-data-access-dll.html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microsoft.com/japan/whdc/DevTools/Debugging/default.mspx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msdl.microsoft.com/download/symbols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3100408"/>
          </a:xfrm>
        </p:spPr>
        <p:txBody>
          <a:bodyPr/>
          <a:lstStyle/>
          <a:p>
            <a:r>
              <a:rPr lang="en-US" altLang="ja-JP" sz="4800" dirty="0" err="1"/>
              <a:t>windbg</a:t>
            </a:r>
            <a:r>
              <a:rPr lang="ja-JP" altLang="en-US" sz="4800" dirty="0"/>
              <a:t>で</a:t>
            </a:r>
            <a:r>
              <a:rPr lang="ja-JP" altLang="en-US" sz="4800" dirty="0" smtClean="0"/>
              <a:t>やる</a:t>
            </a: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en-US" altLang="ja-JP" sz="4800" dirty="0" smtClean="0"/>
              <a:t>.</a:t>
            </a:r>
            <a:r>
              <a:rPr lang="en-US" altLang="ja-JP" sz="4800" dirty="0"/>
              <a:t>NET</a:t>
            </a:r>
            <a:r>
              <a:rPr lang="ja-JP" altLang="en-US" sz="4800" dirty="0"/>
              <a:t>デバッグ</a:t>
            </a:r>
            <a:r>
              <a:rPr lang="ja-JP" altLang="en-US" sz="4800" dirty="0" smtClean="0"/>
              <a:t>入門</a:t>
            </a: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en-US" altLang="ja-JP" sz="4800" dirty="0" err="1" smtClean="0"/>
              <a:t>Lv</a:t>
            </a:r>
            <a:r>
              <a:rPr lang="en-US" altLang="ja-JP" sz="4800" dirty="0" smtClean="0"/>
              <a:t> </a:t>
            </a:r>
            <a:r>
              <a:rPr lang="ja-JP" altLang="en-US" sz="4800" dirty="0" smtClean="0"/>
              <a:t>１くまー</a:t>
            </a:r>
            <a:endParaRPr kumimoji="1" lang="ja-JP" altLang="en-US" sz="4800" dirty="0"/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中　博俊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071546"/>
            <a:ext cx="8178759" cy="50720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07/7/12/main" xmlns="" val="1992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Unmanaged</a:t>
            </a:r>
            <a:r>
              <a:rPr kumimoji="1" lang="ja-JP" altLang="en-US" dirty="0" smtClean="0"/>
              <a:t>なことは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6146" name="Picture 2" descr="http://ec2.images-amazon.com/images/I/51XMDewweIL._SS500_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 l="19934" t="11343" r="20044" b="11588"/>
          <a:stretch/>
        </p:blipFill>
        <p:spPr bwMode="auto">
          <a:xfrm>
            <a:off x="857224" y="1286482"/>
            <a:ext cx="3560223" cy="45714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6148" name="Picture 4" descr="http://ec2.images-amazon.com/images/I/51Lp0aQe6XL._SS500_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 l="10721" t="852" r="12565" b="-1"/>
          <a:stretch/>
        </p:blipFill>
        <p:spPr bwMode="auto">
          <a:xfrm>
            <a:off x="4477870" y="1285860"/>
            <a:ext cx="3574363" cy="461962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07/7/12/main" xmlns="" val="140686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kumimoji="1" lang="ja-JP" altLang="en-US" sz="5400" dirty="0" smtClean="0"/>
              <a:t>今回は</a:t>
            </a:r>
            <a:endParaRPr kumimoji="1" lang="en-US" altLang="ja-JP" sz="5400" dirty="0" smtClean="0"/>
          </a:p>
          <a:p>
            <a:pPr marL="0" indent="0" algn="ctr">
              <a:buNone/>
            </a:pPr>
            <a:r>
              <a:rPr lang="ja-JP" altLang="en-US" sz="5400" dirty="0" smtClean="0"/>
              <a:t>マネージドアプリケーション</a:t>
            </a:r>
            <a:endParaRPr lang="en-US" altLang="ja-JP" sz="5400" dirty="0" smtClean="0"/>
          </a:p>
          <a:p>
            <a:pPr marL="0" indent="0" algn="ctr">
              <a:buNone/>
            </a:pPr>
            <a:r>
              <a:rPr lang="ja-JP" altLang="en-US" sz="5400" dirty="0" smtClean="0"/>
              <a:t>だけが対象です。</a:t>
            </a:r>
            <a:endParaRPr lang="en-US" altLang="ja-JP" sz="5400" dirty="0" smtClean="0"/>
          </a:p>
          <a:p>
            <a:pPr marL="0" indent="0" algn="ctr">
              <a:buNone/>
            </a:pP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07/7/12/main" xmlns="" val="13821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SOS</a:t>
            </a:r>
            <a:r>
              <a:rPr lang="ja-JP" altLang="en-US" dirty="0"/>
              <a:t>のロード</a:t>
            </a:r>
          </a:p>
          <a:p>
            <a:pPr lvl="1"/>
            <a:r>
              <a:rPr lang="en-US" altLang="ja-JP" dirty="0"/>
              <a:t>.load C:\WINDOWS\microsoft.net\Framework64\v2.0.50727\sos.dll</a:t>
            </a:r>
          </a:p>
          <a:p>
            <a:pPr lvl="1"/>
            <a:r>
              <a:rPr lang="en-US" altLang="ja-JP" dirty="0" smtClean="0"/>
              <a:t>.load </a:t>
            </a:r>
            <a:r>
              <a:rPr lang="en-US" altLang="ja-JP" dirty="0"/>
              <a:t>c:\windows\Microsoft.NET\Framework\v2.0.50727\SOS.dll</a:t>
            </a:r>
          </a:p>
          <a:p>
            <a:endParaRPr lang="en-US" altLang="ja-JP" dirty="0" smtClean="0"/>
          </a:p>
          <a:p>
            <a:r>
              <a:rPr lang="en-US" altLang="ja-JP" dirty="0"/>
              <a:t>.</a:t>
            </a:r>
            <a:r>
              <a:rPr lang="en-US" altLang="ja-JP" dirty="0" smtClean="0"/>
              <a:t>NET1.1</a:t>
            </a:r>
            <a:r>
              <a:rPr lang="ja-JP" altLang="en-US" dirty="0" smtClean="0"/>
              <a:t>アプリケーションの場合には以下</a:t>
            </a:r>
            <a:endParaRPr lang="en-US" altLang="ja-JP" dirty="0"/>
          </a:p>
          <a:p>
            <a:pPr lvl="1"/>
            <a:r>
              <a:rPr lang="en-US" altLang="ja-JP" dirty="0"/>
              <a:t>.</a:t>
            </a:r>
            <a:r>
              <a:rPr lang="en-US" altLang="ja-JP" dirty="0" err="1"/>
              <a:t>loadby</a:t>
            </a:r>
            <a:r>
              <a:rPr lang="en-US" altLang="ja-JP" dirty="0"/>
              <a:t> </a:t>
            </a:r>
            <a:r>
              <a:rPr lang="en-US" altLang="ja-JP" dirty="0" err="1"/>
              <a:t>sos</a:t>
            </a:r>
            <a:r>
              <a:rPr lang="en-US" altLang="ja-JP" dirty="0"/>
              <a:t> </a:t>
            </a:r>
            <a:r>
              <a:rPr lang="en-US" altLang="ja-JP" dirty="0" err="1"/>
              <a:t>mscorwks</a:t>
            </a: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07/7/12/main" xmlns="" val="291422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ヒープを見てみましょう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!</a:t>
            </a:r>
            <a:r>
              <a:rPr lang="en-US" altLang="ja-JP" dirty="0" err="1"/>
              <a:t>dumpheap</a:t>
            </a:r>
            <a:r>
              <a:rPr lang="en-US" altLang="ja-JP" dirty="0"/>
              <a:t> -stat</a:t>
            </a:r>
          </a:p>
          <a:p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sz="2400" dirty="0" smtClean="0">
                <a:latin typeface="ＭＳ ゴシック" pitchFamily="49" charset="-128"/>
                <a:ea typeface="ＭＳ ゴシック" pitchFamily="49" charset="-128"/>
              </a:rPr>
              <a:t>      </a:t>
            </a:r>
            <a:r>
              <a:rPr lang="en-US" altLang="ja-JP" sz="2400" dirty="0">
                <a:latin typeface="ＭＳ ゴシック" pitchFamily="49" charset="-128"/>
                <a:ea typeface="ＭＳ ゴシック" pitchFamily="49" charset="-128"/>
              </a:rPr>
              <a:t>MT    Count    </a:t>
            </a:r>
            <a:r>
              <a:rPr lang="en-US" altLang="ja-JP" sz="2400" dirty="0" err="1">
                <a:latin typeface="ＭＳ ゴシック" pitchFamily="49" charset="-128"/>
                <a:ea typeface="ＭＳ ゴシック" pitchFamily="49" charset="-128"/>
              </a:rPr>
              <a:t>TotalSize</a:t>
            </a:r>
            <a:r>
              <a:rPr lang="en-US" altLang="ja-JP" sz="2400" dirty="0">
                <a:latin typeface="ＭＳ ゴシック" pitchFamily="49" charset="-128"/>
                <a:ea typeface="ＭＳ ゴシック" pitchFamily="49" charset="-128"/>
              </a:rPr>
              <a:t> Class Name</a:t>
            </a:r>
          </a:p>
          <a:p>
            <a:pPr marL="0" indent="0">
              <a:buNone/>
            </a:pPr>
            <a:r>
              <a:rPr lang="en-US" altLang="ja-JP" sz="2400" dirty="0">
                <a:latin typeface="ＭＳ ゴシック" pitchFamily="49" charset="-128"/>
                <a:ea typeface="ＭＳ ゴシック" pitchFamily="49" charset="-128"/>
              </a:rPr>
              <a:t>5e2650e4      335        14740 System.Int16[]</a:t>
            </a:r>
          </a:p>
          <a:p>
            <a:pPr marL="0" indent="0">
              <a:buNone/>
            </a:pPr>
            <a:r>
              <a:rPr lang="en-US" altLang="ja-JP" sz="2400" dirty="0">
                <a:latin typeface="ＭＳ ゴシック" pitchFamily="49" charset="-128"/>
                <a:ea typeface="ＭＳ ゴシック" pitchFamily="49" charset="-128"/>
              </a:rPr>
              <a:t>5e2641d0     1733        87132 </a:t>
            </a:r>
            <a:r>
              <a:rPr lang="en-US" altLang="ja-JP" sz="2400" dirty="0" err="1">
                <a:latin typeface="ＭＳ ゴシック" pitchFamily="49" charset="-128"/>
                <a:ea typeface="ＭＳ ゴシック" pitchFamily="49" charset="-128"/>
              </a:rPr>
              <a:t>System.Object</a:t>
            </a:r>
            <a:r>
              <a:rPr lang="en-US" altLang="ja-JP" sz="2400" dirty="0">
                <a:latin typeface="ＭＳ ゴシック" pitchFamily="49" charset="-128"/>
                <a:ea typeface="ＭＳ ゴシック" pitchFamily="49" charset="-128"/>
              </a:rPr>
              <a:t>[]</a:t>
            </a:r>
          </a:p>
          <a:p>
            <a:pPr marL="0" indent="0">
              <a:buNone/>
            </a:pPr>
            <a:r>
              <a:rPr lang="en-US" altLang="ja-JP" sz="2400" dirty="0">
                <a:latin typeface="ＭＳ ゴシック" pitchFamily="49" charset="-128"/>
                <a:ea typeface="ＭＳ ゴシック" pitchFamily="49" charset="-128"/>
              </a:rPr>
              <a:t>5e290a00      717       168600 </a:t>
            </a:r>
            <a:r>
              <a:rPr lang="en-US" altLang="ja-JP" sz="2400" dirty="0" err="1">
                <a:latin typeface="ＭＳ ゴシック" pitchFamily="49" charset="-128"/>
                <a:ea typeface="ＭＳ ゴシック" pitchFamily="49" charset="-128"/>
              </a:rPr>
              <a:t>System.String</a:t>
            </a:r>
            <a:endParaRPr lang="en-US" altLang="ja-JP" sz="2400" dirty="0">
              <a:latin typeface="ＭＳ ゴシック" pitchFamily="49" charset="-128"/>
              <a:ea typeface="ＭＳ ゴシック" pitchFamily="49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ＭＳ ゴシック" pitchFamily="49" charset="-128"/>
                <a:ea typeface="ＭＳ ゴシック" pitchFamily="49" charset="-128"/>
              </a:rPr>
              <a:t>5e293470       70       177180 </a:t>
            </a:r>
            <a:r>
              <a:rPr lang="en-US" altLang="ja-JP" sz="2400" dirty="0" err="1">
                <a:latin typeface="ＭＳ ゴシック" pitchFamily="49" charset="-128"/>
                <a:ea typeface="ＭＳ ゴシック" pitchFamily="49" charset="-128"/>
              </a:rPr>
              <a:t>System.Byte</a:t>
            </a:r>
            <a:r>
              <a:rPr lang="en-US" altLang="ja-JP" sz="2400" dirty="0" smtClean="0">
                <a:latin typeface="ＭＳ ゴシック" pitchFamily="49" charset="-128"/>
                <a:ea typeface="ＭＳ ゴシック" pitchFamily="49" charset="-128"/>
              </a:rPr>
              <a:t>[]</a:t>
            </a:r>
          </a:p>
          <a:p>
            <a:pPr marL="0" indent="0">
              <a:buNone/>
            </a:pPr>
            <a:r>
              <a:rPr kumimoji="1" lang="en-US" altLang="ja-JP" sz="2400" dirty="0" smtClean="0">
                <a:latin typeface="ＭＳ ゴシック" pitchFamily="49" charset="-128"/>
                <a:ea typeface="ＭＳ ゴシック" pitchFamily="49" charset="-128"/>
              </a:rPr>
              <a:t>MT=</a:t>
            </a:r>
            <a:r>
              <a:rPr kumimoji="1" lang="en-US" altLang="ja-JP" sz="2400" dirty="0" err="1" smtClean="0">
                <a:latin typeface="ＭＳ ゴシック" pitchFamily="49" charset="-128"/>
                <a:ea typeface="ＭＳ ゴシック" pitchFamily="49" charset="-128"/>
              </a:rPr>
              <a:t>MethodTable</a:t>
            </a:r>
            <a:endParaRPr kumimoji="1" lang="en-US" altLang="ja-JP" sz="24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0" indent="0">
              <a:buNone/>
            </a:pPr>
            <a:r>
              <a:rPr lang="en-US" altLang="ja-JP" sz="2400" dirty="0" smtClean="0">
                <a:latin typeface="ＭＳ ゴシック" pitchFamily="49" charset="-128"/>
                <a:ea typeface="ＭＳ ゴシック" pitchFamily="49" charset="-128"/>
              </a:rPr>
              <a:t>Count=</a:t>
            </a:r>
            <a:r>
              <a:rPr lang="ja-JP" altLang="en-US" sz="2400" dirty="0" smtClean="0">
                <a:latin typeface="ＭＳ ゴシック" pitchFamily="49" charset="-128"/>
                <a:ea typeface="ＭＳ ゴシック" pitchFamily="49" charset="-128"/>
              </a:rPr>
              <a:t>インスタンス数</a:t>
            </a:r>
            <a:endParaRPr lang="en-US" altLang="ja-JP" sz="24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0" indent="0">
              <a:buNone/>
            </a:pPr>
            <a:r>
              <a:rPr kumimoji="1" lang="en-US" altLang="ja-JP" sz="2400" dirty="0" err="1" smtClean="0">
                <a:latin typeface="ＭＳ ゴシック" pitchFamily="49" charset="-128"/>
                <a:ea typeface="ＭＳ ゴシック" pitchFamily="49" charset="-128"/>
              </a:rPr>
              <a:t>TotalSize</a:t>
            </a:r>
            <a:r>
              <a:rPr lang="en-US" altLang="ja-JP" sz="2400" dirty="0" smtClean="0">
                <a:latin typeface="ＭＳ ゴシック" pitchFamily="49" charset="-128"/>
                <a:ea typeface="ＭＳ ゴシック" pitchFamily="49" charset="-128"/>
              </a:rPr>
              <a:t>=</a:t>
            </a:r>
            <a:r>
              <a:rPr lang="ja-JP" altLang="en-US" sz="2400" dirty="0" smtClean="0">
                <a:latin typeface="ＭＳ ゴシック" pitchFamily="49" charset="-128"/>
                <a:ea typeface="ＭＳ ゴシック" pitchFamily="49" charset="-128"/>
              </a:rPr>
              <a:t>利用バイト</a:t>
            </a:r>
            <a:endParaRPr lang="en-US" altLang="ja-JP" sz="24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marL="0" indent="0">
              <a:buNone/>
            </a:pPr>
            <a:r>
              <a:rPr kumimoji="1" lang="en-US" altLang="ja-JP" sz="2400" dirty="0" smtClean="0">
                <a:latin typeface="ＭＳ ゴシック" pitchFamily="49" charset="-128"/>
                <a:ea typeface="ＭＳ ゴシック" pitchFamily="49" charset="-128"/>
              </a:rPr>
              <a:t>Class Name=</a:t>
            </a:r>
            <a:r>
              <a:rPr kumimoji="1" lang="ja-JP" altLang="en-US" sz="2400" dirty="0" smtClean="0">
                <a:latin typeface="ＭＳ ゴシック" pitchFamily="49" charset="-128"/>
                <a:ea typeface="ＭＳ ゴシック" pitchFamily="49" charset="-128"/>
              </a:rPr>
              <a:t>クラス</a:t>
            </a:r>
            <a:endParaRPr kumimoji="1" lang="ja-JP" altLang="en-US" sz="2400" dirty="0">
              <a:latin typeface="ＭＳ ゴシック" pitchFamily="49" charset="-128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07/7/12/main" xmlns="" val="42529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57158" y="1052513"/>
            <a:ext cx="13787534" cy="5073650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1600" dirty="0"/>
              <a:t>0:006&gt; !</a:t>
            </a:r>
            <a:r>
              <a:rPr lang="en-US" altLang="ja-JP" sz="1600" dirty="0" err="1"/>
              <a:t>dumpheap</a:t>
            </a:r>
            <a:r>
              <a:rPr lang="en-US" altLang="ja-JP" sz="1600" dirty="0"/>
              <a:t> -stat</a:t>
            </a:r>
          </a:p>
          <a:p>
            <a:pPr marL="0" indent="0">
              <a:buNone/>
            </a:pPr>
            <a:r>
              <a:rPr lang="en-US" altLang="ja-JP" sz="1600" dirty="0"/>
              <a:t>total 9000 objects</a:t>
            </a:r>
          </a:p>
          <a:p>
            <a:pPr marL="0" indent="0">
              <a:buNone/>
            </a:pPr>
            <a:r>
              <a:rPr lang="en-US" altLang="ja-JP" sz="1600" dirty="0"/>
              <a:t>Statistics:</a:t>
            </a:r>
          </a:p>
          <a:p>
            <a:pPr marL="0" indent="0">
              <a:buNone/>
            </a:pPr>
            <a:r>
              <a:rPr lang="en-US" altLang="ja-JP" sz="1600" dirty="0"/>
              <a:t>      MT    Count    </a:t>
            </a:r>
            <a:r>
              <a:rPr lang="en-US" altLang="ja-JP" sz="1600" dirty="0" err="1"/>
              <a:t>TotalSize</a:t>
            </a:r>
            <a:r>
              <a:rPr lang="en-US" altLang="ja-JP" sz="1600" dirty="0"/>
              <a:t> Class Name</a:t>
            </a:r>
          </a:p>
          <a:p>
            <a:pPr marL="0" indent="0">
              <a:buNone/>
            </a:pPr>
            <a:r>
              <a:rPr lang="en-US" altLang="ja-JP" sz="1600" dirty="0"/>
              <a:t>6cdfbfd0        1           12 </a:t>
            </a:r>
            <a:r>
              <a:rPr lang="en-US" altLang="ja-JP" sz="1600" dirty="0" err="1"/>
              <a:t>System.Drawing.GraphicsUnit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6a2a6438        1           12 System.Collections.Generic.ObjectEqualityComparer`1[[</a:t>
            </a:r>
            <a:r>
              <a:rPr lang="en-US" altLang="ja-JP" sz="1600" dirty="0" err="1"/>
              <a:t>System.IntPtr</a:t>
            </a:r>
            <a:r>
              <a:rPr lang="en-US" altLang="ja-JP" sz="1600" dirty="0"/>
              <a:t>, </a:t>
            </a:r>
            <a:r>
              <a:rPr lang="en-US" altLang="ja-JP" sz="1600" dirty="0" err="1"/>
              <a:t>mscorlib</a:t>
            </a:r>
            <a:r>
              <a:rPr lang="en-US" altLang="ja-JP" sz="1600" dirty="0"/>
              <a:t>]]</a:t>
            </a:r>
          </a:p>
          <a:p>
            <a:pPr marL="0" indent="0">
              <a:buNone/>
            </a:pPr>
            <a:r>
              <a:rPr lang="en-US" altLang="ja-JP" sz="1600" dirty="0"/>
              <a:t>6a2a6198        1           12 System.Collections.Generic.GenericEqualityComparer`1[[System.Int16, </a:t>
            </a:r>
            <a:r>
              <a:rPr lang="en-US" altLang="ja-JP" sz="1600" dirty="0" err="1"/>
              <a:t>mscorlib</a:t>
            </a:r>
            <a:r>
              <a:rPr lang="en-US" altLang="ja-JP" sz="1600" dirty="0"/>
              <a:t>]]</a:t>
            </a:r>
          </a:p>
          <a:p>
            <a:pPr marL="0" indent="0">
              <a:buNone/>
            </a:pPr>
            <a:r>
              <a:rPr lang="en-US" altLang="ja-JP" sz="1600" dirty="0"/>
              <a:t>6a2a190c        1           12 System.Collections.Generic.GenericEqualityComparer`1[[</a:t>
            </a:r>
            <a:r>
              <a:rPr lang="en-US" altLang="ja-JP" sz="1600" dirty="0" err="1"/>
              <a:t>System.String</a:t>
            </a:r>
            <a:r>
              <a:rPr lang="en-US" altLang="ja-JP" sz="1600" dirty="0"/>
              <a:t>, </a:t>
            </a:r>
            <a:r>
              <a:rPr lang="en-US" altLang="ja-JP" sz="1600" dirty="0" err="1"/>
              <a:t>mscorlib</a:t>
            </a:r>
            <a:r>
              <a:rPr lang="en-US" altLang="ja-JP" sz="1600" dirty="0"/>
              <a:t>]]</a:t>
            </a:r>
          </a:p>
          <a:p>
            <a:pPr marL="0" indent="0">
              <a:buNone/>
            </a:pPr>
            <a:r>
              <a:rPr lang="en-US" altLang="ja-JP" sz="1600" dirty="0"/>
              <a:t>6a2a0bbc        1           12 </a:t>
            </a:r>
            <a:r>
              <a:rPr lang="en-US" altLang="ja-JP" sz="1600" dirty="0" err="1"/>
              <a:t>System.Security.Permissions.ReflectionPermission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6a29f8c4        1           12 </a:t>
            </a:r>
            <a:r>
              <a:rPr lang="en-US" altLang="ja-JP" sz="1600" dirty="0" err="1"/>
              <a:t>System.Resources.FastResourceComparer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6a29eadc        1           12 </a:t>
            </a:r>
            <a:r>
              <a:rPr lang="en-US" altLang="ja-JP" sz="1600" dirty="0" err="1"/>
              <a:t>System.Boolean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6a29e5c8        1           12 </a:t>
            </a:r>
            <a:r>
              <a:rPr lang="en-US" altLang="ja-JP" sz="1600" dirty="0" err="1"/>
              <a:t>System.DefaultBinder</a:t>
            </a:r>
            <a:endParaRPr lang="en-US" altLang="ja-JP" sz="1600" dirty="0"/>
          </a:p>
          <a:p>
            <a:pPr marL="0" indent="0">
              <a:buNone/>
            </a:pPr>
            <a:endParaRPr kumimoji="1" lang="ja-JP" altLang="en-US" sz="1600" dirty="0"/>
          </a:p>
        </p:txBody>
      </p:sp>
      <p:sp>
        <p:nvSpPr>
          <p:cNvPr id="4" name="四角形吹き出し 3"/>
          <p:cNvSpPr/>
          <p:nvPr/>
        </p:nvSpPr>
        <p:spPr>
          <a:xfrm>
            <a:off x="500034" y="4714884"/>
            <a:ext cx="1000132" cy="1071570"/>
          </a:xfrm>
          <a:prstGeom prst="wedgeRectCallout">
            <a:avLst>
              <a:gd name="adj1" fmla="val -20833"/>
              <a:gd name="adj2" fmla="val -7142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MethodTable</a:t>
            </a:r>
            <a:endParaRPr kumimoji="1" lang="ja-JP" altLang="en-US" dirty="0"/>
          </a:p>
        </p:txBody>
      </p:sp>
      <p:sp>
        <p:nvSpPr>
          <p:cNvPr id="5" name="四角形吹き出し 4"/>
          <p:cNvSpPr/>
          <p:nvPr/>
        </p:nvSpPr>
        <p:spPr>
          <a:xfrm>
            <a:off x="1643042" y="4714884"/>
            <a:ext cx="1000132" cy="1071570"/>
          </a:xfrm>
          <a:prstGeom prst="wedgeRectCallout">
            <a:avLst>
              <a:gd name="adj1" fmla="val -25912"/>
              <a:gd name="adj2" fmla="val -6075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存在数</a:t>
            </a:r>
            <a:endParaRPr kumimoji="1" lang="ja-JP" altLang="en-US" dirty="0"/>
          </a:p>
        </p:txBody>
      </p:sp>
      <p:sp>
        <p:nvSpPr>
          <p:cNvPr id="6" name="四角形吹き出し 5"/>
          <p:cNvSpPr/>
          <p:nvPr/>
        </p:nvSpPr>
        <p:spPr>
          <a:xfrm>
            <a:off x="2786050" y="4714884"/>
            <a:ext cx="1000132" cy="1071570"/>
          </a:xfrm>
          <a:prstGeom prst="wedgeRectCallout">
            <a:avLst>
              <a:gd name="adj1" fmla="val -66547"/>
              <a:gd name="adj2" fmla="val -6668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使用メモリ</a:t>
            </a:r>
            <a:endParaRPr kumimoji="1" lang="ja-JP" altLang="en-US" dirty="0"/>
          </a:p>
        </p:txBody>
      </p:sp>
      <p:sp>
        <p:nvSpPr>
          <p:cNvPr id="7" name="四角形吹き出し 6"/>
          <p:cNvSpPr/>
          <p:nvPr/>
        </p:nvSpPr>
        <p:spPr>
          <a:xfrm>
            <a:off x="3857620" y="4714884"/>
            <a:ext cx="1000132" cy="1071570"/>
          </a:xfrm>
          <a:prstGeom prst="wedgeRectCallout">
            <a:avLst>
              <a:gd name="adj1" fmla="val -20833"/>
              <a:gd name="adj2" fmla="val -7142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クラス名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07/7/12/main" xmlns="" val="2260680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>
                <a:latin typeface="ＭＳ ゴシック" pitchFamily="49" charset="-128"/>
                <a:ea typeface="ＭＳ ゴシック" pitchFamily="49" charset="-128"/>
              </a:rPr>
              <a:t>!</a:t>
            </a:r>
            <a:r>
              <a:rPr lang="en-US" altLang="ja-JP" dirty="0" err="1">
                <a:latin typeface="ＭＳ ゴシック" pitchFamily="49" charset="-128"/>
                <a:ea typeface="ＭＳ ゴシック" pitchFamily="49" charset="-128"/>
              </a:rPr>
              <a:t>dumpheap</a:t>
            </a:r>
            <a:r>
              <a:rPr lang="en-US" altLang="ja-JP" dirty="0">
                <a:latin typeface="ＭＳ ゴシック" pitchFamily="49" charset="-128"/>
                <a:ea typeface="ＭＳ ゴシック" pitchFamily="49" charset="-128"/>
              </a:rPr>
              <a:t> -type </a:t>
            </a:r>
            <a:r>
              <a:rPr lang="en-US" altLang="ja-JP" dirty="0" err="1">
                <a:latin typeface="ＭＳ ゴシック" pitchFamily="49" charset="-128"/>
                <a:ea typeface="ＭＳ ゴシック" pitchFamily="49" charset="-128"/>
              </a:rPr>
              <a:t>TestObj</a:t>
            </a:r>
            <a:endParaRPr lang="en-US" altLang="ja-JP" dirty="0">
              <a:latin typeface="ＭＳ ゴシック" pitchFamily="49" charset="-128"/>
              <a:ea typeface="ＭＳ ゴシック" pitchFamily="49" charset="-128"/>
            </a:endParaRPr>
          </a:p>
          <a:p>
            <a:pPr marL="0" indent="0">
              <a:buNone/>
            </a:pPr>
            <a:r>
              <a:rPr lang="en-US" altLang="ja-JP" dirty="0">
                <a:latin typeface="ＭＳ ゴシック" pitchFamily="49" charset="-128"/>
                <a:ea typeface="ＭＳ ゴシック" pitchFamily="49" charset="-128"/>
              </a:rPr>
              <a:t> Address       MT     Size</a:t>
            </a:r>
          </a:p>
          <a:p>
            <a:pPr marL="0" indent="0">
              <a:buNone/>
            </a:pPr>
            <a:r>
              <a:rPr lang="en-US" altLang="ja-JP" dirty="0">
                <a:latin typeface="ＭＳ ゴシック" pitchFamily="49" charset="-128"/>
                <a:ea typeface="ＭＳ ゴシック" pitchFamily="49" charset="-128"/>
              </a:rPr>
              <a:t>02747fb4 00146c3c       20     </a:t>
            </a:r>
          </a:p>
          <a:p>
            <a:pPr marL="0" indent="0">
              <a:buNone/>
            </a:pPr>
            <a:r>
              <a:rPr lang="en-US" altLang="ja-JP" dirty="0">
                <a:latin typeface="ＭＳ ゴシック" pitchFamily="49" charset="-128"/>
                <a:ea typeface="ＭＳ ゴシック" pitchFamily="49" charset="-128"/>
              </a:rPr>
              <a:t>total 1 objects</a:t>
            </a:r>
          </a:p>
        </p:txBody>
      </p:sp>
      <p:sp>
        <p:nvSpPr>
          <p:cNvPr id="4" name="四角形吹き出し 3"/>
          <p:cNvSpPr/>
          <p:nvPr/>
        </p:nvSpPr>
        <p:spPr>
          <a:xfrm>
            <a:off x="3357554" y="3071810"/>
            <a:ext cx="1000132" cy="1071570"/>
          </a:xfrm>
          <a:prstGeom prst="wedgeRectCallout">
            <a:avLst>
              <a:gd name="adj1" fmla="val -20833"/>
              <a:gd name="adj2" fmla="val -7142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MethodTable</a:t>
            </a:r>
            <a:endParaRPr kumimoji="1" lang="ja-JP" altLang="en-US" dirty="0"/>
          </a:p>
        </p:txBody>
      </p:sp>
      <p:sp>
        <p:nvSpPr>
          <p:cNvPr id="6" name="四角形吹き出し 5"/>
          <p:cNvSpPr/>
          <p:nvPr/>
        </p:nvSpPr>
        <p:spPr>
          <a:xfrm>
            <a:off x="5643570" y="3071810"/>
            <a:ext cx="1000132" cy="1071570"/>
          </a:xfrm>
          <a:prstGeom prst="wedgeRectCallout">
            <a:avLst>
              <a:gd name="adj1" fmla="val -66547"/>
              <a:gd name="adj2" fmla="val -6668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使用メモリ</a:t>
            </a:r>
            <a:endParaRPr kumimoji="1" lang="ja-JP" altLang="en-US" dirty="0"/>
          </a:p>
        </p:txBody>
      </p:sp>
      <p:sp>
        <p:nvSpPr>
          <p:cNvPr id="7" name="四角形吹き出し 6"/>
          <p:cNvSpPr/>
          <p:nvPr/>
        </p:nvSpPr>
        <p:spPr>
          <a:xfrm>
            <a:off x="500034" y="3071810"/>
            <a:ext cx="1000132" cy="1071570"/>
          </a:xfrm>
          <a:prstGeom prst="wedgeRectCallout">
            <a:avLst>
              <a:gd name="adj1" fmla="val -20833"/>
              <a:gd name="adj2" fmla="val -7142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インスタンスアドレス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07/7/12/main" xmlns="" val="247450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オブジェクトをのぞいてみよう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57158" y="1052513"/>
            <a:ext cx="13716096" cy="5073650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1800" dirty="0"/>
              <a:t>0:005&gt; !</a:t>
            </a:r>
            <a:r>
              <a:rPr lang="en-US" altLang="ja-JP" sz="1800" dirty="0" err="1"/>
              <a:t>DumpObj</a:t>
            </a:r>
            <a:r>
              <a:rPr lang="en-US" altLang="ja-JP" sz="1800" dirty="0"/>
              <a:t> 2747fb4</a:t>
            </a:r>
          </a:p>
          <a:p>
            <a:pPr marL="0" indent="0">
              <a:buNone/>
            </a:pPr>
            <a:r>
              <a:rPr lang="en-US" altLang="ja-JP" sz="1800" dirty="0"/>
              <a:t>Name: WindowsFormsApplication1.TestObj</a:t>
            </a:r>
          </a:p>
          <a:p>
            <a:pPr marL="0" indent="0">
              <a:buNone/>
            </a:pPr>
            <a:r>
              <a:rPr lang="en-US" altLang="ja-JP" sz="1800" dirty="0" err="1"/>
              <a:t>MethodTable</a:t>
            </a:r>
            <a:r>
              <a:rPr lang="en-US" altLang="ja-JP" sz="1800" dirty="0"/>
              <a:t>: 00146c3c</a:t>
            </a:r>
          </a:p>
          <a:p>
            <a:pPr marL="0" indent="0">
              <a:buNone/>
            </a:pPr>
            <a:r>
              <a:rPr lang="en-US" altLang="ja-JP" sz="1800" dirty="0" err="1"/>
              <a:t>EEClass</a:t>
            </a:r>
            <a:r>
              <a:rPr lang="en-US" altLang="ja-JP" sz="1800" dirty="0"/>
              <a:t>: 00540c60</a:t>
            </a:r>
          </a:p>
          <a:p>
            <a:pPr marL="0" indent="0">
              <a:buNone/>
            </a:pPr>
            <a:r>
              <a:rPr lang="en-US" altLang="ja-JP" sz="1800" dirty="0"/>
              <a:t>Size: 20(0x14) bytes</a:t>
            </a:r>
          </a:p>
          <a:p>
            <a:pPr marL="0" indent="0">
              <a:buNone/>
            </a:pPr>
            <a:r>
              <a:rPr lang="en-US" altLang="ja-JP" sz="1800" dirty="0"/>
              <a:t> (C:\Users\naka9\Documents\Visual Studio 2008\Projects\WindowsFormsApplication1\WindowsFormsApplication1\bin\x86\Debug\WindowsFormsApplication1.exe)</a:t>
            </a:r>
          </a:p>
          <a:p>
            <a:pPr marL="0" indent="0">
              <a:buNone/>
            </a:pPr>
            <a:r>
              <a:rPr lang="en-US" altLang="ja-JP" sz="1800" dirty="0"/>
              <a:t>Fields:</a:t>
            </a:r>
          </a:p>
          <a:p>
            <a:pPr marL="0" indent="0">
              <a:buNone/>
            </a:pPr>
            <a:r>
              <a:rPr lang="en-US" altLang="ja-JP" sz="1800" dirty="0"/>
              <a:t>      MT    Field   Offset                 Type VT     </a:t>
            </a:r>
            <a:r>
              <a:rPr lang="en-US" altLang="ja-JP" sz="1800" dirty="0" err="1"/>
              <a:t>Attr</a:t>
            </a:r>
            <a:r>
              <a:rPr lang="en-US" altLang="ja-JP" sz="1800" dirty="0"/>
              <a:t>    Value Name</a:t>
            </a:r>
          </a:p>
          <a:p>
            <a:pPr marL="0" indent="0">
              <a:buNone/>
            </a:pPr>
            <a:r>
              <a:rPr lang="en-US" altLang="ja-JP" sz="1800" dirty="0"/>
              <a:t>6a2988c0  4000006        4        </a:t>
            </a:r>
            <a:r>
              <a:rPr lang="en-US" altLang="ja-JP" sz="1800" dirty="0" err="1"/>
              <a:t>System.String</a:t>
            </a:r>
            <a:r>
              <a:rPr lang="en-US" altLang="ja-JP" sz="1800" dirty="0"/>
              <a:t>  0 instance 00000000 a</a:t>
            </a:r>
          </a:p>
          <a:p>
            <a:pPr marL="0" indent="0">
              <a:buNone/>
            </a:pPr>
            <a:r>
              <a:rPr lang="en-US" altLang="ja-JP" sz="1800" dirty="0"/>
              <a:t>6a29ab0c  4000007        c         System.Int32  1 instance        0 b</a:t>
            </a:r>
          </a:p>
          <a:p>
            <a:pPr marL="0" indent="0">
              <a:buNone/>
            </a:pPr>
            <a:r>
              <a:rPr lang="en-US" altLang="ja-JP" sz="1800" dirty="0"/>
              <a:t>6a29aa5c  4000008        8       System.Int32[]  0 instance 02747fc8 c</a:t>
            </a:r>
          </a:p>
        </p:txBody>
      </p:sp>
      <p:sp>
        <p:nvSpPr>
          <p:cNvPr id="4" name="角丸​​四角形 3"/>
          <p:cNvSpPr/>
          <p:nvPr/>
        </p:nvSpPr>
        <p:spPr>
          <a:xfrm>
            <a:off x="285720" y="2000240"/>
            <a:ext cx="8358246" cy="7143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07/7/12/main" xmlns="" val="62020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メモリのダンプで中身をみる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err="1"/>
              <a:t>dd</a:t>
            </a:r>
            <a:r>
              <a:rPr lang="en-US" altLang="ja-JP" dirty="0"/>
              <a:t> </a:t>
            </a:r>
            <a:r>
              <a:rPr lang="en-US" altLang="ja-JP" dirty="0" smtClean="0"/>
              <a:t>       2747fb4+c </a:t>
            </a:r>
            <a:r>
              <a:rPr lang="en-US" altLang="ja-JP" dirty="0"/>
              <a:t>l1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en-US" altLang="ja-JP" dirty="0" smtClean="0"/>
              <a:t>0:005</a:t>
            </a:r>
            <a:r>
              <a:rPr lang="en-US" altLang="ja-JP" dirty="0"/>
              <a:t>&gt; </a:t>
            </a:r>
            <a:r>
              <a:rPr lang="en-US" altLang="ja-JP" dirty="0" err="1"/>
              <a:t>dd</a:t>
            </a:r>
            <a:r>
              <a:rPr lang="en-US" altLang="ja-JP" dirty="0"/>
              <a:t> 2747fb4+4 l1</a:t>
            </a:r>
          </a:p>
          <a:p>
            <a:r>
              <a:rPr lang="en-US" altLang="ja-JP" dirty="0"/>
              <a:t>02747fb8  00000000</a:t>
            </a:r>
          </a:p>
          <a:p>
            <a:r>
              <a:rPr lang="en-US" altLang="ja-JP" dirty="0"/>
              <a:t>0:005&gt; </a:t>
            </a:r>
            <a:r>
              <a:rPr lang="en-US" altLang="ja-JP" dirty="0" err="1"/>
              <a:t>dd</a:t>
            </a:r>
            <a:r>
              <a:rPr lang="en-US" altLang="ja-JP" dirty="0"/>
              <a:t> 2747fb4+8 l1</a:t>
            </a:r>
          </a:p>
          <a:p>
            <a:r>
              <a:rPr lang="en-US" altLang="ja-JP" dirty="0"/>
              <a:t>02747fbc  02747fc8</a:t>
            </a:r>
          </a:p>
          <a:p>
            <a:r>
              <a:rPr lang="en-US" altLang="ja-JP" dirty="0"/>
              <a:t>0:005&gt; </a:t>
            </a:r>
            <a:r>
              <a:rPr lang="en-US" altLang="ja-JP" dirty="0" err="1"/>
              <a:t>dd</a:t>
            </a:r>
            <a:r>
              <a:rPr lang="en-US" altLang="ja-JP" dirty="0"/>
              <a:t> 2747fb4+c l1</a:t>
            </a:r>
          </a:p>
          <a:p>
            <a:r>
              <a:rPr lang="en-US" altLang="ja-JP" dirty="0"/>
              <a:t>02747fc0  00000000</a:t>
            </a:r>
            <a:endParaRPr kumimoji="1" lang="ja-JP" altLang="en-US" dirty="0"/>
          </a:p>
        </p:txBody>
      </p:sp>
      <p:sp>
        <p:nvSpPr>
          <p:cNvPr id="4" name="四角形吹き出し 3"/>
          <p:cNvSpPr/>
          <p:nvPr/>
        </p:nvSpPr>
        <p:spPr>
          <a:xfrm>
            <a:off x="2786050" y="1714488"/>
            <a:ext cx="1928826" cy="571504"/>
          </a:xfrm>
          <a:prstGeom prst="wedgeRectCallout">
            <a:avLst>
              <a:gd name="adj1" fmla="val -42561"/>
              <a:gd name="adj2" fmla="val -7364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ベースアドレス</a:t>
            </a:r>
            <a:endParaRPr kumimoji="1" lang="ja-JP" altLang="en-US" dirty="0"/>
          </a:p>
        </p:txBody>
      </p:sp>
      <p:sp>
        <p:nvSpPr>
          <p:cNvPr id="5" name="四角形吹き出し 4"/>
          <p:cNvSpPr/>
          <p:nvPr/>
        </p:nvSpPr>
        <p:spPr>
          <a:xfrm>
            <a:off x="4857752" y="1714488"/>
            <a:ext cx="1285884" cy="571504"/>
          </a:xfrm>
          <a:prstGeom prst="wedgeRectCallout">
            <a:avLst>
              <a:gd name="adj1" fmla="val -109016"/>
              <a:gd name="adj2" fmla="val -8001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オフセット</a:t>
            </a:r>
            <a:endParaRPr kumimoji="1" lang="ja-JP" altLang="en-US" dirty="0"/>
          </a:p>
        </p:txBody>
      </p:sp>
      <p:sp>
        <p:nvSpPr>
          <p:cNvPr id="6" name="四角形吹き出し 5"/>
          <p:cNvSpPr/>
          <p:nvPr/>
        </p:nvSpPr>
        <p:spPr>
          <a:xfrm>
            <a:off x="642910" y="1785926"/>
            <a:ext cx="1928826" cy="500066"/>
          </a:xfrm>
          <a:prstGeom prst="wedgeRectCallout">
            <a:avLst>
              <a:gd name="adj1" fmla="val -20833"/>
              <a:gd name="adj2" fmla="val -7142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err="1" smtClean="0"/>
              <a:t>DumpDWORD</a:t>
            </a:r>
            <a:endParaRPr kumimoji="1" lang="ja-JP" altLang="en-US" dirty="0"/>
          </a:p>
        </p:txBody>
      </p:sp>
      <p:sp>
        <p:nvSpPr>
          <p:cNvPr id="7" name="四角形吹き出し 6"/>
          <p:cNvSpPr/>
          <p:nvPr/>
        </p:nvSpPr>
        <p:spPr>
          <a:xfrm>
            <a:off x="6715140" y="1714488"/>
            <a:ext cx="1285884" cy="571504"/>
          </a:xfrm>
          <a:prstGeom prst="wedgeRectCallout">
            <a:avLst>
              <a:gd name="adj1" fmla="val -216670"/>
              <a:gd name="adj2" fmla="val -10446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Length</a:t>
            </a:r>
            <a:endParaRPr kumimoji="1" lang="ja-JP" altLang="en-US" dirty="0"/>
          </a:p>
        </p:txBody>
      </p:sp>
      <p:sp>
        <p:nvSpPr>
          <p:cNvPr id="8" name="四角形吹き出し 7"/>
          <p:cNvSpPr/>
          <p:nvPr/>
        </p:nvSpPr>
        <p:spPr>
          <a:xfrm>
            <a:off x="6858016" y="4643446"/>
            <a:ext cx="1285884" cy="1214446"/>
          </a:xfrm>
          <a:prstGeom prst="wedgeRectCallout">
            <a:avLst>
              <a:gd name="adj1" fmla="val -231485"/>
              <a:gd name="adj2" fmla="val -7831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err="1" smtClean="0"/>
              <a:t>Int</a:t>
            </a:r>
            <a:r>
              <a:rPr lang="en-US" altLang="ja-JP" dirty="0" smtClean="0"/>
              <a:t>[]</a:t>
            </a:r>
          </a:p>
          <a:p>
            <a:pPr algn="ctr"/>
            <a:r>
              <a:rPr lang="ja-JP" altLang="en-US" dirty="0" smtClean="0"/>
              <a:t>だからメモリの番地が入っている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07/7/12/main" xmlns="" val="3630343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配列をダンプする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sz="1600" dirty="0"/>
              <a:t>0:005&gt; !do 02747fc8</a:t>
            </a:r>
          </a:p>
          <a:p>
            <a:pPr marL="0" indent="0">
              <a:buNone/>
            </a:pPr>
            <a:r>
              <a:rPr lang="en-US" altLang="ja-JP" sz="1600" dirty="0"/>
              <a:t>Name: System.Int32[]</a:t>
            </a:r>
          </a:p>
          <a:p>
            <a:pPr marL="0" indent="0">
              <a:buNone/>
            </a:pPr>
            <a:r>
              <a:rPr lang="en-US" altLang="ja-JP" sz="1600" dirty="0" err="1"/>
              <a:t>MethodTable</a:t>
            </a:r>
            <a:r>
              <a:rPr lang="en-US" altLang="ja-JP" sz="1600" dirty="0"/>
              <a:t>: 6a29aa5c</a:t>
            </a:r>
          </a:p>
          <a:p>
            <a:pPr marL="0" indent="0">
              <a:buNone/>
            </a:pPr>
            <a:r>
              <a:rPr lang="en-US" altLang="ja-JP" sz="1600" dirty="0" err="1"/>
              <a:t>EEClass</a:t>
            </a:r>
            <a:r>
              <a:rPr lang="en-US" altLang="ja-JP" sz="1600" dirty="0"/>
              <a:t>: 6a05b4d4</a:t>
            </a:r>
          </a:p>
          <a:p>
            <a:pPr marL="0" indent="0">
              <a:buNone/>
            </a:pPr>
            <a:r>
              <a:rPr lang="en-US" altLang="ja-JP" sz="1600" dirty="0"/>
              <a:t>Size: 20(0x14) bytes</a:t>
            </a:r>
          </a:p>
          <a:p>
            <a:pPr marL="0" indent="0">
              <a:buNone/>
            </a:pPr>
            <a:r>
              <a:rPr lang="en-US" altLang="ja-JP" sz="1600" dirty="0"/>
              <a:t>Array: Rank 1, Number of elements 2, Type Int32</a:t>
            </a:r>
          </a:p>
          <a:p>
            <a:pPr marL="0" indent="0">
              <a:buNone/>
            </a:pPr>
            <a:r>
              <a:rPr lang="en-US" altLang="ja-JP" sz="1600" dirty="0"/>
              <a:t>Element Type: System.Int32</a:t>
            </a:r>
          </a:p>
          <a:p>
            <a:pPr marL="0" indent="0">
              <a:buNone/>
            </a:pPr>
            <a:r>
              <a:rPr lang="en-US" altLang="ja-JP" sz="1600" dirty="0" smtClean="0"/>
              <a:t>-------------------</a:t>
            </a:r>
          </a:p>
          <a:p>
            <a:pPr marL="0" indent="0">
              <a:buNone/>
            </a:pPr>
            <a:r>
              <a:rPr lang="en-US" altLang="ja-JP" sz="1600" dirty="0" smtClean="0"/>
              <a:t>0:005</a:t>
            </a:r>
            <a:r>
              <a:rPr lang="en-US" altLang="ja-JP" sz="1600" dirty="0"/>
              <a:t>&gt; !da 02747fc8</a:t>
            </a:r>
          </a:p>
          <a:p>
            <a:pPr marL="0" indent="0">
              <a:buNone/>
            </a:pPr>
            <a:r>
              <a:rPr lang="en-US" altLang="ja-JP" sz="1600" dirty="0"/>
              <a:t>Name: System.Int32[]</a:t>
            </a:r>
          </a:p>
          <a:p>
            <a:pPr marL="0" indent="0">
              <a:buNone/>
            </a:pPr>
            <a:r>
              <a:rPr lang="en-US" altLang="ja-JP" sz="1600" dirty="0" err="1"/>
              <a:t>MethodTable</a:t>
            </a:r>
            <a:r>
              <a:rPr lang="en-US" altLang="ja-JP" sz="1600" dirty="0"/>
              <a:t>: 6a29aa5c</a:t>
            </a:r>
          </a:p>
          <a:p>
            <a:pPr marL="0" indent="0">
              <a:buNone/>
            </a:pPr>
            <a:r>
              <a:rPr lang="en-US" altLang="ja-JP" sz="1600" dirty="0" err="1"/>
              <a:t>EEClass</a:t>
            </a:r>
            <a:r>
              <a:rPr lang="en-US" altLang="ja-JP" sz="1600" dirty="0"/>
              <a:t>: 6a05b4d4</a:t>
            </a:r>
          </a:p>
          <a:p>
            <a:pPr marL="0" indent="0">
              <a:buNone/>
            </a:pPr>
            <a:r>
              <a:rPr lang="en-US" altLang="ja-JP" sz="1600" dirty="0"/>
              <a:t>Size: 20(0x14) bytes</a:t>
            </a:r>
          </a:p>
          <a:p>
            <a:pPr marL="0" indent="0">
              <a:buNone/>
            </a:pPr>
            <a:r>
              <a:rPr lang="en-US" altLang="ja-JP" sz="1600" dirty="0"/>
              <a:t>Array: Rank 1, Number of elements 2, Type Int32</a:t>
            </a:r>
          </a:p>
          <a:p>
            <a:pPr marL="0" indent="0">
              <a:buNone/>
            </a:pPr>
            <a:r>
              <a:rPr lang="en-US" altLang="ja-JP" sz="1600" dirty="0"/>
              <a:t>Element </a:t>
            </a:r>
            <a:r>
              <a:rPr lang="en-US" altLang="ja-JP" sz="1600" dirty="0" err="1"/>
              <a:t>Methodtable</a:t>
            </a:r>
            <a:r>
              <a:rPr lang="en-US" altLang="ja-JP" sz="1600" dirty="0"/>
              <a:t>: 6a29ab0c</a:t>
            </a:r>
          </a:p>
          <a:p>
            <a:pPr marL="0" indent="0">
              <a:buNone/>
            </a:pPr>
            <a:r>
              <a:rPr lang="en-US" altLang="ja-JP" sz="1600" dirty="0"/>
              <a:t>[0] 02747fd0</a:t>
            </a:r>
          </a:p>
          <a:p>
            <a:pPr marL="0" indent="0">
              <a:buNone/>
            </a:pPr>
            <a:r>
              <a:rPr lang="en-US" altLang="ja-JP" sz="1600" dirty="0"/>
              <a:t>[1] 02747fd4</a:t>
            </a:r>
          </a:p>
          <a:p>
            <a:pPr marL="0" indent="0">
              <a:buNone/>
            </a:pPr>
            <a:endParaRPr kumimoji="1" lang="ja-JP" altLang="en-US" sz="1600" dirty="0"/>
          </a:p>
        </p:txBody>
      </p:sp>
      <p:sp>
        <p:nvSpPr>
          <p:cNvPr id="5" name="四角形吹き出し 4"/>
          <p:cNvSpPr/>
          <p:nvPr/>
        </p:nvSpPr>
        <p:spPr>
          <a:xfrm>
            <a:off x="6643702" y="3143248"/>
            <a:ext cx="1285884" cy="1214446"/>
          </a:xfrm>
          <a:prstGeom prst="wedgeRectCallout">
            <a:avLst>
              <a:gd name="adj1" fmla="val -231485"/>
              <a:gd name="adj2" fmla="val -7831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配列の基本情報</a:t>
            </a:r>
            <a:endParaRPr kumimoji="1" lang="ja-JP" altLang="en-US" dirty="0"/>
          </a:p>
        </p:txBody>
      </p:sp>
      <p:sp>
        <p:nvSpPr>
          <p:cNvPr id="6" name="四角形吹き出し 5"/>
          <p:cNvSpPr/>
          <p:nvPr/>
        </p:nvSpPr>
        <p:spPr>
          <a:xfrm>
            <a:off x="4357686" y="3714752"/>
            <a:ext cx="1857388" cy="857256"/>
          </a:xfrm>
          <a:prstGeom prst="wedgeRectCallout">
            <a:avLst>
              <a:gd name="adj1" fmla="val -150440"/>
              <a:gd name="adj2" fmla="val -659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!da</a:t>
            </a:r>
          </a:p>
          <a:p>
            <a:pPr algn="ctr"/>
            <a:r>
              <a:rPr kumimoji="1" lang="en-US" altLang="ja-JP" dirty="0" smtClean="0"/>
              <a:t>!</a:t>
            </a:r>
            <a:r>
              <a:rPr kumimoji="1" lang="en-US" altLang="ja-JP" dirty="0" err="1" smtClean="0"/>
              <a:t>dumparray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07/7/12/main" xmlns="" val="3968695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デバッガって使ってますか？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Visual Studio …...</a:t>
            </a:r>
          </a:p>
          <a:p>
            <a:endParaRPr lang="en-US" altLang="ja-JP" dirty="0"/>
          </a:p>
          <a:p>
            <a:pPr marL="0" indent="0">
              <a:buNone/>
            </a:pPr>
            <a:r>
              <a:rPr kumimoji="1" lang="ja-JP" altLang="en-US" sz="4800" dirty="0" smtClean="0"/>
              <a:t>もちろん</a:t>
            </a:r>
            <a:r>
              <a:rPr kumimoji="1" lang="en-US" altLang="ja-JP" sz="4800" dirty="0" err="1" smtClean="0"/>
              <a:t>Windbg</a:t>
            </a:r>
            <a:r>
              <a:rPr kumimoji="1" lang="ja-JP" altLang="en-US" sz="4800" dirty="0" smtClean="0"/>
              <a:t>ですよね。</a:t>
            </a:r>
            <a:endParaRPr kumimoji="1" lang="ja-JP" altLang="en-US" sz="4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spd="slow" p14:dur="1399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被</a:t>
            </a:r>
            <a:r>
              <a:rPr lang="ja-JP" altLang="en-US" dirty="0" smtClean="0"/>
              <a:t>参照をチェックする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sz="2000" dirty="0"/>
              <a:t>0:005&gt; !</a:t>
            </a:r>
            <a:r>
              <a:rPr lang="en-US" altLang="ja-JP" sz="2000" dirty="0" err="1"/>
              <a:t>gcroot</a:t>
            </a:r>
            <a:r>
              <a:rPr lang="en-US" altLang="ja-JP" sz="2000" dirty="0"/>
              <a:t> 258a808</a:t>
            </a:r>
          </a:p>
          <a:p>
            <a:pPr marL="0" indent="0">
              <a:buNone/>
            </a:pPr>
            <a:r>
              <a:rPr lang="en-US" altLang="ja-JP" sz="2000" dirty="0"/>
              <a:t>Note: Roots found on stacks may be false positives. Run "!help </a:t>
            </a:r>
            <a:r>
              <a:rPr lang="en-US" altLang="ja-JP" sz="2000" dirty="0" err="1"/>
              <a:t>gcroot</a:t>
            </a:r>
            <a:r>
              <a:rPr lang="en-US" altLang="ja-JP" sz="2000" dirty="0"/>
              <a:t>" for</a:t>
            </a:r>
          </a:p>
          <a:p>
            <a:pPr marL="0" indent="0">
              <a:buNone/>
            </a:pPr>
            <a:r>
              <a:rPr lang="en-US" altLang="ja-JP" sz="2000" dirty="0"/>
              <a:t>more info.</a:t>
            </a:r>
          </a:p>
          <a:p>
            <a:pPr marL="0" indent="0">
              <a:buNone/>
            </a:pPr>
            <a:r>
              <a:rPr lang="en-US" altLang="ja-JP" sz="2000" dirty="0"/>
              <a:t>Scan Thread 0 </a:t>
            </a:r>
            <a:r>
              <a:rPr lang="en-US" altLang="ja-JP" sz="2000" dirty="0" err="1"/>
              <a:t>OSTHread</a:t>
            </a:r>
            <a:r>
              <a:rPr lang="en-US" altLang="ja-JP" sz="2000" dirty="0"/>
              <a:t> 2918</a:t>
            </a:r>
          </a:p>
          <a:p>
            <a:pPr marL="0" indent="0">
              <a:buNone/>
            </a:pPr>
            <a:r>
              <a:rPr lang="en-US" altLang="ja-JP" sz="2000" dirty="0"/>
              <a:t>ESP:16ed38:Root:02552208(</a:t>
            </a:r>
            <a:r>
              <a:rPr lang="en-US" altLang="ja-JP" sz="2000" dirty="0" err="1"/>
              <a:t>System.Windows.Forms.Application+ThreadContext</a:t>
            </a:r>
            <a:r>
              <a:rPr lang="en-US" altLang="ja-JP" sz="2000" dirty="0" smtClean="0"/>
              <a:t>)-&gt;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/>
              <a:t>025517a0(WindowsFormsApplication1.Form1</a:t>
            </a:r>
            <a:r>
              <a:rPr lang="en-US" altLang="ja-JP" sz="2000" dirty="0" smtClean="0"/>
              <a:t>)-&gt;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/>
              <a:t>025518f0(System.Collections.Generic.List`1[[WindowsFormsApplication1.TestObj, WindowsFormsApplication1]])-&gt;</a:t>
            </a:r>
          </a:p>
          <a:p>
            <a:pPr marL="0" indent="0">
              <a:buNone/>
            </a:pPr>
            <a:r>
              <a:rPr lang="en-US" altLang="ja-JP" sz="2000" dirty="0"/>
              <a:t>0258a830(</a:t>
            </a:r>
            <a:r>
              <a:rPr lang="en-US" altLang="ja-JP" sz="2000" dirty="0" err="1"/>
              <a:t>System.Object</a:t>
            </a:r>
            <a:r>
              <a:rPr lang="en-US" altLang="ja-JP" sz="2000" dirty="0"/>
              <a:t>[])-&gt;</a:t>
            </a:r>
          </a:p>
          <a:p>
            <a:pPr marL="0" indent="0">
              <a:buNone/>
            </a:pPr>
            <a:r>
              <a:rPr lang="en-US" altLang="ja-JP" sz="2000" dirty="0"/>
              <a:t>0258a808(WindowsFormsApplication1.TestObj)</a:t>
            </a:r>
          </a:p>
          <a:p>
            <a:pPr marL="0" indent="0">
              <a:buNone/>
            </a:pPr>
            <a:r>
              <a:rPr lang="en-US" altLang="ja-JP" sz="2000" dirty="0"/>
              <a:t>Scan Thread 2 </a:t>
            </a:r>
            <a:r>
              <a:rPr lang="en-US" altLang="ja-JP" sz="2000" dirty="0" err="1"/>
              <a:t>OSTHread</a:t>
            </a:r>
            <a:r>
              <a:rPr lang="en-US" altLang="ja-JP" sz="2000" dirty="0"/>
              <a:t> e98</a:t>
            </a:r>
          </a:p>
          <a:p>
            <a:pPr marL="0" indent="0">
              <a:buNone/>
            </a:pP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07/7/12/main" xmlns="" val="1304531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例外のデバッグ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Debug -&gt; Event Filters</a:t>
            </a:r>
          </a:p>
          <a:p>
            <a:r>
              <a:rPr lang="en-US" altLang="ja-JP" dirty="0" smtClean="0"/>
              <a:t>CLR exception – enabled – handled</a:t>
            </a:r>
          </a:p>
          <a:p>
            <a:r>
              <a:rPr kumimoji="1" lang="ja-JP" altLang="en-US" dirty="0" smtClean="0"/>
              <a:t>に設定する</a:t>
            </a:r>
            <a:endParaRPr kumimoji="1" lang="en-US" altLang="ja-JP" dirty="0" smtClean="0"/>
          </a:p>
          <a:p>
            <a:pPr lvl="1"/>
            <a:r>
              <a:rPr kumimoji="1" lang="en-US" altLang="ja-JP" dirty="0" err="1" smtClean="0"/>
              <a:t>sxe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clr</a:t>
            </a:r>
            <a:endParaRPr kumimoji="1" lang="en-US" altLang="ja-JP" dirty="0" smtClean="0"/>
          </a:p>
          <a:p>
            <a:r>
              <a:rPr kumimoji="1" lang="en-US" altLang="ja-JP" dirty="0" smtClean="0"/>
              <a:t>G</a:t>
            </a:r>
            <a:r>
              <a:rPr kumimoji="1" lang="ja-JP" altLang="en-US" dirty="0" smtClean="0"/>
              <a:t>で実行する</a:t>
            </a:r>
            <a:endParaRPr kumimoji="1" lang="en-US" altLang="ja-JP" dirty="0" smtClean="0"/>
          </a:p>
          <a:p>
            <a:r>
              <a:rPr lang="ja-JP" altLang="en-US" dirty="0" smtClean="0"/>
              <a:t>例外が起きるアクションをする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07/7/12/main" xmlns="" val="2998915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sz="2000" dirty="0"/>
              <a:t>(2900.288c): CLR exception - code e0434f4d (first chance)</a:t>
            </a:r>
          </a:p>
          <a:p>
            <a:pPr marL="0" indent="0">
              <a:buNone/>
            </a:pPr>
            <a:r>
              <a:rPr lang="en-US" altLang="ja-JP" sz="2000" dirty="0"/>
              <a:t>First chance exceptions are reported before any exception handling.</a:t>
            </a:r>
          </a:p>
          <a:p>
            <a:pPr marL="0" indent="0">
              <a:buNone/>
            </a:pPr>
            <a:r>
              <a:rPr lang="en-US" altLang="ja-JP" sz="2000" dirty="0"/>
              <a:t>This exception may be expected and handled.</a:t>
            </a:r>
          </a:p>
          <a:p>
            <a:pPr marL="0" indent="0">
              <a:buNone/>
            </a:pPr>
            <a:r>
              <a:rPr lang="en-US" altLang="ja-JP" sz="2000" dirty="0" err="1"/>
              <a:t>eax</a:t>
            </a:r>
            <a:r>
              <a:rPr lang="en-US" altLang="ja-JP" sz="2000" dirty="0"/>
              <a:t>=0032e9dc </a:t>
            </a:r>
            <a:r>
              <a:rPr lang="en-US" altLang="ja-JP" sz="2000" dirty="0" err="1"/>
              <a:t>ebx</a:t>
            </a:r>
            <a:r>
              <a:rPr lang="en-US" altLang="ja-JP" sz="2000" dirty="0"/>
              <a:t>=e0434f4d </a:t>
            </a:r>
            <a:r>
              <a:rPr lang="en-US" altLang="ja-JP" sz="2000" dirty="0" err="1"/>
              <a:t>ecx</a:t>
            </a:r>
            <a:r>
              <a:rPr lang="en-US" altLang="ja-JP" sz="2000" dirty="0"/>
              <a:t>=00000001 </a:t>
            </a:r>
            <a:r>
              <a:rPr lang="en-US" altLang="ja-JP" sz="2000" dirty="0" err="1"/>
              <a:t>edx</a:t>
            </a:r>
            <a:r>
              <a:rPr lang="en-US" altLang="ja-JP" sz="2000" dirty="0"/>
              <a:t>=00000000 </a:t>
            </a:r>
            <a:r>
              <a:rPr lang="en-US" altLang="ja-JP" sz="2000" dirty="0" err="1"/>
              <a:t>esi</a:t>
            </a:r>
            <a:r>
              <a:rPr lang="en-US" altLang="ja-JP" sz="2000" dirty="0"/>
              <a:t>=0032ea64 </a:t>
            </a:r>
            <a:r>
              <a:rPr lang="en-US" altLang="ja-JP" sz="2000" dirty="0" err="1"/>
              <a:t>edi</a:t>
            </a:r>
            <a:r>
              <a:rPr lang="en-US" altLang="ja-JP" sz="2000" dirty="0"/>
              <a:t>=006479a0</a:t>
            </a:r>
          </a:p>
          <a:p>
            <a:pPr marL="0" indent="0">
              <a:buNone/>
            </a:pPr>
            <a:r>
              <a:rPr lang="en-US" altLang="ja-JP" sz="2000" dirty="0" err="1"/>
              <a:t>eip</a:t>
            </a:r>
            <a:r>
              <a:rPr lang="en-US" altLang="ja-JP" sz="2000" dirty="0"/>
              <a:t>=7583b727 </a:t>
            </a:r>
            <a:r>
              <a:rPr lang="en-US" altLang="ja-JP" sz="2000" dirty="0" err="1"/>
              <a:t>esp</a:t>
            </a:r>
            <a:r>
              <a:rPr lang="en-US" altLang="ja-JP" sz="2000" dirty="0"/>
              <a:t>=0032e9dc </a:t>
            </a:r>
            <a:r>
              <a:rPr lang="en-US" altLang="ja-JP" sz="2000" dirty="0" err="1"/>
              <a:t>ebp</a:t>
            </a:r>
            <a:r>
              <a:rPr lang="en-US" altLang="ja-JP" sz="2000" dirty="0"/>
              <a:t>=0032ea2c </a:t>
            </a:r>
            <a:r>
              <a:rPr lang="en-US" altLang="ja-JP" sz="2000" dirty="0" err="1"/>
              <a:t>iopl</a:t>
            </a:r>
            <a:r>
              <a:rPr lang="en-US" altLang="ja-JP" sz="2000" dirty="0"/>
              <a:t>=0         </a:t>
            </a:r>
            <a:r>
              <a:rPr lang="en-US" altLang="ja-JP" sz="2000" dirty="0" err="1"/>
              <a:t>nv</a:t>
            </a:r>
            <a:r>
              <a:rPr lang="en-US" altLang="ja-JP" sz="2000" dirty="0"/>
              <a:t> up </a:t>
            </a:r>
            <a:r>
              <a:rPr lang="en-US" altLang="ja-JP" sz="2000" dirty="0" err="1"/>
              <a:t>ei</a:t>
            </a:r>
            <a:r>
              <a:rPr lang="en-US" altLang="ja-JP" sz="2000" dirty="0"/>
              <a:t> </a:t>
            </a:r>
            <a:r>
              <a:rPr lang="en-US" altLang="ja-JP" sz="2000" dirty="0" err="1"/>
              <a:t>pl</a:t>
            </a:r>
            <a:r>
              <a:rPr lang="en-US" altLang="ja-JP" sz="2000" dirty="0"/>
              <a:t> </a:t>
            </a:r>
            <a:r>
              <a:rPr lang="en-US" altLang="ja-JP" sz="2000" dirty="0" err="1"/>
              <a:t>nz</a:t>
            </a:r>
            <a:r>
              <a:rPr lang="en-US" altLang="ja-JP" sz="2000" dirty="0"/>
              <a:t> </a:t>
            </a:r>
            <a:r>
              <a:rPr lang="en-US" altLang="ja-JP" sz="2000" dirty="0" err="1"/>
              <a:t>na</a:t>
            </a:r>
            <a:r>
              <a:rPr lang="en-US" altLang="ja-JP" sz="2000" dirty="0"/>
              <a:t> </a:t>
            </a:r>
            <a:r>
              <a:rPr lang="en-US" altLang="ja-JP" sz="2000" dirty="0" err="1"/>
              <a:t>po</a:t>
            </a:r>
            <a:r>
              <a:rPr lang="en-US" altLang="ja-JP" sz="2000" dirty="0"/>
              <a:t> </a:t>
            </a:r>
            <a:r>
              <a:rPr lang="en-US" altLang="ja-JP" sz="2000" dirty="0" err="1"/>
              <a:t>nc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 err="1"/>
              <a:t>cs</a:t>
            </a:r>
            <a:r>
              <a:rPr lang="en-US" altLang="ja-JP" sz="2000" dirty="0"/>
              <a:t>=0023  </a:t>
            </a:r>
            <a:r>
              <a:rPr lang="en-US" altLang="ja-JP" sz="2000" dirty="0" err="1"/>
              <a:t>ss</a:t>
            </a:r>
            <a:r>
              <a:rPr lang="en-US" altLang="ja-JP" sz="2000" dirty="0"/>
              <a:t>=002b  </a:t>
            </a:r>
            <a:r>
              <a:rPr lang="en-US" altLang="ja-JP" sz="2000" dirty="0" err="1"/>
              <a:t>ds</a:t>
            </a:r>
            <a:r>
              <a:rPr lang="en-US" altLang="ja-JP" sz="2000" dirty="0"/>
              <a:t>=002b  </a:t>
            </a:r>
            <a:r>
              <a:rPr lang="en-US" altLang="ja-JP" sz="2000" dirty="0" err="1"/>
              <a:t>es</a:t>
            </a:r>
            <a:r>
              <a:rPr lang="en-US" altLang="ja-JP" sz="2000" dirty="0"/>
              <a:t>=002b  </a:t>
            </a:r>
            <a:r>
              <a:rPr lang="en-US" altLang="ja-JP" sz="2000" dirty="0" err="1"/>
              <a:t>fs</a:t>
            </a:r>
            <a:r>
              <a:rPr lang="en-US" altLang="ja-JP" sz="2000" dirty="0"/>
              <a:t>=0053  </a:t>
            </a:r>
            <a:r>
              <a:rPr lang="en-US" altLang="ja-JP" sz="2000" dirty="0" err="1"/>
              <a:t>gs</a:t>
            </a:r>
            <a:r>
              <a:rPr lang="en-US" altLang="ja-JP" sz="2000" dirty="0"/>
              <a:t>=002b             </a:t>
            </a:r>
            <a:r>
              <a:rPr lang="en-US" altLang="ja-JP" sz="2000" dirty="0" err="1"/>
              <a:t>efl</a:t>
            </a:r>
            <a:r>
              <a:rPr lang="en-US" altLang="ja-JP" sz="2000" dirty="0"/>
              <a:t>=00000202</a:t>
            </a:r>
          </a:p>
          <a:p>
            <a:pPr marL="0" indent="0">
              <a:buNone/>
            </a:pPr>
            <a:r>
              <a:rPr lang="en-US" altLang="ja-JP" sz="2000" dirty="0"/>
              <a:t>*** ERROR: Symbol file could not be found.  Defaulted to export symbols for C:\Windows\syswow64\KERNELBASE.dll - </a:t>
            </a:r>
          </a:p>
          <a:p>
            <a:pPr marL="0" indent="0">
              <a:buNone/>
            </a:pPr>
            <a:r>
              <a:rPr lang="en-US" altLang="ja-JP" sz="2000" dirty="0"/>
              <a:t>KERNELBASE!RaiseException+0x58:</a:t>
            </a:r>
          </a:p>
          <a:p>
            <a:pPr marL="0" indent="0">
              <a:buNone/>
            </a:pPr>
            <a:r>
              <a:rPr lang="en-US" altLang="ja-JP" sz="2000" dirty="0"/>
              <a:t>7583b727 c9              leave</a:t>
            </a:r>
          </a:p>
          <a:p>
            <a:pPr marL="0" indent="0">
              <a:buNone/>
            </a:pP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07/7/12/main" xmlns="" val="494797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スタック情報を確認</a:t>
            </a:r>
            <a:r>
              <a:rPr lang="ja-JP" altLang="en-US" dirty="0" smtClean="0"/>
              <a:t>する</a:t>
            </a:r>
            <a:r>
              <a:rPr lang="en-US" altLang="ja-JP" dirty="0" smtClean="0"/>
              <a:t>(</a:t>
            </a:r>
            <a:r>
              <a:rPr lang="ja-JP" altLang="en-US" dirty="0" smtClean="0"/>
              <a:t>メソッドコール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57158" y="1052513"/>
            <a:ext cx="14644790" cy="5073650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1600" dirty="0"/>
              <a:t>0:000&gt; !</a:t>
            </a:r>
            <a:r>
              <a:rPr lang="en-US" altLang="ja-JP" sz="1600" dirty="0" err="1"/>
              <a:t>CLRStack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 smtClean="0"/>
              <a:t>OS </a:t>
            </a:r>
            <a:r>
              <a:rPr lang="en-US" altLang="ja-JP" sz="1600" dirty="0"/>
              <a:t>Thread Id: 0x288c (0)</a:t>
            </a:r>
          </a:p>
          <a:p>
            <a:pPr marL="0" indent="0">
              <a:buNone/>
            </a:pPr>
            <a:r>
              <a:rPr lang="en-US" altLang="ja-JP" sz="1600" dirty="0"/>
              <a:t>ESP       EIP     </a:t>
            </a:r>
          </a:p>
          <a:p>
            <a:pPr marL="0" indent="0">
              <a:buNone/>
            </a:pPr>
            <a:r>
              <a:rPr lang="en-US" altLang="ja-JP" sz="1600" dirty="0"/>
              <a:t>0032eab4 7583b727 [</a:t>
            </a:r>
            <a:r>
              <a:rPr lang="en-US" altLang="ja-JP" sz="1600" dirty="0" err="1"/>
              <a:t>HelperMethodFrame</a:t>
            </a:r>
            <a:r>
              <a:rPr lang="en-US" altLang="ja-JP" sz="1600" dirty="0"/>
              <a:t>: 0032eab4] </a:t>
            </a:r>
          </a:p>
          <a:p>
            <a:pPr marL="0" indent="0">
              <a:buNone/>
            </a:pPr>
            <a:r>
              <a:rPr lang="en-US" altLang="ja-JP" sz="1600" dirty="0"/>
              <a:t>0032eb58 004204a9 WindowsFormsApplication1.Form1.button2_Click(</a:t>
            </a:r>
            <a:r>
              <a:rPr lang="en-US" altLang="ja-JP" sz="1600" dirty="0" err="1"/>
              <a:t>System.Object</a:t>
            </a:r>
            <a:r>
              <a:rPr lang="en-US" altLang="ja-JP" sz="1600" dirty="0"/>
              <a:t>, </a:t>
            </a:r>
            <a:r>
              <a:rPr lang="en-US" altLang="ja-JP" sz="1600" dirty="0" err="1"/>
              <a:t>System.EventArgs</a:t>
            </a:r>
            <a:r>
              <a:rPr lang="en-US" altLang="ja-JP" sz="1600" dirty="0"/>
              <a:t>)</a:t>
            </a:r>
          </a:p>
          <a:p>
            <a:pPr marL="0" indent="0">
              <a:buNone/>
            </a:pPr>
            <a:r>
              <a:rPr lang="en-US" altLang="ja-JP" sz="1600" dirty="0"/>
              <a:t>0032eb90 686d4170 </a:t>
            </a:r>
            <a:r>
              <a:rPr lang="en-US" altLang="ja-JP" sz="1600" dirty="0" err="1"/>
              <a:t>System.Windows.Forms.Control.OnClick</a:t>
            </a:r>
            <a:r>
              <a:rPr lang="en-US" altLang="ja-JP" sz="1600" dirty="0"/>
              <a:t>(</a:t>
            </a:r>
            <a:r>
              <a:rPr lang="en-US" altLang="ja-JP" sz="1600" dirty="0" err="1"/>
              <a:t>System.EventArgs</a:t>
            </a:r>
            <a:r>
              <a:rPr lang="en-US" altLang="ja-JP" sz="1600" dirty="0"/>
              <a:t>)</a:t>
            </a:r>
          </a:p>
          <a:p>
            <a:pPr marL="0" indent="0">
              <a:buNone/>
            </a:pPr>
            <a:r>
              <a:rPr lang="en-US" altLang="ja-JP" sz="1600" dirty="0"/>
              <a:t>0032eba8 686cf55a </a:t>
            </a:r>
            <a:r>
              <a:rPr lang="en-US" altLang="ja-JP" sz="1600" dirty="0" err="1"/>
              <a:t>System.Windows.Forms.Button.OnClick</a:t>
            </a:r>
            <a:r>
              <a:rPr lang="en-US" altLang="ja-JP" sz="1600" dirty="0"/>
              <a:t>(</a:t>
            </a:r>
            <a:r>
              <a:rPr lang="en-US" altLang="ja-JP" sz="1600" dirty="0" err="1"/>
              <a:t>System.EventArgs</a:t>
            </a:r>
            <a:r>
              <a:rPr lang="en-US" altLang="ja-JP" sz="1600" dirty="0"/>
              <a:t>)</a:t>
            </a:r>
          </a:p>
          <a:p>
            <a:pPr marL="0" indent="0">
              <a:buNone/>
            </a:pPr>
            <a:r>
              <a:rPr lang="en-US" altLang="ja-JP" sz="1600" dirty="0"/>
              <a:t>0032ebb8 68c66f34 </a:t>
            </a:r>
            <a:r>
              <a:rPr lang="en-US" altLang="ja-JP" sz="1600" dirty="0" err="1"/>
              <a:t>System.Windows.Forms.Button.OnMouseUp</a:t>
            </a:r>
            <a:r>
              <a:rPr lang="en-US" altLang="ja-JP" sz="1600" dirty="0"/>
              <a:t>(</a:t>
            </a:r>
            <a:r>
              <a:rPr lang="en-US" altLang="ja-JP" sz="1600" dirty="0" err="1"/>
              <a:t>System.Windows.Forms.MouseEventArgs</a:t>
            </a:r>
            <a:r>
              <a:rPr lang="en-US" altLang="ja-JP" sz="1600" dirty="0"/>
              <a:t>)</a:t>
            </a:r>
          </a:p>
          <a:p>
            <a:pPr marL="0" indent="0">
              <a:buNone/>
            </a:pPr>
            <a:r>
              <a:rPr lang="en-US" altLang="ja-JP" sz="1600" dirty="0"/>
              <a:t>0032ebd4 68c37723 </a:t>
            </a:r>
            <a:r>
              <a:rPr lang="en-US" altLang="ja-JP" sz="1600" dirty="0" err="1"/>
              <a:t>System.Windows.Forms.Control.WmMouseUp</a:t>
            </a:r>
            <a:r>
              <a:rPr lang="en-US" altLang="ja-JP" sz="1600" dirty="0"/>
              <a:t>(</a:t>
            </a:r>
            <a:r>
              <a:rPr lang="en-US" altLang="ja-JP" sz="1600" dirty="0" err="1"/>
              <a:t>System.Windows.Forms.Message</a:t>
            </a:r>
            <a:r>
              <a:rPr lang="en-US" altLang="ja-JP" sz="1600" dirty="0"/>
              <a:t> </a:t>
            </a:r>
            <a:r>
              <a:rPr lang="en-US" altLang="ja-JP" sz="1600" dirty="0" err="1"/>
              <a:t>ByRef</a:t>
            </a:r>
            <a:r>
              <a:rPr lang="en-US" altLang="ja-JP" sz="1600" dirty="0"/>
              <a:t>, </a:t>
            </a:r>
            <a:r>
              <a:rPr lang="en-US" altLang="ja-JP" sz="1600" dirty="0" err="1"/>
              <a:t>System.Windows.Forms.MouseButtons</a:t>
            </a:r>
            <a:r>
              <a:rPr lang="en-US" altLang="ja-JP" sz="1600" dirty="0"/>
              <a:t>, Int32)</a:t>
            </a:r>
          </a:p>
          <a:p>
            <a:pPr marL="0" indent="0">
              <a:buNone/>
            </a:pPr>
            <a:r>
              <a:rPr lang="en-US" altLang="ja-JP" sz="1600" dirty="0"/>
              <a:t>0032ec60 68f69fb2 </a:t>
            </a:r>
            <a:r>
              <a:rPr lang="en-US" altLang="ja-JP" sz="1600" dirty="0" err="1"/>
              <a:t>System.Windows.Forms.Control.WndProc</a:t>
            </a:r>
            <a:r>
              <a:rPr lang="en-US" altLang="ja-JP" sz="1600" dirty="0"/>
              <a:t>(</a:t>
            </a:r>
            <a:r>
              <a:rPr lang="en-US" altLang="ja-JP" sz="1600" dirty="0" err="1"/>
              <a:t>System.Windows.Forms.Message</a:t>
            </a:r>
            <a:r>
              <a:rPr lang="en-US" altLang="ja-JP" sz="1600" dirty="0"/>
              <a:t> </a:t>
            </a:r>
            <a:r>
              <a:rPr lang="en-US" altLang="ja-JP" sz="1600" dirty="0" err="1"/>
              <a:t>ByRef</a:t>
            </a:r>
            <a:r>
              <a:rPr lang="en-US" altLang="ja-JP" sz="1600" dirty="0"/>
              <a:t>)</a:t>
            </a:r>
          </a:p>
          <a:p>
            <a:pPr marL="0" indent="0">
              <a:buNone/>
            </a:pPr>
            <a:r>
              <a:rPr lang="en-US" altLang="ja-JP" sz="1600" dirty="0"/>
              <a:t>0032ec64 68f68781 [</a:t>
            </a:r>
            <a:r>
              <a:rPr lang="en-US" altLang="ja-JP" sz="1600" dirty="0" err="1"/>
              <a:t>InlinedCallFrame</a:t>
            </a:r>
            <a:r>
              <a:rPr lang="en-US" altLang="ja-JP" sz="1600" dirty="0"/>
              <a:t>: 0032ec64] </a:t>
            </a:r>
          </a:p>
          <a:p>
            <a:pPr marL="0" indent="0">
              <a:buNone/>
            </a:pPr>
            <a:r>
              <a:rPr lang="en-US" altLang="ja-JP" sz="1600" dirty="0" smtClean="0"/>
              <a:t>~~~~</a:t>
            </a:r>
            <a:r>
              <a:rPr lang="ja-JP" altLang="en-US" sz="1600" dirty="0" smtClean="0"/>
              <a:t>省略</a:t>
            </a:r>
            <a:r>
              <a:rPr lang="en-US" altLang="ja-JP" sz="1600" dirty="0" smtClean="0"/>
              <a:t>~~~~</a:t>
            </a:r>
          </a:p>
          <a:p>
            <a:pPr marL="0" indent="0">
              <a:buNone/>
            </a:pPr>
            <a:r>
              <a:rPr lang="en-US" altLang="ja-JP" sz="1600" dirty="0" smtClean="0"/>
              <a:t>0032f22c </a:t>
            </a:r>
            <a:r>
              <a:rPr lang="en-US" altLang="ja-JP" sz="1600" dirty="0"/>
              <a:t>6ab31b6c [</a:t>
            </a:r>
            <a:r>
              <a:rPr lang="en-US" altLang="ja-JP" sz="1600" dirty="0" err="1"/>
              <a:t>GCFrame</a:t>
            </a:r>
            <a:r>
              <a:rPr lang="en-US" altLang="ja-JP" sz="1600" dirty="0"/>
              <a:t>: 0032f22c] </a:t>
            </a:r>
          </a:p>
        </p:txBody>
      </p:sp>
    </p:spTree>
    <p:extLst>
      <p:ext uri="{BB962C8B-B14F-4D97-AF65-F5344CB8AC3E}">
        <p14:creationId xmlns:p14="http://schemas.microsoft.com/office/powerpoint/2007/7/12/main" xmlns="" val="72328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スタック情報を確認する</a:t>
            </a:r>
            <a:r>
              <a:rPr lang="en-US" altLang="ja-JP" dirty="0" smtClean="0"/>
              <a:t>(</a:t>
            </a:r>
            <a:r>
              <a:rPr lang="ja-JP" altLang="en-US" dirty="0" smtClean="0"/>
              <a:t>スタックオブジェクト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sz="1600" dirty="0"/>
              <a:t>0:000&gt; !</a:t>
            </a:r>
            <a:r>
              <a:rPr lang="en-US" altLang="ja-JP" sz="1600" dirty="0" err="1"/>
              <a:t>DumpStackObjects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OS Thread Id: 0x288c (0)</a:t>
            </a:r>
          </a:p>
          <a:p>
            <a:pPr marL="0" indent="0">
              <a:buNone/>
            </a:pPr>
            <a:r>
              <a:rPr lang="en-US" altLang="ja-JP" sz="1600" dirty="0"/>
              <a:t>ESP/REG  Object   Name</a:t>
            </a:r>
          </a:p>
          <a:p>
            <a:pPr marL="0" indent="0">
              <a:buNone/>
            </a:pPr>
            <a:r>
              <a:rPr lang="en-US" altLang="ja-JP" sz="1600" dirty="0"/>
              <a:t>0032ea48 026e0b14 </a:t>
            </a:r>
            <a:r>
              <a:rPr lang="en-US" altLang="ja-JP" sz="1600" dirty="0" err="1"/>
              <a:t>System.NotImplementedException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0032ea94 026e0b14 </a:t>
            </a:r>
            <a:r>
              <a:rPr lang="en-US" altLang="ja-JP" sz="1600" dirty="0" err="1"/>
              <a:t>System.NotImplementedException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0032eaa4 026bf27c </a:t>
            </a:r>
            <a:r>
              <a:rPr lang="en-US" altLang="ja-JP" sz="1600" dirty="0" err="1"/>
              <a:t>System.Windows.Forms.Button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0032eaa8 026bff2c </a:t>
            </a:r>
            <a:r>
              <a:rPr lang="en-US" altLang="ja-JP" sz="1600" dirty="0" err="1"/>
              <a:t>System.EventHandler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0032eaac 026deb5c </a:t>
            </a:r>
            <a:r>
              <a:rPr lang="en-US" altLang="ja-JP" sz="1600" dirty="0" err="1"/>
              <a:t>System.Windows.Forms.MouseEventArgs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0032ead8 026e0b14 </a:t>
            </a:r>
            <a:r>
              <a:rPr lang="en-US" altLang="ja-JP" sz="1600" dirty="0" err="1"/>
              <a:t>System.NotImplementedException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0032eae0 026bff2c </a:t>
            </a:r>
            <a:r>
              <a:rPr lang="en-US" altLang="ja-JP" sz="1600" dirty="0" err="1"/>
              <a:t>System.EventHandler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0032eae8 026deb5c </a:t>
            </a:r>
            <a:r>
              <a:rPr lang="en-US" altLang="ja-JP" sz="1600" dirty="0" err="1"/>
              <a:t>System.Windows.Forms.MouseEventArgs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0032eb3c 026e0b14 </a:t>
            </a:r>
            <a:r>
              <a:rPr lang="en-US" altLang="ja-JP" sz="1600" dirty="0" err="1"/>
              <a:t>System.NotImplementedException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0032eb58 026e0b14 </a:t>
            </a:r>
            <a:r>
              <a:rPr lang="en-US" altLang="ja-JP" sz="1600" dirty="0" err="1"/>
              <a:t>System.NotImplementedException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0032eb5c 026bf27c </a:t>
            </a:r>
            <a:r>
              <a:rPr lang="en-US" altLang="ja-JP" sz="1600" dirty="0" err="1"/>
              <a:t>System.Windows.Forms.Button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0032eb60 026a17a0 WindowsFormsApplication1.Form1</a:t>
            </a:r>
          </a:p>
          <a:p>
            <a:pPr marL="0" indent="0">
              <a:buNone/>
            </a:pPr>
            <a:r>
              <a:rPr lang="en-US" altLang="ja-JP" sz="1600" dirty="0"/>
              <a:t>0032eb70 026bff2c </a:t>
            </a:r>
            <a:r>
              <a:rPr lang="en-US" altLang="ja-JP" sz="1600" dirty="0" err="1"/>
              <a:t>System.EventHandler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0032eb74 026deb5c </a:t>
            </a:r>
            <a:r>
              <a:rPr lang="en-US" altLang="ja-JP" sz="1600" dirty="0" err="1"/>
              <a:t>System.Windows.Forms.MouseEventArgs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0032eb78 026deb5c </a:t>
            </a:r>
            <a:r>
              <a:rPr lang="en-US" altLang="ja-JP" sz="1600" dirty="0" err="1"/>
              <a:t>System.Windows.Forms.MouseEventArgs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0032eb7c 026bff2c </a:t>
            </a:r>
            <a:r>
              <a:rPr lang="en-US" altLang="ja-JP" sz="1600" dirty="0" err="1"/>
              <a:t>System.EventHandler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0032eb80 026bf27c </a:t>
            </a:r>
            <a:r>
              <a:rPr lang="en-US" altLang="ja-JP" sz="1600" dirty="0" err="1"/>
              <a:t>System.Windows.Forms.Button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0032eb8c 026deb5c </a:t>
            </a:r>
            <a:r>
              <a:rPr lang="en-US" altLang="ja-JP" sz="1600" dirty="0" err="1"/>
              <a:t>System.Windows.Forms.MouseEventArgs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0032eb90 026bfecc </a:t>
            </a:r>
            <a:r>
              <a:rPr lang="en-US" altLang="ja-JP" sz="1600" dirty="0" err="1"/>
              <a:t>System.ComponentModel.EventHandlerList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0032eb98 026bf27c </a:t>
            </a:r>
            <a:r>
              <a:rPr lang="en-US" altLang="ja-JP" sz="1600" dirty="0" err="1"/>
              <a:t>System.Windows.Forms.Button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0032eb9c 026deb5c </a:t>
            </a:r>
            <a:r>
              <a:rPr lang="en-US" altLang="ja-JP" sz="1600" dirty="0" err="1"/>
              <a:t>System.Windows.Forms.MouseEventArgs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0032eba8 026bf27c </a:t>
            </a:r>
            <a:r>
              <a:rPr lang="en-US" altLang="ja-JP" sz="1600" dirty="0" err="1"/>
              <a:t>System.Windows.Forms.Button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0032ebac 026deb5c </a:t>
            </a:r>
            <a:r>
              <a:rPr lang="en-US" altLang="ja-JP" sz="1600" dirty="0" err="1"/>
              <a:t>System.Windows.Forms.MouseEventArgs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0032ebd4 026bf27c </a:t>
            </a:r>
            <a:r>
              <a:rPr lang="en-US" altLang="ja-JP" sz="1600" dirty="0" err="1"/>
              <a:t>System.Windows.Forms.Button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0032ebec 026deb0c </a:t>
            </a:r>
            <a:r>
              <a:rPr lang="en-US" altLang="ja-JP" sz="1600" dirty="0" err="1"/>
              <a:t>System.Windows.Forms.MouseEventArgs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0032ec90 026bf27c </a:t>
            </a:r>
            <a:r>
              <a:rPr lang="en-US" altLang="ja-JP" sz="1600" dirty="0" err="1"/>
              <a:t>System.Windows.Forms.Button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0032ecac 026bf34c </a:t>
            </a:r>
            <a:r>
              <a:rPr lang="en-US" altLang="ja-JP" sz="1600" dirty="0" err="1"/>
              <a:t>System.Windows.Forms.Control+ControlNativeWindow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0032ecb8 026bf27c </a:t>
            </a:r>
            <a:r>
              <a:rPr lang="en-US" altLang="ja-JP" sz="1600" dirty="0" err="1"/>
              <a:t>System.Windows.Forms.Button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0032ecec 026bf27c </a:t>
            </a:r>
            <a:r>
              <a:rPr lang="en-US" altLang="ja-JP" sz="1600" dirty="0" err="1"/>
              <a:t>System.Windows.Forms.Button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0032ecf0 026bf34c </a:t>
            </a:r>
            <a:r>
              <a:rPr lang="en-US" altLang="ja-JP" sz="1600" dirty="0" err="1"/>
              <a:t>System.Windows.Forms.Control+ControlNativeWindow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0032ed14 026bf34c </a:t>
            </a:r>
            <a:r>
              <a:rPr lang="en-US" altLang="ja-JP" sz="1600" dirty="0" err="1"/>
              <a:t>System.Windows.Forms.Control+ControlNativeWindow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0032ed24 026bf34c </a:t>
            </a:r>
            <a:r>
              <a:rPr lang="en-US" altLang="ja-JP" sz="1600" dirty="0" err="1"/>
              <a:t>System.Windows.Forms.Control+ControlNativeWindow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0032ee68 026a21dc </a:t>
            </a:r>
            <a:r>
              <a:rPr lang="en-US" altLang="ja-JP" sz="1600" dirty="0" err="1"/>
              <a:t>System.Windows.Forms.Application+ThreadContext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0032eec0 026a21dc </a:t>
            </a:r>
            <a:r>
              <a:rPr lang="en-US" altLang="ja-JP" sz="1600" dirty="0" err="1"/>
              <a:t>System.Windows.Forms.Application+ThreadContext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0032ef04 026c60b8 </a:t>
            </a:r>
            <a:r>
              <a:rPr lang="en-US" altLang="ja-JP" sz="1600" dirty="0" err="1"/>
              <a:t>System.Windows.Forms.NativeMethods+MSG</a:t>
            </a:r>
            <a:r>
              <a:rPr lang="en-US" altLang="ja-JP" sz="1600" dirty="0"/>
              <a:t>[]</a:t>
            </a:r>
          </a:p>
          <a:p>
            <a:pPr marL="0" indent="0">
              <a:buNone/>
            </a:pPr>
            <a:r>
              <a:rPr lang="en-US" altLang="ja-JP" sz="1600" dirty="0"/>
              <a:t>0032ef08 026a21dc </a:t>
            </a:r>
            <a:r>
              <a:rPr lang="en-US" altLang="ja-JP" sz="1600" dirty="0" err="1"/>
              <a:t>System.Windows.Forms.Application+ThreadContext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0032ef10 026c5764 </a:t>
            </a:r>
            <a:r>
              <a:rPr lang="en-US" altLang="ja-JP" sz="1600" dirty="0" err="1"/>
              <a:t>System.Windows.Forms.Application+ComponentManager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0032ef58 026c0df8 </a:t>
            </a:r>
            <a:r>
              <a:rPr lang="en-US" altLang="ja-JP" sz="1600" dirty="0" err="1"/>
              <a:t>System.Windows.Forms.ApplicationContext</a:t>
            </a: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0032ef60 026c0df8 </a:t>
            </a:r>
            <a:r>
              <a:rPr lang="en-US" altLang="ja-JP" sz="1600" dirty="0" err="1"/>
              <a:t>System.Windows.Forms.ApplicationContext</a:t>
            </a:r>
            <a:endParaRPr lang="en-US" altLang="ja-JP" sz="1600" dirty="0"/>
          </a:p>
          <a:p>
            <a:pPr marL="0" indent="0">
              <a:buNone/>
            </a:pP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07/7/12/main" xmlns="" val="1478688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>
                <a:hlinkClick r:id="rId2"/>
              </a:rPr>
              <a:t>http://</a:t>
            </a:r>
            <a:r>
              <a:rPr lang="en-US" altLang="ja-JP" dirty="0" smtClean="0">
                <a:hlinkClick r:id="rId2"/>
              </a:rPr>
              <a:t>www.shoeisha.com/mag/windev/pdf/870507/windev0507_178_Debug.pdf</a:t>
            </a:r>
            <a:endParaRPr lang="en-US" altLang="ja-JP" dirty="0" smtClean="0"/>
          </a:p>
          <a:p>
            <a:r>
              <a:rPr lang="ja-JP" altLang="en-US" dirty="0" smtClean="0"/>
              <a:t>例外の調べ方</a:t>
            </a:r>
            <a:endParaRPr lang="en-US" altLang="ja-JP" dirty="0" smtClean="0">
              <a:hlinkClick r:id="rId3"/>
            </a:endParaRPr>
          </a:p>
          <a:p>
            <a:r>
              <a:rPr lang="en-US" altLang="ja-JP" dirty="0" smtClean="0">
                <a:hlinkClick r:id="rId3"/>
              </a:rPr>
              <a:t>http</a:t>
            </a:r>
            <a:r>
              <a:rPr lang="en-US" altLang="ja-JP" dirty="0">
                <a:hlinkClick r:id="rId3"/>
              </a:rPr>
              <a:t>://</a:t>
            </a:r>
            <a:r>
              <a:rPr lang="en-US" altLang="ja-JP" dirty="0" smtClean="0">
                <a:hlinkClick r:id="rId3"/>
              </a:rPr>
              <a:t>keicode.com/note/debug_exception_test1.php</a:t>
            </a:r>
            <a:endParaRPr lang="en-US" altLang="ja-JP" dirty="0" smtClean="0"/>
          </a:p>
          <a:p>
            <a:r>
              <a:rPr lang="en-US" altLang="ja-JP" dirty="0" smtClean="0"/>
              <a:t>SOS</a:t>
            </a:r>
            <a:r>
              <a:rPr lang="ja-JP" altLang="en-US" dirty="0" smtClean="0"/>
              <a:t>の日本語ヘルプ</a:t>
            </a:r>
            <a:endParaRPr lang="en-US" altLang="ja-JP" dirty="0" smtClean="0"/>
          </a:p>
          <a:p>
            <a:r>
              <a:rPr lang="en-US" altLang="ja-JP" dirty="0" smtClean="0">
                <a:hlinkClick r:id="rId4"/>
              </a:rPr>
              <a:t>http</a:t>
            </a:r>
            <a:r>
              <a:rPr lang="en-US" altLang="ja-JP" dirty="0">
                <a:hlinkClick r:id="rId4"/>
              </a:rPr>
              <a:t>://</a:t>
            </a:r>
            <a:r>
              <a:rPr lang="en-US" altLang="ja-JP" dirty="0" smtClean="0">
                <a:hlinkClick r:id="rId4"/>
              </a:rPr>
              <a:t>msdn.microsoft.com/ja-jp/library/bb190764.aspx</a:t>
            </a:r>
            <a:endParaRPr lang="en-US" altLang="ja-JP" dirty="0" smtClean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07/7/12/main" xmlns="" val="208230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Mini dump</a:t>
            </a:r>
            <a:r>
              <a:rPr lang="ja-JP" altLang="en-US" dirty="0" smtClean="0"/>
              <a:t>ファイルの解析のための方法</a:t>
            </a:r>
            <a:endParaRPr lang="en-US" altLang="ja-JP" dirty="0" smtClean="0"/>
          </a:p>
          <a:p>
            <a:r>
              <a:rPr lang="en-US" altLang="ja-JP" dirty="0">
                <a:hlinkClick r:id="rId2"/>
              </a:rPr>
              <a:t>http://</a:t>
            </a:r>
            <a:r>
              <a:rPr lang="en-US" altLang="ja-JP" dirty="0" smtClean="0">
                <a:hlinkClick r:id="rId2"/>
              </a:rPr>
              <a:t>voneinem-windbg.blogspot.com/2007/10/failed-to-load-data-access-dll.html</a:t>
            </a:r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07/7/12/main" xmlns="" val="400108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環境を用意しましょう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>
                <a:hlinkClick r:id="rId2"/>
              </a:rPr>
              <a:t>http://www.microsoft.com/japan/whdc/DevTools/Debugging/default.mspx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 l="21705" t="33799" r="38539" b="38627"/>
          <a:stretch/>
        </p:blipFill>
        <p:spPr bwMode="auto">
          <a:xfrm>
            <a:off x="642910" y="2214554"/>
            <a:ext cx="7500990" cy="388630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ドーナツ 3"/>
          <p:cNvSpPr/>
          <p:nvPr/>
        </p:nvSpPr>
        <p:spPr>
          <a:xfrm>
            <a:off x="357158" y="2571744"/>
            <a:ext cx="6357982" cy="1071570"/>
          </a:xfrm>
          <a:prstGeom prst="donut">
            <a:avLst>
              <a:gd name="adj" fmla="val 1011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07/7/12/main" xmlns="" val="15976339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環境を用意しましょう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 l="19380" t="58705" r="45737" b="21431"/>
          <a:stretch/>
        </p:blipFill>
        <p:spPr bwMode="auto">
          <a:xfrm>
            <a:off x="500034" y="1214422"/>
            <a:ext cx="8060762" cy="34290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07/7/12/main" xmlns="" val="32455357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環境を用意しましょう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 l="21705" t="33799" r="38539" b="38627"/>
          <a:stretch/>
        </p:blipFill>
        <p:spPr bwMode="auto">
          <a:xfrm>
            <a:off x="428596" y="857232"/>
            <a:ext cx="8410866" cy="435771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ドーナツ 3"/>
          <p:cNvSpPr/>
          <p:nvPr/>
        </p:nvSpPr>
        <p:spPr>
          <a:xfrm>
            <a:off x="0" y="1714488"/>
            <a:ext cx="8715404" cy="2571768"/>
          </a:xfrm>
          <a:prstGeom prst="donut">
            <a:avLst>
              <a:gd name="adj" fmla="val 1011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7158" y="5286388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64</a:t>
            </a:r>
            <a:r>
              <a:rPr kumimoji="1" lang="ja-JP" altLang="en-US" dirty="0" smtClean="0"/>
              <a:t>ビット</a:t>
            </a:r>
            <a:r>
              <a:rPr lang="ja-JP" altLang="en-US" dirty="0" smtClean="0"/>
              <a:t>アプリケーションは</a:t>
            </a:r>
            <a:r>
              <a:rPr lang="en-US" altLang="ja-JP" dirty="0" smtClean="0"/>
              <a:t>64</a:t>
            </a:r>
            <a:r>
              <a:rPr lang="ja-JP" altLang="en-US" dirty="0" smtClean="0"/>
              <a:t>ビットを、</a:t>
            </a:r>
            <a:r>
              <a:rPr lang="en-US" altLang="ja-JP" dirty="0" smtClean="0"/>
              <a:t>32</a:t>
            </a:r>
            <a:r>
              <a:rPr lang="ja-JP" altLang="en-US" dirty="0" smtClean="0"/>
              <a:t>ビットアプリケーションは</a:t>
            </a:r>
            <a:r>
              <a:rPr lang="en-US" altLang="ja-JP" dirty="0" smtClean="0"/>
              <a:t>32</a:t>
            </a:r>
            <a:r>
              <a:rPr lang="ja-JP" altLang="en-US" dirty="0" smtClean="0"/>
              <a:t>ビットを</a:t>
            </a:r>
            <a:endParaRPr lang="en-US" altLang="ja-JP" dirty="0" smtClean="0"/>
          </a:p>
          <a:p>
            <a:r>
              <a:rPr kumimoji="1" lang="ja-JP" altLang="en-US" dirty="0"/>
              <a:t>基本的には両方の環境をダウンロードする</a:t>
            </a:r>
          </a:p>
        </p:txBody>
      </p:sp>
    </p:spTree>
    <p:extLst>
      <p:ext uri="{BB962C8B-B14F-4D97-AF65-F5344CB8AC3E}">
        <p14:creationId xmlns:p14="http://schemas.microsoft.com/office/powerpoint/2007/7/12/main" xmlns="" val="19906638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環境を用意しましょう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環境変数の設定</a:t>
            </a:r>
            <a:r>
              <a:rPr lang="en-US" altLang="ja-JP" dirty="0" smtClean="0"/>
              <a:t>	</a:t>
            </a:r>
          </a:p>
          <a:p>
            <a:pPr lvl="1"/>
            <a:r>
              <a:rPr lang="en-US" altLang="ja-JP" dirty="0" smtClean="0">
                <a:hlinkClick r:id="rId2"/>
              </a:rPr>
              <a:t>http</a:t>
            </a:r>
            <a:r>
              <a:rPr lang="en-US" altLang="ja-JP" dirty="0">
                <a:hlinkClick r:id="rId2"/>
              </a:rPr>
              <a:t>://</a:t>
            </a:r>
            <a:r>
              <a:rPr lang="en-US" altLang="ja-JP" dirty="0" smtClean="0">
                <a:hlinkClick r:id="rId2"/>
              </a:rPr>
              <a:t>msdl.microsoft.com/download/symbols</a:t>
            </a:r>
            <a:endParaRPr lang="en-US" altLang="ja-JP" dirty="0" smtClean="0"/>
          </a:p>
          <a:p>
            <a:r>
              <a:rPr lang="en-US" altLang="ja-JP" dirty="0" smtClean="0"/>
              <a:t>_NT_SYMBOL_PATH</a:t>
            </a:r>
            <a:endParaRPr lang="en-US" altLang="ja-JP" dirty="0"/>
          </a:p>
          <a:p>
            <a:pPr lvl="1"/>
            <a:r>
              <a:rPr lang="en-US" altLang="ja-JP" dirty="0"/>
              <a:t>SRV*[symbol</a:t>
            </a:r>
            <a:r>
              <a:rPr lang="ja-JP" altLang="en-US" dirty="0"/>
              <a:t>を入れるローカルフォルダ</a:t>
            </a:r>
            <a:r>
              <a:rPr lang="en-US" altLang="ja-JP" dirty="0"/>
              <a:t>]*http://msdl.microsoft.com/download/symbols</a:t>
            </a:r>
          </a:p>
          <a:p>
            <a:pPr lvl="1"/>
            <a:r>
              <a:rPr lang="en-US" altLang="ja-JP" dirty="0"/>
              <a:t>SRV*c:\</a:t>
            </a:r>
            <a:r>
              <a:rPr lang="en-US" altLang="ja-JP" dirty="0" err="1"/>
              <a:t>debugsymbols</a:t>
            </a:r>
            <a:r>
              <a:rPr lang="en-US" altLang="ja-JP" dirty="0"/>
              <a:t>*http://msdl.microsoft.com/download/symbols;c:\windows\symbols</a:t>
            </a:r>
          </a:p>
          <a:p>
            <a:r>
              <a:rPr lang="en-US" altLang="ja-JP" dirty="0" smtClean="0"/>
              <a:t>_NT_EXECUTABLE_IMAGE_PATH</a:t>
            </a:r>
            <a:endParaRPr lang="en-US" altLang="ja-JP" dirty="0"/>
          </a:p>
          <a:p>
            <a:pPr lvl="1"/>
            <a:r>
              <a:rPr lang="en-US" altLang="ja-JP" dirty="0"/>
              <a:t>C:\WINDOWS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07/7/12/main" xmlns="" val="2110969728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環境を用意しましょう</a:t>
            </a:r>
            <a:endParaRPr kumimoji="1" lang="ja-JP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1000108"/>
            <a:ext cx="5357850" cy="47364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07/7/12/main" xmlns="" val="174121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Visual Studio </a:t>
            </a:r>
            <a:r>
              <a:rPr kumimoji="1" lang="ja-JP" altLang="en-US" dirty="0" smtClean="0"/>
              <a:t>に影響しない方法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2800" dirty="0"/>
              <a:t>set _NT_SYMBOL_PATH ="SRV*c:\symbols*http://msdl.microsoft.com/download/symbols;c:\windows\symbols"</a:t>
            </a:r>
          </a:p>
          <a:p>
            <a:r>
              <a:rPr lang="en-US" altLang="ja-JP" sz="2800" dirty="0"/>
              <a:t>set _NT_EXECUTABLE_IMAGE_PATH=C:\WINDOWS</a:t>
            </a:r>
          </a:p>
          <a:p>
            <a:r>
              <a:rPr lang="en-US" altLang="ja-JP" sz="2800" dirty="0"/>
              <a:t>cd C:\Program Files (x86)\Debugging Tools for Windows (x86)\</a:t>
            </a:r>
          </a:p>
          <a:p>
            <a:r>
              <a:rPr lang="en-US" altLang="ja-JP" sz="2800" dirty="0"/>
              <a:t>"C:\Program Files (x86)\Debugging Tools for Windows (x86)\windbg.exe"</a:t>
            </a:r>
          </a:p>
        </p:txBody>
      </p:sp>
    </p:spTree>
    <p:extLst>
      <p:ext uri="{BB962C8B-B14F-4D97-AF65-F5344CB8AC3E}">
        <p14:creationId xmlns:p14="http://schemas.microsoft.com/office/powerpoint/2007/7/12/main" xmlns="" val="3399665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まずは</a:t>
            </a:r>
            <a:r>
              <a:rPr kumimoji="1" lang="en-US" altLang="ja-JP" dirty="0" err="1" smtClean="0"/>
              <a:t>windbg</a:t>
            </a:r>
            <a:r>
              <a:rPr kumimoji="1" lang="ja-JP" altLang="en-US" dirty="0" smtClean="0"/>
              <a:t>を起動してみよう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095375"/>
            <a:ext cx="6838950" cy="4667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07/7/12/main" xmlns="" val="197215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スライドマスタF08">
  <a:themeElements>
    <a:clrScheme name="プレゼンテーション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プレゼンテーション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プレゼンテーション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更新日時</outs:displayName>
      <outs:dateTime>2009-10-14T17:23:10Z</outs:dateTime>
      <outs:isPinned>true</outs:isPinned>
    </outs:relatedDate>
    <outs:relatedDate>
      <outs:type>2</outs:type>
      <outs:displayName>作成日時</outs:displayName>
      <outs:dateTime>2009-07-09T00:40:44Z</outs:dateTime>
      <outs:isPinned>true</outs:isPinned>
    </outs:relatedDate>
    <outs:relatedDate>
      <outs:type>4</outs:type>
      <outs:displayName>最終印刷日</outs:displayName>
      <outs:dateTime/>
      <outs:isPinned>true</outs:isPinned>
    </outs:relatedDate>
  </outs:relatedDates>
  <outs:relatedDocuments>
    <outs:relatedDocument>
      <outs:type>2</outs:type>
      <outs:displayName>現在のフォルダーの他のドキュメント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naka8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naka9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F695192C-1444-4D91-8F4F-EE82E90DC9A2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スライドマスタF08</Template>
  <TotalTime>5306</TotalTime>
  <Words>1137</Words>
  <Application>Microsoft Office PowerPoint</Application>
  <PresentationFormat>画面に合わせる (4:3)</PresentationFormat>
  <Paragraphs>300</Paragraphs>
  <Slides>26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1" baseType="lpstr">
      <vt:lpstr>Arial</vt:lpstr>
      <vt:lpstr>ＭＳ Ｐゴシック</vt:lpstr>
      <vt:lpstr>ＭＳ ゴシック</vt:lpstr>
      <vt:lpstr>Calibri</vt:lpstr>
      <vt:lpstr>スライドマスタF08</vt:lpstr>
      <vt:lpstr>windbgでやる .NETデバッグ入門 Lv １くまー</vt:lpstr>
      <vt:lpstr>デバッガって使ってますか？</vt:lpstr>
      <vt:lpstr>環境を用意しましょう</vt:lpstr>
      <vt:lpstr>環境を用意しましょう</vt:lpstr>
      <vt:lpstr>環境を用意しましょう</vt:lpstr>
      <vt:lpstr>環境を用意しましょう</vt:lpstr>
      <vt:lpstr>環境を用意しましょう</vt:lpstr>
      <vt:lpstr>Visual Studio に影響しない方法</vt:lpstr>
      <vt:lpstr>まずはwindbgを起動してみよう</vt:lpstr>
      <vt:lpstr>スライド 10</vt:lpstr>
      <vt:lpstr>Unmanagedなことは</vt:lpstr>
      <vt:lpstr>スライド 12</vt:lpstr>
      <vt:lpstr>スライド 13</vt:lpstr>
      <vt:lpstr>ヒープを見てみましょう</vt:lpstr>
      <vt:lpstr>スライド 15</vt:lpstr>
      <vt:lpstr>スライド 16</vt:lpstr>
      <vt:lpstr>オブジェクトをのぞいてみよう</vt:lpstr>
      <vt:lpstr>メモリのダンプで中身をみる</vt:lpstr>
      <vt:lpstr>配列をダンプする</vt:lpstr>
      <vt:lpstr>被参照をチェックする</vt:lpstr>
      <vt:lpstr>例外のデバッグ</vt:lpstr>
      <vt:lpstr>スライド 22</vt:lpstr>
      <vt:lpstr>スタック情報を確認する(メソッドコール)</vt:lpstr>
      <vt:lpstr>スタック情報を確認する(スタックオブジェクト)</vt:lpstr>
      <vt:lpstr>スライド 25</vt:lpstr>
      <vt:lpstr>スライド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windbgでやる .NETデバッグ入門</dc:title>
  <dc:creator>naka8</dc:creator>
  <cp:lastModifiedBy>わんくま同盟</cp:lastModifiedBy>
  <cp:revision>82</cp:revision>
  <dcterms:created xsi:type="dcterms:W3CDTF">2009-07-09T00:40:44Z</dcterms:created>
  <dcterms:modified xsi:type="dcterms:W3CDTF">2009-11-14T09:10:29Z</dcterms:modified>
</cp:coreProperties>
</file>