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65" r:id="rId2"/>
    <p:sldId id="266" r:id="rId3"/>
    <p:sldId id="267" r:id="rId4"/>
    <p:sldId id="282" r:id="rId5"/>
    <p:sldId id="286" r:id="rId6"/>
    <p:sldId id="283" r:id="rId7"/>
    <p:sldId id="273" r:id="rId8"/>
    <p:sldId id="280" r:id="rId9"/>
    <p:sldId id="289" r:id="rId10"/>
    <p:sldId id="292" r:id="rId11"/>
    <p:sldId id="281" r:id="rId12"/>
    <p:sldId id="284" r:id="rId13"/>
    <p:sldId id="290" r:id="rId14"/>
    <p:sldId id="291" r:id="rId15"/>
    <p:sldId id="294" r:id="rId16"/>
    <p:sldId id="295" r:id="rId17"/>
    <p:sldId id="300" r:id="rId18"/>
    <p:sldId id="298" r:id="rId19"/>
    <p:sldId id="296" r:id="rId20"/>
    <p:sldId id="299" r:id="rId21"/>
    <p:sldId id="301" r:id="rId22"/>
    <p:sldId id="278" r:id="rId23"/>
    <p:sldId id="297" r:id="rId24"/>
    <p:sldId id="268" r:id="rId25"/>
    <p:sldId id="302" r:id="rId26"/>
    <p:sldId id="303" r:id="rId27"/>
    <p:sldId id="304" r:id="rId28"/>
    <p:sldId id="285" r:id="rId29"/>
    <p:sldId id="305" r:id="rId30"/>
    <p:sldId id="272" r:id="rId31"/>
  </p:sldIdLst>
  <p:sldSz cx="9144000" cy="6858000" type="screen4x3"/>
  <p:notesSz cx="6735763" cy="9866313"/>
  <p:embeddedFontLst>
    <p:embeddedFont>
      <p:font typeface="メイリオ" pitchFamily="50" charset="-128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416" autoAdjust="0"/>
  </p:normalViewPr>
  <p:slideViewPr>
    <p:cSldViewPr>
      <p:cViewPr varScale="1">
        <p:scale>
          <a:sx n="127" d="100"/>
          <a:sy n="127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646" y="-108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15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18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21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27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28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29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30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13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2008/09/20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5C384-C68F-40D3-8DBA-75E60305515C}" type="slidenum">
              <a:rPr lang="en-US"/>
              <a:pPr/>
              <a:t>14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5546"/>
            <a:ext cx="5389563" cy="4533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1537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15370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#39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hyperlink" Target="http://d.hatena.co.jp/waritohutsu" TargetMode="External"/><Relationship Id="rId4" Type="http://schemas.openxmlformats.org/officeDocument/2006/relationships/hyperlink" Target="http://twitter.com/normlia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-azure.jp/community/TrainingKit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deplex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90738" y="1903413"/>
            <a:ext cx="5207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dirty="0" err="1">
                <a:solidFill>
                  <a:srgbClr val="000000"/>
                </a:solidFill>
              </a:rPr>
              <a:t>絵描きのこだわり</a:t>
            </a:r>
            <a:endParaRPr lang="en-US" sz="54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781801" y="3886199"/>
          <a:ext cx="1266825" cy="1295400"/>
        </p:xfrm>
        <a:graphic>
          <a:graphicData uri="http://schemas.openxmlformats.org/presentationml/2006/ole">
            <p:oleObj spid="_x0000_s1026" r:id="rId3" imgW="4584127" imgH="4685714" progId="">
              <p:embed/>
            </p:oleObj>
          </a:graphicData>
        </a:graphic>
      </p:graphicFrame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357290" y="1071546"/>
            <a:ext cx="6786610" cy="2714643"/>
          </a:xfrm>
          <a:prstGeom prst="wedgeRoundRectCallout">
            <a:avLst>
              <a:gd name="adj1" fmla="val 37126"/>
              <a:gd name="adj2" fmla="val 57778"/>
              <a:gd name="adj3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9259" y="4572008"/>
            <a:ext cx="5580063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hlinkClick r:id="rId4"/>
              </a:rPr>
              <a:t>http://twitter.com/normlian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hlinkClick r:id="rId5"/>
              </a:rPr>
              <a:t>http://d.hatena.co.jp/waritohutsu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/>
              <a:t>http://www.pixiv.net/member.php?id=147209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0705" y="928670"/>
            <a:ext cx="5872419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6000" b="1" dirty="0" smtClean="0">
                <a:solidFill>
                  <a:srgbClr val="000000"/>
                </a:solidFill>
              </a:rPr>
              <a:t>Windows Azure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6000" b="1" dirty="0" smtClean="0">
                <a:solidFill>
                  <a:srgbClr val="000000"/>
                </a:solidFill>
              </a:rPr>
              <a:t>で作る</a:t>
            </a:r>
            <a:endParaRPr lang="en-US" altLang="ja-JP" sz="6000" b="1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6000" b="1" dirty="0" smtClean="0">
                <a:solidFill>
                  <a:srgbClr val="000000"/>
                </a:solidFill>
              </a:rPr>
              <a:t>ボットアプリ？</a:t>
            </a:r>
            <a:endParaRPr lang="en-US" sz="6000" b="1" dirty="0">
              <a:solidFill>
                <a:srgbClr val="00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596" y="5548330"/>
          <a:ext cx="1905000" cy="381000"/>
        </p:xfrm>
        <a:graphic>
          <a:graphicData uri="http://schemas.openxmlformats.org/presentationml/2006/ole">
            <p:oleObj spid="_x0000_s1027" name="ビットマップ イメージ" r:id="rId6" imgW="1905266" imgH="3808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28596" y="335311"/>
            <a:ext cx="8382000" cy="661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Windows Azure</a:t>
            </a:r>
            <a:r>
              <a:rPr kumimoji="1" lang="en-US" altLang="ja-JP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 </a:t>
            </a:r>
            <a:r>
              <a:rPr kumimoji="1" lang="ja-JP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とは</a:t>
            </a:r>
            <a:endParaRPr kumimoji="1" lang="ja-JP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メイリオ" pitchFamily="50" charset="-128"/>
              <a:ea typeface="+mj-ea"/>
              <a:cs typeface="+mj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00364" y="2428868"/>
            <a:ext cx="557216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57158" y="3071810"/>
            <a:ext cx="171451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クライアント</a:t>
            </a:r>
            <a:endParaRPr kumimoji="1"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左カーブ矢印 5"/>
          <p:cNvSpPr/>
          <p:nvPr/>
        </p:nvSpPr>
        <p:spPr>
          <a:xfrm>
            <a:off x="1928794" y="3714752"/>
            <a:ext cx="1928826" cy="50006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雲 6"/>
          <p:cNvSpPr/>
          <p:nvPr/>
        </p:nvSpPr>
        <p:spPr>
          <a:xfrm>
            <a:off x="2214546" y="2500306"/>
            <a:ext cx="714380" cy="278608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インタ</a:t>
            </a:r>
            <a:endParaRPr kumimoji="1"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ネット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29388" y="3000372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Woker</a:t>
            </a:r>
            <a:endParaRPr kumimoji="1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581788" y="3152772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Woker</a:t>
            </a:r>
            <a:endParaRPr kumimoji="1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734188" y="3305172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Woker</a:t>
            </a:r>
            <a:endParaRPr kumimoji="1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10010" y="2981324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Woker</a:t>
            </a:r>
            <a:endParaRPr kumimoji="1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062410" y="3133724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Woker</a:t>
            </a:r>
            <a:endParaRPr kumimoji="1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14810" y="3286124"/>
            <a:ext cx="142876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143240" y="2714620"/>
            <a:ext cx="571504" cy="235745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</a:t>
            </a:r>
            <a:r>
              <a:rPr kumimoji="1"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kumimoji="1"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ドバランサ</a:t>
            </a:r>
            <a:endParaRPr kumimoji="1" lang="ja-JP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357686" y="4500570"/>
            <a:ext cx="57150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</a:t>
            </a:r>
            <a:endParaRPr kumimoji="1" lang="ja-JP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143372" y="2500306"/>
            <a:ext cx="1071570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VM</a:t>
            </a:r>
            <a:r>
              <a:rPr lang="en-US" altLang="ja-JP" sz="3200" b="1" dirty="0" smtClean="0"/>
              <a:t>s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715140" y="2500306"/>
            <a:ext cx="1071570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VM</a:t>
            </a:r>
            <a:r>
              <a:rPr lang="en-US" altLang="ja-JP" sz="3200" b="1" dirty="0" smtClean="0"/>
              <a:t>s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3857620" y="5000636"/>
            <a:ext cx="4286280" cy="676184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 Storage</a:t>
            </a:r>
            <a:endParaRPr kumimoji="1"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500034" y="1000108"/>
            <a:ext cx="7286676" cy="121444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 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フロントが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Web Role</a:t>
            </a:r>
            <a:r>
              <a:rPr lang="ja-JP" altLang="en-US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、バックが</a:t>
            </a:r>
            <a:r>
              <a:rPr lang="en-US" altLang="ja-JP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Worker</a:t>
            </a:r>
            <a:r>
              <a:rPr lang="ja-JP" altLang="en-US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 </a:t>
            </a:r>
            <a:r>
              <a:rPr lang="en-US" altLang="ja-JP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Role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sz="3200" b="1" kern="0" dirty="0" smtClean="0">
                <a:latin typeface="ＭＳ Ｐゴシック" pitchFamily="50" charset="-128"/>
                <a:ea typeface="ＭＳ Ｐゴシック" pitchFamily="50" charset="-128"/>
                <a:cs typeface="+mj-cs"/>
              </a:rPr>
              <a:t>　としたアーキテクチャ</a:t>
            </a:r>
            <a:endParaRPr lang="en-US" altLang="ja-JP" sz="3200" b="1" kern="0" dirty="0" smtClean="0">
              <a:latin typeface="ＭＳ Ｐゴシック" pitchFamily="50" charset="-128"/>
              <a:ea typeface="ＭＳ Ｐゴシック" pitchFamily="50" charset="-128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 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インスタンスは複数実行可能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ＭＳ Ｐゴシック" pitchFamily="50" charset="-128"/>
              <a:ea typeface="ＭＳ Ｐゴシック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28596" y="335311"/>
            <a:ext cx="8382000" cy="661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Windows Azure</a:t>
            </a:r>
            <a:r>
              <a:rPr kumimoji="1" lang="en-US" altLang="ja-JP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 </a:t>
            </a:r>
            <a:r>
              <a:rPr kumimoji="1" lang="ja-JP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とは</a:t>
            </a:r>
            <a:endParaRPr kumimoji="1" lang="ja-JP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メイリオ" pitchFamily="50" charset="-128"/>
              <a:ea typeface="+mj-ea"/>
              <a:cs typeface="+mj-cs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2844" y="928670"/>
            <a:ext cx="9001156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自動管理 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ポータルサイトで ⇒ 実行制御の設定もできる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ロール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Web Role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⇒ ほぼ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ASP.NET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Worker Role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⇒ </a:t>
            </a:r>
            <a:r>
              <a:rPr lang="ja-JP" altLang="en-US" sz="3200" b="1" dirty="0" smtClean="0"/>
              <a:t>バックエンド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処理等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ストレージ</a:t>
            </a:r>
            <a:r>
              <a:rPr lang="ja-JP" altLang="en-US" sz="3200" b="1" dirty="0" smtClean="0"/>
              <a:t> 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Blob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⇒ </a:t>
            </a:r>
            <a:r>
              <a:rPr lang="ja-JP" altLang="en-US" sz="3200" b="1" dirty="0" smtClean="0"/>
              <a:t>大容量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バイナリデータを扱う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Queue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⇒ 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Web Role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Worker Role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の通信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Table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⇒ </a:t>
            </a:r>
            <a:r>
              <a:rPr lang="en-US" altLang="ja-JP" sz="3200" b="1" dirty="0" err="1" smtClean="0"/>
              <a:t>KeyValue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と、他クラウドの違い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とは何者か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 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上の開発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Storage </a:t>
            </a:r>
            <a:r>
              <a:rPr lang="ja-JP" altLang="en-US" sz="3200" b="1" dirty="0" smtClean="0"/>
              <a:t>を使ってみる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Twitter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ボットを作ってみる</a:t>
            </a:r>
            <a:endParaRPr lang="ja-JP" altLang="en-US" sz="3200" b="1" dirty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まとめ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  <a:r>
              <a:rPr lang="ja-JP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の開発で必要な物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857232"/>
            <a:ext cx="8143932" cy="535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必要な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OS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/>
              <a:t>Windows Vista (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Home Premium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以上</a:t>
            </a:r>
            <a:r>
              <a:rPr lang="en-US" altLang="ja-JP" sz="2800" b="1" dirty="0" smtClean="0"/>
              <a:t>)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/>
              <a:t>Windows Server 2008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</a:rPr>
              <a:t>Windows 7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必要な</a:t>
            </a:r>
            <a:r>
              <a:rPr lang="en-US" altLang="ja-JP" sz="3200" b="1" dirty="0" smtClean="0"/>
              <a:t>Visual Studio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</a:rPr>
              <a:t>Visual Studio 2008 SP1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/>
              <a:t>Visual Studio 2010 beta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SQL Server 2005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以上</a:t>
            </a:r>
            <a:r>
              <a:rPr lang="en-US" altLang="ja-JP" sz="3200" b="1" dirty="0" smtClean="0"/>
              <a:t>(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SQL Azure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に繋ぐ為には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SQL Server 2008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が必要</a:t>
            </a:r>
            <a:r>
              <a:rPr lang="en-US" altLang="ja-JP" sz="3200" b="1" dirty="0" smtClean="0"/>
              <a:t>)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.NET Framework 3.5</a:t>
            </a:r>
            <a:r>
              <a:rPr lang="ja-JP" altLang="en-US" sz="3200" b="1" dirty="0" smtClean="0"/>
              <a:t>以上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左矢印 3"/>
          <p:cNvSpPr/>
          <p:nvPr/>
        </p:nvSpPr>
        <p:spPr>
          <a:xfrm>
            <a:off x="5308104" y="3000372"/>
            <a:ext cx="978408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43372" y="2500306"/>
            <a:ext cx="1071570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 altLang="ja-JP" sz="32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12" y="2571744"/>
            <a:ext cx="228601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この環境に</a:t>
            </a:r>
            <a:endParaRPr lang="en-US" altLang="ja-JP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for Microsoft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Studio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をインストール</a:t>
            </a:r>
            <a:endParaRPr lang="en-US" altLang="ja-JP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  <a:r>
              <a:rPr lang="ja-JP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の開発テンプレート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1000108"/>
            <a:ext cx="8358246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とりあえずサービスを作ってみる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[</a:t>
            </a:r>
            <a:r>
              <a:rPr lang="ja-JP" altLang="en-US" sz="3200" b="1" dirty="0" smtClean="0"/>
              <a:t>新規作成</a:t>
            </a:r>
            <a:r>
              <a:rPr lang="en-US" altLang="ja-JP" sz="3200" b="1" dirty="0" smtClean="0"/>
              <a:t>] </a:t>
            </a:r>
            <a:r>
              <a:rPr lang="ja-JP" altLang="en-US" sz="3200" b="1" dirty="0" smtClean="0"/>
              <a:t>→ </a:t>
            </a:r>
            <a:r>
              <a:rPr lang="en-US" altLang="ja-JP" sz="3200" b="1" dirty="0" smtClean="0"/>
              <a:t>[</a:t>
            </a:r>
            <a:r>
              <a:rPr lang="ja-JP" altLang="en-US" sz="3200" b="1" dirty="0" smtClean="0"/>
              <a:t>プロジェクト</a:t>
            </a:r>
            <a:r>
              <a:rPr lang="en-US" altLang="ja-JP" sz="3200" b="1" dirty="0" smtClean="0"/>
              <a:t>] </a:t>
            </a:r>
            <a:r>
              <a:rPr lang="ja-JP" altLang="en-US" sz="3200" b="1" dirty="0" smtClean="0"/>
              <a:t>→</a:t>
            </a:r>
            <a:r>
              <a:rPr lang="en-US" altLang="ja-JP" sz="3200" b="1" dirty="0" smtClean="0"/>
              <a:t>[</a:t>
            </a:r>
            <a:r>
              <a:rPr lang="en-US" altLang="ja-JP" sz="3200" b="1" dirty="0" err="1" smtClean="0"/>
              <a:t>CloudService</a:t>
            </a:r>
            <a:r>
              <a:rPr lang="en-US" altLang="ja-JP" sz="3200" b="1" dirty="0" smtClean="0"/>
              <a:t>] </a:t>
            </a:r>
            <a:r>
              <a:rPr lang="ja-JP" altLang="en-US" sz="3200" b="1" dirty="0" smtClean="0"/>
              <a:t>辺りを選択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643182"/>
            <a:ext cx="33751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58" y="5072074"/>
            <a:ext cx="8215370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上記のダイアログが表示され、開発テンプレートが選択可能（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C#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＋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が併存可能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）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286248" y="2857496"/>
            <a:ext cx="121444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  <a:r>
              <a:rPr lang="ja-JP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の設定ファイル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1000108"/>
            <a:ext cx="8358246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プロジェクト構成＋設定ファイル</a:t>
            </a:r>
            <a:endParaRPr lang="en-US" altLang="ja-JP" sz="3200" b="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929222" cy="38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3714744" y="2500306"/>
            <a:ext cx="128588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吹き出し 8"/>
          <p:cNvSpPr/>
          <p:nvPr/>
        </p:nvSpPr>
        <p:spPr>
          <a:xfrm>
            <a:off x="5429256" y="1571612"/>
            <a:ext cx="3071834" cy="2643206"/>
          </a:xfrm>
          <a:prstGeom prst="wedgeRectCallout">
            <a:avLst>
              <a:gd name="adj1" fmla="val -64844"/>
              <a:gd name="adj2" fmla="val -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 ここに登録したプロジェクトのインスタンスが</a:t>
            </a:r>
            <a:r>
              <a:rPr lang="en-US" altLang="ja-JP" sz="2000" dirty="0" smtClean="0">
                <a:solidFill>
                  <a:schemeClr val="tx1"/>
                </a:solidFill>
              </a:rPr>
              <a:t>Azure</a:t>
            </a:r>
            <a:r>
              <a:rPr lang="ja-JP" altLang="en-US" sz="2000" dirty="0" smtClean="0">
                <a:solidFill>
                  <a:schemeClr val="tx1"/>
                </a:solidFill>
              </a:rPr>
              <a:t>上に作られる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設定ファイル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*.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cscfg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と、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*.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csdef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が存在する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*.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csdef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⇒ キー定義用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*.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cscfg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⇒ 値定義用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0039"/>
            <a:ext cx="3286148" cy="257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20" y="1986428"/>
            <a:ext cx="3500462" cy="25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1538" y="1357298"/>
            <a:ext cx="314327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*.</a:t>
            </a:r>
            <a:r>
              <a:rPr lang="en-US" altLang="ja-JP" sz="3200" b="1" dirty="0" err="1" smtClean="0"/>
              <a:t>csdef</a:t>
            </a:r>
            <a:r>
              <a:rPr lang="ja-JP" altLang="en-US" sz="3200" b="1" dirty="0" smtClean="0"/>
              <a:t>ファイル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29142" y="1068535"/>
            <a:ext cx="314327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*.</a:t>
            </a:r>
            <a:r>
              <a:rPr lang="en-US" altLang="ja-JP" sz="3200" b="1" dirty="0" err="1" smtClean="0"/>
              <a:t>cscfg</a:t>
            </a:r>
            <a:r>
              <a:rPr lang="ja-JP" altLang="en-US" sz="3200" b="1" dirty="0" smtClean="0"/>
              <a:t>ファイル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428992" y="4214818"/>
            <a:ext cx="1928826" cy="857256"/>
          </a:xfrm>
          <a:prstGeom prst="downArrow">
            <a:avLst>
              <a:gd name="adj1" fmla="val 65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4348" y="5086368"/>
            <a:ext cx="7929618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Microsoft.ServiceHosting.ServiceRuntime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altLang="ja-JP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RoleManager.GetConfigurationSetting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＜キー名＞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428860" y="5857892"/>
            <a:ext cx="5143536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コード上での値取得</a:t>
            </a:r>
            <a:endParaRPr lang="ja-JP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  <a:r>
              <a:rPr lang="ja-JP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の設定ファイル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6" y="642918"/>
            <a:ext cx="8143932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9600" b="1" dirty="0" smtClean="0">
                <a:solidFill>
                  <a:schemeClr val="tx1"/>
                </a:solidFill>
              </a:rPr>
              <a:t>簡単な</a:t>
            </a:r>
            <a:endParaRPr lang="en-US" altLang="ja-JP" sz="9600" b="1" dirty="0" smtClean="0">
              <a:solidFill>
                <a:schemeClr val="tx1"/>
              </a:solidFill>
            </a:endParaRPr>
          </a:p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9600" b="1" dirty="0" smtClean="0">
                <a:solidFill>
                  <a:schemeClr val="tx1"/>
                </a:solidFill>
              </a:rPr>
              <a:t>Hello World</a:t>
            </a:r>
          </a:p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9600" b="1" dirty="0" smtClean="0"/>
              <a:t>アプリのデモ</a:t>
            </a:r>
            <a:endParaRPr lang="en-US" altLang="ja-JP" sz="9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22233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と、他クラウドの違い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とは何者か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上</a:t>
            </a:r>
            <a:r>
              <a:rPr lang="ja-JP" altLang="en-US" sz="3200" b="1" dirty="0" smtClean="0"/>
              <a:t>の開発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を使ってみる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Twitter </a:t>
            </a:r>
            <a:r>
              <a:rPr lang="ja-JP" altLang="en-US" sz="3200" b="1" dirty="0" smtClean="0"/>
              <a:t>ボットを作ってみる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まとめ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062287" cy="21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 Storage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を弄る為に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1214422"/>
            <a:ext cx="8786874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Azure Storage</a:t>
            </a:r>
            <a:r>
              <a:rPr lang="ja-JP" altLang="en-US" sz="3200" b="1" dirty="0" smtClean="0"/>
              <a:t>を弄る</a:t>
            </a:r>
            <a:r>
              <a:rPr lang="en-US" altLang="ja-JP" sz="3200" b="1" dirty="0" smtClean="0"/>
              <a:t>API</a:t>
            </a:r>
            <a:r>
              <a:rPr lang="ja-JP" altLang="en-US" sz="3200" b="1" dirty="0" smtClean="0"/>
              <a:t>はバイナリで提供されていない（</a:t>
            </a:r>
            <a:r>
              <a:rPr lang="en-US" altLang="ja-JP" sz="3200" b="1" dirty="0" err="1" smtClean="0"/>
              <a:t>Codeplex</a:t>
            </a:r>
            <a:r>
              <a:rPr lang="ja-JP" altLang="en-US" sz="3200" b="1" dirty="0" err="1" smtClean="0"/>
              <a:t>には</a:t>
            </a:r>
            <a:r>
              <a:rPr lang="ja-JP" altLang="en-US" sz="3200" b="1" dirty="0" smtClean="0"/>
              <a:t>存在する）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SDK</a:t>
            </a:r>
            <a:r>
              <a:rPr lang="ja-JP" altLang="en-US" sz="3200" b="1" dirty="0" smtClean="0"/>
              <a:t>の奥深くに存在する</a:t>
            </a:r>
            <a:r>
              <a:rPr lang="en-US" altLang="ja-JP" sz="3200" b="1" dirty="0" smtClean="0"/>
              <a:t>sample.zip</a:t>
            </a:r>
            <a:r>
              <a:rPr lang="ja-JP" altLang="en-US" sz="3200" b="1" dirty="0" smtClean="0"/>
              <a:t>の中身から「</a:t>
            </a:r>
            <a:r>
              <a:rPr lang="en-US" altLang="ja-JP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StorageClient</a:t>
            </a:r>
            <a:r>
              <a:rPr lang="ja-JP" altLang="en-US" sz="3200" b="1" dirty="0" smtClean="0"/>
              <a:t>」プロジェクトを引っこ抜く</a:t>
            </a:r>
            <a:endParaRPr lang="en-US" altLang="ja-JP" sz="3200" b="1" dirty="0" smtClean="0"/>
          </a:p>
        </p:txBody>
      </p:sp>
      <p:sp>
        <p:nvSpPr>
          <p:cNvPr id="5" name="円/楕円 4"/>
          <p:cNvSpPr/>
          <p:nvPr/>
        </p:nvSpPr>
        <p:spPr>
          <a:xfrm>
            <a:off x="6715140" y="5072074"/>
            <a:ext cx="632889" cy="34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00100" y="4143380"/>
            <a:ext cx="4572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Blob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自己紹介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8" y="990600"/>
            <a:ext cx="8286750" cy="2652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	：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割と普通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本拠地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：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横浜近辺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肩書き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：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しがない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ja-JP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屋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趣味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：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ソースを書く＆絵を描く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3122" y="3786190"/>
            <a:ext cx="5526332" cy="2432281"/>
            <a:chOff x="1373263" y="4214818"/>
            <a:chExt cx="5526332" cy="243228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4214818"/>
              <a:ext cx="2256157" cy="1857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373263" y="6000768"/>
              <a:ext cx="5447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絵描きがさぼり気味・・・</a:t>
              </a:r>
              <a:r>
                <a:rPr kumimoji="1" lang="en-US" altLang="ja-JP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orz</a:t>
              </a:r>
              <a:endPara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60" y="4214818"/>
              <a:ext cx="1857388" cy="1857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596" y="642918"/>
            <a:ext cx="8143932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9600" b="1" dirty="0" smtClean="0">
                <a:solidFill>
                  <a:schemeClr val="tx1"/>
                </a:solidFill>
              </a:rPr>
              <a:t>Table</a:t>
            </a:r>
            <a:r>
              <a:rPr lang="ja-JP" altLang="en-US" sz="9600" b="1" dirty="0" smtClean="0"/>
              <a:t>のデモ</a:t>
            </a:r>
            <a:endParaRPr lang="en-US" altLang="ja-JP" sz="9600" b="1" dirty="0" smtClean="0"/>
          </a:p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9600" b="1" dirty="0" smtClean="0"/>
              <a:t>＋</a:t>
            </a:r>
            <a:endParaRPr lang="en-US" altLang="ja-JP" sz="9600" b="1" dirty="0" smtClean="0"/>
          </a:p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9600" b="1" dirty="0" smtClean="0">
                <a:solidFill>
                  <a:schemeClr val="tx1"/>
                </a:solidFill>
              </a:rPr>
              <a:t>Blob</a:t>
            </a:r>
            <a:r>
              <a:rPr lang="ja-JP" altLang="en-US" sz="9600" b="1" dirty="0" smtClean="0">
                <a:solidFill>
                  <a:schemeClr val="tx1"/>
                </a:solidFill>
              </a:rPr>
              <a:t>のデモ</a:t>
            </a:r>
            <a:endParaRPr lang="en-US" altLang="ja-JP" sz="9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の開発ノウハウ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000108"/>
            <a:ext cx="8572560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Table</a:t>
            </a:r>
            <a:r>
              <a:rPr lang="ja-JP" altLang="en-US" sz="3200" b="1" dirty="0" err="1" smtClean="0"/>
              <a:t>って</a:t>
            </a:r>
            <a:r>
              <a:rPr lang="ja-JP" altLang="en-US" sz="3200" b="1" dirty="0" smtClean="0"/>
              <a:t>名前ついてるけど、</a:t>
            </a:r>
            <a:r>
              <a:rPr lang="en-US" altLang="ja-JP" sz="3200" b="1" dirty="0" smtClean="0"/>
              <a:t>RDB</a:t>
            </a:r>
            <a:r>
              <a:rPr lang="ja-JP" altLang="en-US" sz="3200" b="1" dirty="0" smtClean="0"/>
              <a:t>連想禁止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400" b="1" dirty="0" smtClean="0"/>
              <a:t> 流行の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KeyValueStore</a:t>
            </a:r>
            <a:r>
              <a:rPr lang="ja-JP" altLang="en-US" sz="2400" b="1" dirty="0" err="1" smtClean="0"/>
              <a:t>です</a:t>
            </a:r>
            <a:endParaRPr lang="en-US" altLang="ja-JP" sz="24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スケールアウトは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PartitionKey</a:t>
            </a:r>
            <a:r>
              <a:rPr lang="ja-JP" altLang="en-US" sz="2400" dirty="0" err="1" smtClean="0"/>
              <a:t>、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RowKey</a:t>
            </a:r>
            <a:r>
              <a:rPr lang="ja-JP" altLang="en-US" sz="2400" dirty="0" smtClean="0"/>
              <a:t>の設計次第</a:t>
            </a:r>
            <a:endParaRPr lang="en-US" altLang="ja-JP" sz="24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err="1" smtClean="0"/>
              <a:t>DataContext</a:t>
            </a:r>
            <a:r>
              <a:rPr lang="ja-JP" altLang="en-US" sz="3200" b="1" dirty="0" err="1" smtClean="0"/>
              <a:t>やら</a:t>
            </a:r>
            <a:r>
              <a:rPr lang="en-US" altLang="ja-JP" sz="3200" b="1" dirty="0" smtClean="0"/>
              <a:t>Entity</a:t>
            </a:r>
            <a:r>
              <a:rPr lang="ja-JP" altLang="en-US" sz="3200" b="1" dirty="0" smtClean="0"/>
              <a:t>は自分でコーディング</a:t>
            </a:r>
            <a:endParaRPr lang="en-US" altLang="ja-JP" sz="3200" b="1" dirty="0" smtClean="0"/>
          </a:p>
          <a:p>
            <a:pPr lvl="1">
              <a:buFont typeface="Arial" pitchFamily="34" charset="0"/>
              <a:buChar char="•"/>
            </a:pPr>
            <a:r>
              <a:rPr lang="ja-JP" altLang="en-US" sz="2400" b="1" dirty="0" smtClean="0"/>
              <a:t>以下を継承したクラスをコーディング</a:t>
            </a:r>
            <a:endParaRPr lang="en-US" altLang="ja-JP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dirty="0" err="1" smtClean="0"/>
              <a:t>Microsoft.Samples.ServiceHosting.StorageClient</a:t>
            </a:r>
            <a:endParaRPr lang="en-US" altLang="ja-JP" dirty="0" smtClean="0"/>
          </a:p>
          <a:p>
            <a:pPr lvl="2">
              <a:buFont typeface="Arial" pitchFamily="34" charset="0"/>
              <a:buChar char="•"/>
            </a:pPr>
            <a:r>
              <a:rPr lang="en-US" altLang="ja-JP" dirty="0" err="1" smtClean="0"/>
              <a:t>TableStorageEntity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Entity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ja-JP" dirty="0" err="1" smtClean="0"/>
              <a:t>TableStorageDataServiceContext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DataContenxt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集計系のメソッドが存在しない</a:t>
            </a:r>
            <a:r>
              <a:rPr lang="en-US" altLang="ja-JP" sz="3200" b="1" dirty="0" smtClean="0"/>
              <a:t>(</a:t>
            </a:r>
            <a:r>
              <a:rPr lang="ja-JP" altLang="en-US" sz="3200" b="1" dirty="0" smtClean="0"/>
              <a:t>以下は全滅</a:t>
            </a:r>
            <a:r>
              <a:rPr lang="en-US" altLang="ja-JP" sz="3200" b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b="1" dirty="0" smtClean="0"/>
              <a:t> Single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err="1" smtClean="0"/>
              <a:t>SingleOrDefault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err="1" smtClean="0"/>
              <a:t>OrderBy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OrderByDescending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 Count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 Min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 Max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 Average</a:t>
            </a:r>
            <a:endParaRPr lang="en-US" altLang="ja-JP" sz="32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  <a:r>
              <a:rPr lang="ja-JP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の開発ノウハウ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000108"/>
            <a:ext cx="8501122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まず、サンプルと日本語の解説書を読むこと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ローカルストレージに繋ぐのでなく、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本番ストレージ</a:t>
            </a:r>
            <a:r>
              <a:rPr lang="ja-JP" altLang="en-US" sz="3200" b="1" dirty="0" smtClean="0"/>
              <a:t>につないで開発しましょう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Azure Storage</a:t>
            </a:r>
            <a:r>
              <a:rPr lang="ja-JP" altLang="en-US" sz="3200" b="1" dirty="0" smtClean="0"/>
              <a:t>の制御には「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 Storage Explore</a:t>
            </a:r>
            <a:r>
              <a:rPr lang="ja-JP" altLang="en-US" sz="3200" b="1" dirty="0" smtClean="0"/>
              <a:t>」が便利</a:t>
            </a:r>
            <a:r>
              <a:rPr lang="en-US" altLang="ja-JP" sz="3200" b="1" dirty="0" smtClean="0"/>
              <a:t>(</a:t>
            </a:r>
            <a:r>
              <a:rPr lang="en-US" altLang="ja-JP" sz="3200" b="1" dirty="0" err="1" smtClean="0"/>
              <a:t>Codeplex</a:t>
            </a:r>
            <a:r>
              <a:rPr lang="ja-JP" altLang="en-US" sz="3200" b="1" dirty="0" smtClean="0"/>
              <a:t>で公開中</a:t>
            </a:r>
            <a:r>
              <a:rPr lang="en-US" altLang="ja-JP" sz="3200" b="1" dirty="0" smtClean="0"/>
              <a:t>)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ローカル環境と本番環境の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タイムゾーン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の差に注意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本番環境にデプロイ＆実行後は、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メッセージが出るまで素直に待つ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22233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と、他クラウドの違い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とは何者か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上</a:t>
            </a:r>
            <a:r>
              <a:rPr lang="ja-JP" altLang="en-US" sz="3200" b="1" dirty="0" smtClean="0"/>
              <a:t>の開発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Storage </a:t>
            </a:r>
            <a:r>
              <a:rPr lang="ja-JP" altLang="en-US" sz="3200" b="1" dirty="0" smtClean="0"/>
              <a:t>を使ってみる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 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ボットを作ってみる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まとめ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を見ると・・・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180013"/>
            <a:ext cx="5715040" cy="38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>
          <a:xfrm>
            <a:off x="1857356" y="3157542"/>
            <a:ext cx="3857652" cy="8429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928662" y="5214950"/>
            <a:ext cx="9784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8794" y="5000636"/>
            <a:ext cx="6357982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これはどう見ても </a:t>
            </a:r>
            <a:r>
              <a:rPr lang="en-US" altLang="ja-JP" sz="3200" b="1" dirty="0" smtClean="0"/>
              <a:t>Twitter</a:t>
            </a:r>
            <a:r>
              <a:rPr lang="ja-JP" altLang="en-US" sz="3200" b="1" dirty="0" smtClean="0"/>
              <a:t>ボット作れ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と言ってるだろｊｋ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28596" y="3000372"/>
            <a:ext cx="8215370" cy="1500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293671"/>
            <a:ext cx="9001158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 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にどうやってポストする？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7158" y="1000108"/>
            <a:ext cx="8501122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LINQ to Twitter</a:t>
            </a:r>
            <a:r>
              <a:rPr lang="ja-JP" altLang="en-US" sz="3200" dirty="0" smtClean="0"/>
              <a:t>が存在する</a:t>
            </a:r>
            <a:endParaRPr lang="en-US" altLang="ja-JP" sz="3200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 smtClean="0"/>
              <a:t>http://www.codeplex.com/LinqToTwitter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800" dirty="0" smtClean="0"/>
              <a:t>一通りの</a:t>
            </a:r>
            <a:r>
              <a:rPr lang="en-US" altLang="ja-JP" sz="2800" dirty="0" smtClean="0"/>
              <a:t>API</a:t>
            </a:r>
            <a:r>
              <a:rPr lang="ja-JP" altLang="en-US" sz="2800" dirty="0" smtClean="0"/>
              <a:t>は用意されてるので便利</a:t>
            </a:r>
            <a:endParaRPr lang="en-US" altLang="ja-JP" sz="28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428596" y="307181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var</a:t>
            </a:r>
            <a:r>
              <a:rPr lang="en-US" altLang="ja-JP" sz="2000" dirty="0" smtClean="0"/>
              <a:t> </a:t>
            </a:r>
            <a:r>
              <a:rPr lang="en-US" altLang="ja-JP" sz="2000" b="1" dirty="0" err="1" smtClean="0"/>
              <a:t>twitterContext</a:t>
            </a:r>
            <a:r>
              <a:rPr lang="en-US" altLang="ja-JP" sz="2000" dirty="0" smtClean="0"/>
              <a:t> = new </a:t>
            </a:r>
            <a:r>
              <a:rPr lang="en-US" altLang="ja-JP" sz="2000" dirty="0" err="1" smtClean="0"/>
              <a:t>TwitterContext</a:t>
            </a:r>
            <a:r>
              <a:rPr lang="en-US" altLang="ja-JP" sz="2000" dirty="0" smtClean="0"/>
              <a:t>(</a:t>
            </a:r>
          </a:p>
          <a:p>
            <a:r>
              <a:rPr lang="en-US" altLang="ja-JP" sz="2000" dirty="0" smtClean="0"/>
              <a:t>                </a:t>
            </a:r>
            <a:r>
              <a:rPr lang="en-US" altLang="ja-JP" sz="2000" dirty="0" err="1" smtClean="0"/>
              <a:t>RoleManager.GetConfigurationSetting</a:t>
            </a:r>
            <a:r>
              <a:rPr lang="en-US" altLang="ja-JP" sz="2000" dirty="0" smtClean="0"/>
              <a:t>("</a:t>
            </a:r>
            <a:r>
              <a:rPr lang="en-US" altLang="ja-JP" sz="2000" dirty="0" err="1" smtClean="0"/>
              <a:t>bot_username</a:t>
            </a:r>
            <a:r>
              <a:rPr lang="en-US" altLang="ja-JP" sz="2000" dirty="0" smtClean="0"/>
              <a:t>"),</a:t>
            </a:r>
          </a:p>
          <a:p>
            <a:r>
              <a:rPr lang="en-US" altLang="ja-JP" sz="2000" dirty="0" smtClean="0"/>
              <a:t>                </a:t>
            </a:r>
            <a:r>
              <a:rPr lang="en-US" altLang="ja-JP" sz="2000" dirty="0" err="1" smtClean="0"/>
              <a:t>RoleManager.GetConfigurationSetting</a:t>
            </a:r>
            <a:r>
              <a:rPr lang="en-US" altLang="ja-JP" sz="2000" dirty="0" smtClean="0"/>
              <a:t>("</a:t>
            </a:r>
            <a:r>
              <a:rPr lang="en-US" altLang="ja-JP" sz="2000" dirty="0" err="1" smtClean="0"/>
              <a:t>bot_password</a:t>
            </a:r>
            <a:r>
              <a:rPr lang="en-US" altLang="ja-JP" sz="2000" dirty="0" smtClean="0"/>
              <a:t>"));</a:t>
            </a:r>
          </a:p>
          <a:p>
            <a:r>
              <a:rPr lang="en-US" altLang="ja-JP" sz="2000" b="1" dirty="0" err="1" smtClean="0"/>
              <a:t>twitterContext</a:t>
            </a:r>
            <a:r>
              <a:rPr lang="en-US" altLang="ja-JP" sz="2000" dirty="0" err="1" smtClean="0"/>
              <a:t>.UpdateStatus</a:t>
            </a:r>
            <a:r>
              <a:rPr lang="en-US" altLang="ja-JP" sz="2000" dirty="0" smtClean="0"/>
              <a:t>("</a:t>
            </a:r>
            <a:r>
              <a:rPr lang="ja-JP" altLang="en-US" sz="2000" dirty="0" smtClean="0"/>
              <a:t>発言するよー</a:t>
            </a:r>
            <a:r>
              <a:rPr lang="en-US" altLang="ja-JP" sz="2000" dirty="0" smtClean="0"/>
              <a:t>♪" + </a:t>
            </a:r>
            <a:r>
              <a:rPr lang="en-US" altLang="ja-JP" sz="2000" dirty="0" err="1" smtClean="0"/>
              <a:t>DateTime.Now</a:t>
            </a:r>
            <a:r>
              <a:rPr lang="en-US" altLang="ja-JP" sz="2000" dirty="0" smtClean="0"/>
              <a:t>);</a:t>
            </a:r>
            <a:endParaRPr lang="ja-JP" altLang="en-US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00166" y="4500570"/>
            <a:ext cx="635798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これだけで </a:t>
            </a:r>
            <a:r>
              <a:rPr lang="en-US" altLang="ja-JP" sz="3200" b="1" dirty="0" smtClean="0"/>
              <a:t>Twitter</a:t>
            </a:r>
            <a:r>
              <a:rPr lang="ja-JP" altLang="en-US" sz="3200" b="1" dirty="0" smtClean="0"/>
              <a:t>にポストできる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596" y="1597618"/>
            <a:ext cx="8143932" cy="3831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9600" b="1" dirty="0" smtClean="0">
                <a:solidFill>
                  <a:schemeClr val="tx1"/>
                </a:solidFill>
              </a:rPr>
              <a:t>Twitter </a:t>
            </a:r>
            <a:r>
              <a:rPr lang="ja-JP" altLang="en-US" sz="9600" b="1" dirty="0" smtClean="0"/>
              <a:t>ボット</a:t>
            </a:r>
            <a:endParaRPr lang="en-US" altLang="ja-JP" sz="9600" b="1" dirty="0" smtClean="0"/>
          </a:p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9600" b="1" dirty="0" smtClean="0">
                <a:solidFill>
                  <a:schemeClr val="tx1"/>
                </a:solidFill>
              </a:rPr>
              <a:t>デモ</a:t>
            </a:r>
            <a:endParaRPr lang="en-US" altLang="ja-JP" sz="9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ボット開発ノウハウ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000108"/>
            <a:ext cx="8501122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Twitter</a:t>
            </a:r>
            <a:r>
              <a:rPr lang="ja-JP" altLang="en-US" sz="3200" b="1" dirty="0" smtClean="0"/>
              <a:t>の</a:t>
            </a:r>
            <a:r>
              <a:rPr lang="en-US" altLang="ja-JP" sz="3200" b="1" dirty="0" smtClean="0"/>
              <a:t>API</a:t>
            </a:r>
            <a:r>
              <a:rPr lang="ja-JP" altLang="en-US" sz="3200" b="1" dirty="0" smtClean="0"/>
              <a:t>制限には注意する事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同じ発言数回でも引っかかる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一定時間内に発言しすぎても引っかかる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/>
              <a:t>http://sourceforge.jp/projects/tween/wiki/API</a:t>
            </a:r>
            <a:r>
              <a:rPr lang="ja-JP" altLang="en-US" sz="2000" b="1" dirty="0" smtClean="0"/>
              <a:t>制限について</a:t>
            </a:r>
            <a:endParaRPr lang="en-US" altLang="ja-JP" sz="20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DLL</a:t>
            </a:r>
            <a:r>
              <a:rPr lang="ja-JP" altLang="en-US" sz="3200" b="1" dirty="0" smtClean="0"/>
              <a:t>のローカルコピーは</a:t>
            </a:r>
            <a:r>
              <a:rPr lang="en-US" altLang="ja-JP" sz="3200" b="1" dirty="0" smtClean="0"/>
              <a:t>True</a:t>
            </a:r>
            <a:r>
              <a:rPr lang="ja-JP" altLang="en-US" sz="3200" b="1" dirty="0" smtClean="0"/>
              <a:t>にする事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LinqToTwitter.dll</a:t>
            </a:r>
            <a:r>
              <a:rPr lang="ja-JP" altLang="en-US" sz="3200" b="1" dirty="0" smtClean="0"/>
              <a:t>は本番環境にないので、ローカルコピーを</a:t>
            </a:r>
            <a:r>
              <a:rPr lang="en-US" altLang="ja-JP" sz="3200" b="1" dirty="0" smtClean="0"/>
              <a:t>True</a:t>
            </a:r>
            <a:r>
              <a:rPr lang="ja-JP" altLang="en-US" sz="3200" b="1" dirty="0" smtClean="0"/>
              <a:t>にする必要がある</a:t>
            </a:r>
            <a:endParaRPr lang="en-US" altLang="ja-JP" sz="32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上記を設定しないと</a:t>
            </a:r>
            <a:r>
              <a:rPr lang="en-US" altLang="ja-JP" sz="3200" b="1" dirty="0" err="1" smtClean="0"/>
              <a:t>Dr.Watson</a:t>
            </a:r>
            <a:r>
              <a:rPr lang="ja-JP" altLang="en-US" sz="3200" b="1" dirty="0" smtClean="0"/>
              <a:t>と会えます</a:t>
            </a:r>
            <a:endParaRPr lang="en-US" altLang="ja-JP" sz="32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22233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と、他クラウドの違い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とは何者か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上</a:t>
            </a:r>
            <a:r>
              <a:rPr lang="ja-JP" altLang="en-US" sz="3200" b="1" dirty="0" smtClean="0"/>
              <a:t>の開発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Storage </a:t>
            </a:r>
            <a:r>
              <a:rPr lang="ja-JP" altLang="en-US" sz="3200" b="1" dirty="0" smtClean="0"/>
              <a:t>を使ってみる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Twitter </a:t>
            </a:r>
            <a:r>
              <a:rPr lang="ja-JP" altLang="en-US" sz="3200" b="1" dirty="0" smtClean="0"/>
              <a:t>ボットを作ってみる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000108"/>
            <a:ext cx="8501122" cy="3929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Windows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Azure</a:t>
            </a:r>
            <a:r>
              <a:rPr lang="ja-JP" altLang="en-US" sz="3200" b="1" dirty="0" smtClean="0"/>
              <a:t>は面白いけど発展途上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Windows Azure</a:t>
            </a:r>
            <a:r>
              <a:rPr lang="ja-JP" altLang="en-US" sz="3200" b="1" dirty="0" smtClean="0"/>
              <a:t>のコツは「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自分を責めない</a:t>
            </a:r>
            <a:r>
              <a:rPr lang="ja-JP" altLang="en-US" sz="3200" b="1" dirty="0" smtClean="0"/>
              <a:t>」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2009/11 </a:t>
            </a:r>
            <a:r>
              <a:rPr lang="ja-JP" altLang="en-US" sz="3200" b="1" dirty="0" smtClean="0"/>
              <a:t>の</a:t>
            </a:r>
            <a:r>
              <a:rPr lang="en-US" altLang="ja-JP" sz="3200" b="1" dirty="0" smtClean="0"/>
              <a:t>PDC</a:t>
            </a:r>
            <a:r>
              <a:rPr lang="ja-JP" altLang="en-US" sz="3200" b="1" dirty="0" smtClean="0"/>
              <a:t>で公開される情報に注目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Training Kit</a:t>
            </a:r>
            <a:r>
              <a:rPr lang="ja-JP" altLang="en-US" sz="3200" b="1" dirty="0" smtClean="0"/>
              <a:t> は最初に目を通しましょう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本番環境とローカル環境との違いに注意</a:t>
            </a:r>
            <a:endParaRPr lang="en-US" altLang="ja-JP" sz="32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err="1" smtClean="0"/>
              <a:t>Codeplex</a:t>
            </a:r>
            <a:r>
              <a:rPr lang="ja-JP" altLang="en-US" sz="3200" b="1" dirty="0" smtClean="0"/>
              <a:t>の動向には注意しよう</a:t>
            </a:r>
            <a:endParaRPr lang="en-US" altLang="ja-JP" sz="32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本セッションの趣旨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4195785"/>
            <a:ext cx="8786842" cy="1804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本セッションのゴール</a:t>
            </a:r>
            <a:endParaRPr lang="en-US" altLang="ja-JP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426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800" b="1" dirty="0" smtClean="0">
                <a:solidFill>
                  <a:srgbClr val="000000"/>
                </a:solidFill>
              </a:rPr>
              <a:t>これで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Windows Azure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上でボット開発できるぜ！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pPr marL="108426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Windows Azure</a:t>
            </a:r>
            <a:r>
              <a:rPr lang="ja-JP" altLang="en-US" sz="2800" b="1" dirty="0" err="1" smtClean="0">
                <a:solidFill>
                  <a:srgbClr val="000000"/>
                </a:solidFill>
              </a:rPr>
              <a:t>って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こういうクラウドなのか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071546"/>
            <a:ext cx="8786842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本セッションの対象者</a:t>
            </a:r>
            <a:endParaRPr lang="en-US" altLang="ja-JP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426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ASP.NET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は弄った事あるよ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pPr marL="108426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Windows Azure</a:t>
            </a:r>
            <a:r>
              <a:rPr lang="ja-JP" altLang="en-US" sz="2800" b="1" dirty="0" err="1" smtClean="0">
                <a:solidFill>
                  <a:srgbClr val="000000"/>
                </a:solidFill>
              </a:rPr>
              <a:t>って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クラウドだよね？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pPr marL="108426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Windows Azure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と他のクラウドってどう違うの？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214678" y="3357562"/>
            <a:ext cx="1928826" cy="857256"/>
          </a:xfrm>
          <a:prstGeom prst="downArrow">
            <a:avLst>
              <a:gd name="adj1" fmla="val 65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139" y="4214818"/>
            <a:ext cx="1373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8949" y="3714752"/>
            <a:ext cx="14835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57158" y="357166"/>
            <a:ext cx="8286808" cy="6357982"/>
          </a:xfrm>
          <a:prstGeom prst="roundRect">
            <a:avLst>
              <a:gd name="adj" fmla="val 37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3200" dirty="0" smtClean="0">
                <a:solidFill>
                  <a:srgbClr val="000000"/>
                </a:solidFill>
              </a:rPr>
              <a:t>参考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785794"/>
            <a:ext cx="8143900" cy="5572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000" b="1" dirty="0" smtClean="0"/>
              <a:t>「</a:t>
            </a:r>
            <a:r>
              <a:rPr lang="en-US" altLang="ja-JP" sz="4000" b="1" dirty="0" smtClean="0"/>
              <a:t>.NET</a:t>
            </a:r>
            <a:r>
              <a:rPr lang="ja-JP" altLang="en-US" sz="4000" b="1" dirty="0" smtClean="0"/>
              <a:t>開発テクノロジ入門」</a:t>
            </a:r>
            <a:endParaRPr lang="en-US" altLang="ja-JP" sz="40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/>
              <a:t>Bing</a:t>
            </a:r>
            <a:r>
              <a:rPr lang="ja-JP" altLang="en-US" sz="2000" b="1" dirty="0" err="1" smtClean="0"/>
              <a:t>って</a:t>
            </a:r>
            <a:r>
              <a:rPr lang="ja-JP" altLang="en-US" sz="2000" b="1" dirty="0" smtClean="0"/>
              <a:t>確認してください♪</a:t>
            </a:r>
            <a:endParaRPr lang="en-US" altLang="ja-JP" sz="2000" b="1" dirty="0" smtClean="0"/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000" b="1" dirty="0" smtClean="0"/>
              <a:t>「</a:t>
            </a:r>
            <a:r>
              <a:rPr lang="en-US" altLang="ja-JP" sz="4000" b="1" dirty="0" smtClean="0"/>
              <a:t>Windows Training KIT</a:t>
            </a:r>
            <a:r>
              <a:rPr lang="ja-JP" altLang="en-US" sz="4000" b="1" dirty="0" smtClean="0"/>
              <a:t>」</a:t>
            </a:r>
            <a:endParaRPr lang="en-US" altLang="ja-JP" sz="40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>
                <a:hlinkClick r:id="rId3"/>
              </a:rPr>
              <a:t>http://windows-azure.jp/community/TrainingKit.aspx</a:t>
            </a:r>
            <a:endParaRPr lang="en-US" altLang="ja-JP" sz="2000" b="1" dirty="0" smtClean="0"/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000" b="1" dirty="0" smtClean="0"/>
              <a:t>「</a:t>
            </a:r>
            <a:r>
              <a:rPr lang="en-US" altLang="ja-JP" sz="4000" b="1" dirty="0" smtClean="0"/>
              <a:t>Azure</a:t>
            </a:r>
            <a:r>
              <a:rPr lang="ja-JP" altLang="en-US" sz="4000" b="1" dirty="0" smtClean="0"/>
              <a:t>の鼓動」  砂金氏 ブログ</a:t>
            </a:r>
            <a:endParaRPr lang="en-US" altLang="ja-JP" sz="4000" b="1" dirty="0" smtClean="0"/>
          </a:p>
          <a:p>
            <a:pPr marL="798513" lvl="1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/>
              <a:t>http://blogs.itmedia.co.jp/isago/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000" b="1" dirty="0" smtClean="0"/>
              <a:t>「</a:t>
            </a:r>
            <a:r>
              <a:rPr lang="en-US" altLang="ja-JP" sz="4000" b="1" dirty="0" err="1" smtClean="0"/>
              <a:t>Codeplex</a:t>
            </a:r>
            <a:r>
              <a:rPr lang="ja-JP" altLang="en-US" sz="4000" b="1" dirty="0" smtClean="0"/>
              <a:t>」</a:t>
            </a:r>
            <a:r>
              <a:rPr lang="en-US" altLang="ja-JP" sz="4000" b="1" dirty="0" smtClean="0"/>
              <a:t> </a:t>
            </a:r>
            <a:r>
              <a:rPr lang="ja-JP" altLang="en-US" sz="4000" b="1" dirty="0" smtClean="0"/>
              <a:t>公式で </a:t>
            </a:r>
            <a:r>
              <a:rPr lang="en-US" altLang="ja-JP" sz="4000" b="1" dirty="0" smtClean="0"/>
              <a:t>Azure</a:t>
            </a:r>
            <a:r>
              <a:rPr lang="ja-JP" altLang="en-US" sz="4000" b="1" dirty="0" smtClean="0"/>
              <a:t>と検索</a:t>
            </a:r>
            <a:endParaRPr lang="en-US" altLang="ja-JP" sz="4000" b="1" dirty="0" smtClean="0"/>
          </a:p>
          <a:p>
            <a:pPr marL="798513" lvl="1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>
                <a:hlinkClick r:id="rId4"/>
              </a:rPr>
              <a:t>http://www.codeplex.com/</a:t>
            </a:r>
            <a:endParaRPr lang="en-US" altLang="ja-JP" sz="2000" b="1" dirty="0" smtClean="0"/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4000" b="1" dirty="0" smtClean="0"/>
              <a:t>非常に普通なブログを</a:t>
            </a:r>
            <a:r>
              <a:rPr lang="en-US" altLang="ja-JP" sz="4000" b="1" dirty="0" smtClean="0"/>
              <a:t>Azure</a:t>
            </a:r>
            <a:r>
              <a:rPr lang="ja-JP" altLang="en-US" sz="4000" b="1" dirty="0" smtClean="0"/>
              <a:t>で</a:t>
            </a:r>
            <a:endParaRPr lang="en-US" altLang="ja-JP" sz="4000" b="1" dirty="0" smtClean="0"/>
          </a:p>
          <a:p>
            <a:pPr marL="798513" lvl="1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1" dirty="0" smtClean="0"/>
              <a:t>http://d.hatena.ne.jp/waritohutsu/searchdiary?word=*[Windows%20Azure]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93671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 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と、他クラウドの違い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とは何者か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上</a:t>
            </a:r>
            <a:r>
              <a:rPr lang="ja-JP" altLang="en-US" sz="3200" b="1" dirty="0" smtClean="0"/>
              <a:t>の開発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Storage </a:t>
            </a:r>
            <a:r>
              <a:rPr lang="ja-JP" altLang="en-US" sz="3200" b="1" dirty="0" smtClean="0"/>
              <a:t>を使ってみる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Twitter </a:t>
            </a:r>
            <a:r>
              <a:rPr lang="ja-JP" altLang="en-US" sz="3200" b="1" dirty="0" smtClean="0"/>
              <a:t>ボットを作ってみる</a:t>
            </a:r>
            <a:endParaRPr lang="ja-JP" altLang="en-US" sz="3200" b="1" dirty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まとめ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8" y="222233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他クラウドとの違い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521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すべてがクラウド側だけで完結する世界</a:t>
            </a:r>
            <a:r>
              <a:rPr lang="ja-JP" altLang="en-US" sz="2000" b="1" dirty="0" smtClean="0"/>
              <a:t>を目指している</a:t>
            </a:r>
            <a:endParaRPr lang="en-US" altLang="ja-JP" sz="20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 b="1" dirty="0" smtClean="0"/>
              <a:t>現在の技術レベル、利用者では、使い勝手やセキュリティ、障害対応などで問題有り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 b="1" dirty="0" smtClean="0"/>
              <a:t>サーバイメージを配置する為、管理作業の多くをユーザーにゆだねる</a:t>
            </a:r>
            <a:endParaRPr lang="en-US" altLang="ja-JP" sz="2000" b="1" dirty="0" smtClean="0"/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自由度が高い</a:t>
            </a:r>
            <a:r>
              <a:rPr lang="ja-JP" altLang="en-US" sz="2000" b="1" dirty="0" smtClean="0"/>
              <a:t>反面、</a:t>
            </a:r>
            <a:r>
              <a:rPr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 理コストは大きな変化無し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 dirty="0" smtClean="0"/>
              <a:t>既存資産流用を考慮</a:t>
            </a:r>
            <a:r>
              <a:rPr lang="ja-JP" altLang="en-US" sz="2000" smtClean="0"/>
              <a:t>にいれ、</a:t>
            </a:r>
            <a:r>
              <a:rPr lang="ja-JP" altLang="en-US" sz="2000" dirty="0" smtClean="0"/>
              <a:t>クラウドサービスという選択の自由を提供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285728"/>
            <a:ext cx="828675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アジェンダ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06" y="1000108"/>
            <a:ext cx="8786874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と、他クラウドの違い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 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とは何者か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Windows Azure 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上</a:t>
            </a:r>
            <a:r>
              <a:rPr lang="ja-JP" altLang="en-US" sz="3200" b="1" dirty="0" smtClean="0"/>
              <a:t>の開発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chemeClr val="tx1"/>
                </a:solidFill>
              </a:rPr>
              <a:t>Azure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Storage </a:t>
            </a:r>
            <a:r>
              <a:rPr lang="ja-JP" altLang="en-US" sz="3200" b="1" dirty="0" smtClean="0"/>
              <a:t>を使ってみる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/>
              <a:t>Twitter </a:t>
            </a:r>
            <a:r>
              <a:rPr lang="ja-JP" altLang="en-US" sz="3200" b="1" dirty="0" smtClean="0"/>
              <a:t>ボットを作ってみる</a:t>
            </a:r>
            <a:endParaRPr lang="ja-JP" altLang="en-US" sz="3200" b="1" dirty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>
                <a:solidFill>
                  <a:schemeClr val="tx1"/>
                </a:solidFill>
              </a:rPr>
              <a:t>まとめ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14282" y="2143116"/>
            <a:ext cx="8643998" cy="4000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28596" y="1046133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マイクロソフトのデータ センターでホストされる、インターネット規模のクラウド サービス プラットフォーム</a:t>
            </a:r>
            <a:endParaRPr lang="ja-JP" altLang="en-US" sz="28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28596" y="33531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Azure Services Platform</a:t>
            </a:r>
            <a:endParaRPr kumimoji="1" lang="ja-JP" altLang="en-US" sz="43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メイリオ" pitchFamily="50" charset="-128"/>
              <a:ea typeface="+mj-ea"/>
              <a:cs typeface="+mj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57158" y="3000372"/>
            <a:ext cx="3643338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57158" y="5429264"/>
            <a:ext cx="364333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Azure</a:t>
            </a:r>
            <a:endParaRPr kumimoji="1"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57158" y="3857628"/>
            <a:ext cx="364333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 Services</a:t>
            </a:r>
            <a:endParaRPr kumimoji="1"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57158" y="4643446"/>
            <a:ext cx="364333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Services</a:t>
            </a:r>
            <a:endParaRPr kumimoji="1"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71934" y="3071810"/>
            <a:ext cx="857256" cy="5715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071934" y="3857628"/>
            <a:ext cx="857256" cy="5715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071934" y="4643446"/>
            <a:ext cx="857256" cy="5715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071934" y="5429264"/>
            <a:ext cx="857256" cy="5715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57158" y="2169375"/>
            <a:ext cx="8214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itchFamily="50" charset="-128"/>
              </a:rPr>
              <a:t>Azure Services Platform </a:t>
            </a:r>
            <a:endParaRPr lang="ja-JP" altLang="en-US" sz="48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143372" y="3094823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lvl="1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800" b="1" dirty="0" smtClean="0">
                <a:solidFill>
                  <a:srgbClr val="000000"/>
                </a:solidFill>
              </a:rPr>
              <a:t>大本のシステム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43372" y="383447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lvl="1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SOA</a:t>
            </a:r>
            <a:r>
              <a:rPr lang="ja-JP" altLang="en-US" sz="2800" b="1" dirty="0" err="1" smtClean="0">
                <a:solidFill>
                  <a:srgbClr val="000000"/>
                </a:solidFill>
              </a:rPr>
              <a:t>っぽい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もの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143372" y="464344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lvl="1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800" b="1" dirty="0" smtClean="0">
                <a:solidFill>
                  <a:srgbClr val="000000"/>
                </a:solidFill>
              </a:rPr>
              <a:t>認証っぽいものとか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857620" y="542926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lvl="1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b="1" dirty="0" smtClean="0">
                <a:solidFill>
                  <a:srgbClr val="000000"/>
                </a:solidFill>
              </a:rPr>
              <a:t>SQL Server on 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クラウド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28596" y="33531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メイリオ" pitchFamily="50" charset="-128"/>
                <a:ea typeface="+mj-ea"/>
                <a:cs typeface="+mj-cs"/>
              </a:rPr>
              <a:t>Azure Services Platform</a:t>
            </a:r>
            <a:endParaRPr kumimoji="1" lang="ja-JP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メイリオ" pitchFamily="50" charset="-128"/>
              <a:ea typeface="+mj-ea"/>
              <a:cs typeface="+mj-cs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14282" y="857232"/>
            <a:ext cx="8786874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Azure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自動管理 、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ロール、</a:t>
            </a:r>
            <a:r>
              <a:rPr lang="ja-JP" altLang="en-US" sz="3200" b="1" dirty="0" smtClean="0"/>
              <a:t>ストレージ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</a:rPr>
              <a:t>.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Services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サービス</a:t>
            </a:r>
            <a:r>
              <a:rPr lang="en-US" altLang="ja-JP" sz="3200" b="1" dirty="0" smtClean="0"/>
              <a:t>×</a:t>
            </a:r>
            <a:r>
              <a:rPr lang="ja-JP" altLang="en-US" sz="3200" b="1" dirty="0" smtClean="0"/>
              <a:t>クライアント間、サービス</a:t>
            </a:r>
            <a:r>
              <a:rPr lang="en-US" altLang="ja-JP" sz="3200" b="1" dirty="0" smtClean="0"/>
              <a:t>×</a:t>
            </a:r>
            <a:r>
              <a:rPr lang="ja-JP" altLang="en-US" sz="3200" b="1" dirty="0" smtClean="0"/>
              <a:t>サービス間の通信を行う</a:t>
            </a:r>
            <a:r>
              <a:rPr lang="en-US" altLang="ja-JP" sz="3200" b="1" dirty="0" smtClean="0"/>
              <a:t>ISB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Services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（ポータルサイトから消えてる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認証、連絡先、デバイス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Azure</a:t>
            </a:r>
          </a:p>
          <a:p>
            <a:pPr marL="798513" lvl="1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3200" b="1" dirty="0" smtClean="0"/>
              <a:t>データベース、レポーティング等々・・・</a:t>
            </a:r>
            <a:endParaRPr lang="en-US" altLang="ja-JP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706437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altLang="ja-JP" sz="4400" b="1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itchFamily="50" charset="-128"/>
              </a:rPr>
              <a:t>Azure Services Platform</a:t>
            </a:r>
            <a:endParaRPr lang="ja-JP" altLang="en-US" sz="4400" b="1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メイリオ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343719" cy="39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785786" y="2928934"/>
            <a:ext cx="128588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1142976" y="5214950"/>
            <a:ext cx="7500990" cy="1071570"/>
          </a:xfrm>
          <a:prstGeom prst="wedgeRectCallout">
            <a:avLst>
              <a:gd name="adj1" fmla="val -46053"/>
              <a:gd name="adj2" fmla="val -17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</a:rPr>
              <a:t>方々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なページを行ったり来たりすると、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Services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が表示されたりする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T39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スライドマスタT39</Template>
  <TotalTime>982</TotalTime>
  <Words>1223</Words>
  <Application>Microsoft Office PowerPoint</Application>
  <PresentationFormat>画面に合わせる (4:3)</PresentationFormat>
  <Paragraphs>260</Paragraphs>
  <Slides>30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メイリオ</vt:lpstr>
      <vt:lpstr>Calibri</vt:lpstr>
      <vt:lpstr>スライドマスタT39</vt:lpstr>
      <vt:lpstr>ビットマップ イメージ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Azure Services Platform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Azureで作るボットアプリ？</dc:title>
  <dc:creator>daichi</dc:creator>
  <cp:lastModifiedBy>わんくま同盟</cp:lastModifiedBy>
  <cp:revision>309</cp:revision>
  <dcterms:created xsi:type="dcterms:W3CDTF">2009-11-01T05:39:07Z</dcterms:created>
  <dcterms:modified xsi:type="dcterms:W3CDTF">2009-11-14T09:03:32Z</dcterms:modified>
</cp:coreProperties>
</file>