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9" r:id="rId1"/>
  </p:sldMasterIdLst>
  <p:notesMasterIdLst>
    <p:notesMasterId r:id="rId14"/>
  </p:notesMasterIdLst>
  <p:handoutMasterIdLst>
    <p:handoutMasterId r:id="rId15"/>
  </p:handoutMasterIdLst>
  <p:sldIdLst>
    <p:sldId id="270" r:id="rId2"/>
    <p:sldId id="267" r:id="rId3"/>
    <p:sldId id="273" r:id="rId4"/>
    <p:sldId id="274" r:id="rId5"/>
    <p:sldId id="275" r:id="rId6"/>
    <p:sldId id="271" r:id="rId7"/>
    <p:sldId id="276" r:id="rId8"/>
    <p:sldId id="277" r:id="rId9"/>
    <p:sldId id="278" r:id="rId10"/>
    <p:sldId id="281" r:id="rId11"/>
    <p:sldId id="282" r:id="rId12"/>
    <p:sldId id="280" r:id="rId13"/>
  </p:sldIdLst>
  <p:sldSz cx="9144000" cy="6858000" type="screen4x3"/>
  <p:notesSz cx="6735763" cy="9866313"/>
  <p:embeddedFontLst>
    <p:embeddedFont>
      <p:font typeface="Calibri" pitchFamily="34" charset="0"/>
      <p:regular r:id="rId16"/>
      <p:bold r:id="rId17"/>
      <p:italic r:id="rId18"/>
      <p:boldItalic r:id="rId19"/>
    </p:embeddedFont>
  </p:embeddedFontLst>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56" autoAdjust="0"/>
  </p:normalViewPr>
  <p:slideViewPr>
    <p:cSldViewPr>
      <p:cViewPr varScale="1">
        <p:scale>
          <a:sx n="68" d="100"/>
          <a:sy n="68" d="100"/>
        </p:scale>
        <p:origin x="-504" y="-90"/>
      </p:cViewPr>
      <p:guideLst>
        <p:guide orient="horz" pos="2160"/>
        <p:guide pos="2880"/>
      </p:guideLst>
    </p:cSldViewPr>
  </p:slideViewPr>
  <p:outlineViewPr>
    <p:cViewPr>
      <p:scale>
        <a:sx n="33" d="100"/>
        <a:sy n="33" d="100"/>
      </p:scale>
      <p:origin x="0" y="1962"/>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75" d="100"/>
          <a:sy n="75" d="100"/>
        </p:scale>
        <p:origin x="-1332" y="-102"/>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1B41F20F-3575-490C-975A-EF863D95DAC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r>
              <a:rPr lang="en-US" altLang="ja-JP" dirty="0" smtClean="0"/>
              <a:t>2008/09/20</a:t>
            </a:r>
            <a:endParaRPr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cstate="print"/>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1537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15370"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#39</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cstate="print"/>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blogs.wankuma.com/esten/"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sz="3600" b="1" dirty="0" smtClean="0"/>
              <a:t>片桐 </a:t>
            </a:r>
            <a:r>
              <a:rPr lang="ja-JP" altLang="en-US" sz="3600" b="1" dirty="0" smtClean="0"/>
              <a:t>継（かたぎり つぐ）</a:t>
            </a:r>
            <a:r>
              <a:rPr kumimoji="1" lang="ja-JP" altLang="en-US" sz="3600" b="1" dirty="0" smtClean="0"/>
              <a:t>は</a:t>
            </a:r>
            <a:r>
              <a:rPr lang="ja-JP" altLang="en-US" sz="3600" b="1" dirty="0" smtClean="0"/>
              <a:t>どこでも</a:t>
            </a:r>
            <a:r>
              <a:rPr kumimoji="1" lang="ja-JP" altLang="en-US" sz="3600" b="1" dirty="0" smtClean="0"/>
              <a:t>怪しい</a:t>
            </a:r>
            <a:endParaRPr kumimoji="1" lang="ja-JP" altLang="en-US" dirty="0"/>
          </a:p>
        </p:txBody>
      </p:sp>
      <p:sp>
        <p:nvSpPr>
          <p:cNvPr id="5" name="サブタイトル 4"/>
          <p:cNvSpPr>
            <a:spLocks noGrp="1"/>
          </p:cNvSpPr>
          <p:nvPr>
            <p:ph idx="1"/>
          </p:nvPr>
        </p:nvSpPr>
        <p:spPr/>
        <p:txBody>
          <a:bodyPr/>
          <a:lstStyle/>
          <a:p>
            <a:r>
              <a:rPr lang="ja-JP" altLang="en-US" sz="2400" dirty="0" smtClean="0"/>
              <a:t>片桐を知るためのキーワード（ググって</a:t>
            </a:r>
            <a:r>
              <a:rPr lang="en-US" altLang="ja-JP" sz="2400" dirty="0" smtClean="0"/>
              <a:t>Bing</a:t>
            </a:r>
            <a:r>
              <a:rPr lang="ja-JP" altLang="en-US" sz="2400" dirty="0" err="1" smtClean="0"/>
              <a:t>って</a:t>
            </a:r>
            <a:r>
              <a:rPr lang="ja-JP" altLang="en-US" sz="2400" dirty="0" smtClean="0"/>
              <a:t>１ページ</a:t>
            </a:r>
            <a:r>
              <a:rPr lang="ja-JP" altLang="en-US" sz="2400" dirty="0" err="1" smtClean="0"/>
              <a:t>め</a:t>
            </a:r>
            <a:r>
              <a:rPr lang="ja-JP" altLang="en-US" sz="2400" dirty="0" smtClean="0"/>
              <a:t>）</a:t>
            </a:r>
          </a:p>
          <a:p>
            <a:pPr lvl="1"/>
            <a:r>
              <a:rPr lang="en-US" altLang="ja-JP" sz="2000" dirty="0" err="1" smtClean="0"/>
              <a:t>SandCastle</a:t>
            </a:r>
            <a:r>
              <a:rPr lang="ja-JP" altLang="en-US" sz="2000" dirty="0" smtClean="0"/>
              <a:t>日本語版</a:t>
            </a:r>
          </a:p>
          <a:p>
            <a:pPr lvl="1"/>
            <a:r>
              <a:rPr lang="ja-JP" altLang="en-US" sz="2000" dirty="0" smtClean="0"/>
              <a:t>マルチスレッドやまたの</a:t>
            </a:r>
            <a:r>
              <a:rPr lang="ja-JP" altLang="en-US" sz="2000" dirty="0" err="1" smtClean="0"/>
              <a:t>おろち</a:t>
            </a:r>
            <a:endParaRPr lang="ja-JP" altLang="en-US" sz="2000" dirty="0" smtClean="0"/>
          </a:p>
          <a:p>
            <a:pPr lvl="1"/>
            <a:r>
              <a:rPr lang="ja-JP" altLang="en-US" sz="2000" dirty="0" err="1" smtClean="0"/>
              <a:t>わんくま</a:t>
            </a:r>
            <a:r>
              <a:rPr lang="ja-JP" altLang="en-US" sz="2000" dirty="0" smtClean="0"/>
              <a:t>ハムスター</a:t>
            </a:r>
          </a:p>
          <a:p>
            <a:pPr lvl="1"/>
            <a:r>
              <a:rPr lang="ja-JP" altLang="en-US" sz="2000" dirty="0" smtClean="0"/>
              <a:t>創世のカタギリオン</a:t>
            </a:r>
          </a:p>
          <a:p>
            <a:pPr lvl="2"/>
            <a:r>
              <a:rPr lang="ja-JP" altLang="en-US" sz="1800" dirty="0" smtClean="0"/>
              <a:t>一万件と二千件あっても動いてる～♪</a:t>
            </a:r>
            <a:endParaRPr lang="en-US" altLang="ja-JP" sz="1800" dirty="0" smtClean="0"/>
          </a:p>
          <a:p>
            <a:pPr lvl="2"/>
            <a:endParaRPr lang="en-US" altLang="ja-JP" sz="1800" dirty="0" smtClean="0"/>
          </a:p>
          <a:p>
            <a:r>
              <a:rPr lang="ja-JP" altLang="en-US" sz="2400" dirty="0" err="1" smtClean="0"/>
              <a:t>わんくま</a:t>
            </a:r>
            <a:r>
              <a:rPr lang="ja-JP" altLang="en-US" sz="2400" dirty="0" smtClean="0"/>
              <a:t>同盟　会員番号９５</a:t>
            </a:r>
            <a:endParaRPr lang="en-US" altLang="ja-JP" sz="2400" dirty="0" smtClean="0"/>
          </a:p>
          <a:p>
            <a:pPr>
              <a:buNone/>
            </a:pPr>
            <a:r>
              <a:rPr lang="ja-JP" altLang="en-US" sz="2400" dirty="0" smtClean="0"/>
              <a:t>怪しいブログ： </a:t>
            </a:r>
            <a:r>
              <a:rPr lang="en-US" altLang="ja-JP" sz="2800" dirty="0" smtClean="0">
                <a:hlinkClick r:id="rId2"/>
              </a:rPr>
              <a:t>http://blogs.wankuma.com/esten/</a:t>
            </a:r>
            <a:endParaRPr lang="en-US" altLang="ja-JP" sz="2800" dirty="0" smtClean="0"/>
          </a:p>
          <a:p>
            <a:pPr>
              <a:buNone/>
            </a:pPr>
            <a:r>
              <a:rPr lang="ja-JP" altLang="en-US" sz="2400" dirty="0" smtClean="0"/>
              <a:t>着物専用： </a:t>
            </a:r>
            <a:r>
              <a:rPr lang="en-US" altLang="ja-JP" sz="2800" dirty="0" smtClean="0"/>
              <a:t>http://d.hatena.ne.jp/ktugu/</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江戸文様</a:t>
            </a:r>
            <a:endParaRPr kumimoji="1" lang="ja-JP" altLang="en-US" sz="4000" dirty="0"/>
          </a:p>
        </p:txBody>
      </p:sp>
      <p:sp>
        <p:nvSpPr>
          <p:cNvPr id="3" name="コンテンツ プレースホルダ 2"/>
          <p:cNvSpPr>
            <a:spLocks noGrp="1"/>
          </p:cNvSpPr>
          <p:nvPr>
            <p:ph idx="1"/>
          </p:nvPr>
        </p:nvSpPr>
        <p:spPr/>
        <p:txBody>
          <a:bodyPr/>
          <a:lstStyle/>
          <a:p>
            <a:pPr lvl="0"/>
            <a:r>
              <a:rPr kumimoji="1" lang="ja-JP" altLang="en-US" dirty="0" smtClean="0"/>
              <a:t>浮世絵から生まれた模様</a:t>
            </a:r>
          </a:p>
          <a:p>
            <a:r>
              <a:rPr kumimoji="1" lang="ja-JP" altLang="en-US" dirty="0" smtClean="0"/>
              <a:t>役者や美人画作家など、時代のファッションリーダー達が作りだした</a:t>
            </a:r>
            <a:endParaRPr kumimoji="1" lang="en-US" altLang="ja-JP" dirty="0" smtClean="0"/>
          </a:p>
          <a:p>
            <a:pPr lvl="1"/>
            <a:r>
              <a:rPr lang="ja-JP" altLang="en-US" dirty="0" smtClean="0"/>
              <a:t>市松</a:t>
            </a:r>
            <a:endParaRPr lang="en-US" altLang="ja-JP" dirty="0" smtClean="0"/>
          </a:p>
          <a:p>
            <a:pPr lvl="1"/>
            <a:r>
              <a:rPr kumimoji="1" lang="ja-JP" altLang="en-US" dirty="0" smtClean="0"/>
              <a:t>雪輪</a:t>
            </a:r>
            <a:endParaRPr kumimoji="1" lang="en-US" altLang="ja-JP" dirty="0" smtClean="0"/>
          </a:p>
          <a:p>
            <a:pPr lvl="1"/>
            <a:r>
              <a:rPr lang="ja-JP" altLang="en-US" dirty="0" smtClean="0"/>
              <a:t>宝尽くし</a:t>
            </a:r>
            <a:endParaRPr lang="en-US" altLang="ja-JP" dirty="0" smtClean="0"/>
          </a:p>
          <a:p>
            <a:pPr lvl="1"/>
            <a:r>
              <a:rPr kumimoji="1" lang="ja-JP" altLang="en-US" dirty="0" smtClean="0"/>
              <a:t>謎かけ絵文字</a:t>
            </a:r>
            <a:endParaRPr kumimoji="1" lang="en-US" altLang="ja-JP"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小紋柄</a:t>
            </a:r>
            <a:endParaRPr kumimoji="1" lang="ja-JP" altLang="en-US" sz="4000" dirty="0"/>
          </a:p>
        </p:txBody>
      </p:sp>
      <p:sp>
        <p:nvSpPr>
          <p:cNvPr id="3" name="コンテンツ プレースホルダ 2"/>
          <p:cNvSpPr>
            <a:spLocks noGrp="1"/>
          </p:cNvSpPr>
          <p:nvPr>
            <p:ph idx="1"/>
          </p:nvPr>
        </p:nvSpPr>
        <p:spPr/>
        <p:txBody>
          <a:bodyPr/>
          <a:lstStyle/>
          <a:p>
            <a:r>
              <a:rPr kumimoji="1" lang="ja-JP" altLang="en-US" dirty="0" smtClean="0"/>
              <a:t>今までのものに当てはまらない抽象的な図柄・絵柄</a:t>
            </a:r>
            <a:endParaRPr kumimoji="1" lang="en-US" altLang="ja-JP" dirty="0" smtClean="0"/>
          </a:p>
          <a:p>
            <a:pPr lvl="1"/>
            <a:r>
              <a:rPr kumimoji="1" lang="ja-JP" altLang="en-US" dirty="0" smtClean="0"/>
              <a:t>植物</a:t>
            </a:r>
            <a:endParaRPr kumimoji="1" lang="en-US" altLang="ja-JP" dirty="0" smtClean="0"/>
          </a:p>
          <a:p>
            <a:pPr lvl="1"/>
            <a:r>
              <a:rPr kumimoji="1" lang="ja-JP" altLang="en-US" dirty="0" smtClean="0"/>
              <a:t>動物</a:t>
            </a:r>
            <a:endParaRPr kumimoji="1" lang="en-US" altLang="ja-JP" dirty="0" smtClean="0"/>
          </a:p>
          <a:p>
            <a:pPr lvl="1"/>
            <a:r>
              <a:rPr kumimoji="1" lang="ja-JP" altLang="en-US" dirty="0" smtClean="0"/>
              <a:t>風景</a:t>
            </a:r>
            <a:endParaRPr kumimoji="1" lang="en-US" altLang="ja-JP" dirty="0" smtClean="0"/>
          </a:p>
          <a:p>
            <a:pPr lvl="1"/>
            <a:r>
              <a:rPr kumimoji="1" lang="ja-JP" altLang="en-US" dirty="0" smtClean="0"/>
              <a:t>人物</a:t>
            </a:r>
            <a:endParaRPr kumimoji="1" lang="en-US" altLang="ja-JP" dirty="0" smtClean="0"/>
          </a:p>
          <a:p>
            <a:pPr lvl="1"/>
            <a:r>
              <a:rPr kumimoji="1" lang="ja-JP" altLang="en-US" dirty="0" smtClean="0"/>
              <a:t>小物</a:t>
            </a:r>
            <a:endParaRPr kumimoji="1" lang="en-US" altLang="ja-JP" dirty="0" smtClean="0"/>
          </a:p>
          <a:p>
            <a:pPr lvl="1"/>
            <a:r>
              <a:rPr kumimoji="1" lang="ja-JP" altLang="en-US" dirty="0" smtClean="0"/>
              <a:t>文字</a:t>
            </a:r>
            <a:endParaRPr kumimoji="1" lang="en-US" altLang="ja-JP"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友禅柄</a:t>
            </a:r>
            <a:endParaRPr kumimoji="1" lang="ja-JP" altLang="en-US" sz="4000" dirty="0"/>
          </a:p>
        </p:txBody>
      </p:sp>
      <p:sp>
        <p:nvSpPr>
          <p:cNvPr id="3" name="コンテンツ プレースホルダ 2"/>
          <p:cNvSpPr>
            <a:spLocks noGrp="1"/>
          </p:cNvSpPr>
          <p:nvPr>
            <p:ph idx="1"/>
          </p:nvPr>
        </p:nvSpPr>
        <p:spPr/>
        <p:txBody>
          <a:bodyPr/>
          <a:lstStyle/>
          <a:p>
            <a:r>
              <a:rPr lang="ja-JP" altLang="en-US" dirty="0" smtClean="0"/>
              <a:t>写実絵画を絵柄にしたもの</a:t>
            </a:r>
            <a:endParaRPr lang="en-US" altLang="ja-JP" dirty="0" smtClean="0"/>
          </a:p>
          <a:p>
            <a:pPr lvl="1"/>
            <a:r>
              <a:rPr lang="ja-JP" altLang="en-US" dirty="0" smtClean="0"/>
              <a:t>江戸時代に活躍した染め師、宮崎友禅斎が着物をキャンバスにして写実的な絵柄を描いたのが始まり</a:t>
            </a:r>
            <a:endParaRPr lang="en-US" altLang="ja-JP" dirty="0" smtClean="0"/>
          </a:p>
          <a:p>
            <a:pPr lvl="2"/>
            <a:r>
              <a:rPr kumimoji="1" lang="ja-JP" altLang="en-US" dirty="0" smtClean="0"/>
              <a:t>静物画</a:t>
            </a:r>
            <a:endParaRPr kumimoji="1" lang="en-US" altLang="ja-JP" dirty="0" smtClean="0"/>
          </a:p>
          <a:p>
            <a:pPr lvl="2"/>
            <a:r>
              <a:rPr kumimoji="1" lang="ja-JP" altLang="en-US" dirty="0" smtClean="0"/>
              <a:t>自然画</a:t>
            </a:r>
            <a:endParaRPr kumimoji="1" lang="en-US" altLang="ja-JP" dirty="0" smtClean="0"/>
          </a:p>
          <a:p>
            <a:pPr lvl="0"/>
            <a:r>
              <a:rPr kumimoji="1" lang="ja-JP" altLang="en-US" dirty="0" smtClean="0"/>
              <a:t>人物は描かれず、抽象化した絵柄</a:t>
            </a:r>
            <a:r>
              <a:rPr lang="ja-JP" altLang="en-US" dirty="0" smtClean="0"/>
              <a:t>・</a:t>
            </a:r>
            <a:r>
              <a:rPr kumimoji="1" lang="ja-JP" altLang="en-US" dirty="0" smtClean="0"/>
              <a:t>図柄を用いないのが特徴</a:t>
            </a:r>
            <a:endParaRPr kumimoji="1" lang="en-US" altLang="ja-JP" dirty="0" smtClean="0"/>
          </a:p>
        </p:txBody>
      </p:sp>
      <p:sp>
        <p:nvSpPr>
          <p:cNvPr id="4" name="テキスト ボックス 3"/>
          <p:cNvSpPr txBox="1"/>
          <p:nvPr/>
        </p:nvSpPr>
        <p:spPr>
          <a:xfrm>
            <a:off x="1249054" y="4975223"/>
            <a:ext cx="6676828" cy="954107"/>
          </a:xfrm>
          <a:prstGeom prst="rect">
            <a:avLst/>
          </a:prstGeom>
          <a:noFill/>
        </p:spPr>
        <p:txBody>
          <a:bodyPr wrap="none" rtlCol="0">
            <a:spAutoFit/>
          </a:bodyPr>
          <a:lstStyle/>
          <a:p>
            <a:pPr algn="ctr"/>
            <a:r>
              <a:rPr kumimoji="1" lang="ja-JP" altLang="en-US" sz="2800" b="1" dirty="0" smtClean="0">
                <a:solidFill>
                  <a:srgbClr val="FF0000"/>
                </a:solidFill>
              </a:rPr>
              <a:t>プリント技術の向上で</a:t>
            </a:r>
            <a:endParaRPr kumimoji="1" lang="en-US" altLang="ja-JP" sz="2800" b="1" dirty="0" smtClean="0">
              <a:solidFill>
                <a:srgbClr val="FF0000"/>
              </a:solidFill>
            </a:endParaRPr>
          </a:p>
          <a:p>
            <a:pPr algn="ctr"/>
            <a:r>
              <a:rPr kumimoji="1" lang="ja-JP" altLang="en-US" sz="2800" b="1" dirty="0" smtClean="0">
                <a:solidFill>
                  <a:srgbClr val="FF0000"/>
                </a:solidFill>
              </a:rPr>
              <a:t>友禅の大量生産が最近出回るようになった</a:t>
            </a:r>
            <a:endParaRPr kumimoji="1" lang="ja-JP" altLang="en-US" sz="2800" b="1"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lstStyle/>
          <a:p>
            <a:r>
              <a:rPr kumimoji="1" lang="ja-JP" altLang="en-US" sz="8000" dirty="0" smtClean="0"/>
              <a:t>知ってると自慢？</a:t>
            </a:r>
            <a:r>
              <a:rPr kumimoji="1" lang="en-US" altLang="ja-JP" sz="8000" dirty="0" smtClean="0"/>
              <a:t/>
            </a:r>
            <a:br>
              <a:rPr kumimoji="1" lang="en-US" altLang="ja-JP" sz="8000" dirty="0" smtClean="0"/>
            </a:br>
            <a:r>
              <a:rPr kumimoji="1" lang="ja-JP" altLang="en-US" sz="8000" dirty="0" smtClean="0"/>
              <a:t>着物ムダ知識</a:t>
            </a:r>
            <a:r>
              <a:rPr kumimoji="1" lang="en-US" altLang="ja-JP" sz="8000" dirty="0" smtClean="0"/>
              <a:t/>
            </a:r>
            <a:br>
              <a:rPr kumimoji="1" lang="en-US" altLang="ja-JP" sz="8000" dirty="0" smtClean="0"/>
            </a:br>
            <a:r>
              <a:rPr lang="en-US" altLang="ja-JP" sz="8000" dirty="0" smtClean="0"/>
              <a:t/>
            </a:r>
            <a:br>
              <a:rPr lang="en-US" altLang="ja-JP" sz="8000" dirty="0" smtClean="0"/>
            </a:br>
            <a:r>
              <a:rPr lang="en-US" altLang="ja-JP" sz="8000" dirty="0" smtClean="0"/>
              <a:t>~</a:t>
            </a:r>
            <a:r>
              <a:rPr lang="ja-JP" altLang="en-US" sz="8000" dirty="0" smtClean="0"/>
              <a:t>絵柄・模様編</a:t>
            </a:r>
            <a:r>
              <a:rPr lang="en-US" altLang="ja-JP" sz="8000" dirty="0" smtClean="0"/>
              <a:t>~</a:t>
            </a:r>
            <a:endParaRPr kumimoji="1" lang="ja-JP" altLang="en-US" sz="8000" dirty="0"/>
          </a:p>
        </p:txBody>
      </p:sp>
      <p:sp>
        <p:nvSpPr>
          <p:cNvPr id="5" name="サブタイトル 4"/>
          <p:cNvSpPr>
            <a:spLocks noGrp="1"/>
          </p:cNvSpPr>
          <p:nvPr>
            <p:ph type="subTitle" idx="1"/>
          </p:nvPr>
        </p:nvSpPr>
        <p:spPr/>
        <p:txBody>
          <a:bodyPr/>
          <a:lstStyle/>
          <a:p>
            <a:endParaRPr kumimoji="1" lang="ja-JP"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和服、とは</a:t>
            </a:r>
            <a:endParaRPr kumimoji="1" lang="ja-JP" altLang="en-US" sz="4000" dirty="0"/>
          </a:p>
        </p:txBody>
      </p:sp>
      <p:sp>
        <p:nvSpPr>
          <p:cNvPr id="3" name="コンテンツ プレースホルダ 2"/>
          <p:cNvSpPr>
            <a:spLocks noGrp="1"/>
          </p:cNvSpPr>
          <p:nvPr>
            <p:ph idx="1"/>
          </p:nvPr>
        </p:nvSpPr>
        <p:spPr/>
        <p:txBody>
          <a:bodyPr/>
          <a:lstStyle/>
          <a:p>
            <a:pPr lvl="0"/>
            <a:r>
              <a:rPr kumimoji="1" lang="ja-JP" altLang="en-US" dirty="0" smtClean="0"/>
              <a:t>日本古来の服。立体裁断しない一枚の布から作り上げられたもの。</a:t>
            </a:r>
          </a:p>
          <a:p>
            <a:pPr lvl="0"/>
            <a:r>
              <a:rPr kumimoji="1" lang="ja-JP" altLang="en-US" dirty="0" smtClean="0"/>
              <a:t>現在では絶対的なカースト制により格付されている</a:t>
            </a:r>
            <a:endParaRPr kumimoji="1" lang="en-US" altLang="ja-JP" dirty="0" smtClean="0"/>
          </a:p>
        </p:txBody>
      </p:sp>
      <p:pic>
        <p:nvPicPr>
          <p:cNvPr id="1028" name="Picture 4"/>
          <p:cNvPicPr>
            <a:picLocks noChangeAspect="1" noChangeArrowheads="1"/>
          </p:cNvPicPr>
          <p:nvPr/>
        </p:nvPicPr>
        <p:blipFill>
          <a:blip r:embed="rId2" cstate="print"/>
          <a:srcRect/>
          <a:stretch>
            <a:fillRect/>
          </a:stretch>
        </p:blipFill>
        <p:spPr bwMode="auto">
          <a:xfrm>
            <a:off x="6357950" y="3000372"/>
            <a:ext cx="1127248" cy="2586040"/>
          </a:xfrm>
          <a:prstGeom prst="rect">
            <a:avLst/>
          </a:prstGeom>
          <a:noFill/>
          <a:ln w="9525">
            <a:noFill/>
            <a:miter lim="800000"/>
            <a:headEnd/>
            <a:tailEnd/>
          </a:ln>
          <a:effectLst/>
        </p:spPr>
      </p:pic>
      <p:pic>
        <p:nvPicPr>
          <p:cNvPr id="1029" name="Picture 5"/>
          <p:cNvPicPr>
            <a:picLocks noChangeAspect="1" noChangeArrowheads="1"/>
          </p:cNvPicPr>
          <p:nvPr/>
        </p:nvPicPr>
        <p:blipFill>
          <a:blip r:embed="rId3" cstate="print"/>
          <a:srcRect/>
          <a:stretch>
            <a:fillRect/>
          </a:stretch>
        </p:blipFill>
        <p:spPr bwMode="auto">
          <a:xfrm>
            <a:off x="3571868" y="3286124"/>
            <a:ext cx="2143140" cy="228601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着物はこうやってできている</a:t>
            </a:r>
            <a:endParaRPr kumimoji="1" lang="ja-JP" altLang="en-US" sz="4000" dirty="0"/>
          </a:p>
        </p:txBody>
      </p:sp>
      <p:sp>
        <p:nvSpPr>
          <p:cNvPr id="3" name="コンテンツ プレースホルダ 2"/>
          <p:cNvSpPr>
            <a:spLocks noGrp="1"/>
          </p:cNvSpPr>
          <p:nvPr>
            <p:ph type="body" idx="1"/>
          </p:nvPr>
        </p:nvSpPr>
        <p:spPr/>
        <p:txBody>
          <a:bodyPr/>
          <a:lstStyle/>
          <a:p>
            <a:pPr lvl="0"/>
            <a:r>
              <a:rPr kumimoji="1" lang="ja-JP" altLang="en-US" dirty="0" smtClean="0"/>
              <a:t>糸を作る（できたものを生糸と呼ぶ）→布にする（この布を反物と呼ぶ）→着物にする（着物を仕立てる）</a:t>
            </a:r>
            <a:endParaRPr kumimoji="1" lang="en-US" altLang="ja-JP" dirty="0" smtClean="0"/>
          </a:p>
          <a:p>
            <a:pPr lvl="0"/>
            <a:r>
              <a:rPr kumimoji="1" lang="ja-JP" altLang="en-US" dirty="0" smtClean="0"/>
              <a:t>着物は昔から完全オーダーメイドの衣服で一人一点この一着、が基本。</a:t>
            </a:r>
          </a:p>
          <a:p>
            <a:pPr lvl="0"/>
            <a:r>
              <a:rPr kumimoji="1" lang="ja-JP" altLang="en-US" dirty="0" smtClean="0"/>
              <a:t>最近はプレタと呼ばれる既製品がユニク□化。</a:t>
            </a:r>
            <a:endParaRPr kumimoji="1" lang="en-US" altLang="ja-JP"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前回までのあらすじ</a:t>
            </a:r>
            <a:endParaRPr kumimoji="1" lang="ja-JP" altLang="en-US" sz="4000" dirty="0"/>
          </a:p>
        </p:txBody>
      </p:sp>
      <p:sp>
        <p:nvSpPr>
          <p:cNvPr id="3" name="テキスト プレースホルダ 2"/>
          <p:cNvSpPr>
            <a:spLocks noGrp="1"/>
          </p:cNvSpPr>
          <p:nvPr>
            <p:ph type="body" idx="1"/>
          </p:nvPr>
        </p:nvSpPr>
        <p:spPr>
          <a:xfrm>
            <a:off x="357158" y="1052513"/>
            <a:ext cx="8286808" cy="5073650"/>
          </a:xfrm>
        </p:spPr>
        <p:txBody>
          <a:bodyPr/>
          <a:lstStyle/>
          <a:p>
            <a:r>
              <a:rPr kumimoji="1" lang="ja-JP" altLang="en-US" dirty="0" smtClean="0"/>
              <a:t>糸のお話</a:t>
            </a:r>
            <a:endParaRPr kumimoji="1" lang="en-US" altLang="ja-JP" dirty="0" smtClean="0"/>
          </a:p>
          <a:p>
            <a:pPr lvl="1"/>
            <a:r>
              <a:rPr kumimoji="1" lang="ja-JP" altLang="en-US" dirty="0" smtClean="0"/>
              <a:t>糸にはいろんな種類がありますよ</a:t>
            </a:r>
            <a:endParaRPr kumimoji="1" lang="en-US" altLang="ja-JP" dirty="0" smtClean="0"/>
          </a:p>
          <a:p>
            <a:r>
              <a:rPr kumimoji="1" lang="ja-JP" altLang="en-US" dirty="0" smtClean="0"/>
              <a:t>布のお話</a:t>
            </a:r>
            <a:endParaRPr kumimoji="1" lang="en-US" altLang="ja-JP" dirty="0" smtClean="0"/>
          </a:p>
          <a:p>
            <a:pPr lvl="1"/>
            <a:r>
              <a:rPr kumimoji="1" lang="ja-JP" altLang="en-US" dirty="0" smtClean="0"/>
              <a:t>布にはいろんな種類がありますよ</a:t>
            </a:r>
            <a:endParaRPr kumimoji="1" lang="en-US" altLang="ja-JP" dirty="0" smtClean="0"/>
          </a:p>
        </p:txBody>
      </p:sp>
      <p:sp>
        <p:nvSpPr>
          <p:cNvPr id="4" name="テキスト ボックス 3"/>
          <p:cNvSpPr txBox="1"/>
          <p:nvPr/>
        </p:nvSpPr>
        <p:spPr>
          <a:xfrm>
            <a:off x="627516" y="4857760"/>
            <a:ext cx="7802136" cy="830997"/>
          </a:xfrm>
          <a:prstGeom prst="rect">
            <a:avLst/>
          </a:prstGeom>
          <a:noFill/>
        </p:spPr>
        <p:txBody>
          <a:bodyPr wrap="none" rtlCol="0">
            <a:spAutoFit/>
          </a:bodyPr>
          <a:lstStyle/>
          <a:p>
            <a:r>
              <a:rPr kumimoji="1" lang="ja-JP" altLang="en-US" sz="4800" b="1" dirty="0" smtClean="0">
                <a:solidFill>
                  <a:srgbClr val="0070C0"/>
                </a:solidFill>
              </a:rPr>
              <a:t>今回は絵柄・模様のお話です</a:t>
            </a:r>
            <a:endParaRPr kumimoji="1" lang="ja-JP" altLang="en-US" sz="4800" b="1"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絵柄と模様の種類</a:t>
            </a:r>
            <a:endParaRPr kumimoji="1" lang="ja-JP" altLang="en-US" sz="4000" dirty="0"/>
          </a:p>
        </p:txBody>
      </p:sp>
      <p:sp>
        <p:nvSpPr>
          <p:cNvPr id="3" name="コンテンツ プレースホルダ 2"/>
          <p:cNvSpPr>
            <a:spLocks noGrp="1"/>
          </p:cNvSpPr>
          <p:nvPr>
            <p:ph idx="1"/>
          </p:nvPr>
        </p:nvSpPr>
        <p:spPr/>
        <p:txBody>
          <a:bodyPr/>
          <a:lstStyle/>
          <a:p>
            <a:pPr lvl="0"/>
            <a:r>
              <a:rPr kumimoji="1" lang="ja-JP" altLang="en-US" dirty="0" smtClean="0"/>
              <a:t>吉祥文様</a:t>
            </a:r>
            <a:endParaRPr kumimoji="1" lang="en-US" altLang="ja-JP" dirty="0" smtClean="0"/>
          </a:p>
          <a:p>
            <a:pPr lvl="0"/>
            <a:r>
              <a:rPr kumimoji="1" lang="ja-JP" altLang="en-US" dirty="0" smtClean="0"/>
              <a:t>有職文様</a:t>
            </a:r>
            <a:endParaRPr kumimoji="1" lang="en-US" altLang="ja-JP" dirty="0" smtClean="0"/>
          </a:p>
          <a:p>
            <a:pPr lvl="0"/>
            <a:r>
              <a:rPr kumimoji="1" lang="ja-JP" altLang="en-US" dirty="0" smtClean="0"/>
              <a:t>幾何学模様</a:t>
            </a:r>
            <a:endParaRPr kumimoji="1" lang="en-US" altLang="ja-JP" dirty="0" smtClean="0"/>
          </a:p>
          <a:p>
            <a:pPr lvl="0"/>
            <a:r>
              <a:rPr kumimoji="1" lang="ja-JP" altLang="en-US" dirty="0" smtClean="0"/>
              <a:t>江戸文様</a:t>
            </a:r>
            <a:endParaRPr kumimoji="1" lang="en-US" altLang="ja-JP" dirty="0" smtClean="0"/>
          </a:p>
          <a:p>
            <a:r>
              <a:rPr lang="ja-JP" altLang="en-US" dirty="0" smtClean="0"/>
              <a:t>小紋柄</a:t>
            </a:r>
          </a:p>
          <a:p>
            <a:pPr lvl="0"/>
            <a:r>
              <a:rPr kumimoji="1" lang="ja-JP" altLang="en-US" dirty="0" smtClean="0"/>
              <a:t>友禅柄</a:t>
            </a:r>
            <a:endParaRPr kumimoji="1" lang="en-US" altLang="ja-JP"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吉祥文様（きっしょうもんよう）</a:t>
            </a:r>
            <a:endParaRPr kumimoji="1" lang="ja-JP" altLang="en-US" sz="4000" dirty="0"/>
          </a:p>
        </p:txBody>
      </p:sp>
      <p:sp>
        <p:nvSpPr>
          <p:cNvPr id="3" name="コンテンツ プレースホルダ 2"/>
          <p:cNvSpPr>
            <a:spLocks noGrp="1"/>
          </p:cNvSpPr>
          <p:nvPr>
            <p:ph idx="1"/>
          </p:nvPr>
        </p:nvSpPr>
        <p:spPr/>
        <p:txBody>
          <a:bodyPr/>
          <a:lstStyle/>
          <a:p>
            <a:r>
              <a:rPr kumimoji="1" lang="ja-JP" altLang="en-US" dirty="0" smtClean="0"/>
              <a:t>縁起が良いとされるものを絵柄にしている</a:t>
            </a:r>
            <a:endParaRPr kumimoji="1" lang="en-US" altLang="ja-JP" dirty="0" smtClean="0"/>
          </a:p>
          <a:p>
            <a:pPr lvl="1"/>
            <a:r>
              <a:rPr kumimoji="1" lang="ja-JP" altLang="en-US" dirty="0" smtClean="0"/>
              <a:t>松竹梅</a:t>
            </a:r>
            <a:endParaRPr kumimoji="1" lang="en-US" altLang="ja-JP" dirty="0" smtClean="0"/>
          </a:p>
          <a:p>
            <a:pPr lvl="1"/>
            <a:r>
              <a:rPr kumimoji="1" lang="ja-JP" altLang="en-US" dirty="0" smtClean="0"/>
              <a:t>鶴亀</a:t>
            </a:r>
            <a:endParaRPr kumimoji="1" lang="en-US" altLang="ja-JP" dirty="0" smtClean="0"/>
          </a:p>
          <a:p>
            <a:pPr lvl="1"/>
            <a:r>
              <a:rPr kumimoji="1" lang="ja-JP" altLang="en-US" dirty="0" smtClean="0"/>
              <a:t>瑞雲</a:t>
            </a:r>
            <a:endParaRPr kumimoji="1" lang="en-US" altLang="ja-JP" dirty="0" smtClean="0"/>
          </a:p>
          <a:p>
            <a:pPr lvl="1"/>
            <a:r>
              <a:rPr kumimoji="1" lang="ja-JP" altLang="en-US" dirty="0" smtClean="0"/>
              <a:t>蝶々</a:t>
            </a:r>
            <a:endParaRPr kumimoji="1" lang="en-US" altLang="ja-JP" dirty="0" smtClean="0"/>
          </a:p>
          <a:p>
            <a:pPr lvl="1"/>
            <a:r>
              <a:rPr kumimoji="1" lang="ja-JP" altLang="en-US" dirty="0" smtClean="0"/>
              <a:t>鳳凰</a:t>
            </a:r>
            <a:endParaRPr kumimoji="1" lang="en-US" altLang="ja-JP" dirty="0" smtClean="0"/>
          </a:p>
        </p:txBody>
      </p:sp>
      <p:sp>
        <p:nvSpPr>
          <p:cNvPr id="4" name="テキスト ボックス 3"/>
          <p:cNvSpPr txBox="1"/>
          <p:nvPr/>
        </p:nvSpPr>
        <p:spPr>
          <a:xfrm>
            <a:off x="143434" y="4572008"/>
            <a:ext cx="8680581" cy="954107"/>
          </a:xfrm>
          <a:prstGeom prst="rect">
            <a:avLst/>
          </a:prstGeom>
          <a:noFill/>
        </p:spPr>
        <p:txBody>
          <a:bodyPr wrap="none" rtlCol="0">
            <a:spAutoFit/>
          </a:bodyPr>
          <a:lstStyle/>
          <a:p>
            <a:pPr algn="ctr"/>
            <a:r>
              <a:rPr kumimoji="1" lang="ja-JP" altLang="en-US" sz="2800" b="1" dirty="0" smtClean="0">
                <a:solidFill>
                  <a:srgbClr val="FF0000"/>
                </a:solidFill>
              </a:rPr>
              <a:t>これらの模様・絵柄は冠婚祭用の着物や帯に使用され</a:t>
            </a:r>
            <a:endParaRPr kumimoji="1" lang="en-US" altLang="ja-JP" sz="2800" b="1" dirty="0" smtClean="0">
              <a:solidFill>
                <a:srgbClr val="FF0000"/>
              </a:solidFill>
            </a:endParaRPr>
          </a:p>
          <a:p>
            <a:pPr algn="ctr"/>
            <a:r>
              <a:rPr kumimoji="1" lang="ja-JP" altLang="en-US" sz="2800" b="1" dirty="0" smtClean="0">
                <a:solidFill>
                  <a:srgbClr val="FF0000"/>
                </a:solidFill>
              </a:rPr>
              <a:t>カースト上位の絵柄模様</a:t>
            </a:r>
            <a:endParaRPr kumimoji="1" lang="ja-JP" altLang="en-US" sz="2800" b="1"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有職文様（ゆうそくもんよう）</a:t>
            </a:r>
            <a:endParaRPr kumimoji="1" lang="ja-JP" altLang="en-US" sz="4000" dirty="0"/>
          </a:p>
        </p:txBody>
      </p:sp>
      <p:sp>
        <p:nvSpPr>
          <p:cNvPr id="3" name="コンテンツ プレースホルダ 2"/>
          <p:cNvSpPr>
            <a:spLocks noGrp="1"/>
          </p:cNvSpPr>
          <p:nvPr>
            <p:ph idx="1"/>
          </p:nvPr>
        </p:nvSpPr>
        <p:spPr/>
        <p:txBody>
          <a:bodyPr/>
          <a:lstStyle/>
          <a:p>
            <a:r>
              <a:rPr kumimoji="1" lang="ja-JP" altLang="en-US" dirty="0" smtClean="0"/>
              <a:t>平安時代の朝廷儀式に使われていた模様</a:t>
            </a:r>
            <a:endParaRPr kumimoji="1" lang="en-US" altLang="ja-JP" dirty="0" smtClean="0"/>
          </a:p>
          <a:p>
            <a:r>
              <a:rPr lang="ja-JP" altLang="en-US" dirty="0" smtClean="0"/>
              <a:t>シルクロードを経て伝わった絵柄・模様</a:t>
            </a:r>
            <a:endParaRPr lang="en-US" altLang="ja-JP" dirty="0" smtClean="0"/>
          </a:p>
          <a:p>
            <a:pPr lvl="1"/>
            <a:r>
              <a:rPr kumimoji="1" lang="ja-JP" altLang="en-US" dirty="0" smtClean="0"/>
              <a:t>葵</a:t>
            </a:r>
            <a:endParaRPr kumimoji="1" lang="en-US" altLang="ja-JP" dirty="0" smtClean="0"/>
          </a:p>
          <a:p>
            <a:pPr lvl="1"/>
            <a:r>
              <a:rPr lang="ja-JP" altLang="en-US" dirty="0" smtClean="0"/>
              <a:t>菱</a:t>
            </a:r>
            <a:endParaRPr lang="en-US" altLang="ja-JP" dirty="0" smtClean="0"/>
          </a:p>
          <a:p>
            <a:pPr lvl="1"/>
            <a:r>
              <a:rPr kumimoji="1" lang="ja-JP" altLang="en-US" dirty="0" smtClean="0"/>
              <a:t>唐草</a:t>
            </a:r>
            <a:endParaRPr kumimoji="1" lang="en-US" altLang="ja-JP" dirty="0" smtClean="0"/>
          </a:p>
          <a:p>
            <a:pPr lvl="1"/>
            <a:r>
              <a:rPr lang="ja-JP" altLang="en-US" dirty="0" smtClean="0"/>
              <a:t>立涌</a:t>
            </a:r>
            <a:endParaRPr lang="en-US" altLang="ja-JP" dirty="0" smtClean="0"/>
          </a:p>
          <a:p>
            <a:pPr lvl="1"/>
            <a:r>
              <a:rPr kumimoji="1" lang="ja-JP" altLang="en-US" dirty="0" smtClean="0"/>
              <a:t>亀甲</a:t>
            </a:r>
            <a:endParaRPr kumimoji="1" lang="en-US" altLang="ja-JP" dirty="0" smtClean="0"/>
          </a:p>
          <a:p>
            <a:pPr lvl="1"/>
            <a:r>
              <a:rPr lang="ja-JP" altLang="en-US" dirty="0" smtClean="0"/>
              <a:t>七宝</a:t>
            </a:r>
            <a:endParaRPr kumimoji="1" lang="ja-JP" altLang="en-US" dirty="0"/>
          </a:p>
        </p:txBody>
      </p:sp>
      <p:sp>
        <p:nvSpPr>
          <p:cNvPr id="5" name="テキスト ボックス 4"/>
          <p:cNvSpPr txBox="1"/>
          <p:nvPr/>
        </p:nvSpPr>
        <p:spPr>
          <a:xfrm>
            <a:off x="1285852" y="5357826"/>
            <a:ext cx="7295587" cy="461665"/>
          </a:xfrm>
          <a:prstGeom prst="rect">
            <a:avLst/>
          </a:prstGeom>
          <a:noFill/>
        </p:spPr>
        <p:txBody>
          <a:bodyPr wrap="none" rtlCol="0">
            <a:spAutoFit/>
          </a:bodyPr>
          <a:lstStyle/>
          <a:p>
            <a:r>
              <a:rPr kumimoji="1" lang="ja-JP" altLang="en-US" sz="2400" b="1" dirty="0" smtClean="0">
                <a:solidFill>
                  <a:srgbClr val="FF0000"/>
                </a:solidFill>
              </a:rPr>
              <a:t>幾何学的でデザインとしても優れており、愛好者が多い</a:t>
            </a:r>
            <a:endParaRPr kumimoji="1" lang="ja-JP" altLang="en-US" sz="2400" b="1"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幾何学模様</a:t>
            </a:r>
            <a:endParaRPr kumimoji="1" lang="ja-JP" altLang="en-US" sz="4000" dirty="0"/>
          </a:p>
        </p:txBody>
      </p:sp>
      <p:sp>
        <p:nvSpPr>
          <p:cNvPr id="3" name="コンテンツ プレースホルダ 2"/>
          <p:cNvSpPr>
            <a:spLocks noGrp="1"/>
          </p:cNvSpPr>
          <p:nvPr>
            <p:ph idx="1"/>
          </p:nvPr>
        </p:nvSpPr>
        <p:spPr/>
        <p:txBody>
          <a:bodyPr/>
          <a:lstStyle/>
          <a:p>
            <a:r>
              <a:rPr kumimoji="1" lang="ja-JP" altLang="en-US" dirty="0" smtClean="0"/>
              <a:t>有職文様から国内で独自に発展した模様</a:t>
            </a:r>
            <a:endParaRPr kumimoji="1" lang="en-US" altLang="ja-JP" dirty="0" smtClean="0"/>
          </a:p>
          <a:p>
            <a:pPr lvl="1"/>
            <a:r>
              <a:rPr lang="ja-JP" altLang="en-US" dirty="0" smtClean="0"/>
              <a:t>ド派手な絵柄模様を好んだ豊臣秀吉による染め職人・織職人の手厚い保護</a:t>
            </a:r>
            <a:endParaRPr lang="en-US" altLang="ja-JP" dirty="0" smtClean="0"/>
          </a:p>
          <a:p>
            <a:pPr lvl="2"/>
            <a:r>
              <a:rPr lang="ja-JP" altLang="en-US" dirty="0" smtClean="0"/>
              <a:t>金糸銀糸を使った幾何学デザインの発展</a:t>
            </a:r>
            <a:endParaRPr lang="en-US" altLang="ja-JP" dirty="0" smtClean="0"/>
          </a:p>
          <a:p>
            <a:pPr lvl="1"/>
            <a:r>
              <a:rPr kumimoji="1" lang="ja-JP" altLang="en-US" dirty="0" smtClean="0"/>
              <a:t>戦国時代から始まる武家社会において、家紋に始まる一族・領内の結束の意味から図柄が発展</a:t>
            </a:r>
            <a:endParaRPr kumimoji="1" lang="en-US" altLang="ja-JP" dirty="0" smtClean="0"/>
          </a:p>
          <a:p>
            <a:pPr lvl="2"/>
            <a:r>
              <a:rPr lang="ja-JP" altLang="en-US" dirty="0" smtClean="0"/>
              <a:t>縞柄</a:t>
            </a:r>
            <a:endParaRPr lang="en-US" altLang="ja-JP" dirty="0" smtClean="0"/>
          </a:p>
          <a:p>
            <a:pPr lvl="2"/>
            <a:r>
              <a:rPr lang="ja-JP" altLang="en-US" dirty="0" smtClean="0"/>
              <a:t>格子柄</a:t>
            </a:r>
            <a:endParaRPr lang="en-US" altLang="ja-JP" dirty="0" smtClean="0"/>
          </a:p>
          <a:p>
            <a:pPr lvl="2"/>
            <a:r>
              <a:rPr lang="ja-JP" altLang="en-US" dirty="0" smtClean="0"/>
              <a:t>絣柄</a:t>
            </a:r>
            <a:endParaRPr lang="en-US" altLang="ja-JP"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T39">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スライドマスタT39</Template>
  <TotalTime>63</TotalTime>
  <Words>452</Words>
  <Application>Microsoft Office PowerPoint</Application>
  <PresentationFormat>画面に合わせる (4:3)</PresentationFormat>
  <Paragraphs>82</Paragraphs>
  <Slides>12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12</vt:i4>
      </vt:variant>
    </vt:vector>
  </HeadingPairs>
  <TitlesOfParts>
    <vt:vector size="16" baseType="lpstr">
      <vt:lpstr>Arial</vt:lpstr>
      <vt:lpstr>ＭＳ Ｐゴシック</vt:lpstr>
      <vt:lpstr>Calibri</vt:lpstr>
      <vt:lpstr>スライドマスタT39</vt:lpstr>
      <vt:lpstr>片桐 継（かたぎり つぐ）はどこでも怪しい</vt:lpstr>
      <vt:lpstr>知ってると自慢？ 着物ムダ知識  ~絵柄・模様編~</vt:lpstr>
      <vt:lpstr>和服、とは</vt:lpstr>
      <vt:lpstr>着物はこうやってできている</vt:lpstr>
      <vt:lpstr>前回までのあらすじ</vt:lpstr>
      <vt:lpstr>絵柄と模様の種類</vt:lpstr>
      <vt:lpstr>吉祥文様（きっしょうもんよう）</vt:lpstr>
      <vt:lpstr>有職文様（ゆうそくもんよう）</vt:lpstr>
      <vt:lpstr>幾何学模様</vt:lpstr>
      <vt:lpstr>江戸文様</vt:lpstr>
      <vt:lpstr>小紋柄</vt:lpstr>
      <vt:lpstr>友禅柄</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知ってると自慢？着物ムダ知識～絵柄模様編～</dc:title>
  <dc:creator>片桐継</dc:creator>
  <cp:lastModifiedBy>わんくま同盟</cp:lastModifiedBy>
  <cp:revision>8</cp:revision>
  <dcterms:created xsi:type="dcterms:W3CDTF">2009-10-25T06:00:02Z</dcterms:created>
  <dcterms:modified xsi:type="dcterms:W3CDTF">2009-11-14T09:02:50Z</dcterms:modified>
</cp:coreProperties>
</file>