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81" r:id="rId10"/>
    <p:sldId id="272" r:id="rId11"/>
    <p:sldId id="273" r:id="rId12"/>
    <p:sldId id="274" r:id="rId13"/>
    <p:sldId id="276" r:id="rId14"/>
    <p:sldId id="275" r:id="rId15"/>
    <p:sldId id="278" r:id="rId16"/>
    <p:sldId id="280" r:id="rId17"/>
    <p:sldId id="279" r:id="rId18"/>
    <p:sldId id="282" r:id="rId19"/>
    <p:sldId id="283" r:id="rId20"/>
    <p:sldId id="284" r:id="rId21"/>
    <p:sldId id="289" r:id="rId22"/>
    <p:sldId id="285" r:id="rId23"/>
    <p:sldId id="286" r:id="rId24"/>
    <p:sldId id="287" r:id="rId25"/>
    <p:sldId id="288" r:id="rId26"/>
    <p:sldId id="277" r:id="rId27"/>
    <p:sldId id="290" r:id="rId28"/>
  </p:sldIdLst>
  <p:sldSz cx="9144000" cy="6858000" type="screen4x3"/>
  <p:notesSz cx="6858000" cy="9945688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74114" autoAdjust="0"/>
  </p:normalViewPr>
  <p:slideViewPr>
    <p:cSldViewPr>
      <p:cViewPr>
        <p:scale>
          <a:sx n="75" d="100"/>
          <a:sy n="75" d="100"/>
        </p:scale>
        <p:origin x="-266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32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40271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316" y="4724001"/>
            <a:ext cx="5487370" cy="4475960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403"/>
            <a:ext cx="2972393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38855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ja-JP" altLang="en-US" dirty="0" smtClean="0"/>
              <a:t>シンボルパスを設定しておく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_NT_SYMBOL_PATH</a:t>
            </a:r>
          </a:p>
          <a:p>
            <a:r>
              <a:rPr kumimoji="1" lang="en-US" altLang="ja-JP" dirty="0" smtClean="0"/>
              <a:t>http://msdl.microsoft.com/download/symbols</a:t>
            </a:r>
          </a:p>
          <a:p>
            <a:r>
              <a:rPr kumimoji="1" lang="en-US" altLang="ja-JP" dirty="0" smtClean="0"/>
              <a:t>SRV*[symbol</a:t>
            </a:r>
            <a:r>
              <a:rPr kumimoji="1" lang="ja-JP" altLang="en-US" dirty="0" smtClean="0"/>
              <a:t>を入れるローカルフォルダ</a:t>
            </a:r>
            <a:r>
              <a:rPr kumimoji="1" lang="en-US" altLang="ja-JP" dirty="0" smtClean="0"/>
              <a:t>]*http://msdl.microsoft.com/download/symbols</a:t>
            </a:r>
          </a:p>
          <a:p>
            <a:r>
              <a:rPr kumimoji="1" lang="en-US" altLang="ja-JP" dirty="0" smtClean="0"/>
              <a:t>SRV*c:\</a:t>
            </a:r>
            <a:r>
              <a:rPr kumimoji="1" lang="en-US" altLang="ja-JP" dirty="0" err="1" smtClean="0"/>
              <a:t>debugsymbols</a:t>
            </a:r>
            <a:r>
              <a:rPr kumimoji="1" lang="en-US" altLang="ja-JP" dirty="0" smtClean="0"/>
              <a:t>*http://msdl.microsoft.com/download/symbols;c:\windows\symbols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EXE</a:t>
            </a:r>
            <a:r>
              <a:rPr kumimoji="1" lang="ja-JP" altLang="en-US" dirty="0" smtClean="0"/>
              <a:t>パスモ設定しておく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_NT_EXECUTABLE_IMAGE_PATH</a:t>
            </a:r>
          </a:p>
          <a:p>
            <a:r>
              <a:rPr kumimoji="1" lang="en-US" altLang="ja-JP" dirty="0" smtClean="0"/>
              <a:t>C:\WINDOWS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SOS</a:t>
            </a:r>
            <a:r>
              <a:rPr kumimoji="1" lang="ja-JP" altLang="en-US" dirty="0" smtClean="0"/>
              <a:t>のロード</a:t>
            </a:r>
          </a:p>
          <a:p>
            <a:r>
              <a:rPr kumimoji="1" lang="en-US" altLang="ja-JP" dirty="0" smtClean="0"/>
              <a:t>.load C:\WINDOWS\microsoft.net\Framework64\v2.0.50727\sos.dll</a:t>
            </a:r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r>
              <a:rPr kumimoji="1" lang="en-US" altLang="ja-JP" dirty="0" smtClean="0"/>
              <a:t>x86</a:t>
            </a:r>
            <a:r>
              <a:rPr kumimoji="1" lang="ja-JP" altLang="en-US" dirty="0" smtClean="0"/>
              <a:t>ならこれで</a:t>
            </a:r>
            <a:r>
              <a:rPr kumimoji="1" lang="en-US" altLang="ja-JP" dirty="0" smtClean="0"/>
              <a:t>OK</a:t>
            </a:r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loadby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sos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プロセスにアタッチするだけならこれで</a:t>
            </a:r>
            <a:r>
              <a:rPr kumimoji="1" lang="en-US" altLang="ja-JP" dirty="0" smtClean="0"/>
              <a:t>OK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現在のヒープの様子を確認する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-stat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55385edc                     1588       393824 </a:t>
            </a:r>
            <a:r>
              <a:rPr kumimoji="1" lang="en-US" altLang="ja-JP" dirty="0" err="1" smtClean="0"/>
              <a:t>System.Windows.Controls.Label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メソッドテーブルアドレス     個数       サイズ クラス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mt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メソッドテーブルのアドレス</a:t>
            </a:r>
          </a:p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Address                    MT                       Size</a:t>
            </a:r>
          </a:p>
          <a:p>
            <a:r>
              <a:rPr kumimoji="1" lang="en-US" altLang="ja-JP" dirty="0" smtClean="0"/>
              <a:t>039c7228                    05488200                 68     </a:t>
            </a:r>
          </a:p>
          <a:p>
            <a:r>
              <a:rPr kumimoji="1" lang="ja-JP" altLang="en-US" dirty="0" smtClean="0"/>
              <a:t>オブジェクトのアドレス     メソッドテーブルアドレス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r>
              <a:rPr kumimoji="1" lang="ja-JP" altLang="en-US" dirty="0" smtClean="0"/>
              <a:t>      </a:t>
            </a:r>
            <a:r>
              <a:rPr kumimoji="1" lang="en-US" altLang="ja-JP" dirty="0" smtClean="0"/>
              <a:t>MT    Field   Offset                 Type VT     </a:t>
            </a:r>
            <a:r>
              <a:rPr kumimoji="1" lang="en-US" altLang="ja-JP" dirty="0" err="1" smtClean="0"/>
              <a:t>Attr</a:t>
            </a:r>
            <a:r>
              <a:rPr kumimoji="1" lang="en-US" altLang="ja-JP" dirty="0" smtClean="0"/>
              <a:t>    Value Name</a:t>
            </a:r>
          </a:p>
          <a:p>
            <a:r>
              <a:rPr kumimoji="1" lang="en-US" altLang="ja-JP" dirty="0" smtClean="0"/>
              <a:t>58782d0c  4000720        4 ...</a:t>
            </a:r>
            <a:r>
              <a:rPr kumimoji="1" lang="en-US" altLang="ja-JP" dirty="0" err="1" smtClean="0"/>
              <a:t>em.Data.DataTable</a:t>
            </a:r>
            <a:r>
              <a:rPr kumimoji="1" lang="en-US" altLang="ja-JP" dirty="0" smtClean="0"/>
              <a:t>  0 instance 039b4c18 _table</a:t>
            </a:r>
          </a:p>
          <a:p>
            <a:r>
              <a:rPr kumimoji="1" lang="en-US" altLang="ja-JP" dirty="0" smtClean="0"/>
              <a:t>587856b8  4000721        8 ...</a:t>
            </a:r>
            <a:r>
              <a:rPr kumimoji="1" lang="en-US" altLang="ja-JP" dirty="0" err="1" smtClean="0"/>
              <a:t>aColumnCollection</a:t>
            </a:r>
            <a:r>
              <a:rPr kumimoji="1" lang="en-US" altLang="ja-JP" dirty="0" smtClean="0"/>
              <a:t>  0 instance 039b4dec _columns</a:t>
            </a:r>
          </a:p>
          <a:p>
            <a:r>
              <a:rPr kumimoji="1" lang="en-US" altLang="ja-JP" dirty="0" smtClean="0"/>
              <a:t>619c2c4c  4000722       18         System.Int32  1 instance        0 </a:t>
            </a:r>
            <a:r>
              <a:rPr kumimoji="1" lang="en-US" altLang="ja-JP" dirty="0" err="1" smtClean="0"/>
              <a:t>oldRecord</a:t>
            </a:r>
            <a:endParaRPr kumimoji="1" lang="en-US" altLang="ja-JP" dirty="0" smtClean="0"/>
          </a:p>
          <a:p>
            <a:r>
              <a:rPr kumimoji="1" lang="en-US" altLang="ja-JP" dirty="0" smtClean="0"/>
              <a:t>619c2c4c  4000723       1c         System.Int32  1 instance        0 </a:t>
            </a:r>
            <a:r>
              <a:rPr kumimoji="1" lang="en-US" altLang="ja-JP" dirty="0" err="1" smtClean="0"/>
              <a:t>newRecord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参照をチェックする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gcroot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cordll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ve</a:t>
            </a:r>
            <a:r>
              <a:rPr kumimoji="1" lang="en-US" altLang="ja-JP" dirty="0" smtClean="0"/>
              <a:t> -u -l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lmv</a:t>
            </a:r>
            <a:r>
              <a:rPr kumimoji="1" lang="en-US" altLang="ja-JP" dirty="0" smtClean="0"/>
              <a:t> m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exepath</a:t>
            </a:r>
            <a:r>
              <a:rPr kumimoji="1" lang="en-US" altLang="ja-JP" dirty="0" smtClean="0"/>
              <a:t>+ C:\WINDOWS\Microsoft.NET\Framework\v2.0.50727\</a:t>
            </a:r>
          </a:p>
          <a:p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ld:mscorwks.dll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各種コマンドのヘルプ</a:t>
            </a:r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-type </a:t>
            </a:r>
            <a:r>
              <a:rPr kumimoji="1" lang="en-US" altLang="ja-JP" dirty="0" err="1" smtClean="0"/>
              <a:t>System.String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5827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OpenExecutable</a:t>
            </a:r>
            <a:r>
              <a:rPr kumimoji="1" lang="ja-JP" altLang="en-US" dirty="0" smtClean="0"/>
              <a:t>などをしてみる（自作</a:t>
            </a:r>
            <a:r>
              <a:rPr kumimoji="1" lang="en-US" altLang="ja-JP" dirty="0" smtClean="0"/>
              <a:t>APP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Ｘ</a:t>
            </a:r>
            <a:r>
              <a:rPr kumimoji="1" lang="en-US" altLang="ja-JP" dirty="0" smtClean="0"/>
              <a:t>86</a:t>
            </a:r>
            <a:r>
              <a:rPr kumimoji="1" lang="ja-JP" altLang="en-US" dirty="0" smtClean="0"/>
              <a:t>でビルドすること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56428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209930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大阪勉強会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#33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eicode.com/note/debug_exception_test1.php" TargetMode="External"/><Relationship Id="rId2" Type="http://schemas.openxmlformats.org/officeDocument/2006/relationships/hyperlink" Target="http://www.shoeisha.com/mag/windev/pdf/870507/windev0507_178_Debug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sdn.microsoft.com/ja-jp/library/bb190764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oneinem-windbg.blogspot.com/2007/10/failed-to-load-data-access-dll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soft.com/japan/whdc/DevTools/Debugging/default.mspx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sdl.microsoft.com/download/symbols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en-US" altLang="ja-JP" sz="4800" dirty="0" err="1"/>
              <a:t>windbg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やる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.</a:t>
            </a:r>
            <a:r>
              <a:rPr lang="en-US" altLang="ja-JP" sz="4800" dirty="0"/>
              <a:t>NET</a:t>
            </a:r>
            <a:r>
              <a:rPr lang="ja-JP" altLang="en-US" sz="4800" dirty="0"/>
              <a:t>デバッグ</a:t>
            </a:r>
            <a:r>
              <a:rPr lang="ja-JP" altLang="en-US" sz="4800" dirty="0" smtClean="0"/>
              <a:t>入門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err="1" smtClean="0"/>
              <a:t>Lv</a:t>
            </a:r>
            <a:r>
              <a:rPr lang="en-US" altLang="ja-JP" sz="4800" dirty="0" smtClean="0"/>
              <a:t> </a:t>
            </a:r>
            <a:r>
              <a:rPr lang="ja-JP" altLang="en-US" sz="4800" dirty="0" smtClean="0"/>
              <a:t>１くまー</a:t>
            </a: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　博俊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178759" cy="5072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Unmanaged</a:t>
            </a:r>
            <a:r>
              <a:rPr kumimoji="1" lang="ja-JP" altLang="en-US" dirty="0" smtClean="0"/>
              <a:t>なことは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http://ec2.images-amazon.com/images/I/51XMDewweIL._SS5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934" t="11343" r="20044" b="11588"/>
          <a:stretch/>
        </p:blipFill>
        <p:spPr bwMode="auto">
          <a:xfrm>
            <a:off x="857224" y="1286482"/>
            <a:ext cx="3560223" cy="4571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8" name="Picture 4" descr="http://ec2.images-amazon.com/images/I/51Lp0aQe6XL._SS500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0721" t="852" r="12565" b="-1"/>
          <a:stretch/>
        </p:blipFill>
        <p:spPr bwMode="auto">
          <a:xfrm>
            <a:off x="4477870" y="1285860"/>
            <a:ext cx="3574363" cy="4619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406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5400" dirty="0" smtClean="0"/>
              <a:t>今回は</a:t>
            </a:r>
            <a:endParaRPr kumimoji="1"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マネージドアプリケーション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だけが対象です。</a:t>
            </a:r>
            <a:endParaRPr lang="en-US" altLang="ja-JP" sz="5400" dirty="0" smtClean="0"/>
          </a:p>
          <a:p>
            <a:pPr marL="0" indent="0" algn="ctr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07/7/12/main" xmlns="" val="1382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SOS</a:t>
            </a:r>
            <a:r>
              <a:rPr lang="ja-JP" altLang="en-US" dirty="0"/>
              <a:t>のロード</a:t>
            </a:r>
          </a:p>
          <a:p>
            <a:pPr lvl="1"/>
            <a:r>
              <a:rPr lang="en-US" altLang="ja-JP" dirty="0"/>
              <a:t>.load C:\WINDOWS\microsoft.net\Framework64\v2.0.50727\sos.dll</a:t>
            </a:r>
          </a:p>
          <a:p>
            <a:pPr lvl="1"/>
            <a:r>
              <a:rPr lang="en-US" altLang="ja-JP" dirty="0" smtClean="0"/>
              <a:t>.load </a:t>
            </a:r>
            <a:r>
              <a:rPr lang="en-US" altLang="ja-JP" dirty="0"/>
              <a:t>c:\windows\Microsoft.NET\Framework\v2.0.50727\SOS.dll</a:t>
            </a:r>
          </a:p>
          <a:p>
            <a:endParaRPr lang="en-US" altLang="ja-JP" dirty="0" smtClean="0"/>
          </a:p>
          <a:p>
            <a:r>
              <a:rPr lang="en-US" altLang="ja-JP" dirty="0"/>
              <a:t>.</a:t>
            </a:r>
            <a:r>
              <a:rPr lang="en-US" altLang="ja-JP" dirty="0" smtClean="0"/>
              <a:t>NET1.1</a:t>
            </a:r>
            <a:r>
              <a:rPr lang="ja-JP" altLang="en-US" dirty="0" smtClean="0"/>
              <a:t>アプリケーションの場合には以下</a:t>
            </a:r>
            <a:endParaRPr lang="en-US" altLang="ja-JP" dirty="0"/>
          </a:p>
          <a:p>
            <a:pPr lvl="1"/>
            <a:r>
              <a:rPr lang="en-US" altLang="ja-JP" dirty="0"/>
              <a:t>.</a:t>
            </a:r>
            <a:r>
              <a:rPr lang="en-US" altLang="ja-JP" dirty="0" err="1"/>
              <a:t>loadby</a:t>
            </a:r>
            <a:r>
              <a:rPr lang="en-US" altLang="ja-JP" dirty="0"/>
              <a:t> </a:t>
            </a:r>
            <a:r>
              <a:rPr lang="en-US" altLang="ja-JP" dirty="0" err="1"/>
              <a:t>sos</a:t>
            </a:r>
            <a:r>
              <a:rPr lang="en-US" altLang="ja-JP" dirty="0"/>
              <a:t> </a:t>
            </a:r>
            <a:r>
              <a:rPr lang="en-US" altLang="ja-JP" dirty="0" err="1"/>
              <a:t>mscorwks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14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ヒープを見てみましょう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!</a:t>
            </a:r>
            <a:r>
              <a:rPr lang="en-US" altLang="ja-JP" dirty="0" err="1"/>
              <a:t>dumpheap</a:t>
            </a:r>
            <a:r>
              <a:rPr lang="en-US" altLang="ja-JP" dirty="0"/>
              <a:t> -stat</a:t>
            </a:r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      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MT    Count   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Class Name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5e2650e4      335        14740 System.Int16[]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5e2641d0     1733        87132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System.Object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5e290a00      717       168600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System.String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5e293470       70       177180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System.Byte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MT=</a:t>
            </a: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MethodTable</a:t>
            </a:r>
            <a:endParaRPr kumimoji="1"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Count=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インスタンス数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利用バイト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Class Name=</a:t>
            </a:r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クラス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4252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87534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0:006&gt; !</a:t>
            </a:r>
            <a:r>
              <a:rPr lang="en-US" altLang="ja-JP" sz="1600" dirty="0" err="1"/>
              <a:t>dumpheap</a:t>
            </a:r>
            <a:r>
              <a:rPr lang="en-US" altLang="ja-JP" sz="1600" dirty="0"/>
              <a:t> -stat</a:t>
            </a:r>
          </a:p>
          <a:p>
            <a:pPr marL="0" indent="0">
              <a:buNone/>
            </a:pPr>
            <a:r>
              <a:rPr lang="en-US" altLang="ja-JP" sz="1600" dirty="0"/>
              <a:t>total 9000 objects</a:t>
            </a:r>
          </a:p>
          <a:p>
            <a:pPr marL="0" indent="0">
              <a:buNone/>
            </a:pPr>
            <a:r>
              <a:rPr lang="en-US" altLang="ja-JP" sz="1600" dirty="0"/>
              <a:t>Statistics:</a:t>
            </a:r>
          </a:p>
          <a:p>
            <a:pPr marL="0" indent="0">
              <a:buNone/>
            </a:pPr>
            <a:r>
              <a:rPr lang="en-US" altLang="ja-JP" sz="1600" dirty="0"/>
              <a:t>      MT    Count    </a:t>
            </a:r>
            <a:r>
              <a:rPr lang="en-US" altLang="ja-JP" sz="1600" dirty="0" err="1"/>
              <a:t>TotalSize</a:t>
            </a:r>
            <a:r>
              <a:rPr lang="en-US" altLang="ja-JP" sz="1600" dirty="0"/>
              <a:t> Class Name</a:t>
            </a:r>
          </a:p>
          <a:p>
            <a:pPr marL="0" indent="0">
              <a:buNone/>
            </a:pPr>
            <a:r>
              <a:rPr lang="en-US" altLang="ja-JP" sz="1600" dirty="0"/>
              <a:t>6cdfbfd0        1           12 </a:t>
            </a:r>
            <a:r>
              <a:rPr lang="en-US" altLang="ja-JP" sz="1600" dirty="0" err="1"/>
              <a:t>System.Drawing.GraphicsUnit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6a2a6438        1           12 System.Collections.Generic.ObjectEqualityComparer`1[[</a:t>
            </a:r>
            <a:r>
              <a:rPr lang="en-US" altLang="ja-JP" sz="1600" dirty="0" err="1"/>
              <a:t>System.IntPtr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6a2a6198        1           12 System.Collections.Generic.GenericEqualityComparer`1[[System.Int16,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6a2a190c        1           12 System.Collections.Generic.GenericEqualityComparer`1[[</a:t>
            </a:r>
            <a:r>
              <a:rPr lang="en-US" altLang="ja-JP" sz="1600" dirty="0" err="1"/>
              <a:t>System.String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6a2a0bbc        1           12 </a:t>
            </a:r>
            <a:r>
              <a:rPr lang="en-US" altLang="ja-JP" sz="1600" dirty="0" err="1"/>
              <a:t>System.Security.Permissions.ReflectionPermission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6a29f8c4        1           12 </a:t>
            </a:r>
            <a:r>
              <a:rPr lang="en-US" altLang="ja-JP" sz="1600" dirty="0" err="1"/>
              <a:t>System.Resources.FastResourceComparer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6a29eadc        1           12 </a:t>
            </a:r>
            <a:r>
              <a:rPr lang="en-US" altLang="ja-JP" sz="1600" dirty="0" err="1"/>
              <a:t>System.Boolean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6a29e5c8        1           12 </a:t>
            </a:r>
            <a:r>
              <a:rPr lang="en-US" altLang="ja-JP" sz="1600" dirty="0" err="1"/>
              <a:t>System.DefaultBinder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4" name="四角形吹き出し 3"/>
          <p:cNvSpPr/>
          <p:nvPr/>
        </p:nvSpPr>
        <p:spPr>
          <a:xfrm>
            <a:off x="500034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1643042" y="4714884"/>
            <a:ext cx="1000132" cy="1071570"/>
          </a:xfrm>
          <a:prstGeom prst="wedgeRectCallout">
            <a:avLst>
              <a:gd name="adj1" fmla="val -25912"/>
              <a:gd name="adj2" fmla="val -607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存在数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2786050" y="4714884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3857620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26068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!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dumpheap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-type 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TestObj</a:t>
            </a:r>
            <a:endParaRPr lang="en-US" altLang="ja-JP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Address       MT     Size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02747fb4 00146c3c       20     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total 1 objects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335755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643570" y="3071810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0003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インスタンスアドレス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474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オブジェクトをのぞいてみよう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16096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/>
              <a:t>0:005&gt; !</a:t>
            </a:r>
            <a:r>
              <a:rPr lang="en-US" altLang="ja-JP" sz="1800" dirty="0" err="1"/>
              <a:t>DumpObj</a:t>
            </a:r>
            <a:r>
              <a:rPr lang="en-US" altLang="ja-JP" sz="1800" dirty="0"/>
              <a:t> 2747fb4</a:t>
            </a:r>
          </a:p>
          <a:p>
            <a:pPr marL="0" indent="0">
              <a:buNone/>
            </a:pPr>
            <a:r>
              <a:rPr lang="en-US" altLang="ja-JP" sz="1800" dirty="0"/>
              <a:t>Name: WindowsFormsApplication1.TestObj</a:t>
            </a:r>
          </a:p>
          <a:p>
            <a:pPr marL="0" indent="0">
              <a:buNone/>
            </a:pPr>
            <a:r>
              <a:rPr lang="en-US" altLang="ja-JP" sz="1800" dirty="0" err="1"/>
              <a:t>MethodTable</a:t>
            </a:r>
            <a:r>
              <a:rPr lang="en-US" altLang="ja-JP" sz="1800" dirty="0"/>
              <a:t>: 00146c3c</a:t>
            </a:r>
          </a:p>
          <a:p>
            <a:pPr marL="0" indent="0">
              <a:buNone/>
            </a:pPr>
            <a:r>
              <a:rPr lang="en-US" altLang="ja-JP" sz="1800" dirty="0" err="1"/>
              <a:t>EEClass</a:t>
            </a:r>
            <a:r>
              <a:rPr lang="en-US" altLang="ja-JP" sz="1800" dirty="0"/>
              <a:t>: 00540c60</a:t>
            </a:r>
          </a:p>
          <a:p>
            <a:pPr marL="0" indent="0">
              <a:buNone/>
            </a:pPr>
            <a:r>
              <a:rPr lang="en-US" altLang="ja-JP" sz="1800" dirty="0"/>
              <a:t>Size: 20(0x14) bytes</a:t>
            </a:r>
          </a:p>
          <a:p>
            <a:pPr marL="0" indent="0">
              <a:buNone/>
            </a:pPr>
            <a:r>
              <a:rPr lang="en-US" altLang="ja-JP" sz="1800" dirty="0"/>
              <a:t> (C:\Users\naka9\Documents\Visual Studio 2008\Projects\WindowsFormsApplication1\WindowsFormsApplication1\bin\x86\Debug\WindowsFormsApplication1.exe)</a:t>
            </a:r>
          </a:p>
          <a:p>
            <a:pPr marL="0" indent="0">
              <a:buNone/>
            </a:pPr>
            <a:r>
              <a:rPr lang="en-US" altLang="ja-JP" sz="1800" dirty="0"/>
              <a:t>Fields:</a:t>
            </a:r>
          </a:p>
          <a:p>
            <a:pPr marL="0" indent="0">
              <a:buNone/>
            </a:pPr>
            <a:r>
              <a:rPr lang="en-US" altLang="ja-JP" sz="1800" dirty="0"/>
              <a:t>      MT    Field   Offset                 Type VT     </a:t>
            </a:r>
            <a:r>
              <a:rPr lang="en-US" altLang="ja-JP" sz="1800" dirty="0" err="1"/>
              <a:t>Attr</a:t>
            </a:r>
            <a:r>
              <a:rPr lang="en-US" altLang="ja-JP" sz="1800" dirty="0"/>
              <a:t>    Value Name</a:t>
            </a:r>
          </a:p>
          <a:p>
            <a:pPr marL="0" indent="0">
              <a:buNone/>
            </a:pPr>
            <a:r>
              <a:rPr lang="en-US" altLang="ja-JP" sz="1800" dirty="0"/>
              <a:t>6a2988c0  4000006        4        </a:t>
            </a:r>
            <a:r>
              <a:rPr lang="en-US" altLang="ja-JP" sz="1800" dirty="0" err="1"/>
              <a:t>System.String</a:t>
            </a:r>
            <a:r>
              <a:rPr lang="en-US" altLang="ja-JP" sz="1800" dirty="0"/>
              <a:t>  0 instance 00000000 a</a:t>
            </a:r>
          </a:p>
          <a:p>
            <a:pPr marL="0" indent="0">
              <a:buNone/>
            </a:pPr>
            <a:r>
              <a:rPr lang="en-US" altLang="ja-JP" sz="1800" dirty="0"/>
              <a:t>6a29ab0c  4000007        c         System.Int32  1 instance        0 b</a:t>
            </a:r>
          </a:p>
          <a:p>
            <a:pPr marL="0" indent="0">
              <a:buNone/>
            </a:pPr>
            <a:r>
              <a:rPr lang="en-US" altLang="ja-JP" sz="1800" dirty="0"/>
              <a:t>6a29aa5c  4000008        8       System.Int32[]  0 instance 02747fc8 c</a:t>
            </a:r>
          </a:p>
        </p:txBody>
      </p:sp>
      <p:sp>
        <p:nvSpPr>
          <p:cNvPr id="4" name="角丸​​四角形 3"/>
          <p:cNvSpPr/>
          <p:nvPr/>
        </p:nvSpPr>
        <p:spPr>
          <a:xfrm>
            <a:off x="285720" y="2000240"/>
            <a:ext cx="8358246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6202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メモリのダンプで中身をみる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/>
              <a:t>dd</a:t>
            </a:r>
            <a:r>
              <a:rPr lang="en-US" altLang="ja-JP" dirty="0"/>
              <a:t> </a:t>
            </a:r>
            <a:r>
              <a:rPr lang="en-US" altLang="ja-JP" dirty="0" smtClean="0"/>
              <a:t>       2747fb4+c </a:t>
            </a:r>
            <a:r>
              <a:rPr lang="en-US" altLang="ja-JP" dirty="0"/>
              <a:t>l1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0:005</a:t>
            </a:r>
            <a:r>
              <a:rPr lang="en-US" altLang="ja-JP" dirty="0"/>
              <a:t>&gt; </a:t>
            </a:r>
            <a:r>
              <a:rPr lang="en-US" altLang="ja-JP" dirty="0" err="1"/>
              <a:t>dd</a:t>
            </a:r>
            <a:r>
              <a:rPr lang="en-US" altLang="ja-JP" dirty="0"/>
              <a:t> 2747fb4+4 l1</a:t>
            </a:r>
          </a:p>
          <a:p>
            <a:r>
              <a:rPr lang="en-US" altLang="ja-JP" dirty="0"/>
              <a:t>02747fb8  00000000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2747fb4+8 l1</a:t>
            </a:r>
          </a:p>
          <a:p>
            <a:r>
              <a:rPr lang="en-US" altLang="ja-JP" dirty="0"/>
              <a:t>02747fbc  02747fc8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2747fb4+c l1</a:t>
            </a:r>
          </a:p>
          <a:p>
            <a:r>
              <a:rPr lang="en-US" altLang="ja-JP" dirty="0"/>
              <a:t>02747fc0  00000000</a:t>
            </a:r>
            <a:endParaRPr kumimoji="1" lang="ja-JP" altLang="en-US" dirty="0"/>
          </a:p>
        </p:txBody>
      </p:sp>
      <p:sp>
        <p:nvSpPr>
          <p:cNvPr id="4" name="四角形吹き出し 3"/>
          <p:cNvSpPr/>
          <p:nvPr/>
        </p:nvSpPr>
        <p:spPr>
          <a:xfrm>
            <a:off x="2786050" y="1714488"/>
            <a:ext cx="1928826" cy="571504"/>
          </a:xfrm>
          <a:prstGeom prst="wedgeRectCallout">
            <a:avLst>
              <a:gd name="adj1" fmla="val -42561"/>
              <a:gd name="adj2" fmla="val -7364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ベースアドレス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4857752" y="1714488"/>
            <a:ext cx="1285884" cy="571504"/>
          </a:xfrm>
          <a:prstGeom prst="wedgeRectCallout">
            <a:avLst>
              <a:gd name="adj1" fmla="val -109016"/>
              <a:gd name="adj2" fmla="val -800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オフセット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42910" y="1785926"/>
            <a:ext cx="1928826" cy="500066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DumpDWORD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6715140" y="1714488"/>
            <a:ext cx="1285884" cy="571504"/>
          </a:xfrm>
          <a:prstGeom prst="wedgeRectCallout">
            <a:avLst>
              <a:gd name="adj1" fmla="val -216670"/>
              <a:gd name="adj2" fmla="val -1044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Length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6858016" y="4643446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Int</a:t>
            </a:r>
            <a:r>
              <a:rPr lang="en-US" altLang="ja-JP" dirty="0" smtClean="0"/>
              <a:t>[]</a:t>
            </a:r>
          </a:p>
          <a:p>
            <a:pPr algn="ctr"/>
            <a:r>
              <a:rPr lang="ja-JP" altLang="en-US" dirty="0" smtClean="0"/>
              <a:t>だからメモリの番地が入っている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63034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配列をダンプする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0:005&gt; !do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Type: System.Int32</a:t>
            </a:r>
          </a:p>
          <a:p>
            <a:pPr marL="0" indent="0">
              <a:buNone/>
            </a:pPr>
            <a:r>
              <a:rPr lang="en-US" altLang="ja-JP" sz="1600" dirty="0" smtClean="0"/>
              <a:t>-------------------</a:t>
            </a:r>
          </a:p>
          <a:p>
            <a:pPr marL="0" indent="0">
              <a:buNone/>
            </a:pPr>
            <a:r>
              <a:rPr lang="en-US" altLang="ja-JP" sz="1600" dirty="0" smtClean="0"/>
              <a:t>0:005</a:t>
            </a:r>
            <a:r>
              <a:rPr lang="en-US" altLang="ja-JP" sz="1600" dirty="0"/>
              <a:t>&gt; !da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</a:t>
            </a:r>
            <a:r>
              <a:rPr lang="en-US" altLang="ja-JP" sz="1600" dirty="0" err="1"/>
              <a:t>Methodtable</a:t>
            </a:r>
            <a:r>
              <a:rPr lang="en-US" altLang="ja-JP" sz="1600" dirty="0"/>
              <a:t>: 6a29ab0c</a:t>
            </a:r>
          </a:p>
          <a:p>
            <a:pPr marL="0" indent="0">
              <a:buNone/>
            </a:pPr>
            <a:r>
              <a:rPr lang="en-US" altLang="ja-JP" sz="1600" dirty="0"/>
              <a:t>[0] 02747fd0</a:t>
            </a:r>
          </a:p>
          <a:p>
            <a:pPr marL="0" indent="0">
              <a:buNone/>
            </a:pPr>
            <a:r>
              <a:rPr lang="en-US" altLang="ja-JP" sz="1600" dirty="0"/>
              <a:t>[1] 02747fd4</a:t>
            </a:r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5" name="四角形吹き出し 4"/>
          <p:cNvSpPr/>
          <p:nvPr/>
        </p:nvSpPr>
        <p:spPr>
          <a:xfrm>
            <a:off x="6643702" y="3143248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配列の基本情報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4357686" y="3714752"/>
            <a:ext cx="1857388" cy="857256"/>
          </a:xfrm>
          <a:prstGeom prst="wedgeRectCallout">
            <a:avLst>
              <a:gd name="adj1" fmla="val -150440"/>
              <a:gd name="adj2" fmla="val -65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!da</a:t>
            </a:r>
          </a:p>
          <a:p>
            <a:pPr algn="ctr"/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dumparray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96869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デバッガって使ってますか？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…...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sz="4800" dirty="0" smtClean="0"/>
              <a:t>もちろん</a:t>
            </a:r>
            <a:r>
              <a:rPr kumimoji="1" lang="en-US" altLang="ja-JP" sz="4800" dirty="0" err="1" smtClean="0"/>
              <a:t>Windbg</a:t>
            </a:r>
            <a:r>
              <a:rPr kumimoji="1" lang="ja-JP" altLang="en-US" sz="4800" dirty="0" smtClean="0"/>
              <a:t>ですよね。</a:t>
            </a:r>
            <a:endParaRPr kumimoji="1" lang="ja-JP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被</a:t>
            </a:r>
            <a:r>
              <a:rPr lang="ja-JP" altLang="en-US" dirty="0" smtClean="0"/>
              <a:t>参照をチェックする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0:005&gt; !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 258a808</a:t>
            </a:r>
          </a:p>
          <a:p>
            <a:pPr marL="0" indent="0">
              <a:buNone/>
            </a:pPr>
            <a:r>
              <a:rPr lang="en-US" altLang="ja-JP" sz="2000" dirty="0"/>
              <a:t>Note: Roots found on stacks may be false positives. Run "!help 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" for</a:t>
            </a:r>
          </a:p>
          <a:p>
            <a:pPr marL="0" indent="0">
              <a:buNone/>
            </a:pPr>
            <a:r>
              <a:rPr lang="en-US" altLang="ja-JP" sz="2000" dirty="0"/>
              <a:t>more info.</a:t>
            </a:r>
          </a:p>
          <a:p>
            <a:pPr marL="0" indent="0">
              <a:buNone/>
            </a:pPr>
            <a:r>
              <a:rPr lang="en-US" altLang="ja-JP" sz="2000" dirty="0"/>
              <a:t>Scan Thread 0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2918</a:t>
            </a:r>
          </a:p>
          <a:p>
            <a:pPr marL="0" indent="0">
              <a:buNone/>
            </a:pPr>
            <a:r>
              <a:rPr lang="en-US" altLang="ja-JP" sz="2000" dirty="0"/>
              <a:t>ESP:16ed38:Root:02552208(</a:t>
            </a:r>
            <a:r>
              <a:rPr lang="en-US" altLang="ja-JP" sz="2000" dirty="0" err="1"/>
              <a:t>System.Windows.Forms.Application+ThreadContext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025517a0(WindowsFormsApplication1.Form1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025518f0(System.Collections.Generic.List`1[[WindowsFormsApplication1.TestObj, WindowsFormsApplication1]])-&gt;</a:t>
            </a:r>
          </a:p>
          <a:p>
            <a:pPr marL="0" indent="0">
              <a:buNone/>
            </a:pPr>
            <a:r>
              <a:rPr lang="en-US" altLang="ja-JP" sz="2000" dirty="0"/>
              <a:t>0258a830(</a:t>
            </a:r>
            <a:r>
              <a:rPr lang="en-US" altLang="ja-JP" sz="2000" dirty="0" err="1"/>
              <a:t>System.Object</a:t>
            </a:r>
            <a:r>
              <a:rPr lang="en-US" altLang="ja-JP" sz="2000" dirty="0"/>
              <a:t>[])-&gt;</a:t>
            </a:r>
          </a:p>
          <a:p>
            <a:pPr marL="0" indent="0">
              <a:buNone/>
            </a:pPr>
            <a:r>
              <a:rPr lang="en-US" altLang="ja-JP" sz="2000" dirty="0"/>
              <a:t>0258a808(WindowsFormsApplication1.TestObj)</a:t>
            </a:r>
          </a:p>
          <a:p>
            <a:pPr marL="0" indent="0">
              <a:buNone/>
            </a:pPr>
            <a:r>
              <a:rPr lang="en-US" altLang="ja-JP" sz="2000" dirty="0"/>
              <a:t>Scan Thread 2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e98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130453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例外のデバッグ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Debug -&gt; Event Filters</a:t>
            </a:r>
          </a:p>
          <a:p>
            <a:r>
              <a:rPr lang="en-US" altLang="ja-JP" dirty="0" smtClean="0"/>
              <a:t>CLR exception – enabled – handled</a:t>
            </a:r>
          </a:p>
          <a:p>
            <a:r>
              <a:rPr kumimoji="1" lang="ja-JP" altLang="en-US" dirty="0" smtClean="0"/>
              <a:t>に設定する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clr</a:t>
            </a:r>
            <a:endParaRPr kumimoji="1" lang="en-US" altLang="ja-JP" dirty="0" smtClean="0"/>
          </a:p>
          <a:p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で実行する</a:t>
            </a:r>
            <a:endParaRPr kumimoji="1" lang="en-US" altLang="ja-JP" dirty="0" smtClean="0"/>
          </a:p>
          <a:p>
            <a:r>
              <a:rPr lang="ja-JP" altLang="en-US" dirty="0" smtClean="0"/>
              <a:t>例外が起きるアクションをする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9891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(2900.288c): CLR exception - code e0434f4d (first chance)</a:t>
            </a:r>
          </a:p>
          <a:p>
            <a:pPr marL="0" indent="0">
              <a:buNone/>
            </a:pPr>
            <a:r>
              <a:rPr lang="en-US" altLang="ja-JP" sz="2000" dirty="0"/>
              <a:t>First chance exceptions are reported before any exception handling.</a:t>
            </a:r>
          </a:p>
          <a:p>
            <a:pPr marL="0" indent="0">
              <a:buNone/>
            </a:pPr>
            <a:r>
              <a:rPr lang="en-US" altLang="ja-JP" sz="2000" dirty="0"/>
              <a:t>This exception may be expected and handled.</a:t>
            </a:r>
          </a:p>
          <a:p>
            <a:pPr marL="0" indent="0">
              <a:buNone/>
            </a:pPr>
            <a:r>
              <a:rPr lang="en-US" altLang="ja-JP" sz="2000" dirty="0" err="1"/>
              <a:t>eax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ebx</a:t>
            </a:r>
            <a:r>
              <a:rPr lang="en-US" altLang="ja-JP" sz="2000" dirty="0"/>
              <a:t>=e0434f4d </a:t>
            </a:r>
            <a:r>
              <a:rPr lang="en-US" altLang="ja-JP" sz="2000" dirty="0" err="1"/>
              <a:t>ecx</a:t>
            </a:r>
            <a:r>
              <a:rPr lang="en-US" altLang="ja-JP" sz="2000" dirty="0"/>
              <a:t>=00000001 </a:t>
            </a:r>
            <a:r>
              <a:rPr lang="en-US" altLang="ja-JP" sz="2000" dirty="0" err="1"/>
              <a:t>edx</a:t>
            </a:r>
            <a:r>
              <a:rPr lang="en-US" altLang="ja-JP" sz="2000" dirty="0"/>
              <a:t>=00000000 </a:t>
            </a:r>
            <a:r>
              <a:rPr lang="en-US" altLang="ja-JP" sz="2000" dirty="0" err="1"/>
              <a:t>esi</a:t>
            </a:r>
            <a:r>
              <a:rPr lang="en-US" altLang="ja-JP" sz="2000" dirty="0"/>
              <a:t>=0032ea64 </a:t>
            </a:r>
            <a:r>
              <a:rPr lang="en-US" altLang="ja-JP" sz="2000" dirty="0" err="1"/>
              <a:t>edi</a:t>
            </a:r>
            <a:r>
              <a:rPr lang="en-US" altLang="ja-JP" sz="2000" dirty="0"/>
              <a:t>=006479a0</a:t>
            </a:r>
          </a:p>
          <a:p>
            <a:pPr marL="0" indent="0">
              <a:buNone/>
            </a:pPr>
            <a:r>
              <a:rPr lang="en-US" altLang="ja-JP" sz="2000" dirty="0" err="1"/>
              <a:t>eip</a:t>
            </a:r>
            <a:r>
              <a:rPr lang="en-US" altLang="ja-JP" sz="2000" dirty="0"/>
              <a:t>=7583b727 </a:t>
            </a:r>
            <a:r>
              <a:rPr lang="en-US" altLang="ja-JP" sz="2000" dirty="0" err="1"/>
              <a:t>esp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ebp</a:t>
            </a:r>
            <a:r>
              <a:rPr lang="en-US" altLang="ja-JP" sz="2000" dirty="0"/>
              <a:t>=0032ea2c </a:t>
            </a:r>
            <a:r>
              <a:rPr lang="en-US" altLang="ja-JP" sz="2000" dirty="0" err="1"/>
              <a:t>iopl</a:t>
            </a:r>
            <a:r>
              <a:rPr lang="en-US" altLang="ja-JP" sz="2000" dirty="0"/>
              <a:t>=0         </a:t>
            </a:r>
            <a:r>
              <a:rPr lang="en-US" altLang="ja-JP" sz="2000" dirty="0" err="1"/>
              <a:t>nv</a:t>
            </a:r>
            <a:r>
              <a:rPr lang="en-US" altLang="ja-JP" sz="2000" dirty="0"/>
              <a:t> up </a:t>
            </a:r>
            <a:r>
              <a:rPr lang="en-US" altLang="ja-JP" sz="2000" dirty="0" err="1"/>
              <a:t>ei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pl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nz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nc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err="1"/>
              <a:t>cs</a:t>
            </a:r>
            <a:r>
              <a:rPr lang="en-US" altLang="ja-JP" sz="2000" dirty="0"/>
              <a:t>=0023  </a:t>
            </a:r>
            <a:r>
              <a:rPr lang="en-US" altLang="ja-JP" sz="2000" dirty="0" err="1"/>
              <a:t>ss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ds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es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fs</a:t>
            </a:r>
            <a:r>
              <a:rPr lang="en-US" altLang="ja-JP" sz="2000" dirty="0"/>
              <a:t>=0053  </a:t>
            </a:r>
            <a:r>
              <a:rPr lang="en-US" altLang="ja-JP" sz="2000" dirty="0" err="1"/>
              <a:t>gs</a:t>
            </a:r>
            <a:r>
              <a:rPr lang="en-US" altLang="ja-JP" sz="2000" dirty="0"/>
              <a:t>=002b             </a:t>
            </a:r>
            <a:r>
              <a:rPr lang="en-US" altLang="ja-JP" sz="2000" dirty="0" err="1"/>
              <a:t>efl</a:t>
            </a:r>
            <a:r>
              <a:rPr lang="en-US" altLang="ja-JP" sz="2000" dirty="0"/>
              <a:t>=00000202</a:t>
            </a:r>
          </a:p>
          <a:p>
            <a:pPr marL="0" indent="0">
              <a:buNone/>
            </a:pPr>
            <a:r>
              <a:rPr lang="en-US" altLang="ja-JP" sz="2000" dirty="0"/>
              <a:t>*** ERROR: Symbol file could not be found.  Defaulted to export symbols for C:\Windows\syswow64\KERNELBASE.dll - </a:t>
            </a:r>
          </a:p>
          <a:p>
            <a:pPr marL="0" indent="0">
              <a:buNone/>
            </a:pPr>
            <a:r>
              <a:rPr lang="en-US" altLang="ja-JP" sz="2000" dirty="0"/>
              <a:t>KERNELBASE!RaiseException+0x58:</a:t>
            </a:r>
          </a:p>
          <a:p>
            <a:pPr marL="0" indent="0">
              <a:buNone/>
            </a:pPr>
            <a:r>
              <a:rPr lang="en-US" altLang="ja-JP" sz="2000" dirty="0"/>
              <a:t>7583b727 c9              leave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49479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メソッドコール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4644790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CLRStack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 smtClean="0"/>
              <a:t>OS </a:t>
            </a:r>
            <a:r>
              <a:rPr lang="en-US" altLang="ja-JP" sz="1600" dirty="0"/>
              <a:t>Thread Id: 0x288c (0)</a:t>
            </a:r>
          </a:p>
          <a:p>
            <a:pPr marL="0" indent="0">
              <a:buNone/>
            </a:pPr>
            <a:r>
              <a:rPr lang="en-US" altLang="ja-JP" sz="1600" dirty="0"/>
              <a:t>ESP       EIP     </a:t>
            </a:r>
          </a:p>
          <a:p>
            <a:pPr marL="0" indent="0">
              <a:buNone/>
            </a:pPr>
            <a:r>
              <a:rPr lang="en-US" altLang="ja-JP" sz="1600" dirty="0"/>
              <a:t>0032eab4 7583b727 [</a:t>
            </a:r>
            <a:r>
              <a:rPr lang="en-US" altLang="ja-JP" sz="1600" dirty="0" err="1"/>
              <a:t>HelperMethodFrame</a:t>
            </a:r>
            <a:r>
              <a:rPr lang="en-US" altLang="ja-JP" sz="1600" dirty="0"/>
              <a:t>: 0032eab4] </a:t>
            </a:r>
          </a:p>
          <a:p>
            <a:pPr marL="0" indent="0">
              <a:buNone/>
            </a:pPr>
            <a:r>
              <a:rPr lang="en-US" altLang="ja-JP" sz="1600" dirty="0"/>
              <a:t>0032eb58 004204a9 WindowsFormsApplication1.Form1.button2_Click(</a:t>
            </a:r>
            <a:r>
              <a:rPr lang="en-US" altLang="ja-JP" sz="1600" dirty="0" err="1"/>
              <a:t>System.Object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0032eb90 686d4170 </a:t>
            </a:r>
            <a:r>
              <a:rPr lang="en-US" altLang="ja-JP" sz="1600" dirty="0" err="1"/>
              <a:t>System.Windows.Forms.Control.OnClick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0032eba8 686cf55a </a:t>
            </a:r>
            <a:r>
              <a:rPr lang="en-US" altLang="ja-JP" sz="1600" dirty="0" err="1"/>
              <a:t>System.Windows.Forms.Button.OnClick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0032ebb8 68c66f34 </a:t>
            </a:r>
            <a:r>
              <a:rPr lang="en-US" altLang="ja-JP" sz="1600" dirty="0" err="1"/>
              <a:t>System.Windows.Forms.Button.OnMouseUp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System.Windows.Forms.MouseEventArgs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0032ebd4 68c37723 </a:t>
            </a:r>
            <a:r>
              <a:rPr lang="en-US" altLang="ja-JP" sz="1600" dirty="0" err="1"/>
              <a:t>System.Windows.Forms.Control.WmMouseUp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System.Windows.Forms.MouseButtons</a:t>
            </a:r>
            <a:r>
              <a:rPr lang="en-US" altLang="ja-JP" sz="1600" dirty="0"/>
              <a:t>, Int32)</a:t>
            </a:r>
          </a:p>
          <a:p>
            <a:pPr marL="0" indent="0">
              <a:buNone/>
            </a:pPr>
            <a:r>
              <a:rPr lang="en-US" altLang="ja-JP" sz="1600" dirty="0"/>
              <a:t>0032ec60 68f69fb2 </a:t>
            </a:r>
            <a:r>
              <a:rPr lang="en-US" altLang="ja-JP" sz="1600" dirty="0" err="1"/>
              <a:t>System.Windows.Forms.Control.WndProc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0032ec64 68f68781 [</a:t>
            </a:r>
            <a:r>
              <a:rPr lang="en-US" altLang="ja-JP" sz="1600" dirty="0" err="1"/>
              <a:t>InlinedCallFrame</a:t>
            </a:r>
            <a:r>
              <a:rPr lang="en-US" altLang="ja-JP" sz="1600" dirty="0"/>
              <a:t>: 0032ec64] </a:t>
            </a:r>
          </a:p>
          <a:p>
            <a:pPr marL="0" indent="0">
              <a:buNone/>
            </a:pPr>
            <a:r>
              <a:rPr lang="en-US" altLang="ja-JP" sz="1600" dirty="0" smtClean="0"/>
              <a:t>~~~~</a:t>
            </a:r>
            <a:r>
              <a:rPr lang="ja-JP" altLang="en-US" sz="1600" dirty="0" smtClean="0"/>
              <a:t>省略</a:t>
            </a:r>
            <a:r>
              <a:rPr lang="en-US" altLang="ja-JP" sz="1600" dirty="0" smtClean="0"/>
              <a:t>~~~~</a:t>
            </a:r>
          </a:p>
          <a:p>
            <a:pPr marL="0" indent="0">
              <a:buNone/>
            </a:pPr>
            <a:r>
              <a:rPr lang="en-US" altLang="ja-JP" sz="1600" dirty="0" smtClean="0"/>
              <a:t>0032f22c </a:t>
            </a:r>
            <a:r>
              <a:rPr lang="en-US" altLang="ja-JP" sz="1600" dirty="0"/>
              <a:t>6ab31b6c [</a:t>
            </a:r>
            <a:r>
              <a:rPr lang="en-US" altLang="ja-JP" sz="1600" dirty="0" err="1"/>
              <a:t>GCFrame</a:t>
            </a:r>
            <a:r>
              <a:rPr lang="en-US" altLang="ja-JP" sz="1600" dirty="0"/>
              <a:t>: 0032f22c] </a:t>
            </a:r>
          </a:p>
        </p:txBody>
      </p:sp>
    </p:spTree>
    <p:extLst>
      <p:ext uri="{BB962C8B-B14F-4D97-AF65-F5344CB8AC3E}">
        <p14:creationId xmlns:p14="http://schemas.microsoft.com/office/powerpoint/2007/7/12/main" xmlns="" val="7232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スタックオブジェクト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DumpStackObjects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OS Thread Id: 0x288c (0)</a:t>
            </a:r>
          </a:p>
          <a:p>
            <a:pPr marL="0" indent="0">
              <a:buNone/>
            </a:pPr>
            <a:r>
              <a:rPr lang="en-US" altLang="ja-JP" sz="1600" dirty="0"/>
              <a:t>ESP/REG  Object   Name</a:t>
            </a:r>
          </a:p>
          <a:p>
            <a:pPr marL="0" indent="0">
              <a:buNone/>
            </a:pPr>
            <a:r>
              <a:rPr lang="en-US" altLang="ja-JP" sz="1600" dirty="0"/>
              <a:t>0032ea48 026e0b14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0032ea94 026e0b14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0032eaa8 026bff2c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0032ead8 026e0b14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0032eb3c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0032eb60 026a17a0 WindowsFormsApplication1.Form1</a:t>
            </a:r>
          </a:p>
          <a:p>
            <a:pPr marL="0" indent="0">
              <a:buNone/>
            </a:pPr>
            <a:r>
              <a:rPr lang="en-US" altLang="ja-JP" sz="1600" dirty="0"/>
              <a:t>0032eb70 026bff2c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0032eb74 026deb5c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0032eb7c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0032eb90 026bfecc </a:t>
            </a:r>
            <a:r>
              <a:rPr lang="en-US" altLang="ja-JP" sz="1600" dirty="0" err="1"/>
              <a:t>System.ComponentModel.EventHandlerList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0032ebd4 026bf27c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0032ebec 026deb0c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0032ec90 026bf27c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0032ecac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0032ecb8 026bf27c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0032ecec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0032ecf0 026bf34c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0032ed14 026bf34c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0032ed24 026bf34c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0032ee68 026a21dc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0032eec0 026a21dc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0032ef04 026c60b8 </a:t>
            </a:r>
            <a:r>
              <a:rPr lang="en-US" altLang="ja-JP" sz="1600" dirty="0" err="1"/>
              <a:t>System.Windows.Forms.NativeMethods+MSG</a:t>
            </a:r>
            <a:r>
              <a:rPr lang="en-US" altLang="ja-JP" sz="1600" dirty="0"/>
              <a:t>[]</a:t>
            </a:r>
          </a:p>
          <a:p>
            <a:pPr marL="0" indent="0">
              <a:buNone/>
            </a:pPr>
            <a:r>
              <a:rPr lang="en-US" altLang="ja-JP" sz="1600" dirty="0"/>
              <a:t>0032ef08 026a21dc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0032ef10 026c5764 </a:t>
            </a:r>
            <a:r>
              <a:rPr lang="en-US" altLang="ja-JP" sz="1600" dirty="0" err="1"/>
              <a:t>System.Windows.Forms.Application+ComponentManager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0032ef58 026c0df8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0032ef60 026c0df8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07/7/12/main" xmlns="" val="147868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www.shoeisha.com/mag/windev/pdf/870507/windev0507_178_Debug.pdf</a:t>
            </a:r>
            <a:endParaRPr lang="en-US" altLang="ja-JP" dirty="0" smtClean="0"/>
          </a:p>
          <a:p>
            <a:r>
              <a:rPr lang="ja-JP" altLang="en-US" dirty="0" smtClean="0"/>
              <a:t>例外の調べ方</a:t>
            </a:r>
            <a:endParaRPr lang="en-US" altLang="ja-JP" dirty="0" smtClean="0">
              <a:hlinkClick r:id="rId3"/>
            </a:endParaRPr>
          </a:p>
          <a:p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keicode.com/note/debug_exception_test1.php</a:t>
            </a:r>
            <a:endParaRPr lang="en-US" altLang="ja-JP" dirty="0" smtClean="0"/>
          </a:p>
          <a:p>
            <a:r>
              <a:rPr lang="en-US" altLang="ja-JP" dirty="0" smtClean="0"/>
              <a:t>SOS</a:t>
            </a:r>
            <a:r>
              <a:rPr lang="ja-JP" altLang="en-US" dirty="0" smtClean="0"/>
              <a:t>の日本語ヘルプ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msdn.microsoft.com/ja-jp/library/bb190764.aspx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082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Mini dump</a:t>
            </a:r>
            <a:r>
              <a:rPr lang="ja-JP" altLang="en-US" dirty="0" smtClean="0"/>
              <a:t>ファイルの解析のための方法</a:t>
            </a:r>
            <a:endParaRPr lang="en-US" altLang="ja-JP" dirty="0" smtClean="0"/>
          </a:p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voneinem-windbg.blogspot.com/2007/10/failed-to-load-data-access-dll.html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4001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http://www.microsoft.com/japan/whdc/DevTools/Debugging/default.mspx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642910" y="2214554"/>
            <a:ext cx="7500990" cy="3886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57158" y="2571744"/>
            <a:ext cx="6357982" cy="1071570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1597633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380" t="58705" r="45737" b="21431"/>
          <a:stretch/>
        </p:blipFill>
        <p:spPr bwMode="auto">
          <a:xfrm>
            <a:off x="500034" y="1214422"/>
            <a:ext cx="8060762" cy="3429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324553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428596" y="857232"/>
            <a:ext cx="8410866" cy="4357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0" y="1714488"/>
            <a:ext cx="8715404" cy="2571768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528638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ビット</a:t>
            </a:r>
            <a:r>
              <a:rPr lang="ja-JP" altLang="en-US" dirty="0" smtClean="0"/>
              <a:t>アプリケーションは</a:t>
            </a:r>
            <a:r>
              <a:rPr lang="en-US" altLang="ja-JP" dirty="0" smtClean="0"/>
              <a:t>64</a:t>
            </a:r>
            <a:r>
              <a:rPr lang="ja-JP" altLang="en-US" dirty="0" smtClean="0"/>
              <a:t>ビットを、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ビットアプリケーションは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ビットを</a:t>
            </a:r>
            <a:endParaRPr lang="en-US" altLang="ja-JP" dirty="0" smtClean="0"/>
          </a:p>
          <a:p>
            <a:r>
              <a:rPr kumimoji="1" lang="ja-JP" altLang="en-US" dirty="0"/>
              <a:t>基本的には両方の環境をダウンロードする</a:t>
            </a:r>
          </a:p>
        </p:txBody>
      </p:sp>
    </p:spTree>
    <p:extLst>
      <p:ext uri="{BB962C8B-B14F-4D97-AF65-F5344CB8AC3E}">
        <p14:creationId xmlns:p14="http://schemas.microsoft.com/office/powerpoint/2007/7/12/main" xmlns="" val="199066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環境変数の設定</a:t>
            </a:r>
            <a:r>
              <a:rPr lang="en-US" altLang="ja-JP" dirty="0" smtClean="0"/>
              <a:t>	</a:t>
            </a:r>
          </a:p>
          <a:p>
            <a:pPr lvl="1"/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msdl.microsoft.com/download/symbols</a:t>
            </a:r>
            <a:endParaRPr lang="en-US" altLang="ja-JP" dirty="0" smtClean="0"/>
          </a:p>
          <a:p>
            <a:r>
              <a:rPr lang="en-US" altLang="ja-JP" dirty="0" smtClean="0"/>
              <a:t>_NT_SYMBOL_PATH</a:t>
            </a:r>
            <a:endParaRPr lang="en-US" altLang="ja-JP" dirty="0"/>
          </a:p>
          <a:p>
            <a:pPr lvl="1"/>
            <a:r>
              <a:rPr lang="en-US" altLang="ja-JP" dirty="0"/>
              <a:t>SRV*[symbol</a:t>
            </a:r>
            <a:r>
              <a:rPr lang="ja-JP" altLang="en-US" dirty="0"/>
              <a:t>を入れるローカルフォルダ</a:t>
            </a:r>
            <a:r>
              <a:rPr lang="en-US" altLang="ja-JP" dirty="0"/>
              <a:t>]*http://msdl.microsoft.com/download/symbols</a:t>
            </a:r>
          </a:p>
          <a:p>
            <a:pPr lvl="1"/>
            <a:r>
              <a:rPr lang="en-US" altLang="ja-JP" dirty="0"/>
              <a:t>SRV*c:\</a:t>
            </a:r>
            <a:r>
              <a:rPr lang="en-US" altLang="ja-JP" dirty="0" err="1"/>
              <a:t>debugsymbols</a:t>
            </a:r>
            <a:r>
              <a:rPr lang="en-US" altLang="ja-JP" dirty="0"/>
              <a:t>*http://msdl.microsoft.com/download/symbols;c:\windows\symbols</a:t>
            </a:r>
          </a:p>
          <a:p>
            <a:r>
              <a:rPr lang="en-US" altLang="ja-JP" dirty="0" smtClean="0"/>
              <a:t>_NT_EXECUTABLE_IMAGE_PATH</a:t>
            </a:r>
            <a:endParaRPr lang="en-US" altLang="ja-JP" dirty="0"/>
          </a:p>
          <a:p>
            <a:pPr lvl="1"/>
            <a:r>
              <a:rPr lang="en-US" altLang="ja-JP" dirty="0"/>
              <a:t>C:\WINDOWS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1109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357850" cy="4736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7412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</a:t>
            </a:r>
            <a:r>
              <a:rPr kumimoji="1" lang="ja-JP" altLang="en-US" dirty="0" smtClean="0"/>
              <a:t>に影響しない方法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/>
              <a:t>set _NT_SYMBOL_PATH ="SRV*c:\symbols*http://msdl.microsoft.com/download/symbols;c:\windows\symbols"</a:t>
            </a:r>
          </a:p>
          <a:p>
            <a:r>
              <a:rPr lang="en-US" altLang="ja-JP" sz="2800" dirty="0"/>
              <a:t>set _NT_EXECUTABLE_IMAGE_PATH=C:\WINDOWS</a:t>
            </a:r>
          </a:p>
          <a:p>
            <a:r>
              <a:rPr lang="en-US" altLang="ja-JP" sz="2800" dirty="0"/>
              <a:t>cd C:\Program Files (x86)\Debugging Tools for Windows (x86)\</a:t>
            </a:r>
          </a:p>
          <a:p>
            <a:r>
              <a:rPr lang="en-US" altLang="ja-JP" sz="2800" dirty="0"/>
              <a:t>"C:\Program Files (x86)\Debugging Tools for Windows (x86)\windbg.exe"</a:t>
            </a:r>
          </a:p>
        </p:txBody>
      </p:sp>
    </p:spTree>
    <p:extLst>
      <p:ext uri="{BB962C8B-B14F-4D97-AF65-F5344CB8AC3E}">
        <p14:creationId xmlns:p14="http://schemas.microsoft.com/office/powerpoint/2007/7/12/main" xmlns="" val="339966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err="1" smtClean="0"/>
              <a:t>windbg</a:t>
            </a:r>
            <a:r>
              <a:rPr kumimoji="1" lang="ja-JP" altLang="en-US" dirty="0" smtClean="0"/>
              <a:t>を起動してみよう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95375"/>
            <a:ext cx="6838950" cy="466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72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F08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更新日時</outs:displayName>
      <outs:dateTime>2009-10-14T17:20:35Z</outs:dateTime>
      <outs:isPinned>true</outs:isPinned>
    </outs:relatedDate>
    <outs:relatedDate>
      <outs:type>2</outs:type>
      <outs:displayName>作成日時</outs:displayName>
      <outs:dateTime>2009-07-09T00:40:44Z</outs:dateTime>
      <outs:isPinned>true</outs:isPinned>
    </outs:relatedDate>
    <outs:relatedDate>
      <outs:type>4</outs:type>
      <outs:displayName>最終印刷日</outs:displayName>
      <outs:dateTime/>
      <outs:isPinned>true</outs:isPinned>
    </outs:relatedDate>
  </outs:relatedDates>
  <outs:relatedDocuments>
    <outs:relatedDocument>
      <outs:type>2</outs:type>
      <outs:displayName>現在のフォルダーの他のドキュメント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naka8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naka9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695192C-1444-4D91-8F4F-EE82E90DC9A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スライドマスタF08</Template>
  <TotalTime>5306</TotalTime>
  <Words>1137</Words>
  <Application>Microsoft Office PowerPoint</Application>
  <PresentationFormat>画面に合わせる (4:3)</PresentationFormat>
  <Paragraphs>300</Paragraphs>
  <Slides>26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Arial</vt:lpstr>
      <vt:lpstr>ＭＳ Ｐゴシック</vt:lpstr>
      <vt:lpstr>ＭＳ ゴシック</vt:lpstr>
      <vt:lpstr>Calibri</vt:lpstr>
      <vt:lpstr>スライドマスタF08</vt:lpstr>
      <vt:lpstr>windbgでやる .NETデバッグ入門 Lv １くまー</vt:lpstr>
      <vt:lpstr>デバッガって使ってますか？</vt:lpstr>
      <vt:lpstr>環境を用意しましょう</vt:lpstr>
      <vt:lpstr>環境を用意しましょう</vt:lpstr>
      <vt:lpstr>環境を用意しましょう</vt:lpstr>
      <vt:lpstr>環境を用意しましょう</vt:lpstr>
      <vt:lpstr>環境を用意しましょう</vt:lpstr>
      <vt:lpstr>Visual Studio に影響しない方法</vt:lpstr>
      <vt:lpstr>まずはwindbgを起動してみよう</vt:lpstr>
      <vt:lpstr>スライド 10</vt:lpstr>
      <vt:lpstr>Unmanagedなことは</vt:lpstr>
      <vt:lpstr>スライド 12</vt:lpstr>
      <vt:lpstr>スライド 13</vt:lpstr>
      <vt:lpstr>ヒープを見てみましょう</vt:lpstr>
      <vt:lpstr>スライド 15</vt:lpstr>
      <vt:lpstr>スライド 16</vt:lpstr>
      <vt:lpstr>オブジェクトをのぞいてみよう</vt:lpstr>
      <vt:lpstr>メモリのダンプで中身をみる</vt:lpstr>
      <vt:lpstr>配列をダンプする</vt:lpstr>
      <vt:lpstr>被参照をチェックする</vt:lpstr>
      <vt:lpstr>例外のデバッグ</vt:lpstr>
      <vt:lpstr>スライド 22</vt:lpstr>
      <vt:lpstr>スタック情報を確認する(メソッドコール)</vt:lpstr>
      <vt:lpstr>スタック情報を確認する(スタックオブジェクト)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VS2010はここがすごい</dc:title>
  <dc:creator>naka8</dc:creator>
  <cp:lastModifiedBy>わんくま同盟</cp:lastModifiedBy>
  <cp:revision>81</cp:revision>
  <dcterms:created xsi:type="dcterms:W3CDTF">2009-07-09T00:40:44Z</dcterms:created>
  <dcterms:modified xsi:type="dcterms:W3CDTF">2009-10-25T09:18:11Z</dcterms:modified>
</cp:coreProperties>
</file>