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Default Extension="wdp" ContentType="image/vnd.ms-phot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2"/>
  </p:sldMasterIdLst>
  <p:notesMasterIdLst>
    <p:notesMasterId r:id="rId41"/>
  </p:notesMasterIdLst>
  <p:sldIdLst>
    <p:sldId id="256" r:id="rId3"/>
    <p:sldId id="261" r:id="rId4"/>
    <p:sldId id="282" r:id="rId5"/>
    <p:sldId id="281" r:id="rId6"/>
    <p:sldId id="267" r:id="rId7"/>
    <p:sldId id="268" r:id="rId8"/>
    <p:sldId id="270" r:id="rId9"/>
    <p:sldId id="271" r:id="rId10"/>
    <p:sldId id="269" r:id="rId11"/>
    <p:sldId id="272" r:id="rId12"/>
    <p:sldId id="280" r:id="rId13"/>
    <p:sldId id="262" r:id="rId14"/>
    <p:sldId id="263" r:id="rId15"/>
    <p:sldId id="274" r:id="rId16"/>
    <p:sldId id="273" r:id="rId17"/>
    <p:sldId id="275" r:id="rId18"/>
    <p:sldId id="276" r:id="rId19"/>
    <p:sldId id="277" r:id="rId20"/>
    <p:sldId id="284" r:id="rId21"/>
    <p:sldId id="278" r:id="rId22"/>
    <p:sldId id="285" r:id="rId23"/>
    <p:sldId id="283" r:id="rId24"/>
    <p:sldId id="287" r:id="rId25"/>
    <p:sldId id="286" r:id="rId26"/>
    <p:sldId id="291" r:id="rId27"/>
    <p:sldId id="289" r:id="rId28"/>
    <p:sldId id="290" r:id="rId29"/>
    <p:sldId id="298" r:id="rId30"/>
    <p:sldId id="259" r:id="rId31"/>
    <p:sldId id="292" r:id="rId32"/>
    <p:sldId id="293" r:id="rId33"/>
    <p:sldId id="295" r:id="rId34"/>
    <p:sldId id="302" r:id="rId35"/>
    <p:sldId id="297" r:id="rId36"/>
    <p:sldId id="294" r:id="rId37"/>
    <p:sldId id="299" r:id="rId38"/>
    <p:sldId id="300" r:id="rId39"/>
    <p:sldId id="301" r:id="rId40"/>
  </p:sldIdLst>
  <p:sldSz cx="9144000" cy="6858000" type="screen4x3"/>
  <p:notesSz cx="6858000" cy="9144000"/>
  <p:defaultTextStyle>
    <a:defPPr>
      <a:defRPr kumimoji="1" lang="ja-JP"/>
    </a:defPPr>
    <a:lvl1pPr marL="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lang="ja-JP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E9D6"/>
    <a:srgbClr val="000000"/>
    <a:srgbClr val="800000"/>
  </p:clrMru>
  <p:extLst>
    <p:ext uri="{E76CE94A-603C-4142-B9EB-6D1370010A27}">
      <p14:discardImageEditData xmlns:p14="http://schemas.microsoft.com/office/powerpoint/2007/7/12/main" xmlns="" val="0"/>
    </p:ext>
    <p:ext uri="{D31A062A-798A-4329-ABDD-BBA856620510}">
      <p14:defaultImageDpi xmlns:p14="http://schemas.microsoft.com/office/powerpoint/2007/7/12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4">
  <dgm:title val=""/>
  <dgm:desc val=""/>
  <dgm:catLst>
    <dgm:cat type="accent4" pri="11400"/>
  </dgm:catLst>
  <dgm:styleLbl name="node0">
    <dgm:fillClrLst meth="cycle">
      <a:schemeClr val="accent4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4">
        <a:shade val="50000"/>
      </a:schemeClr>
      <a:schemeClr val="accent4">
        <a:tint val="55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4">
        <a:shade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4">
        <a:shade val="80000"/>
        <a:alpha val="50000"/>
      </a:schemeClr>
      <a:schemeClr val="accent4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4">
        <a:shade val="90000"/>
      </a:schemeClr>
      <a:schemeClr val="accent4">
        <a:tint val="50000"/>
      </a:schemeClr>
    </dgm:fillClrLst>
    <dgm:linClrLst meth="cycle"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4">
        <a:shade val="50000"/>
      </a:schemeClr>
      <a:schemeClr val="accent4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55000"/>
      </a:schemeClr>
    </dgm:fillClrLst>
    <dgm:linClrLst meth="repeat">
      <a:schemeClr val="accent4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55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3FEE51-E252-4266-97BE-73BD9A75C9D1}" type="doc">
      <dgm:prSet loTypeId="urn:microsoft.com/office/officeart/2005/8/layout/hierarchy3" loCatId="list" qsTypeId="urn:microsoft.com/office/officeart/2005/8/quickstyle/simple4" qsCatId="simple" csTypeId="urn:microsoft.com/office/officeart/2005/8/colors/accent4_4" csCatId="accent4" phldr="1"/>
      <dgm:spPr/>
      <dgm:t>
        <a:bodyPr/>
        <a:lstStyle/>
        <a:p>
          <a:endParaRPr kumimoji="1" lang="ja-JP" altLang="en-US"/>
        </a:p>
      </dgm:t>
    </dgm:pt>
    <dgm:pt modelId="{D7C6DEB6-8D19-4E60-A698-280201BBB09B}">
      <dgm:prSet phldrT="[テキスト]"/>
      <dgm:spPr/>
      <dgm:t>
        <a:bodyPr/>
        <a:lstStyle/>
        <a:p>
          <a:r>
            <a:rPr kumimoji="1" lang="en-US" altLang="en-US" dirty="0" err="1" smtClean="0"/>
            <a:t>GcValidationManager</a:t>
          </a:r>
          <a:endParaRPr kumimoji="1" lang="ja-JP" altLang="en-US" dirty="0" smtClean="0"/>
        </a:p>
      </dgm:t>
    </dgm:pt>
    <dgm:pt modelId="{901708BA-1D2A-4809-BFF0-0C9B2F78E814}" type="parTrans" cxnId="{9268302D-0DDC-45F1-88E3-BA143D0032F5}">
      <dgm:prSet/>
      <dgm:spPr/>
      <dgm:t>
        <a:bodyPr/>
        <a:lstStyle/>
        <a:p>
          <a:endParaRPr kumimoji="1" lang="ja-JP" altLang="en-US"/>
        </a:p>
      </dgm:t>
    </dgm:pt>
    <dgm:pt modelId="{53E0E96D-E410-4949-8DEA-4CD0462CB2A9}" type="sibTrans" cxnId="{9268302D-0DDC-45F1-88E3-BA143D0032F5}">
      <dgm:prSet/>
      <dgm:spPr/>
      <dgm:t>
        <a:bodyPr/>
        <a:lstStyle/>
        <a:p>
          <a:endParaRPr kumimoji="1" lang="ja-JP" altLang="en-US"/>
        </a:p>
      </dgm:t>
    </dgm:pt>
    <dgm:pt modelId="{38F9112B-9958-4030-B281-0317D7709B91}">
      <dgm:prSet phldrT="[テキスト]"/>
      <dgm:spPr/>
      <dgm:t>
        <a:bodyPr/>
        <a:lstStyle/>
        <a:p>
          <a:r>
            <a:rPr kumimoji="1" lang="en-US" altLang="en-US" dirty="0" smtClean="0"/>
            <a:t>Errors</a:t>
          </a:r>
          <a:r>
            <a:rPr kumimoji="1" lang="ja-JP" altLang="en-US" dirty="0" smtClean="0"/>
            <a:t>プロパティ</a:t>
          </a:r>
          <a:endParaRPr kumimoji="1" lang="ja-JP" altLang="en-US" dirty="0"/>
        </a:p>
      </dgm:t>
    </dgm:pt>
    <dgm:pt modelId="{B5592C63-0037-4240-BAFE-09633E775F1E}" type="parTrans" cxnId="{4F87CA37-85D0-4466-96EE-A3F639AAC37A}">
      <dgm:prSet/>
      <dgm:spPr/>
      <dgm:t>
        <a:bodyPr/>
        <a:lstStyle/>
        <a:p>
          <a:endParaRPr kumimoji="1" lang="ja-JP" altLang="en-US"/>
        </a:p>
      </dgm:t>
    </dgm:pt>
    <dgm:pt modelId="{E2EAED9C-DCFD-4FE7-AC0C-BAB5086C72C5}" type="sibTrans" cxnId="{4F87CA37-85D0-4466-96EE-A3F639AAC37A}">
      <dgm:prSet/>
      <dgm:spPr/>
      <dgm:t>
        <a:bodyPr/>
        <a:lstStyle/>
        <a:p>
          <a:endParaRPr kumimoji="1" lang="ja-JP" altLang="en-US"/>
        </a:p>
      </dgm:t>
    </dgm:pt>
    <dgm:pt modelId="{CA3C0FF3-929B-48ED-832E-929B2D4DC9FE}" type="pres">
      <dgm:prSet presAssocID="{743FEE51-E252-4266-97BE-73BD9A75C9D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BF5F43A5-E705-4078-812A-1E13060CC41E}" type="pres">
      <dgm:prSet presAssocID="{D7C6DEB6-8D19-4E60-A698-280201BBB09B}" presName="root" presStyleCnt="0"/>
      <dgm:spPr/>
    </dgm:pt>
    <dgm:pt modelId="{5851E083-D6B7-4D62-B7FF-732CA4541A9B}" type="pres">
      <dgm:prSet presAssocID="{D7C6DEB6-8D19-4E60-A698-280201BBB09B}" presName="rootComposite" presStyleCnt="0"/>
      <dgm:spPr/>
    </dgm:pt>
    <dgm:pt modelId="{638C77E9-9D09-498A-817F-689BC8946C4B}" type="pres">
      <dgm:prSet presAssocID="{D7C6DEB6-8D19-4E60-A698-280201BBB09B}" presName="rootText" presStyleLbl="node1" presStyleIdx="0" presStyleCnt="1" custScaleX="291694"/>
      <dgm:spPr/>
      <dgm:t>
        <a:bodyPr/>
        <a:lstStyle/>
        <a:p>
          <a:endParaRPr kumimoji="1" lang="ja-JP" altLang="en-US"/>
        </a:p>
      </dgm:t>
    </dgm:pt>
    <dgm:pt modelId="{27009297-97B7-4D46-BE71-6856E612E0F1}" type="pres">
      <dgm:prSet presAssocID="{D7C6DEB6-8D19-4E60-A698-280201BBB09B}" presName="rootConnector" presStyleLbl="node1" presStyleIdx="0" presStyleCnt="1"/>
      <dgm:spPr/>
      <dgm:t>
        <a:bodyPr/>
        <a:lstStyle/>
        <a:p>
          <a:endParaRPr kumimoji="1" lang="ja-JP" altLang="en-US"/>
        </a:p>
      </dgm:t>
    </dgm:pt>
    <dgm:pt modelId="{CB3810CE-E821-4CC6-ABB4-34B80CA84F6F}" type="pres">
      <dgm:prSet presAssocID="{D7C6DEB6-8D19-4E60-A698-280201BBB09B}" presName="childShape" presStyleCnt="0"/>
      <dgm:spPr/>
    </dgm:pt>
    <dgm:pt modelId="{76F01497-100E-4966-BBE8-B12F8EF73EAB}" type="pres">
      <dgm:prSet presAssocID="{B5592C63-0037-4240-BAFE-09633E775F1E}" presName="Name13" presStyleLbl="parChTrans1D2" presStyleIdx="0" presStyleCnt="1"/>
      <dgm:spPr/>
      <dgm:t>
        <a:bodyPr/>
        <a:lstStyle/>
        <a:p>
          <a:endParaRPr kumimoji="1" lang="ja-JP" altLang="en-US"/>
        </a:p>
      </dgm:t>
    </dgm:pt>
    <dgm:pt modelId="{2B6AFCA6-1DB0-4785-9229-AA3A2CB8C28F}" type="pres">
      <dgm:prSet presAssocID="{38F9112B-9958-4030-B281-0317D7709B91}" presName="childText" presStyleLbl="bgAcc1" presStyleIdx="0" presStyleCnt="1" custScaleX="291694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29392AA7-C837-4778-B63E-56ADBA5309E6}" type="presOf" srcId="{743FEE51-E252-4266-97BE-73BD9A75C9D1}" destId="{CA3C0FF3-929B-48ED-832E-929B2D4DC9FE}" srcOrd="0" destOrd="0" presId="urn:microsoft.com/office/officeart/2005/8/layout/hierarchy3"/>
    <dgm:cxn modelId="{4F87CA37-85D0-4466-96EE-A3F639AAC37A}" srcId="{D7C6DEB6-8D19-4E60-A698-280201BBB09B}" destId="{38F9112B-9958-4030-B281-0317D7709B91}" srcOrd="0" destOrd="0" parTransId="{B5592C63-0037-4240-BAFE-09633E775F1E}" sibTransId="{E2EAED9C-DCFD-4FE7-AC0C-BAB5086C72C5}"/>
    <dgm:cxn modelId="{9268302D-0DDC-45F1-88E3-BA143D0032F5}" srcId="{743FEE51-E252-4266-97BE-73BD9A75C9D1}" destId="{D7C6DEB6-8D19-4E60-A698-280201BBB09B}" srcOrd="0" destOrd="0" parTransId="{901708BA-1D2A-4809-BFF0-0C9B2F78E814}" sibTransId="{53E0E96D-E410-4949-8DEA-4CD0462CB2A9}"/>
    <dgm:cxn modelId="{B7CE8BE0-E95E-413C-9938-DACB9FCBAD1A}" type="presOf" srcId="{B5592C63-0037-4240-BAFE-09633E775F1E}" destId="{76F01497-100E-4966-BBE8-B12F8EF73EAB}" srcOrd="0" destOrd="0" presId="urn:microsoft.com/office/officeart/2005/8/layout/hierarchy3"/>
    <dgm:cxn modelId="{7AEB8B60-738F-4706-9104-1B85F5A57DD0}" type="presOf" srcId="{38F9112B-9958-4030-B281-0317D7709B91}" destId="{2B6AFCA6-1DB0-4785-9229-AA3A2CB8C28F}" srcOrd="0" destOrd="0" presId="urn:microsoft.com/office/officeart/2005/8/layout/hierarchy3"/>
    <dgm:cxn modelId="{284CFB36-8412-4EA9-8344-1A1AD8BF5806}" type="presOf" srcId="{D7C6DEB6-8D19-4E60-A698-280201BBB09B}" destId="{27009297-97B7-4D46-BE71-6856E612E0F1}" srcOrd="1" destOrd="0" presId="urn:microsoft.com/office/officeart/2005/8/layout/hierarchy3"/>
    <dgm:cxn modelId="{2C2136D6-1541-473A-B77C-A352CE45BE50}" type="presOf" srcId="{D7C6DEB6-8D19-4E60-A698-280201BBB09B}" destId="{638C77E9-9D09-498A-817F-689BC8946C4B}" srcOrd="0" destOrd="0" presId="urn:microsoft.com/office/officeart/2005/8/layout/hierarchy3"/>
    <dgm:cxn modelId="{4005D7B1-E6BB-454A-8F90-71685B983D83}" type="presParOf" srcId="{CA3C0FF3-929B-48ED-832E-929B2D4DC9FE}" destId="{BF5F43A5-E705-4078-812A-1E13060CC41E}" srcOrd="0" destOrd="0" presId="urn:microsoft.com/office/officeart/2005/8/layout/hierarchy3"/>
    <dgm:cxn modelId="{C237CC41-6B80-4B4B-A8D5-87E74EA14C1E}" type="presParOf" srcId="{BF5F43A5-E705-4078-812A-1E13060CC41E}" destId="{5851E083-D6B7-4D62-B7FF-732CA4541A9B}" srcOrd="0" destOrd="0" presId="urn:microsoft.com/office/officeart/2005/8/layout/hierarchy3"/>
    <dgm:cxn modelId="{A560B729-65B8-4630-83F6-33444D5DA9EF}" type="presParOf" srcId="{5851E083-D6B7-4D62-B7FF-732CA4541A9B}" destId="{638C77E9-9D09-498A-817F-689BC8946C4B}" srcOrd="0" destOrd="0" presId="urn:microsoft.com/office/officeart/2005/8/layout/hierarchy3"/>
    <dgm:cxn modelId="{1F2B79B5-9949-4C0D-B82B-427ACD7A09BF}" type="presParOf" srcId="{5851E083-D6B7-4D62-B7FF-732CA4541A9B}" destId="{27009297-97B7-4D46-BE71-6856E612E0F1}" srcOrd="1" destOrd="0" presId="urn:microsoft.com/office/officeart/2005/8/layout/hierarchy3"/>
    <dgm:cxn modelId="{0EDF1413-4184-42B1-ACDA-FD4D810EADE7}" type="presParOf" srcId="{BF5F43A5-E705-4078-812A-1E13060CC41E}" destId="{CB3810CE-E821-4CC6-ABB4-34B80CA84F6F}" srcOrd="1" destOrd="0" presId="urn:microsoft.com/office/officeart/2005/8/layout/hierarchy3"/>
    <dgm:cxn modelId="{3C111CCA-E8AF-42B2-85CE-B9BFC585C1C4}" type="presParOf" srcId="{CB3810CE-E821-4CC6-ABB4-34B80CA84F6F}" destId="{76F01497-100E-4966-BBE8-B12F8EF73EAB}" srcOrd="0" destOrd="0" presId="urn:microsoft.com/office/officeart/2005/8/layout/hierarchy3"/>
    <dgm:cxn modelId="{6BF827E9-74A6-4845-88D1-20D7F8818432}" type="presParOf" srcId="{CB3810CE-E821-4CC6-ABB4-34B80CA84F6F}" destId="{2B6AFCA6-1DB0-4785-9229-AA3A2CB8C28F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8C77E9-9D09-498A-817F-689BC8946C4B}">
      <dsp:nvSpPr>
        <dsp:cNvPr id="0" name=""/>
        <dsp:cNvSpPr/>
      </dsp:nvSpPr>
      <dsp:spPr>
        <a:xfrm>
          <a:off x="1600200" y="415"/>
          <a:ext cx="2895598" cy="4963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xmlns:mc="http://schemas.openxmlformats.org/markup-compatibility/2006" xmlns:a14="http://schemas.microsoft.com/office/drawing/2007/7/7/main" val="000000" mc:Ignorable="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2400" kern="1200" dirty="0" err="1" smtClean="0"/>
            <a:t>GcValidationManager</a:t>
          </a:r>
          <a:endParaRPr kumimoji="1" lang="ja-JP" altLang="en-US" sz="2400" kern="1200" dirty="0" smtClean="0"/>
        </a:p>
      </dsp:txBody>
      <dsp:txXfrm>
        <a:off x="1614737" y="14952"/>
        <a:ext cx="2866524" cy="467267"/>
      </dsp:txXfrm>
    </dsp:sp>
    <dsp:sp modelId="{76F01497-100E-4966-BBE8-B12F8EF73EAB}">
      <dsp:nvSpPr>
        <dsp:cNvPr id="0" name=""/>
        <dsp:cNvSpPr/>
      </dsp:nvSpPr>
      <dsp:spPr>
        <a:xfrm>
          <a:off x="1699469" y="496757"/>
          <a:ext cx="479851" cy="3722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256"/>
              </a:lnTo>
              <a:lnTo>
                <a:pt x="479851" y="372256"/>
              </a:lnTo>
            </a:path>
          </a:pathLst>
        </a:custGeom>
        <a:noFill/>
        <a:ln w="9525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6AFCA6-1DB0-4785-9229-AA3A2CB8C28F}">
      <dsp:nvSpPr>
        <dsp:cNvPr id="0" name=""/>
        <dsp:cNvSpPr/>
      </dsp:nvSpPr>
      <dsp:spPr>
        <a:xfrm>
          <a:off x="2179320" y="620842"/>
          <a:ext cx="2316478" cy="496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en-US" sz="2500" kern="1200" dirty="0" smtClean="0"/>
            <a:t>Errors</a:t>
          </a:r>
          <a:r>
            <a:rPr kumimoji="1" lang="ja-JP" altLang="en-US" sz="2500" kern="1200" dirty="0" smtClean="0"/>
            <a:t>プロパティ</a:t>
          </a:r>
          <a:endParaRPr kumimoji="1" lang="ja-JP" altLang="en-US" sz="2500" kern="1200" dirty="0"/>
        </a:p>
      </dsp:txBody>
      <dsp:txXfrm>
        <a:off x="2193857" y="635379"/>
        <a:ext cx="2287404" cy="467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4D02F-CAC7-481D-8EF4-282AFEB16B5B}" type="datetimeFigureOut">
              <a:rPr kumimoji="1" lang="ja-JP" altLang="en-US" smtClean="0"/>
              <a:pPr/>
              <a:t>2009/9/28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794A8-1FE8-42E8-9E3F-0EE7DE443F61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400928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27480964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079127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9267549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8118724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8192012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4446033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1794A8-1FE8-42E8-9E3F-0EE7DE443F61}" type="slidenum">
              <a:rPr kumimoji="1" lang="ja-JP" altLang="en-US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4158987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 latinLnBrk="0">
              <a:buNone/>
              <a:defRPr kumimoji="1" lang="ja-JP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rgbClr val="800000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kumimoji="1" lang="ja-JP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dirty="0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 latinLnBrk="0">
              <a:defRPr kumimoji="1" lang="ja-JP" sz="4000" b="0" cap="none" spc="0">
                <a:ln w="18415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 latinLnBrk="0">
              <a:buNone/>
              <a:defRPr kumimoji="1" lang="ja-JP" sz="2000" b="0" cap="none" spc="0">
                <a:ln w="3175" cmpd="sng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  <a:lvl2pPr marL="457200" indent="0" latinLnBrk="0">
              <a:buNone/>
              <a:defRPr kumimoji="1" lang="ja-JP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kumimoji="1" lang="ja-JP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kumimoji="1" lang="ja-JP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latinLnBrk="0">
              <a:defRPr kumimoji="1" lang="ja-JP" sz="2800"/>
            </a:lvl1pPr>
            <a:lvl2pPr latinLnBrk="0">
              <a:defRPr kumimoji="1" lang="ja-JP" sz="2400"/>
            </a:lvl2pPr>
            <a:lvl3pPr latinLnBrk="0">
              <a:defRPr kumimoji="1" lang="ja-JP" sz="2000"/>
            </a:lvl3pPr>
            <a:lvl4pPr latinLnBrk="0">
              <a:defRPr kumimoji="1" lang="ja-JP" sz="1800"/>
            </a:lvl4pPr>
            <a:lvl5pPr latinLnBrk="0">
              <a:defRPr kumimoji="1" lang="ja-JP" sz="1800"/>
            </a:lvl5pPr>
            <a:lvl6pPr latinLnBrk="0">
              <a:defRPr kumimoji="1" lang="ja-JP" sz="1800"/>
            </a:lvl6pPr>
            <a:lvl7pPr latinLnBrk="0">
              <a:defRPr kumimoji="1" lang="ja-JP" sz="1800"/>
            </a:lvl7pPr>
            <a:lvl8pPr latinLnBrk="0">
              <a:defRPr kumimoji="1" lang="ja-JP" sz="1800"/>
            </a:lvl8pPr>
            <a:lvl9pPr latinLnBrk="0">
              <a:defRPr kumimoji="1" lang="ja-JP" sz="1800"/>
            </a:lvl9pPr>
          </a:lstStyle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latinLnBrk="0">
              <a:defRPr kumimoji="1" lang="ja-JP" sz="2800"/>
            </a:lvl1pPr>
            <a:lvl2pPr latinLnBrk="0">
              <a:defRPr kumimoji="1" lang="ja-JP" sz="2400"/>
            </a:lvl2pPr>
            <a:lvl3pPr latinLnBrk="0">
              <a:defRPr kumimoji="1" lang="ja-JP" sz="2000"/>
            </a:lvl3pPr>
            <a:lvl4pPr latinLnBrk="0">
              <a:defRPr kumimoji="1" lang="ja-JP" sz="1800"/>
            </a:lvl4pPr>
            <a:lvl5pPr latinLnBrk="0">
              <a:defRPr kumimoji="1" lang="ja-JP" sz="1800"/>
            </a:lvl5pPr>
            <a:lvl6pPr latinLnBrk="0">
              <a:defRPr kumimoji="1" lang="ja-JP" sz="1800"/>
            </a:lvl6pPr>
            <a:lvl7pPr latinLnBrk="0">
              <a:defRPr kumimoji="1" lang="ja-JP" sz="1800"/>
            </a:lvl7pPr>
            <a:lvl8pPr latinLnBrk="0">
              <a:defRPr kumimoji="1" lang="ja-JP" sz="1800"/>
            </a:lvl8pPr>
            <a:lvl9pPr latinLnBrk="0">
              <a:defRPr kumimoji="1" lang="ja-JP" sz="1800"/>
            </a:lvl9pPr>
          </a:lstStyle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kumimoji="1" lang="ja-JP"/>
            </a:lvl1pPr>
          </a:lstStyle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kumimoji="1" lang="ja-JP" sz="2400" b="1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 latinLnBrk="0">
              <a:defRPr kumimoji="1" lang="ja-JP" sz="2400"/>
            </a:lvl1pPr>
            <a:lvl2pPr latinLnBrk="0">
              <a:defRPr kumimoji="1" lang="ja-JP" sz="2000"/>
            </a:lvl2pPr>
            <a:lvl3pPr latinLnBrk="0">
              <a:defRPr kumimoji="1" lang="ja-JP" sz="1800"/>
            </a:lvl3pPr>
            <a:lvl4pPr latinLnBrk="0">
              <a:defRPr kumimoji="1" lang="ja-JP" sz="1600"/>
            </a:lvl4pPr>
            <a:lvl5pPr latinLnBrk="0">
              <a:defRPr kumimoji="1" lang="ja-JP" sz="1600"/>
            </a:lvl5pPr>
            <a:lvl6pPr latinLnBrk="0">
              <a:defRPr kumimoji="1" lang="ja-JP" sz="1600"/>
            </a:lvl6pPr>
            <a:lvl7pPr latinLnBrk="0">
              <a:defRPr kumimoji="1" lang="ja-JP" sz="1600"/>
            </a:lvl7pPr>
            <a:lvl8pPr latinLnBrk="0">
              <a:defRPr kumimoji="1" lang="ja-JP" sz="1600"/>
            </a:lvl8pPr>
            <a:lvl9pPr latinLnBrk="0">
              <a:defRPr kumimoji="1" lang="ja-JP" sz="1600"/>
            </a:lvl9pPr>
          </a:lstStyle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kumimoji="1" lang="ja-JP" sz="2400" b="1"/>
            </a:lvl1pPr>
            <a:lvl2pPr marL="457200" indent="0" latinLnBrk="0">
              <a:buNone/>
              <a:defRPr kumimoji="1" lang="ja-JP" sz="2000" b="1"/>
            </a:lvl2pPr>
            <a:lvl3pPr marL="914400" indent="0" latinLnBrk="0">
              <a:buNone/>
              <a:defRPr kumimoji="1" lang="ja-JP" sz="1800" b="1"/>
            </a:lvl3pPr>
            <a:lvl4pPr marL="1371600" indent="0" latinLnBrk="0">
              <a:buNone/>
              <a:defRPr kumimoji="1" lang="ja-JP" sz="1600" b="1"/>
            </a:lvl4pPr>
            <a:lvl5pPr marL="1828800" indent="0" latinLnBrk="0">
              <a:buNone/>
              <a:defRPr kumimoji="1" lang="ja-JP" sz="1600" b="1"/>
            </a:lvl5pPr>
            <a:lvl6pPr marL="2286000" indent="0" latinLnBrk="0">
              <a:buNone/>
              <a:defRPr kumimoji="1" lang="ja-JP" sz="1600" b="1"/>
            </a:lvl6pPr>
            <a:lvl7pPr marL="2743200" indent="0" latinLnBrk="0">
              <a:buNone/>
              <a:defRPr kumimoji="1" lang="ja-JP" sz="1600" b="1"/>
            </a:lvl7pPr>
            <a:lvl8pPr marL="3200400" indent="0" latinLnBrk="0">
              <a:buNone/>
              <a:defRPr kumimoji="1" lang="ja-JP" sz="1600" b="1"/>
            </a:lvl8pPr>
            <a:lvl9pPr marL="3657600" indent="0" latinLnBrk="0">
              <a:buNone/>
              <a:defRPr kumimoji="1" lang="ja-JP" sz="1600" b="1"/>
            </a:lvl9pPr>
          </a:lstStyle>
          <a:p>
            <a:pPr lvl="0"/>
            <a:r>
              <a:rPr kumimoji="1" lang="ja-JP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 latinLnBrk="0">
              <a:defRPr kumimoji="1" lang="ja-JP" sz="2400"/>
            </a:lvl1pPr>
            <a:lvl2pPr latinLnBrk="0">
              <a:defRPr kumimoji="1" lang="ja-JP" sz="2000"/>
            </a:lvl2pPr>
            <a:lvl3pPr latinLnBrk="0">
              <a:defRPr kumimoji="1" lang="ja-JP" sz="1800"/>
            </a:lvl3pPr>
            <a:lvl4pPr latinLnBrk="0">
              <a:defRPr kumimoji="1" lang="ja-JP" sz="1600"/>
            </a:lvl4pPr>
            <a:lvl5pPr latinLnBrk="0">
              <a:defRPr kumimoji="1" lang="ja-JP" sz="1600"/>
            </a:lvl5pPr>
            <a:lvl6pPr latinLnBrk="0">
              <a:defRPr kumimoji="1" lang="ja-JP" sz="1600"/>
            </a:lvl6pPr>
            <a:lvl7pPr latinLnBrk="0">
              <a:defRPr kumimoji="1" lang="ja-JP" sz="1600"/>
            </a:lvl7pPr>
            <a:lvl8pPr latinLnBrk="0">
              <a:defRPr kumimoji="1" lang="ja-JP" sz="1600"/>
            </a:lvl8pPr>
            <a:lvl9pPr latinLnBrk="0">
              <a:defRPr kumimoji="1" lang="ja-JP" sz="1600"/>
            </a:lvl9pPr>
          </a:lstStyle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 latinLnBrk="0">
              <a:defRPr kumimoji="1" lang="ja-JP" sz="2000" b="1"/>
            </a:lvl1pPr>
          </a:lstStyle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 latinLnBrk="0">
              <a:defRPr kumimoji="1" lang="ja-JP" sz="3200"/>
            </a:lvl1pPr>
            <a:lvl2pPr latinLnBrk="0">
              <a:defRPr kumimoji="1" lang="ja-JP" sz="2800"/>
            </a:lvl2pPr>
            <a:lvl3pPr latinLnBrk="0">
              <a:defRPr kumimoji="1" lang="ja-JP" sz="2400"/>
            </a:lvl3pPr>
            <a:lvl4pPr latinLnBrk="0">
              <a:defRPr kumimoji="1" lang="ja-JP" sz="2000"/>
            </a:lvl4pPr>
            <a:lvl5pPr latinLnBrk="0">
              <a:defRPr kumimoji="1" lang="ja-JP" sz="2000"/>
            </a:lvl5pPr>
            <a:lvl6pPr latinLnBrk="0">
              <a:defRPr kumimoji="1" lang="ja-JP" sz="2000"/>
            </a:lvl6pPr>
            <a:lvl7pPr latinLnBrk="0">
              <a:defRPr kumimoji="1" lang="ja-JP" sz="2000"/>
            </a:lvl7pPr>
            <a:lvl8pPr latinLnBrk="0">
              <a:defRPr kumimoji="1" lang="ja-JP" sz="2000"/>
            </a:lvl8pPr>
            <a:lvl9pPr latinLnBrk="0">
              <a:defRPr kumimoji="1" lang="ja-JP" sz="2000"/>
            </a:lvl9pPr>
          </a:lstStyle>
          <a:p>
            <a:pPr lvl="0"/>
            <a:r>
              <a:rPr kumimoji="1" lang="ja-JP"/>
              <a:t>マスター テキストの書式設定</a:t>
            </a:r>
          </a:p>
          <a:p>
            <a:pPr lvl="1"/>
            <a:r>
              <a:rPr kumimoji="1" lang="ja-JP"/>
              <a:t>第 2 レベル</a:t>
            </a:r>
          </a:p>
          <a:p>
            <a:pPr lvl="2"/>
            <a:r>
              <a:rPr kumimoji="1" lang="ja-JP"/>
              <a:t>第 3 レベル</a:t>
            </a:r>
          </a:p>
          <a:p>
            <a:pPr lvl="3"/>
            <a:r>
              <a:rPr kumimoji="1" lang="ja-JP"/>
              <a:t>第 4 レベル</a:t>
            </a:r>
          </a:p>
          <a:p>
            <a:pPr lvl="4"/>
            <a:r>
              <a:rPr kumimoji="1" lang="ja-JP"/>
              <a:t>第 5 レベル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 latinLnBrk="0">
              <a:buNone/>
              <a:defRPr kumimoji="1" lang="ja-JP" sz="14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kumimoji="1" lang="ja-JP" sz="2000" b="1"/>
            </a:lvl1pPr>
          </a:lstStyle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kumimoji="1" lang="ja-JP" sz="3200"/>
            </a:lvl1pPr>
            <a:lvl2pPr marL="457200" indent="0" latinLnBrk="0">
              <a:buNone/>
              <a:defRPr kumimoji="1" lang="ja-JP" sz="2800"/>
            </a:lvl2pPr>
            <a:lvl3pPr marL="914400" indent="0" latinLnBrk="0">
              <a:buNone/>
              <a:defRPr kumimoji="1" lang="ja-JP" sz="2400"/>
            </a:lvl3pPr>
            <a:lvl4pPr marL="1371600" indent="0" latinLnBrk="0">
              <a:buNone/>
              <a:defRPr kumimoji="1" lang="ja-JP" sz="2000"/>
            </a:lvl4pPr>
            <a:lvl5pPr marL="1828800" indent="0" latinLnBrk="0">
              <a:buNone/>
              <a:defRPr kumimoji="1" lang="ja-JP" sz="2000"/>
            </a:lvl5pPr>
            <a:lvl6pPr marL="2286000" indent="0" latinLnBrk="0">
              <a:buNone/>
              <a:defRPr kumimoji="1" lang="ja-JP" sz="2000"/>
            </a:lvl6pPr>
            <a:lvl7pPr marL="2743200" indent="0" latinLnBrk="0">
              <a:buNone/>
              <a:defRPr kumimoji="1" lang="ja-JP" sz="2000"/>
            </a:lvl7pPr>
            <a:lvl8pPr marL="3200400" indent="0" latinLnBrk="0">
              <a:buNone/>
              <a:defRPr kumimoji="1" lang="ja-JP" sz="2000"/>
            </a:lvl8pPr>
            <a:lvl9pPr marL="3657600" indent="0" latinLnBrk="0">
              <a:buNone/>
              <a:defRPr kumimoji="1" lang="ja-JP" sz="2000"/>
            </a:lvl9pPr>
          </a:lstStyle>
          <a:p>
            <a:endParaRPr kumimoji="1" lang="ja-JP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kumimoji="1" lang="ja-JP" sz="1400"/>
            </a:lvl1pPr>
            <a:lvl2pPr marL="457200" indent="0" latinLnBrk="0">
              <a:buNone/>
              <a:defRPr kumimoji="1" lang="ja-JP" sz="1200"/>
            </a:lvl2pPr>
            <a:lvl3pPr marL="914400" indent="0" latinLnBrk="0">
              <a:buNone/>
              <a:defRPr kumimoji="1" lang="ja-JP" sz="1000"/>
            </a:lvl3pPr>
            <a:lvl4pPr marL="1371600" indent="0" latinLnBrk="0">
              <a:buNone/>
              <a:defRPr kumimoji="1" lang="ja-JP" sz="900"/>
            </a:lvl4pPr>
            <a:lvl5pPr marL="1828800" indent="0" latinLnBrk="0">
              <a:buNone/>
              <a:defRPr kumimoji="1" lang="ja-JP" sz="900"/>
            </a:lvl5pPr>
            <a:lvl6pPr marL="2286000" indent="0" latinLnBrk="0">
              <a:buNone/>
              <a:defRPr kumimoji="1" lang="ja-JP" sz="900"/>
            </a:lvl6pPr>
            <a:lvl7pPr marL="2743200" indent="0" latinLnBrk="0">
              <a:buNone/>
              <a:defRPr kumimoji="1" lang="ja-JP" sz="900"/>
            </a:lvl7pPr>
            <a:lvl8pPr marL="3200400" indent="0" latinLnBrk="0">
              <a:buNone/>
              <a:defRPr kumimoji="1" lang="ja-JP" sz="900"/>
            </a:lvl8pPr>
            <a:lvl9pPr marL="3657600" indent="0" latinLnBrk="0">
              <a:buNone/>
              <a:defRPr kumimoji="1" lang="ja-JP" sz="900"/>
            </a:lvl9pPr>
          </a:lstStyle>
          <a:p>
            <a:pPr lvl="0"/>
            <a:r>
              <a:rPr kumimoji="1" lang="ja-JP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 smtClean="0"/>
              <a:t>9/18/2006</a:t>
            </a:r>
            <a:endParaRPr kumimoji="1" 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/>
              <a:pPr/>
              <a:t>&lt;#&gt;</a:t>
            </a:fld>
            <a:endParaRPr kumimoji="1" lang="ja-JP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/>
              <a:t>マスター タイトルの書式設定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dirty="0"/>
              <a:t>マスター テキストの書式設定</a:t>
            </a:r>
          </a:p>
          <a:p>
            <a:pPr lvl="1"/>
            <a:r>
              <a:rPr kumimoji="1" lang="ja-JP" dirty="0"/>
              <a:t>第 2 レベル</a:t>
            </a:r>
          </a:p>
          <a:p>
            <a:pPr lvl="2"/>
            <a:r>
              <a:rPr kumimoji="1" lang="ja-JP" dirty="0"/>
              <a:t>第 3 レベル</a:t>
            </a:r>
          </a:p>
          <a:p>
            <a:pPr lvl="3"/>
            <a:r>
              <a:rPr kumimoji="1" lang="ja-JP" dirty="0"/>
              <a:t>第 4 レベル</a:t>
            </a:r>
          </a:p>
          <a:p>
            <a:pPr lvl="4"/>
            <a:r>
              <a:rPr kumimoji="1" lang="ja-JP" dirty="0"/>
              <a:t>第 5 レベル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kumimoji="1" lang="ja-JP" sz="12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lang="en-US" altLang="ja-JP" smtClean="0"/>
              <a:t>9/18/2006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kumimoji="1" lang="ja-JP" sz="12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4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kumimoji="1" lang="ja-JP" sz="1200">
                <a:solidFill>
                  <a:schemeClr val="tx1">
                    <a:tint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B6F15528-21DE-4FAA-801E-634DDDAF4B2B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lang="ja-JP" sz="4400" b="0" kern="1200" cap="none" spc="0">
          <a:ln w="18415" cmpd="sng">
            <a:solidFill>
              <a:schemeClr val="tx1"/>
            </a:solidFill>
            <a:prstDash val="solid"/>
          </a:ln>
          <a:solidFill>
            <a:schemeClr val="tx1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メイリオ" pitchFamily="50" charset="-128"/>
          <a:ea typeface="メイリオ" pitchFamily="50" charset="-128"/>
          <a:cs typeface="メイリオ" pitchFamily="50" charset="-12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3"/>
        </a:buBlip>
        <a:defRPr kumimoji="1" lang="ja-JP" sz="32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3"/>
        </a:buBlip>
        <a:defRPr kumimoji="1" lang="ja-JP" sz="28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3"/>
        </a:buBlip>
        <a:defRPr kumimoji="1" lang="ja-JP" sz="24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3"/>
        </a:buBlip>
        <a:defRPr kumimoji="1" lang="ja-JP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lang="ja-JP" sz="2000" kern="1200">
          <a:solidFill>
            <a:schemeClr val="tx1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lang="ja-JP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1" lang="ja-JP"/>
      </a:defPPr>
      <a:lvl1pPr marL="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lang="ja-JP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tmarkit.co.jp/fdotnet/vblab/uiframework_04/uiframework_04_03.html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diagramData" Target="../diagrams/data1.xml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InputManCTP@grapecity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24906" y="2130425"/>
            <a:ext cx="8280000" cy="1470025"/>
          </a:xfrm>
        </p:spPr>
        <p:txBody>
          <a:bodyPr>
            <a:normAutofit/>
          </a:bodyPr>
          <a:lstStyle/>
          <a:p>
            <a:r>
              <a:rPr kumimoji="1" lang="en-US" altLang="ja-JP" sz="4000" dirty="0" smtClean="0"/>
              <a:t>Validation with WPF &amp; Silverlight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グレープシティ株式会社</a:t>
            </a:r>
            <a:endParaRPr kumimoji="1" lang="en-US" altLang="ja-JP" dirty="0" smtClean="0"/>
          </a:p>
          <a:p>
            <a:r>
              <a:rPr lang="ja-JP" altLang="en-US" dirty="0" smtClean="0"/>
              <a:t>八巻 雄哉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07/7/12/main" xmlns="" val="384640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​​四角形 7"/>
          <p:cNvSpPr/>
          <p:nvPr/>
        </p:nvSpPr>
        <p:spPr>
          <a:xfrm>
            <a:off x="5791200" y="533400"/>
            <a:ext cx="2819400" cy="2819400"/>
          </a:xfrm>
          <a:prstGeom prst="roundRect">
            <a:avLst>
              <a:gd name="adj" fmla="val 293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直方体 8"/>
          <p:cNvSpPr/>
          <p:nvPr/>
        </p:nvSpPr>
        <p:spPr>
          <a:xfrm>
            <a:off x="6073800" y="7620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12345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1" name="直方体 10"/>
          <p:cNvSpPr/>
          <p:nvPr/>
        </p:nvSpPr>
        <p:spPr>
          <a:xfrm>
            <a:off x="6073800" y="12192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2" name="直方体 11"/>
          <p:cNvSpPr/>
          <p:nvPr/>
        </p:nvSpPr>
        <p:spPr>
          <a:xfrm>
            <a:off x="6096000" y="16764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" name="直方体 12"/>
          <p:cNvSpPr/>
          <p:nvPr/>
        </p:nvSpPr>
        <p:spPr>
          <a:xfrm>
            <a:off x="6096000" y="21546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" name="直方体 13"/>
          <p:cNvSpPr/>
          <p:nvPr/>
        </p:nvSpPr>
        <p:spPr>
          <a:xfrm>
            <a:off x="6096000" y="26118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2057" name="Picture 9" descr="E:\Evangelist\Events\わんくま勉強会\東京37回\Materials\新規顧客登録画面.png"/>
          <p:cNvPicPr>
            <a:picLocks noChangeAspect="1" noChangeArrowheads="1"/>
          </p:cNvPicPr>
          <p:nvPr/>
        </p:nvPicPr>
        <p:blipFill>
          <a:blip r:embed="rId2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3162300" cy="31623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15" name="角丸​​四角形 14"/>
          <p:cNvSpPr/>
          <p:nvPr/>
        </p:nvSpPr>
        <p:spPr>
          <a:xfrm>
            <a:off x="228600" y="4114800"/>
            <a:ext cx="8001000" cy="2590800"/>
          </a:xfrm>
          <a:prstGeom prst="roundRect">
            <a:avLst>
              <a:gd name="adj" fmla="val 21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 err="1" smtClean="0"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Validation.Errors</a:t>
            </a:r>
            <a:r>
              <a:rPr kumimoji="1" lang="ja-JP" altLang="en-US" dirty="0" smtClean="0">
                <a:effectLst/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添付プロパティ</a:t>
            </a:r>
            <a:endParaRPr kumimoji="1" lang="ja-JP" altLang="en-US" dirty="0">
              <a:effectLst/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10</a:t>
            </a:fld>
            <a:endParaRPr kumimoji="1" lang="ja-JP" altLang="en-US"/>
          </a:p>
        </p:txBody>
      </p:sp>
      <p:sp>
        <p:nvSpPr>
          <p:cNvPr id="7" name="円柱 6"/>
          <p:cNvSpPr/>
          <p:nvPr/>
        </p:nvSpPr>
        <p:spPr>
          <a:xfrm rot="16200000">
            <a:off x="4387200" y="-120000"/>
            <a:ext cx="432000" cy="2196000"/>
          </a:xfrm>
          <a:prstGeom prst="can">
            <a:avLst/>
          </a:prstGeom>
          <a:gradFill flip="none" rotWithShape="1"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  <a:lin ang="0" scaled="1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867400" y="152400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Customer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オブジェクト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79600" y="392668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Binding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オブジェクト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657600" y="1295400"/>
            <a:ext cx="3276000" cy="104400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Binding.ValidationRules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DataErrorValidationRule</a:t>
            </a:r>
            <a:r>
              <a:rPr lang="en-US" altLang="ja-JP" sz="2000" dirty="0" smtClean="0">
                <a:solidFill>
                  <a:srgbClr val="0000FF"/>
                </a:solidFill>
              </a:rPr>
              <a:t>/&gt;</a:t>
            </a: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Binding.ValidationRules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</p:txBody>
      </p:sp>
      <p:pic>
        <p:nvPicPr>
          <p:cNvPr id="2056" name="Picture 8" descr="E:\Evangelist\Events\わんくま勉強会\東京37回\Materials\GetErrors.png"/>
          <p:cNvPicPr>
            <a:picLocks noChangeAspect="1" noChangeArrowheads="1"/>
          </p:cNvPicPr>
          <p:nvPr/>
        </p:nvPicPr>
        <p:blipFill>
          <a:blip r:embed="rId3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4495800"/>
            <a:ext cx="7835406" cy="211722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pic>
        <p:nvPicPr>
          <p:cNvPr id="2060" name="Picture 12" descr="E:\Evangelist\Materials\Images\others\矢印1.png"/>
          <p:cNvPicPr>
            <a:picLocks noChangeAspect="1" noChangeArrowheads="1"/>
          </p:cNvPicPr>
          <p:nvPr/>
        </p:nvPicPr>
        <p:blipFill>
          <a:blip r:embed="rId4">
            <a:extLst>
              <a:ext uri="BEBA8EAE-BF5A-486c-A8C5-ECC9F3942E4B">
                <a14:imgProps xmlns:a14="http://schemas.microsoft.com/office/drawing/2007/7/7/main" xmlns="">
                  <a14:imgLayer r:embed="rId5">
                    <a14:imgEffect>
                      <a14:colorTemperature colorTemp="112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 rot="2617849" flipV="1">
            <a:off x="2264347" y="1280671"/>
            <a:ext cx="1866554" cy="81001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0" y="358140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TextBox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</a:t>
            </a:r>
            <a:r>
              <a:rPr kumimoji="1" lang="en-US" altLang="ja-JP" sz="20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Validation.Errors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添付プロパティに</a:t>
            </a:r>
            <a:r>
              <a:rPr kumimoji="1" lang="en-US" altLang="ja-JP" sz="2000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ValidationError</a:t>
            </a:r>
            <a:r>
              <a:rPr lang="ja-JP" altLang="en-US" sz="20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が</a:t>
            </a:r>
            <a:r>
              <a:rPr kumimoji="1"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追加される。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893808802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エラー表示の方法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311894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エラー表示の方法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807406923"/>
              </p:ext>
            </p:extLst>
          </p:nvPr>
        </p:nvGraphicFramePr>
        <p:xfrm>
          <a:off x="457200" y="1600200"/>
          <a:ext cx="8229600" cy="41452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WPF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Silverlight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ErrorTemplate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添付プロパティ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-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ValidationStates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en-US" altLang="ja-JP" sz="21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kumimoji="1" lang="en-US" altLang="ja-JP" sz="21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VisualStateGroup</a:t>
                      </a:r>
                      <a:r>
                        <a:rPr kumimoji="1" lang="en-US" altLang="ja-JP" sz="21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)</a:t>
                      </a:r>
                      <a:endParaRPr kumimoji="1" lang="ja-JP" altLang="en-US" sz="2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-</a:t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WPF 4</a:t>
                      </a: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で追加？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HasError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添付プロパティ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イベント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Validation.Error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添付イベント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FrameworkElement.BindingValidationError</a:t>
                      </a: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イベント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240008082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ErrorTemplate</a:t>
            </a:r>
            <a:r>
              <a:rPr kumimoji="1" lang="ja-JP" altLang="en-US" dirty="0" smtClean="0"/>
              <a:t>添付プロパティ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-US" altLang="ja-JP" sz="2600" dirty="0" err="1" smtClean="0"/>
              <a:t>Validation.ErrorTemplate</a:t>
            </a:r>
            <a:r>
              <a:rPr kumimoji="1" lang="ja-JP" altLang="en-US" sz="2600" dirty="0" smtClean="0"/>
              <a:t>（</a:t>
            </a:r>
            <a:r>
              <a:rPr kumimoji="1" lang="en-US" altLang="ja-JP" sz="2600" dirty="0" smtClean="0"/>
              <a:t>ControlTemplate</a:t>
            </a:r>
            <a:r>
              <a:rPr kumimoji="1" lang="ja-JP" altLang="en-US" sz="2600" dirty="0" smtClean="0"/>
              <a:t>型）</a:t>
            </a:r>
            <a:endParaRPr kumimoji="1" lang="en-US" altLang="ja-JP" sz="2600" dirty="0" smtClean="0"/>
          </a:p>
          <a:p>
            <a:endParaRPr lang="en-US" altLang="ja-JP" sz="2600" dirty="0"/>
          </a:p>
          <a:p>
            <a:endParaRPr kumimoji="1" lang="en-US" altLang="ja-JP" sz="2600" dirty="0" smtClean="0"/>
          </a:p>
          <a:p>
            <a:endParaRPr lang="en-US" altLang="ja-JP" sz="2600" dirty="0"/>
          </a:p>
          <a:p>
            <a:endParaRPr kumimoji="1" lang="en-US" altLang="ja-JP" sz="2600" dirty="0" smtClean="0"/>
          </a:p>
          <a:p>
            <a:endParaRPr lang="en-US" altLang="ja-JP" sz="2600" dirty="0" smtClean="0"/>
          </a:p>
          <a:p>
            <a:endParaRPr lang="en-US" altLang="ja-JP" sz="2600" dirty="0"/>
          </a:p>
          <a:p>
            <a:r>
              <a:rPr lang="en-US" altLang="ja-JP" sz="2600" dirty="0" err="1"/>
              <a:t>AdornedElementPlaceholder</a:t>
            </a:r>
            <a:r>
              <a:rPr lang="ja-JP" altLang="en-US" sz="2600" dirty="0" smtClean="0"/>
              <a:t>は</a:t>
            </a:r>
            <a:r>
              <a:rPr lang="en-US" altLang="ja-JP" sz="2600" dirty="0" err="1"/>
              <a:t>ErrorTemplate</a:t>
            </a:r>
            <a:r>
              <a:rPr lang="ja-JP" altLang="en-US" sz="2600" dirty="0"/>
              <a:t>が適用される要素</a:t>
            </a:r>
            <a:r>
              <a:rPr lang="ja-JP" altLang="en-US" sz="2600" dirty="0" smtClean="0"/>
              <a:t>（今回の場合</a:t>
            </a:r>
            <a:r>
              <a:rPr lang="en-US" altLang="ja-JP" sz="2600" dirty="0" smtClean="0"/>
              <a:t>TextBox</a:t>
            </a:r>
            <a:r>
              <a:rPr lang="ja-JP" altLang="en-US" sz="2600" dirty="0" smtClean="0"/>
              <a:t>）を表す。</a:t>
            </a:r>
            <a:endParaRPr lang="en-US" altLang="ja-JP" sz="2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13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/>
        </p:nvGrpSpPr>
        <p:grpSpPr>
          <a:xfrm>
            <a:off x="848958" y="2133600"/>
            <a:ext cx="7200642" cy="2651568"/>
            <a:chOff x="848958" y="2133600"/>
            <a:chExt cx="7200642" cy="265156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" name="テキスト ボックス 4"/>
            <p:cNvSpPr txBox="1"/>
            <p:nvPr/>
          </p:nvSpPr>
          <p:spPr>
            <a:xfrm>
              <a:off x="849600" y="2589168"/>
              <a:ext cx="7200000" cy="2196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/>
          </p:spPr>
          <p:txBody>
            <a:bodyPr wrap="squar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</a:t>
              </a:r>
              <a:r>
                <a:rPr lang="en-US" altLang="ja-JP" sz="2000" dirty="0" err="1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Validation.ErrorTemplate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en-US" altLang="ja-JP" sz="2000" dirty="0" smtClean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    &lt;</a:t>
              </a:r>
              <a:r>
                <a:rPr lang="en-US" altLang="ja-JP" sz="2000" dirty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ControlTemplate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ja-JP" altLang="en-US" sz="2000" dirty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    </a:t>
              </a:r>
              <a:r>
                <a:rPr lang="ja-JP" altLang="en-US" sz="2000" dirty="0" smtClean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    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</a:t>
              </a:r>
              <a:r>
                <a:rPr lang="en-US" altLang="ja-JP" sz="2000" dirty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Border</a:t>
              </a:r>
              <a:r>
                <a:rPr lang="ja-JP" altLang="en-US" sz="2000" dirty="0">
                  <a:solidFill>
                    <a:srgbClr val="FF0000"/>
                  </a:solidFill>
                  <a:ea typeface="メイリオ" pitchFamily="50" charset="-128"/>
                  <a:cs typeface="メイリオ" pitchFamily="50" charset="-128"/>
                </a:rPr>
                <a:t> </a:t>
              </a:r>
              <a:r>
                <a:rPr lang="en-US" altLang="ja-JP" sz="2000" dirty="0">
                  <a:solidFill>
                    <a:srgbClr val="FF0000"/>
                  </a:solidFill>
                  <a:ea typeface="メイリオ" pitchFamily="50" charset="-128"/>
                  <a:cs typeface="メイリオ" pitchFamily="50" charset="-128"/>
                </a:rPr>
                <a:t>BorderBrush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="#FFFF0000"</a:t>
              </a:r>
              <a:r>
                <a:rPr lang="ja-JP" altLang="en-US" sz="2000" dirty="0">
                  <a:solidFill>
                    <a:srgbClr val="FF0000"/>
                  </a:solidFill>
                  <a:ea typeface="メイリオ" pitchFamily="50" charset="-128"/>
                  <a:cs typeface="メイリオ" pitchFamily="50" charset="-128"/>
                </a:rPr>
                <a:t> </a:t>
              </a:r>
              <a:r>
                <a:rPr lang="en-US" altLang="ja-JP" sz="2000" dirty="0">
                  <a:solidFill>
                    <a:srgbClr val="FF0000"/>
                  </a:solidFill>
                  <a:ea typeface="メイリオ" pitchFamily="50" charset="-128"/>
                  <a:cs typeface="メイリオ" pitchFamily="50" charset="-128"/>
                </a:rPr>
                <a:t>BorderThickness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="1,1,1,1"&gt;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ja-JP" altLang="en-US" sz="2000" dirty="0" smtClean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            </a:t>
              </a:r>
              <a:r>
                <a:rPr lang="en-US" altLang="ja-JP" sz="2000" dirty="0" smtClean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</a:t>
              </a:r>
              <a:r>
                <a:rPr lang="en-US" altLang="ja-JP" sz="2000" dirty="0" err="1" smtClean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AdornedElementPlaceholder</a:t>
              </a:r>
              <a:r>
                <a:rPr lang="ja-JP" altLang="en-US" sz="2000" dirty="0" smtClean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 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/&gt;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ja-JP" altLang="en-US" sz="2000" dirty="0" smtClean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        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&lt;/</a:t>
              </a:r>
              <a:r>
                <a:rPr lang="en-US" altLang="ja-JP" sz="2000" dirty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Border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ja-JP" altLang="en-US" sz="2000" dirty="0" smtClean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    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&lt;/</a:t>
              </a:r>
              <a:r>
                <a:rPr lang="en-US" altLang="ja-JP" sz="2000" dirty="0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ControlTemplate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&gt;</a:t>
              </a:r>
              <a:endParaRPr lang="ja-JP" altLang="en-US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endParaRPr>
            </a:p>
            <a:p>
              <a:r>
                <a:rPr lang="en-US" altLang="ja-JP" sz="2000" dirty="0" smtClean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&lt;/</a:t>
              </a:r>
              <a:r>
                <a:rPr lang="en-US" altLang="ja-JP" sz="2000" dirty="0" err="1">
                  <a:solidFill>
                    <a:srgbClr val="A31515"/>
                  </a:solidFill>
                  <a:ea typeface="メイリオ" pitchFamily="50" charset="-128"/>
                  <a:cs typeface="メイリオ" pitchFamily="50" charset="-128"/>
                </a:rPr>
                <a:t>Validation.ErrorTemplate</a:t>
              </a:r>
              <a:r>
                <a:rPr lang="en-US" altLang="ja-JP" sz="2000" dirty="0">
                  <a:solidFill>
                    <a:srgbClr val="0000FF"/>
                  </a:solidFill>
                  <a:ea typeface="メイリオ" pitchFamily="50" charset="-128"/>
                  <a:cs typeface="メイリオ" pitchFamily="50" charset="-128"/>
                </a:rPr>
                <a:t>&gt;</a:t>
              </a:r>
              <a:endParaRPr kumimoji="1" lang="ja-JP" altLang="en-US" sz="2000" dirty="0">
                <a:ea typeface="メイリオ" pitchFamily="50" charset="-128"/>
                <a:cs typeface="メイリオ" pitchFamily="50" charset="-128"/>
              </a:endParaRPr>
            </a:p>
          </p:txBody>
        </p:sp>
        <p:sp>
          <p:nvSpPr>
            <p:cNvPr id="7" name="片側の 2 つの角を丸めた四角形 6"/>
            <p:cNvSpPr/>
            <p:nvPr/>
          </p:nvSpPr>
          <p:spPr>
            <a:xfrm>
              <a:off x="848958" y="2133600"/>
              <a:ext cx="4176000" cy="457200"/>
            </a:xfrm>
            <a:prstGeom prst="round2Same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400" dirty="0">
                  <a:latin typeface="メイリオ" pitchFamily="50" charset="-128"/>
                  <a:ea typeface="メイリオ" pitchFamily="50" charset="-128"/>
                </a:rPr>
                <a:t>デフォルトの</a:t>
              </a:r>
              <a:r>
                <a:rPr lang="en-US" altLang="ja-JP" sz="2400" dirty="0" err="1" smtClean="0">
                  <a:latin typeface="メイリオ" pitchFamily="50" charset="-128"/>
                  <a:ea typeface="メイリオ" pitchFamily="50" charset="-128"/>
                </a:rPr>
                <a:t>ErrorTemplate</a:t>
              </a:r>
              <a:endParaRPr lang="ja-JP" altLang="en-US" sz="2400" dirty="0">
                <a:latin typeface="メイリオ" pitchFamily="50" charset="-128"/>
                <a:ea typeface="メイリオ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07/7/12/main" xmlns="" val="198879505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VisualStateManager</a:t>
            </a:r>
            <a:r>
              <a:rPr lang="ja-JP" altLang="en-US" dirty="0"/>
              <a:t>（</a:t>
            </a:r>
            <a:r>
              <a:rPr lang="en-US" altLang="ja-JP" dirty="0"/>
              <a:t>VSM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ja-JP" altLang="en-US" sz="2800" dirty="0" smtClean="0"/>
              <a:t>動的</a:t>
            </a:r>
            <a:r>
              <a:rPr lang="ja-JP" altLang="en-US" sz="2800" dirty="0"/>
              <a:t>な外観状態と、その外観状態に遷移</a:t>
            </a:r>
            <a:r>
              <a:rPr lang="ja-JP" altLang="en-US" sz="2800" dirty="0" smtClean="0"/>
              <a:t>する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条件</a:t>
            </a:r>
            <a:r>
              <a:rPr lang="ja-JP" altLang="en-US" sz="2800" dirty="0"/>
              <a:t>や遷移にかかる時間を管理する一連の</a:t>
            </a:r>
            <a:r>
              <a:rPr lang="ja-JP" altLang="en-US" sz="2800" dirty="0" smtClean="0"/>
              <a:t>機能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err="1" smtClean="0"/>
              <a:t>を提</a:t>
            </a:r>
            <a:r>
              <a:rPr lang="ja-JP" altLang="en-US" sz="2800" dirty="0" smtClean="0"/>
              <a:t>供</a:t>
            </a:r>
            <a:r>
              <a:rPr lang="ja-JP" altLang="en-US" sz="2800" dirty="0"/>
              <a:t>するの</a:t>
            </a:r>
            <a:r>
              <a:rPr lang="ja-JP" altLang="en-US" sz="2800" dirty="0" smtClean="0"/>
              <a:t>が</a:t>
            </a:r>
            <a:r>
              <a:rPr lang="en-US" altLang="ja-JP" sz="2800" dirty="0" smtClean="0"/>
              <a:t>VSM</a:t>
            </a:r>
          </a:p>
          <a:p>
            <a:pPr lvl="1"/>
            <a:r>
              <a:rPr kumimoji="1" lang="en-US" altLang="ja-JP" sz="2400" dirty="0" smtClean="0"/>
              <a:t>Button</a:t>
            </a:r>
            <a:r>
              <a:rPr kumimoji="1" lang="ja-JP" altLang="en-US" sz="2400" dirty="0" smtClean="0"/>
              <a:t>コントロールの</a:t>
            </a:r>
            <a:r>
              <a:rPr lang="en-US" altLang="ja-JP" sz="2400" dirty="0" smtClean="0"/>
              <a:t>Pressed</a:t>
            </a:r>
            <a:r>
              <a:rPr lang="ja-JP" altLang="en-US" sz="2400" dirty="0" smtClean="0"/>
              <a:t>という</a:t>
            </a:r>
            <a:r>
              <a:rPr lang="en-US" altLang="ja-JP" sz="2400" dirty="0" smtClean="0"/>
              <a:t>VisualState</a:t>
            </a:r>
            <a:r>
              <a:rPr lang="ja-JP" altLang="en-US" sz="2400" dirty="0" smtClean="0"/>
              <a:t>は、ボタンが押された時の状態</a:t>
            </a:r>
            <a:endParaRPr lang="en-US" altLang="ja-JP" sz="2400" dirty="0" smtClean="0"/>
          </a:p>
          <a:p>
            <a:pPr lvl="1"/>
            <a:r>
              <a:rPr lang="en-US" altLang="ja-JP" sz="2400" dirty="0" smtClean="0"/>
              <a:t>Pressed</a:t>
            </a:r>
            <a:r>
              <a:rPr lang="ja-JP" altLang="en-US" sz="2400" dirty="0" smtClean="0"/>
              <a:t>という名称で、背景色が赤に遷移する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smtClean="0"/>
              <a:t>VisualState</a:t>
            </a:r>
            <a:r>
              <a:rPr lang="ja-JP" altLang="en-US" sz="2400" dirty="0" smtClean="0"/>
              <a:t>を定義した場合、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そのボタンは押された時だけ赤色に変化する。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57200" y="5142637"/>
            <a:ext cx="82440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＠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IT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WPF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／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Silverlight UI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フレームワーク入門</a:t>
            </a:r>
          </a:p>
          <a:p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第</a:t>
            </a:r>
            <a:r>
              <a:rPr lang="en-US" altLang="ja-JP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回　“見た目”を決めるコントロール・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テンプレート</a:t>
            </a:r>
            <a:endParaRPr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15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http</a:t>
            </a:r>
            <a:r>
              <a:rPr lang="en-US" altLang="ja-JP" sz="1500" dirty="0"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://</a:t>
            </a:r>
            <a:r>
              <a:rPr lang="en-US" altLang="ja-JP" sz="15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www.atmarkit.co.jp/fdotnet/vblab/uiframework_04/uiframework_04_03.html</a:t>
            </a:r>
            <a:endParaRPr kumimoji="1" lang="ja-JP" altLang="en-US" sz="15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角丸​​四角形 5"/>
          <p:cNvSpPr/>
          <p:nvPr/>
        </p:nvSpPr>
        <p:spPr>
          <a:xfrm>
            <a:off x="381000" y="3048000"/>
            <a:ext cx="540000" cy="360000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dirty="0" smtClean="0">
                <a:ln w="12700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ex</a:t>
            </a:r>
            <a:endParaRPr kumimoji="1" lang="ja-JP" altLang="en-US" sz="2000" dirty="0">
              <a:ln w="12700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2531771030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/>
              <a:t>ValidationStates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(</a:t>
            </a:r>
            <a:r>
              <a:rPr lang="en-US" altLang="ja-JP" dirty="0" err="1"/>
              <a:t>VisualStateGroup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3799169094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362200"/>
                <a:gridCol w="586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VisualState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説明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altLang="ja-JP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コントロールが有効です。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InvalidFocused</a:t>
                      </a:r>
                      <a:endParaRPr kumimoji="1" lang="en-US" altLang="ja-JP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フォーカスがある状態で、コントロールが無効です。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InvalidUnfocused</a:t>
                      </a:r>
                      <a:endParaRPr kumimoji="1" lang="en-US" altLang="ja-JP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フォーカスがない状態で、コントロールが無効です。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785021110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 err="1" smtClean="0"/>
              <a:t>HasError</a:t>
            </a:r>
            <a:r>
              <a:rPr lang="ja-JP" altLang="en-US" dirty="0" smtClean="0"/>
              <a:t>添付プロパティ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Validation.HasError</a:t>
            </a:r>
            <a:endParaRPr kumimoji="1" lang="en-US" altLang="ja-JP" dirty="0" smtClean="0"/>
          </a:p>
          <a:p>
            <a:pPr lvl="1"/>
            <a:r>
              <a:rPr lang="en-US" altLang="ja-JP" dirty="0" err="1" smtClean="0"/>
              <a:t>ValidationError</a:t>
            </a:r>
            <a:r>
              <a:rPr lang="ja-JP" altLang="en-US" dirty="0" smtClean="0"/>
              <a:t>が</a:t>
            </a:r>
            <a:r>
              <a:rPr lang="ja-JP" altLang="en-US" dirty="0"/>
              <a:t>存在</a:t>
            </a:r>
            <a:r>
              <a:rPr lang="ja-JP" altLang="en-US" dirty="0" smtClean="0"/>
              <a:t>する場合は</a:t>
            </a:r>
            <a:r>
              <a:rPr lang="en-US" altLang="ja-JP" dirty="0" smtClean="0"/>
              <a:t>True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16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43000" y="2667000"/>
            <a:ext cx="6840000" cy="316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Style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TargetType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="TextBox"&gt;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Style.Triggers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Trigger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Property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</a:t>
            </a:r>
            <a:r>
              <a:rPr lang="en-US" altLang="ja-JP" sz="2000" dirty="0" err="1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Validation.HasError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"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Value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="True"&gt;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    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Setter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Property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="ToolTip"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>                   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Value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="{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Binding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RelativeSource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={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RelativeSource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Self</a:t>
            </a:r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},</a:t>
            </a:r>
            <a:b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>                   </a:t>
            </a:r>
            <a:r>
              <a:rPr lang="en-US" altLang="ja-JP" sz="2000" dirty="0" smtClean="0">
                <a:ea typeface="メイリオ" pitchFamily="50" charset="-128"/>
                <a:cs typeface="メイリオ" pitchFamily="50" charset="-128"/>
              </a:rPr>
              <a:t>	</a:t>
            </a:r>
            <a:r>
              <a:rPr lang="en-US" altLang="ja-JP" sz="2000" dirty="0" smtClean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Path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=(</a:t>
            </a:r>
            <a:r>
              <a:rPr lang="en-US" altLang="ja-JP" sz="2000" dirty="0" err="1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Validation.Errors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)[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>0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].</a:t>
            </a:r>
            <a:r>
              <a:rPr lang="en-US" altLang="ja-JP" sz="2000" dirty="0" err="1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ErrorContent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}"/&gt;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    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Setter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Property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="Background"</a:t>
            </a:r>
            <a:r>
              <a:rPr lang="en-US" altLang="ja-JP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Value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="Red"/&gt;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&lt;/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Trigger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   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&lt;/</a:t>
            </a:r>
            <a:r>
              <a:rPr lang="en-US" altLang="ja-JP" sz="2000" dirty="0" err="1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Style.Triggers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r>
              <a:rPr lang="en-US" altLang="ja-JP" sz="2000" dirty="0"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&lt;/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Style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endParaRPr kumimoji="1" lang="ja-JP" altLang="en-US" sz="2000" dirty="0"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258519723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イベント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460000" cy="4525963"/>
          </a:xfrm>
        </p:spPr>
        <p:txBody>
          <a:bodyPr>
            <a:normAutofit/>
          </a:bodyPr>
          <a:lstStyle/>
          <a:p>
            <a:r>
              <a:rPr lang="en-US" altLang="ja-JP" sz="2800" dirty="0" smtClean="0"/>
              <a:t>WPF</a:t>
            </a:r>
          </a:p>
          <a:p>
            <a:pPr lvl="1"/>
            <a:r>
              <a:rPr lang="en-US" altLang="ja-JP" sz="2400" dirty="0" err="1" smtClean="0"/>
              <a:t>Validation.Error</a:t>
            </a:r>
            <a:r>
              <a:rPr lang="ja-JP" altLang="en-US" sz="2400" dirty="0" smtClean="0"/>
              <a:t>添付イベント</a:t>
            </a:r>
            <a:endParaRPr lang="en-US" altLang="ja-JP" sz="2400" dirty="0" smtClean="0"/>
          </a:p>
          <a:p>
            <a:r>
              <a:rPr lang="en-US" altLang="ja-JP" sz="2800" dirty="0" smtClean="0"/>
              <a:t>Silverlight</a:t>
            </a:r>
          </a:p>
          <a:p>
            <a:pPr lvl="1">
              <a:spcAft>
                <a:spcPts val="1200"/>
              </a:spcAft>
            </a:pPr>
            <a:r>
              <a:rPr lang="en-US" altLang="ja-JP" sz="2400" dirty="0" err="1" smtClean="0"/>
              <a:t>FrameworkElement.BindingValidationError</a:t>
            </a:r>
            <a:r>
              <a:rPr lang="ja-JP" altLang="en-US" sz="2400" dirty="0" smtClean="0"/>
              <a:t>イベント</a:t>
            </a:r>
            <a:endParaRPr lang="en-US" altLang="ja-JP" sz="2400" dirty="0" smtClean="0"/>
          </a:p>
          <a:p>
            <a:r>
              <a:rPr lang="en-US" altLang="ja-JP" sz="2800" dirty="0" err="1"/>
              <a:t>ValidationError</a:t>
            </a:r>
            <a:r>
              <a:rPr lang="ja-JP" altLang="en-US" sz="2800" dirty="0" smtClean="0"/>
              <a:t>が追加／削除された際に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					</a:t>
            </a:r>
            <a:r>
              <a:rPr lang="ja-JP" altLang="en-US" sz="2800" dirty="0" smtClean="0"/>
              <a:t>発生するイベント</a:t>
            </a:r>
            <a:endParaRPr lang="en-US" altLang="ja-JP" sz="2800" dirty="0" smtClean="0"/>
          </a:p>
          <a:p>
            <a:r>
              <a:rPr lang="en-US" altLang="ja-JP" sz="2800" dirty="0" err="1" smtClean="0"/>
              <a:t>Binding.NotifyOnValidationError</a:t>
            </a:r>
            <a:r>
              <a:rPr lang="ja-JP" altLang="en-US" sz="2800" dirty="0" smtClean="0"/>
              <a:t>プロパティ</a:t>
            </a:r>
            <a:r>
              <a:rPr lang="ja-JP" altLang="en-US" sz="2800" dirty="0"/>
              <a:t>を</a:t>
            </a:r>
            <a:r>
              <a:rPr lang="en-US" altLang="ja-JP" sz="2800" dirty="0" smtClean="0"/>
              <a:t>True</a:t>
            </a:r>
            <a:r>
              <a:rPr lang="ja-JP" altLang="en-US" sz="2800" dirty="0" smtClean="0"/>
              <a:t>に設定する必要あり。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77881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ValidationErrorEventAction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err="1" smtClean="0"/>
              <a:t>ValidationErrorEventArgs.Action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プロパティ</a:t>
            </a:r>
            <a:endParaRPr lang="en-US" altLang="ja-JP" sz="2800" dirty="0" smtClean="0"/>
          </a:p>
          <a:p>
            <a:pPr lvl="1"/>
            <a:r>
              <a:rPr lang="en-US" altLang="ja-JP" sz="2400" dirty="0" err="1" smtClean="0"/>
              <a:t>ValidationErrorEventAction.Added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新しい</a:t>
            </a:r>
            <a:r>
              <a:rPr lang="en-US" altLang="ja-JP" sz="2400" dirty="0" err="1" smtClean="0"/>
              <a:t>ValidationError</a:t>
            </a:r>
            <a:r>
              <a:rPr lang="ja-JP" altLang="en-US" sz="2400" dirty="0" smtClean="0"/>
              <a:t>オブジェクト</a:t>
            </a:r>
            <a:r>
              <a:rPr lang="ja-JP" altLang="en-US" sz="2400" dirty="0"/>
              <a:t>が検出</a:t>
            </a:r>
            <a:r>
              <a:rPr lang="ja-JP" altLang="en-US" sz="2400" dirty="0" smtClean="0"/>
              <a:t>された。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ValidationErrorEventAction.Removed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/>
              <a:t>既存</a:t>
            </a:r>
            <a:r>
              <a:rPr lang="ja-JP" altLang="en-US" sz="2400" dirty="0" smtClean="0"/>
              <a:t>の</a:t>
            </a:r>
            <a:r>
              <a:rPr lang="en-US" altLang="ja-JP" sz="2400" dirty="0" err="1" smtClean="0"/>
              <a:t>ValidationError</a:t>
            </a:r>
            <a:r>
              <a:rPr lang="ja-JP" altLang="en-US" sz="2400" dirty="0" err="1" smtClean="0"/>
              <a:t>が</a:t>
            </a:r>
            <a:r>
              <a:rPr lang="ja-JP" altLang="en-US" sz="2400" dirty="0" err="1"/>
              <a:t>削</a:t>
            </a:r>
            <a:r>
              <a:rPr lang="ja-JP" altLang="en-US" sz="2400" dirty="0" smtClean="0"/>
              <a:t>除された。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18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95400" y="3886200"/>
            <a:ext cx="6336000" cy="16312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If</a:t>
            </a:r>
            <a:r>
              <a:rPr lang="ja-JP" altLang="en-US" sz="2000" dirty="0" smtClean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e.Action</a:t>
            </a:r>
            <a:r>
              <a:rPr lang="en-US" altLang="ja-JP" sz="2000" dirty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= </a:t>
            </a:r>
            <a:r>
              <a:rPr lang="en-US" altLang="ja-JP" sz="2000" dirty="0" err="1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ValidationErrorEventAction.Added</a:t>
            </a:r>
            <a:r>
              <a:rPr lang="en-US" altLang="ja-JP" sz="2000" dirty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Then</a:t>
            </a:r>
            <a:endParaRPr lang="ja-JP" altLang="en-US" sz="2000" dirty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2000" dirty="0" smtClean="0">
                <a:solidFill>
                  <a:srgbClr val="008000"/>
                </a:solidFill>
              </a:rPr>
              <a:t>    ‘ </a:t>
            </a:r>
            <a:r>
              <a:rPr lang="ja-JP" altLang="en-US" sz="2000" dirty="0">
                <a:solidFill>
                  <a:srgbClr val="008000"/>
                </a:solidFill>
              </a:rPr>
              <a:t>検証</a:t>
            </a:r>
            <a:r>
              <a:rPr lang="ja-JP" altLang="en-US" sz="2000" dirty="0" smtClean="0">
                <a:solidFill>
                  <a:srgbClr val="008000"/>
                </a:solidFill>
              </a:rPr>
              <a:t>エラーが発生した時</a:t>
            </a:r>
            <a:r>
              <a:rPr lang="ja-JP" altLang="en-US" sz="2000" dirty="0">
                <a:solidFill>
                  <a:srgbClr val="008000"/>
                </a:solidFill>
              </a:rPr>
              <a:t>の処理</a:t>
            </a:r>
            <a:endParaRPr lang="en-US" altLang="ja-JP" sz="2000" dirty="0" smtClean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2000" dirty="0" err="1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ElseIf</a:t>
            </a:r>
            <a:r>
              <a:rPr lang="ja-JP" altLang="en-US" sz="2000" dirty="0" smtClean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e.Action</a:t>
            </a:r>
            <a:r>
              <a:rPr lang="en-US" altLang="ja-JP" sz="2000" dirty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= </a:t>
            </a:r>
            <a:r>
              <a:rPr lang="en-US" altLang="ja-JP" sz="2000" dirty="0" err="1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ValidationErrorEventAction.Removed</a:t>
            </a:r>
            <a:r>
              <a:rPr lang="en-US" altLang="ja-JP" sz="2000" dirty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Then</a:t>
            </a:r>
            <a:endParaRPr lang="ja-JP" altLang="en-US" sz="2000" dirty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2000" dirty="0" smtClean="0">
                <a:solidFill>
                  <a:srgbClr val="008000"/>
                </a:solidFill>
              </a:rPr>
              <a:t>    ‘ </a:t>
            </a:r>
            <a:r>
              <a:rPr lang="ja-JP" altLang="en-US" sz="2000" dirty="0">
                <a:solidFill>
                  <a:srgbClr val="008000"/>
                </a:solidFill>
              </a:rPr>
              <a:t>検証</a:t>
            </a:r>
            <a:r>
              <a:rPr lang="ja-JP" altLang="en-US" sz="2000" dirty="0" smtClean="0">
                <a:solidFill>
                  <a:srgbClr val="008000"/>
                </a:solidFill>
              </a:rPr>
              <a:t>エラーがなくなった時</a:t>
            </a:r>
            <a:r>
              <a:rPr lang="ja-JP" altLang="en-US" sz="2000" dirty="0">
                <a:solidFill>
                  <a:srgbClr val="008000"/>
                </a:solidFill>
              </a:rPr>
              <a:t>の処理</a:t>
            </a:r>
            <a:endParaRPr lang="en-US" altLang="ja-JP" sz="2000" dirty="0" smtClean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End</a:t>
            </a:r>
            <a:r>
              <a:rPr lang="ja-JP" altLang="en-US" sz="2000" dirty="0" smtClean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If</a:t>
            </a:r>
            <a:endParaRPr kumimoji="1" lang="ja-JP" altLang="en-US" sz="2000" dirty="0"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738215861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ValidationRule</a:t>
            </a:r>
            <a:r>
              <a:rPr lang="ja-JP" altLang="en-US" dirty="0"/>
              <a:t>を継承した</a:t>
            </a:r>
            <a:br>
              <a:rPr lang="ja-JP" altLang="en-US" dirty="0"/>
            </a:br>
            <a:r>
              <a:rPr lang="ja-JP" altLang="en-US" dirty="0"/>
              <a:t>カスタムクラス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45989018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本日の内容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kumimoji="1" lang="ja-JP" altLang="en-US" dirty="0" smtClean="0"/>
              <a:t>本セッションは、赤間さんのセッションで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時間的な都合から紹介しきれなかった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Silverlight</a:t>
            </a:r>
            <a:r>
              <a:rPr kumimoji="1" lang="ja-JP" altLang="en-US" dirty="0" smtClean="0"/>
              <a:t>の検証機能を解説し、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グレープシティが現在開発中の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en-US" altLang="ja-JP" dirty="0" err="1" smtClean="0"/>
              <a:t>InputMan</a:t>
            </a:r>
            <a:r>
              <a:rPr kumimoji="1" lang="en-US" altLang="ja-JP" dirty="0" smtClean="0"/>
              <a:t> for WPF</a:t>
            </a:r>
            <a:r>
              <a:rPr kumimoji="1" lang="ja-JP" altLang="en-US" dirty="0" err="1" smtClean="0"/>
              <a:t>で提</a:t>
            </a:r>
            <a:r>
              <a:rPr kumimoji="1" lang="ja-JP" altLang="en-US" dirty="0" smtClean="0"/>
              <a:t>供する検証機能を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ご紹介するセッションです。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</a:t>
            </a:fld>
            <a:endParaRPr kumimoji="1" lang="ja-JP" altLang="en-US"/>
          </a:p>
        </p:txBody>
      </p:sp>
      <p:pic>
        <p:nvPicPr>
          <p:cNvPr id="5122" name="Picture 2" descr="E:\Evangelist\Events\わんくま勉強会\東京37回\Materials\Warnin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5029200"/>
            <a:ext cx="720000" cy="720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1219200" y="5105400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本セッションはそれぞれの最新バージョンである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WPF 3.5 SP1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と</a:t>
            </a:r>
            <a:r>
              <a:rPr lang="en-US" altLang="ja-JP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Silverlight 3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を前提にした内容となっています。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03193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ja-JP" dirty="0" err="1"/>
              <a:t>ValidationRule</a:t>
            </a:r>
            <a:r>
              <a:rPr lang="ja-JP" altLang="en-US" dirty="0"/>
              <a:t>を継承した</a:t>
            </a:r>
            <a:br>
              <a:rPr lang="ja-JP" altLang="en-US" dirty="0"/>
            </a:br>
            <a:r>
              <a:rPr lang="ja-JP" altLang="en-US" dirty="0" smtClean="0"/>
              <a:t>カスタムクラス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600" dirty="0" err="1" smtClean="0"/>
              <a:t>ValidationRule</a:t>
            </a:r>
            <a:r>
              <a:rPr lang="ja-JP" altLang="en-US" sz="2600" dirty="0" smtClean="0"/>
              <a:t>クラスを継承し、</a:t>
            </a:r>
            <a:r>
              <a:rPr lang="en-US" altLang="ja-JP" sz="2600" dirty="0" smtClean="0"/>
              <a:t/>
            </a:r>
            <a:br>
              <a:rPr lang="en-US" altLang="ja-JP" sz="2600" dirty="0" smtClean="0"/>
            </a:br>
            <a:r>
              <a:rPr lang="en-US" altLang="ja-JP" sz="2600" dirty="0" smtClean="0"/>
              <a:t>			Validate</a:t>
            </a:r>
            <a:r>
              <a:rPr lang="ja-JP" altLang="en-US" sz="2600" dirty="0" smtClean="0"/>
              <a:t>メソッドをオーバーライド</a:t>
            </a:r>
            <a:endParaRPr lang="en-US" altLang="ja-JP" sz="2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20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04800" y="2438400"/>
            <a:ext cx="8568000" cy="3477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>
                <a:solidFill>
                  <a:srgbClr val="0000FF"/>
                </a:solidFill>
              </a:rPr>
              <a:t>Public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Class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IDValidation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Inherits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ValidationRule</a:t>
            </a:r>
            <a:endParaRPr lang="ja-JP" altLang="en-US" sz="2000" dirty="0">
              <a:solidFill>
                <a:prstClr val="black"/>
              </a:solidFill>
            </a:endParaRPr>
          </a:p>
          <a:p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Public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Overrides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Function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Validate(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value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Object</a:t>
            </a:r>
            <a:r>
              <a:rPr lang="en-US" altLang="ja-JP" sz="2000" dirty="0">
                <a:solidFill>
                  <a:prstClr val="black"/>
                </a:solidFill>
              </a:rPr>
              <a:t>, 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cultureInfo</a:t>
            </a:r>
            <a:r>
              <a:rPr lang="en-US" altLang="ja-JP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System.Globalization.CultureInfo</a:t>
            </a:r>
            <a:r>
              <a:rPr lang="en-US" altLang="ja-JP" sz="2000" dirty="0">
                <a:solidFill>
                  <a:prstClr val="black"/>
                </a:solidFill>
              </a:rPr>
              <a:t>)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System.Windows.Controls.ValidationResult</a:t>
            </a:r>
            <a:endParaRPr lang="ja-JP" altLang="en-US" sz="2000" dirty="0">
              <a:solidFill>
                <a:prstClr val="black"/>
              </a:solidFill>
            </a:endParaRPr>
          </a:p>
          <a:p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    </a:t>
            </a:r>
            <a:r>
              <a:rPr lang="en-US" altLang="ja-JP" sz="2000" dirty="0">
                <a:solidFill>
                  <a:srgbClr val="0000FF"/>
                </a:solidFill>
              </a:rPr>
              <a:t>Dim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result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ValidationResult</a:t>
            </a:r>
            <a:endParaRPr lang="ja-JP" altLang="en-US" sz="2000" dirty="0">
              <a:solidFill>
                <a:prstClr val="black"/>
              </a:solidFill>
            </a:endParaRPr>
          </a:p>
          <a:p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    </a:t>
            </a:r>
            <a:r>
              <a:rPr lang="en-US" altLang="ja-JP" sz="2000" dirty="0">
                <a:solidFill>
                  <a:srgbClr val="0000FF"/>
                </a:solidFill>
              </a:rPr>
              <a:t>If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value </a:t>
            </a:r>
            <a:r>
              <a:rPr lang="en-US" altLang="ja-JP" sz="2000" dirty="0">
                <a:solidFill>
                  <a:srgbClr val="0000FF"/>
                </a:solidFill>
              </a:rPr>
              <a:t>Is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Nothing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Then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        </a:t>
            </a:r>
            <a:r>
              <a:rPr lang="en-US" altLang="ja-JP" sz="2000" dirty="0">
                <a:solidFill>
                  <a:prstClr val="black"/>
                </a:solidFill>
              </a:rPr>
              <a:t>result = </a:t>
            </a:r>
            <a:r>
              <a:rPr lang="en-US" altLang="ja-JP" sz="2000" dirty="0">
                <a:solidFill>
                  <a:srgbClr val="0000FF"/>
                </a:solidFill>
              </a:rPr>
              <a:t>New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ValidationResult</a:t>
            </a:r>
            <a:r>
              <a:rPr lang="en-US" altLang="ja-JP" sz="2000" dirty="0">
                <a:solidFill>
                  <a:prstClr val="black"/>
                </a:solidFill>
              </a:rPr>
              <a:t>(</a:t>
            </a:r>
            <a:r>
              <a:rPr lang="en-US" altLang="ja-JP" sz="2000" dirty="0">
                <a:solidFill>
                  <a:srgbClr val="0000FF"/>
                </a:solidFill>
              </a:rPr>
              <a:t>False</a:t>
            </a:r>
            <a:r>
              <a:rPr lang="en-US" altLang="ja-JP" sz="2000" dirty="0">
                <a:solidFill>
                  <a:prstClr val="black"/>
                </a:solidFill>
              </a:rPr>
              <a:t>, </a:t>
            </a:r>
            <a:r>
              <a:rPr lang="en-US" altLang="ja-JP" sz="2000" dirty="0">
                <a:solidFill>
                  <a:srgbClr val="A31515"/>
                </a:solidFill>
              </a:rPr>
              <a:t>"ID</a:t>
            </a:r>
            <a:r>
              <a:rPr lang="ja-JP" altLang="en-US" sz="2000" dirty="0">
                <a:solidFill>
                  <a:srgbClr val="A31515"/>
                </a:solidFill>
              </a:rPr>
              <a:t>は必須入力項目です。</a:t>
            </a:r>
            <a:r>
              <a:rPr lang="en-US" altLang="ja-JP" sz="2000" dirty="0">
                <a:solidFill>
                  <a:srgbClr val="A31515"/>
                </a:solidFill>
              </a:rPr>
              <a:t>"</a:t>
            </a:r>
            <a:r>
              <a:rPr lang="en-US" altLang="ja-JP" sz="2000" dirty="0">
                <a:solidFill>
                  <a:prstClr val="black"/>
                </a:solidFill>
              </a:rPr>
              <a:t>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    </a:t>
            </a:r>
            <a:r>
              <a:rPr lang="en-US" altLang="ja-JP" sz="2000" dirty="0" err="1">
                <a:solidFill>
                  <a:srgbClr val="0000FF"/>
                </a:solidFill>
              </a:rPr>
              <a:t>ElseIf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(</a:t>
            </a:r>
            <a:r>
              <a:rPr lang="en-US" altLang="ja-JP" sz="2000" dirty="0" err="1">
                <a:solidFill>
                  <a:prstClr val="black"/>
                </a:solidFill>
              </a:rPr>
              <a:t>Regex.IsMatch</a:t>
            </a:r>
            <a:r>
              <a:rPr lang="en-US" altLang="ja-JP" sz="2000" dirty="0">
                <a:solidFill>
                  <a:prstClr val="black"/>
                </a:solidFill>
              </a:rPr>
              <a:t>(value, </a:t>
            </a:r>
            <a:r>
              <a:rPr lang="en-US" altLang="ja-JP" sz="2000" dirty="0">
                <a:solidFill>
                  <a:srgbClr val="A31515"/>
                </a:solidFill>
              </a:rPr>
              <a:t>"^[0-9A-Z]{4}$"</a:t>
            </a:r>
            <a:r>
              <a:rPr lang="en-US" altLang="ja-JP" sz="2000" dirty="0">
                <a:solidFill>
                  <a:prstClr val="black"/>
                </a:solidFill>
              </a:rPr>
              <a:t>) = </a:t>
            </a:r>
            <a:r>
              <a:rPr lang="en-US" altLang="ja-JP" sz="2000" dirty="0">
                <a:solidFill>
                  <a:srgbClr val="0000FF"/>
                </a:solidFill>
              </a:rPr>
              <a:t>False</a:t>
            </a:r>
            <a:r>
              <a:rPr lang="en-US" altLang="ja-JP" sz="2000" dirty="0">
                <a:solidFill>
                  <a:prstClr val="black"/>
                </a:solidFill>
              </a:rPr>
              <a:t>) </a:t>
            </a:r>
            <a:r>
              <a:rPr lang="en-US" altLang="ja-JP" sz="2000" dirty="0" smtClean="0">
                <a:solidFill>
                  <a:srgbClr val="0000FF"/>
                </a:solidFill>
              </a:rPr>
              <a:t>Then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416974979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検証ルールの実行タイミング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731981538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altLang="ja-JP" sz="3600" dirty="0" err="1" smtClean="0"/>
              <a:t>ValidationRule.ValidationStep</a:t>
            </a:r>
            <a:r>
              <a:rPr lang="ja-JP" altLang="en-US" sz="3600" dirty="0" smtClean="0"/>
              <a:t>プロパティ（</a:t>
            </a:r>
            <a:r>
              <a:rPr lang="en-US" altLang="ja-JP" sz="3600" dirty="0"/>
              <a:t>WPF</a:t>
            </a:r>
            <a:r>
              <a:rPr lang="ja-JP" altLang="en-US" sz="3600" dirty="0"/>
              <a:t>のみ）</a:t>
            </a:r>
            <a:endParaRPr kumimoji="1" lang="ja-JP" altLang="en-US" sz="36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4063649853"/>
              </p:ext>
            </p:extLst>
          </p:nvPr>
        </p:nvGraphicFramePr>
        <p:xfrm>
          <a:off x="457200" y="1600200"/>
          <a:ext cx="8229600" cy="374904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ValidationStep</a:t>
                      </a:r>
                      <a:r>
                        <a:rPr kumimoji="1" lang="en-US" altLang="ja-JP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kumimoji="1" lang="ja-JP" altLang="en-US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列挙値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説明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ExceptionValidationRule</a:t>
                      </a:r>
                      <a:endParaRPr kumimoji="1" lang="en-US" altLang="ja-JP" dirty="0" smtClean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DataErrorValidationRule</a:t>
                      </a:r>
                      <a:endParaRPr kumimoji="1" lang="en-US" altLang="ja-JP" dirty="0" smtClean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ValidationRule</a:t>
                      </a:r>
                      <a:r>
                        <a:rPr kumimoji="1" lang="ja-JP" altLang="en-US" dirty="0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を継承したカスタムクラス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B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RawProposedValue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変換が行われる前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デフォルト</a:t>
                      </a:r>
                      <a:r>
                        <a:rPr kumimoji="1" lang="en-US" altLang="ja-JP" baseline="30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※1</a:t>
                      </a:r>
                      <a:endParaRPr kumimoji="1" lang="ja-JP" altLang="en-US" baseline="30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不可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デフォルト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ConvertedProposedValue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変換が行われる前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不可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UpdatedValue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ソースの更新後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r>
                        <a:rPr kumimoji="1" lang="en-US" altLang="ja-JP" baseline="30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※1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r>
                        <a:rPr kumimoji="1" lang="en-US" altLang="ja-JP" baseline="30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※2</a:t>
                      </a:r>
                      <a:endParaRPr kumimoji="1" lang="ja-JP" altLang="en-US" baseline="300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+mn-lt"/>
                          <a:ea typeface="メイリオ" pitchFamily="50" charset="-128"/>
                          <a:cs typeface="メイリオ" pitchFamily="50" charset="-128"/>
                        </a:rPr>
                        <a:t>CommittedValue</a:t>
                      </a:r>
                      <a:endParaRPr kumimoji="1" lang="ja-JP" altLang="en-US" dirty="0">
                        <a:latin typeface="+mn-lt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値がソースにコミットされた後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>
                    <a:lnR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r>
                        <a:rPr kumimoji="1" lang="en-US" altLang="ja-JP" baseline="30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※1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デフォルト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</a:t>
                      </a:r>
                      <a:r>
                        <a:rPr kumimoji="1" lang="en-US" altLang="ja-JP" baseline="300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※2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22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57200" y="54102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※1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これら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の設定値は意味をなさないと思われる。</a:t>
            </a:r>
            <a:endParaRPr kumimoji="1" lang="en-US" altLang="ja-JP" dirty="0" smtClean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※2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Validation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メソッドの引数</a:t>
            </a:r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value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は</a:t>
            </a:r>
            <a:r>
              <a:rPr kumimoji="1" lang="en-US" altLang="ja-JP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BindingExpression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オブジェクト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2005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インスタンス単位の検証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081582301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 smtClean="0"/>
              <a:t>BindingGroup</a:t>
            </a:r>
            <a:r>
              <a:rPr kumimoji="1" lang="ja-JP" altLang="en-US" dirty="0" smtClean="0"/>
              <a:t>プロパティ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（</a:t>
            </a: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のみ）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ja-JP" altLang="en-US" sz="2800" dirty="0" smtClean="0"/>
              <a:t>以下の条件のどちらかを満たしている場合、</a:t>
            </a:r>
            <a:r>
              <a:rPr lang="en-US" altLang="ja-JP" sz="2800" dirty="0" smtClean="0"/>
              <a:t>Binding</a:t>
            </a:r>
            <a:r>
              <a:rPr lang="ja-JP" altLang="en-US" sz="2800" dirty="0" smtClean="0"/>
              <a:t>がグループ化される。</a:t>
            </a:r>
            <a:endParaRPr lang="ja-JP" altLang="en-US" sz="2800" dirty="0"/>
          </a:p>
          <a:p>
            <a:pPr lvl="1"/>
            <a:r>
              <a:rPr lang="en-US" altLang="ja-JP" sz="2400" dirty="0" smtClean="0"/>
              <a:t>Binding</a:t>
            </a:r>
            <a:r>
              <a:rPr lang="ja-JP" altLang="en-US" sz="2400" dirty="0"/>
              <a:t>の</a:t>
            </a:r>
            <a:r>
              <a:rPr lang="ja-JP" altLang="en-US" sz="2400" dirty="0" smtClean="0"/>
              <a:t>ソースと</a:t>
            </a:r>
            <a:r>
              <a:rPr lang="en-US" altLang="ja-JP" sz="2400" dirty="0" err="1" smtClean="0"/>
              <a:t>BindingGroup</a:t>
            </a:r>
            <a:r>
              <a:rPr lang="ja-JP" altLang="en-US" sz="2400" dirty="0"/>
              <a:t>を設定した要素の</a:t>
            </a:r>
            <a:r>
              <a:rPr lang="en-US" altLang="ja-JP" sz="2400" dirty="0" smtClean="0"/>
              <a:t>DataContext</a:t>
            </a:r>
            <a:r>
              <a:rPr lang="ja-JP" altLang="en-US" sz="2400" dirty="0" smtClean="0"/>
              <a:t>が同じ</a:t>
            </a:r>
            <a:endParaRPr lang="ja-JP" altLang="en-US" sz="2400" dirty="0"/>
          </a:p>
          <a:p>
            <a:pPr lvl="1"/>
            <a:r>
              <a:rPr lang="en-US" altLang="ja-JP" sz="2400" dirty="0" smtClean="0"/>
              <a:t>Binding</a:t>
            </a:r>
            <a:r>
              <a:rPr lang="ja-JP" altLang="en-US" sz="2400" dirty="0"/>
              <a:t>の</a:t>
            </a:r>
            <a:r>
              <a:rPr lang="en-US" altLang="ja-JP" sz="2400" dirty="0" err="1"/>
              <a:t>BindingGroupName</a:t>
            </a:r>
            <a:r>
              <a:rPr lang="ja-JP" altLang="en-US" sz="2400" dirty="0"/>
              <a:t>プロパティ</a:t>
            </a:r>
            <a:r>
              <a:rPr lang="ja-JP" altLang="en-US" sz="2400" dirty="0" smtClean="0"/>
              <a:t>が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en-US" altLang="ja-JP" sz="2400" dirty="0" err="1" smtClean="0"/>
              <a:t>BindingGroup</a:t>
            </a:r>
            <a:r>
              <a:rPr lang="ja-JP" altLang="en-US" sz="2400" dirty="0" smtClean="0"/>
              <a:t>の</a:t>
            </a:r>
            <a:r>
              <a:rPr lang="en-US" altLang="ja-JP" sz="2400" dirty="0" smtClean="0"/>
              <a:t>Name</a:t>
            </a:r>
            <a:r>
              <a:rPr lang="ja-JP" altLang="en-US" sz="2400" dirty="0" smtClean="0"/>
              <a:t>と同じ</a:t>
            </a:r>
            <a:endParaRPr lang="ja-JP" altLang="en-US" sz="2400" dirty="0"/>
          </a:p>
          <a:p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24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453400" y="4038600"/>
            <a:ext cx="4176000" cy="20313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solidFill>
                  <a:srgbClr val="0000FF"/>
                </a:solidFill>
              </a:rPr>
              <a:t>&lt;</a:t>
            </a:r>
            <a:r>
              <a:rPr lang="en-US" altLang="ja-JP" dirty="0" err="1">
                <a:solidFill>
                  <a:srgbClr val="A31515"/>
                </a:solidFill>
              </a:rPr>
              <a:t>Grid.BindingGroup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A31515"/>
                </a:solidFill>
              </a:rPr>
              <a:t>    </a:t>
            </a:r>
            <a:r>
              <a:rPr lang="en-US" altLang="ja-JP" dirty="0">
                <a:solidFill>
                  <a:srgbClr val="0000FF"/>
                </a:solidFill>
              </a:rPr>
              <a:t>&lt;</a:t>
            </a:r>
            <a:r>
              <a:rPr lang="en-US" altLang="ja-JP" dirty="0" err="1">
                <a:solidFill>
                  <a:srgbClr val="A31515"/>
                </a:solidFill>
              </a:rPr>
              <a:t>BindingGroup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A31515"/>
                </a:solidFill>
              </a:rPr>
              <a:t>        </a:t>
            </a:r>
            <a:r>
              <a:rPr lang="en-US" altLang="ja-JP" dirty="0">
                <a:solidFill>
                  <a:srgbClr val="0000FF"/>
                </a:solidFill>
              </a:rPr>
              <a:t>&lt;</a:t>
            </a:r>
            <a:r>
              <a:rPr lang="en-US" altLang="ja-JP" dirty="0" err="1">
                <a:solidFill>
                  <a:srgbClr val="A31515"/>
                </a:solidFill>
              </a:rPr>
              <a:t>BindingGroup.ValidationRules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A31515"/>
                </a:solidFill>
              </a:rPr>
              <a:t>            </a:t>
            </a:r>
            <a:r>
              <a:rPr lang="en-US" altLang="ja-JP" dirty="0">
                <a:solidFill>
                  <a:srgbClr val="0000FF"/>
                </a:solidFill>
              </a:rPr>
              <a:t>&lt;</a:t>
            </a:r>
            <a:r>
              <a:rPr lang="en-US" altLang="ja-JP" dirty="0" err="1">
                <a:solidFill>
                  <a:srgbClr val="A31515"/>
                </a:solidFill>
              </a:rPr>
              <a:t>local</a:t>
            </a:r>
            <a:r>
              <a:rPr lang="en-US" altLang="ja-JP" dirty="0" err="1">
                <a:solidFill>
                  <a:srgbClr val="0000FF"/>
                </a:solidFill>
              </a:rPr>
              <a:t>:</a:t>
            </a:r>
            <a:r>
              <a:rPr lang="en-US" altLang="ja-JP" dirty="0" err="1">
                <a:solidFill>
                  <a:srgbClr val="A31515"/>
                </a:solidFill>
              </a:rPr>
              <a:t>ObjectValidation</a:t>
            </a:r>
            <a:r>
              <a:rPr lang="en-US" altLang="ja-JP" dirty="0">
                <a:solidFill>
                  <a:srgbClr val="0000FF"/>
                </a:solidFill>
              </a:rPr>
              <a:t>/&gt;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A31515"/>
                </a:solidFill>
              </a:rPr>
              <a:t>        </a:t>
            </a:r>
            <a:r>
              <a:rPr lang="en-US" altLang="ja-JP" dirty="0">
                <a:solidFill>
                  <a:srgbClr val="0000FF"/>
                </a:solidFill>
              </a:rPr>
              <a:t>&lt;/</a:t>
            </a:r>
            <a:r>
              <a:rPr lang="en-US" altLang="ja-JP" dirty="0" err="1">
                <a:solidFill>
                  <a:srgbClr val="A31515"/>
                </a:solidFill>
              </a:rPr>
              <a:t>BindingGroup.ValidationRules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ja-JP" altLang="en-US" dirty="0" smtClean="0">
                <a:solidFill>
                  <a:srgbClr val="A31515"/>
                </a:solidFill>
              </a:rPr>
              <a:t>    </a:t>
            </a:r>
            <a:r>
              <a:rPr lang="en-US" altLang="ja-JP" dirty="0">
                <a:solidFill>
                  <a:srgbClr val="0000FF"/>
                </a:solidFill>
              </a:rPr>
              <a:t>&lt;/</a:t>
            </a:r>
            <a:r>
              <a:rPr lang="en-US" altLang="ja-JP" dirty="0" err="1">
                <a:solidFill>
                  <a:srgbClr val="A31515"/>
                </a:solidFill>
              </a:rPr>
              <a:t>BindingGroup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lang="ja-JP" altLang="en-US" dirty="0">
              <a:solidFill>
                <a:srgbClr val="0000FF"/>
              </a:solidFill>
            </a:endParaRPr>
          </a:p>
          <a:p>
            <a:r>
              <a:rPr lang="en-US" altLang="ja-JP" dirty="0" smtClean="0">
                <a:solidFill>
                  <a:srgbClr val="0000FF"/>
                </a:solidFill>
              </a:rPr>
              <a:t>&lt;/</a:t>
            </a:r>
            <a:r>
              <a:rPr lang="en-US" altLang="ja-JP" dirty="0" err="1">
                <a:solidFill>
                  <a:srgbClr val="A31515"/>
                </a:solidFill>
              </a:rPr>
              <a:t>Grid.BindingGroup</a:t>
            </a:r>
            <a:r>
              <a:rPr lang="en-US" altLang="ja-JP" dirty="0">
                <a:solidFill>
                  <a:srgbClr val="0000FF"/>
                </a:solidFill>
              </a:rPr>
              <a:t>&gt;</a:t>
            </a:r>
            <a:endParaRPr kumimoji="1" lang="ja-JP" altLang="en-US" dirty="0"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00452244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個々の検証をまとめて実行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smtClean="0"/>
              <a:t>Binding</a:t>
            </a:r>
            <a:r>
              <a:rPr lang="ja-JP" altLang="en-US" sz="2800" dirty="0" smtClean="0"/>
              <a:t>がグループ化されることにより、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		</a:t>
            </a:r>
            <a:r>
              <a:rPr lang="ja-JP" altLang="en-US" sz="2800" dirty="0" smtClean="0"/>
              <a:t>各</a:t>
            </a:r>
            <a:r>
              <a:rPr lang="en-US" altLang="ja-JP" sz="2800" dirty="0" smtClean="0"/>
              <a:t>Binding</a:t>
            </a:r>
            <a:r>
              <a:rPr lang="ja-JP" altLang="en-US" sz="2800" dirty="0" smtClean="0"/>
              <a:t>は個別に更新されなくなる。</a:t>
            </a:r>
            <a:endParaRPr lang="en-US" altLang="ja-JP" sz="2800" dirty="0" smtClean="0"/>
          </a:p>
          <a:p>
            <a:r>
              <a:rPr lang="ja-JP" altLang="en-US" sz="2800" dirty="0" smtClean="0"/>
              <a:t>任意のタイミングで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	</a:t>
            </a:r>
            <a:r>
              <a:rPr lang="ja-JP" altLang="en-US" sz="2800" dirty="0" smtClean="0"/>
              <a:t>一気にすべての項目を更新させることが可能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pPr>
              <a:spcAft>
                <a:spcPts val="1200"/>
              </a:spcAft>
            </a:pPr>
            <a:r>
              <a:rPr lang="ja-JP" altLang="en-US" sz="2800" dirty="0" smtClean="0"/>
              <a:t>個々</a:t>
            </a:r>
            <a:r>
              <a:rPr lang="ja-JP" altLang="en-US" sz="2800" dirty="0"/>
              <a:t>の検証を</a:t>
            </a:r>
            <a:r>
              <a:rPr lang="ja-JP" altLang="en-US" sz="2800" dirty="0" smtClean="0"/>
              <a:t>まとめて</a:t>
            </a:r>
            <a:r>
              <a:rPr lang="ja-JP" altLang="en-US" sz="2800" dirty="0"/>
              <a:t>実行</a:t>
            </a:r>
            <a:r>
              <a:rPr lang="ja-JP" altLang="en-US" sz="2800" dirty="0" smtClean="0"/>
              <a:t>できる</a:t>
            </a:r>
            <a:r>
              <a:rPr lang="ja-JP" altLang="en-US" sz="2800" dirty="0"/>
              <a:t>。</a:t>
            </a:r>
            <a:endParaRPr lang="en-US" altLang="ja-JP" sz="2800" dirty="0" smtClean="0"/>
          </a:p>
          <a:p>
            <a:pPr marL="0" indent="0" algn="ctr">
              <a:buNone/>
            </a:pPr>
            <a:r>
              <a:rPr lang="ja-JP" altLang="en-US" sz="2400" dirty="0" smtClean="0"/>
              <a:t>個々</a:t>
            </a:r>
            <a:r>
              <a:rPr lang="en-US" altLang="ja-JP" sz="2400" dirty="0" err="1" smtClean="0"/>
              <a:t>ValidationRule</a:t>
            </a:r>
            <a:r>
              <a:rPr lang="ja-JP" altLang="en-US" sz="2400" dirty="0"/>
              <a:t>は、</a:t>
            </a:r>
            <a:r>
              <a:rPr lang="en-US" altLang="ja-JP" sz="2400" dirty="0" err="1"/>
              <a:t>ValidationStep</a:t>
            </a:r>
            <a:r>
              <a:rPr lang="ja-JP" altLang="en-US" sz="2400" dirty="0" smtClean="0"/>
              <a:t>が</a:t>
            </a:r>
            <a:r>
              <a:rPr lang="en-US" altLang="ja-JP" sz="2400" dirty="0" err="1" smtClean="0"/>
              <a:t>RawProposedValue</a:t>
            </a:r>
            <a:r>
              <a:rPr lang="ja-JP" altLang="en-US" sz="2400" dirty="0"/>
              <a:t>であるもののみが</a:t>
            </a:r>
            <a:r>
              <a:rPr lang="en-US" altLang="ja-JP" sz="2400" dirty="0" err="1"/>
              <a:t>BindingGroup</a:t>
            </a:r>
            <a:r>
              <a:rPr lang="ja-JP" altLang="en-US" sz="2400" dirty="0"/>
              <a:t>の</a:t>
            </a:r>
            <a:r>
              <a:rPr lang="en-US" altLang="ja-JP" sz="2400" dirty="0" err="1"/>
              <a:t>ValidationRule</a:t>
            </a:r>
            <a:r>
              <a:rPr lang="ja-JP" altLang="en-US" sz="2400" dirty="0"/>
              <a:t>よりも前に実行</a:t>
            </a:r>
            <a:r>
              <a:rPr lang="ja-JP" altLang="en-US" sz="2400" dirty="0" smtClean="0"/>
              <a:t>される。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25</a:t>
            </a:fld>
            <a:endParaRPr kumimoji="1" lang="ja-JP" altLang="en-US"/>
          </a:p>
        </p:txBody>
      </p:sp>
      <p:sp>
        <p:nvSpPr>
          <p:cNvPr id="5" name="下矢印​​ 4"/>
          <p:cNvSpPr/>
          <p:nvPr/>
        </p:nvSpPr>
        <p:spPr>
          <a:xfrm>
            <a:off x="4038600" y="3429000"/>
            <a:ext cx="504000" cy="504000"/>
          </a:xfrm>
          <a:prstGeom prst="down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708547184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編集</a:t>
            </a:r>
            <a:r>
              <a:rPr lang="ja-JP" altLang="en-US" dirty="0"/>
              <a:t>トランザクション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1321711528"/>
              </p:ext>
            </p:extLst>
          </p:nvPr>
        </p:nvGraphicFramePr>
        <p:xfrm>
          <a:off x="457200" y="1600200"/>
          <a:ext cx="8229600" cy="1752600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1676400"/>
                <a:gridCol w="65532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メソッド名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説明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BeginEdit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編集トランザクションを開始します。 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CommitEdit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すべての</a:t>
                      </a:r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ValidationRule</a:t>
                      </a:r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を実行し、</a:t>
                      </a:r>
                      <a:r>
                        <a:rPr kumimoji="1" lang="en-US" altLang="ja-JP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kumimoji="1" lang="en-US" altLang="ja-JP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成功した場合はバインディングソースを更新します。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CancelEdit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集トランザクションを終了し、保留中の変更を破棄します。 </a:t>
                      </a:r>
                      <a:endParaRPr kumimoji="1" lang="ja-JP" altLang="en-US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680010895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編集トランザクション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27</a:t>
            </a:fld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74200" y="1676400"/>
            <a:ext cx="7884000" cy="409342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Private</a:t>
            </a:r>
            <a:r>
              <a:rPr lang="ja-JP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Sub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SubmitButton_Click</a:t>
            </a:r>
            <a:r>
              <a:rPr lang="en-US" altLang="ja-JP" sz="2000" dirty="0">
                <a:solidFill>
                  <a:prstClr val="black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sender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System.Object</a:t>
            </a:r>
            <a:r>
              <a:rPr lang="en-US" altLang="ja-JP" sz="2000" dirty="0">
                <a:solidFill>
                  <a:prstClr val="black"/>
                </a:solidFill>
              </a:rPr>
              <a:t>, 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e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System.Windows.RoutedEventArgs</a:t>
            </a:r>
            <a:r>
              <a:rPr lang="en-US" altLang="ja-JP" sz="2000" dirty="0">
                <a:solidFill>
                  <a:prstClr val="black"/>
                </a:solidFill>
              </a:rPr>
              <a:t>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If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LayoutRoot.BindingGroup.CommitEdit</a:t>
            </a:r>
            <a:r>
              <a:rPr lang="en-US" altLang="ja-JP" sz="2000" dirty="0">
                <a:solidFill>
                  <a:prstClr val="black"/>
                </a:solidFill>
              </a:rPr>
              <a:t>() </a:t>
            </a:r>
            <a:r>
              <a:rPr lang="en-US" altLang="ja-JP" sz="2000" dirty="0">
                <a:solidFill>
                  <a:srgbClr val="0000FF"/>
                </a:solidFill>
              </a:rPr>
              <a:t>Then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    </a:t>
            </a:r>
            <a:r>
              <a:rPr lang="en-US" altLang="ja-JP" sz="2000" dirty="0" err="1">
                <a:solidFill>
                  <a:prstClr val="black"/>
                </a:solidFill>
              </a:rPr>
              <a:t>MessageBox.Show</a:t>
            </a:r>
            <a:r>
              <a:rPr lang="en-US" altLang="ja-JP" sz="2000" dirty="0">
                <a:solidFill>
                  <a:prstClr val="black"/>
                </a:solidFill>
              </a:rPr>
              <a:t>(</a:t>
            </a:r>
            <a:r>
              <a:rPr lang="en-US" altLang="ja-JP" sz="2000" dirty="0">
                <a:solidFill>
                  <a:srgbClr val="A31515"/>
                </a:solidFill>
              </a:rPr>
              <a:t>"</a:t>
            </a:r>
            <a:r>
              <a:rPr lang="ja-JP" altLang="en-US" sz="2000" dirty="0">
                <a:solidFill>
                  <a:srgbClr val="A31515"/>
                </a:solidFill>
              </a:rPr>
              <a:t>登録されました。</a:t>
            </a:r>
            <a:r>
              <a:rPr lang="en-US" altLang="ja-JP" sz="2000" dirty="0">
                <a:solidFill>
                  <a:srgbClr val="A31515"/>
                </a:solidFill>
              </a:rPr>
              <a:t>"</a:t>
            </a:r>
            <a:r>
              <a:rPr lang="en-US" altLang="ja-JP" sz="2000" dirty="0">
                <a:solidFill>
                  <a:prstClr val="black"/>
                </a:solidFill>
              </a:rPr>
              <a:t>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    </a:t>
            </a:r>
            <a:r>
              <a:rPr lang="en-US" altLang="ja-JP" sz="2000" dirty="0" err="1">
                <a:solidFill>
                  <a:prstClr val="black"/>
                </a:solidFill>
              </a:rPr>
              <a:t>LayoutRoot.BindingGroup.BeginEdit</a:t>
            </a:r>
            <a:r>
              <a:rPr lang="en-US" altLang="ja-JP" sz="2000" dirty="0">
                <a:solidFill>
                  <a:prstClr val="black"/>
                </a:solidFill>
              </a:rPr>
              <a:t>()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End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If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End</a:t>
            </a:r>
            <a:r>
              <a:rPr lang="ja-JP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Sub</a:t>
            </a:r>
            <a:endParaRPr lang="ja-JP" altLang="en-US" sz="2000" dirty="0">
              <a:solidFill>
                <a:srgbClr val="0000FF"/>
              </a:solidFill>
            </a:endParaRPr>
          </a:p>
          <a:p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Private</a:t>
            </a:r>
            <a:r>
              <a:rPr lang="ja-JP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Sub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CancelButton_Click</a:t>
            </a:r>
            <a:r>
              <a:rPr lang="en-US" altLang="ja-JP" sz="2000" dirty="0">
                <a:solidFill>
                  <a:prstClr val="black"/>
                </a:solidFill>
              </a:rPr>
              <a:t>(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sender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System.Object</a:t>
            </a:r>
            <a:r>
              <a:rPr lang="en-US" altLang="ja-JP" sz="2000" dirty="0">
                <a:solidFill>
                  <a:prstClr val="black"/>
                </a:solidFill>
              </a:rPr>
              <a:t>, </a:t>
            </a:r>
            <a:r>
              <a:rPr lang="en-US" altLang="ja-JP" sz="2000" dirty="0" err="1">
                <a:solidFill>
                  <a:srgbClr val="0000FF"/>
                </a:solidFill>
              </a:rPr>
              <a:t>ByVal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prstClr val="black"/>
                </a:solidFill>
              </a:rPr>
              <a:t>e </a:t>
            </a:r>
            <a:r>
              <a:rPr lang="en-US" altLang="ja-JP" sz="2000" dirty="0">
                <a:solidFill>
                  <a:srgbClr val="0000FF"/>
                </a:solidFill>
              </a:rPr>
              <a:t>As</a:t>
            </a:r>
            <a:r>
              <a:rPr lang="ja-JP" altLang="en-US" sz="2000" dirty="0">
                <a:solidFill>
                  <a:prstClr val="black"/>
                </a:solidFill>
              </a:rPr>
              <a:t> </a:t>
            </a:r>
            <a:r>
              <a:rPr lang="en-US" altLang="ja-JP" sz="2000" dirty="0" err="1">
                <a:solidFill>
                  <a:prstClr val="black"/>
                </a:solidFill>
              </a:rPr>
              <a:t>System.Windows.RoutedEventArgs</a:t>
            </a:r>
            <a:r>
              <a:rPr lang="en-US" altLang="ja-JP" sz="2000" dirty="0">
                <a:solidFill>
                  <a:prstClr val="black"/>
                </a:solidFill>
              </a:rPr>
              <a:t>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</a:t>
            </a:r>
            <a:r>
              <a:rPr lang="en-US" altLang="ja-JP" sz="2000" dirty="0" err="1">
                <a:solidFill>
                  <a:prstClr val="black"/>
                </a:solidFill>
              </a:rPr>
              <a:t>LayoutRoot.BindingGroup.CancelEdit</a:t>
            </a:r>
            <a:r>
              <a:rPr lang="en-US" altLang="ja-JP" sz="2000" dirty="0">
                <a:solidFill>
                  <a:prstClr val="black"/>
                </a:solidFill>
              </a:rPr>
              <a:t>()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</a:t>
            </a:r>
            <a:r>
              <a:rPr lang="en-US" altLang="ja-JP" sz="2000" dirty="0" err="1">
                <a:solidFill>
                  <a:prstClr val="black"/>
                </a:solidFill>
              </a:rPr>
              <a:t>LayoutRoot.BindingGroup.BeginEdit</a:t>
            </a:r>
            <a:r>
              <a:rPr lang="en-US" altLang="ja-JP" sz="2000" dirty="0">
                <a:solidFill>
                  <a:prstClr val="black"/>
                </a:solidFill>
              </a:rPr>
              <a:t>()</a:t>
            </a:r>
            <a:endParaRPr lang="ja-JP" altLang="en-US" sz="2000" dirty="0">
              <a:solidFill>
                <a:prstClr val="black"/>
              </a:solidFill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End</a:t>
            </a:r>
            <a:r>
              <a:rPr lang="ja-JP" altLang="en-US" sz="2000" dirty="0" smtClean="0">
                <a:solidFill>
                  <a:prstClr val="black"/>
                </a:solidFill>
              </a:rPr>
              <a:t> </a:t>
            </a:r>
            <a:r>
              <a:rPr lang="en-US" altLang="ja-JP" sz="2000" dirty="0">
                <a:solidFill>
                  <a:srgbClr val="0000FF"/>
                </a:solidFill>
              </a:rPr>
              <a:t>Sub</a:t>
            </a:r>
            <a:endParaRPr lang="ja-JP" alt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749363352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InputMan</a:t>
            </a:r>
            <a:r>
              <a:rPr kumimoji="1" lang="en-US" altLang="ja-JP" dirty="0" smtClean="0"/>
              <a:t> for WPF CTP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69931915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標準でカバーできないケース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WPF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Silverlight</a:t>
            </a:r>
            <a:r>
              <a:rPr lang="ja-JP" altLang="en-US" dirty="0" smtClean="0"/>
              <a:t>の検証は、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Binding</a:t>
            </a:r>
            <a:r>
              <a:rPr lang="ja-JP" altLang="en-US" dirty="0" smtClean="0"/>
              <a:t>を設定しているプロパティに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対してのみ使用可能</a:t>
            </a:r>
            <a:endParaRPr lang="en-US" altLang="ja-JP" dirty="0" smtClean="0"/>
          </a:p>
          <a:p>
            <a:endParaRPr lang="en-US" altLang="ja-JP" dirty="0"/>
          </a:p>
          <a:p>
            <a:r>
              <a:rPr lang="en-US" altLang="ja-JP" dirty="0" smtClean="0"/>
              <a:t>Windows</a:t>
            </a:r>
            <a:r>
              <a:rPr lang="ja-JP" altLang="en-US" dirty="0" smtClean="0"/>
              <a:t>フォーム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Validating</a:t>
            </a:r>
            <a:r>
              <a:rPr lang="ja-JP" altLang="en-US" dirty="0" smtClean="0"/>
              <a:t>イベント、</a:t>
            </a:r>
            <a:r>
              <a:rPr lang="en-US" altLang="ja-JP" dirty="0" smtClean="0"/>
              <a:t>Validated</a:t>
            </a:r>
            <a:r>
              <a:rPr lang="ja-JP" altLang="en-US" dirty="0" smtClean="0"/>
              <a:t>イベント、</a:t>
            </a:r>
            <a:r>
              <a:rPr lang="en-US" altLang="ja-JP" dirty="0" err="1" smtClean="0"/>
              <a:t>CausesValidation</a:t>
            </a:r>
            <a:r>
              <a:rPr lang="ja-JP" altLang="en-US" dirty="0" smtClean="0"/>
              <a:t>プロパティ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747817350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アジェンダ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kumimoji="1" lang="ja-JP" altLang="en-US" dirty="0" smtClean="0"/>
              <a:t>検証の基本</a:t>
            </a:r>
            <a:endParaRPr kumimoji="1" lang="en-US" altLang="ja-JP" dirty="0" smtClean="0"/>
          </a:p>
          <a:p>
            <a:pPr>
              <a:lnSpc>
                <a:spcPct val="110000"/>
              </a:lnSpc>
            </a:pPr>
            <a:r>
              <a:rPr lang="ja-JP" altLang="en-US" dirty="0"/>
              <a:t>エラー表示の</a:t>
            </a:r>
            <a:r>
              <a:rPr lang="ja-JP" altLang="en-US" dirty="0" smtClean="0"/>
              <a:t>方法</a:t>
            </a:r>
            <a:endParaRPr lang="en-US" altLang="ja-JP" dirty="0" smtClean="0"/>
          </a:p>
          <a:p>
            <a:pPr>
              <a:lnSpc>
                <a:spcPct val="110000"/>
              </a:lnSpc>
            </a:pPr>
            <a:r>
              <a:rPr lang="en-US" altLang="ja-JP" dirty="0" err="1"/>
              <a:t>ValidationRule</a:t>
            </a:r>
            <a:r>
              <a:rPr lang="ja-JP" altLang="en-US" dirty="0"/>
              <a:t>を継承</a:t>
            </a:r>
            <a:r>
              <a:rPr lang="ja-JP" altLang="en-US" dirty="0" smtClean="0"/>
              <a:t>したカスタムクラス</a:t>
            </a:r>
            <a:endParaRPr lang="en-US" altLang="ja-JP" dirty="0" smtClean="0"/>
          </a:p>
          <a:p>
            <a:pPr>
              <a:lnSpc>
                <a:spcPct val="110000"/>
              </a:lnSpc>
            </a:pPr>
            <a:r>
              <a:rPr lang="ja-JP" altLang="en-US" dirty="0"/>
              <a:t>検証ルールの実行</a:t>
            </a:r>
            <a:r>
              <a:rPr lang="ja-JP" altLang="en-US" dirty="0" smtClean="0"/>
              <a:t>タイミング</a:t>
            </a:r>
            <a:endParaRPr lang="en-US" altLang="ja-JP" dirty="0" smtClean="0"/>
          </a:p>
          <a:p>
            <a:pPr>
              <a:lnSpc>
                <a:spcPct val="110000"/>
              </a:lnSpc>
            </a:pPr>
            <a:r>
              <a:rPr lang="ja-JP" altLang="en-US" dirty="0"/>
              <a:t>インスタンス単位の</a:t>
            </a:r>
            <a:r>
              <a:rPr lang="ja-JP" altLang="en-US" dirty="0" smtClean="0"/>
              <a:t>検証</a:t>
            </a:r>
            <a:endParaRPr lang="en-US" altLang="ja-JP" dirty="0" smtClean="0"/>
          </a:p>
          <a:p>
            <a:pPr>
              <a:lnSpc>
                <a:spcPct val="110000"/>
              </a:lnSpc>
            </a:pPr>
            <a:r>
              <a:rPr lang="en-US" altLang="ja-JP" dirty="0" err="1"/>
              <a:t>InputMan</a:t>
            </a:r>
            <a:r>
              <a:rPr lang="en-US" altLang="ja-JP" dirty="0"/>
              <a:t> for WPF CTP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2983623963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InputMan</a:t>
            </a:r>
            <a:r>
              <a:rPr kumimoji="1" lang="en-US" altLang="ja-JP" dirty="0" smtClean="0"/>
              <a:t> for WPF CTP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ja-JP" altLang="en-US" dirty="0"/>
              <a:t>現在グレープシティで開発中</a:t>
            </a:r>
            <a:r>
              <a:rPr lang="ja-JP" altLang="en-US" dirty="0" smtClean="0"/>
              <a:t>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ja-JP" altLang="en-US" dirty="0"/>
              <a:t>日本仕様の入力支援コンポーネント</a:t>
            </a:r>
            <a:r>
              <a:rPr lang="ja-JP" altLang="en-US" dirty="0" smtClean="0"/>
              <a:t>」</a:t>
            </a:r>
            <a:r>
              <a:rPr lang="en-US" altLang="ja-JP" dirty="0" err="1" smtClean="0"/>
              <a:t>InputMan</a:t>
            </a:r>
            <a:r>
              <a:rPr lang="ja-JP" altLang="en-US" dirty="0" smtClean="0"/>
              <a:t>の</a:t>
            </a:r>
            <a:r>
              <a:rPr lang="en-US" altLang="ja-JP" dirty="0" smtClean="0"/>
              <a:t>WPF</a:t>
            </a:r>
            <a:r>
              <a:rPr lang="ja-JP" altLang="en-US" dirty="0" smtClean="0"/>
              <a:t>版</a:t>
            </a:r>
            <a:endParaRPr lang="en-US" altLang="ja-JP" dirty="0" smtClean="0"/>
          </a:p>
          <a:p>
            <a:r>
              <a:rPr lang="en-US" altLang="ja-JP" sz="3000" dirty="0" smtClean="0"/>
              <a:t>7</a:t>
            </a:r>
            <a:r>
              <a:rPr lang="ja-JP" altLang="en-US" sz="3000" dirty="0" smtClean="0"/>
              <a:t>種のコントロール</a:t>
            </a:r>
            <a:endParaRPr lang="en-US" altLang="ja-JP" sz="3000" dirty="0" smtClean="0"/>
          </a:p>
          <a:p>
            <a:pPr lvl="1"/>
            <a:r>
              <a:rPr lang="en-US" altLang="ja-JP" sz="2600" dirty="0" err="1"/>
              <a:t>GcTextBox</a:t>
            </a:r>
            <a:r>
              <a:rPr lang="ja-JP" altLang="en-US" sz="2600" dirty="0"/>
              <a:t>（テキスト）</a:t>
            </a:r>
          </a:p>
          <a:p>
            <a:pPr lvl="1"/>
            <a:r>
              <a:rPr lang="en-US" altLang="ja-JP" sz="2600" dirty="0" err="1"/>
              <a:t>GcMask</a:t>
            </a:r>
            <a:r>
              <a:rPr lang="ja-JP" altLang="en-US" sz="2600" dirty="0"/>
              <a:t>（マスク）</a:t>
            </a:r>
          </a:p>
          <a:p>
            <a:pPr lvl="1"/>
            <a:r>
              <a:rPr lang="en-US" altLang="ja-JP" sz="2600" dirty="0" err="1"/>
              <a:t>GcDate</a:t>
            </a:r>
            <a:r>
              <a:rPr lang="ja-JP" altLang="en-US" sz="2600" dirty="0"/>
              <a:t>（日付）</a:t>
            </a:r>
          </a:p>
          <a:p>
            <a:pPr lvl="1"/>
            <a:r>
              <a:rPr lang="en-US" altLang="ja-JP" sz="2600" dirty="0" err="1"/>
              <a:t>GcNumber</a:t>
            </a:r>
            <a:r>
              <a:rPr lang="ja-JP" altLang="en-US" sz="2600" dirty="0"/>
              <a:t>（数値）</a:t>
            </a:r>
          </a:p>
          <a:p>
            <a:pPr lvl="1"/>
            <a:r>
              <a:rPr lang="en-US" altLang="ja-JP" sz="2600" dirty="0" err="1" smtClean="0"/>
              <a:t>GcDropDownCalculator</a:t>
            </a:r>
            <a:r>
              <a:rPr lang="ja-JP" altLang="en-US" sz="2600" dirty="0"/>
              <a:t>（カレンダー）</a:t>
            </a:r>
          </a:p>
          <a:p>
            <a:pPr lvl="1"/>
            <a:r>
              <a:rPr lang="en-US" altLang="ja-JP" sz="2600" dirty="0" err="1" smtClean="0"/>
              <a:t>GcDropDownCalendar</a:t>
            </a:r>
            <a:r>
              <a:rPr lang="ja-JP" altLang="en-US" sz="2600" dirty="0"/>
              <a:t>（電卓）</a:t>
            </a:r>
          </a:p>
          <a:p>
            <a:pPr lvl="1"/>
            <a:r>
              <a:rPr lang="en-US" altLang="ja-JP" sz="2600" dirty="0" err="1" smtClean="0"/>
              <a:t>GcValidationIndicator</a:t>
            </a:r>
            <a:r>
              <a:rPr lang="ja-JP" altLang="en-US" sz="2600" dirty="0"/>
              <a:t>（検証インジケータ</a:t>
            </a:r>
            <a:r>
              <a:rPr lang="ja-JP" altLang="en-US" sz="2600" dirty="0" smtClean="0"/>
              <a:t>）</a:t>
            </a:r>
            <a:endParaRPr lang="ja-JP" altLang="en-US" sz="26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30</a:t>
            </a:fld>
            <a:endParaRPr kumimoji="1" lang="ja-JP" altLang="en-US"/>
          </a:p>
        </p:txBody>
      </p:sp>
      <p:pic>
        <p:nvPicPr>
          <p:cNvPr id="6146" name="Picture 2" descr="\\jp-nas\grapecity\mc\_Share\製品部共有データ\製品ロゴやCube\InputMan\［New］Cube_Inputma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667000"/>
            <a:ext cx="2340000" cy="238474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</p:spTree>
    <p:extLst>
      <p:ext uri="{BB962C8B-B14F-4D97-AF65-F5344CB8AC3E}">
        <p14:creationId xmlns:p14="http://schemas.microsoft.com/office/powerpoint/2007/7/12/main" xmlns="" val="975810993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InputMan</a:t>
            </a:r>
            <a:r>
              <a:rPr lang="en-US" altLang="ja-JP" dirty="0"/>
              <a:t> for WPF CTP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sz="2800" dirty="0"/>
              <a:t>7</a:t>
            </a:r>
            <a:r>
              <a:rPr kumimoji="1" lang="ja-JP" altLang="en-US" sz="2800" smtClean="0"/>
              <a:t>種</a:t>
            </a:r>
            <a:r>
              <a:rPr kumimoji="1" lang="ja-JP" altLang="en-US" sz="2800" dirty="0" smtClean="0"/>
              <a:t>のコンバーター</a:t>
            </a:r>
            <a:endParaRPr kumimoji="1" lang="en-US" altLang="ja-JP" sz="2800" dirty="0" smtClean="0"/>
          </a:p>
          <a:p>
            <a:pPr lvl="1"/>
            <a:r>
              <a:rPr lang="en-US" altLang="ja-JP" sz="2400" dirty="0" err="1"/>
              <a:t>BooleanToVisibilityConverter</a:t>
            </a:r>
            <a:r>
              <a:rPr lang="en-US" altLang="ja-JP" sz="2400" dirty="0"/>
              <a:t> </a:t>
            </a:r>
          </a:p>
          <a:p>
            <a:pPr lvl="1"/>
            <a:r>
              <a:rPr lang="en-US" altLang="ja-JP" sz="2400" dirty="0" err="1"/>
              <a:t>DateFormatConverter</a:t>
            </a:r>
            <a:endParaRPr lang="en-US" altLang="ja-JP" sz="2400" dirty="0"/>
          </a:p>
          <a:p>
            <a:pPr lvl="1"/>
            <a:r>
              <a:rPr lang="en-US" altLang="ja-JP" sz="2400" dirty="0" err="1"/>
              <a:t>DateTimeDifferenceValueConverter</a:t>
            </a:r>
            <a:endParaRPr lang="en-US" altLang="ja-JP" sz="2400" dirty="0"/>
          </a:p>
          <a:p>
            <a:pPr lvl="1"/>
            <a:r>
              <a:rPr lang="en-US" altLang="ja-JP" sz="2400" dirty="0" err="1"/>
              <a:t>DecimalDifferenceValueConverter</a:t>
            </a:r>
            <a:endParaRPr lang="en-US" altLang="ja-JP" sz="2400" dirty="0"/>
          </a:p>
          <a:p>
            <a:pPr lvl="1"/>
            <a:r>
              <a:rPr lang="en-US" altLang="ja-JP" sz="2400" dirty="0" err="1" smtClean="0"/>
              <a:t>MaskFormatConverter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NumberFormatConverter</a:t>
            </a:r>
            <a:endParaRPr lang="en-US" altLang="ja-JP" sz="2400" dirty="0" smtClean="0"/>
          </a:p>
          <a:p>
            <a:pPr lvl="1"/>
            <a:r>
              <a:rPr lang="en-US" altLang="ja-JP" sz="2400" dirty="0" err="1" smtClean="0"/>
              <a:t>ObjectToDateTimeConverter</a:t>
            </a:r>
            <a:r>
              <a:rPr lang="en-US" altLang="ja-JP" sz="2400" dirty="0" smtClean="0"/>
              <a:t> </a:t>
            </a:r>
            <a:endParaRPr kumimoji="1" lang="en-US" altLang="ja-JP" sz="2400" dirty="0" smtClean="0"/>
          </a:p>
          <a:p>
            <a:r>
              <a:rPr kumimoji="1" lang="en-US" altLang="ja-JP" sz="2800" dirty="0" smtClean="0"/>
              <a:t>2</a:t>
            </a:r>
            <a:r>
              <a:rPr kumimoji="1" lang="ja-JP" altLang="en-US" sz="2800" dirty="0" smtClean="0"/>
              <a:t>種のコンポーネント</a:t>
            </a:r>
            <a:endParaRPr kumimoji="1" lang="en-US" altLang="ja-JP" sz="2800" dirty="0" smtClean="0"/>
          </a:p>
          <a:p>
            <a:pPr lvl="1"/>
            <a:r>
              <a:rPr lang="en-US" altLang="ja-JP" sz="2400" dirty="0" err="1" smtClean="0"/>
              <a:t>GcImeManager</a:t>
            </a:r>
            <a:r>
              <a:rPr lang="ja-JP" altLang="en-US" sz="2400" dirty="0" smtClean="0"/>
              <a:t>（</a:t>
            </a:r>
            <a:r>
              <a:rPr lang="en-US" altLang="ja-JP" sz="2400" dirty="0" smtClean="0"/>
              <a:t>IME</a:t>
            </a:r>
            <a:r>
              <a:rPr lang="ja-JP" altLang="en-US" sz="2400" dirty="0" smtClean="0"/>
              <a:t>マネージャ）</a:t>
            </a:r>
            <a:endParaRPr lang="en-US" altLang="ja-JP" sz="2400" dirty="0" smtClean="0"/>
          </a:p>
          <a:p>
            <a:pPr lvl="1">
              <a:spcAft>
                <a:spcPts val="600"/>
              </a:spcAft>
            </a:pPr>
            <a:r>
              <a:rPr lang="en-US" altLang="ja-JP" sz="2400" dirty="0" err="1" smtClean="0"/>
              <a:t>GcValidationManager</a:t>
            </a:r>
            <a:r>
              <a:rPr lang="ja-JP" altLang="en-US" sz="2400" dirty="0" smtClean="0"/>
              <a:t>（検証マネージャ）</a:t>
            </a:r>
            <a:endParaRPr kumimoji="1" lang="en-US" altLang="ja-JP" dirty="0" smtClean="0"/>
          </a:p>
          <a:p>
            <a:pPr marL="0" indent="0" algn="ctr">
              <a:buNone/>
            </a:pPr>
            <a:r>
              <a:rPr lang="en-US" altLang="ja-JP" sz="2800" dirty="0" err="1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GcValidationManager</a:t>
            </a:r>
            <a:r>
              <a:rPr lang="ja-JP" altLang="en-US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は</a:t>
            </a:r>
            <a:r>
              <a:rPr lang="en-US" altLang="ja-JP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Binding</a:t>
            </a:r>
            <a:r>
              <a:rPr lang="ja-JP" altLang="en-US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使用の有無に</a:t>
            </a:r>
            <a:r>
              <a:rPr lang="en-US" altLang="ja-JP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/>
            </a:r>
            <a:br>
              <a:rPr lang="en-US" altLang="ja-JP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ja-JP" altLang="en-US" sz="2800" dirty="0" smtClean="0">
                <a:ln w="18415" cmpd="sng">
                  <a:solidFill>
                    <a:schemeClr val="tx1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関わらず、任意のプロパティ値を検証可能</a:t>
            </a:r>
            <a:endParaRPr kumimoji="1" lang="ja-JP" altLang="en-US" sz="2800" dirty="0">
              <a:ln w="18415" cmpd="sng">
                <a:solidFill>
                  <a:schemeClr val="tx1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2732984828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 err="1" smtClean="0"/>
              <a:t>InputMan</a:t>
            </a:r>
            <a:r>
              <a:rPr kumimoji="1" lang="ja-JP" altLang="en-US" dirty="0" err="1" smtClean="0"/>
              <a:t>が提</a:t>
            </a:r>
            <a:r>
              <a:rPr kumimoji="1" lang="ja-JP" altLang="en-US" dirty="0" smtClean="0"/>
              <a:t>供する検証機能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1052268516"/>
              </p:ext>
            </p:extLst>
          </p:nvPr>
        </p:nvGraphicFramePr>
        <p:xfrm>
          <a:off x="457200" y="1534160"/>
          <a:ext cx="8229600" cy="433324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981200"/>
                <a:gridCol w="62484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機能</a:t>
                      </a:r>
                      <a:endParaRPr lang="ja-JP" sz="2000" dirty="0"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説明</a:t>
                      </a: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入力コントロールが、データソースに連結されている場合、されていない場合、いずれの場合も使用できる検証機能。検証の対象となるコントロールのプロパティ、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検証タイミング</a:t>
                      </a: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、検証ルールを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設定し</a:t>
                      </a:r>
                      <a:r>
                        <a:rPr lang="ja-JP" altLang="en-US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て使用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。</a:t>
                      </a:r>
                      <a:endParaRPr lang="ja-JP" sz="2000" dirty="0"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検証ルール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WPF</a:t>
                      </a: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標準の</a:t>
                      </a:r>
                      <a:r>
                        <a:rPr lang="en-US" sz="2000" dirty="0" err="1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ValidationRule</a:t>
                      </a: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クラスを継承する検証ルールを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計</a:t>
                      </a:r>
                      <a:r>
                        <a:rPr lang="en-US" alt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種類提供。</a:t>
                      </a: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入力されたデータの型、書式、値の範囲など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、業務</a:t>
                      </a: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アプリケーションで使用頻度の高い検証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ルール</a:t>
                      </a:r>
                      <a:r>
                        <a:rPr lang="ja-JP" altLang="en-US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を用意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。</a:t>
                      </a:r>
                      <a:endParaRPr lang="ja-JP" sz="2000" dirty="0"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検証アクション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不正なデータが入力されたときに実行するアクションを２種類</a:t>
                      </a: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提供。</a:t>
                      </a:r>
                      <a:endParaRPr lang="ja-JP" sz="2000" dirty="0"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インジケータ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2000" dirty="0" smtClean="0"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不正なデータが入力されたときにアイコンを表示するコントロール。アイコンのツールチップにエラーの内容を設定。</a:t>
                      </a:r>
                      <a:endParaRPr lang="ja-JP" sz="2000" dirty="0"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50428373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Hello </a:t>
            </a:r>
            <a:r>
              <a:rPr kumimoji="1" lang="en-US" altLang="ja-JP" dirty="0" err="1" smtClean="0"/>
              <a:t>InputMan</a:t>
            </a:r>
            <a:r>
              <a:rPr kumimoji="1" lang="en-US" altLang="ja-JP" dirty="0" smtClean="0"/>
              <a:t> Validation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rmAutofit/>
          </a:bodyPr>
          <a:lstStyle/>
          <a:p>
            <a:r>
              <a:rPr kumimoji="1" lang="en-US" altLang="ja-JP" sz="2400" dirty="0" err="1" smtClean="0"/>
              <a:t>GcValidationmanager</a:t>
            </a:r>
            <a:r>
              <a:rPr kumimoji="1" lang="ja-JP" altLang="en-US" sz="2400" dirty="0" smtClean="0"/>
              <a:t>クラス</a:t>
            </a:r>
            <a:endParaRPr kumimoji="1" lang="en-US" altLang="ja-JP" sz="2400" dirty="0" smtClean="0"/>
          </a:p>
          <a:p>
            <a:pPr lvl="1"/>
            <a:r>
              <a:rPr kumimoji="1" lang="en-US" altLang="ja-JP" sz="2000" dirty="0" err="1" smtClean="0"/>
              <a:t>ValidationItem</a:t>
            </a:r>
            <a:r>
              <a:rPr kumimoji="1" lang="ja-JP" altLang="en-US" sz="2000" dirty="0" smtClean="0"/>
              <a:t>添付プロパティ</a:t>
            </a:r>
            <a:endParaRPr kumimoji="1" lang="ja-JP" altLang="en-US" sz="2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33</a:t>
            </a:fld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03400" y="3200400"/>
            <a:ext cx="8712000" cy="2844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</a:rPr>
              <a:t>Grid.Resources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ValidationItem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x</a:t>
            </a:r>
            <a:r>
              <a:rPr lang="en-US" altLang="ja-JP" sz="2000" dirty="0">
                <a:solidFill>
                  <a:srgbClr val="0000FF"/>
                </a:solidFill>
              </a:rPr>
              <a:t>:</a:t>
            </a:r>
            <a:r>
              <a:rPr lang="en-US" altLang="ja-JP" sz="2000" dirty="0">
                <a:solidFill>
                  <a:srgbClr val="FF0000"/>
                </a:solidFill>
              </a:rPr>
              <a:t>Key</a:t>
            </a:r>
            <a:r>
              <a:rPr lang="en-US" altLang="ja-JP" sz="2000" dirty="0">
                <a:solidFill>
                  <a:srgbClr val="0000FF"/>
                </a:solidFill>
              </a:rPr>
              <a:t>="ValidationItem_ID"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x</a:t>
            </a:r>
            <a:r>
              <a:rPr lang="en-US" altLang="ja-JP" sz="2000" dirty="0">
                <a:solidFill>
                  <a:srgbClr val="0000FF"/>
                </a:solidFill>
              </a:rPr>
              <a:t>:</a:t>
            </a:r>
            <a:r>
              <a:rPr lang="en-US" altLang="ja-JP" sz="2000" dirty="0">
                <a:solidFill>
                  <a:srgbClr val="FF0000"/>
                </a:solidFill>
              </a:rPr>
              <a:t>Shared</a:t>
            </a:r>
            <a:r>
              <a:rPr lang="en-US" altLang="ja-JP" sz="2000" dirty="0">
                <a:solidFill>
                  <a:srgbClr val="0000FF"/>
                </a:solidFill>
              </a:rPr>
              <a:t>="False"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</a:t>
            </a:r>
            <a:r>
              <a:rPr lang="ja-JP" altLang="en-US" sz="2000" dirty="0" smtClean="0">
                <a:solidFill>
                  <a:prstClr val="black"/>
                </a:solidFill>
              </a:rPr>
              <a:t>                  </a:t>
            </a:r>
            <a:r>
              <a:rPr lang="ja-JP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</a:rPr>
              <a:t>ValidatedProperty</a:t>
            </a:r>
            <a:r>
              <a:rPr lang="en-US" altLang="ja-JP" sz="2000" dirty="0">
                <a:solidFill>
                  <a:srgbClr val="0000FF"/>
                </a:solidFill>
              </a:rPr>
              <a:t>="Text"&gt;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srgbClr val="A31515"/>
                </a:solidFill>
              </a:rPr>
              <a:t>    </a:t>
            </a:r>
            <a:r>
              <a:rPr lang="ja-JP" altLang="en-US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ValidationItem.ValidationRules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srgbClr val="A31515"/>
                </a:solidFill>
              </a:rPr>
              <a:t>    </a:t>
            </a:r>
            <a:r>
              <a:rPr lang="ja-JP" altLang="en-US" sz="2000" dirty="0" smtClean="0">
                <a:solidFill>
                  <a:srgbClr val="A31515"/>
                </a:solidFill>
              </a:rPr>
              <a:t>        </a:t>
            </a:r>
            <a:r>
              <a:rPr lang="en-US" altLang="ja-JP" sz="2000" dirty="0">
                <a:solidFill>
                  <a:srgbClr val="0000FF"/>
                </a:solidFill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RegularExpressionRule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>
                <a:solidFill>
                  <a:srgbClr val="FF0000"/>
                </a:solidFill>
              </a:rPr>
              <a:t>Expression</a:t>
            </a:r>
            <a:r>
              <a:rPr lang="en-US" altLang="ja-JP" sz="2000" dirty="0">
                <a:solidFill>
                  <a:srgbClr val="0000FF"/>
                </a:solidFill>
              </a:rPr>
              <a:t>="^[0-9A-Z]{4}$"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prstClr val="black"/>
                </a:solidFill>
              </a:rPr>
              <a:t>    </a:t>
            </a:r>
            <a:r>
              <a:rPr lang="ja-JP" altLang="en-US" sz="2000" dirty="0" smtClean="0">
                <a:solidFill>
                  <a:prstClr val="black"/>
                </a:solidFill>
              </a:rPr>
              <a:t>                                 </a:t>
            </a:r>
            <a:r>
              <a:rPr lang="ja-JP" altLang="en-US" sz="2000" dirty="0" smtClean="0">
                <a:solidFill>
                  <a:srgbClr val="FF0000"/>
                </a:solidFill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</a:rPr>
              <a:t>ErrorContent</a:t>
            </a:r>
            <a:r>
              <a:rPr lang="en-US" altLang="ja-JP" sz="2000" dirty="0">
                <a:solidFill>
                  <a:srgbClr val="0000FF"/>
                </a:solidFill>
              </a:rPr>
              <a:t>="ID </a:t>
            </a:r>
            <a:r>
              <a:rPr lang="ja-JP" altLang="en-US" sz="2000" dirty="0">
                <a:solidFill>
                  <a:srgbClr val="0000FF"/>
                </a:solidFill>
              </a:rPr>
              <a:t>は半角英数大文字</a:t>
            </a:r>
            <a:r>
              <a:rPr lang="en-US" altLang="ja-JP" sz="2000" dirty="0">
                <a:solidFill>
                  <a:srgbClr val="0000FF"/>
                </a:solidFill>
              </a:rPr>
              <a:t>4 </a:t>
            </a:r>
            <a:r>
              <a:rPr lang="ja-JP" altLang="en-US" sz="2000" dirty="0">
                <a:solidFill>
                  <a:srgbClr val="0000FF"/>
                </a:solidFill>
              </a:rPr>
              <a:t>文字です。</a:t>
            </a:r>
            <a:r>
              <a:rPr lang="en-US" altLang="ja-JP" sz="2000" dirty="0">
                <a:solidFill>
                  <a:srgbClr val="0000FF"/>
                </a:solidFill>
              </a:rPr>
              <a:t>" /&gt;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srgbClr val="A31515"/>
                </a:solidFill>
              </a:rPr>
              <a:t>    </a:t>
            </a:r>
            <a:r>
              <a:rPr lang="ja-JP" altLang="en-US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</a:rPr>
              <a:t>&lt;/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ValidationItem.ValidationRules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>
                <a:solidFill>
                  <a:srgbClr val="A31515"/>
                </a:solidFill>
              </a:rPr>
              <a:t>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ValidationItem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>
                <a:solidFill>
                  <a:srgbClr val="A31515"/>
                </a:solidFill>
              </a:rPr>
              <a:t>Grid.Resources</a:t>
            </a:r>
            <a:r>
              <a:rPr lang="en-US" altLang="ja-JP" sz="2000" dirty="0">
                <a:solidFill>
                  <a:srgbClr val="0000FF"/>
                </a:solidFill>
              </a:rPr>
              <a:t>&gt;</a:t>
            </a:r>
            <a:endParaRPr kumimoji="1" lang="ja-JP" altLang="en-US" sz="2000" dirty="0"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03400" y="2133600"/>
            <a:ext cx="8712000" cy="100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</a:rPr>
              <a:t>TextBox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 smtClean="0">
                <a:solidFill>
                  <a:srgbClr val="FF0000"/>
                </a:solidFill>
              </a:rPr>
              <a:t>x</a:t>
            </a:r>
            <a:r>
              <a:rPr lang="en-US" altLang="ja-JP" sz="2000" dirty="0" smtClean="0">
                <a:solidFill>
                  <a:srgbClr val="0000FF"/>
                </a:solidFill>
              </a:rPr>
              <a:t>:</a:t>
            </a:r>
            <a:r>
              <a:rPr lang="en-US" altLang="ja-JP" sz="2000" dirty="0" smtClean="0">
                <a:solidFill>
                  <a:srgbClr val="FF0000"/>
                </a:solidFill>
              </a:rPr>
              <a:t>Name</a:t>
            </a:r>
            <a:r>
              <a:rPr lang="en-US" altLang="ja-JP" sz="2000" dirty="0">
                <a:solidFill>
                  <a:srgbClr val="0000FF"/>
                </a:solidFill>
              </a:rPr>
              <a:t>="TextBox1"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</a:rPr>
              <a:t>     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im</a:t>
            </a:r>
            <a:r>
              <a:rPr lang="en-US" altLang="ja-JP" sz="2000" dirty="0" err="1" smtClean="0">
                <a:solidFill>
                  <a:srgbClr val="0000FF"/>
                </a:solidFill>
              </a:rPr>
              <a:t>:</a:t>
            </a:r>
            <a:r>
              <a:rPr lang="en-US" altLang="ja-JP" sz="2000" dirty="0" err="1" smtClean="0">
                <a:solidFill>
                  <a:srgbClr val="FF0000"/>
                </a:solidFill>
              </a:rPr>
              <a:t>GcValidationManager.ValidationItem</a:t>
            </a:r>
            <a:r>
              <a:rPr lang="en-US" altLang="ja-JP" sz="2000" dirty="0">
                <a:solidFill>
                  <a:srgbClr val="0000FF"/>
                </a:solidFill>
              </a:rPr>
              <a:t>="{</a:t>
            </a:r>
            <a:r>
              <a:rPr lang="en-US" altLang="ja-JP" sz="2000" dirty="0" err="1">
                <a:solidFill>
                  <a:srgbClr val="A31515"/>
                </a:solidFill>
              </a:rPr>
              <a:t>StaticResource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</a:rPr>
              <a:t>ValidationItem_ID</a:t>
            </a:r>
            <a:r>
              <a:rPr lang="en-US" altLang="ja-JP" sz="2000" dirty="0">
                <a:solidFill>
                  <a:srgbClr val="0000FF"/>
                </a:solidFill>
              </a:rPr>
              <a:t>}"/&gt;</a:t>
            </a:r>
            <a:endParaRPr lang="ja-JP" altLang="en-US" sz="2000" dirty="0">
              <a:solidFill>
                <a:srgbClr val="0000FF"/>
              </a:solidFill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>
                <a:solidFill>
                  <a:srgbClr val="A31515"/>
                </a:solidFill>
              </a:rPr>
              <a:t>im</a:t>
            </a:r>
            <a:r>
              <a:rPr lang="en-US" altLang="ja-JP" sz="2000" dirty="0" err="1">
                <a:solidFill>
                  <a:srgbClr val="0000FF"/>
                </a:solidFill>
              </a:rPr>
              <a:t>:</a:t>
            </a:r>
            <a:r>
              <a:rPr lang="en-US" altLang="ja-JP" sz="2000" dirty="0" err="1">
                <a:solidFill>
                  <a:srgbClr val="A31515"/>
                </a:solidFill>
              </a:rPr>
              <a:t>GcValidationIndicator</a:t>
            </a:r>
            <a:r>
              <a:rPr lang="ja-JP" altLang="en-US" sz="2000" dirty="0">
                <a:solidFill>
                  <a:srgbClr val="FF0000"/>
                </a:solidFill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</a:rPr>
              <a:t>ElementName</a:t>
            </a:r>
            <a:r>
              <a:rPr lang="en-US" altLang="ja-JP" sz="2000" dirty="0">
                <a:solidFill>
                  <a:srgbClr val="0000FF"/>
                </a:solidFill>
              </a:rPr>
              <a:t>="TextBox1</a:t>
            </a:r>
            <a:r>
              <a:rPr lang="en-US" altLang="ja-JP" sz="2000" dirty="0" smtClean="0">
                <a:solidFill>
                  <a:srgbClr val="0000FF"/>
                </a:solidFill>
              </a:rPr>
              <a:t>"/&gt;</a:t>
            </a:r>
            <a:endParaRPr kumimoji="1" lang="ja-JP" altLang="en-US" sz="2000" dirty="0"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363535245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err="1" smtClean="0"/>
              <a:t>InputMan</a:t>
            </a:r>
            <a:r>
              <a:rPr kumimoji="1" lang="ja-JP" altLang="en-US" dirty="0" err="1" smtClean="0"/>
              <a:t>が提</a:t>
            </a:r>
            <a:r>
              <a:rPr kumimoji="1" lang="ja-JP" altLang="en-US" dirty="0" smtClean="0"/>
              <a:t>供する検証ルール</a:t>
            </a:r>
            <a:endParaRPr kumimoji="1" lang="ja-JP" altLang="en-US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07/7/12/main" xmlns="" val="711801895"/>
              </p:ext>
            </p:extLst>
          </p:nvPr>
        </p:nvGraphicFramePr>
        <p:xfrm>
          <a:off x="414168" y="1896253"/>
          <a:ext cx="8325600" cy="4079621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33600"/>
                <a:gridCol w="6192000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検証ルール</a:t>
                      </a: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説明</a:t>
                      </a: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ValueRule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された値を指定した値と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比較</a:t>
                      </a: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する検証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ValueRangeRule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された値が指定した範囲内にあるか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InvalidDateInputRule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された日付が日付として有効か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r>
                        <a:rPr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/>
                      </a:r>
                      <a:br>
                        <a:rPr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lang="en-US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※</a:t>
                      </a:r>
                      <a:r>
                        <a:rPr lang="en-US" altLang="ja-JP" sz="14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InputMan</a:t>
                      </a:r>
                      <a:r>
                        <a:rPr lang="ja-JP" alt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の日付コントロール専用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 err="1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RequiredFieldRule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された値が空でないことを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 err="1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RegularExpressionRule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正規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表現を使用して入力された値を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InvalidPairCharRule</a:t>
                      </a:r>
                      <a:endParaRPr lang="ja-JP" sz="14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カッコ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などのペアとなる文字が両方存在するかどうかを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 err="1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InvalidTypeRule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コントロール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に入力された値が指定したデータ型に一致するか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どうか</a:t>
                      </a: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SurrogateCharRule</a:t>
                      </a:r>
                      <a:endParaRPr lang="ja-JP" sz="14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サロゲートペア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文字が入力されていないかどうかを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ExcludeListRule</a:t>
                      </a:r>
                      <a:endParaRPr lang="ja-JP" sz="140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文字列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リストに設定した禁止文字列が入力されていない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か</a:t>
                      </a:r>
                      <a:r>
                        <a:rPr lang="ja-JP" altLang="en-US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どうかを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en-US" sz="1400" dirty="0" err="1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IncludeListRule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7000"/>
                        </a:lnSpc>
                        <a:spcBef>
                          <a:spcPts val="700"/>
                        </a:spcBef>
                        <a:spcAft>
                          <a:spcPts val="300"/>
                        </a:spcAft>
                        <a:tabLst>
                          <a:tab pos="2286000" algn="l"/>
                          <a:tab pos="2514600" algn="l"/>
                        </a:tabLst>
                      </a:pP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文字列</a:t>
                      </a:r>
                      <a:r>
                        <a:rPr lang="ja-JP" sz="1400" dirty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リストに設定した文字列のいずれかが入力されているかどうか</a:t>
                      </a:r>
                      <a:r>
                        <a:rPr lang="ja-JP" sz="14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検証</a:t>
                      </a:r>
                      <a:endParaRPr lang="ja-JP" sz="14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marL="66514" marR="66514" marT="0" marB="0" anchor="ctr"/>
                </a:tc>
              </a:tr>
            </a:tbl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34</a:t>
            </a:fld>
            <a:endParaRPr kumimoji="1" lang="ja-JP" altLang="en-US"/>
          </a:p>
        </p:txBody>
      </p:sp>
      <p:sp>
        <p:nvSpPr>
          <p:cNvPr id="9" name="コンテンツ プレースホルダー 2"/>
          <p:cNvSpPr txBox="1">
            <a:spLocks/>
          </p:cNvSpPr>
          <p:nvPr/>
        </p:nvSpPr>
        <p:spPr>
          <a:xfrm>
            <a:off x="457200" y="1371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kumimoji="1" lang="ja-JP" sz="32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kumimoji="1" lang="ja-JP" sz="28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kumimoji="1" lang="ja-JP" sz="24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Tx/>
              <a:buBlip>
                <a:blip r:embed="rId2"/>
              </a:buBlip>
              <a:defRPr kumimoji="1" lang="ja-JP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kumimoji="1" lang="ja-JP" sz="2000" kern="1200">
                <a:solidFill>
                  <a:schemeClr val="tx1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kumimoji="1" lang="ja-JP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2800" dirty="0" smtClean="0"/>
              <a:t>標準</a:t>
            </a:r>
            <a:r>
              <a:rPr lang="en-US" altLang="ja-JP" sz="2800" dirty="0" smtClean="0"/>
              <a:t>Validation</a:t>
            </a:r>
            <a:r>
              <a:rPr lang="ja-JP" altLang="en-US" sz="2800" dirty="0" smtClean="0"/>
              <a:t>でも使用可能なルールが</a:t>
            </a:r>
            <a:r>
              <a:rPr lang="en-US" altLang="ja-JP" sz="2800" dirty="0" smtClean="0"/>
              <a:t>10</a:t>
            </a:r>
            <a:r>
              <a:rPr lang="ja-JP" altLang="en-US" sz="2800" dirty="0" smtClean="0"/>
              <a:t>種類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07/7/12/main" xmlns="" val="350868909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タイトル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標準</a:t>
            </a:r>
            <a:r>
              <a:rPr kumimoji="1" lang="en-US" altLang="ja-JP" dirty="0" smtClean="0"/>
              <a:t>Validation</a:t>
            </a:r>
            <a:r>
              <a:rPr kumimoji="1" lang="ja-JP" altLang="en-US" dirty="0" smtClean="0"/>
              <a:t>との連携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35</a:t>
            </a:fld>
            <a:endParaRPr kumimoji="1" lang="ja-JP" altLang="en-US"/>
          </a:p>
        </p:txBody>
      </p: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07/7/7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07/7/7/main" xmlns="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9" name="角丸​​四角形 18"/>
          <p:cNvSpPr/>
          <p:nvPr/>
        </p:nvSpPr>
        <p:spPr>
          <a:xfrm>
            <a:off x="5791200" y="1638300"/>
            <a:ext cx="2819400" cy="2819400"/>
          </a:xfrm>
          <a:prstGeom prst="roundRect">
            <a:avLst>
              <a:gd name="adj" fmla="val 2931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直方体 19"/>
          <p:cNvSpPr/>
          <p:nvPr/>
        </p:nvSpPr>
        <p:spPr>
          <a:xfrm>
            <a:off x="6073800" y="18669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12345</a:t>
            </a:r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1" name="直方体 20"/>
          <p:cNvSpPr/>
          <p:nvPr/>
        </p:nvSpPr>
        <p:spPr>
          <a:xfrm>
            <a:off x="6073800" y="23241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2" name="直方体 21"/>
          <p:cNvSpPr/>
          <p:nvPr/>
        </p:nvSpPr>
        <p:spPr>
          <a:xfrm>
            <a:off x="6096000" y="27813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3" name="直方体 22"/>
          <p:cNvSpPr/>
          <p:nvPr/>
        </p:nvSpPr>
        <p:spPr>
          <a:xfrm>
            <a:off x="6096000" y="32595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直方体 23"/>
          <p:cNvSpPr/>
          <p:nvPr/>
        </p:nvSpPr>
        <p:spPr>
          <a:xfrm>
            <a:off x="6096000" y="3716700"/>
            <a:ext cx="2232000" cy="360000"/>
          </a:xfrm>
          <a:prstGeom prst="cub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pic>
        <p:nvPicPr>
          <p:cNvPr id="25" name="Picture 9" descr="E:\Evangelist\Events\わんくま勉強会\東京37回\Materials\新規顧客登録画面.png"/>
          <p:cNvPicPr>
            <a:picLocks noChangeAspect="1" noChangeArrowheads="1"/>
          </p:cNvPicPr>
          <p:nvPr/>
        </p:nvPicPr>
        <p:blipFill>
          <a:blip r:embed="rId2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85900"/>
            <a:ext cx="3162300" cy="31623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26" name="円柱 25"/>
          <p:cNvSpPr/>
          <p:nvPr/>
        </p:nvSpPr>
        <p:spPr>
          <a:xfrm rot="16200000">
            <a:off x="4387200" y="984900"/>
            <a:ext cx="432000" cy="2196000"/>
          </a:xfrm>
          <a:prstGeom prst="can">
            <a:avLst/>
          </a:prstGeom>
          <a:gradFill flip="none" rotWithShape="1">
            <a:gsLst>
              <a:gs pos="0">
                <a:schemeClr val="accent6">
                  <a:shade val="51000"/>
                  <a:satMod val="130000"/>
                </a:schemeClr>
              </a:gs>
              <a:gs pos="80000">
                <a:schemeClr val="accent6">
                  <a:shade val="93000"/>
                  <a:satMod val="130000"/>
                </a:schemeClr>
              </a:gs>
              <a:gs pos="100000">
                <a:schemeClr val="accent6">
                  <a:shade val="94000"/>
                  <a:satMod val="135000"/>
                </a:schemeClr>
              </a:gs>
            </a:gsLst>
            <a:lin ang="0" scaled="1"/>
            <a:tileRect/>
          </a:gra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867400" y="1257300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Customer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オブジェクト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79600" y="1497568"/>
            <a:ext cx="266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Binding</a:t>
            </a:r>
            <a:r>
              <a:rPr kumimoji="1"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オブジェクト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3" name="上矢印 32"/>
          <p:cNvSpPr/>
          <p:nvPr/>
        </p:nvSpPr>
        <p:spPr>
          <a:xfrm>
            <a:off x="1676400" y="2286000"/>
            <a:ext cx="1224000" cy="2362200"/>
          </a:xfrm>
          <a:prstGeom prst="up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標準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Validation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HasError</a:t>
            </a:r>
            <a:r>
              <a:rPr lang="ja-JP" altLang="en-US" dirty="0" err="1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を監</a:t>
            </a:r>
            <a:r>
              <a:rPr lang="ja-JP" altLang="en-US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視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aphicFrame>
        <p:nvGraphicFramePr>
          <p:cNvPr id="37" name="図表 36"/>
          <p:cNvGraphicFramePr/>
          <p:nvPr>
            <p:extLst>
              <p:ext uri="{D42A27DB-BD31-4B8C-83A1-F6EECF244321}">
                <p14:modId xmlns:p14="http://schemas.microsoft.com/office/powerpoint/2007/7/12/main" xmlns="" val="3485540530"/>
              </p:ext>
            </p:extLst>
          </p:nvPr>
        </p:nvGraphicFramePr>
        <p:xfrm>
          <a:off x="-1143000" y="4724400"/>
          <a:ext cx="6096000" cy="111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6" name="Picture 2" descr="E:\Evangelist\Materials\Images\others\arrow6.png"/>
          <p:cNvPicPr>
            <a:picLocks noChangeAspect="1" noChangeArrowheads="1"/>
          </p:cNvPicPr>
          <p:nvPr/>
        </p:nvPicPr>
        <p:blipFill>
          <a:blip r:embed="rId7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 rot="20547454" flipH="1">
            <a:off x="2827491" y="1843828"/>
            <a:ext cx="1188000" cy="377633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38" name="テキスト ボックス 37"/>
          <p:cNvSpPr txBox="1"/>
          <p:nvPr/>
        </p:nvSpPr>
        <p:spPr>
          <a:xfrm>
            <a:off x="3810000" y="4572000"/>
            <a:ext cx="3281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発生したエラー</a:t>
            </a:r>
            <a:r>
              <a:rPr lang="ja-JP" altLang="en-US" sz="20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</a:t>
            </a:r>
            <a:r>
              <a:rPr lang="ja-JP" altLang="en-US" sz="2000" dirty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マージ</a:t>
            </a:r>
            <a:endParaRPr kumimoji="1" lang="ja-JP" altLang="en-US" sz="20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038600" y="5181600"/>
            <a:ext cx="507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メイリオ" pitchFamily="50" charset="-128"/>
              <a:buChar char="※"/>
            </a:pP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GcValidationManager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</a:t>
            </a:r>
            <a:r>
              <a:rPr lang="en-US" altLang="ja-JP" dirty="0" err="1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IncludeBindingValidationResult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プロパティを</a:t>
            </a:r>
            <a:r>
              <a:rPr lang="en-US" altLang="ja-JP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True</a:t>
            </a:r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に設定</a:t>
            </a:r>
            <a:endParaRPr kumimoji="1"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3271562397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378000" y="274638"/>
            <a:ext cx="8388000" cy="1143000"/>
          </a:xfrm>
        </p:spPr>
        <p:txBody>
          <a:bodyPr>
            <a:normAutofit fontScale="90000"/>
          </a:bodyPr>
          <a:lstStyle/>
          <a:p>
            <a:r>
              <a:rPr lang="en-US" altLang="ja-JP" dirty="0" err="1" smtClean="0"/>
              <a:t>InputMan</a:t>
            </a:r>
            <a:r>
              <a:rPr lang="en-US" altLang="ja-JP" dirty="0" smtClean="0"/>
              <a:t> for WPF CTP</a:t>
            </a:r>
            <a:r>
              <a:rPr lang="ja-JP" altLang="en-US" dirty="0" smtClean="0"/>
              <a:t>プログラム</a:t>
            </a:r>
            <a:endParaRPr kumimoji="1" lang="ja-JP" altLang="en-US" dirty="0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ja-JP" altLang="en-US" sz="2800" dirty="0"/>
              <a:t>評価して</a:t>
            </a:r>
            <a:r>
              <a:rPr lang="ja-JP" altLang="en-US" sz="2800" dirty="0" smtClean="0"/>
              <a:t>いただける方に、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en-US" altLang="ja-JP" sz="2800" dirty="0" smtClean="0"/>
              <a:t>	</a:t>
            </a:r>
            <a:r>
              <a:rPr lang="en-US" altLang="ja-JP" sz="2800" dirty="0" err="1" smtClean="0"/>
              <a:t>InputMan</a:t>
            </a:r>
            <a:r>
              <a:rPr lang="en-US" altLang="ja-JP" sz="2800" dirty="0" smtClean="0"/>
              <a:t> for WPF</a:t>
            </a:r>
            <a:r>
              <a:rPr lang="ja-JP" altLang="en-US" sz="2800" dirty="0" smtClean="0"/>
              <a:t>の</a:t>
            </a:r>
            <a:r>
              <a:rPr lang="en-US" altLang="ja-JP" sz="2800" dirty="0" smtClean="0"/>
              <a:t>CTP</a:t>
            </a:r>
            <a:r>
              <a:rPr lang="ja-JP" altLang="en-US" sz="2800" dirty="0" smtClean="0"/>
              <a:t>版を提供します。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CTP</a:t>
            </a:r>
            <a:r>
              <a:rPr kumimoji="1" lang="ja-JP" altLang="en-US" sz="2800" dirty="0" smtClean="0"/>
              <a:t>版には製品のほかに、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en-US" altLang="ja-JP" sz="2800" dirty="0" smtClean="0"/>
              <a:t>			</a:t>
            </a:r>
            <a:r>
              <a:rPr kumimoji="1" lang="ja-JP" altLang="en-US" sz="2800" dirty="0" smtClean="0"/>
              <a:t>以下のものが含まれています。</a:t>
            </a:r>
            <a:endParaRPr kumimoji="1" lang="en-US" altLang="ja-JP" sz="2800" dirty="0" smtClean="0"/>
          </a:p>
          <a:p>
            <a:pPr lvl="1"/>
            <a:r>
              <a:rPr kumimoji="1" lang="ja-JP" altLang="en-US" sz="2400" dirty="0" smtClean="0"/>
              <a:t>評価ガイ</a:t>
            </a:r>
            <a:r>
              <a:rPr kumimoji="1" lang="ja-JP" altLang="en-US" sz="2400" smtClean="0"/>
              <a:t>ド（</a:t>
            </a:r>
            <a:r>
              <a:rPr lang="en-US" altLang="ja-JP" sz="2400" smtClean="0"/>
              <a:t>PDF</a:t>
            </a:r>
            <a:r>
              <a:rPr kumimoji="1" lang="ja-JP" altLang="en-US" sz="2400" dirty="0" smtClean="0"/>
              <a:t>ファイル）</a:t>
            </a:r>
            <a:endParaRPr kumimoji="1" lang="en-US" altLang="ja-JP" sz="2400" dirty="0" smtClean="0"/>
          </a:p>
          <a:p>
            <a:pPr lvl="1"/>
            <a:r>
              <a:rPr lang="ja-JP" altLang="en-US" sz="2400" dirty="0" smtClean="0"/>
              <a:t>サンプルプロジェクト</a:t>
            </a:r>
            <a:endParaRPr lang="en-US" altLang="ja-JP" sz="2400" dirty="0" smtClean="0"/>
          </a:p>
          <a:p>
            <a:pPr lvl="1"/>
            <a:r>
              <a:rPr lang="ja-JP" altLang="en-US" sz="2400" dirty="0"/>
              <a:t>リリースノート</a:t>
            </a:r>
            <a:endParaRPr lang="en-US" altLang="ja-JP" sz="2400" dirty="0"/>
          </a:p>
          <a:p>
            <a:pPr lvl="1"/>
            <a:r>
              <a:rPr lang="ja-JP" altLang="en-US" sz="2400" dirty="0"/>
              <a:t>リファレンス（英語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r>
              <a:rPr kumimoji="1" lang="ja-JP" altLang="en-US" sz="2800" dirty="0"/>
              <a:t>評価期間</a:t>
            </a:r>
            <a:r>
              <a:rPr kumimoji="1" lang="ja-JP" altLang="en-US" sz="2800" dirty="0" smtClean="0"/>
              <a:t>は</a:t>
            </a:r>
            <a:r>
              <a:rPr kumimoji="1" lang="en-US" altLang="ja-JP" sz="2800" dirty="0" smtClean="0"/>
              <a:t>11</a:t>
            </a:r>
            <a:r>
              <a:rPr kumimoji="1" lang="ja-JP" altLang="en-US" sz="2800" dirty="0" smtClean="0"/>
              <a:t>月末日までを予定</a:t>
            </a:r>
            <a:endParaRPr kumimoji="1" lang="ja-JP" altLang="en-US" sz="28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3925811770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CTP</a:t>
            </a:r>
            <a:r>
              <a:rPr kumimoji="1" lang="ja-JP" altLang="en-US" dirty="0" smtClean="0"/>
              <a:t>プログラム参加方法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altLang="ja-JP" dirty="0" smtClean="0">
                <a:hlinkClick r:id="rId3"/>
              </a:rPr>
              <a:t>InputManCTP@grapecity.com</a:t>
            </a:r>
            <a:endParaRPr lang="en-US" altLang="ja-JP" dirty="0" smtClean="0"/>
          </a:p>
          <a:p>
            <a:pPr marL="0" indent="0" algn="ctr">
              <a:buNone/>
            </a:pPr>
            <a:r>
              <a:rPr kumimoji="1" lang="ja-JP" altLang="en-US" dirty="0" smtClean="0"/>
              <a:t>宛にメールを送信ください。</a:t>
            </a:r>
            <a:endParaRPr kumimoji="1" lang="en-US" altLang="ja-JP" dirty="0" smtClean="0"/>
          </a:p>
          <a:p>
            <a:pPr marL="0" indent="0" algn="ctr">
              <a:buNone/>
            </a:pPr>
            <a:endParaRPr kumimoji="1" lang="en-US" altLang="ja-JP" dirty="0" smtClean="0"/>
          </a:p>
          <a:p>
            <a:pPr marL="0" indent="0" algn="ctr">
              <a:buNone/>
            </a:pPr>
            <a:r>
              <a:rPr lang="ja-JP" altLang="en-US" dirty="0" smtClean="0"/>
              <a:t>追って詳細をご連絡させていただきます。</a:t>
            </a:r>
            <a:endParaRPr lang="en-US" altLang="ja-JP" dirty="0" smtClean="0"/>
          </a:p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lang="ja-JP" altLang="en-US" dirty="0" smtClean="0"/>
              <a:t>たくさんのご参加お待ちしております。</a:t>
            </a:r>
            <a:endParaRPr kumimoji="1" lang="en-US" altLang="ja-JP" dirty="0" smtClean="0"/>
          </a:p>
          <a:p>
            <a:pPr marL="0" indent="0" algn="ctr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871963801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38</a:t>
            </a:fld>
            <a:endParaRPr kumimoji="1" lang="ja-JP" altLang="en-US"/>
          </a:p>
        </p:txBody>
      </p:sp>
      <p:pic>
        <p:nvPicPr>
          <p:cNvPr id="2051" name="Picture 3" descr="E:\Evangelist\Materials\Images\GrapeCity\Logoデータ\StandardType\Standard紫 .bmp"/>
          <p:cNvPicPr>
            <a:picLocks noChangeAspect="1" noChangeArrowheads="1"/>
          </p:cNvPicPr>
          <p:nvPr/>
        </p:nvPicPr>
        <p:blipFill>
          <a:blip r:embed="rId2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8100" y="3127375"/>
            <a:ext cx="3987800" cy="603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</p:spTree>
    <p:extLst>
      <p:ext uri="{BB962C8B-B14F-4D97-AF65-F5344CB8AC3E}">
        <p14:creationId xmlns:p14="http://schemas.microsoft.com/office/powerpoint/2007/7/12/main" xmlns="" val="847878865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検証の基本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/>
              <a:t>Validation with WPF &amp; Silverlight</a:t>
            </a:r>
            <a:endParaRPr kumimoji="1" lang="ja-JP" altLang="en-US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4213831066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検証の基本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err="1"/>
              <a:t>Binding.ValidationRules</a:t>
            </a:r>
            <a:r>
              <a:rPr lang="ja-JP" altLang="en-US" sz="2800" dirty="0" smtClean="0"/>
              <a:t>プロパティ</a:t>
            </a:r>
            <a:endParaRPr lang="en-US" altLang="ja-JP" sz="2800" dirty="0" smtClean="0"/>
          </a:p>
          <a:p>
            <a:pPr lvl="1"/>
            <a:r>
              <a:rPr lang="en-US" altLang="ja-JP" sz="2400" dirty="0" err="1" smtClean="0"/>
              <a:t>ValidationRule</a:t>
            </a:r>
            <a:r>
              <a:rPr lang="ja-JP" altLang="en-US" sz="2400" dirty="0" smtClean="0"/>
              <a:t>クラス</a:t>
            </a:r>
            <a:endParaRPr lang="en-US" altLang="ja-JP" sz="2400" dirty="0" smtClean="0"/>
          </a:p>
          <a:p>
            <a:r>
              <a:rPr lang="en-US" altLang="ja-JP" sz="2800" dirty="0" err="1" smtClean="0"/>
              <a:t>Validation.Errors</a:t>
            </a:r>
            <a:r>
              <a:rPr lang="ja-JP" altLang="en-US" sz="2800" dirty="0" smtClean="0"/>
              <a:t>添付プロパティ</a:t>
            </a:r>
            <a:endParaRPr lang="en-US" altLang="ja-JP" sz="2800" dirty="0" smtClean="0"/>
          </a:p>
          <a:p>
            <a:pPr lvl="1">
              <a:spcAft>
                <a:spcPts val="1800"/>
              </a:spcAft>
            </a:pPr>
            <a:r>
              <a:rPr lang="en-US" altLang="ja-JP" sz="2400" dirty="0" err="1" smtClean="0"/>
              <a:t>ValidationError</a:t>
            </a:r>
            <a:r>
              <a:rPr lang="ja-JP" altLang="en-US" sz="2400" dirty="0" smtClean="0"/>
              <a:t>クラス </a:t>
            </a:r>
            <a:endParaRPr lang="en-US" altLang="ja-JP" sz="2400" dirty="0" smtClean="0"/>
          </a:p>
          <a:p>
            <a:pPr marL="0" indent="0" algn="ctr">
              <a:buNone/>
            </a:pPr>
            <a:r>
              <a:rPr lang="ja-JP" altLang="en-US" sz="2800" dirty="0"/>
              <a:t>検証</a:t>
            </a:r>
            <a:r>
              <a:rPr lang="ja-JP" altLang="en-US" sz="2800" dirty="0" smtClean="0"/>
              <a:t>は</a:t>
            </a:r>
            <a:r>
              <a:rPr lang="en-US" altLang="ja-JP" sz="2800" dirty="0" err="1" smtClean="0"/>
              <a:t>ValidationRules</a:t>
            </a:r>
            <a:r>
              <a:rPr lang="ja-JP" altLang="en-US" sz="2800" dirty="0" smtClean="0"/>
              <a:t>プロパティ</a:t>
            </a:r>
            <a:r>
              <a:rPr lang="ja-JP" altLang="en-US" sz="2800" dirty="0"/>
              <a:t>に</a:t>
            </a:r>
            <a:r>
              <a:rPr lang="ja-JP" altLang="en-US" sz="2800" dirty="0" smtClean="0"/>
              <a:t>設定</a:t>
            </a:r>
            <a:r>
              <a:rPr lang="en-US" altLang="ja-JP" sz="2800" dirty="0" smtClean="0"/>
              <a:t/>
            </a:r>
            <a:br>
              <a:rPr lang="en-US" altLang="ja-JP" sz="2800" dirty="0" smtClean="0"/>
            </a:br>
            <a:r>
              <a:rPr lang="ja-JP" altLang="en-US" sz="2800" dirty="0" smtClean="0"/>
              <a:t>された</a:t>
            </a:r>
            <a:r>
              <a:rPr lang="en-US" altLang="ja-JP" sz="2800" dirty="0" err="1" smtClean="0"/>
              <a:t>ValidationRule</a:t>
            </a:r>
            <a:r>
              <a:rPr lang="ja-JP" altLang="en-US" sz="2800" dirty="0"/>
              <a:t>に基づいて</a:t>
            </a:r>
            <a:r>
              <a:rPr lang="ja-JP" altLang="en-US" sz="2800" dirty="0" smtClean="0"/>
              <a:t>行われる。</a:t>
            </a:r>
            <a:endParaRPr lang="en-US" altLang="ja-JP" sz="2800" dirty="0" smtClean="0"/>
          </a:p>
          <a:p>
            <a:pPr marL="0" indent="0" algn="ctr">
              <a:buNone/>
            </a:pPr>
            <a:r>
              <a:rPr lang="ja-JP" altLang="en-US" sz="2800" dirty="0" smtClean="0"/>
              <a:t>検証エラーの場合には、</a:t>
            </a:r>
            <a:r>
              <a:rPr lang="en-US" altLang="ja-JP" sz="2800" dirty="0" smtClean="0"/>
              <a:t>Errors</a:t>
            </a:r>
            <a:r>
              <a:rPr lang="ja-JP" altLang="en-US" sz="2800" dirty="0"/>
              <a:t>添付</a:t>
            </a:r>
            <a:r>
              <a:rPr lang="ja-JP" altLang="en-US" sz="2800" dirty="0" smtClean="0"/>
              <a:t>プロパティに</a:t>
            </a:r>
            <a:r>
              <a:rPr lang="en-US" altLang="ja-JP" sz="2800" dirty="0" err="1" smtClean="0"/>
              <a:t>ValidationError</a:t>
            </a:r>
            <a:r>
              <a:rPr lang="ja-JP" altLang="en-US" sz="2800" dirty="0" smtClean="0"/>
              <a:t>が追加される。</a:t>
            </a:r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1089414578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添付プロパティ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実際には他のクラス（</a:t>
            </a:r>
            <a:r>
              <a:rPr lang="en-US" altLang="ja-JP" dirty="0"/>
              <a:t>Canvas</a:t>
            </a:r>
            <a:r>
              <a:rPr lang="ja-JP" altLang="en-US" dirty="0"/>
              <a:t>）で定義されているプロパティに、各クラス（</a:t>
            </a:r>
            <a:r>
              <a:rPr lang="en-US" altLang="ja-JP" dirty="0"/>
              <a:t>Button</a:t>
            </a:r>
            <a:r>
              <a:rPr lang="ja-JP" altLang="en-US" dirty="0"/>
              <a:t>）がそれぞれ別の値を指定</a:t>
            </a:r>
            <a:br>
              <a:rPr lang="ja-JP" altLang="en-US" dirty="0"/>
            </a:br>
            <a:r>
              <a:rPr lang="ja-JP" altLang="en-US" dirty="0"/>
              <a:t>できる。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6</a:t>
            </a:fld>
            <a:endParaRPr kumimoji="1" lang="ja-JP" altLang="en-US"/>
          </a:p>
        </p:txBody>
      </p:sp>
      <p:pic>
        <p:nvPicPr>
          <p:cNvPr id="1027" name="Picture 3" descr="E:\Evangelist\Events\わんくま勉強会\東京37回\Materials\添付プロパティ.png"/>
          <p:cNvPicPr>
            <a:picLocks noChangeAspect="1" noChangeArrowheads="1"/>
          </p:cNvPicPr>
          <p:nvPr/>
        </p:nvPicPr>
        <p:blipFill>
          <a:blip r:embed="rId2">
            <a:extLst>
              <a:ext uri="28A0092B-C50C-407e-A947-70E740481C1C">
                <a14:useLocalDpi xmlns:a14="http://schemas.microsoft.com/office/drawing/2007/7/7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67375" y="2895600"/>
            <a:ext cx="2867025" cy="2857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07/7/7/main" xmlns="">
                <a:solidFill>
                  <a:srgbClr xmlns:mc="http://schemas.openxmlformats.org/markup-compatibility/2006" val="FFFFFF" mc:Ignorable=""/>
                </a:solidFill>
              </a14:hiddenFill>
            </a:ext>
            <a:ext uri="{53640926-AAD7-44d8-BBD7-CCE9431645EC}">
              <a14:shadowObscured xmlns:a14="http://schemas.microsoft.com/office/drawing/2007/7/7/main" xmlns="" val="1"/>
            </a:ext>
          </a:extLst>
        </p:spPr>
      </p:pic>
      <p:sp>
        <p:nvSpPr>
          <p:cNvPr id="5" name="テキスト ボックス 4"/>
          <p:cNvSpPr txBox="1"/>
          <p:nvPr/>
        </p:nvSpPr>
        <p:spPr>
          <a:xfrm>
            <a:off x="609600" y="4347000"/>
            <a:ext cx="4860000" cy="136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Canvas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endParaRPr lang="ja-JP" altLang="en-US" sz="2000" dirty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000" dirty="0" smtClean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    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Button</a:t>
            </a:r>
            <a:r>
              <a:rPr lang="ja-JP" altLang="en-US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Canvas.Top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="50"</a:t>
            </a:r>
            <a:r>
              <a:rPr lang="ja-JP" altLang="en-US" sz="2000" dirty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 </a:t>
            </a:r>
            <a:r>
              <a:rPr lang="en-US" altLang="ja-JP" sz="2000" dirty="0" err="1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Canvas.Left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="50"</a:t>
            </a:r>
            <a:endParaRPr lang="ja-JP" altLang="en-US" sz="2000" dirty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ja-JP" altLang="en-US" sz="2000" dirty="0" smtClean="0">
                <a:solidFill>
                  <a:prstClr val="black"/>
                </a:solidFill>
                <a:ea typeface="メイリオ" pitchFamily="50" charset="-128"/>
                <a:cs typeface="メイリオ" pitchFamily="50" charset="-128"/>
              </a:rPr>
              <a:t>            </a:t>
            </a:r>
            <a:r>
              <a:rPr lang="en-US" altLang="ja-JP" sz="2000" dirty="0" smtClean="0">
                <a:solidFill>
                  <a:srgbClr val="FF0000"/>
                </a:solidFill>
                <a:ea typeface="メイリオ" pitchFamily="50" charset="-128"/>
                <a:cs typeface="メイリオ" pitchFamily="50" charset="-128"/>
              </a:rPr>
              <a:t>Content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="</a:t>
            </a:r>
            <a:r>
              <a:rPr lang="ja-JP" altLang="en-US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ボタン</a:t>
            </a:r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"/&gt;</a:t>
            </a:r>
            <a:endParaRPr lang="ja-JP" altLang="en-US" sz="2000" dirty="0">
              <a:solidFill>
                <a:srgbClr val="0000FF"/>
              </a:solidFill>
              <a:ea typeface="メイリオ" pitchFamily="50" charset="-128"/>
              <a:cs typeface="メイリオ" pitchFamily="50" charset="-128"/>
            </a:endParaRPr>
          </a:p>
          <a:p>
            <a:r>
              <a:rPr lang="en-US" altLang="ja-JP" sz="2000" dirty="0" smtClean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&lt;/</a:t>
            </a:r>
            <a:r>
              <a:rPr lang="en-US" altLang="ja-JP" sz="2000" dirty="0">
                <a:solidFill>
                  <a:srgbClr val="A31515"/>
                </a:solidFill>
                <a:ea typeface="メイリオ" pitchFamily="50" charset="-128"/>
                <a:cs typeface="メイリオ" pitchFamily="50" charset="-128"/>
              </a:rPr>
              <a:t>Canvas</a:t>
            </a:r>
            <a:r>
              <a:rPr lang="en-US" altLang="ja-JP" sz="2000" dirty="0">
                <a:solidFill>
                  <a:srgbClr val="0000FF"/>
                </a:solidFill>
                <a:ea typeface="メイリオ" pitchFamily="50" charset="-128"/>
                <a:cs typeface="メイリオ" pitchFamily="50" charset="-128"/>
              </a:rPr>
              <a:t>&gt;</a:t>
            </a:r>
            <a:endParaRPr kumimoji="1" lang="ja-JP" altLang="en-US" sz="2000" dirty="0"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07/7/12/main" xmlns="" val="1908154036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/>
              <a:t>ValidationRule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ルールは大きく分けると</a:t>
            </a:r>
            <a:r>
              <a:rPr lang="en-US" altLang="ja-JP" dirty="0" smtClean="0"/>
              <a:t>3</a:t>
            </a:r>
            <a:r>
              <a:rPr lang="ja-JP" altLang="en-US" dirty="0" smtClean="0"/>
              <a:t>つ</a:t>
            </a: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7</a:t>
            </a:fld>
            <a:endParaRPr kumimoji="1" lang="ja-JP" altLang="en-US"/>
          </a:p>
        </p:txBody>
      </p:sp>
      <p:graphicFrame>
        <p:nvGraphicFramePr>
          <p:cNvPr id="5" name="コンテンツ プレースホルダー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07/7/12/main" xmlns="" val="849605411"/>
              </p:ext>
            </p:extLst>
          </p:nvPr>
        </p:nvGraphicFramePr>
        <p:xfrm>
          <a:off x="457200" y="2286000"/>
          <a:ext cx="8229601" cy="27127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3879151"/>
                <a:gridCol w="2175225"/>
                <a:gridCol w="2175225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WPF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Silverlight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ExceptionValidationRule</a:t>
                      </a:r>
                      <a:endParaRPr kumimoji="1" lang="en-US" altLang="ja-JP" sz="2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（例外ベースの入力検証）</a:t>
                      </a:r>
                      <a:endParaRPr kumimoji="1" lang="en-US" altLang="ja-JP" sz="2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DataErrorValidationRule</a:t>
                      </a:r>
                      <a:endParaRPr kumimoji="1" lang="en-US" altLang="ja-JP" sz="2200" dirty="0" smtClean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（</a:t>
                      </a:r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IDataErrorInfo</a:t>
                      </a: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入力検証）</a:t>
                      </a:r>
                      <a:endParaRPr kumimoji="1" lang="ja-JP" altLang="en-US" sz="21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-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200" dirty="0" err="1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ValidationRule</a:t>
                      </a:r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を継承したカスタムクラス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○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200" dirty="0" smtClean="0"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-</a:t>
                      </a:r>
                      <a:endParaRPr kumimoji="1" lang="ja-JP" altLang="en-US" sz="2200" dirty="0"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07/7/12/main" xmlns="" val="619182869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ルール</a:t>
            </a:r>
            <a:r>
              <a:rPr lang="ja-JP" altLang="en-US" dirty="0" smtClean="0"/>
              <a:t>の</a:t>
            </a:r>
            <a:r>
              <a:rPr lang="ja-JP" altLang="en-US" dirty="0"/>
              <a:t>設定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8</a:t>
            </a:fld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52600" y="2907362"/>
            <a:ext cx="5638800" cy="286232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TextBox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TextBox.Text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smtClean="0">
                <a:solidFill>
                  <a:srgbClr val="A31515"/>
                </a:solidFill>
              </a:rPr>
              <a:t>Binding</a:t>
            </a:r>
            <a:r>
              <a:rPr lang="en-US" altLang="ja-JP" sz="2000" dirty="0" smtClean="0">
                <a:solidFill>
                  <a:srgbClr val="FF0000"/>
                </a:solidFill>
              </a:rPr>
              <a:t> Path</a:t>
            </a:r>
            <a:r>
              <a:rPr lang="en-US" altLang="ja-JP" sz="2000" dirty="0">
                <a:solidFill>
                  <a:srgbClr val="0000FF"/>
                </a:solidFill>
              </a:rPr>
              <a:t>="Name"&gt;</a:t>
            </a:r>
            <a:endParaRPr lang="en-US" altLang="ja-JP" sz="2000" dirty="0" smtClean="0">
              <a:solidFill>
                <a:srgbClr val="0000FF"/>
              </a:solidFill>
            </a:endParaRP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    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Binding.ValidationRules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        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DataErrorValidationRule</a:t>
            </a:r>
            <a:r>
              <a:rPr lang="en-US" altLang="ja-JP" sz="2000" dirty="0" smtClean="0">
                <a:solidFill>
                  <a:srgbClr val="0000FF"/>
                </a:solidFill>
              </a:rPr>
              <a:t>/&gt;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    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Binding.ValidationRules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smtClean="0">
                <a:solidFill>
                  <a:srgbClr val="A31515"/>
                </a:solidFill>
              </a:rPr>
              <a:t>Binding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A31515"/>
                </a:solidFill>
              </a:rPr>
              <a:t>    </a:t>
            </a:r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TextBox.Text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</a:p>
          <a:p>
            <a:r>
              <a:rPr lang="en-US" altLang="ja-JP" sz="2000" dirty="0" smtClean="0">
                <a:solidFill>
                  <a:srgbClr val="0000FF"/>
                </a:solidFill>
              </a:rPr>
              <a:t>&lt;/</a:t>
            </a:r>
            <a:r>
              <a:rPr lang="en-US" altLang="ja-JP" sz="2000" dirty="0" err="1" smtClean="0">
                <a:solidFill>
                  <a:srgbClr val="A31515"/>
                </a:solidFill>
              </a:rPr>
              <a:t>TextBox</a:t>
            </a:r>
            <a:r>
              <a:rPr lang="en-US" altLang="ja-JP" sz="2000" dirty="0" smtClean="0">
                <a:solidFill>
                  <a:srgbClr val="0000FF"/>
                </a:solidFill>
              </a:rPr>
              <a:t>&gt;</a:t>
            </a:r>
            <a:endParaRPr lang="en-US" altLang="ja-JP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" name="等号 10"/>
          <p:cNvSpPr/>
          <p:nvPr/>
        </p:nvSpPr>
        <p:spPr bwMode="auto">
          <a:xfrm rot="5400000">
            <a:off x="4256442" y="2264484"/>
            <a:ext cx="620358" cy="620358"/>
          </a:xfrm>
          <a:prstGeom prst="mathEqual">
            <a:avLst>
              <a:gd name="adj1" fmla="val 13307"/>
              <a:gd name="adj2" fmla="val 1478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1738314" y="1385248"/>
            <a:ext cx="5638800" cy="855129"/>
            <a:chOff x="1738314" y="1385248"/>
            <a:chExt cx="5638800" cy="85512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テキスト ボックス 12"/>
            <p:cNvSpPr txBox="1"/>
            <p:nvPr/>
          </p:nvSpPr>
          <p:spPr>
            <a:xfrm>
              <a:off x="1738314" y="1840267"/>
              <a:ext cx="5638800" cy="40011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ja-JP" sz="2000" dirty="0" smtClean="0">
                  <a:solidFill>
                    <a:srgbClr val="FF0000"/>
                  </a:solidFill>
                </a:rPr>
                <a:t>Text</a:t>
              </a:r>
              <a:r>
                <a:rPr lang="en-US" altLang="ja-JP" sz="2000" dirty="0" smtClean="0">
                  <a:solidFill>
                    <a:srgbClr val="0000FF"/>
                  </a:solidFill>
                </a:rPr>
                <a:t>="{</a:t>
              </a:r>
              <a:r>
                <a:rPr lang="en-US" altLang="ja-JP" sz="2000" dirty="0" smtClean="0">
                  <a:solidFill>
                    <a:srgbClr val="A31515"/>
                  </a:solidFill>
                </a:rPr>
                <a:t>Binding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>
                  <a:solidFill>
                    <a:srgbClr val="FF0000"/>
                  </a:solidFill>
                </a:rPr>
                <a:t>Name</a:t>
              </a:r>
              <a:r>
                <a:rPr lang="en-US" altLang="ja-JP" sz="2000" dirty="0" smtClean="0">
                  <a:solidFill>
                    <a:srgbClr val="0000FF"/>
                  </a:solidFill>
                </a:rPr>
                <a:t>,</a:t>
              </a:r>
              <a:r>
                <a:rPr lang="en-US" altLang="ja-JP" sz="2000" dirty="0" smtClean="0">
                  <a:solidFill>
                    <a:srgbClr val="FF0000"/>
                  </a:solidFill>
                </a:rPr>
                <a:t> </a:t>
              </a:r>
              <a:r>
                <a:rPr lang="en-US" altLang="ja-JP" sz="2000" dirty="0" err="1" smtClean="0">
                  <a:solidFill>
                    <a:srgbClr val="FF0000"/>
                  </a:solidFill>
                </a:rPr>
                <a:t>ValidatesOnDataErrors</a:t>
              </a:r>
              <a:r>
                <a:rPr lang="en-US" altLang="ja-JP" sz="2000" dirty="0" smtClean="0">
                  <a:solidFill>
                    <a:srgbClr val="0000FF"/>
                  </a:solidFill>
                </a:rPr>
                <a:t>=True}"</a:t>
              </a:r>
              <a:endParaRPr lang="en-US" altLang="ja-JP" sz="2000" dirty="0" smtClean="0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17" name="片側の 2 つの角を丸めた四角形 16"/>
            <p:cNvSpPr/>
            <p:nvPr/>
          </p:nvSpPr>
          <p:spPr>
            <a:xfrm>
              <a:off x="1738800" y="1385248"/>
              <a:ext cx="1476000" cy="457200"/>
            </a:xfrm>
            <a:prstGeom prst="round2SameRect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2400" dirty="0">
                  <a:latin typeface="メイリオ" pitchFamily="50" charset="-128"/>
                  <a:ea typeface="メイリオ" pitchFamily="50" charset="-128"/>
                </a:rPr>
                <a:t>簡略記法</a:t>
              </a:r>
            </a:p>
          </p:txBody>
        </p:sp>
      </p:grpSp>
    </p:spTree>
    <p:extLst>
      <p:ext uri="{BB962C8B-B14F-4D97-AF65-F5344CB8AC3E}">
        <p14:creationId xmlns:p14="http://schemas.microsoft.com/office/powerpoint/2007/7/12/main" xmlns="" val="2211621836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ValidationError</a:t>
            </a:r>
            <a:r>
              <a:rPr lang="ja-JP" altLang="en-US" dirty="0" smtClean="0"/>
              <a:t>クラス</a:t>
            </a:r>
            <a:endParaRPr kumimoji="1" lang="ja-JP" altLang="en-US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ErrorContent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エラーメッセージ</a:t>
            </a:r>
            <a:r>
              <a:rPr lang="ja-JP" altLang="en-US" dirty="0"/>
              <a:t>を取得します。 </a:t>
            </a:r>
          </a:p>
          <a:p>
            <a:r>
              <a:rPr lang="ja-JP" altLang="en-US" dirty="0"/>
              <a:t> </a:t>
            </a:r>
            <a:r>
              <a:rPr lang="en-US" altLang="ja-JP" dirty="0" smtClean="0"/>
              <a:t>Exception</a:t>
            </a:r>
            <a:r>
              <a:rPr lang="ja-JP" altLang="en-US" dirty="0" smtClean="0"/>
              <a:t>プロパティ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検証</a:t>
            </a:r>
            <a:r>
              <a:rPr lang="ja-JP" altLang="en-US" dirty="0"/>
              <a:t>エラーの原因となった例外を取得します。 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altLang="ja-JP" smtClean="0"/>
              <a:pPr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07/7/12/main" xmlns="" val="2472123918"/>
      </p:ext>
    </p:extLst>
  </p:cSld>
  <p:clrMapOvr>
    <a:masterClrMapping/>
  </p:clrMapOvr>
  <mc:AlternateContent xmlns:mc="http://schemas.openxmlformats.org/markup-compatibility/2006">
    <mc:Choice xmlns:p14="http://schemas.microsoft.com/office/powerpoint/2007/7/12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更新日時</outs:displayName>
      <outs:dateTime>2009-09-11T08:34:14Z</outs:dateTime>
      <outs:isPinned>true</outs:isPinned>
    </outs:relatedDate>
    <outs:relatedDate>
      <outs:type>2</outs:type>
      <outs:displayName>作成日時</outs:displayName>
      <outs:dateTime>2006-08-16T00:00:00Z</outs:dateTime>
      <outs:isPinned>true</outs:isPinned>
    </outs:relatedDate>
    <outs:relatedDate>
      <outs:type>4</outs:type>
      <outs:displayName>最終印刷日</outs:displayName>
      <outs:dateTime>2009-09-10T05:51:28Z</outs:dateTime>
      <outs:isPinned>true</outs:isPinned>
    </outs:relatedDate>
  </outs:relatedDates>
  <outs:relatedDocuments>
    <outs:relatedDocument>
      <outs:type>2</outs:type>
      <outs:displayName>現在のフォルダーの他のドキュメント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Yuya Yamaki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Yuya Yamaki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FFF36B45-4282-4C2B-B7E5-78D9E7B15105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4009</TotalTime>
  <Words>1350</Words>
  <Application>Microsoft Office PowerPoint</Application>
  <PresentationFormat>画面に合わせる (4:3)</PresentationFormat>
  <Paragraphs>371</Paragraphs>
  <Slides>38</Slides>
  <Notes>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38</vt:i4>
      </vt:variant>
    </vt:vector>
  </HeadingPairs>
  <TitlesOfParts>
    <vt:vector size="39" baseType="lpstr">
      <vt:lpstr>Office Theme</vt:lpstr>
      <vt:lpstr>Validation with WPF &amp; Silverlight</vt:lpstr>
      <vt:lpstr>本日の内容</vt:lpstr>
      <vt:lpstr>アジェンダ</vt:lpstr>
      <vt:lpstr>検証の基本</vt:lpstr>
      <vt:lpstr>検証の基本</vt:lpstr>
      <vt:lpstr>添付プロパティ</vt:lpstr>
      <vt:lpstr>ValidationRule</vt:lpstr>
      <vt:lpstr>ルールの設定</vt:lpstr>
      <vt:lpstr>ValidationErrorクラス</vt:lpstr>
      <vt:lpstr>スライド 10</vt:lpstr>
      <vt:lpstr>エラー表示の方法</vt:lpstr>
      <vt:lpstr>エラー表示の方法</vt:lpstr>
      <vt:lpstr>ErrorTemplate添付プロパティ</vt:lpstr>
      <vt:lpstr>VisualStateManager（VSM）</vt:lpstr>
      <vt:lpstr>ValidationStates (VisualStateGroup)</vt:lpstr>
      <vt:lpstr>HasError添付プロパティ</vt:lpstr>
      <vt:lpstr>イベント</vt:lpstr>
      <vt:lpstr>ValidationErrorEventAction</vt:lpstr>
      <vt:lpstr>ValidationRuleを継承した カスタムクラス</vt:lpstr>
      <vt:lpstr>ValidationRuleを継承した カスタムクラス</vt:lpstr>
      <vt:lpstr>検証ルールの実行タイミング</vt:lpstr>
      <vt:lpstr>ValidationRule.ValidationStepプロパティ（WPFのみ）</vt:lpstr>
      <vt:lpstr>インスタンス単位の検証</vt:lpstr>
      <vt:lpstr>BindingGroupプロパティ （WPFのみ）</vt:lpstr>
      <vt:lpstr>個々の検証をまとめて実行</vt:lpstr>
      <vt:lpstr>編集トランザクション</vt:lpstr>
      <vt:lpstr>編集トランザクション</vt:lpstr>
      <vt:lpstr>InputMan for WPF CTP</vt:lpstr>
      <vt:lpstr>標準でカバーできないケース</vt:lpstr>
      <vt:lpstr>InputMan for WPF CTP</vt:lpstr>
      <vt:lpstr>InputMan for WPF CTP</vt:lpstr>
      <vt:lpstr>InputManが提供する検証機能</vt:lpstr>
      <vt:lpstr>Hello InputMan Validation</vt:lpstr>
      <vt:lpstr>InputManが提供する検証ルール</vt:lpstr>
      <vt:lpstr>標準Validationとの連携</vt:lpstr>
      <vt:lpstr>InputMan for WPF CTPプログラム</vt:lpstr>
      <vt:lpstr>CTPプログラム参加方法</vt:lpstr>
      <vt:lpstr>スライド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 Yamaki</dc:creator>
  <cp:lastModifiedBy>わんくま同盟</cp:lastModifiedBy>
  <cp:revision>220</cp:revision>
  <cp:lastPrinted>2009-09-10T05:51:28Z</cp:lastPrinted>
  <dcterms:created xsi:type="dcterms:W3CDTF">2006-08-16T00:00:00Z</dcterms:created>
  <dcterms:modified xsi:type="dcterms:W3CDTF">2009-09-28T03:18:27Z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