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17"/>
  </p:notesMasterIdLst>
  <p:handoutMasterIdLst>
    <p:handoutMasterId r:id="rId18"/>
  </p:handout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Lst>
  <p:sldSz cx="9144000" cy="6858000" type="screen4x3"/>
  <p:notesSz cx="6735763" cy="9866313"/>
  <p:embeddedFontLst>
    <p:embeddedFont>
      <p:font typeface="HG正楷書体-PRO" pitchFamily="66" charset="-128"/>
      <p:regular r:id="rId19"/>
    </p:embeddedFont>
    <p:embeddedFont>
      <p:font typeface="Calibri" pitchFamily="34" charset="0"/>
      <p:regular r:id="rId20"/>
      <p:bold r:id="rId21"/>
      <p:italic r:id="rId22"/>
      <p:boldItalic r:id="rId23"/>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B3B3"/>
    <a:srgbClr val="FF9F9F"/>
    <a:srgbClr val="DE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81" autoAdjust="0"/>
    <p:restoredTop sz="94643" autoAdjust="0"/>
  </p:normalViewPr>
  <p:slideViewPr>
    <p:cSldViewPr>
      <p:cViewPr varScale="1">
        <p:scale>
          <a:sx n="88" d="100"/>
          <a:sy n="88" d="100"/>
        </p:scale>
        <p:origin x="-1038" y="-9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9480CB2B-CE76-4605-A828-498B5B90FD4F}"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dirty="0" smtClean="0"/>
            </a:lvl1pPr>
          </a:lstStyle>
          <a:p>
            <a:pPr>
              <a:defRPr/>
            </a:pPr>
            <a:r>
              <a:rPr lang="en-US" altLang="ja-JP"/>
              <a:t>2008/09/20</a:t>
            </a:r>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60318436-4772-4BDB-8F69-E10FA6FD9ECF}"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cstate="print"/>
          <a:srcRect/>
          <a:stretch>
            <a:fillRect/>
          </a:stretch>
        </p:blipFill>
        <p:spPr bwMode="hidden">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57188" y="274638"/>
            <a:ext cx="8215312"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357188" y="1052513"/>
            <a:ext cx="8215312"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東京勉強会 </a:t>
            </a:r>
            <a:r>
              <a:rPr kumimoji="0" lang="en-US" altLang="ja-JP" sz="2300" dirty="0">
                <a:solidFill>
                  <a:schemeClr val="tx2"/>
                </a:solidFill>
                <a:ea typeface="ＭＳ Ｐゴシック" pitchFamily="50" charset="-128"/>
              </a:rPr>
              <a:t>#37</a:t>
            </a:r>
          </a:p>
        </p:txBody>
      </p:sp>
      <p:pic>
        <p:nvPicPr>
          <p:cNvPr id="1030" name="Picture 2" descr="C:\Users\localnaka\Desktop\名称未設定1.png"/>
          <p:cNvPicPr>
            <a:picLocks noChangeAspect="1" noChangeArrowheads="1"/>
          </p:cNvPicPr>
          <p:nvPr/>
        </p:nvPicPr>
        <p:blipFill>
          <a:blip r:embed="rId15" cstate="print"/>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hyperlink" Target="http://ja.wikipedia.org/wiki/%E3%82%A2%E3%83%9F%E3%83%A9%E3%83%BC%E3%82%BC" TargetMode="External"/><Relationship Id="rId13" Type="http://schemas.openxmlformats.org/officeDocument/2006/relationships/hyperlink" Target="http://ja.wikipedia.org/wiki/%E3%83%9B%E3%83%83%E3%83%97" TargetMode="External"/><Relationship Id="rId18" Type="http://schemas.openxmlformats.org/officeDocument/2006/relationships/hyperlink" Target="http://ja.wikipedia.org/wiki/%E5%A4%8F" TargetMode="External"/><Relationship Id="rId3" Type="http://schemas.openxmlformats.org/officeDocument/2006/relationships/hyperlink" Target="http://ja.wikipedia.org/wiki/%E3%82%AA%E3%83%A9%E3%83%B3%E3%83%80%E8%AA%9E" TargetMode="External"/><Relationship Id="rId21" Type="http://schemas.openxmlformats.org/officeDocument/2006/relationships/hyperlink" Target="http://ja.wikipedia.org/wiki/%E3%83%93%E3%82%A2%E3%82%AC%E3%83%BC%E3%83%87%E3%83%B3" TargetMode="External"/><Relationship Id="rId7" Type="http://schemas.openxmlformats.org/officeDocument/2006/relationships/hyperlink" Target="http://ja.wikipedia.org/wiki/%E9%85%B5%E7%B4%A0" TargetMode="External"/><Relationship Id="rId12" Type="http://schemas.openxmlformats.org/officeDocument/2006/relationships/hyperlink" Target="http://ja.wikipedia.org/wiki/%E7%82%AD%E9%85%B8" TargetMode="External"/><Relationship Id="rId17" Type="http://schemas.openxmlformats.org/officeDocument/2006/relationships/hyperlink" Target="http://ja.wikipedia.org/wiki/%E6%97%A5%E6%9C%AC" TargetMode="External"/><Relationship Id="rId2" Type="http://schemas.openxmlformats.org/officeDocument/2006/relationships/hyperlink" Target="http://ja.wikipedia.org/wiki/%E8%8B%B1%E8%AA%9E" TargetMode="External"/><Relationship Id="rId16" Type="http://schemas.openxmlformats.org/officeDocument/2006/relationships/hyperlink" Target="http://ja.wikipedia.org/wiki/1990%E5%B9%B4%E4%BB%A3" TargetMode="External"/><Relationship Id="rId20" Type="http://schemas.openxmlformats.org/officeDocument/2006/relationships/hyperlink" Target="http://ja.wikipedia.org/wiki/%E5%86%B7%E3%82%84%E5%A5%B4" TargetMode="External"/><Relationship Id="rId1" Type="http://schemas.openxmlformats.org/officeDocument/2006/relationships/slideLayout" Target="../slideLayouts/slideLayout12.xml"/><Relationship Id="rId6" Type="http://schemas.openxmlformats.org/officeDocument/2006/relationships/hyperlink" Target="http://ja.wikipedia.org/wiki/%E9%BA%A6%E8%8A%BD" TargetMode="External"/><Relationship Id="rId11" Type="http://schemas.openxmlformats.org/officeDocument/2006/relationships/hyperlink" Target="http://ja.wikipedia.org/wiki/%E7%99%BA%E9%85%B5" TargetMode="External"/><Relationship Id="rId5" Type="http://schemas.openxmlformats.org/officeDocument/2006/relationships/hyperlink" Target="http://ja.wikipedia.org/wiki/%E5%A4%A7%E9%BA%A6" TargetMode="External"/><Relationship Id="rId15" Type="http://schemas.openxmlformats.org/officeDocument/2006/relationships/hyperlink" Target="http://ja.wikipedia.org/wiki/%E3%82%A8%E3%83%BC%E3%83%AB_(%E3%83%93%E3%83%BC%E3%83%AB)" TargetMode="External"/><Relationship Id="rId10" Type="http://schemas.openxmlformats.org/officeDocument/2006/relationships/hyperlink" Target="http://ja.wikipedia.org/wiki/%E9%85%B5%E6%AF%8D" TargetMode="External"/><Relationship Id="rId19" Type="http://schemas.openxmlformats.org/officeDocument/2006/relationships/hyperlink" Target="http://ja.wikipedia.org/wiki/%E6%9E%9D%E8%B1%86" TargetMode="External"/><Relationship Id="rId4" Type="http://schemas.openxmlformats.org/officeDocument/2006/relationships/hyperlink" Target="http://ja.wikipedia.org/wiki/%E3%82%A2%E3%83%AB%E3%82%B3%E3%83%BC%E3%83%AB%E9%A3%B2%E6%96%99" TargetMode="External"/><Relationship Id="rId9" Type="http://schemas.openxmlformats.org/officeDocument/2006/relationships/hyperlink" Target="http://ja.wikipedia.org/wiki/%E7%B3%96%E5%8C%96" TargetMode="External"/><Relationship Id="rId14" Type="http://schemas.openxmlformats.org/officeDocument/2006/relationships/hyperlink" Target="http://ja.wikipedia.org/wiki/%E3%83%A9%E3%82%AC%E3%83%BC_(%E3%83%93%E3%83%BC%E3%83%AB)" TargetMode="External"/><Relationship Id="rId22" Type="http://schemas.openxmlformats.org/officeDocument/2006/relationships/hyperlink" Target="http://ja.wikipedia.org/wiki/%E9%A2%A8%E7%89%A9%E8%A9%A9"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ja.wikipedia.org/wiki/%E3%83%A9%E3%82%AC%E3%83%BC_(%E3%83%93%E3%83%BC%E3%83%AB)"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00298" y="571480"/>
            <a:ext cx="4357718" cy="4708981"/>
          </a:xfrm>
          <a:prstGeom prst="rect">
            <a:avLst/>
          </a:prstGeom>
          <a:noFill/>
        </p:spPr>
        <p:txBody>
          <a:bodyPr wrap="square" rtlCol="0">
            <a:spAutoFit/>
          </a:bodyPr>
          <a:lstStyle/>
          <a:p>
            <a:r>
              <a:rPr kumimoji="1" lang="ja-JP" altLang="en-US" sz="30000" dirty="0" smtClean="0">
                <a:solidFill>
                  <a:schemeClr val="bg1"/>
                </a:solidFill>
                <a:latin typeface="HG正楷書体-PRO" pitchFamily="66" charset="-128"/>
                <a:ea typeface="HG正楷書体-PRO" pitchFamily="66" charset="-128"/>
              </a:rPr>
              <a:t>酒</a:t>
            </a:r>
            <a:endParaRPr kumimoji="1" lang="ja-JP" altLang="en-US" sz="30000" dirty="0">
              <a:solidFill>
                <a:schemeClr val="bg1"/>
              </a:solidFill>
              <a:latin typeface="HG正楷書体-PRO" pitchFamily="66" charset="-128"/>
              <a:ea typeface="HG正楷書体-PRO" pitchFamily="66" charset="-128"/>
            </a:endParaRPr>
          </a:p>
        </p:txBody>
      </p:sp>
      <p:sp>
        <p:nvSpPr>
          <p:cNvPr id="2050" name="タイトル 3"/>
          <p:cNvSpPr>
            <a:spLocks noGrp="1"/>
          </p:cNvSpPr>
          <p:nvPr>
            <p:ph type="ctrTitle"/>
          </p:nvPr>
        </p:nvSpPr>
        <p:spPr/>
        <p:txBody>
          <a:bodyPr/>
          <a:lstStyle/>
          <a:p>
            <a:r>
              <a:rPr lang="ja-JP" altLang="en-US" sz="4400" dirty="0" smtClean="0"/>
              <a:t>酒の話をさせていただきます</a:t>
            </a:r>
          </a:p>
        </p:txBody>
      </p:sp>
      <p:sp>
        <p:nvSpPr>
          <p:cNvPr id="2051" name="サブタイトル 4"/>
          <p:cNvSpPr>
            <a:spLocks noGrp="1"/>
          </p:cNvSpPr>
          <p:nvPr>
            <p:ph type="subTitle" idx="1"/>
          </p:nvPr>
        </p:nvSpPr>
        <p:spPr/>
        <p:txBody>
          <a:bodyPr/>
          <a:lstStyle/>
          <a:p>
            <a:pPr algn="r"/>
            <a:r>
              <a:rPr lang="en-US" altLang="ja-JP" dirty="0" smtClean="0"/>
              <a:t>by taka</a:t>
            </a:r>
            <a:endParaRPr lang="ja-JP" altLang="en-US" dirty="0" smtClean="0"/>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エール</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ジンジャエール？</a:t>
            </a:r>
            <a:endParaRPr kumimoji="1" lang="en-US" altLang="ja-JP" sz="2800" dirty="0" smtClean="0"/>
          </a:p>
          <a:p>
            <a:pPr lvl="1"/>
            <a:r>
              <a:rPr lang="ja-JP" altLang="en-US" sz="2400" dirty="0" smtClean="0"/>
              <a:t>ジンジャエールは最初からノンアルコールだが前身としてジンジャービアなるものがあった（余談）</a:t>
            </a:r>
            <a:endParaRPr kumimoji="1" lang="en-US" altLang="ja-JP" sz="2400" dirty="0" smtClean="0"/>
          </a:p>
          <a:p>
            <a:r>
              <a:rPr lang="ja-JP" altLang="en-US" sz="2800" dirty="0" smtClean="0"/>
              <a:t>歴史は古いが日本においてはかなり少数派</a:t>
            </a:r>
            <a:endParaRPr lang="en-US" altLang="ja-JP" sz="2800" dirty="0" smtClean="0"/>
          </a:p>
          <a:p>
            <a:pPr lvl="1"/>
            <a:r>
              <a:rPr kumimoji="1" lang="ja-JP" altLang="en-US" sz="2400" dirty="0" smtClean="0"/>
              <a:t>世界においてもラガーに押されて少数派</a:t>
            </a:r>
            <a:endParaRPr kumimoji="1" lang="en-US" altLang="ja-JP" sz="2400" dirty="0" smtClean="0"/>
          </a:p>
          <a:p>
            <a:r>
              <a:rPr lang="ja-JP" altLang="en-US" sz="2800" dirty="0" smtClean="0"/>
              <a:t>上面発酵で醸造されるビールをエールと呼ぶ</a:t>
            </a:r>
            <a:endParaRPr lang="en-US" altLang="ja-JP" sz="2800" dirty="0" smtClean="0"/>
          </a:p>
          <a:p>
            <a:r>
              <a:rPr lang="ja-JP" altLang="en-US" sz="2800" dirty="0" smtClean="0"/>
              <a:t>複雑な香りと深いコク、フルーティーな味が特徴</a:t>
            </a:r>
            <a:endParaRPr lang="en-US" altLang="ja-JP" sz="2800" dirty="0" smtClean="0"/>
          </a:p>
          <a:p>
            <a:r>
              <a:rPr lang="ja-JP" altLang="en-US" sz="2800" dirty="0" smtClean="0"/>
              <a:t>エールは、イギリス、アイルランド、ベルギー、ドイツ、カナダ東部の州、およびアメリカ合衆国の地ビールで一般的</a:t>
            </a:r>
            <a:endParaRPr kumimoji="1" lang="en-US" altLang="ja-JP" sz="2800" dirty="0" smtClean="0"/>
          </a:p>
          <a:p>
            <a:endParaRPr kumimoji="1" lang="ja-JP" altLang="en-US" sz="2800" dirty="0"/>
          </a:p>
        </p:txBody>
      </p:sp>
      <p:sp>
        <p:nvSpPr>
          <p:cNvPr id="5" name="円/楕円 4"/>
          <p:cNvSpPr/>
          <p:nvPr/>
        </p:nvSpPr>
        <p:spPr>
          <a:xfrm>
            <a:off x="714348" y="3286124"/>
            <a:ext cx="1643074" cy="57150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上面発酵</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発酵が進むにつれて酵母が上面に移動するため上面発酵と呼ぶ</a:t>
            </a:r>
            <a:endParaRPr lang="en-US" altLang="ja-JP" dirty="0" smtClean="0"/>
          </a:p>
          <a:p>
            <a:r>
              <a:rPr lang="ja-JP" altLang="en-US" dirty="0" smtClean="0">
                <a:solidFill>
                  <a:srgbClr val="FF3300"/>
                </a:solidFill>
              </a:rPr>
              <a:t>常温</a:t>
            </a:r>
            <a:r>
              <a:rPr lang="en-US" altLang="ja-JP" dirty="0" smtClean="0">
                <a:solidFill>
                  <a:srgbClr val="FF3300"/>
                </a:solidFill>
              </a:rPr>
              <a:t>(20°</a:t>
            </a:r>
            <a:r>
              <a:rPr lang="ja-JP" altLang="en-US" dirty="0" smtClean="0">
                <a:solidFill>
                  <a:srgbClr val="FF3300"/>
                </a:solidFill>
              </a:rPr>
              <a:t>前後</a:t>
            </a:r>
            <a:r>
              <a:rPr lang="en-US" altLang="ja-JP" dirty="0" smtClean="0">
                <a:solidFill>
                  <a:srgbClr val="FF3300"/>
                </a:solidFill>
              </a:rPr>
              <a:t>)</a:t>
            </a:r>
            <a:r>
              <a:rPr lang="ja-JP" altLang="en-US" dirty="0" smtClean="0"/>
              <a:t>で短時間発酵をさせる</a:t>
            </a:r>
            <a:endParaRPr lang="en-US" altLang="ja-JP" dirty="0" smtClean="0"/>
          </a:p>
          <a:p>
            <a:r>
              <a:rPr kumimoji="1" lang="ja-JP" altLang="en-US" dirty="0" smtClean="0"/>
              <a:t>その発酵時の温度故にややぬるめで飲んだほうが美味しいとされる</a:t>
            </a:r>
            <a:endParaRPr kumimoji="1" lang="en-US" altLang="ja-JP" dirty="0" smtClean="0"/>
          </a:p>
          <a:p>
            <a:pPr lvl="1"/>
            <a:r>
              <a:rPr kumimoji="1" lang="ja-JP" altLang="en-US" dirty="0" smtClean="0"/>
              <a:t>といっても常温ではない、日本のようにキンキンに冷やすことはしないということ</a:t>
            </a:r>
            <a:endParaRPr kumimoji="1" lang="en-US" altLang="ja-JP" dirty="0" smtClean="0"/>
          </a:p>
          <a:p>
            <a:pPr lvl="1"/>
            <a:r>
              <a:rPr lang="ja-JP" altLang="en-US" dirty="0" smtClean="0"/>
              <a:t>最近は</a:t>
            </a:r>
            <a:r>
              <a:rPr lang="en-US" altLang="ja-JP" dirty="0" smtClean="0"/>
              <a:t>20</a:t>
            </a:r>
            <a:r>
              <a:rPr lang="ja-JP" altLang="en-US" dirty="0" smtClean="0"/>
              <a:t>代位を中心にヨーロッパ圏でも日本並みに冷やしたのが好まれるよう。ギネス・エクストラコールドなど</a:t>
            </a:r>
            <a:endParaRPr kumimoji="1" lang="ja-JP" altLang="en-US" dirty="0"/>
          </a:p>
        </p:txBody>
      </p:sp>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エールの種類、スタイル</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すげー多い</a:t>
            </a:r>
            <a:endParaRPr kumimoji="1" lang="en-US" altLang="ja-JP" sz="2800" dirty="0" smtClean="0"/>
          </a:p>
          <a:p>
            <a:r>
              <a:rPr lang="ja-JP" altLang="en-US" sz="2800" dirty="0" smtClean="0"/>
              <a:t>エールの種類</a:t>
            </a:r>
            <a:endParaRPr kumimoji="1" lang="en-US" altLang="ja-JP" sz="2800" dirty="0" smtClean="0"/>
          </a:p>
          <a:p>
            <a:pPr lvl="1"/>
            <a:r>
              <a:rPr lang="ja-JP" altLang="en-US" sz="2400" dirty="0" smtClean="0"/>
              <a:t>ペール・エール、ライト・エール、レッド・エール、ブラウン・エール、ダーク・エール、スコッチ・エール、オールド・エール</a:t>
            </a:r>
            <a:endParaRPr lang="en-US" altLang="ja-JP" sz="2400" dirty="0" smtClean="0"/>
          </a:p>
          <a:p>
            <a:r>
              <a:rPr lang="ja-JP" altLang="en-US" sz="2800" dirty="0" smtClean="0"/>
              <a:t>他のエール</a:t>
            </a:r>
            <a:endParaRPr lang="en-US" altLang="ja-JP" sz="2800" dirty="0" smtClean="0"/>
          </a:p>
          <a:p>
            <a:pPr lvl="1"/>
            <a:r>
              <a:rPr lang="ja-JP" altLang="en-US" sz="2400" dirty="0" smtClean="0"/>
              <a:t>ベルギー・エール、ジャーマン・エール、クリーム・エール</a:t>
            </a:r>
            <a:endParaRPr lang="en-US" altLang="ja-JP" sz="2400" dirty="0" smtClean="0"/>
          </a:p>
          <a:p>
            <a:r>
              <a:rPr lang="ja-JP" altLang="en-US" sz="2800" dirty="0" smtClean="0"/>
              <a:t>エールのスタイル</a:t>
            </a:r>
            <a:endParaRPr lang="en-US" altLang="ja-JP" sz="2800" dirty="0" smtClean="0"/>
          </a:p>
          <a:p>
            <a:pPr lvl="1"/>
            <a:r>
              <a:rPr lang="ja-JP" altLang="en-US" sz="2400" dirty="0" smtClean="0"/>
              <a:t>アルトビール、アンバー・エール、インディア・ペール・エール</a:t>
            </a:r>
            <a:r>
              <a:rPr lang="en-US" altLang="ja-JP" sz="2400" dirty="0" smtClean="0"/>
              <a:t>(IPA)</a:t>
            </a:r>
            <a:r>
              <a:rPr lang="ja-JP" altLang="en-US" sz="2400" dirty="0" err="1" smtClean="0"/>
              <a:t>、</a:t>
            </a:r>
            <a:r>
              <a:rPr lang="ja-JP" altLang="en-US" sz="2400" dirty="0" smtClean="0"/>
              <a:t>ウィート、ヴァイツェン、ケルシュ、スタウト、バーレーワイン、ベルジャンスタイルホワイト、ポーター</a:t>
            </a:r>
            <a:endParaRPr lang="en-US" altLang="ja-JP" sz="2400" dirty="0" smtClean="0"/>
          </a:p>
        </p:txBody>
      </p:sp>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メジャーどころ</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1800" dirty="0" smtClean="0"/>
              <a:t>ペール・エール</a:t>
            </a:r>
            <a:endParaRPr kumimoji="1" lang="en-US" altLang="ja-JP" sz="1800" dirty="0" smtClean="0"/>
          </a:p>
          <a:p>
            <a:pPr lvl="1"/>
            <a:r>
              <a:rPr lang="ja-JP" altLang="en-US" sz="1600" dirty="0" smtClean="0"/>
              <a:t>エールって言ったらまずこれか。</a:t>
            </a:r>
            <a:r>
              <a:rPr kumimoji="1" lang="ja-JP" altLang="en-US" sz="1600" dirty="0" smtClean="0"/>
              <a:t>英国バス社</a:t>
            </a:r>
            <a:r>
              <a:rPr lang="ja-JP" altLang="en-US" sz="1600" dirty="0" smtClean="0"/>
              <a:t>のバス・ペール・エールが有名</a:t>
            </a:r>
            <a:endParaRPr lang="en-US" altLang="ja-JP" sz="1600" dirty="0" smtClean="0"/>
          </a:p>
          <a:p>
            <a:r>
              <a:rPr lang="ja-JP" altLang="en-US" sz="1800" dirty="0" smtClean="0"/>
              <a:t>インディア・ペール・エール</a:t>
            </a:r>
            <a:endParaRPr lang="en-US" altLang="ja-JP" sz="1800" dirty="0" smtClean="0"/>
          </a:p>
          <a:p>
            <a:pPr lvl="1"/>
            <a:r>
              <a:rPr lang="ja-JP" altLang="en-US" sz="1600" dirty="0" smtClean="0"/>
              <a:t>ホップの苦み！これが最大の特徴。エールと言いながらどこかラガーっぽい。日本人は結構好きかも、地ビールもあるし</a:t>
            </a:r>
            <a:endParaRPr lang="en-US" altLang="ja-JP" sz="1600" dirty="0" smtClean="0"/>
          </a:p>
          <a:p>
            <a:r>
              <a:rPr lang="ja-JP" altLang="en-US" sz="1800" dirty="0" smtClean="0"/>
              <a:t>ダーク・エール</a:t>
            </a:r>
            <a:endParaRPr lang="en-US" altLang="ja-JP" sz="1800" dirty="0" smtClean="0"/>
          </a:p>
          <a:p>
            <a:pPr lvl="1"/>
            <a:r>
              <a:rPr lang="ja-JP" altLang="en-US" sz="1600" dirty="0" smtClean="0"/>
              <a:t>この呼び方よりスタウトとかポーターのほうがしっくりくるか</a:t>
            </a:r>
            <a:endParaRPr lang="en-US" altLang="ja-JP" sz="1600" dirty="0" smtClean="0"/>
          </a:p>
          <a:p>
            <a:pPr lvl="1"/>
            <a:r>
              <a:rPr lang="ja-JP" altLang="en-US" sz="1600" dirty="0" smtClean="0"/>
              <a:t>なんといってもアイルランドのギネスでしょう</a:t>
            </a:r>
            <a:endParaRPr lang="en-US" altLang="ja-JP" sz="1600" dirty="0" smtClean="0"/>
          </a:p>
          <a:p>
            <a:r>
              <a:rPr lang="ja-JP" altLang="en-US" sz="1800" dirty="0" smtClean="0"/>
              <a:t>ベルギー・エール</a:t>
            </a:r>
            <a:endParaRPr lang="en-US" altLang="ja-JP" sz="1800" dirty="0" smtClean="0"/>
          </a:p>
          <a:p>
            <a:pPr lvl="1"/>
            <a:r>
              <a:rPr lang="ja-JP" altLang="en-US" sz="1600" dirty="0" smtClean="0"/>
              <a:t>もはやエールの枠から外れた気がする。それぐらいベルギーのビールは多種多様</a:t>
            </a:r>
            <a:endParaRPr lang="en-US" altLang="ja-JP" sz="1600" dirty="0" smtClean="0"/>
          </a:p>
          <a:p>
            <a:pPr lvl="1"/>
            <a:r>
              <a:rPr lang="ja-JP" altLang="en-US" sz="1600" dirty="0" smtClean="0"/>
              <a:t>トラピストビールなどはまるでワインのようである</a:t>
            </a:r>
            <a:endParaRPr lang="en-US" altLang="ja-JP" sz="1600" dirty="0" smtClean="0"/>
          </a:p>
          <a:p>
            <a:pPr lvl="1">
              <a:buNone/>
            </a:pPr>
            <a:r>
              <a:rPr lang="en-US" altLang="ja-JP" sz="1600" dirty="0" smtClean="0">
                <a:solidFill>
                  <a:schemeClr val="accent1">
                    <a:lumMod val="50000"/>
                  </a:schemeClr>
                </a:solidFill>
              </a:rPr>
              <a:t>※</a:t>
            </a:r>
            <a:r>
              <a:rPr lang="ja-JP" altLang="en-US" sz="1600" dirty="0" smtClean="0">
                <a:solidFill>
                  <a:schemeClr val="accent1">
                    <a:lumMod val="50000"/>
                  </a:schemeClr>
                </a:solidFill>
              </a:rPr>
              <a:t>そのうち別の機会にベルギービールだけ話したいくらい</a:t>
            </a:r>
            <a:endParaRPr lang="en-US" altLang="ja-JP" sz="1600" dirty="0" smtClean="0">
              <a:solidFill>
                <a:schemeClr val="accent1">
                  <a:lumMod val="50000"/>
                </a:schemeClr>
              </a:solidFill>
            </a:endParaRPr>
          </a:p>
          <a:p>
            <a:r>
              <a:rPr lang="ja-JP" altLang="en-US" sz="1800" dirty="0" smtClean="0"/>
              <a:t>ヴァイツェン</a:t>
            </a:r>
            <a:endParaRPr lang="en-US" altLang="ja-JP" sz="1800" dirty="0" smtClean="0"/>
          </a:p>
          <a:p>
            <a:pPr lvl="1"/>
            <a:r>
              <a:rPr lang="ja-JP" altLang="en-US" sz="1600" dirty="0" smtClean="0"/>
              <a:t>要は白ビール（白ビールすべてがヴァイツェンなわけではないが）炭酸含有量が多く甘い</a:t>
            </a:r>
            <a:endParaRPr lang="en-US" altLang="ja-JP" sz="1600" dirty="0" smtClean="0"/>
          </a:p>
          <a:p>
            <a:pPr lvl="1"/>
            <a:r>
              <a:rPr lang="ja-JP" altLang="en-US" sz="1600" dirty="0" smtClean="0"/>
              <a:t>ベルギーのビールなので厳密には違うがヒューガルデンが有名</a:t>
            </a:r>
            <a:endParaRPr lang="en-US" altLang="ja-JP" sz="1600" dirty="0" smtClean="0"/>
          </a:p>
          <a:p>
            <a:endParaRPr kumimoji="1" lang="ja-JP" altLang="en-US" sz="1800" dirty="0"/>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ヴァイツェンについてちょっと詳しく</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400" dirty="0" smtClean="0"/>
              <a:t>ヴァイツェンはドイツのバイエルン地方で作られるもの</a:t>
            </a:r>
            <a:endParaRPr kumimoji="1" lang="en-US" altLang="ja-JP" sz="2400" dirty="0" smtClean="0"/>
          </a:p>
          <a:p>
            <a:pPr lvl="1"/>
            <a:r>
              <a:rPr lang="ja-JP" altLang="en-US" sz="1800" dirty="0" smtClean="0"/>
              <a:t>大麦麦芽と小麦麦芽を使用しホップの苦みは少ない</a:t>
            </a:r>
            <a:endParaRPr lang="en-US" altLang="ja-JP" sz="1800" dirty="0" smtClean="0"/>
          </a:p>
          <a:p>
            <a:pPr lvl="2"/>
            <a:r>
              <a:rPr kumimoji="1" lang="ja-JP" altLang="en-US" sz="1600" dirty="0" smtClean="0"/>
              <a:t>確か銀河高原ビールが小麦のビールを出していた</a:t>
            </a:r>
            <a:endParaRPr kumimoji="1" lang="en-US" altLang="ja-JP" sz="1600" dirty="0" smtClean="0"/>
          </a:p>
          <a:p>
            <a:pPr lvl="1"/>
            <a:r>
              <a:rPr lang="ja-JP" altLang="en-US" sz="1800" dirty="0" smtClean="0"/>
              <a:t>ヘーフェヴァイツェンは濾過しないので酵母が残り液色は濁っている</a:t>
            </a:r>
            <a:endParaRPr lang="en-US" altLang="ja-JP" sz="1800" dirty="0" smtClean="0"/>
          </a:p>
          <a:p>
            <a:pPr lvl="1"/>
            <a:r>
              <a:rPr kumimoji="1" lang="ja-JP" altLang="en-US" sz="1800" dirty="0" smtClean="0"/>
              <a:t>クリスタルヴァイツェンは濾過するので液色は非常に澄んでいる</a:t>
            </a:r>
            <a:endParaRPr kumimoji="1" lang="en-US" altLang="ja-JP" sz="1800" dirty="0" smtClean="0"/>
          </a:p>
          <a:p>
            <a:pPr lvl="1"/>
            <a:r>
              <a:rPr lang="ja-JP" altLang="en-US" sz="1800" dirty="0" smtClean="0"/>
              <a:t>香りも特徴的でバナナやバニラのような甘い香りがしたりする</a:t>
            </a:r>
            <a:endParaRPr lang="en-US" altLang="ja-JP" sz="1800" dirty="0" smtClean="0"/>
          </a:p>
          <a:p>
            <a:pPr lvl="2"/>
            <a:r>
              <a:rPr kumimoji="1" lang="ja-JP" altLang="en-US" sz="1600" dirty="0" smtClean="0"/>
              <a:t>フェノール香といわれるようだが詳しくはわかりません</a:t>
            </a:r>
            <a:r>
              <a:rPr lang="en-US" altLang="ja-JP" sz="1600" dirty="0" smtClean="0"/>
              <a:t>--;</a:t>
            </a:r>
          </a:p>
          <a:p>
            <a:r>
              <a:rPr kumimoji="1" lang="ja-JP" altLang="en-US" sz="2400" dirty="0" smtClean="0"/>
              <a:t>ヴィットと呼ばれるヴァイツェンに属する種類もあり主にベルギーで作られる</a:t>
            </a:r>
            <a:endParaRPr kumimoji="1" lang="en-US" altLang="ja-JP" sz="2400" dirty="0" smtClean="0"/>
          </a:p>
          <a:p>
            <a:pPr lvl="1"/>
            <a:r>
              <a:rPr lang="ja-JP" altLang="en-US" sz="1800" dirty="0" smtClean="0"/>
              <a:t>冷やすとビールが濁り、黄色がかった乳白色の液色</a:t>
            </a:r>
            <a:endParaRPr lang="en-US" altLang="ja-JP" sz="1800" dirty="0" smtClean="0"/>
          </a:p>
          <a:p>
            <a:pPr lvl="1"/>
            <a:r>
              <a:rPr lang="ja-JP" altLang="en-US" sz="1800" dirty="0" smtClean="0"/>
              <a:t>コリアンダー、オレンジ、ビターオレンジなどを使用する。ホップの風味は微かであり夏向けで非常に爽快な味わい</a:t>
            </a:r>
            <a:endParaRPr lang="en-US" altLang="ja-JP" sz="1800" dirty="0" smtClean="0"/>
          </a:p>
          <a:p>
            <a:pPr lvl="1"/>
            <a:r>
              <a:rPr kumimoji="1" lang="ja-JP" altLang="en-US" sz="1800" dirty="0" smtClean="0"/>
              <a:t>前述だがヒューガルデンホワイトが有名</a:t>
            </a:r>
            <a:endParaRPr kumimoji="1" lang="ja-JP" altLang="en-US" sz="1800" dirty="0"/>
          </a:p>
        </p:txBody>
      </p:sp>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おわり</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当初思ってたよりも種類が多く深く説明はできませんでした</a:t>
            </a:r>
            <a:r>
              <a:rPr lang="en-US" altLang="ja-JP" sz="2800" dirty="0" smtClean="0"/>
              <a:t>--;</a:t>
            </a:r>
          </a:p>
          <a:p>
            <a:pPr lvl="1"/>
            <a:r>
              <a:rPr kumimoji="1" lang="ja-JP" altLang="en-US" sz="2400" dirty="0" smtClean="0"/>
              <a:t>よもやラガーだけであれだけ多いとは</a:t>
            </a:r>
            <a:endParaRPr kumimoji="1" lang="en-US" altLang="ja-JP" sz="2400" dirty="0" smtClean="0"/>
          </a:p>
          <a:p>
            <a:pPr lvl="1"/>
            <a:r>
              <a:rPr lang="ja-JP" altLang="en-US" sz="2400" dirty="0" smtClean="0"/>
              <a:t>エールにしたって全部説明しようと思ったら時間が足りない</a:t>
            </a:r>
            <a:r>
              <a:rPr lang="en-US" altLang="ja-JP" sz="2400" dirty="0" smtClean="0"/>
              <a:t>--;</a:t>
            </a:r>
          </a:p>
          <a:p>
            <a:r>
              <a:rPr kumimoji="1" lang="ja-JP" altLang="en-US" sz="2800" dirty="0" smtClean="0"/>
              <a:t>メジャーどころのビールは結構どこでも飲めるものですがベルギーなどの珍しいものは首都圏じゃないとなかなか飲めません</a:t>
            </a:r>
            <a:endParaRPr kumimoji="1" lang="en-US" altLang="ja-JP" sz="2800" dirty="0" smtClean="0"/>
          </a:p>
          <a:p>
            <a:r>
              <a:rPr lang="ja-JP" altLang="en-US" sz="2800" dirty="0" smtClean="0"/>
              <a:t>無論、ここは新宿なわけですから店は結構あります</a:t>
            </a:r>
            <a:endParaRPr lang="en-US" altLang="ja-JP" sz="2800" dirty="0" smtClean="0"/>
          </a:p>
          <a:p>
            <a:pPr lvl="1"/>
            <a:r>
              <a:rPr lang="ja-JP" altLang="en-US" sz="2400" dirty="0" smtClean="0"/>
              <a:t>フリゴとかカフェ・ヒューガルデンとか</a:t>
            </a:r>
            <a:endParaRPr kumimoji="1" lang="ja-JP" altLang="en-US" sz="2400" dirty="0"/>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en-US" altLang="ja-JP" dirty="0" smtClean="0"/>
              <a:t>Agenda(</a:t>
            </a:r>
            <a:r>
              <a:rPr lang="ja-JP" altLang="en-US" dirty="0" smtClean="0"/>
              <a:t>的なもの</a:t>
            </a:r>
            <a:r>
              <a:rPr lang="en-US" altLang="ja-JP" dirty="0" smtClean="0"/>
              <a:t>)</a:t>
            </a:r>
            <a:endParaRPr lang="ja-JP" altLang="en-US" dirty="0" smtClean="0"/>
          </a:p>
        </p:txBody>
      </p:sp>
      <p:sp>
        <p:nvSpPr>
          <p:cNvPr id="3075" name="テキスト プレースホルダ 2"/>
          <p:cNvSpPr>
            <a:spLocks noGrp="1"/>
          </p:cNvSpPr>
          <p:nvPr>
            <p:ph type="body" idx="1"/>
          </p:nvPr>
        </p:nvSpPr>
        <p:spPr>
          <a:xfrm>
            <a:off x="357188" y="1052513"/>
            <a:ext cx="8329612" cy="5073650"/>
          </a:xfrm>
        </p:spPr>
        <p:txBody>
          <a:bodyPr/>
          <a:lstStyle/>
          <a:p>
            <a:r>
              <a:rPr lang="ja-JP" altLang="en-US" dirty="0" smtClean="0"/>
              <a:t>自己紹介</a:t>
            </a:r>
            <a:endParaRPr lang="en-US" altLang="ja-JP" dirty="0" smtClean="0"/>
          </a:p>
          <a:p>
            <a:r>
              <a:rPr lang="ja-JP" altLang="en-US" dirty="0" smtClean="0"/>
              <a:t>なんでこの話を選んだか</a:t>
            </a:r>
            <a:endParaRPr lang="en-US" altLang="ja-JP" dirty="0" smtClean="0"/>
          </a:p>
          <a:p>
            <a:r>
              <a:rPr lang="ja-JP" altLang="en-US" dirty="0" smtClean="0"/>
              <a:t>ざっと酒の分類</a:t>
            </a:r>
            <a:endParaRPr lang="en-US" altLang="ja-JP" dirty="0" smtClean="0"/>
          </a:p>
          <a:p>
            <a:r>
              <a:rPr lang="ja-JP" altLang="en-US" dirty="0" smtClean="0"/>
              <a:t>泡の立つ黄色い飲み物について</a:t>
            </a:r>
            <a:r>
              <a:rPr lang="en-US" altLang="ja-JP" dirty="0" err="1" smtClean="0"/>
              <a:t>kwsk</a:t>
            </a:r>
            <a:endParaRPr lang="ja-JP" altLang="en-US" dirty="0" smtClean="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自己紹介</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H/N	taka</a:t>
            </a:r>
          </a:p>
          <a:p>
            <a:r>
              <a:rPr lang="ja-JP" altLang="en-US" dirty="0" smtClean="0"/>
              <a:t>仕事</a:t>
            </a:r>
            <a:r>
              <a:rPr kumimoji="1" lang="en-US" altLang="ja-JP" dirty="0" smtClean="0"/>
              <a:t>	SE(</a:t>
            </a:r>
            <a:r>
              <a:rPr lang="ja-JP" altLang="en-US" dirty="0" smtClean="0"/>
              <a:t>客先常駐</a:t>
            </a:r>
            <a:r>
              <a:rPr lang="en-US" altLang="ja-JP" dirty="0" smtClean="0"/>
              <a:t>)</a:t>
            </a:r>
          </a:p>
          <a:p>
            <a:r>
              <a:rPr kumimoji="1" lang="ja-JP" altLang="en-US" dirty="0" smtClean="0"/>
              <a:t>趣味</a:t>
            </a:r>
            <a:r>
              <a:rPr kumimoji="1" lang="en-US" altLang="ja-JP" dirty="0" smtClean="0"/>
              <a:t>	</a:t>
            </a:r>
            <a:r>
              <a:rPr kumimoji="1" lang="ja-JP" altLang="en-US" dirty="0" smtClean="0"/>
              <a:t>いろいろ（自転車乗ったりゲームしたりギター弾いたり酒飲んだり</a:t>
            </a:r>
            <a:r>
              <a:rPr lang="en-US" altLang="ja-JP" dirty="0" smtClean="0"/>
              <a:t>^^;</a:t>
            </a:r>
            <a:r>
              <a:rPr lang="ja-JP" altLang="en-US" dirty="0" smtClean="0"/>
              <a:t>）</a:t>
            </a:r>
            <a:endParaRPr lang="en-US" altLang="ja-JP" dirty="0" smtClean="0"/>
          </a:p>
          <a:p>
            <a:r>
              <a:rPr kumimoji="1" lang="ja-JP" altLang="en-US" dirty="0" smtClean="0">
                <a:solidFill>
                  <a:srgbClr val="FF0000"/>
                </a:solidFill>
              </a:rPr>
              <a:t>某会社から表彰されている人では</a:t>
            </a:r>
            <a:r>
              <a:rPr lang="ja-JP" altLang="en-US" dirty="0" smtClean="0">
                <a:solidFill>
                  <a:srgbClr val="FF0000"/>
                </a:solidFill>
              </a:rPr>
              <a:t>ありません</a:t>
            </a:r>
            <a:endParaRPr kumimoji="1" lang="en-US" altLang="ja-JP" dirty="0" smtClean="0">
              <a:solidFill>
                <a:srgbClr val="FF0000"/>
              </a:solidFill>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なんでこの話を選んだか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久々になんかやりたかった</a:t>
            </a:r>
            <a:endParaRPr kumimoji="1" lang="en-US" altLang="ja-JP" sz="2800" dirty="0" smtClean="0"/>
          </a:p>
          <a:p>
            <a:r>
              <a:rPr lang="ja-JP" altLang="en-US" sz="2800" dirty="0" smtClean="0"/>
              <a:t>しばらくいろんなことにやる気がなかったのでちょっと活を入れようかと</a:t>
            </a:r>
            <a:endParaRPr lang="en-US" altLang="ja-JP" sz="2800" dirty="0" smtClean="0"/>
          </a:p>
          <a:p>
            <a:r>
              <a:rPr kumimoji="1" lang="ja-JP" altLang="en-US" sz="2800" dirty="0" smtClean="0"/>
              <a:t>そこで</a:t>
            </a:r>
            <a:r>
              <a:rPr kumimoji="1" lang="en-US" altLang="ja-JP" sz="2800" dirty="0" smtClean="0"/>
              <a:t>#37</a:t>
            </a:r>
            <a:r>
              <a:rPr kumimoji="1" lang="ja-JP" altLang="en-US" sz="2800" dirty="0" smtClean="0"/>
              <a:t>のアイスブレークが決まっていない！</a:t>
            </a:r>
            <a:endParaRPr kumimoji="1" lang="en-US" altLang="ja-JP" sz="2800" dirty="0" smtClean="0"/>
          </a:p>
          <a:p>
            <a:r>
              <a:rPr lang="ja-JP" altLang="en-US" sz="2800" dirty="0" smtClean="0"/>
              <a:t>せっかくだからアイスブレークやるか？！</a:t>
            </a:r>
            <a:endParaRPr lang="en-US" altLang="ja-JP" sz="2800" dirty="0" smtClean="0"/>
          </a:p>
          <a:p>
            <a:r>
              <a:rPr kumimoji="1" lang="ja-JP" altLang="en-US" sz="2800" dirty="0" smtClean="0"/>
              <a:t>アイスブレークなので場が沸くようなネタを</a:t>
            </a:r>
            <a:endParaRPr kumimoji="1" lang="en-US" altLang="ja-JP" sz="2800" dirty="0" smtClean="0"/>
          </a:p>
          <a:p>
            <a:r>
              <a:rPr lang="ja-JP" altLang="en-US" sz="2800" dirty="0" smtClean="0"/>
              <a:t>懇親会もあるし酒にしよう</a:t>
            </a:r>
            <a:endParaRPr lang="en-US" altLang="ja-JP" sz="2800" dirty="0" smtClean="0"/>
          </a:p>
          <a:p>
            <a:pPr>
              <a:buNone/>
            </a:pPr>
            <a:endParaRPr kumimoji="1" lang="en-US" altLang="ja-JP" sz="2800" dirty="0" smtClean="0"/>
          </a:p>
          <a:p>
            <a:pPr>
              <a:buNone/>
            </a:pPr>
            <a:r>
              <a:rPr lang="en-US" altLang="ja-JP" sz="2400" dirty="0" smtClean="0"/>
              <a:t>	</a:t>
            </a:r>
            <a:r>
              <a:rPr lang="ja-JP" altLang="en-US" sz="2400" dirty="0" smtClean="0"/>
              <a:t>とこんな感じで決めました。でも「やる。」って言ってから</a:t>
            </a:r>
            <a:endParaRPr lang="en-US" altLang="ja-JP" sz="2400" dirty="0" smtClean="0"/>
          </a:p>
          <a:p>
            <a:pPr>
              <a:buNone/>
            </a:pPr>
            <a:r>
              <a:rPr lang="en-US" altLang="ja-JP" sz="2400" dirty="0" smtClean="0"/>
              <a:t>	</a:t>
            </a:r>
            <a:r>
              <a:rPr lang="ja-JP" altLang="en-US" sz="2400" dirty="0" smtClean="0"/>
              <a:t>ネタ決めたのはおよそ</a:t>
            </a:r>
            <a:r>
              <a:rPr lang="en-US" altLang="ja-JP" sz="2400" dirty="0" smtClean="0"/>
              <a:t>1~2</a:t>
            </a:r>
            <a:r>
              <a:rPr lang="ja-JP" altLang="en-US" sz="2400" dirty="0" smtClean="0"/>
              <a:t>分です（笑</a:t>
            </a:r>
            <a:endParaRPr kumimoji="1" lang="ja-JP" altLang="en-US" sz="2400" dirty="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ざっと酒の分類</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醸造酒</a:t>
            </a:r>
            <a:endParaRPr lang="en-US" altLang="ja-JP" dirty="0" smtClean="0"/>
          </a:p>
          <a:p>
            <a:pPr lvl="1"/>
            <a:r>
              <a:rPr kumimoji="1" lang="ja-JP" altLang="en-US" dirty="0" smtClean="0"/>
              <a:t>ビール、日本酒、ワイン、シードル、韓国のマッコリ、紹興酒</a:t>
            </a:r>
            <a:endParaRPr kumimoji="1" lang="en-US" altLang="ja-JP" dirty="0" smtClean="0"/>
          </a:p>
          <a:p>
            <a:r>
              <a:rPr lang="ja-JP" altLang="en-US" dirty="0" smtClean="0"/>
              <a:t>蒸留酒</a:t>
            </a:r>
            <a:endParaRPr lang="en-US" altLang="ja-JP" dirty="0" smtClean="0"/>
          </a:p>
          <a:p>
            <a:pPr lvl="1"/>
            <a:r>
              <a:rPr lang="ja-JP" altLang="en-US" dirty="0" smtClean="0"/>
              <a:t>ジン、ウォッカなどスピリッツ類、ウィスキー、焼酎、リキュール類もベースが蒸留酒</a:t>
            </a:r>
            <a:endParaRPr kumimoji="1" lang="ja-JP" altLang="en-US" dirty="0"/>
          </a:p>
        </p:txBody>
      </p:sp>
      <p:sp>
        <p:nvSpPr>
          <p:cNvPr id="6" name="円/楕円 5"/>
          <p:cNvSpPr/>
          <p:nvPr/>
        </p:nvSpPr>
        <p:spPr>
          <a:xfrm>
            <a:off x="928662" y="1714488"/>
            <a:ext cx="1428760"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泡の立つ黄色い飲み物について</a:t>
            </a:r>
            <a:r>
              <a:rPr lang="en-US" altLang="ja-JP" dirty="0" err="1" smtClean="0"/>
              <a:t>kwsk</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別に黄色いとは限らないですが・・・</a:t>
            </a:r>
            <a:endParaRPr kumimoji="1" lang="en-US" altLang="ja-JP" dirty="0" smtClean="0"/>
          </a:p>
          <a:p>
            <a:r>
              <a:rPr lang="ja-JP" altLang="en-US" dirty="0" smtClean="0"/>
              <a:t>ビールとは</a:t>
            </a:r>
            <a:r>
              <a:rPr lang="en-US" altLang="ja-JP" dirty="0" smtClean="0"/>
              <a:t>Wikipedia</a:t>
            </a:r>
            <a:r>
              <a:rPr lang="ja-JP" altLang="en-US" dirty="0" smtClean="0"/>
              <a:t>によると・・・</a:t>
            </a:r>
            <a:endParaRPr kumimoji="1" lang="ja-JP" altLang="en-US" dirty="0"/>
          </a:p>
        </p:txBody>
      </p:sp>
      <p:sp>
        <p:nvSpPr>
          <p:cNvPr id="4" name="正方形/長方形 3"/>
          <p:cNvSpPr/>
          <p:nvPr/>
        </p:nvSpPr>
        <p:spPr>
          <a:xfrm>
            <a:off x="714348" y="2272437"/>
            <a:ext cx="7643866" cy="2862322"/>
          </a:xfrm>
          <a:prstGeom prst="rect">
            <a:avLst/>
          </a:prstGeom>
        </p:spPr>
        <p:txBody>
          <a:bodyPr wrap="square">
            <a:spAutoFit/>
          </a:bodyPr>
          <a:lstStyle/>
          <a:p>
            <a:r>
              <a:rPr lang="ja-JP" altLang="en-US" b="1" dirty="0" smtClean="0"/>
              <a:t>ビール</a:t>
            </a:r>
            <a:r>
              <a:rPr lang="ja-JP" altLang="en-US" dirty="0" smtClean="0"/>
              <a:t>（</a:t>
            </a:r>
            <a:r>
              <a:rPr lang="ja-JP" altLang="en-US" dirty="0" smtClean="0">
                <a:hlinkClick r:id="rId2" action="ppaction://hlinkfile" tooltip="英語"/>
              </a:rPr>
              <a:t>英</a:t>
            </a:r>
            <a:r>
              <a:rPr lang="en-US" altLang="ja-JP" dirty="0" smtClean="0"/>
              <a:t>: </a:t>
            </a:r>
            <a:r>
              <a:rPr lang="en-US" altLang="ja-JP" i="1" dirty="0" smtClean="0"/>
              <a:t>beer</a:t>
            </a:r>
            <a:r>
              <a:rPr lang="en-US" altLang="ja-JP" dirty="0" smtClean="0"/>
              <a:t>,</a:t>
            </a:r>
            <a:r>
              <a:rPr lang="ja-JP" altLang="en-US" dirty="0" smtClean="0">
                <a:hlinkClick r:id="rId3" action="ppaction://hlinkfile" tooltip="オランダ語"/>
              </a:rPr>
              <a:t>蘭</a:t>
            </a:r>
            <a:r>
              <a:rPr lang="en-US" altLang="ja-JP" dirty="0" smtClean="0"/>
              <a:t>: </a:t>
            </a:r>
            <a:r>
              <a:rPr lang="en-US" altLang="ja-JP" i="1" dirty="0" smtClean="0"/>
              <a:t>bier</a:t>
            </a:r>
            <a:r>
              <a:rPr lang="ja-JP" altLang="en-US" dirty="0" smtClean="0"/>
              <a:t>）は</a:t>
            </a:r>
            <a:r>
              <a:rPr lang="ja-JP" altLang="en-US" dirty="0" smtClean="0">
                <a:hlinkClick r:id="rId4" action="ppaction://hlinkfile" tooltip="アルコール飲料"/>
              </a:rPr>
              <a:t>アルコール飲料</a:t>
            </a:r>
            <a:r>
              <a:rPr lang="ja-JP" altLang="en-US" dirty="0" smtClean="0"/>
              <a:t>の一種。</a:t>
            </a:r>
            <a:endParaRPr lang="en-US" altLang="ja-JP" dirty="0" smtClean="0"/>
          </a:p>
          <a:p>
            <a:r>
              <a:rPr lang="ja-JP" altLang="en-US" dirty="0" smtClean="0"/>
              <a:t>原料として</a:t>
            </a:r>
            <a:r>
              <a:rPr lang="ja-JP" altLang="en-US" dirty="0" smtClean="0">
                <a:hlinkClick r:id="rId5" action="ppaction://hlinkfile" tooltip="大麦"/>
              </a:rPr>
              <a:t>大麦</a:t>
            </a:r>
            <a:r>
              <a:rPr lang="ja-JP" altLang="en-US" dirty="0" smtClean="0"/>
              <a:t>が主に使われ、それを発芽させたもの（</a:t>
            </a:r>
            <a:r>
              <a:rPr lang="ja-JP" altLang="en-US" dirty="0" smtClean="0">
                <a:hlinkClick r:id="rId6" action="ppaction://hlinkfile" tooltip="麦芽"/>
              </a:rPr>
              <a:t>麦芽</a:t>
            </a:r>
            <a:r>
              <a:rPr lang="ja-JP" altLang="en-US" dirty="0" smtClean="0"/>
              <a:t>）を</a:t>
            </a:r>
            <a:r>
              <a:rPr lang="ja-JP" altLang="en-US" dirty="0" smtClean="0">
                <a:hlinkClick r:id="rId7" action="ppaction://hlinkfile" tooltip="酵素"/>
              </a:rPr>
              <a:t>酵素</a:t>
            </a:r>
            <a:r>
              <a:rPr lang="ja-JP" altLang="en-US" dirty="0" smtClean="0"/>
              <a:t>（</a:t>
            </a:r>
            <a:r>
              <a:rPr lang="ja-JP" altLang="en-US" dirty="0" smtClean="0">
                <a:hlinkClick r:id="rId8" action="ppaction://hlinkfile" tooltip="アミラーゼ"/>
              </a:rPr>
              <a:t>アミラーゼ</a:t>
            </a:r>
            <a:r>
              <a:rPr lang="ja-JP" altLang="en-US" dirty="0" smtClean="0"/>
              <a:t>）で</a:t>
            </a:r>
            <a:r>
              <a:rPr lang="ja-JP" altLang="en-US" dirty="0" smtClean="0">
                <a:hlinkClick r:id="rId9" action="ppaction://hlinkfile" tooltip="糖化"/>
              </a:rPr>
              <a:t>糖化</a:t>
            </a:r>
            <a:r>
              <a:rPr lang="ja-JP" altLang="en-US" dirty="0" smtClean="0"/>
              <a:t>させ、ビール</a:t>
            </a:r>
            <a:r>
              <a:rPr lang="ja-JP" altLang="en-US" dirty="0" smtClean="0">
                <a:hlinkClick r:id="rId10" action="ppaction://hlinkfile" tooltip="酵母"/>
              </a:rPr>
              <a:t>酵母</a:t>
            </a:r>
            <a:r>
              <a:rPr lang="ja-JP" altLang="en-US" dirty="0" smtClean="0"/>
              <a:t>でアルコール</a:t>
            </a:r>
            <a:r>
              <a:rPr lang="ja-JP" altLang="en-US" dirty="0" smtClean="0">
                <a:hlinkClick r:id="rId11" action="ppaction://hlinkfile" tooltip="発酵"/>
              </a:rPr>
              <a:t>発酵</a:t>
            </a:r>
            <a:r>
              <a:rPr lang="ja-JP" altLang="en-US" dirty="0" smtClean="0"/>
              <a:t>させて作る。漢字では</a:t>
            </a:r>
            <a:r>
              <a:rPr lang="ja-JP" altLang="en-US" b="1" dirty="0" smtClean="0"/>
              <a:t>麦酒</a:t>
            </a:r>
            <a:r>
              <a:rPr lang="ja-JP" altLang="en-US" dirty="0" smtClean="0"/>
              <a:t>と表記される。</a:t>
            </a:r>
          </a:p>
          <a:p>
            <a:r>
              <a:rPr lang="ja-JP" altLang="en-US" dirty="0" smtClean="0"/>
              <a:t>現在は</a:t>
            </a:r>
            <a:r>
              <a:rPr lang="ja-JP" altLang="en-US" dirty="0" smtClean="0">
                <a:hlinkClick r:id="rId12" action="ppaction://hlinkfile" tooltip="炭酸"/>
              </a:rPr>
              <a:t>炭酸</a:t>
            </a:r>
            <a:r>
              <a:rPr lang="ja-JP" altLang="en-US" dirty="0" smtClean="0"/>
              <a:t>の清涼感と</a:t>
            </a:r>
            <a:r>
              <a:rPr lang="ja-JP" altLang="en-US" dirty="0" smtClean="0">
                <a:hlinkClick r:id="rId13" action="ppaction://hlinkfile" tooltip="ホップ"/>
              </a:rPr>
              <a:t>ホップ</a:t>
            </a:r>
            <a:r>
              <a:rPr lang="ja-JP" altLang="en-US" dirty="0" smtClean="0"/>
              <a:t>の苦みを特徴とする</a:t>
            </a:r>
            <a:r>
              <a:rPr lang="ja-JP" altLang="en-US" dirty="0" smtClean="0">
                <a:hlinkClick r:id="rId14" action="ppaction://hlinkfile" tooltip="ラガー (ビール)"/>
              </a:rPr>
              <a:t>ラガー</a:t>
            </a:r>
            <a:r>
              <a:rPr lang="ja-JP" altLang="en-US" dirty="0" smtClean="0"/>
              <a:t>が主流となっているが、ラガーはビールの歴史の中では比較的新参であり、ラガー以外にも</a:t>
            </a:r>
            <a:r>
              <a:rPr lang="ja-JP" altLang="en-US" dirty="0" smtClean="0">
                <a:hlinkClick r:id="rId15" action="ppaction://hlinkfile" tooltip="エール (ビール)"/>
              </a:rPr>
              <a:t>エール</a:t>
            </a:r>
            <a:r>
              <a:rPr lang="ja-JP" altLang="en-US" dirty="0" smtClean="0"/>
              <a:t>などのさまざまな種類のビールが世界で飲まれている。</a:t>
            </a:r>
          </a:p>
          <a:p>
            <a:r>
              <a:rPr lang="en-US" altLang="ja-JP" dirty="0" smtClean="0">
                <a:hlinkClick r:id="rId16" action="ppaction://hlinkfile" tooltip="1990年代"/>
              </a:rPr>
              <a:t>1990</a:t>
            </a:r>
            <a:r>
              <a:rPr lang="ja-JP" altLang="en-US" dirty="0" smtClean="0">
                <a:hlinkClick r:id="rId16" action="ppaction://hlinkfile" tooltip="1990年代"/>
              </a:rPr>
              <a:t>年代</a:t>
            </a:r>
            <a:r>
              <a:rPr lang="ja-JP" altLang="en-US" dirty="0" smtClean="0"/>
              <a:t>の</a:t>
            </a:r>
            <a:r>
              <a:rPr lang="ja-JP" altLang="en-US" dirty="0" smtClean="0">
                <a:hlinkClick r:id="rId17" action="ppaction://hlinkfile" tooltip="日本"/>
              </a:rPr>
              <a:t>日本</a:t>
            </a:r>
            <a:r>
              <a:rPr lang="ja-JP" altLang="en-US" dirty="0" smtClean="0"/>
              <a:t>で一番多く消費されているアルコール飲料である。</a:t>
            </a:r>
            <a:endParaRPr lang="en-US" altLang="ja-JP" dirty="0" smtClean="0"/>
          </a:p>
          <a:p>
            <a:r>
              <a:rPr lang="ja-JP" altLang="en-US" dirty="0" smtClean="0"/>
              <a:t>日本では年間を通じて消費されるが、特に</a:t>
            </a:r>
            <a:r>
              <a:rPr lang="ja-JP" altLang="en-US" dirty="0" smtClean="0">
                <a:hlinkClick r:id="rId18" action="ppaction://hlinkfile" tooltip="夏"/>
              </a:rPr>
              <a:t>夏</a:t>
            </a:r>
            <a:r>
              <a:rPr lang="ja-JP" altLang="en-US" dirty="0" smtClean="0"/>
              <a:t>には</a:t>
            </a:r>
            <a:r>
              <a:rPr lang="ja-JP" altLang="en-US" dirty="0" smtClean="0">
                <a:hlinkClick r:id="rId19" action="ppaction://hlinkfile" tooltip="枝豆"/>
              </a:rPr>
              <a:t>枝豆</a:t>
            </a:r>
            <a:r>
              <a:rPr lang="ja-JP" altLang="en-US" dirty="0" smtClean="0"/>
              <a:t>や</a:t>
            </a:r>
            <a:r>
              <a:rPr lang="ja-JP" altLang="en-US" dirty="0" smtClean="0">
                <a:hlinkClick r:id="rId20" action="ppaction://hlinkfile" tooltip="冷や奴"/>
              </a:rPr>
              <a:t>冷や奴</a:t>
            </a:r>
            <a:r>
              <a:rPr lang="ja-JP" altLang="en-US" dirty="0" smtClean="0"/>
              <a:t>をつまみに</a:t>
            </a:r>
            <a:r>
              <a:rPr lang="ja-JP" altLang="en-US" dirty="0" smtClean="0">
                <a:hlinkClick r:id="rId21" action="ppaction://hlinkfile" tooltip="ビアガーデン"/>
              </a:rPr>
              <a:t>ビアガーデン</a:t>
            </a:r>
            <a:r>
              <a:rPr lang="ja-JP" altLang="en-US" dirty="0" smtClean="0"/>
              <a:t>などでさかんに飲まれ、夏の</a:t>
            </a:r>
            <a:r>
              <a:rPr lang="ja-JP" altLang="en-US" dirty="0" smtClean="0">
                <a:hlinkClick r:id="rId22" action="ppaction://hlinkfile" tooltip="風物詩"/>
              </a:rPr>
              <a:t>風物詩</a:t>
            </a:r>
            <a:r>
              <a:rPr lang="ja-JP" altLang="en-US" dirty="0" smtClean="0"/>
              <a:t>となっている。</a:t>
            </a:r>
            <a:endParaRPr lang="ja-JP" altLang="en-US" dirty="0"/>
          </a:p>
        </p:txBody>
      </p:sp>
      <p:sp>
        <p:nvSpPr>
          <p:cNvPr id="5" name="円/楕円 4"/>
          <p:cNvSpPr/>
          <p:nvPr/>
        </p:nvSpPr>
        <p:spPr>
          <a:xfrm>
            <a:off x="5357818" y="3357562"/>
            <a:ext cx="1071570"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7000892" y="3643314"/>
            <a:ext cx="1071570"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ラガー</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ラガーと聞いたらキリン？</a:t>
            </a:r>
            <a:endParaRPr kumimoji="1" lang="en-US" altLang="ja-JP" sz="2800" dirty="0" smtClean="0"/>
          </a:p>
          <a:p>
            <a:r>
              <a:rPr lang="ja-JP" altLang="en-US" sz="2800" dirty="0" smtClean="0"/>
              <a:t>日本で作られているのはほぼラガー</a:t>
            </a:r>
            <a:endParaRPr lang="en-US" altLang="ja-JP" sz="2800" dirty="0" smtClean="0"/>
          </a:p>
          <a:p>
            <a:pPr lvl="1"/>
            <a:r>
              <a:rPr kumimoji="1" lang="ja-JP" altLang="en-US" sz="2400" dirty="0" smtClean="0"/>
              <a:t>世界的にも大メーカーが作っているのはラガーが多数を占める</a:t>
            </a:r>
            <a:endParaRPr kumimoji="1" lang="en-US" altLang="ja-JP" sz="2400" dirty="0" smtClean="0"/>
          </a:p>
          <a:p>
            <a:r>
              <a:rPr kumimoji="1" lang="ja-JP" altLang="en-US" sz="2800" dirty="0" smtClean="0"/>
              <a:t>下面発酵で醸造されるビールをラガーと言う</a:t>
            </a:r>
            <a:endParaRPr kumimoji="1" lang="en-US" altLang="ja-JP" sz="2800" dirty="0" smtClean="0"/>
          </a:p>
          <a:p>
            <a:pPr lvl="1"/>
            <a:r>
              <a:rPr lang="ja-JP" altLang="en-US" sz="2400" dirty="0" smtClean="0"/>
              <a:t>日本においては「貯蔵行程で熟成させたビール」がラガーとなる。 「ビールの表示に関する公正競争規約・第</a:t>
            </a:r>
            <a:r>
              <a:rPr lang="en-US" altLang="ja-JP" sz="2400" dirty="0" smtClean="0"/>
              <a:t>4</a:t>
            </a:r>
            <a:r>
              <a:rPr lang="ja-JP" altLang="en-US" sz="2400" dirty="0" smtClean="0"/>
              <a:t>条」によって定義されている</a:t>
            </a:r>
            <a:endParaRPr lang="en-US" altLang="ja-JP" sz="2400" dirty="0" smtClean="0"/>
          </a:p>
          <a:p>
            <a:pPr lvl="1">
              <a:buNone/>
            </a:pPr>
            <a:r>
              <a:rPr lang="en-US" altLang="ja-JP" sz="2400" dirty="0" smtClean="0"/>
              <a:t>	</a:t>
            </a:r>
            <a:r>
              <a:rPr lang="en-US" altLang="ja-JP" sz="1800" dirty="0" smtClean="0"/>
              <a:t>※</a:t>
            </a:r>
            <a:r>
              <a:rPr lang="en-US" sz="1800" dirty="0" smtClean="0">
                <a:hlinkClick r:id="rId2"/>
              </a:rPr>
              <a:t> http://ja.wikipedia.org/wiki/</a:t>
            </a:r>
            <a:r>
              <a:rPr lang="ja-JP" altLang="en-US" sz="1800" dirty="0" smtClean="0">
                <a:hlinkClick r:id="rId2"/>
              </a:rPr>
              <a:t>ラガー</a:t>
            </a:r>
            <a:r>
              <a:rPr lang="en-US" altLang="ja-JP" sz="1800" dirty="0" smtClean="0">
                <a:hlinkClick r:id="rId2"/>
              </a:rPr>
              <a:t>_(</a:t>
            </a:r>
            <a:r>
              <a:rPr lang="ja-JP" altLang="en-US" sz="1800" dirty="0" smtClean="0">
                <a:hlinkClick r:id="rId2"/>
              </a:rPr>
              <a:t>ビール</a:t>
            </a:r>
            <a:r>
              <a:rPr lang="en-US" altLang="ja-JP" sz="1800" dirty="0" smtClean="0">
                <a:hlinkClick r:id="rId2"/>
              </a:rPr>
              <a:t>)</a:t>
            </a:r>
            <a:r>
              <a:rPr lang="ja-JP" altLang="en-US" sz="1800" dirty="0" smtClean="0"/>
              <a:t>参照</a:t>
            </a:r>
            <a:endParaRPr lang="en-US" altLang="ja-JP" sz="1800" dirty="0" smtClean="0"/>
          </a:p>
          <a:p>
            <a:r>
              <a:rPr lang="ja-JP" altLang="en-US" sz="2800" dirty="0" smtClean="0"/>
              <a:t>切れと苦味が特徴的</a:t>
            </a:r>
            <a:endParaRPr lang="en-US" altLang="ja-JP" sz="2800" dirty="0" smtClean="0"/>
          </a:p>
          <a:p>
            <a:pPr lvl="1"/>
            <a:endParaRPr kumimoji="1" lang="ja-JP" altLang="en-US" sz="2400" dirty="0"/>
          </a:p>
        </p:txBody>
      </p:sp>
      <p:sp>
        <p:nvSpPr>
          <p:cNvPr id="5" name="円/楕円 4"/>
          <p:cNvSpPr/>
          <p:nvPr/>
        </p:nvSpPr>
        <p:spPr>
          <a:xfrm>
            <a:off x="714348" y="2857496"/>
            <a:ext cx="1643074" cy="57150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下面発酵</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発酵が進むにつれ発酵液が下面に沈殿するタイプの酵母を使うから下面発酵と言う</a:t>
            </a:r>
            <a:endParaRPr lang="en-US" altLang="ja-JP" dirty="0" smtClean="0"/>
          </a:p>
          <a:p>
            <a:r>
              <a:rPr kumimoji="1" lang="ja-JP" altLang="en-US" dirty="0" smtClean="0"/>
              <a:t>上記タイプの酵母は</a:t>
            </a:r>
            <a:r>
              <a:rPr kumimoji="1" lang="ja-JP" altLang="en-US" dirty="0" smtClean="0">
                <a:solidFill>
                  <a:schemeClr val="accent1">
                    <a:lumMod val="50000"/>
                  </a:schemeClr>
                </a:solidFill>
              </a:rPr>
              <a:t>低温</a:t>
            </a:r>
            <a:r>
              <a:rPr kumimoji="1" lang="en-US" altLang="ja-JP" dirty="0" smtClean="0">
                <a:solidFill>
                  <a:schemeClr val="accent1">
                    <a:lumMod val="50000"/>
                  </a:schemeClr>
                </a:solidFill>
              </a:rPr>
              <a:t>(10°</a:t>
            </a:r>
            <a:r>
              <a:rPr kumimoji="1" lang="ja-JP" altLang="en-US" dirty="0" smtClean="0">
                <a:solidFill>
                  <a:schemeClr val="accent1">
                    <a:lumMod val="50000"/>
                  </a:schemeClr>
                </a:solidFill>
              </a:rPr>
              <a:t>程度</a:t>
            </a:r>
            <a:r>
              <a:rPr kumimoji="1" lang="en-US" altLang="ja-JP" dirty="0" smtClean="0">
                <a:solidFill>
                  <a:schemeClr val="accent1">
                    <a:lumMod val="50000"/>
                  </a:schemeClr>
                </a:solidFill>
              </a:rPr>
              <a:t>)</a:t>
            </a:r>
            <a:r>
              <a:rPr kumimoji="1" lang="ja-JP" altLang="en-US" dirty="0" smtClean="0"/>
              <a:t>でもよく発酵する</a:t>
            </a:r>
            <a:endParaRPr kumimoji="1" lang="en-US" altLang="ja-JP" dirty="0" smtClean="0"/>
          </a:p>
          <a:p>
            <a:r>
              <a:rPr lang="ja-JP" altLang="en-US" dirty="0" smtClean="0"/>
              <a:t>低温で発酵させているので低温で飲むのが美味しいビールになる</a:t>
            </a:r>
            <a:endParaRPr lang="en-US" altLang="ja-JP" dirty="0" smtClean="0"/>
          </a:p>
          <a:p>
            <a:pPr lvl="1"/>
            <a:r>
              <a:rPr kumimoji="1" lang="ja-JP" altLang="en-US" dirty="0" smtClean="0"/>
              <a:t>確かにぬるいラガーは厳しい</a:t>
            </a:r>
            <a:r>
              <a:rPr lang="en-US" altLang="ja-JP" dirty="0" smtClean="0"/>
              <a:t>:-b</a:t>
            </a:r>
            <a:endParaRPr kumimoji="1" lang="ja-JP" altLang="en-US" dirty="0"/>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r>
              <a:rPr lang="ja-JP" altLang="en-US" sz="1800" dirty="0" smtClean="0"/>
              <a:t>ピルスナー</a:t>
            </a:r>
            <a:endParaRPr lang="en-US" altLang="ja-JP" sz="1800" dirty="0" smtClean="0"/>
          </a:p>
          <a:p>
            <a:pPr lvl="1"/>
            <a:r>
              <a:rPr lang="ja-JP" altLang="en-US" sz="1600" dirty="0" smtClean="0"/>
              <a:t>世界の大半、日本のビールのほとんどラガー </a:t>
            </a:r>
            <a:r>
              <a:rPr lang="en-US" altLang="ja-JP" sz="1600" dirty="0" smtClean="0"/>
              <a:t>= </a:t>
            </a:r>
            <a:r>
              <a:rPr lang="ja-JP" altLang="en-US" sz="1600" dirty="0" smtClean="0"/>
              <a:t>ピルスナーと思って間違いないくらい</a:t>
            </a:r>
            <a:endParaRPr lang="en-US" altLang="ja-JP" sz="1600" dirty="0" smtClean="0"/>
          </a:p>
          <a:p>
            <a:r>
              <a:rPr kumimoji="1" lang="ja-JP" altLang="en-US" sz="1800" dirty="0" smtClean="0"/>
              <a:t>へレス</a:t>
            </a:r>
            <a:endParaRPr kumimoji="1" lang="en-US" altLang="ja-JP" sz="1800" dirty="0" smtClean="0"/>
          </a:p>
          <a:p>
            <a:pPr lvl="1"/>
            <a:r>
              <a:rPr lang="ja-JP" altLang="en-US" sz="1600" dirty="0" smtClean="0"/>
              <a:t>ピルスナーとほぼ同じ。麦芽の風味がより多いらしい</a:t>
            </a:r>
            <a:endParaRPr lang="en-US" altLang="ja-JP" sz="1600" dirty="0" smtClean="0"/>
          </a:p>
          <a:p>
            <a:pPr lvl="1"/>
            <a:r>
              <a:rPr kumimoji="1" lang="ja-JP" altLang="en-US" sz="1600" dirty="0" smtClean="0"/>
              <a:t>レーヴェンブロイがそれに該当する</a:t>
            </a:r>
            <a:endParaRPr kumimoji="1" lang="en-US" altLang="ja-JP" sz="1600" dirty="0" smtClean="0"/>
          </a:p>
          <a:p>
            <a:r>
              <a:rPr lang="ja-JP" altLang="en-US" sz="1800" dirty="0" smtClean="0"/>
              <a:t>メルツェン</a:t>
            </a:r>
            <a:endParaRPr lang="en-US" altLang="ja-JP" sz="1800" dirty="0" smtClean="0"/>
          </a:p>
          <a:p>
            <a:pPr lvl="1"/>
            <a:r>
              <a:rPr kumimoji="1" lang="ja-JP" altLang="en-US" sz="1600" dirty="0" smtClean="0"/>
              <a:t>赤褐色、ドイツで</a:t>
            </a:r>
            <a:r>
              <a:rPr kumimoji="1" lang="en-US" altLang="ja-JP" sz="1600" dirty="0" smtClean="0"/>
              <a:t>10</a:t>
            </a:r>
            <a:r>
              <a:rPr kumimoji="1" lang="ja-JP" altLang="en-US" sz="1600" dirty="0" smtClean="0"/>
              <a:t>月に行われるオクトーバーフェストで振舞われる。</a:t>
            </a:r>
            <a:r>
              <a:rPr kumimoji="1" lang="en-US" altLang="ja-JP" sz="1600" dirty="0" smtClean="0"/>
              <a:t>3</a:t>
            </a:r>
            <a:r>
              <a:rPr kumimoji="1" lang="ja-JP" altLang="en-US" sz="1600" dirty="0" smtClean="0"/>
              <a:t>月に仕込まれることからメルツェンと呼ばれるようになった</a:t>
            </a:r>
            <a:endParaRPr kumimoji="1" lang="en-US" altLang="ja-JP" sz="1600" dirty="0" smtClean="0"/>
          </a:p>
          <a:p>
            <a:pPr lvl="1"/>
            <a:r>
              <a:rPr lang="ja-JP" altLang="en-US" sz="1600" dirty="0" smtClean="0"/>
              <a:t>オクトーバーフェストビアともいったり。たとえばポーラナー社のオクトーバーフェストビアとか</a:t>
            </a:r>
            <a:endParaRPr lang="en-US" altLang="ja-JP" sz="1600" dirty="0" smtClean="0"/>
          </a:p>
          <a:p>
            <a:r>
              <a:rPr kumimoji="1" lang="ja-JP" altLang="en-US" sz="1800" dirty="0" smtClean="0"/>
              <a:t>ドゥンケル</a:t>
            </a:r>
            <a:endParaRPr kumimoji="1" lang="en-US" altLang="ja-JP" sz="1800" dirty="0" smtClean="0"/>
          </a:p>
          <a:p>
            <a:pPr lvl="1"/>
            <a:r>
              <a:rPr lang="ja-JP" altLang="en-US" sz="1600" dirty="0" smtClean="0"/>
              <a:t>ドイツ語でダーク（濃い）。ローストした麦芽を使うので香ばしい香りが立つ</a:t>
            </a:r>
            <a:endParaRPr lang="en-US" altLang="ja-JP" sz="1600" dirty="0" smtClean="0"/>
          </a:p>
          <a:p>
            <a:pPr lvl="1"/>
            <a:r>
              <a:rPr lang="ja-JP" altLang="en-US" sz="1600" dirty="0" smtClean="0"/>
              <a:t>要は黒ビール</a:t>
            </a:r>
            <a:endParaRPr lang="en-US" altLang="ja-JP" sz="2000" dirty="0" smtClean="0"/>
          </a:p>
          <a:p>
            <a:r>
              <a:rPr lang="ja-JP" altLang="en-US" sz="1800" dirty="0" smtClean="0"/>
              <a:t>ボック</a:t>
            </a:r>
            <a:endParaRPr lang="en-US" altLang="ja-JP" sz="1800" dirty="0" smtClean="0"/>
          </a:p>
          <a:p>
            <a:pPr lvl="1"/>
            <a:r>
              <a:rPr lang="ja-JP" altLang="en-US" sz="1600" dirty="0" smtClean="0"/>
              <a:t>濃褐色。アルコール度が高い。アルコール度を高めるために麦芽を多量に使用しているため苦味がほぼなく、甘味が非常に支配的</a:t>
            </a:r>
            <a:endParaRPr lang="en-US" altLang="ja-JP" sz="1600" dirty="0" smtClean="0"/>
          </a:p>
          <a:p>
            <a:endParaRPr lang="en-US" altLang="ja-JP" sz="2000" dirty="0" smtClean="0"/>
          </a:p>
        </p:txBody>
      </p:sp>
      <p:sp>
        <p:nvSpPr>
          <p:cNvPr id="2" name="タイトル 1"/>
          <p:cNvSpPr>
            <a:spLocks noGrp="1"/>
          </p:cNvSpPr>
          <p:nvPr>
            <p:ph type="title"/>
          </p:nvPr>
        </p:nvSpPr>
        <p:spPr/>
        <p:txBody>
          <a:bodyPr/>
          <a:lstStyle/>
          <a:p>
            <a:r>
              <a:rPr kumimoji="1" lang="ja-JP" altLang="en-US" dirty="0" smtClean="0"/>
              <a:t>ラガーのスタイルと代表的銘柄</a:t>
            </a:r>
            <a:endParaRPr kumimoji="1" lang="ja-JP" altLang="en-US" dirty="0"/>
          </a:p>
        </p:txBody>
      </p:sp>
    </p:spTree>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スライドマスタT37">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スライドマスタT37</Template>
  <TotalTime>9219</TotalTime>
  <Words>1066</Words>
  <Application>Microsoft Office PowerPoint</Application>
  <PresentationFormat>画面に合わせる (4:3)</PresentationFormat>
  <Paragraphs>119</Paragraphs>
  <Slides>15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15</vt:i4>
      </vt:variant>
    </vt:vector>
  </HeadingPairs>
  <TitlesOfParts>
    <vt:vector size="20" baseType="lpstr">
      <vt:lpstr>Arial</vt:lpstr>
      <vt:lpstr>ＭＳ Ｐゴシック</vt:lpstr>
      <vt:lpstr>HG正楷書体-PRO</vt:lpstr>
      <vt:lpstr>Calibri</vt:lpstr>
      <vt:lpstr>スライドマスタT37</vt:lpstr>
      <vt:lpstr>酒の話をさせていただきます</vt:lpstr>
      <vt:lpstr>Agenda(的なもの)</vt:lpstr>
      <vt:lpstr>自己紹介</vt:lpstr>
      <vt:lpstr>なんでこの話を選んだか</vt:lpstr>
      <vt:lpstr>ざっと酒の分類</vt:lpstr>
      <vt:lpstr>泡の立つ黄色い飲み物についてkwsk</vt:lpstr>
      <vt:lpstr>ラガー</vt:lpstr>
      <vt:lpstr>下面発酵</vt:lpstr>
      <vt:lpstr>ラガーのスタイルと代表的銘柄</vt:lpstr>
      <vt:lpstr>エール</vt:lpstr>
      <vt:lpstr>上面発酵</vt:lpstr>
      <vt:lpstr>エールの種類、スタイル</vt:lpstr>
      <vt:lpstr>メジャーどころ</vt:lpstr>
      <vt:lpstr>ヴァイツェンについてちょっと詳しく</vt:lpstr>
      <vt:lpstr>おわり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酒の話をさせていただきます</dc:title>
  <dc:creator>taka</dc:creator>
  <cp:lastModifiedBy>わんくま同盟</cp:lastModifiedBy>
  <cp:revision>246</cp:revision>
  <dcterms:created xsi:type="dcterms:W3CDTF">2009-09-08T04:15:29Z</dcterms:created>
  <dcterms:modified xsi:type="dcterms:W3CDTF">2009-09-28T02:42:27Z</dcterms:modified>
</cp:coreProperties>
</file>