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32"/>
  </p:notesMasterIdLst>
  <p:handoutMasterIdLst>
    <p:handoutMasterId r:id="rId33"/>
  </p:handoutMasterIdLst>
  <p:sldIdLst>
    <p:sldId id="265" r:id="rId2"/>
    <p:sldId id="267" r:id="rId3"/>
    <p:sldId id="270" r:id="rId4"/>
    <p:sldId id="280" r:id="rId5"/>
    <p:sldId id="281" r:id="rId6"/>
    <p:sldId id="269" r:id="rId7"/>
    <p:sldId id="273" r:id="rId8"/>
    <p:sldId id="274" r:id="rId9"/>
    <p:sldId id="275" r:id="rId10"/>
    <p:sldId id="276" r:id="rId11"/>
    <p:sldId id="271" r:id="rId12"/>
    <p:sldId id="277" r:id="rId13"/>
    <p:sldId id="301" r:id="rId14"/>
    <p:sldId id="285" r:id="rId15"/>
    <p:sldId id="303" r:id="rId16"/>
    <p:sldId id="302" r:id="rId17"/>
    <p:sldId id="287" r:id="rId18"/>
    <p:sldId id="288" r:id="rId19"/>
    <p:sldId id="298" r:id="rId20"/>
    <p:sldId id="283" r:id="rId21"/>
    <p:sldId id="299" r:id="rId22"/>
    <p:sldId id="300" r:id="rId23"/>
    <p:sldId id="305" r:id="rId24"/>
    <p:sldId id="289" r:id="rId25"/>
    <p:sldId id="290" r:id="rId26"/>
    <p:sldId id="291" r:id="rId27"/>
    <p:sldId id="292" r:id="rId28"/>
    <p:sldId id="293" r:id="rId29"/>
    <p:sldId id="304" r:id="rId30"/>
    <p:sldId id="279" r:id="rId31"/>
  </p:sldIdLst>
  <p:sldSz cx="9144000" cy="6858000" type="screen4x3"/>
  <p:notesSz cx="6735763" cy="9866313"/>
  <p:embeddedFontLst>
    <p:embeddedFont>
      <p:font typeface="Calibri" pitchFamily="34" charset="0"/>
      <p:regular r:id="rId34"/>
      <p:bold r:id="rId35"/>
      <p:italic r:id="rId36"/>
      <p:boldItalic r:id="rId37"/>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0000"/>
    <a:srgbClr val="996633"/>
    <a:srgbClr val="009900"/>
    <a:srgbClr val="00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95" autoAdjust="0"/>
  </p:normalViewPr>
  <p:slideViewPr>
    <p:cSldViewPr>
      <p:cViewPr varScale="1">
        <p:scale>
          <a:sx n="103" d="100"/>
          <a:sy n="103" d="100"/>
        </p:scale>
        <p:origin x="-2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ea typeface="ＭＳ Ｐゴシック" charset="-128"/>
              </a:defRPr>
            </a:lvl1pPr>
          </a:lstStyle>
          <a:p>
            <a:pPr>
              <a:defRPr/>
            </a:pPr>
            <a:fld id="{064350ED-56C4-4D60-B8D7-96AFDD5B5976}"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ea typeface="ＭＳ Ｐゴシック" charset="-128"/>
              </a:defRPr>
            </a:lvl1pPr>
          </a:lstStyle>
          <a:p>
            <a:pPr>
              <a:defRPr/>
            </a:pPr>
            <a:r>
              <a:rPr lang="en-US" altLang="ja-JP"/>
              <a:t>2008/09/20</a:t>
            </a:r>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ea typeface="ＭＳ Ｐゴシック" charset="-128"/>
              </a:defRPr>
            </a:lvl1pPr>
          </a:lstStyle>
          <a:p>
            <a:pPr>
              <a:defRPr/>
            </a:pPr>
            <a:fld id="{B998169C-B94D-48FE-858B-991DA468DE06}"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hidden">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57188" y="274638"/>
            <a:ext cx="828675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357188" y="1052513"/>
            <a:ext cx="8286750" cy="49482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名古屋勉強会 </a:t>
            </a:r>
            <a:r>
              <a:rPr kumimoji="0" lang="en-US" altLang="ja-JP" sz="2300" dirty="0">
                <a:solidFill>
                  <a:schemeClr val="tx2"/>
                </a:solidFill>
              </a:rPr>
              <a:t>#</a:t>
            </a:r>
            <a:r>
              <a:rPr kumimoji="0" lang="en-US" altLang="ja-JP" sz="2300" dirty="0">
                <a:solidFill>
                  <a:schemeClr val="tx2"/>
                </a:solidFill>
              </a:rPr>
              <a:t>09</a:t>
            </a:r>
            <a:endParaRPr kumimoji="0" lang="en-US" altLang="ja-JP" sz="2300" dirty="0">
              <a:solidFill>
                <a:schemeClr val="tx2"/>
              </a:solidFill>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www.excite.co.jp/world/english/"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eaLnBrk="1" hangingPunct="1"/>
            <a:r>
              <a:rPr lang="ja-JP" altLang="en-US" sz="3600" smtClean="0"/>
              <a:t>人工知能について</a:t>
            </a:r>
          </a:p>
        </p:txBody>
      </p:sp>
      <p:sp>
        <p:nvSpPr>
          <p:cNvPr id="2051" name="サブタイトル 4"/>
          <p:cNvSpPr>
            <a:spLocks noGrp="1"/>
          </p:cNvSpPr>
          <p:nvPr>
            <p:ph type="subTitle" idx="1"/>
          </p:nvPr>
        </p:nvSpPr>
        <p:spPr/>
        <p:txBody>
          <a:bodyPr/>
          <a:lstStyle/>
          <a:p>
            <a:pPr eaLnBrk="1" hangingPunct="1"/>
            <a:r>
              <a:rPr lang="ja-JP" altLang="en-US" sz="2400" smtClean="0"/>
              <a:t>２００９／９／１２</a:t>
            </a:r>
          </a:p>
          <a:p>
            <a:pPr eaLnBrk="1" hangingPunct="1"/>
            <a:r>
              <a:rPr lang="ja-JP" altLang="en-US" sz="2400" smtClean="0"/>
              <a:t>影山</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idx="4294967295"/>
          </p:nvPr>
        </p:nvSpPr>
        <p:spPr/>
        <p:txBody>
          <a:bodyPr/>
          <a:lstStyle/>
          <a:p>
            <a:pPr eaLnBrk="1" hangingPunct="1"/>
            <a:r>
              <a:rPr lang="ja-JP" altLang="en-US" sz="3200" smtClean="0"/>
              <a:t>形態素解析してみる</a:t>
            </a:r>
          </a:p>
        </p:txBody>
      </p:sp>
      <p:sp>
        <p:nvSpPr>
          <p:cNvPr id="27652" name="Text Box 4"/>
          <p:cNvSpPr txBox="1">
            <a:spLocks noChangeArrowheads="1"/>
          </p:cNvSpPr>
          <p:nvPr/>
        </p:nvSpPr>
        <p:spPr bwMode="auto">
          <a:xfrm>
            <a:off x="323850" y="1125538"/>
            <a:ext cx="8424863" cy="457200"/>
          </a:xfrm>
          <a:prstGeom prst="rect">
            <a:avLst/>
          </a:prstGeom>
          <a:noFill/>
          <a:ln w="9525">
            <a:noFill/>
            <a:miter lim="800000"/>
            <a:headEnd/>
            <a:tailEnd/>
          </a:ln>
          <a:effectLst/>
        </p:spPr>
        <p:txBody>
          <a:bodyPr>
            <a:spAutoFit/>
          </a:bodyPr>
          <a:lstStyle/>
          <a:p>
            <a:pPr algn="ctr">
              <a:spcBef>
                <a:spcPct val="50000"/>
              </a:spcBef>
            </a:pPr>
            <a:r>
              <a:rPr lang="ja-JP" altLang="en-US" sz="2400"/>
              <a:t>例文：男は今日ハンマーで窓を破壊した</a:t>
            </a:r>
          </a:p>
        </p:txBody>
      </p:sp>
      <p:sp>
        <p:nvSpPr>
          <p:cNvPr id="27653" name="Text Box 5"/>
          <p:cNvSpPr txBox="1">
            <a:spLocks noChangeArrowheads="1"/>
          </p:cNvSpPr>
          <p:nvPr/>
        </p:nvSpPr>
        <p:spPr bwMode="auto">
          <a:xfrm>
            <a:off x="395288" y="2420938"/>
            <a:ext cx="8424862" cy="457200"/>
          </a:xfrm>
          <a:prstGeom prst="rect">
            <a:avLst/>
          </a:prstGeom>
          <a:noFill/>
          <a:ln w="9525">
            <a:noFill/>
            <a:miter lim="800000"/>
            <a:headEnd/>
            <a:tailEnd/>
          </a:ln>
          <a:effectLst/>
        </p:spPr>
        <p:txBody>
          <a:bodyPr>
            <a:spAutoFit/>
          </a:bodyPr>
          <a:lstStyle/>
          <a:p>
            <a:pPr algn="ctr">
              <a:spcBef>
                <a:spcPct val="50000"/>
              </a:spcBef>
            </a:pPr>
            <a:r>
              <a:rPr lang="ja-JP" altLang="en-US" sz="2400"/>
              <a:t>男は　今日　ハンマーで　窓を　破壊した</a:t>
            </a:r>
          </a:p>
        </p:txBody>
      </p:sp>
      <p:sp>
        <p:nvSpPr>
          <p:cNvPr id="27654" name="Text Box 6"/>
          <p:cNvSpPr txBox="1">
            <a:spLocks noChangeArrowheads="1"/>
          </p:cNvSpPr>
          <p:nvPr/>
        </p:nvSpPr>
        <p:spPr bwMode="auto">
          <a:xfrm>
            <a:off x="323850" y="3573463"/>
            <a:ext cx="8280400" cy="457200"/>
          </a:xfrm>
          <a:prstGeom prst="rect">
            <a:avLst/>
          </a:prstGeom>
          <a:noFill/>
          <a:ln w="9525">
            <a:noFill/>
            <a:miter lim="800000"/>
            <a:headEnd/>
            <a:tailEnd/>
          </a:ln>
          <a:effectLst/>
        </p:spPr>
        <p:txBody>
          <a:bodyPr>
            <a:spAutoFit/>
          </a:bodyPr>
          <a:lstStyle/>
          <a:p>
            <a:pPr algn="ctr">
              <a:spcBef>
                <a:spcPct val="50000"/>
              </a:spcBef>
            </a:pPr>
            <a:r>
              <a:rPr lang="ja-JP" altLang="en-US" sz="2400" u="sng"/>
              <a:t>男</a:t>
            </a:r>
            <a:r>
              <a:rPr lang="ja-JP" altLang="en-US" sz="2400"/>
              <a:t>　　</a:t>
            </a:r>
            <a:r>
              <a:rPr lang="ja-JP" altLang="en-US" sz="2400" u="sng"/>
              <a:t>は</a:t>
            </a:r>
            <a:r>
              <a:rPr lang="ja-JP" altLang="en-US" sz="2400"/>
              <a:t>　</a:t>
            </a:r>
            <a:r>
              <a:rPr lang="ja-JP" altLang="en-US" sz="2400" u="sng"/>
              <a:t>今日</a:t>
            </a:r>
            <a:r>
              <a:rPr lang="ja-JP" altLang="en-US" sz="2400"/>
              <a:t>　</a:t>
            </a:r>
            <a:r>
              <a:rPr lang="ja-JP" altLang="en-US" sz="2400" u="sng"/>
              <a:t>ハンマー</a:t>
            </a:r>
            <a:r>
              <a:rPr lang="ja-JP" altLang="en-US" sz="2400"/>
              <a:t>　 </a:t>
            </a:r>
            <a:r>
              <a:rPr lang="ja-JP" altLang="en-US" sz="2400" u="sng"/>
              <a:t>で</a:t>
            </a:r>
            <a:r>
              <a:rPr lang="ja-JP" altLang="en-US" sz="2400"/>
              <a:t>　　</a:t>
            </a:r>
            <a:r>
              <a:rPr lang="ja-JP" altLang="en-US" sz="2400" u="sng"/>
              <a:t>窓</a:t>
            </a:r>
            <a:r>
              <a:rPr lang="ja-JP" altLang="en-US" sz="2400"/>
              <a:t>　　</a:t>
            </a:r>
            <a:r>
              <a:rPr lang="ja-JP" altLang="en-US" sz="2400" u="sng"/>
              <a:t>を</a:t>
            </a:r>
            <a:r>
              <a:rPr lang="ja-JP" altLang="en-US" sz="2400"/>
              <a:t>　　</a:t>
            </a:r>
            <a:r>
              <a:rPr lang="ja-JP" altLang="en-US" sz="2400" u="sng"/>
              <a:t>破壊した</a:t>
            </a:r>
          </a:p>
        </p:txBody>
      </p:sp>
      <p:sp>
        <p:nvSpPr>
          <p:cNvPr id="27656" name="AutoShape 8"/>
          <p:cNvSpPr>
            <a:spLocks noChangeArrowheads="1"/>
          </p:cNvSpPr>
          <p:nvPr/>
        </p:nvSpPr>
        <p:spPr bwMode="auto">
          <a:xfrm>
            <a:off x="4140200" y="3068638"/>
            <a:ext cx="576263"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27657" name="AutoShape 9"/>
          <p:cNvSpPr>
            <a:spLocks noChangeArrowheads="1"/>
          </p:cNvSpPr>
          <p:nvPr/>
        </p:nvSpPr>
        <p:spPr bwMode="auto">
          <a:xfrm>
            <a:off x="4140200" y="1844675"/>
            <a:ext cx="576263"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27658" name="Text Box 10"/>
          <p:cNvSpPr txBox="1">
            <a:spLocks noChangeArrowheads="1"/>
          </p:cNvSpPr>
          <p:nvPr/>
        </p:nvSpPr>
        <p:spPr bwMode="auto">
          <a:xfrm>
            <a:off x="395288" y="4076700"/>
            <a:ext cx="8353425" cy="366713"/>
          </a:xfrm>
          <a:prstGeom prst="rect">
            <a:avLst/>
          </a:prstGeom>
          <a:noFill/>
          <a:ln w="9525">
            <a:noFill/>
            <a:miter lim="800000"/>
            <a:headEnd/>
            <a:tailEnd/>
          </a:ln>
          <a:effectLst/>
        </p:spPr>
        <p:txBody>
          <a:bodyPr>
            <a:spAutoFit/>
          </a:bodyPr>
          <a:lstStyle/>
          <a:p>
            <a:pPr>
              <a:spcBef>
                <a:spcPct val="50000"/>
              </a:spcBef>
            </a:pPr>
            <a:r>
              <a:rPr lang="ja-JP" altLang="en-US"/>
              <a:t>         </a:t>
            </a:r>
            <a:r>
              <a:rPr lang="ja-JP" altLang="en-US">
                <a:solidFill>
                  <a:srgbClr val="009900"/>
                </a:solidFill>
              </a:rPr>
              <a:t>名詞   </a:t>
            </a:r>
            <a:r>
              <a:rPr lang="ja-JP" altLang="en-US">
                <a:solidFill>
                  <a:srgbClr val="996633"/>
                </a:solidFill>
              </a:rPr>
              <a:t>助詞</a:t>
            </a:r>
            <a:r>
              <a:rPr lang="ja-JP" altLang="en-US"/>
              <a:t>　  </a:t>
            </a:r>
            <a:r>
              <a:rPr lang="ja-JP" altLang="en-US">
                <a:solidFill>
                  <a:srgbClr val="0033CC"/>
                </a:solidFill>
              </a:rPr>
              <a:t>副詞</a:t>
            </a:r>
            <a:r>
              <a:rPr lang="ja-JP" altLang="en-US"/>
              <a:t>　       </a:t>
            </a:r>
            <a:r>
              <a:rPr lang="ja-JP" altLang="en-US">
                <a:solidFill>
                  <a:srgbClr val="009900"/>
                </a:solidFill>
              </a:rPr>
              <a:t>名詞</a:t>
            </a:r>
            <a:r>
              <a:rPr lang="ja-JP" altLang="en-US"/>
              <a:t>         </a:t>
            </a:r>
            <a:r>
              <a:rPr lang="ja-JP" altLang="en-US">
                <a:solidFill>
                  <a:srgbClr val="996633"/>
                </a:solidFill>
              </a:rPr>
              <a:t>助詞</a:t>
            </a:r>
            <a:r>
              <a:rPr lang="ja-JP" altLang="en-US"/>
              <a:t>    </a:t>
            </a:r>
            <a:r>
              <a:rPr lang="ja-JP" altLang="en-US">
                <a:solidFill>
                  <a:srgbClr val="009900"/>
                </a:solidFill>
              </a:rPr>
              <a:t>名詞</a:t>
            </a:r>
            <a:r>
              <a:rPr lang="ja-JP" altLang="en-US"/>
              <a:t>   </a:t>
            </a:r>
            <a:r>
              <a:rPr lang="ja-JP" altLang="en-US">
                <a:solidFill>
                  <a:srgbClr val="996633"/>
                </a:solidFill>
              </a:rPr>
              <a:t>助詞 </a:t>
            </a:r>
            <a:r>
              <a:rPr lang="ja-JP" altLang="en-US"/>
              <a:t>        </a:t>
            </a:r>
            <a:r>
              <a:rPr lang="ja-JP" altLang="en-US">
                <a:solidFill>
                  <a:srgbClr val="FF0000"/>
                </a:solidFill>
              </a:rPr>
              <a:t>動詞</a:t>
            </a:r>
            <a:endParaRPr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idx="4294967295"/>
          </p:nvPr>
        </p:nvSpPr>
        <p:spPr/>
        <p:txBody>
          <a:bodyPr/>
          <a:lstStyle/>
          <a:p>
            <a:pPr eaLnBrk="1" hangingPunct="1"/>
            <a:r>
              <a:rPr lang="ja-JP" altLang="en-US" sz="3200" smtClean="0"/>
              <a:t>機械翻訳について</a:t>
            </a:r>
          </a:p>
        </p:txBody>
      </p:sp>
      <p:sp>
        <p:nvSpPr>
          <p:cNvPr id="22532" name="Text Box 4"/>
          <p:cNvSpPr txBox="1">
            <a:spLocks noChangeArrowheads="1"/>
          </p:cNvSpPr>
          <p:nvPr/>
        </p:nvSpPr>
        <p:spPr bwMode="auto">
          <a:xfrm>
            <a:off x="395288" y="1052513"/>
            <a:ext cx="8208962" cy="2222500"/>
          </a:xfrm>
          <a:prstGeom prst="rect">
            <a:avLst/>
          </a:prstGeom>
          <a:noFill/>
          <a:ln w="9525">
            <a:noFill/>
            <a:miter lim="800000"/>
            <a:headEnd/>
            <a:tailEnd/>
          </a:ln>
          <a:effectLst/>
        </p:spPr>
        <p:txBody>
          <a:bodyPr>
            <a:spAutoFit/>
          </a:bodyPr>
          <a:lstStyle/>
          <a:p>
            <a:r>
              <a:rPr lang="ja-JP" altLang="en-US" sz="2400"/>
              <a:t>コンピュータによって異言語間の翻訳するシステム</a:t>
            </a:r>
          </a:p>
          <a:p>
            <a:endParaRPr lang="ja-JP" altLang="en-US" sz="2400"/>
          </a:p>
          <a:p>
            <a:r>
              <a:rPr lang="ja-JP" altLang="en-US" sz="2400"/>
              <a:t>日本語から英語への翻訳について、１９８３年から続々と開発・発表されてきた</a:t>
            </a:r>
          </a:p>
          <a:p>
            <a:r>
              <a:rPr lang="ja-JP" altLang="en-US" sz="2400"/>
              <a:t>代表的なところではｅｘｃｉｔｅ翻訳が挙げられる</a:t>
            </a:r>
          </a:p>
          <a:p>
            <a:r>
              <a:rPr lang="ja-JP" altLang="en-US" sz="2000"/>
              <a:t>（</a:t>
            </a:r>
            <a:r>
              <a:rPr lang="en-US" altLang="ja-JP" sz="2000">
                <a:hlinkClick r:id="rId2"/>
              </a:rPr>
              <a:t>http://www.excite.co.jp/world/english/</a:t>
            </a:r>
            <a:r>
              <a:rPr lang="ja-JP" altLang="en-US" sz="2000"/>
              <a:t>）</a:t>
            </a:r>
            <a:endParaRPr lang="ja-JP" altLang="en-US" sz="2400"/>
          </a:p>
        </p:txBody>
      </p:sp>
      <p:sp>
        <p:nvSpPr>
          <p:cNvPr id="22533" name="テキスト プレースホルダ 2"/>
          <p:cNvSpPr>
            <a:spLocks/>
          </p:cNvSpPr>
          <p:nvPr/>
        </p:nvSpPr>
        <p:spPr bwMode="auto">
          <a:xfrm>
            <a:off x="395288" y="3429000"/>
            <a:ext cx="8329612" cy="2552700"/>
          </a:xfrm>
          <a:prstGeom prst="rect">
            <a:avLst/>
          </a:prstGeom>
          <a:noFill/>
          <a:ln w="9525">
            <a:noFill/>
            <a:miter lim="800000"/>
            <a:headEnd/>
            <a:tailEnd/>
          </a:ln>
        </p:spPr>
        <p:txBody>
          <a:bodyPr/>
          <a:lstStyle/>
          <a:p>
            <a:pPr marL="342900" indent="-342900">
              <a:spcBef>
                <a:spcPct val="20000"/>
              </a:spcBef>
            </a:pPr>
            <a:r>
              <a:rPr lang="ja-JP" altLang="en-US" sz="2400"/>
              <a:t>翻訳形式は以下の４つがある</a:t>
            </a:r>
          </a:p>
          <a:p>
            <a:pPr marL="342900" indent="-342900">
              <a:spcBef>
                <a:spcPct val="20000"/>
              </a:spcBef>
              <a:buFontTx/>
              <a:buChar char="•"/>
            </a:pPr>
            <a:r>
              <a:rPr lang="ja-JP" altLang="en-US" sz="2400"/>
              <a:t>直接変換方式</a:t>
            </a:r>
          </a:p>
          <a:p>
            <a:pPr marL="342900" indent="-342900">
              <a:spcBef>
                <a:spcPct val="20000"/>
              </a:spcBef>
              <a:buFontTx/>
              <a:buChar char="•"/>
            </a:pPr>
            <a:r>
              <a:rPr lang="ja-JP" altLang="en-US" sz="2400"/>
              <a:t>ピボット方式</a:t>
            </a:r>
          </a:p>
          <a:p>
            <a:pPr marL="342900" indent="-342900">
              <a:spcBef>
                <a:spcPct val="20000"/>
              </a:spcBef>
              <a:buFontTx/>
              <a:buChar char="•"/>
            </a:pPr>
            <a:r>
              <a:rPr lang="ja-JP" altLang="en-US" sz="2400"/>
              <a:t>トランスファー方式</a:t>
            </a:r>
          </a:p>
          <a:p>
            <a:pPr marL="342900" indent="-342900">
              <a:spcBef>
                <a:spcPct val="20000"/>
              </a:spcBef>
              <a:buFontTx/>
              <a:buChar char="•"/>
            </a:pPr>
            <a:r>
              <a:rPr lang="ja-JP" altLang="en-US" sz="2400"/>
              <a:t>用例方式</a:t>
            </a:r>
            <a:endParaRPr lang="ja-JP" altLang="en-US" sz="32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idx="4294967295"/>
          </p:nvPr>
        </p:nvSpPr>
        <p:spPr/>
        <p:txBody>
          <a:bodyPr/>
          <a:lstStyle/>
          <a:p>
            <a:pPr eaLnBrk="1" hangingPunct="1"/>
            <a:r>
              <a:rPr lang="ja-JP" altLang="en-US" sz="3200" smtClean="0"/>
              <a:t>直接変換方式</a:t>
            </a:r>
          </a:p>
        </p:txBody>
      </p:sp>
      <p:sp>
        <p:nvSpPr>
          <p:cNvPr id="28677" name="Text Box 5"/>
          <p:cNvSpPr txBox="1">
            <a:spLocks noChangeArrowheads="1"/>
          </p:cNvSpPr>
          <p:nvPr/>
        </p:nvSpPr>
        <p:spPr bwMode="auto">
          <a:xfrm>
            <a:off x="2268538" y="1484313"/>
            <a:ext cx="4826000"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元の言語</a:t>
            </a:r>
          </a:p>
        </p:txBody>
      </p:sp>
      <p:sp>
        <p:nvSpPr>
          <p:cNvPr id="28678" name="Text Box 6"/>
          <p:cNvSpPr txBox="1">
            <a:spLocks noChangeArrowheads="1"/>
          </p:cNvSpPr>
          <p:nvPr/>
        </p:nvSpPr>
        <p:spPr bwMode="auto">
          <a:xfrm>
            <a:off x="2268538" y="4581525"/>
            <a:ext cx="4826000"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目的の言語</a:t>
            </a:r>
          </a:p>
        </p:txBody>
      </p:sp>
      <p:sp>
        <p:nvSpPr>
          <p:cNvPr id="28679" name="Text Box 7"/>
          <p:cNvSpPr txBox="1">
            <a:spLocks noChangeArrowheads="1"/>
          </p:cNvSpPr>
          <p:nvPr/>
        </p:nvSpPr>
        <p:spPr bwMode="auto">
          <a:xfrm>
            <a:off x="2268538" y="3068638"/>
            <a:ext cx="4826000"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辞書</a:t>
            </a:r>
          </a:p>
        </p:txBody>
      </p:sp>
      <p:sp>
        <p:nvSpPr>
          <p:cNvPr id="28681" name="AutoShape 9"/>
          <p:cNvSpPr>
            <a:spLocks noChangeArrowheads="1"/>
          </p:cNvSpPr>
          <p:nvPr/>
        </p:nvSpPr>
        <p:spPr bwMode="auto">
          <a:xfrm>
            <a:off x="4427538" y="3644900"/>
            <a:ext cx="504825" cy="863600"/>
          </a:xfrm>
          <a:prstGeom prst="downArrow">
            <a:avLst>
              <a:gd name="adj1" fmla="val 50000"/>
              <a:gd name="adj2" fmla="val 42767"/>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28682" name="AutoShape 10"/>
          <p:cNvSpPr>
            <a:spLocks noChangeArrowheads="1"/>
          </p:cNvSpPr>
          <p:nvPr/>
        </p:nvSpPr>
        <p:spPr bwMode="auto">
          <a:xfrm>
            <a:off x="4427538" y="2060575"/>
            <a:ext cx="485775" cy="976313"/>
          </a:xfrm>
          <a:prstGeom prst="downArrow">
            <a:avLst>
              <a:gd name="adj1" fmla="val 50000"/>
              <a:gd name="adj2" fmla="val 50245"/>
            </a:avLst>
          </a:prstGeom>
          <a:solidFill>
            <a:schemeClr val="accent1"/>
          </a:solidFill>
          <a:ln w="9525">
            <a:solidFill>
              <a:schemeClr val="tx1"/>
            </a:solidFill>
            <a:miter lim="800000"/>
            <a:headEnd/>
            <a:tailEnd/>
          </a:ln>
          <a:effectLst/>
        </p:spPr>
        <p:txBody>
          <a:bodyPr vert="eaVert" wrap="none" anchor="ctr"/>
          <a:lstStyle/>
          <a:p>
            <a:endParaRPr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タイトル 1"/>
          <p:cNvSpPr>
            <a:spLocks noGrp="1"/>
          </p:cNvSpPr>
          <p:nvPr>
            <p:ph type="title" idx="4294967295"/>
          </p:nvPr>
        </p:nvSpPr>
        <p:spPr/>
        <p:txBody>
          <a:bodyPr/>
          <a:lstStyle/>
          <a:p>
            <a:pPr eaLnBrk="1" hangingPunct="1"/>
            <a:r>
              <a:rPr lang="ja-JP" altLang="en-US" sz="3200" smtClean="0"/>
              <a:t>直接変換方式の例</a:t>
            </a:r>
          </a:p>
        </p:txBody>
      </p:sp>
      <p:sp>
        <p:nvSpPr>
          <p:cNvPr id="60419" name="Text Box 3"/>
          <p:cNvSpPr txBox="1">
            <a:spLocks noChangeArrowheads="1"/>
          </p:cNvSpPr>
          <p:nvPr/>
        </p:nvSpPr>
        <p:spPr bwMode="auto">
          <a:xfrm>
            <a:off x="323850" y="1125538"/>
            <a:ext cx="8424863" cy="457200"/>
          </a:xfrm>
          <a:prstGeom prst="rect">
            <a:avLst/>
          </a:prstGeom>
          <a:noFill/>
          <a:ln w="9525">
            <a:noFill/>
            <a:miter lim="800000"/>
            <a:headEnd/>
            <a:tailEnd/>
          </a:ln>
          <a:effectLst/>
        </p:spPr>
        <p:txBody>
          <a:bodyPr>
            <a:spAutoFit/>
          </a:bodyPr>
          <a:lstStyle/>
          <a:p>
            <a:pPr algn="ctr">
              <a:spcBef>
                <a:spcPct val="50000"/>
              </a:spcBef>
            </a:pPr>
            <a:r>
              <a:rPr lang="ja-JP" altLang="en-US" sz="2400"/>
              <a:t>例文：私は今日学校へ行きます</a:t>
            </a:r>
          </a:p>
        </p:txBody>
      </p:sp>
      <p:sp>
        <p:nvSpPr>
          <p:cNvPr id="60424" name="AutoShape 8"/>
          <p:cNvSpPr>
            <a:spLocks noChangeArrowheads="1"/>
          </p:cNvSpPr>
          <p:nvPr/>
        </p:nvSpPr>
        <p:spPr bwMode="auto">
          <a:xfrm>
            <a:off x="4211638" y="1700213"/>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0425" name="Text Box 9"/>
          <p:cNvSpPr txBox="1">
            <a:spLocks noChangeArrowheads="1"/>
          </p:cNvSpPr>
          <p:nvPr/>
        </p:nvSpPr>
        <p:spPr bwMode="auto">
          <a:xfrm>
            <a:off x="395288" y="2420938"/>
            <a:ext cx="8424862" cy="457200"/>
          </a:xfrm>
          <a:prstGeom prst="rect">
            <a:avLst/>
          </a:prstGeom>
          <a:noFill/>
          <a:ln w="9525">
            <a:noFill/>
            <a:miter lim="800000"/>
            <a:headEnd/>
            <a:tailEnd/>
          </a:ln>
          <a:effectLst/>
        </p:spPr>
        <p:txBody>
          <a:bodyPr>
            <a:spAutoFit/>
          </a:bodyPr>
          <a:lstStyle/>
          <a:p>
            <a:pPr algn="ctr">
              <a:spcBef>
                <a:spcPct val="50000"/>
              </a:spcBef>
            </a:pPr>
            <a:r>
              <a:rPr lang="ja-JP" altLang="en-US" sz="2400"/>
              <a:t>私は　今日　 学校へ　行きます</a:t>
            </a:r>
          </a:p>
        </p:txBody>
      </p:sp>
      <p:sp>
        <p:nvSpPr>
          <p:cNvPr id="60426" name="AutoShape 10"/>
          <p:cNvSpPr>
            <a:spLocks noChangeArrowheads="1"/>
          </p:cNvSpPr>
          <p:nvPr/>
        </p:nvSpPr>
        <p:spPr bwMode="auto">
          <a:xfrm>
            <a:off x="4211638" y="2997200"/>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0427" name="Text Box 11"/>
          <p:cNvSpPr txBox="1">
            <a:spLocks noChangeArrowheads="1"/>
          </p:cNvSpPr>
          <p:nvPr/>
        </p:nvSpPr>
        <p:spPr bwMode="auto">
          <a:xfrm>
            <a:off x="323850" y="3573463"/>
            <a:ext cx="8424863" cy="457200"/>
          </a:xfrm>
          <a:prstGeom prst="rect">
            <a:avLst/>
          </a:prstGeom>
          <a:noFill/>
          <a:ln w="9525">
            <a:noFill/>
            <a:miter lim="800000"/>
            <a:headEnd/>
            <a:tailEnd/>
          </a:ln>
          <a:effectLst/>
        </p:spPr>
        <p:txBody>
          <a:bodyPr>
            <a:spAutoFit/>
          </a:bodyPr>
          <a:lstStyle/>
          <a:p>
            <a:pPr algn="ctr">
              <a:spcBef>
                <a:spcPct val="50000"/>
              </a:spcBef>
            </a:pPr>
            <a:r>
              <a:rPr lang="en-US" altLang="ja-JP" sz="2400"/>
              <a:t>I    today  to school   go</a:t>
            </a:r>
          </a:p>
        </p:txBody>
      </p:sp>
      <p:sp>
        <p:nvSpPr>
          <p:cNvPr id="60428" name="AutoShape 12"/>
          <p:cNvSpPr>
            <a:spLocks noChangeArrowheads="1"/>
          </p:cNvSpPr>
          <p:nvPr/>
        </p:nvSpPr>
        <p:spPr bwMode="auto">
          <a:xfrm>
            <a:off x="4211638" y="4076700"/>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0430" name="Text Box 14"/>
          <p:cNvSpPr txBox="1">
            <a:spLocks noChangeArrowheads="1"/>
          </p:cNvSpPr>
          <p:nvPr/>
        </p:nvSpPr>
        <p:spPr bwMode="auto">
          <a:xfrm>
            <a:off x="323850" y="4627563"/>
            <a:ext cx="8424863" cy="457200"/>
          </a:xfrm>
          <a:prstGeom prst="rect">
            <a:avLst/>
          </a:prstGeom>
          <a:noFill/>
          <a:ln w="9525">
            <a:noFill/>
            <a:miter lim="800000"/>
            <a:headEnd/>
            <a:tailEnd/>
          </a:ln>
          <a:effectLst/>
        </p:spPr>
        <p:txBody>
          <a:bodyPr>
            <a:spAutoFit/>
          </a:bodyPr>
          <a:lstStyle/>
          <a:p>
            <a:pPr algn="ctr">
              <a:spcBef>
                <a:spcPct val="50000"/>
              </a:spcBef>
            </a:pPr>
            <a:r>
              <a:rPr lang="en-US" altLang="ja-JP" sz="2400"/>
              <a:t>   I     go  to school   today.</a:t>
            </a:r>
            <a:endParaRPr lang="ja-JP" altLang="en-US" sz="2400"/>
          </a:p>
        </p:txBody>
      </p:sp>
      <p:sp>
        <p:nvSpPr>
          <p:cNvPr id="60431" name="Text Box 15"/>
          <p:cNvSpPr txBox="1">
            <a:spLocks noChangeArrowheads="1"/>
          </p:cNvSpPr>
          <p:nvPr/>
        </p:nvSpPr>
        <p:spPr bwMode="auto">
          <a:xfrm>
            <a:off x="5003800" y="2997200"/>
            <a:ext cx="1439863" cy="379413"/>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英語に変換</a:t>
            </a:r>
          </a:p>
        </p:txBody>
      </p:sp>
      <p:sp>
        <p:nvSpPr>
          <p:cNvPr id="60432" name="Text Box 16"/>
          <p:cNvSpPr txBox="1">
            <a:spLocks noChangeArrowheads="1"/>
          </p:cNvSpPr>
          <p:nvPr/>
        </p:nvSpPr>
        <p:spPr bwMode="auto">
          <a:xfrm>
            <a:off x="5003800" y="4076700"/>
            <a:ext cx="1368425" cy="379413"/>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文法の修正</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1"/>
          <p:cNvSpPr>
            <a:spLocks noGrp="1"/>
          </p:cNvSpPr>
          <p:nvPr>
            <p:ph type="title" idx="4294967295"/>
          </p:nvPr>
        </p:nvSpPr>
        <p:spPr/>
        <p:txBody>
          <a:bodyPr/>
          <a:lstStyle/>
          <a:p>
            <a:pPr eaLnBrk="1" hangingPunct="1"/>
            <a:r>
              <a:rPr lang="ja-JP" altLang="en-US" sz="3200" smtClean="0"/>
              <a:t>今の文を</a:t>
            </a:r>
            <a:r>
              <a:rPr lang="en-US" altLang="ja-JP" sz="3200" smtClean="0"/>
              <a:t>EXCITE</a:t>
            </a:r>
            <a:r>
              <a:rPr lang="ja-JP" altLang="en-US" sz="3200" smtClean="0"/>
              <a:t>翻訳で実行してみる</a:t>
            </a:r>
          </a:p>
        </p:txBody>
      </p:sp>
      <p:sp>
        <p:nvSpPr>
          <p:cNvPr id="41988" name="Text Box 4"/>
          <p:cNvSpPr txBox="1">
            <a:spLocks noChangeArrowheads="1"/>
          </p:cNvSpPr>
          <p:nvPr/>
        </p:nvSpPr>
        <p:spPr bwMode="auto">
          <a:xfrm>
            <a:off x="323850" y="1052513"/>
            <a:ext cx="8424863" cy="457200"/>
          </a:xfrm>
          <a:prstGeom prst="rect">
            <a:avLst/>
          </a:prstGeom>
          <a:noFill/>
          <a:ln w="9525">
            <a:noFill/>
            <a:miter lim="800000"/>
            <a:headEnd/>
            <a:tailEnd/>
          </a:ln>
          <a:effectLst/>
        </p:spPr>
        <p:txBody>
          <a:bodyPr>
            <a:spAutoFit/>
          </a:bodyPr>
          <a:lstStyle/>
          <a:p>
            <a:pPr algn="ctr">
              <a:spcBef>
                <a:spcPct val="50000"/>
              </a:spcBef>
            </a:pPr>
            <a:r>
              <a:rPr lang="ja-JP" altLang="en-US" sz="2400"/>
              <a:t>元文：私は今日学校へ行きます</a:t>
            </a:r>
          </a:p>
        </p:txBody>
      </p:sp>
      <p:sp>
        <p:nvSpPr>
          <p:cNvPr id="41989" name="AutoShape 5"/>
          <p:cNvSpPr>
            <a:spLocks noChangeArrowheads="1"/>
          </p:cNvSpPr>
          <p:nvPr/>
        </p:nvSpPr>
        <p:spPr bwMode="auto">
          <a:xfrm>
            <a:off x="4211638" y="1557338"/>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41991" name="Text Box 7"/>
          <p:cNvSpPr txBox="1">
            <a:spLocks noChangeArrowheads="1"/>
          </p:cNvSpPr>
          <p:nvPr/>
        </p:nvSpPr>
        <p:spPr bwMode="auto">
          <a:xfrm>
            <a:off x="323850" y="2060575"/>
            <a:ext cx="8424863" cy="457200"/>
          </a:xfrm>
          <a:prstGeom prst="rect">
            <a:avLst/>
          </a:prstGeom>
          <a:noFill/>
          <a:ln w="9525">
            <a:noFill/>
            <a:miter lim="800000"/>
            <a:headEnd/>
            <a:tailEnd/>
          </a:ln>
          <a:effectLst/>
        </p:spPr>
        <p:txBody>
          <a:bodyPr>
            <a:spAutoFit/>
          </a:bodyPr>
          <a:lstStyle/>
          <a:p>
            <a:pPr algn="ctr">
              <a:spcBef>
                <a:spcPct val="50000"/>
              </a:spcBef>
            </a:pPr>
            <a:r>
              <a:rPr lang="en-US" altLang="en-US" sz="2400"/>
              <a:t>I go to school today. </a:t>
            </a:r>
            <a:endParaRPr lang="ja-JP" altLang="en-US" sz="2400"/>
          </a:p>
        </p:txBody>
      </p:sp>
      <p:sp>
        <p:nvSpPr>
          <p:cNvPr id="41995" name="AutoShape 11"/>
          <p:cNvSpPr>
            <a:spLocks noChangeArrowheads="1"/>
          </p:cNvSpPr>
          <p:nvPr/>
        </p:nvSpPr>
        <p:spPr bwMode="auto">
          <a:xfrm>
            <a:off x="4284663" y="2635250"/>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41996" name="Text Box 12"/>
          <p:cNvSpPr txBox="1">
            <a:spLocks noChangeArrowheads="1"/>
          </p:cNvSpPr>
          <p:nvPr/>
        </p:nvSpPr>
        <p:spPr bwMode="auto">
          <a:xfrm>
            <a:off x="323850" y="3140075"/>
            <a:ext cx="8424863" cy="457200"/>
          </a:xfrm>
          <a:prstGeom prst="rect">
            <a:avLst/>
          </a:prstGeom>
          <a:noFill/>
          <a:ln w="9525">
            <a:noFill/>
            <a:miter lim="800000"/>
            <a:headEnd/>
            <a:tailEnd/>
          </a:ln>
          <a:effectLst/>
        </p:spPr>
        <p:txBody>
          <a:bodyPr>
            <a:spAutoFit/>
          </a:bodyPr>
          <a:lstStyle/>
          <a:p>
            <a:pPr algn="ctr">
              <a:spcBef>
                <a:spcPct val="50000"/>
              </a:spcBef>
            </a:pPr>
            <a:r>
              <a:rPr lang="ja-JP" altLang="en-US" sz="2400"/>
              <a:t>私は、今日、学校へ行きます。</a:t>
            </a:r>
          </a:p>
        </p:txBody>
      </p:sp>
      <p:sp>
        <p:nvSpPr>
          <p:cNvPr id="41997" name="Text Box 13"/>
          <p:cNvSpPr txBox="1">
            <a:spLocks noChangeArrowheads="1"/>
          </p:cNvSpPr>
          <p:nvPr/>
        </p:nvSpPr>
        <p:spPr bwMode="auto">
          <a:xfrm>
            <a:off x="5651500" y="2708275"/>
            <a:ext cx="2089150" cy="379413"/>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日本語に戻すと・・・</a:t>
            </a:r>
            <a:endParaRPr lang="en-US" altLang="ja-JP"/>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タイトル 1"/>
          <p:cNvSpPr>
            <a:spLocks noGrp="1"/>
          </p:cNvSpPr>
          <p:nvPr>
            <p:ph type="title" idx="4294967295"/>
          </p:nvPr>
        </p:nvSpPr>
        <p:spPr/>
        <p:txBody>
          <a:bodyPr/>
          <a:lstStyle/>
          <a:p>
            <a:pPr eaLnBrk="1" hangingPunct="1"/>
            <a:r>
              <a:rPr lang="ja-JP" altLang="en-US" sz="3200" smtClean="0"/>
              <a:t>直接変換方式の例２</a:t>
            </a:r>
          </a:p>
        </p:txBody>
      </p:sp>
      <p:sp>
        <p:nvSpPr>
          <p:cNvPr id="62467" name="Text Box 3"/>
          <p:cNvSpPr txBox="1">
            <a:spLocks noChangeArrowheads="1"/>
          </p:cNvSpPr>
          <p:nvPr/>
        </p:nvSpPr>
        <p:spPr bwMode="auto">
          <a:xfrm>
            <a:off x="323850" y="1125538"/>
            <a:ext cx="8424863" cy="457200"/>
          </a:xfrm>
          <a:prstGeom prst="rect">
            <a:avLst/>
          </a:prstGeom>
          <a:noFill/>
          <a:ln w="9525">
            <a:noFill/>
            <a:miter lim="800000"/>
            <a:headEnd/>
            <a:tailEnd/>
          </a:ln>
          <a:effectLst/>
        </p:spPr>
        <p:txBody>
          <a:bodyPr>
            <a:spAutoFit/>
          </a:bodyPr>
          <a:lstStyle/>
          <a:p>
            <a:pPr algn="ctr">
              <a:spcBef>
                <a:spcPct val="50000"/>
              </a:spcBef>
            </a:pPr>
            <a:r>
              <a:rPr lang="ja-JP" altLang="en-US" sz="2400"/>
              <a:t>元文：私は今日わんくまセミナーに参加します</a:t>
            </a:r>
          </a:p>
        </p:txBody>
      </p:sp>
      <p:sp>
        <p:nvSpPr>
          <p:cNvPr id="62468" name="AutoShape 4"/>
          <p:cNvSpPr>
            <a:spLocks noChangeArrowheads="1"/>
          </p:cNvSpPr>
          <p:nvPr/>
        </p:nvSpPr>
        <p:spPr bwMode="auto">
          <a:xfrm>
            <a:off x="4211638" y="1700213"/>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2469" name="Text Box 5"/>
          <p:cNvSpPr txBox="1">
            <a:spLocks noChangeArrowheads="1"/>
          </p:cNvSpPr>
          <p:nvPr/>
        </p:nvSpPr>
        <p:spPr bwMode="auto">
          <a:xfrm>
            <a:off x="395288" y="2420938"/>
            <a:ext cx="8424862" cy="457200"/>
          </a:xfrm>
          <a:prstGeom prst="rect">
            <a:avLst/>
          </a:prstGeom>
          <a:noFill/>
          <a:ln w="9525">
            <a:noFill/>
            <a:miter lim="800000"/>
            <a:headEnd/>
            <a:tailEnd/>
          </a:ln>
          <a:effectLst/>
        </p:spPr>
        <p:txBody>
          <a:bodyPr>
            <a:spAutoFit/>
          </a:bodyPr>
          <a:lstStyle/>
          <a:p>
            <a:pPr algn="ctr">
              <a:spcBef>
                <a:spcPct val="50000"/>
              </a:spcBef>
            </a:pPr>
            <a:r>
              <a:rPr lang="ja-JP" altLang="en-US" sz="2400"/>
              <a:t>私は　今日　 わんくまセミナーに　参加します</a:t>
            </a:r>
          </a:p>
        </p:txBody>
      </p:sp>
      <p:sp>
        <p:nvSpPr>
          <p:cNvPr id="62470" name="AutoShape 6"/>
          <p:cNvSpPr>
            <a:spLocks noChangeArrowheads="1"/>
          </p:cNvSpPr>
          <p:nvPr/>
        </p:nvSpPr>
        <p:spPr bwMode="auto">
          <a:xfrm>
            <a:off x="4211638" y="2997200"/>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2471" name="Text Box 7"/>
          <p:cNvSpPr txBox="1">
            <a:spLocks noChangeArrowheads="1"/>
          </p:cNvSpPr>
          <p:nvPr/>
        </p:nvSpPr>
        <p:spPr bwMode="auto">
          <a:xfrm>
            <a:off x="323850" y="3573463"/>
            <a:ext cx="8424863" cy="457200"/>
          </a:xfrm>
          <a:prstGeom prst="rect">
            <a:avLst/>
          </a:prstGeom>
          <a:noFill/>
          <a:ln w="9525">
            <a:noFill/>
            <a:miter lim="800000"/>
            <a:headEnd/>
            <a:tailEnd/>
          </a:ln>
          <a:effectLst/>
        </p:spPr>
        <p:txBody>
          <a:bodyPr>
            <a:spAutoFit/>
          </a:bodyPr>
          <a:lstStyle/>
          <a:p>
            <a:pPr algn="ctr">
              <a:spcBef>
                <a:spcPct val="50000"/>
              </a:spcBef>
            </a:pPr>
            <a:r>
              <a:rPr lang="en-US" altLang="ja-JP" sz="2400"/>
              <a:t>I    today  to “wankuma” seminar </a:t>
            </a:r>
            <a:r>
              <a:rPr lang="en-US" altLang="en-US" sz="2400"/>
              <a:t>participate</a:t>
            </a:r>
            <a:endParaRPr lang="en-US" altLang="ja-JP" sz="2400"/>
          </a:p>
        </p:txBody>
      </p:sp>
      <p:sp>
        <p:nvSpPr>
          <p:cNvPr id="62472" name="AutoShape 8"/>
          <p:cNvSpPr>
            <a:spLocks noChangeArrowheads="1"/>
          </p:cNvSpPr>
          <p:nvPr/>
        </p:nvSpPr>
        <p:spPr bwMode="auto">
          <a:xfrm>
            <a:off x="4211638" y="4076700"/>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2473" name="Text Box 9"/>
          <p:cNvSpPr txBox="1">
            <a:spLocks noChangeArrowheads="1"/>
          </p:cNvSpPr>
          <p:nvPr/>
        </p:nvSpPr>
        <p:spPr bwMode="auto">
          <a:xfrm>
            <a:off x="323850" y="4627563"/>
            <a:ext cx="8424863" cy="457200"/>
          </a:xfrm>
          <a:prstGeom prst="rect">
            <a:avLst/>
          </a:prstGeom>
          <a:noFill/>
          <a:ln w="9525">
            <a:noFill/>
            <a:miter lim="800000"/>
            <a:headEnd/>
            <a:tailEnd/>
          </a:ln>
          <a:effectLst/>
        </p:spPr>
        <p:txBody>
          <a:bodyPr>
            <a:spAutoFit/>
          </a:bodyPr>
          <a:lstStyle/>
          <a:p>
            <a:pPr algn="ctr">
              <a:spcBef>
                <a:spcPct val="50000"/>
              </a:spcBef>
            </a:pPr>
            <a:r>
              <a:rPr lang="en-US" altLang="ja-JP" sz="2400"/>
              <a:t>I    participate  to “wankuma” seminar today.</a:t>
            </a:r>
            <a:endParaRPr lang="ja-JP" altLang="en-US" sz="2400"/>
          </a:p>
        </p:txBody>
      </p:sp>
      <p:sp>
        <p:nvSpPr>
          <p:cNvPr id="62474" name="Text Box 10"/>
          <p:cNvSpPr txBox="1">
            <a:spLocks noChangeArrowheads="1"/>
          </p:cNvSpPr>
          <p:nvPr/>
        </p:nvSpPr>
        <p:spPr bwMode="auto">
          <a:xfrm>
            <a:off x="5003800" y="2997200"/>
            <a:ext cx="1439863" cy="379413"/>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英語に変換</a:t>
            </a:r>
          </a:p>
        </p:txBody>
      </p:sp>
      <p:sp>
        <p:nvSpPr>
          <p:cNvPr id="62475" name="Text Box 11"/>
          <p:cNvSpPr txBox="1">
            <a:spLocks noChangeArrowheads="1"/>
          </p:cNvSpPr>
          <p:nvPr/>
        </p:nvSpPr>
        <p:spPr bwMode="auto">
          <a:xfrm>
            <a:off x="5003800" y="4076700"/>
            <a:ext cx="1368425" cy="379413"/>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文法の修正</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タイトル 1"/>
          <p:cNvSpPr>
            <a:spLocks noGrp="1"/>
          </p:cNvSpPr>
          <p:nvPr>
            <p:ph type="title" idx="4294967295"/>
          </p:nvPr>
        </p:nvSpPr>
        <p:spPr/>
        <p:txBody>
          <a:bodyPr/>
          <a:lstStyle/>
          <a:p>
            <a:pPr eaLnBrk="1" hangingPunct="1"/>
            <a:r>
              <a:rPr lang="ja-JP" altLang="en-US" sz="3200" smtClean="0"/>
              <a:t>今の文を</a:t>
            </a:r>
            <a:r>
              <a:rPr lang="en-US" altLang="ja-JP" sz="3200" smtClean="0"/>
              <a:t>EXCITE</a:t>
            </a:r>
            <a:r>
              <a:rPr lang="ja-JP" altLang="en-US" sz="3200" smtClean="0"/>
              <a:t>翻訳で実行してみる２</a:t>
            </a:r>
          </a:p>
        </p:txBody>
      </p:sp>
      <p:sp>
        <p:nvSpPr>
          <p:cNvPr id="61446" name="Text Box 6"/>
          <p:cNvSpPr txBox="1">
            <a:spLocks noChangeArrowheads="1"/>
          </p:cNvSpPr>
          <p:nvPr/>
        </p:nvSpPr>
        <p:spPr bwMode="auto">
          <a:xfrm>
            <a:off x="323850" y="981075"/>
            <a:ext cx="8424863" cy="457200"/>
          </a:xfrm>
          <a:prstGeom prst="rect">
            <a:avLst/>
          </a:prstGeom>
          <a:noFill/>
          <a:ln w="9525">
            <a:noFill/>
            <a:miter lim="800000"/>
            <a:headEnd/>
            <a:tailEnd/>
          </a:ln>
          <a:effectLst/>
        </p:spPr>
        <p:txBody>
          <a:bodyPr>
            <a:spAutoFit/>
          </a:bodyPr>
          <a:lstStyle/>
          <a:p>
            <a:pPr algn="ctr">
              <a:spcBef>
                <a:spcPct val="50000"/>
              </a:spcBef>
            </a:pPr>
            <a:r>
              <a:rPr lang="ja-JP" altLang="en-US" sz="2400"/>
              <a:t>元文：私は今日わんくまセミナーに参加します</a:t>
            </a:r>
          </a:p>
        </p:txBody>
      </p:sp>
      <p:sp>
        <p:nvSpPr>
          <p:cNvPr id="61447" name="AutoShape 7"/>
          <p:cNvSpPr>
            <a:spLocks noChangeArrowheads="1"/>
          </p:cNvSpPr>
          <p:nvPr/>
        </p:nvSpPr>
        <p:spPr bwMode="auto">
          <a:xfrm>
            <a:off x="4284663" y="1557338"/>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1448" name="Text Box 8"/>
          <p:cNvSpPr txBox="1">
            <a:spLocks noChangeArrowheads="1"/>
          </p:cNvSpPr>
          <p:nvPr/>
        </p:nvSpPr>
        <p:spPr bwMode="auto">
          <a:xfrm>
            <a:off x="323850" y="2133600"/>
            <a:ext cx="8424863" cy="457200"/>
          </a:xfrm>
          <a:prstGeom prst="rect">
            <a:avLst/>
          </a:prstGeom>
          <a:noFill/>
          <a:ln w="9525">
            <a:noFill/>
            <a:miter lim="800000"/>
            <a:headEnd/>
            <a:tailEnd/>
          </a:ln>
          <a:effectLst/>
        </p:spPr>
        <p:txBody>
          <a:bodyPr>
            <a:spAutoFit/>
          </a:bodyPr>
          <a:lstStyle/>
          <a:p>
            <a:pPr algn="ctr">
              <a:spcBef>
                <a:spcPct val="50000"/>
              </a:spcBef>
            </a:pPr>
            <a:r>
              <a:rPr lang="en-US" altLang="ja-JP" sz="2400"/>
              <a:t>   </a:t>
            </a:r>
            <a:r>
              <a:rPr lang="en-US" altLang="en-US" sz="2400"/>
              <a:t>I participate in the bowl corner seminar today. </a:t>
            </a:r>
            <a:endParaRPr lang="ja-JP" altLang="en-US" sz="2400"/>
          </a:p>
        </p:txBody>
      </p:sp>
      <p:sp>
        <p:nvSpPr>
          <p:cNvPr id="61449" name="AutoShape 9"/>
          <p:cNvSpPr>
            <a:spLocks noChangeArrowheads="1"/>
          </p:cNvSpPr>
          <p:nvPr/>
        </p:nvSpPr>
        <p:spPr bwMode="auto">
          <a:xfrm>
            <a:off x="4284663" y="2708275"/>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1450" name="Text Box 10"/>
          <p:cNvSpPr txBox="1">
            <a:spLocks noChangeArrowheads="1"/>
          </p:cNvSpPr>
          <p:nvPr/>
        </p:nvSpPr>
        <p:spPr bwMode="auto">
          <a:xfrm>
            <a:off x="323850" y="3213100"/>
            <a:ext cx="8424863" cy="457200"/>
          </a:xfrm>
          <a:prstGeom prst="rect">
            <a:avLst/>
          </a:prstGeom>
          <a:noFill/>
          <a:ln w="9525">
            <a:noFill/>
            <a:miter lim="800000"/>
            <a:headEnd/>
            <a:tailEnd/>
          </a:ln>
          <a:effectLst/>
        </p:spPr>
        <p:txBody>
          <a:bodyPr>
            <a:spAutoFit/>
          </a:bodyPr>
          <a:lstStyle/>
          <a:p>
            <a:pPr algn="ctr">
              <a:spcBef>
                <a:spcPct val="50000"/>
              </a:spcBef>
            </a:pPr>
            <a:r>
              <a:rPr lang="ja-JP" altLang="en-US" sz="2400"/>
              <a:t>私は、今日、ボール角のセミナーに参加します。</a:t>
            </a:r>
          </a:p>
        </p:txBody>
      </p:sp>
      <p:sp>
        <p:nvSpPr>
          <p:cNvPr id="61451" name="Text Box 11"/>
          <p:cNvSpPr txBox="1">
            <a:spLocks noChangeArrowheads="1"/>
          </p:cNvSpPr>
          <p:nvPr/>
        </p:nvSpPr>
        <p:spPr bwMode="auto">
          <a:xfrm>
            <a:off x="5651500" y="2781300"/>
            <a:ext cx="2089150" cy="379413"/>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日本語に戻すと・・・</a:t>
            </a:r>
            <a:endParaRPr lang="en-US" altLang="ja-JP"/>
          </a:p>
        </p:txBody>
      </p:sp>
      <p:sp>
        <p:nvSpPr>
          <p:cNvPr id="61452" name="Text Box 12"/>
          <p:cNvSpPr txBox="1">
            <a:spLocks noChangeArrowheads="1"/>
          </p:cNvSpPr>
          <p:nvPr/>
        </p:nvSpPr>
        <p:spPr bwMode="auto">
          <a:xfrm>
            <a:off x="323850" y="4005263"/>
            <a:ext cx="8351838" cy="457200"/>
          </a:xfrm>
          <a:prstGeom prst="rect">
            <a:avLst/>
          </a:prstGeom>
          <a:noFill/>
          <a:ln w="9525">
            <a:noFill/>
            <a:miter lim="800000"/>
            <a:headEnd/>
            <a:tailEnd/>
          </a:ln>
          <a:effectLst/>
        </p:spPr>
        <p:txBody>
          <a:bodyPr>
            <a:spAutoFit/>
          </a:bodyPr>
          <a:lstStyle/>
          <a:p>
            <a:pPr algn="ctr">
              <a:spcBef>
                <a:spcPct val="50000"/>
              </a:spcBef>
            </a:pPr>
            <a:r>
              <a:rPr lang="ja-JP" altLang="en-US" sz="2400" u="sng"/>
              <a:t>なぜ、「わんくま」が「ボール角」に翻訳されてしまったのか？</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idx="4294967295"/>
          </p:nvPr>
        </p:nvSpPr>
        <p:spPr/>
        <p:txBody>
          <a:bodyPr/>
          <a:lstStyle/>
          <a:p>
            <a:pPr eaLnBrk="1" hangingPunct="1"/>
            <a:r>
              <a:rPr lang="en-US" altLang="ja-JP" sz="3200" smtClean="0"/>
              <a:t>EXCITE</a:t>
            </a:r>
            <a:r>
              <a:rPr lang="ja-JP" altLang="en-US" sz="3200" smtClean="0"/>
              <a:t>翻訳の結果を分析してみる</a:t>
            </a:r>
          </a:p>
        </p:txBody>
      </p:sp>
      <p:sp>
        <p:nvSpPr>
          <p:cNvPr id="44036" name="Text Box 4"/>
          <p:cNvSpPr txBox="1">
            <a:spLocks noChangeArrowheads="1"/>
          </p:cNvSpPr>
          <p:nvPr/>
        </p:nvSpPr>
        <p:spPr bwMode="auto">
          <a:xfrm>
            <a:off x="250825" y="1268413"/>
            <a:ext cx="8424863" cy="457200"/>
          </a:xfrm>
          <a:prstGeom prst="rect">
            <a:avLst/>
          </a:prstGeom>
          <a:noFill/>
          <a:ln w="9525">
            <a:noFill/>
            <a:miter lim="800000"/>
            <a:headEnd/>
            <a:tailEnd/>
          </a:ln>
          <a:effectLst/>
        </p:spPr>
        <p:txBody>
          <a:bodyPr>
            <a:spAutoFit/>
          </a:bodyPr>
          <a:lstStyle/>
          <a:p>
            <a:pPr algn="ctr">
              <a:spcBef>
                <a:spcPct val="50000"/>
              </a:spcBef>
            </a:pPr>
            <a:r>
              <a:rPr lang="en-US" altLang="ja-JP" sz="2400"/>
              <a:t>   </a:t>
            </a:r>
            <a:r>
              <a:rPr lang="en-US" altLang="en-US" sz="2400"/>
              <a:t>I participate </a:t>
            </a:r>
            <a:r>
              <a:rPr lang="en-US" altLang="en-US" sz="2400" u="sng">
                <a:solidFill>
                  <a:srgbClr val="FF0000"/>
                </a:solidFill>
              </a:rPr>
              <a:t>in the bowl corner</a:t>
            </a:r>
            <a:r>
              <a:rPr lang="en-US" altLang="en-US" sz="2400"/>
              <a:t> seminar today. </a:t>
            </a:r>
            <a:endParaRPr lang="ja-JP" altLang="en-US" sz="2400"/>
          </a:p>
        </p:txBody>
      </p:sp>
      <p:sp>
        <p:nvSpPr>
          <p:cNvPr id="44037" name="Text Box 5"/>
          <p:cNvSpPr txBox="1">
            <a:spLocks noChangeArrowheads="1"/>
          </p:cNvSpPr>
          <p:nvPr/>
        </p:nvSpPr>
        <p:spPr bwMode="auto">
          <a:xfrm>
            <a:off x="395288" y="1916113"/>
            <a:ext cx="8353425" cy="1552575"/>
          </a:xfrm>
          <a:prstGeom prst="rect">
            <a:avLst/>
          </a:prstGeom>
          <a:noFill/>
          <a:ln w="9525">
            <a:noFill/>
            <a:miter lim="800000"/>
            <a:headEnd/>
            <a:tailEnd/>
          </a:ln>
          <a:effectLst/>
        </p:spPr>
        <p:txBody>
          <a:bodyPr>
            <a:spAutoFit/>
          </a:bodyPr>
          <a:lstStyle/>
          <a:p>
            <a:pPr>
              <a:spcBef>
                <a:spcPct val="50000"/>
              </a:spcBef>
            </a:pPr>
            <a:r>
              <a:rPr lang="ja-JP" altLang="en-US" sz="2400"/>
              <a:t>それぞれの単語の意味を調べてみると・・・</a:t>
            </a:r>
          </a:p>
          <a:p>
            <a:pPr>
              <a:spcBef>
                <a:spcPct val="50000"/>
              </a:spcBef>
            </a:pPr>
            <a:r>
              <a:rPr lang="en-US" altLang="ja-JP" sz="2400"/>
              <a:t>Bowl→</a:t>
            </a:r>
            <a:r>
              <a:rPr lang="ja-JP" altLang="en-US" sz="2400"/>
              <a:t>お椀（わん）？</a:t>
            </a:r>
          </a:p>
          <a:p>
            <a:pPr>
              <a:spcBef>
                <a:spcPct val="50000"/>
              </a:spcBef>
            </a:pPr>
            <a:r>
              <a:rPr lang="en-US" altLang="ja-JP" sz="2400"/>
              <a:t>Corner→</a:t>
            </a:r>
            <a:r>
              <a:rPr lang="ja-JP" altLang="en-US" sz="2400"/>
              <a:t>すみ</a:t>
            </a:r>
            <a:r>
              <a:rPr lang="en-US" altLang="ja-JP" sz="2400"/>
              <a:t>→</a:t>
            </a:r>
            <a:r>
              <a:rPr lang="ja-JP" altLang="en-US" sz="2400"/>
              <a:t>隈（くま）？</a:t>
            </a:r>
          </a:p>
        </p:txBody>
      </p:sp>
      <p:sp>
        <p:nvSpPr>
          <p:cNvPr id="44038" name="Text Box 6"/>
          <p:cNvSpPr txBox="1">
            <a:spLocks noChangeArrowheads="1"/>
          </p:cNvSpPr>
          <p:nvPr/>
        </p:nvSpPr>
        <p:spPr bwMode="auto">
          <a:xfrm>
            <a:off x="395288" y="3573463"/>
            <a:ext cx="8208962" cy="1552575"/>
          </a:xfrm>
          <a:prstGeom prst="rect">
            <a:avLst/>
          </a:prstGeom>
          <a:noFill/>
          <a:ln w="9525">
            <a:noFill/>
            <a:miter lim="800000"/>
            <a:headEnd/>
            <a:tailEnd/>
          </a:ln>
          <a:effectLst/>
        </p:spPr>
        <p:txBody>
          <a:bodyPr>
            <a:spAutoFit/>
          </a:bodyPr>
          <a:lstStyle/>
          <a:p>
            <a:pPr>
              <a:spcBef>
                <a:spcPct val="50000"/>
              </a:spcBef>
            </a:pPr>
            <a:r>
              <a:rPr lang="ja-JP" altLang="en-US" sz="2400"/>
              <a:t>余談：</a:t>
            </a:r>
          </a:p>
          <a:p>
            <a:pPr>
              <a:spcBef>
                <a:spcPct val="50000"/>
              </a:spcBef>
            </a:pPr>
            <a:r>
              <a:rPr lang="ja-JP" altLang="en-US" sz="2400"/>
              <a:t>「エキサイト翻訳」と「</a:t>
            </a:r>
            <a:r>
              <a:rPr lang="en-US" altLang="ja-JP" sz="2400"/>
              <a:t>EXCITE</a:t>
            </a:r>
            <a:r>
              <a:rPr lang="ja-JP" altLang="en-US" sz="2400"/>
              <a:t>翻訳」では翻訳結果が異なります</a:t>
            </a:r>
          </a:p>
          <a:p>
            <a:pPr>
              <a:spcBef>
                <a:spcPct val="50000"/>
              </a:spcBef>
            </a:pPr>
            <a:r>
              <a:rPr lang="ja-JP" altLang="en-US" sz="2400"/>
              <a:t>時間があるときにでも試してみてください</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タイトル 1"/>
          <p:cNvSpPr>
            <a:spLocks noGrp="1"/>
          </p:cNvSpPr>
          <p:nvPr>
            <p:ph type="title" idx="4294967295"/>
          </p:nvPr>
        </p:nvSpPr>
        <p:spPr/>
        <p:txBody>
          <a:bodyPr/>
          <a:lstStyle/>
          <a:p>
            <a:pPr eaLnBrk="1" hangingPunct="1"/>
            <a:r>
              <a:rPr lang="ja-JP" altLang="en-US" sz="3200" smtClean="0"/>
              <a:t>直接変換方式のまとめ</a:t>
            </a:r>
          </a:p>
        </p:txBody>
      </p:sp>
      <p:sp>
        <p:nvSpPr>
          <p:cNvPr id="45060" name="Text Box 4"/>
          <p:cNvSpPr txBox="1">
            <a:spLocks noChangeArrowheads="1"/>
          </p:cNvSpPr>
          <p:nvPr/>
        </p:nvSpPr>
        <p:spPr bwMode="auto">
          <a:xfrm>
            <a:off x="395288" y="908050"/>
            <a:ext cx="8353425" cy="4081463"/>
          </a:xfrm>
          <a:prstGeom prst="rect">
            <a:avLst/>
          </a:prstGeom>
          <a:noFill/>
          <a:ln w="9525">
            <a:noFill/>
            <a:miter lim="800000"/>
            <a:headEnd/>
            <a:tailEnd/>
          </a:ln>
          <a:effectLst/>
        </p:spPr>
        <p:txBody>
          <a:bodyPr>
            <a:spAutoFit/>
          </a:bodyPr>
          <a:lstStyle/>
          <a:p>
            <a:pPr>
              <a:spcBef>
                <a:spcPct val="50000"/>
              </a:spcBef>
            </a:pPr>
            <a:r>
              <a:rPr lang="ja-JP" altLang="en-US" sz="2800"/>
              <a:t>長所</a:t>
            </a:r>
          </a:p>
          <a:p>
            <a:pPr>
              <a:spcBef>
                <a:spcPct val="50000"/>
              </a:spcBef>
            </a:pPr>
            <a:r>
              <a:rPr lang="ja-JP" altLang="en-US" sz="2400"/>
              <a:t>元の言語を目的の言語にそのまま変換するだけなので、アルゴリズムが単純で分かりやすい</a:t>
            </a:r>
          </a:p>
          <a:p>
            <a:pPr>
              <a:spcBef>
                <a:spcPct val="50000"/>
              </a:spcBef>
            </a:pPr>
            <a:r>
              <a:rPr lang="ja-JP" altLang="en-US" sz="2800"/>
              <a:t>短所</a:t>
            </a:r>
          </a:p>
          <a:p>
            <a:pPr>
              <a:spcBef>
                <a:spcPct val="50000"/>
              </a:spcBef>
            </a:pPr>
            <a:r>
              <a:rPr lang="ja-JP" altLang="en-US" sz="2400"/>
              <a:t>単語変換時の際、単語と訳語の対応が一致するとは限らない</a:t>
            </a:r>
          </a:p>
          <a:p>
            <a:pPr>
              <a:spcBef>
                <a:spcPct val="50000"/>
              </a:spcBef>
            </a:pPr>
            <a:r>
              <a:rPr lang="ja-JP" altLang="en-US" sz="2400"/>
              <a:t>文章の並び替え規則数が多いため翻訳の精度としては高いとはいえない</a:t>
            </a:r>
          </a:p>
          <a:p>
            <a:pPr>
              <a:spcBef>
                <a:spcPct val="50000"/>
              </a:spcBef>
            </a:pPr>
            <a:endParaRPr lang="ja-JP" altLang="en-US" sz="24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タイトル 1"/>
          <p:cNvSpPr>
            <a:spLocks noGrp="1"/>
          </p:cNvSpPr>
          <p:nvPr>
            <p:ph type="title" idx="4294967295"/>
          </p:nvPr>
        </p:nvSpPr>
        <p:spPr/>
        <p:txBody>
          <a:bodyPr/>
          <a:lstStyle/>
          <a:p>
            <a:pPr eaLnBrk="1" hangingPunct="1"/>
            <a:r>
              <a:rPr lang="ja-JP" altLang="en-US" sz="3200" smtClean="0"/>
              <a:t>ピボット変換方式</a:t>
            </a:r>
          </a:p>
        </p:txBody>
      </p:sp>
      <p:sp>
        <p:nvSpPr>
          <p:cNvPr id="55299" name="Text Box 3"/>
          <p:cNvSpPr txBox="1">
            <a:spLocks noChangeArrowheads="1"/>
          </p:cNvSpPr>
          <p:nvPr/>
        </p:nvSpPr>
        <p:spPr bwMode="auto">
          <a:xfrm>
            <a:off x="2268538" y="1484313"/>
            <a:ext cx="4826000"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元の言語</a:t>
            </a:r>
          </a:p>
        </p:txBody>
      </p:sp>
      <p:sp>
        <p:nvSpPr>
          <p:cNvPr id="55300" name="Text Box 4"/>
          <p:cNvSpPr txBox="1">
            <a:spLocks noChangeArrowheads="1"/>
          </p:cNvSpPr>
          <p:nvPr/>
        </p:nvSpPr>
        <p:spPr bwMode="auto">
          <a:xfrm>
            <a:off x="2195513" y="4724400"/>
            <a:ext cx="4826000"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目的の言語</a:t>
            </a:r>
          </a:p>
        </p:txBody>
      </p:sp>
      <p:sp>
        <p:nvSpPr>
          <p:cNvPr id="55303" name="AutoShape 7"/>
          <p:cNvSpPr>
            <a:spLocks noChangeArrowheads="1"/>
          </p:cNvSpPr>
          <p:nvPr/>
        </p:nvSpPr>
        <p:spPr bwMode="auto">
          <a:xfrm>
            <a:off x="4356100" y="2060575"/>
            <a:ext cx="485775" cy="936625"/>
          </a:xfrm>
          <a:prstGeom prst="downArrow">
            <a:avLst>
              <a:gd name="adj1" fmla="val 50000"/>
              <a:gd name="adj2" fmla="val 48203"/>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55301" name="Text Box 5"/>
          <p:cNvSpPr txBox="1">
            <a:spLocks noChangeArrowheads="1"/>
          </p:cNvSpPr>
          <p:nvPr/>
        </p:nvSpPr>
        <p:spPr bwMode="auto">
          <a:xfrm>
            <a:off x="5076825" y="2276475"/>
            <a:ext cx="2376488" cy="382588"/>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a:t>辞書</a:t>
            </a:r>
          </a:p>
        </p:txBody>
      </p:sp>
      <p:sp>
        <p:nvSpPr>
          <p:cNvPr id="55304" name="Text Box 8"/>
          <p:cNvSpPr txBox="1">
            <a:spLocks noChangeArrowheads="1"/>
          </p:cNvSpPr>
          <p:nvPr/>
        </p:nvSpPr>
        <p:spPr bwMode="auto">
          <a:xfrm>
            <a:off x="3203575" y="3068638"/>
            <a:ext cx="2808288"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中間表現</a:t>
            </a:r>
          </a:p>
        </p:txBody>
      </p:sp>
      <p:sp>
        <p:nvSpPr>
          <p:cNvPr id="55308" name="Text Box 12"/>
          <p:cNvSpPr txBox="1">
            <a:spLocks noChangeArrowheads="1"/>
          </p:cNvSpPr>
          <p:nvPr/>
        </p:nvSpPr>
        <p:spPr bwMode="auto">
          <a:xfrm>
            <a:off x="539750" y="2205038"/>
            <a:ext cx="3095625" cy="382587"/>
          </a:xfrm>
          <a:prstGeom prst="rect">
            <a:avLst/>
          </a:prstGeom>
          <a:noFill/>
          <a:ln w="15875">
            <a:solidFill>
              <a:schemeClr val="tx1"/>
            </a:solidFill>
            <a:miter lim="800000"/>
            <a:headEnd/>
            <a:tailEnd/>
          </a:ln>
          <a:effectLst/>
        </p:spPr>
        <p:txBody>
          <a:bodyPr>
            <a:spAutoFit/>
          </a:bodyPr>
          <a:lstStyle/>
          <a:p>
            <a:pPr algn="ctr">
              <a:spcBef>
                <a:spcPct val="50000"/>
              </a:spcBef>
            </a:pPr>
            <a:r>
              <a:rPr lang="en-US" altLang="ja-JP"/>
              <a:t>①</a:t>
            </a:r>
            <a:r>
              <a:rPr lang="ja-JP" altLang="en-US"/>
              <a:t>解析して中間表現を生成</a:t>
            </a:r>
          </a:p>
        </p:txBody>
      </p:sp>
      <p:sp>
        <p:nvSpPr>
          <p:cNvPr id="55309" name="Text Box 13"/>
          <p:cNvSpPr txBox="1">
            <a:spLocks noChangeArrowheads="1"/>
          </p:cNvSpPr>
          <p:nvPr/>
        </p:nvSpPr>
        <p:spPr bwMode="auto">
          <a:xfrm>
            <a:off x="539750" y="3860800"/>
            <a:ext cx="3600450" cy="657225"/>
          </a:xfrm>
          <a:prstGeom prst="rect">
            <a:avLst/>
          </a:prstGeom>
          <a:noFill/>
          <a:ln w="15875">
            <a:solidFill>
              <a:schemeClr val="tx1"/>
            </a:solidFill>
            <a:miter lim="800000"/>
            <a:headEnd/>
            <a:tailEnd/>
          </a:ln>
          <a:effectLst/>
        </p:spPr>
        <p:txBody>
          <a:bodyPr>
            <a:spAutoFit/>
          </a:bodyPr>
          <a:lstStyle/>
          <a:p>
            <a:pPr algn="ctr">
              <a:spcBef>
                <a:spcPct val="50000"/>
              </a:spcBef>
            </a:pPr>
            <a:r>
              <a:rPr lang="en-US" altLang="ja-JP"/>
              <a:t>②</a:t>
            </a:r>
            <a:r>
              <a:rPr lang="ja-JP" altLang="en-US"/>
              <a:t>中間表現を解析し目的の言語に変換する</a:t>
            </a:r>
          </a:p>
        </p:txBody>
      </p:sp>
      <p:sp>
        <p:nvSpPr>
          <p:cNvPr id="55310" name="AutoShape 14"/>
          <p:cNvSpPr>
            <a:spLocks noChangeArrowheads="1"/>
          </p:cNvSpPr>
          <p:nvPr/>
        </p:nvSpPr>
        <p:spPr bwMode="auto">
          <a:xfrm>
            <a:off x="4356100" y="3716338"/>
            <a:ext cx="485775" cy="936625"/>
          </a:xfrm>
          <a:prstGeom prst="downArrow">
            <a:avLst>
              <a:gd name="adj1" fmla="val 50000"/>
              <a:gd name="adj2" fmla="val 48203"/>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55311" name="Text Box 15"/>
          <p:cNvSpPr txBox="1">
            <a:spLocks noChangeArrowheads="1"/>
          </p:cNvSpPr>
          <p:nvPr/>
        </p:nvSpPr>
        <p:spPr bwMode="auto">
          <a:xfrm>
            <a:off x="5076825" y="3933825"/>
            <a:ext cx="2376488" cy="382588"/>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a:t>辞書</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idx="4294967295"/>
          </p:nvPr>
        </p:nvSpPr>
        <p:spPr/>
        <p:txBody>
          <a:bodyPr/>
          <a:lstStyle/>
          <a:p>
            <a:pPr eaLnBrk="1" hangingPunct="1"/>
            <a:r>
              <a:rPr lang="ja-JP" altLang="en-US" sz="3200" smtClean="0"/>
              <a:t>自己紹介</a:t>
            </a:r>
          </a:p>
        </p:txBody>
      </p:sp>
      <p:sp>
        <p:nvSpPr>
          <p:cNvPr id="18435" name="テキスト プレースホルダ 2"/>
          <p:cNvSpPr>
            <a:spLocks noGrp="1"/>
          </p:cNvSpPr>
          <p:nvPr>
            <p:ph type="body" idx="4294967295"/>
          </p:nvPr>
        </p:nvSpPr>
        <p:spPr>
          <a:xfrm>
            <a:off x="357188" y="1052513"/>
            <a:ext cx="8329612" cy="5073650"/>
          </a:xfrm>
        </p:spPr>
        <p:txBody>
          <a:bodyPr/>
          <a:lstStyle/>
          <a:p>
            <a:pPr eaLnBrk="1" hangingPunct="1"/>
            <a:r>
              <a:rPr lang="ja-JP" altLang="en-US" sz="2400" smtClean="0"/>
              <a:t>名前：　影山</a:t>
            </a:r>
          </a:p>
          <a:p>
            <a:pPr eaLnBrk="1" hangingPunct="1"/>
            <a:r>
              <a:rPr lang="ja-JP" altLang="en-US" sz="2400" smtClean="0"/>
              <a:t>年齢：　２０代後半</a:t>
            </a:r>
          </a:p>
          <a:p>
            <a:pPr eaLnBrk="1" hangingPunct="1"/>
            <a:r>
              <a:rPr lang="ja-JP" altLang="en-US" sz="2400" smtClean="0"/>
              <a:t>身長：　１６０ｃｍくらい</a:t>
            </a:r>
          </a:p>
          <a:p>
            <a:pPr eaLnBrk="1" hangingPunct="1"/>
            <a:r>
              <a:rPr lang="ja-JP" altLang="en-US" sz="2400" smtClean="0"/>
              <a:t>出身：　岐阜県（現在名古屋在住）</a:t>
            </a:r>
          </a:p>
        </p:txBody>
      </p:sp>
      <p:sp>
        <p:nvSpPr>
          <p:cNvPr id="18436" name="Text Box 4"/>
          <p:cNvSpPr txBox="1">
            <a:spLocks noChangeArrowheads="1"/>
          </p:cNvSpPr>
          <p:nvPr/>
        </p:nvSpPr>
        <p:spPr bwMode="auto">
          <a:xfrm>
            <a:off x="539750" y="3573463"/>
            <a:ext cx="7993063" cy="854075"/>
          </a:xfrm>
          <a:prstGeom prst="rect">
            <a:avLst/>
          </a:prstGeom>
          <a:noFill/>
          <a:ln w="9525">
            <a:noFill/>
            <a:miter lim="800000"/>
            <a:headEnd/>
            <a:tailEnd/>
          </a:ln>
          <a:effectLst/>
        </p:spPr>
        <p:txBody>
          <a:bodyPr>
            <a:spAutoFit/>
          </a:bodyPr>
          <a:lstStyle/>
          <a:p>
            <a:pPr>
              <a:spcBef>
                <a:spcPct val="50000"/>
              </a:spcBef>
            </a:pPr>
            <a:r>
              <a:rPr lang="ja-JP" altLang="en-US" sz="2000"/>
              <a:t>わんくまへの参加は今回で２回目です。</a:t>
            </a:r>
          </a:p>
          <a:p>
            <a:pPr>
              <a:spcBef>
                <a:spcPct val="50000"/>
              </a:spcBef>
            </a:pPr>
            <a:r>
              <a:rPr lang="ja-JP" altLang="en-US" sz="2000"/>
              <a:t>新参者ですが、よろしくお願いします。</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タイトル 1"/>
          <p:cNvSpPr>
            <a:spLocks noGrp="1"/>
          </p:cNvSpPr>
          <p:nvPr>
            <p:ph type="title" idx="4294967295"/>
          </p:nvPr>
        </p:nvSpPr>
        <p:spPr/>
        <p:txBody>
          <a:bodyPr/>
          <a:lstStyle/>
          <a:p>
            <a:pPr eaLnBrk="1" hangingPunct="1"/>
            <a:r>
              <a:rPr lang="ja-JP" altLang="en-US" sz="3200" smtClean="0"/>
              <a:t>中間表現とは？</a:t>
            </a:r>
          </a:p>
        </p:txBody>
      </p:sp>
      <p:sp>
        <p:nvSpPr>
          <p:cNvPr id="39940" name="Text Box 4"/>
          <p:cNvSpPr txBox="1">
            <a:spLocks noChangeArrowheads="1"/>
          </p:cNvSpPr>
          <p:nvPr/>
        </p:nvSpPr>
        <p:spPr bwMode="auto">
          <a:xfrm>
            <a:off x="323850" y="981075"/>
            <a:ext cx="8424863" cy="3013075"/>
          </a:xfrm>
          <a:prstGeom prst="rect">
            <a:avLst/>
          </a:prstGeom>
          <a:noFill/>
          <a:ln w="9525">
            <a:noFill/>
            <a:miter lim="800000"/>
            <a:headEnd/>
            <a:tailEnd/>
          </a:ln>
          <a:effectLst/>
        </p:spPr>
        <p:txBody>
          <a:bodyPr>
            <a:spAutoFit/>
          </a:bodyPr>
          <a:lstStyle/>
          <a:p>
            <a:pPr>
              <a:spcBef>
                <a:spcPct val="50000"/>
              </a:spcBef>
            </a:pPr>
            <a:r>
              <a:rPr lang="ja-JP" altLang="en-US" sz="2400"/>
              <a:t>言語の種類には依存しない形で表現すること</a:t>
            </a:r>
          </a:p>
          <a:p>
            <a:pPr>
              <a:spcBef>
                <a:spcPct val="50000"/>
              </a:spcBef>
            </a:pPr>
            <a:r>
              <a:rPr lang="ja-JP" altLang="en-US" sz="2400" u="sng"/>
              <a:t>メリット</a:t>
            </a:r>
          </a:p>
          <a:p>
            <a:pPr>
              <a:spcBef>
                <a:spcPct val="50000"/>
              </a:spcBef>
            </a:pPr>
            <a:r>
              <a:rPr lang="ja-JP" altLang="en-US" sz="2400"/>
              <a:t>適切な中間表現が見つかれば、あらゆる言語間の変換が容易に可能</a:t>
            </a:r>
          </a:p>
          <a:p>
            <a:pPr>
              <a:spcBef>
                <a:spcPct val="50000"/>
              </a:spcBef>
            </a:pPr>
            <a:r>
              <a:rPr lang="ja-JP" altLang="en-US" sz="2400" u="sng"/>
              <a:t>デメリット</a:t>
            </a:r>
          </a:p>
          <a:p>
            <a:pPr>
              <a:spcBef>
                <a:spcPct val="50000"/>
              </a:spcBef>
            </a:pPr>
            <a:r>
              <a:rPr lang="ja-JP" altLang="en-US" sz="2400"/>
              <a:t>現実として適切な中間表現を見つけるのが難しい</a:t>
            </a:r>
          </a:p>
        </p:txBody>
      </p:sp>
      <p:sp>
        <p:nvSpPr>
          <p:cNvPr id="39941" name="Text Box 5"/>
          <p:cNvSpPr txBox="1">
            <a:spLocks noChangeArrowheads="1"/>
          </p:cNvSpPr>
          <p:nvPr/>
        </p:nvSpPr>
        <p:spPr bwMode="auto">
          <a:xfrm>
            <a:off x="468313" y="4365625"/>
            <a:ext cx="8064500" cy="1004888"/>
          </a:xfrm>
          <a:prstGeom prst="rect">
            <a:avLst/>
          </a:prstGeom>
          <a:noFill/>
          <a:ln w="9525">
            <a:noFill/>
            <a:miter lim="800000"/>
            <a:headEnd/>
            <a:tailEnd/>
          </a:ln>
          <a:effectLst/>
        </p:spPr>
        <p:txBody>
          <a:bodyPr>
            <a:spAutoFit/>
          </a:bodyPr>
          <a:lstStyle/>
          <a:p>
            <a:pPr>
              <a:spcBef>
                <a:spcPct val="50000"/>
              </a:spcBef>
            </a:pPr>
            <a:r>
              <a:rPr lang="en-US" altLang="ja-JP" sz="2400"/>
              <a:t>→</a:t>
            </a:r>
            <a:r>
              <a:rPr lang="ja-JP" altLang="en-US" sz="2400"/>
              <a:t>トランスファー方式を使うことになる</a:t>
            </a:r>
          </a:p>
          <a:p>
            <a:pPr>
              <a:spcBef>
                <a:spcPct val="50000"/>
              </a:spcBef>
            </a:pPr>
            <a:r>
              <a:rPr lang="en-US" altLang="ja-JP" sz="2400"/>
              <a:t>(</a:t>
            </a:r>
            <a:r>
              <a:rPr lang="ja-JP" altLang="en-US" sz="2400"/>
              <a:t>それぞれの言語で持っている共通表現で変換する方式）</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タイトル 1"/>
          <p:cNvSpPr>
            <a:spLocks noGrp="1"/>
          </p:cNvSpPr>
          <p:nvPr>
            <p:ph type="title" idx="4294967295"/>
          </p:nvPr>
        </p:nvSpPr>
        <p:spPr/>
        <p:txBody>
          <a:bodyPr/>
          <a:lstStyle/>
          <a:p>
            <a:pPr eaLnBrk="1" hangingPunct="1"/>
            <a:r>
              <a:rPr lang="ja-JP" altLang="en-US" sz="3200" smtClean="0"/>
              <a:t>トランスファー変換方式</a:t>
            </a:r>
          </a:p>
        </p:txBody>
      </p:sp>
      <p:sp>
        <p:nvSpPr>
          <p:cNvPr id="58371" name="Text Box 3"/>
          <p:cNvSpPr txBox="1">
            <a:spLocks noChangeArrowheads="1"/>
          </p:cNvSpPr>
          <p:nvPr/>
        </p:nvSpPr>
        <p:spPr bwMode="auto">
          <a:xfrm>
            <a:off x="2268538" y="1052513"/>
            <a:ext cx="4826000"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元の言語</a:t>
            </a:r>
          </a:p>
        </p:txBody>
      </p:sp>
      <p:sp>
        <p:nvSpPr>
          <p:cNvPr id="58372" name="Text Box 4"/>
          <p:cNvSpPr txBox="1">
            <a:spLocks noChangeArrowheads="1"/>
          </p:cNvSpPr>
          <p:nvPr/>
        </p:nvSpPr>
        <p:spPr bwMode="auto">
          <a:xfrm>
            <a:off x="2195513" y="5157788"/>
            <a:ext cx="4826000"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目的の言語</a:t>
            </a:r>
          </a:p>
        </p:txBody>
      </p:sp>
      <p:sp>
        <p:nvSpPr>
          <p:cNvPr id="58373" name="AutoShape 5"/>
          <p:cNvSpPr>
            <a:spLocks noChangeArrowheads="1"/>
          </p:cNvSpPr>
          <p:nvPr/>
        </p:nvSpPr>
        <p:spPr bwMode="auto">
          <a:xfrm>
            <a:off x="4356100" y="1700213"/>
            <a:ext cx="485775" cy="504825"/>
          </a:xfrm>
          <a:prstGeom prst="downArrow">
            <a:avLst>
              <a:gd name="adj1" fmla="val 50000"/>
              <a:gd name="adj2" fmla="val 2598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58374" name="Text Box 6"/>
          <p:cNvSpPr txBox="1">
            <a:spLocks noChangeArrowheads="1"/>
          </p:cNvSpPr>
          <p:nvPr/>
        </p:nvSpPr>
        <p:spPr bwMode="auto">
          <a:xfrm>
            <a:off x="5076825" y="1700213"/>
            <a:ext cx="2376488" cy="382587"/>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a:t>辞書</a:t>
            </a:r>
          </a:p>
        </p:txBody>
      </p:sp>
      <p:sp>
        <p:nvSpPr>
          <p:cNvPr id="58375" name="Text Box 7"/>
          <p:cNvSpPr txBox="1">
            <a:spLocks noChangeArrowheads="1"/>
          </p:cNvSpPr>
          <p:nvPr/>
        </p:nvSpPr>
        <p:spPr bwMode="auto">
          <a:xfrm>
            <a:off x="2916238" y="2276475"/>
            <a:ext cx="3240087"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元の言語の中間表現</a:t>
            </a:r>
          </a:p>
        </p:txBody>
      </p:sp>
      <p:sp>
        <p:nvSpPr>
          <p:cNvPr id="58376" name="Text Box 8"/>
          <p:cNvSpPr txBox="1">
            <a:spLocks noChangeArrowheads="1"/>
          </p:cNvSpPr>
          <p:nvPr/>
        </p:nvSpPr>
        <p:spPr bwMode="auto">
          <a:xfrm>
            <a:off x="539750" y="1700213"/>
            <a:ext cx="3095625" cy="382587"/>
          </a:xfrm>
          <a:prstGeom prst="rect">
            <a:avLst/>
          </a:prstGeom>
          <a:noFill/>
          <a:ln w="15875">
            <a:solidFill>
              <a:schemeClr val="tx1"/>
            </a:solidFill>
            <a:miter lim="800000"/>
            <a:headEnd/>
            <a:tailEnd/>
          </a:ln>
          <a:effectLst/>
        </p:spPr>
        <p:txBody>
          <a:bodyPr>
            <a:spAutoFit/>
          </a:bodyPr>
          <a:lstStyle/>
          <a:p>
            <a:pPr algn="ctr">
              <a:spcBef>
                <a:spcPct val="50000"/>
              </a:spcBef>
            </a:pPr>
            <a:r>
              <a:rPr lang="en-US" altLang="ja-JP"/>
              <a:t>①</a:t>
            </a:r>
            <a:r>
              <a:rPr lang="ja-JP" altLang="en-US"/>
              <a:t>解析して中間表現を生成</a:t>
            </a:r>
          </a:p>
        </p:txBody>
      </p:sp>
      <p:sp>
        <p:nvSpPr>
          <p:cNvPr id="58377" name="Text Box 9"/>
          <p:cNvSpPr txBox="1">
            <a:spLocks noChangeArrowheads="1"/>
          </p:cNvSpPr>
          <p:nvPr/>
        </p:nvSpPr>
        <p:spPr bwMode="auto">
          <a:xfrm>
            <a:off x="539750" y="4365625"/>
            <a:ext cx="3600450" cy="657225"/>
          </a:xfrm>
          <a:prstGeom prst="rect">
            <a:avLst/>
          </a:prstGeom>
          <a:noFill/>
          <a:ln w="15875">
            <a:solidFill>
              <a:schemeClr val="tx1"/>
            </a:solidFill>
            <a:miter lim="800000"/>
            <a:headEnd/>
            <a:tailEnd/>
          </a:ln>
          <a:effectLst/>
        </p:spPr>
        <p:txBody>
          <a:bodyPr>
            <a:spAutoFit/>
          </a:bodyPr>
          <a:lstStyle/>
          <a:p>
            <a:pPr algn="ctr">
              <a:spcBef>
                <a:spcPct val="50000"/>
              </a:spcBef>
            </a:pPr>
            <a:r>
              <a:rPr lang="en-US" altLang="ja-JP"/>
              <a:t>③</a:t>
            </a:r>
            <a:r>
              <a:rPr lang="ja-JP" altLang="en-US"/>
              <a:t>中間表現を解析し目的の言語に変換する</a:t>
            </a:r>
          </a:p>
        </p:txBody>
      </p:sp>
      <p:sp>
        <p:nvSpPr>
          <p:cNvPr id="58379" name="Text Box 11"/>
          <p:cNvSpPr txBox="1">
            <a:spLocks noChangeArrowheads="1"/>
          </p:cNvSpPr>
          <p:nvPr/>
        </p:nvSpPr>
        <p:spPr bwMode="auto">
          <a:xfrm>
            <a:off x="5076825" y="4508500"/>
            <a:ext cx="2376488" cy="382588"/>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a:t>辞書</a:t>
            </a:r>
          </a:p>
        </p:txBody>
      </p:sp>
      <p:sp>
        <p:nvSpPr>
          <p:cNvPr id="58380" name="Text Box 12"/>
          <p:cNvSpPr txBox="1">
            <a:spLocks noChangeArrowheads="1"/>
          </p:cNvSpPr>
          <p:nvPr/>
        </p:nvSpPr>
        <p:spPr bwMode="auto">
          <a:xfrm>
            <a:off x="2916238" y="3716338"/>
            <a:ext cx="3311525"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目的の言語の中間表現</a:t>
            </a:r>
          </a:p>
        </p:txBody>
      </p:sp>
      <p:sp>
        <p:nvSpPr>
          <p:cNvPr id="58381" name="AutoShape 13"/>
          <p:cNvSpPr>
            <a:spLocks noChangeArrowheads="1"/>
          </p:cNvSpPr>
          <p:nvPr/>
        </p:nvSpPr>
        <p:spPr bwMode="auto">
          <a:xfrm>
            <a:off x="4356100" y="4437063"/>
            <a:ext cx="485775" cy="504825"/>
          </a:xfrm>
          <a:prstGeom prst="downArrow">
            <a:avLst>
              <a:gd name="adj1" fmla="val 50000"/>
              <a:gd name="adj2" fmla="val 2598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58382" name="AutoShape 14"/>
          <p:cNvSpPr>
            <a:spLocks noChangeArrowheads="1"/>
          </p:cNvSpPr>
          <p:nvPr/>
        </p:nvSpPr>
        <p:spPr bwMode="auto">
          <a:xfrm>
            <a:off x="4356100" y="2997200"/>
            <a:ext cx="485775" cy="504825"/>
          </a:xfrm>
          <a:prstGeom prst="downArrow">
            <a:avLst>
              <a:gd name="adj1" fmla="val 50000"/>
              <a:gd name="adj2" fmla="val 2598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58383" name="Text Box 15"/>
          <p:cNvSpPr txBox="1">
            <a:spLocks noChangeArrowheads="1"/>
          </p:cNvSpPr>
          <p:nvPr/>
        </p:nvSpPr>
        <p:spPr bwMode="auto">
          <a:xfrm>
            <a:off x="539750" y="3068638"/>
            <a:ext cx="3600450" cy="382587"/>
          </a:xfrm>
          <a:prstGeom prst="rect">
            <a:avLst/>
          </a:prstGeom>
          <a:noFill/>
          <a:ln w="15875">
            <a:solidFill>
              <a:schemeClr val="tx1"/>
            </a:solidFill>
            <a:miter lim="800000"/>
            <a:headEnd/>
            <a:tailEnd/>
          </a:ln>
          <a:effectLst/>
        </p:spPr>
        <p:txBody>
          <a:bodyPr>
            <a:spAutoFit/>
          </a:bodyPr>
          <a:lstStyle/>
          <a:p>
            <a:pPr algn="ctr">
              <a:spcBef>
                <a:spcPct val="50000"/>
              </a:spcBef>
            </a:pPr>
            <a:r>
              <a:rPr lang="en-US" altLang="ja-JP"/>
              <a:t>②</a:t>
            </a:r>
            <a:r>
              <a:rPr lang="ja-JP" altLang="en-US"/>
              <a:t>中間表現を変換する</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タイトル 1"/>
          <p:cNvSpPr>
            <a:spLocks noGrp="1"/>
          </p:cNvSpPr>
          <p:nvPr>
            <p:ph type="title" idx="4294967295"/>
          </p:nvPr>
        </p:nvSpPr>
        <p:spPr/>
        <p:txBody>
          <a:bodyPr/>
          <a:lstStyle/>
          <a:p>
            <a:pPr eaLnBrk="1" hangingPunct="1"/>
            <a:r>
              <a:rPr lang="ja-JP" altLang="en-US" sz="3200" smtClean="0"/>
              <a:t>トランスファー方式で変換してみる</a:t>
            </a:r>
          </a:p>
        </p:txBody>
      </p:sp>
      <p:sp>
        <p:nvSpPr>
          <p:cNvPr id="59395" name="Text Box 3"/>
          <p:cNvSpPr txBox="1">
            <a:spLocks noChangeArrowheads="1"/>
          </p:cNvSpPr>
          <p:nvPr/>
        </p:nvSpPr>
        <p:spPr bwMode="auto">
          <a:xfrm>
            <a:off x="323850" y="981075"/>
            <a:ext cx="8424863" cy="457200"/>
          </a:xfrm>
          <a:prstGeom prst="rect">
            <a:avLst/>
          </a:prstGeom>
          <a:noFill/>
          <a:ln w="9525">
            <a:noFill/>
            <a:miter lim="800000"/>
            <a:headEnd/>
            <a:tailEnd/>
          </a:ln>
          <a:effectLst/>
        </p:spPr>
        <p:txBody>
          <a:bodyPr>
            <a:spAutoFit/>
          </a:bodyPr>
          <a:lstStyle/>
          <a:p>
            <a:pPr algn="ctr">
              <a:spcBef>
                <a:spcPct val="50000"/>
              </a:spcBef>
            </a:pPr>
            <a:r>
              <a:rPr lang="ja-JP" altLang="en-US" sz="2400"/>
              <a:t>例文：私は本を買った</a:t>
            </a:r>
          </a:p>
        </p:txBody>
      </p:sp>
      <p:sp>
        <p:nvSpPr>
          <p:cNvPr id="59399" name="AutoShape 7"/>
          <p:cNvSpPr>
            <a:spLocks noChangeArrowheads="1"/>
          </p:cNvSpPr>
          <p:nvPr/>
        </p:nvSpPr>
        <p:spPr bwMode="auto">
          <a:xfrm>
            <a:off x="4211638" y="1557338"/>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59400" name="Text Box 8"/>
          <p:cNvSpPr txBox="1">
            <a:spLocks noChangeArrowheads="1"/>
          </p:cNvSpPr>
          <p:nvPr/>
        </p:nvSpPr>
        <p:spPr bwMode="auto">
          <a:xfrm>
            <a:off x="323850" y="2060575"/>
            <a:ext cx="8424863" cy="457200"/>
          </a:xfrm>
          <a:prstGeom prst="rect">
            <a:avLst/>
          </a:prstGeom>
          <a:noFill/>
          <a:ln w="9525">
            <a:noFill/>
            <a:miter lim="800000"/>
            <a:headEnd/>
            <a:tailEnd/>
          </a:ln>
          <a:effectLst/>
        </p:spPr>
        <p:txBody>
          <a:bodyPr>
            <a:spAutoFit/>
          </a:bodyPr>
          <a:lstStyle/>
          <a:p>
            <a:pPr algn="ctr">
              <a:spcBef>
                <a:spcPct val="50000"/>
              </a:spcBef>
            </a:pPr>
            <a:r>
              <a:rPr lang="ja-JP" altLang="en-US" sz="2400"/>
              <a:t>私は　本を　買った</a:t>
            </a:r>
          </a:p>
        </p:txBody>
      </p:sp>
      <p:sp>
        <p:nvSpPr>
          <p:cNvPr id="59401" name="AutoShape 9"/>
          <p:cNvSpPr>
            <a:spLocks noChangeArrowheads="1"/>
          </p:cNvSpPr>
          <p:nvPr/>
        </p:nvSpPr>
        <p:spPr bwMode="auto">
          <a:xfrm>
            <a:off x="4211638" y="2636838"/>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59402" name="Text Box 10"/>
          <p:cNvSpPr txBox="1">
            <a:spLocks noChangeArrowheads="1"/>
          </p:cNvSpPr>
          <p:nvPr/>
        </p:nvSpPr>
        <p:spPr bwMode="auto">
          <a:xfrm>
            <a:off x="3851275" y="3213100"/>
            <a:ext cx="1296988"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買った</a:t>
            </a:r>
          </a:p>
        </p:txBody>
      </p:sp>
      <p:sp>
        <p:nvSpPr>
          <p:cNvPr id="59403" name="Text Box 11"/>
          <p:cNvSpPr txBox="1">
            <a:spLocks noChangeArrowheads="1"/>
          </p:cNvSpPr>
          <p:nvPr/>
        </p:nvSpPr>
        <p:spPr bwMode="auto">
          <a:xfrm>
            <a:off x="5003800" y="1557338"/>
            <a:ext cx="1223963" cy="379412"/>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構文解析</a:t>
            </a:r>
          </a:p>
        </p:txBody>
      </p:sp>
      <p:sp>
        <p:nvSpPr>
          <p:cNvPr id="59404" name="Text Box 12"/>
          <p:cNvSpPr txBox="1">
            <a:spLocks noChangeArrowheads="1"/>
          </p:cNvSpPr>
          <p:nvPr/>
        </p:nvSpPr>
        <p:spPr bwMode="auto">
          <a:xfrm>
            <a:off x="5003800" y="2636838"/>
            <a:ext cx="1223963" cy="379412"/>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意味解析</a:t>
            </a:r>
          </a:p>
        </p:txBody>
      </p:sp>
      <p:sp>
        <p:nvSpPr>
          <p:cNvPr id="59406" name="Text Box 14"/>
          <p:cNvSpPr txBox="1">
            <a:spLocks noChangeArrowheads="1"/>
          </p:cNvSpPr>
          <p:nvPr/>
        </p:nvSpPr>
        <p:spPr bwMode="auto">
          <a:xfrm>
            <a:off x="3059113" y="4365625"/>
            <a:ext cx="865187"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私は</a:t>
            </a:r>
          </a:p>
        </p:txBody>
      </p:sp>
      <p:sp>
        <p:nvSpPr>
          <p:cNvPr id="59409" name="Text Box 17"/>
          <p:cNvSpPr txBox="1">
            <a:spLocks noChangeArrowheads="1"/>
          </p:cNvSpPr>
          <p:nvPr/>
        </p:nvSpPr>
        <p:spPr bwMode="auto">
          <a:xfrm>
            <a:off x="5076825" y="4365625"/>
            <a:ext cx="863600" cy="473075"/>
          </a:xfrm>
          <a:prstGeom prst="rect">
            <a:avLst/>
          </a:prstGeom>
          <a:noFill/>
          <a:ln w="15875">
            <a:solidFill>
              <a:schemeClr val="tx1"/>
            </a:solidFill>
            <a:miter lim="800000"/>
            <a:headEnd/>
            <a:tailEnd/>
          </a:ln>
          <a:effectLst/>
        </p:spPr>
        <p:txBody>
          <a:bodyPr>
            <a:spAutoFit/>
          </a:bodyPr>
          <a:lstStyle/>
          <a:p>
            <a:pPr algn="ctr">
              <a:spcBef>
                <a:spcPct val="50000"/>
              </a:spcBef>
            </a:pPr>
            <a:r>
              <a:rPr lang="ja-JP" altLang="en-US" sz="2400"/>
              <a:t>本を</a:t>
            </a:r>
          </a:p>
        </p:txBody>
      </p:sp>
      <p:sp>
        <p:nvSpPr>
          <p:cNvPr id="59410" name="Line 18"/>
          <p:cNvSpPr>
            <a:spLocks noChangeShapeType="1"/>
          </p:cNvSpPr>
          <p:nvPr/>
        </p:nvSpPr>
        <p:spPr bwMode="auto">
          <a:xfrm flipV="1">
            <a:off x="3635375" y="3716338"/>
            <a:ext cx="649288" cy="576262"/>
          </a:xfrm>
          <a:prstGeom prst="line">
            <a:avLst/>
          </a:prstGeom>
          <a:noFill/>
          <a:ln w="9525">
            <a:solidFill>
              <a:schemeClr val="tx1"/>
            </a:solidFill>
            <a:round/>
            <a:headEnd/>
            <a:tailEnd type="triangle" w="med" len="med"/>
          </a:ln>
          <a:effectLst/>
        </p:spPr>
        <p:txBody>
          <a:bodyPr/>
          <a:lstStyle/>
          <a:p>
            <a:endParaRPr lang="ja-JP" altLang="en-US"/>
          </a:p>
        </p:txBody>
      </p:sp>
      <p:sp>
        <p:nvSpPr>
          <p:cNvPr id="59411" name="Line 19"/>
          <p:cNvSpPr>
            <a:spLocks noChangeShapeType="1"/>
          </p:cNvSpPr>
          <p:nvPr/>
        </p:nvSpPr>
        <p:spPr bwMode="auto">
          <a:xfrm flipH="1" flipV="1">
            <a:off x="4643438" y="3716338"/>
            <a:ext cx="649287" cy="576262"/>
          </a:xfrm>
          <a:prstGeom prst="line">
            <a:avLst/>
          </a:prstGeom>
          <a:noFill/>
          <a:ln w="9525">
            <a:solidFill>
              <a:schemeClr val="tx1"/>
            </a:solidFill>
            <a:round/>
            <a:headEnd/>
            <a:tailEnd type="triangle" w="med" len="med"/>
          </a:ln>
          <a:effectLst/>
        </p:spPr>
        <p:txBody>
          <a:bodyPr/>
          <a:lstStyle/>
          <a:p>
            <a:endParaRPr lang="ja-JP" altLang="en-US"/>
          </a:p>
        </p:txBody>
      </p:sp>
      <p:sp>
        <p:nvSpPr>
          <p:cNvPr id="59412" name="AutoShape 20"/>
          <p:cNvSpPr>
            <a:spLocks noChangeArrowheads="1"/>
          </p:cNvSpPr>
          <p:nvPr/>
        </p:nvSpPr>
        <p:spPr bwMode="auto">
          <a:xfrm>
            <a:off x="4211638" y="5013325"/>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59413" name="Text Box 21"/>
          <p:cNvSpPr txBox="1">
            <a:spLocks noChangeArrowheads="1"/>
          </p:cNvSpPr>
          <p:nvPr/>
        </p:nvSpPr>
        <p:spPr bwMode="auto">
          <a:xfrm>
            <a:off x="5003800" y="5013325"/>
            <a:ext cx="2808288" cy="379413"/>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英語の中間表現に変換</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タイトル 1"/>
          <p:cNvSpPr>
            <a:spLocks noGrp="1"/>
          </p:cNvSpPr>
          <p:nvPr>
            <p:ph type="title" idx="4294967295"/>
          </p:nvPr>
        </p:nvSpPr>
        <p:spPr/>
        <p:txBody>
          <a:bodyPr/>
          <a:lstStyle/>
          <a:p>
            <a:pPr eaLnBrk="1" hangingPunct="1"/>
            <a:r>
              <a:rPr lang="ja-JP" altLang="en-US" sz="3200" smtClean="0"/>
              <a:t>トランスファー方式で変換してみる２</a:t>
            </a:r>
          </a:p>
        </p:txBody>
      </p:sp>
      <p:sp>
        <p:nvSpPr>
          <p:cNvPr id="64519" name="Text Box 7"/>
          <p:cNvSpPr txBox="1">
            <a:spLocks noChangeArrowheads="1"/>
          </p:cNvSpPr>
          <p:nvPr/>
        </p:nvSpPr>
        <p:spPr bwMode="auto">
          <a:xfrm>
            <a:off x="3851275" y="1052513"/>
            <a:ext cx="1296988" cy="473075"/>
          </a:xfrm>
          <a:prstGeom prst="rect">
            <a:avLst/>
          </a:prstGeom>
          <a:noFill/>
          <a:ln w="15875">
            <a:solidFill>
              <a:schemeClr val="tx1"/>
            </a:solidFill>
            <a:miter lim="800000"/>
            <a:headEnd/>
            <a:tailEnd/>
          </a:ln>
          <a:effectLst/>
        </p:spPr>
        <p:txBody>
          <a:bodyPr>
            <a:spAutoFit/>
          </a:bodyPr>
          <a:lstStyle/>
          <a:p>
            <a:pPr algn="ctr">
              <a:spcBef>
                <a:spcPct val="50000"/>
              </a:spcBef>
            </a:pPr>
            <a:r>
              <a:rPr lang="en-US" altLang="ja-JP" sz="2400"/>
              <a:t>bought</a:t>
            </a:r>
          </a:p>
        </p:txBody>
      </p:sp>
      <p:sp>
        <p:nvSpPr>
          <p:cNvPr id="64522" name="Text Box 10"/>
          <p:cNvSpPr txBox="1">
            <a:spLocks noChangeArrowheads="1"/>
          </p:cNvSpPr>
          <p:nvPr/>
        </p:nvSpPr>
        <p:spPr bwMode="auto">
          <a:xfrm>
            <a:off x="3059113" y="2205038"/>
            <a:ext cx="865187" cy="473075"/>
          </a:xfrm>
          <a:prstGeom prst="rect">
            <a:avLst/>
          </a:prstGeom>
          <a:noFill/>
          <a:ln w="15875">
            <a:solidFill>
              <a:schemeClr val="tx1"/>
            </a:solidFill>
            <a:miter lim="800000"/>
            <a:headEnd/>
            <a:tailEnd/>
          </a:ln>
          <a:effectLst/>
        </p:spPr>
        <p:txBody>
          <a:bodyPr>
            <a:spAutoFit/>
          </a:bodyPr>
          <a:lstStyle/>
          <a:p>
            <a:pPr algn="ctr">
              <a:spcBef>
                <a:spcPct val="50000"/>
              </a:spcBef>
            </a:pPr>
            <a:r>
              <a:rPr lang="en-US" altLang="ja-JP" sz="2400"/>
              <a:t>I</a:t>
            </a:r>
          </a:p>
        </p:txBody>
      </p:sp>
      <p:sp>
        <p:nvSpPr>
          <p:cNvPr id="64523" name="Text Box 11"/>
          <p:cNvSpPr txBox="1">
            <a:spLocks noChangeArrowheads="1"/>
          </p:cNvSpPr>
          <p:nvPr/>
        </p:nvSpPr>
        <p:spPr bwMode="auto">
          <a:xfrm>
            <a:off x="5076825" y="2205038"/>
            <a:ext cx="1511300" cy="473075"/>
          </a:xfrm>
          <a:prstGeom prst="rect">
            <a:avLst/>
          </a:prstGeom>
          <a:noFill/>
          <a:ln w="15875">
            <a:solidFill>
              <a:schemeClr val="tx1"/>
            </a:solidFill>
            <a:miter lim="800000"/>
            <a:headEnd/>
            <a:tailEnd/>
          </a:ln>
          <a:effectLst/>
        </p:spPr>
        <p:txBody>
          <a:bodyPr>
            <a:spAutoFit/>
          </a:bodyPr>
          <a:lstStyle/>
          <a:p>
            <a:pPr algn="ctr">
              <a:spcBef>
                <a:spcPct val="50000"/>
              </a:spcBef>
            </a:pPr>
            <a:r>
              <a:rPr lang="en-US" altLang="ja-JP" sz="2400"/>
              <a:t>a book</a:t>
            </a:r>
          </a:p>
        </p:txBody>
      </p:sp>
      <p:sp>
        <p:nvSpPr>
          <p:cNvPr id="64524" name="Line 12"/>
          <p:cNvSpPr>
            <a:spLocks noChangeShapeType="1"/>
          </p:cNvSpPr>
          <p:nvPr/>
        </p:nvSpPr>
        <p:spPr bwMode="auto">
          <a:xfrm flipV="1">
            <a:off x="3635375" y="1555750"/>
            <a:ext cx="649288" cy="576263"/>
          </a:xfrm>
          <a:prstGeom prst="line">
            <a:avLst/>
          </a:prstGeom>
          <a:noFill/>
          <a:ln w="9525">
            <a:solidFill>
              <a:schemeClr val="tx1"/>
            </a:solidFill>
            <a:round/>
            <a:headEnd/>
            <a:tailEnd type="triangle" w="med" len="med"/>
          </a:ln>
          <a:effectLst/>
        </p:spPr>
        <p:txBody>
          <a:bodyPr/>
          <a:lstStyle/>
          <a:p>
            <a:endParaRPr lang="ja-JP" altLang="en-US"/>
          </a:p>
        </p:txBody>
      </p:sp>
      <p:sp>
        <p:nvSpPr>
          <p:cNvPr id="64525" name="Line 13"/>
          <p:cNvSpPr>
            <a:spLocks noChangeShapeType="1"/>
          </p:cNvSpPr>
          <p:nvPr/>
        </p:nvSpPr>
        <p:spPr bwMode="auto">
          <a:xfrm flipH="1" flipV="1">
            <a:off x="4643438" y="1555750"/>
            <a:ext cx="649287" cy="576263"/>
          </a:xfrm>
          <a:prstGeom prst="line">
            <a:avLst/>
          </a:prstGeom>
          <a:noFill/>
          <a:ln w="9525">
            <a:solidFill>
              <a:schemeClr val="tx1"/>
            </a:solidFill>
            <a:round/>
            <a:headEnd/>
            <a:tailEnd type="triangle" w="med" len="med"/>
          </a:ln>
          <a:effectLst/>
        </p:spPr>
        <p:txBody>
          <a:bodyPr/>
          <a:lstStyle/>
          <a:p>
            <a:endParaRPr lang="ja-JP" altLang="en-US"/>
          </a:p>
        </p:txBody>
      </p:sp>
      <p:sp>
        <p:nvSpPr>
          <p:cNvPr id="64526" name="AutoShape 14"/>
          <p:cNvSpPr>
            <a:spLocks noChangeArrowheads="1"/>
          </p:cNvSpPr>
          <p:nvPr/>
        </p:nvSpPr>
        <p:spPr bwMode="auto">
          <a:xfrm>
            <a:off x="4211638" y="2852738"/>
            <a:ext cx="576262" cy="431800"/>
          </a:xfrm>
          <a:prstGeom prst="down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4527" name="Text Box 15"/>
          <p:cNvSpPr txBox="1">
            <a:spLocks noChangeArrowheads="1"/>
          </p:cNvSpPr>
          <p:nvPr/>
        </p:nvSpPr>
        <p:spPr bwMode="auto">
          <a:xfrm>
            <a:off x="5003800" y="2852738"/>
            <a:ext cx="1368425" cy="379412"/>
          </a:xfrm>
          <a:prstGeom prst="rect">
            <a:avLst/>
          </a:prstGeom>
          <a:noFill/>
          <a:ln w="12700">
            <a:solidFill>
              <a:schemeClr val="tx1"/>
            </a:solidFill>
            <a:miter lim="800000"/>
            <a:headEnd/>
            <a:tailEnd/>
          </a:ln>
          <a:effectLst/>
        </p:spPr>
        <p:txBody>
          <a:bodyPr>
            <a:spAutoFit/>
          </a:bodyPr>
          <a:lstStyle/>
          <a:p>
            <a:pPr>
              <a:spcBef>
                <a:spcPct val="50000"/>
              </a:spcBef>
            </a:pPr>
            <a:r>
              <a:rPr lang="ja-JP" altLang="en-US"/>
              <a:t>英文を作成</a:t>
            </a:r>
            <a:endParaRPr lang="en-US" altLang="ja-JP"/>
          </a:p>
        </p:txBody>
      </p:sp>
      <p:sp>
        <p:nvSpPr>
          <p:cNvPr id="64528" name="Text Box 16"/>
          <p:cNvSpPr txBox="1">
            <a:spLocks noChangeArrowheads="1"/>
          </p:cNvSpPr>
          <p:nvPr/>
        </p:nvSpPr>
        <p:spPr bwMode="auto">
          <a:xfrm>
            <a:off x="323850" y="3429000"/>
            <a:ext cx="8424863" cy="457200"/>
          </a:xfrm>
          <a:prstGeom prst="rect">
            <a:avLst/>
          </a:prstGeom>
          <a:noFill/>
          <a:ln w="9525">
            <a:noFill/>
            <a:miter lim="800000"/>
            <a:headEnd/>
            <a:tailEnd/>
          </a:ln>
          <a:effectLst/>
        </p:spPr>
        <p:txBody>
          <a:bodyPr>
            <a:spAutoFit/>
          </a:bodyPr>
          <a:lstStyle/>
          <a:p>
            <a:pPr algn="ctr">
              <a:spcBef>
                <a:spcPct val="50000"/>
              </a:spcBef>
            </a:pPr>
            <a:r>
              <a:rPr lang="en-US" altLang="ja-JP" sz="2400"/>
              <a:t>I bought a book.</a:t>
            </a:r>
          </a:p>
        </p:txBody>
      </p:sp>
      <p:sp>
        <p:nvSpPr>
          <p:cNvPr id="64529" name="Text Box 17"/>
          <p:cNvSpPr txBox="1">
            <a:spLocks noChangeArrowheads="1"/>
          </p:cNvSpPr>
          <p:nvPr/>
        </p:nvSpPr>
        <p:spPr bwMode="auto">
          <a:xfrm>
            <a:off x="395288" y="4076700"/>
            <a:ext cx="8353425" cy="1462088"/>
          </a:xfrm>
          <a:prstGeom prst="rect">
            <a:avLst/>
          </a:prstGeom>
          <a:noFill/>
          <a:ln w="9525">
            <a:noFill/>
            <a:miter lim="800000"/>
            <a:headEnd/>
            <a:tailEnd/>
          </a:ln>
          <a:effectLst/>
        </p:spPr>
        <p:txBody>
          <a:bodyPr>
            <a:spAutoFit/>
          </a:bodyPr>
          <a:lstStyle/>
          <a:p>
            <a:pPr>
              <a:spcBef>
                <a:spcPct val="50000"/>
              </a:spcBef>
            </a:pPr>
            <a:r>
              <a:rPr lang="en-US" altLang="ja-JP"/>
              <a:t>※</a:t>
            </a:r>
            <a:r>
              <a:rPr lang="ja-JP" altLang="en-US" sz="2400"/>
              <a:t>英文を作成とあるが、ここにもいろいろな制約があり、</a:t>
            </a:r>
            <a:endParaRPr lang="en-US" altLang="ja-JP" sz="2400"/>
          </a:p>
          <a:p>
            <a:pPr>
              <a:spcBef>
                <a:spcPct val="50000"/>
              </a:spcBef>
            </a:pPr>
            <a:r>
              <a:rPr lang="ja-JP" altLang="en-US" sz="2400"/>
              <a:t>　プロダクションルールを用いて作成する（詳しくは省略）</a:t>
            </a:r>
            <a:endParaRPr lang="en-US" altLang="ja-JP" sz="2400"/>
          </a:p>
          <a:p>
            <a:pPr>
              <a:spcBef>
                <a:spcPct val="50000"/>
              </a:spcBef>
            </a:pPr>
            <a:r>
              <a:rPr lang="ja-JP" altLang="en-US" sz="2000"/>
              <a:t>（プロダクションルール</a:t>
            </a:r>
            <a:r>
              <a:rPr lang="en-US" altLang="ja-JP" sz="2000"/>
              <a:t>→</a:t>
            </a:r>
            <a:r>
              <a:rPr lang="ja-JP" altLang="en-US" sz="2000"/>
              <a:t>もし～ならば～する、である）</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タイトル 1"/>
          <p:cNvSpPr>
            <a:spLocks noGrp="1"/>
          </p:cNvSpPr>
          <p:nvPr>
            <p:ph type="title" idx="4294967295"/>
          </p:nvPr>
        </p:nvSpPr>
        <p:spPr/>
        <p:txBody>
          <a:bodyPr/>
          <a:lstStyle/>
          <a:p>
            <a:pPr eaLnBrk="1" hangingPunct="1"/>
            <a:r>
              <a:rPr lang="ja-JP" altLang="en-US" sz="3200" smtClean="0"/>
              <a:t>用例方式</a:t>
            </a:r>
          </a:p>
        </p:txBody>
      </p:sp>
      <p:sp>
        <p:nvSpPr>
          <p:cNvPr id="46085" name="Text Box 5"/>
          <p:cNvSpPr txBox="1">
            <a:spLocks noChangeArrowheads="1"/>
          </p:cNvSpPr>
          <p:nvPr/>
        </p:nvSpPr>
        <p:spPr bwMode="auto">
          <a:xfrm>
            <a:off x="323850" y="981075"/>
            <a:ext cx="8496300" cy="1735138"/>
          </a:xfrm>
          <a:prstGeom prst="rect">
            <a:avLst/>
          </a:prstGeom>
          <a:noFill/>
          <a:ln w="9525">
            <a:noFill/>
            <a:miter lim="800000"/>
            <a:headEnd/>
            <a:tailEnd/>
          </a:ln>
          <a:effectLst/>
        </p:spPr>
        <p:txBody>
          <a:bodyPr>
            <a:spAutoFit/>
          </a:bodyPr>
          <a:lstStyle/>
          <a:p>
            <a:pPr>
              <a:spcBef>
                <a:spcPct val="50000"/>
              </a:spcBef>
            </a:pPr>
            <a:r>
              <a:rPr lang="ja-JP" altLang="en-US" sz="2400"/>
              <a:t>さまざまな文章のパターンとその翻訳文をあらかじめデータベースに登録する。</a:t>
            </a:r>
          </a:p>
          <a:p>
            <a:pPr>
              <a:spcBef>
                <a:spcPct val="50000"/>
              </a:spcBef>
            </a:pPr>
            <a:r>
              <a:rPr lang="ja-JP" altLang="en-US" sz="2400"/>
              <a:t>入力した文章をデータベースから同じパターンの物を探して、対応する翻訳文の異なる部分だけ置き換える手法</a:t>
            </a:r>
          </a:p>
        </p:txBody>
      </p:sp>
      <p:sp>
        <p:nvSpPr>
          <p:cNvPr id="46086" name="Text Box 6"/>
          <p:cNvSpPr txBox="1">
            <a:spLocks noChangeArrowheads="1"/>
          </p:cNvSpPr>
          <p:nvPr/>
        </p:nvSpPr>
        <p:spPr bwMode="auto">
          <a:xfrm>
            <a:off x="395288" y="2924175"/>
            <a:ext cx="8280400" cy="2620963"/>
          </a:xfrm>
          <a:prstGeom prst="rect">
            <a:avLst/>
          </a:prstGeom>
          <a:noFill/>
          <a:ln w="9525">
            <a:noFill/>
            <a:miter lim="800000"/>
            <a:headEnd/>
            <a:tailEnd/>
          </a:ln>
          <a:effectLst/>
        </p:spPr>
        <p:txBody>
          <a:bodyPr>
            <a:spAutoFit/>
          </a:bodyPr>
          <a:lstStyle/>
          <a:p>
            <a:pPr>
              <a:spcBef>
                <a:spcPct val="50000"/>
              </a:spcBef>
            </a:pPr>
            <a:r>
              <a:rPr lang="ja-JP" altLang="en-US" sz="2800" u="sng"/>
              <a:t>メリット</a:t>
            </a:r>
          </a:p>
          <a:p>
            <a:pPr>
              <a:spcBef>
                <a:spcPct val="50000"/>
              </a:spcBef>
            </a:pPr>
            <a:r>
              <a:rPr lang="ja-JP" altLang="en-US" sz="2400"/>
              <a:t>ほかの形式より、自然な文章に近づくことが出来る</a:t>
            </a:r>
          </a:p>
          <a:p>
            <a:pPr>
              <a:spcBef>
                <a:spcPct val="50000"/>
              </a:spcBef>
            </a:pPr>
            <a:r>
              <a:rPr lang="ja-JP" altLang="en-US" sz="2800" u="sng"/>
              <a:t>デメリット</a:t>
            </a:r>
            <a:endParaRPr lang="ja-JP" altLang="en-US" sz="2800"/>
          </a:p>
          <a:p>
            <a:pPr>
              <a:spcBef>
                <a:spcPct val="50000"/>
              </a:spcBef>
            </a:pPr>
            <a:r>
              <a:rPr lang="ja-JP" altLang="en-US" sz="2400"/>
              <a:t>文章のパターン文の翻訳文が必要になるため、膨大なデータが必要になる</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タイトル 1"/>
          <p:cNvSpPr>
            <a:spLocks noGrp="1"/>
          </p:cNvSpPr>
          <p:nvPr>
            <p:ph type="title" idx="4294967295"/>
          </p:nvPr>
        </p:nvSpPr>
        <p:spPr/>
        <p:txBody>
          <a:bodyPr/>
          <a:lstStyle/>
          <a:p>
            <a:pPr eaLnBrk="1" hangingPunct="1"/>
            <a:r>
              <a:rPr lang="ja-JP" altLang="en-US" sz="3200" smtClean="0"/>
              <a:t>機械翻訳の問題</a:t>
            </a:r>
          </a:p>
        </p:txBody>
      </p:sp>
      <p:sp>
        <p:nvSpPr>
          <p:cNvPr id="47108" name="Text Box 4"/>
          <p:cNvSpPr txBox="1">
            <a:spLocks noChangeArrowheads="1"/>
          </p:cNvSpPr>
          <p:nvPr/>
        </p:nvSpPr>
        <p:spPr bwMode="auto">
          <a:xfrm>
            <a:off x="323850" y="981075"/>
            <a:ext cx="8424863" cy="4291013"/>
          </a:xfrm>
          <a:prstGeom prst="rect">
            <a:avLst/>
          </a:prstGeom>
          <a:noFill/>
          <a:ln w="9525">
            <a:noFill/>
            <a:miter lim="800000"/>
            <a:headEnd/>
            <a:tailEnd/>
          </a:ln>
          <a:effectLst/>
        </p:spPr>
        <p:txBody>
          <a:bodyPr>
            <a:spAutoFit/>
          </a:bodyPr>
          <a:lstStyle/>
          <a:p>
            <a:pPr>
              <a:spcBef>
                <a:spcPct val="50000"/>
              </a:spcBef>
            </a:pPr>
            <a:r>
              <a:rPr lang="ja-JP" altLang="en-US" sz="2400"/>
              <a:t>・原文の意味があいまいな点</a:t>
            </a:r>
          </a:p>
          <a:p>
            <a:pPr>
              <a:spcBef>
                <a:spcPct val="50000"/>
              </a:spcBef>
            </a:pPr>
            <a:r>
              <a:rPr lang="en-US" altLang="ja-JP" sz="2400"/>
              <a:t>→</a:t>
            </a:r>
            <a:r>
              <a:rPr lang="ja-JP" altLang="en-US" sz="2400"/>
              <a:t>人間が翻訳することが困難なことをコンピュータが行うのは、　難しく、対応するためには、コンピュータが理解できるようにしなくてはならない（プレエディット）</a:t>
            </a:r>
          </a:p>
          <a:p>
            <a:pPr>
              <a:spcBef>
                <a:spcPct val="50000"/>
              </a:spcBef>
            </a:pPr>
            <a:r>
              <a:rPr lang="ja-JP" altLang="en-US" sz="2400"/>
              <a:t>・出力された翻訳文が必ずしも正しいかは分からない</a:t>
            </a:r>
          </a:p>
          <a:p>
            <a:pPr>
              <a:spcBef>
                <a:spcPct val="50000"/>
              </a:spcBef>
            </a:pPr>
            <a:r>
              <a:rPr lang="en-US" altLang="ja-JP" sz="2400"/>
              <a:t>→</a:t>
            </a:r>
            <a:r>
              <a:rPr lang="ja-JP" altLang="en-US" sz="2400"/>
              <a:t>人間の目で確認する必要がある</a:t>
            </a:r>
            <a:r>
              <a:rPr lang="en-US" altLang="ja-JP" sz="2400"/>
              <a:t>(</a:t>
            </a:r>
            <a:r>
              <a:rPr lang="ja-JP" altLang="en-US" sz="2400"/>
              <a:t>ポストエディット）</a:t>
            </a:r>
          </a:p>
          <a:p>
            <a:pPr>
              <a:spcBef>
                <a:spcPct val="50000"/>
              </a:spcBef>
            </a:pPr>
            <a:endParaRPr lang="ja-JP" altLang="en-US" sz="2400"/>
          </a:p>
          <a:p>
            <a:pPr>
              <a:spcBef>
                <a:spcPct val="50000"/>
              </a:spcBef>
            </a:pPr>
            <a:r>
              <a:rPr lang="ja-JP" altLang="en-US" sz="2400"/>
              <a:t>システムではプレエディット・ポストエディットの作業量を減らすことが望ましいとされている</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タイトル 1"/>
          <p:cNvSpPr>
            <a:spLocks noGrp="1"/>
          </p:cNvSpPr>
          <p:nvPr>
            <p:ph type="title" idx="4294967295"/>
          </p:nvPr>
        </p:nvSpPr>
        <p:spPr/>
        <p:txBody>
          <a:bodyPr/>
          <a:lstStyle/>
          <a:p>
            <a:pPr eaLnBrk="1" hangingPunct="1"/>
            <a:r>
              <a:rPr lang="ja-JP" altLang="en-US" sz="3200" smtClean="0"/>
              <a:t>エキスパートシステムについて</a:t>
            </a:r>
          </a:p>
        </p:txBody>
      </p:sp>
      <p:sp>
        <p:nvSpPr>
          <p:cNvPr id="48132" name="Text Box 4"/>
          <p:cNvSpPr txBox="1">
            <a:spLocks noChangeArrowheads="1"/>
          </p:cNvSpPr>
          <p:nvPr/>
        </p:nvSpPr>
        <p:spPr bwMode="auto">
          <a:xfrm>
            <a:off x="395288" y="981075"/>
            <a:ext cx="8353425" cy="4446588"/>
          </a:xfrm>
          <a:prstGeom prst="rect">
            <a:avLst/>
          </a:prstGeom>
          <a:noFill/>
          <a:ln w="9525">
            <a:noFill/>
            <a:miter lim="800000"/>
            <a:headEnd/>
            <a:tailEnd/>
          </a:ln>
          <a:effectLst/>
        </p:spPr>
        <p:txBody>
          <a:bodyPr>
            <a:spAutoFit/>
          </a:bodyPr>
          <a:lstStyle/>
          <a:p>
            <a:pPr>
              <a:spcBef>
                <a:spcPct val="50000"/>
              </a:spcBef>
            </a:pPr>
            <a:r>
              <a:rPr lang="ja-JP" altLang="en-US" sz="2800" u="sng"/>
              <a:t>エキスパートシステムとは？</a:t>
            </a:r>
          </a:p>
          <a:p>
            <a:pPr>
              <a:spcBef>
                <a:spcPct val="50000"/>
              </a:spcBef>
            </a:pPr>
            <a:r>
              <a:rPr lang="ja-JP" altLang="en-US" sz="2400"/>
              <a:t>エキスパート</a:t>
            </a:r>
            <a:r>
              <a:rPr lang="en-US" altLang="ja-JP" sz="2400"/>
              <a:t>→</a:t>
            </a:r>
            <a:r>
              <a:rPr lang="ja-JP" altLang="en-US" sz="2400"/>
              <a:t>専門家</a:t>
            </a:r>
          </a:p>
          <a:p>
            <a:pPr>
              <a:spcBef>
                <a:spcPct val="50000"/>
              </a:spcBef>
            </a:pPr>
            <a:r>
              <a:rPr lang="ja-JP" altLang="en-US" sz="2400"/>
              <a:t>専門家に代わってアドバイスを行うシステム</a:t>
            </a:r>
          </a:p>
          <a:p>
            <a:pPr>
              <a:spcBef>
                <a:spcPct val="50000"/>
              </a:spcBef>
            </a:pPr>
            <a:r>
              <a:rPr lang="ja-JP" altLang="en-US" sz="2400"/>
              <a:t>例：医者に代わって病気の診断</a:t>
            </a:r>
          </a:p>
          <a:p>
            <a:pPr>
              <a:spcBef>
                <a:spcPct val="50000"/>
              </a:spcBef>
            </a:pPr>
            <a:endParaRPr lang="ja-JP" altLang="en-US" sz="2400"/>
          </a:p>
          <a:p>
            <a:pPr>
              <a:spcBef>
                <a:spcPct val="50000"/>
              </a:spcBef>
            </a:pPr>
            <a:r>
              <a:rPr lang="ja-JP" altLang="en-US" sz="2800" u="sng"/>
              <a:t>エキスパートシステムの構成</a:t>
            </a:r>
          </a:p>
          <a:p>
            <a:pPr>
              <a:spcBef>
                <a:spcPct val="50000"/>
              </a:spcBef>
            </a:pPr>
            <a:r>
              <a:rPr lang="ja-JP" altLang="en-US" sz="2400"/>
              <a:t>・推論エンジン</a:t>
            </a:r>
          </a:p>
          <a:p>
            <a:pPr>
              <a:spcBef>
                <a:spcPct val="50000"/>
              </a:spcBef>
            </a:pPr>
            <a:r>
              <a:rPr lang="ja-JP" altLang="en-US" sz="2400"/>
              <a:t>・知識ベース</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タイトル 1"/>
          <p:cNvSpPr>
            <a:spLocks noGrp="1"/>
          </p:cNvSpPr>
          <p:nvPr>
            <p:ph type="title" idx="4294967295"/>
          </p:nvPr>
        </p:nvSpPr>
        <p:spPr/>
        <p:txBody>
          <a:bodyPr/>
          <a:lstStyle/>
          <a:p>
            <a:pPr eaLnBrk="1" hangingPunct="1"/>
            <a:r>
              <a:rPr lang="ja-JP" altLang="en-US" sz="3200" smtClean="0"/>
              <a:t>知識ベースについて</a:t>
            </a:r>
          </a:p>
        </p:txBody>
      </p:sp>
      <p:sp>
        <p:nvSpPr>
          <p:cNvPr id="49156" name="Text Box 4"/>
          <p:cNvSpPr txBox="1">
            <a:spLocks noChangeArrowheads="1"/>
          </p:cNvSpPr>
          <p:nvPr/>
        </p:nvSpPr>
        <p:spPr bwMode="auto">
          <a:xfrm>
            <a:off x="323850" y="981075"/>
            <a:ext cx="8351838" cy="4994275"/>
          </a:xfrm>
          <a:prstGeom prst="rect">
            <a:avLst/>
          </a:prstGeom>
          <a:noFill/>
          <a:ln w="9525">
            <a:noFill/>
            <a:miter lim="800000"/>
            <a:headEnd/>
            <a:tailEnd/>
          </a:ln>
          <a:effectLst/>
        </p:spPr>
        <p:txBody>
          <a:bodyPr>
            <a:spAutoFit/>
          </a:bodyPr>
          <a:lstStyle/>
          <a:p>
            <a:pPr>
              <a:spcBef>
                <a:spcPct val="50000"/>
              </a:spcBef>
            </a:pPr>
            <a:r>
              <a:rPr lang="ja-JP" altLang="en-US" sz="2800" u="sng"/>
              <a:t>知識を得るには？</a:t>
            </a:r>
          </a:p>
          <a:p>
            <a:pPr>
              <a:spcBef>
                <a:spcPct val="50000"/>
              </a:spcBef>
            </a:pPr>
            <a:r>
              <a:rPr lang="en-US" altLang="ja-JP" sz="2400"/>
              <a:t>→</a:t>
            </a:r>
            <a:r>
              <a:rPr lang="ja-JP" altLang="en-US" sz="2400"/>
              <a:t>ナレッジエンジニアが専門家から情報を取得し、登録する</a:t>
            </a:r>
          </a:p>
          <a:p>
            <a:pPr>
              <a:spcBef>
                <a:spcPct val="50000"/>
              </a:spcBef>
            </a:pPr>
            <a:endParaRPr lang="ja-JP" altLang="en-US" sz="2400"/>
          </a:p>
          <a:p>
            <a:pPr>
              <a:spcBef>
                <a:spcPct val="50000"/>
              </a:spcBef>
            </a:pPr>
            <a:r>
              <a:rPr lang="ja-JP" altLang="en-US" sz="2800" u="sng"/>
              <a:t>ナレッジエンジニアとは？</a:t>
            </a:r>
          </a:p>
          <a:p>
            <a:pPr>
              <a:spcBef>
                <a:spcPct val="50000"/>
              </a:spcBef>
            </a:pPr>
            <a:r>
              <a:rPr lang="en-US" altLang="ja-JP" sz="2400"/>
              <a:t>→</a:t>
            </a:r>
            <a:r>
              <a:rPr lang="ja-JP" altLang="en-US" sz="2400"/>
              <a:t>専門家が専門知識をコンピュータに移すことを助ける人</a:t>
            </a:r>
          </a:p>
          <a:p>
            <a:pPr>
              <a:spcBef>
                <a:spcPct val="50000"/>
              </a:spcBef>
            </a:pPr>
            <a:r>
              <a:rPr lang="ja-JP" altLang="en-US" sz="2400"/>
              <a:t>　システムエンジニアとは異なるスキルが必要とする</a:t>
            </a:r>
          </a:p>
          <a:p>
            <a:pPr>
              <a:spcBef>
                <a:spcPct val="50000"/>
              </a:spcBef>
            </a:pPr>
            <a:r>
              <a:rPr lang="ja-JP" altLang="en-US" sz="2400"/>
              <a:t>　例：専門家から情報を抽出する</a:t>
            </a:r>
          </a:p>
          <a:p>
            <a:pPr>
              <a:spcBef>
                <a:spcPct val="50000"/>
              </a:spcBef>
            </a:pPr>
            <a:r>
              <a:rPr lang="ja-JP" altLang="en-US" sz="2400"/>
              <a:t>　　　</a:t>
            </a:r>
            <a:r>
              <a:rPr lang="en-US" altLang="ja-JP" sz="2400"/>
              <a:t>→</a:t>
            </a:r>
            <a:r>
              <a:rPr lang="ja-JP" altLang="en-US" sz="2400"/>
              <a:t>抽出した情報でも前提・結論・確立因数の確認が必要</a:t>
            </a:r>
          </a:p>
          <a:p>
            <a:pPr>
              <a:spcBef>
                <a:spcPct val="50000"/>
              </a:spcBef>
            </a:pPr>
            <a:endParaRPr lang="ja-JP" altLang="en-US" sz="24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タイトル 1"/>
          <p:cNvSpPr>
            <a:spLocks noGrp="1"/>
          </p:cNvSpPr>
          <p:nvPr>
            <p:ph type="title" idx="4294967295"/>
          </p:nvPr>
        </p:nvSpPr>
        <p:spPr/>
        <p:txBody>
          <a:bodyPr/>
          <a:lstStyle/>
          <a:p>
            <a:pPr eaLnBrk="1" hangingPunct="1"/>
            <a:r>
              <a:rPr lang="ja-JP" altLang="en-US" sz="3200" smtClean="0"/>
              <a:t>推論について</a:t>
            </a:r>
          </a:p>
        </p:txBody>
      </p:sp>
      <p:sp>
        <p:nvSpPr>
          <p:cNvPr id="50180" name="Text Box 4"/>
          <p:cNvSpPr txBox="1">
            <a:spLocks noChangeArrowheads="1"/>
          </p:cNvSpPr>
          <p:nvPr/>
        </p:nvSpPr>
        <p:spPr bwMode="auto">
          <a:xfrm>
            <a:off x="395288" y="981075"/>
            <a:ext cx="8353425" cy="4108450"/>
          </a:xfrm>
          <a:prstGeom prst="rect">
            <a:avLst/>
          </a:prstGeom>
          <a:noFill/>
          <a:ln w="9525">
            <a:noFill/>
            <a:miter lim="800000"/>
            <a:headEnd/>
            <a:tailEnd/>
          </a:ln>
          <a:effectLst/>
        </p:spPr>
        <p:txBody>
          <a:bodyPr>
            <a:spAutoFit/>
          </a:bodyPr>
          <a:lstStyle/>
          <a:p>
            <a:pPr>
              <a:spcBef>
                <a:spcPct val="50000"/>
              </a:spcBef>
            </a:pPr>
            <a:r>
              <a:rPr lang="ja-JP" altLang="en-US" sz="2400"/>
              <a:t>推論のルール</a:t>
            </a:r>
            <a:r>
              <a:rPr lang="en-US" altLang="ja-JP" sz="2400"/>
              <a:t>→</a:t>
            </a:r>
            <a:r>
              <a:rPr lang="ja-JP" altLang="en-US" sz="2400"/>
              <a:t>「もしＡならばＢである」</a:t>
            </a:r>
          </a:p>
          <a:p>
            <a:pPr>
              <a:spcBef>
                <a:spcPct val="50000"/>
              </a:spcBef>
            </a:pPr>
            <a:r>
              <a:rPr lang="ja-JP" altLang="en-US" sz="2400"/>
              <a:t>実際には「Ａが成り立ってもＢである」という状況になるとはいえない</a:t>
            </a:r>
          </a:p>
          <a:p>
            <a:pPr>
              <a:spcBef>
                <a:spcPct val="50000"/>
              </a:spcBef>
            </a:pPr>
            <a:r>
              <a:rPr lang="ja-JP" altLang="en-US" sz="2400"/>
              <a:t>「もしＡならばＢである」という条件に重みを付ける（確信度）</a:t>
            </a:r>
          </a:p>
          <a:p>
            <a:pPr>
              <a:spcBef>
                <a:spcPct val="50000"/>
              </a:spcBef>
            </a:pPr>
            <a:r>
              <a:rPr lang="ja-JP" altLang="en-US" sz="2400"/>
              <a:t>例：ＩＦ　熱がある　ＴＨＥＮ　風邪である（０．５）</a:t>
            </a:r>
          </a:p>
          <a:p>
            <a:pPr>
              <a:spcBef>
                <a:spcPct val="50000"/>
              </a:spcBef>
            </a:pPr>
            <a:r>
              <a:rPr lang="ja-JP" altLang="en-US" sz="2400"/>
              <a:t>確信度は組みあわせることによって変動する</a:t>
            </a:r>
          </a:p>
          <a:p>
            <a:pPr>
              <a:spcBef>
                <a:spcPct val="50000"/>
              </a:spcBef>
            </a:pPr>
            <a:r>
              <a:rPr lang="ja-JP" altLang="en-US" sz="2400"/>
              <a:t>例：ＩＦ　熱がある　ＴＨＥＮ　風邪である（０．５）</a:t>
            </a:r>
          </a:p>
          <a:p>
            <a:pPr>
              <a:spcBef>
                <a:spcPct val="50000"/>
              </a:spcBef>
            </a:pPr>
            <a:r>
              <a:rPr lang="ja-JP" altLang="en-US" sz="2400"/>
              <a:t>     ＩＦ　熱がある　ＴＨＥＮ　鼻水が出る（０．３）</a:t>
            </a:r>
          </a:p>
        </p:txBody>
      </p:sp>
      <p:sp>
        <p:nvSpPr>
          <p:cNvPr id="50181" name="AutoShape 5"/>
          <p:cNvSpPr>
            <a:spLocks/>
          </p:cNvSpPr>
          <p:nvPr/>
        </p:nvSpPr>
        <p:spPr bwMode="auto">
          <a:xfrm>
            <a:off x="6300788" y="4076700"/>
            <a:ext cx="287337" cy="1008063"/>
          </a:xfrm>
          <a:prstGeom prst="rightBrace">
            <a:avLst>
              <a:gd name="adj1" fmla="val 29236"/>
              <a:gd name="adj2" fmla="val 50000"/>
            </a:avLst>
          </a:prstGeom>
          <a:noFill/>
          <a:ln w="15875">
            <a:solidFill>
              <a:schemeClr val="tx1"/>
            </a:solidFill>
            <a:round/>
            <a:headEnd/>
            <a:tailEnd/>
          </a:ln>
          <a:effectLst/>
        </p:spPr>
        <p:txBody>
          <a:bodyPr wrap="none" anchor="ctr"/>
          <a:lstStyle/>
          <a:p>
            <a:endParaRPr lang="ja-JP" altLang="en-US"/>
          </a:p>
        </p:txBody>
      </p:sp>
      <p:sp>
        <p:nvSpPr>
          <p:cNvPr id="50182" name="Text Box 6"/>
          <p:cNvSpPr txBox="1">
            <a:spLocks noChangeArrowheads="1"/>
          </p:cNvSpPr>
          <p:nvPr/>
        </p:nvSpPr>
        <p:spPr bwMode="auto">
          <a:xfrm>
            <a:off x="6659563" y="4292600"/>
            <a:ext cx="1944687" cy="657225"/>
          </a:xfrm>
          <a:prstGeom prst="rect">
            <a:avLst/>
          </a:prstGeom>
          <a:noFill/>
          <a:ln w="15875">
            <a:solidFill>
              <a:schemeClr val="tx1"/>
            </a:solidFill>
            <a:miter lim="800000"/>
            <a:headEnd/>
            <a:tailEnd/>
          </a:ln>
          <a:effectLst/>
        </p:spPr>
        <p:txBody>
          <a:bodyPr>
            <a:spAutoFit/>
          </a:bodyPr>
          <a:lstStyle/>
          <a:p>
            <a:pPr>
              <a:spcBef>
                <a:spcPct val="50000"/>
              </a:spcBef>
            </a:pPr>
            <a:r>
              <a:rPr lang="en-US" altLang="ja-JP"/>
              <a:t>AND</a:t>
            </a:r>
            <a:r>
              <a:rPr lang="ja-JP" altLang="en-US"/>
              <a:t>なら確信度上昇</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タイトル 1"/>
          <p:cNvSpPr>
            <a:spLocks noGrp="1"/>
          </p:cNvSpPr>
          <p:nvPr>
            <p:ph type="title" idx="4294967295"/>
          </p:nvPr>
        </p:nvSpPr>
        <p:spPr/>
        <p:txBody>
          <a:bodyPr/>
          <a:lstStyle/>
          <a:p>
            <a:pPr eaLnBrk="1" hangingPunct="1"/>
            <a:r>
              <a:rPr lang="ja-JP" altLang="en-US" sz="3200" smtClean="0"/>
              <a:t>ルール・結論の選択</a:t>
            </a:r>
          </a:p>
        </p:txBody>
      </p:sp>
      <p:sp>
        <p:nvSpPr>
          <p:cNvPr id="63492" name="Text Box 4"/>
          <p:cNvSpPr txBox="1">
            <a:spLocks noChangeArrowheads="1"/>
          </p:cNvSpPr>
          <p:nvPr/>
        </p:nvSpPr>
        <p:spPr bwMode="auto">
          <a:xfrm>
            <a:off x="395288" y="3357563"/>
            <a:ext cx="8353425" cy="1979612"/>
          </a:xfrm>
          <a:prstGeom prst="rect">
            <a:avLst/>
          </a:prstGeom>
          <a:noFill/>
          <a:ln w="9525">
            <a:noFill/>
            <a:miter lim="800000"/>
            <a:headEnd/>
            <a:tailEnd/>
          </a:ln>
          <a:effectLst/>
        </p:spPr>
        <p:txBody>
          <a:bodyPr>
            <a:spAutoFit/>
          </a:bodyPr>
          <a:lstStyle/>
          <a:p>
            <a:pPr>
              <a:spcBef>
                <a:spcPct val="50000"/>
              </a:spcBef>
            </a:pPr>
            <a:r>
              <a:rPr lang="ja-JP" altLang="en-US" sz="2800" u="sng"/>
              <a:t>結論の選択について</a:t>
            </a:r>
          </a:p>
          <a:p>
            <a:pPr>
              <a:spcBef>
                <a:spcPct val="50000"/>
              </a:spcBef>
            </a:pPr>
            <a:r>
              <a:rPr lang="ja-JP" altLang="en-US" sz="2400"/>
              <a:t>エキスパートシステムが結論を出しても採用するかは利用者の判断による</a:t>
            </a:r>
          </a:p>
          <a:p>
            <a:pPr>
              <a:spcBef>
                <a:spcPct val="50000"/>
              </a:spcBef>
            </a:pPr>
            <a:r>
              <a:rPr lang="en-US" altLang="ja-JP" sz="2400"/>
              <a:t>→</a:t>
            </a:r>
            <a:r>
              <a:rPr lang="ja-JP" altLang="en-US" sz="2400"/>
              <a:t>結論を得るまでの推論の過程が必要（採用の是非に関わる）</a:t>
            </a:r>
          </a:p>
        </p:txBody>
      </p:sp>
      <p:sp>
        <p:nvSpPr>
          <p:cNvPr id="63493" name="Text Box 5"/>
          <p:cNvSpPr txBox="1">
            <a:spLocks noChangeArrowheads="1"/>
          </p:cNvSpPr>
          <p:nvPr/>
        </p:nvSpPr>
        <p:spPr bwMode="auto">
          <a:xfrm>
            <a:off x="323850" y="1125538"/>
            <a:ext cx="8353425" cy="1979612"/>
          </a:xfrm>
          <a:prstGeom prst="rect">
            <a:avLst/>
          </a:prstGeom>
          <a:noFill/>
          <a:ln w="9525">
            <a:noFill/>
            <a:miter lim="800000"/>
            <a:headEnd/>
            <a:tailEnd/>
          </a:ln>
          <a:effectLst/>
        </p:spPr>
        <p:txBody>
          <a:bodyPr>
            <a:spAutoFit/>
          </a:bodyPr>
          <a:lstStyle/>
          <a:p>
            <a:pPr>
              <a:spcBef>
                <a:spcPct val="50000"/>
              </a:spcBef>
            </a:pPr>
            <a:r>
              <a:rPr lang="ja-JP" altLang="en-US" sz="2800" u="sng"/>
              <a:t>ルールの選択について</a:t>
            </a:r>
          </a:p>
          <a:p>
            <a:pPr>
              <a:spcBef>
                <a:spcPct val="50000"/>
              </a:spcBef>
            </a:pPr>
            <a:r>
              <a:rPr lang="ja-JP" altLang="en-US" sz="2400"/>
              <a:t>選択できるルールが複数ある場合には選択基準を設けて、どのルールを選択するかを決める（メタ規則）</a:t>
            </a:r>
          </a:p>
          <a:p>
            <a:pPr>
              <a:spcBef>
                <a:spcPct val="50000"/>
              </a:spcBef>
            </a:pPr>
            <a:r>
              <a:rPr lang="ja-JP" altLang="en-US" sz="2400"/>
              <a:t>例：初心者の作った規則より、専門家の規則を採用する</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idx="4294967295"/>
          </p:nvPr>
        </p:nvSpPr>
        <p:spPr/>
        <p:txBody>
          <a:bodyPr/>
          <a:lstStyle/>
          <a:p>
            <a:pPr eaLnBrk="1" hangingPunct="1"/>
            <a:r>
              <a:rPr lang="ja-JP" altLang="en-US" sz="3200" smtClean="0"/>
              <a:t>知能について</a:t>
            </a:r>
          </a:p>
        </p:txBody>
      </p:sp>
      <p:sp>
        <p:nvSpPr>
          <p:cNvPr id="21508" name="Text Box 4"/>
          <p:cNvSpPr txBox="1">
            <a:spLocks noChangeArrowheads="1"/>
          </p:cNvSpPr>
          <p:nvPr/>
        </p:nvSpPr>
        <p:spPr bwMode="auto">
          <a:xfrm>
            <a:off x="539750" y="981075"/>
            <a:ext cx="7993063" cy="3805238"/>
          </a:xfrm>
          <a:prstGeom prst="rect">
            <a:avLst/>
          </a:prstGeom>
          <a:noFill/>
          <a:ln w="9525">
            <a:noFill/>
            <a:miter lim="800000"/>
            <a:headEnd/>
            <a:tailEnd/>
          </a:ln>
          <a:effectLst/>
        </p:spPr>
        <p:txBody>
          <a:bodyPr>
            <a:spAutoFit/>
          </a:bodyPr>
          <a:lstStyle/>
          <a:p>
            <a:pPr>
              <a:spcBef>
                <a:spcPct val="50000"/>
              </a:spcBef>
            </a:pPr>
            <a:r>
              <a:rPr lang="ja-JP" altLang="en-US" sz="2800"/>
              <a:t>知能って何？</a:t>
            </a:r>
          </a:p>
          <a:p>
            <a:pPr>
              <a:spcBef>
                <a:spcPct val="50000"/>
              </a:spcBef>
            </a:pPr>
            <a:r>
              <a:rPr lang="ja-JP" altLang="en-US" sz="2400"/>
              <a:t>・一般的な定義として知能とは「問題解決能力」</a:t>
            </a:r>
          </a:p>
          <a:p>
            <a:pPr>
              <a:spcBef>
                <a:spcPct val="50000"/>
              </a:spcBef>
            </a:pPr>
            <a:r>
              <a:rPr lang="ja-JP" altLang="en-US" sz="2400"/>
              <a:t>　（例：算数や国語の問題を解く）</a:t>
            </a:r>
          </a:p>
          <a:p>
            <a:pPr>
              <a:spcBef>
                <a:spcPct val="50000"/>
              </a:spcBef>
            </a:pPr>
            <a:r>
              <a:rPr lang="ja-JP" altLang="en-US" sz="2400"/>
              <a:t>・問題解決の種類には、日常的なものも含まれる</a:t>
            </a:r>
          </a:p>
          <a:p>
            <a:pPr>
              <a:spcBef>
                <a:spcPct val="50000"/>
              </a:spcBef>
            </a:pPr>
            <a:r>
              <a:rPr lang="ja-JP" altLang="en-US" sz="2400"/>
              <a:t>　例：料理を作る</a:t>
            </a:r>
          </a:p>
          <a:p>
            <a:pPr>
              <a:spcBef>
                <a:spcPct val="50000"/>
              </a:spcBef>
            </a:pPr>
            <a:r>
              <a:rPr lang="ja-JP" altLang="en-US" sz="2400"/>
              <a:t>　　   電気のコンセントを直す</a:t>
            </a:r>
          </a:p>
          <a:p>
            <a:pPr>
              <a:spcBef>
                <a:spcPct val="50000"/>
              </a:spcBef>
            </a:pPr>
            <a:r>
              <a:rPr lang="ja-JP" altLang="en-US" sz="2400"/>
              <a:t>　　　 コップを手に取る</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idx="4294967295"/>
          </p:nvPr>
        </p:nvSpPr>
        <p:spPr/>
        <p:txBody>
          <a:bodyPr/>
          <a:lstStyle/>
          <a:p>
            <a:pPr eaLnBrk="1" hangingPunct="1"/>
            <a:r>
              <a:rPr lang="ja-JP" altLang="en-US" sz="3200" smtClean="0"/>
              <a:t>参考書籍</a:t>
            </a:r>
          </a:p>
        </p:txBody>
      </p:sp>
      <p:sp>
        <p:nvSpPr>
          <p:cNvPr id="30724" name="Text Box 4"/>
          <p:cNvSpPr txBox="1">
            <a:spLocks noChangeArrowheads="1"/>
          </p:cNvSpPr>
          <p:nvPr/>
        </p:nvSpPr>
        <p:spPr bwMode="auto">
          <a:xfrm>
            <a:off x="468313" y="981075"/>
            <a:ext cx="8064500" cy="1004888"/>
          </a:xfrm>
          <a:prstGeom prst="rect">
            <a:avLst/>
          </a:prstGeom>
          <a:noFill/>
          <a:ln w="9525">
            <a:noFill/>
            <a:miter lim="800000"/>
            <a:headEnd/>
            <a:tailEnd/>
          </a:ln>
          <a:effectLst/>
        </p:spPr>
        <p:txBody>
          <a:bodyPr>
            <a:spAutoFit/>
          </a:bodyPr>
          <a:lstStyle/>
          <a:p>
            <a:pPr>
              <a:spcBef>
                <a:spcPct val="20000"/>
              </a:spcBef>
            </a:pPr>
            <a:r>
              <a:rPr lang="ja-JP" altLang="en-US" sz="2400"/>
              <a:t>図解人工知能</a:t>
            </a:r>
            <a:r>
              <a:rPr lang="en-US" altLang="ja-JP" sz="2400"/>
              <a:t>[</a:t>
            </a:r>
            <a:r>
              <a:rPr lang="ja-JP" altLang="en-US" sz="2400"/>
              <a:t>新版</a:t>
            </a:r>
            <a:r>
              <a:rPr lang="en-US" altLang="ja-JP" sz="2400"/>
              <a:t>]</a:t>
            </a:r>
            <a:r>
              <a:rPr lang="ja-JP" altLang="en-US" sz="2400"/>
              <a:t>　戸内順一著　日本理工出版　刊</a:t>
            </a:r>
          </a:p>
          <a:p>
            <a:pPr>
              <a:spcBef>
                <a:spcPct val="50000"/>
              </a:spcBef>
            </a:pPr>
            <a:endParaRPr lang="ja-JP" altLang="en-US" sz="2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1"/>
          <p:cNvSpPr>
            <a:spLocks noGrp="1"/>
          </p:cNvSpPr>
          <p:nvPr>
            <p:ph type="title" idx="4294967295"/>
          </p:nvPr>
        </p:nvSpPr>
        <p:spPr/>
        <p:txBody>
          <a:bodyPr/>
          <a:lstStyle/>
          <a:p>
            <a:pPr eaLnBrk="1" hangingPunct="1"/>
            <a:r>
              <a:rPr lang="ja-JP" altLang="en-US" sz="3200" smtClean="0">
                <a:solidFill>
                  <a:schemeClr val="tx1"/>
                </a:solidFill>
              </a:rPr>
              <a:t>人工知能の研究対象って？</a:t>
            </a:r>
          </a:p>
        </p:txBody>
      </p:sp>
      <p:sp>
        <p:nvSpPr>
          <p:cNvPr id="35843" name="Text Box 3"/>
          <p:cNvSpPr txBox="1">
            <a:spLocks noChangeArrowheads="1"/>
          </p:cNvSpPr>
          <p:nvPr/>
        </p:nvSpPr>
        <p:spPr bwMode="auto">
          <a:xfrm>
            <a:off x="539750" y="981075"/>
            <a:ext cx="7993063" cy="3743325"/>
          </a:xfrm>
          <a:prstGeom prst="rect">
            <a:avLst/>
          </a:prstGeom>
          <a:noFill/>
          <a:ln w="9525">
            <a:noFill/>
            <a:miter lim="800000"/>
            <a:headEnd/>
            <a:tailEnd/>
          </a:ln>
          <a:effectLst/>
        </p:spPr>
        <p:txBody>
          <a:bodyPr>
            <a:spAutoFit/>
          </a:bodyPr>
          <a:lstStyle/>
          <a:p>
            <a:pPr>
              <a:spcBef>
                <a:spcPct val="50000"/>
              </a:spcBef>
            </a:pPr>
            <a:r>
              <a:rPr lang="ja-JP" altLang="en-US" sz="2400"/>
              <a:t>・人間の持つ基本的な能力を機械化させること</a:t>
            </a:r>
          </a:p>
          <a:p>
            <a:pPr>
              <a:spcBef>
                <a:spcPct val="50000"/>
              </a:spcBef>
            </a:pPr>
            <a:r>
              <a:rPr lang="ja-JP" altLang="en-US" sz="2400"/>
              <a:t>　　例：「見る」「話す」「聞く」</a:t>
            </a:r>
          </a:p>
          <a:p>
            <a:pPr>
              <a:spcBef>
                <a:spcPct val="50000"/>
              </a:spcBef>
            </a:pPr>
            <a:r>
              <a:rPr lang="ja-JP" altLang="en-US" sz="2400"/>
              <a:t>・アルゴリズムを確定していない分野</a:t>
            </a:r>
          </a:p>
          <a:p>
            <a:pPr>
              <a:spcBef>
                <a:spcPct val="50000"/>
              </a:spcBef>
            </a:pPr>
            <a:r>
              <a:rPr lang="ja-JP" altLang="en-US" sz="2400"/>
              <a:t>　　例：言語の翻訳</a:t>
            </a:r>
          </a:p>
          <a:p>
            <a:pPr>
              <a:spcBef>
                <a:spcPct val="50000"/>
              </a:spcBef>
            </a:pPr>
            <a:r>
              <a:rPr lang="ja-JP" altLang="en-US" sz="2400"/>
              <a:t>　　　   定理の証明</a:t>
            </a:r>
          </a:p>
          <a:p>
            <a:pPr>
              <a:spcBef>
                <a:spcPct val="50000"/>
              </a:spcBef>
            </a:pPr>
            <a:endParaRPr lang="ja-JP" altLang="en-US" sz="2400"/>
          </a:p>
          <a:p>
            <a:pPr>
              <a:spcBef>
                <a:spcPct val="50000"/>
              </a:spcBef>
            </a:pPr>
            <a:r>
              <a:rPr lang="ja-JP" altLang="en-US" sz="2400" u="sng"/>
              <a:t>人間にとってやさしいことをほうが機械にとって難しい</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p:cNvSpPr>
            <a:spLocks noGrp="1"/>
          </p:cNvSpPr>
          <p:nvPr>
            <p:ph type="title" idx="4294967295"/>
          </p:nvPr>
        </p:nvSpPr>
        <p:spPr/>
        <p:txBody>
          <a:bodyPr/>
          <a:lstStyle/>
          <a:p>
            <a:pPr eaLnBrk="1" hangingPunct="1"/>
            <a:r>
              <a:rPr lang="ja-JP" altLang="en-US" sz="3200" smtClean="0">
                <a:solidFill>
                  <a:schemeClr val="tx1"/>
                </a:solidFill>
              </a:rPr>
              <a:t>研究分野の種類</a:t>
            </a:r>
          </a:p>
        </p:txBody>
      </p:sp>
      <p:sp>
        <p:nvSpPr>
          <p:cNvPr id="36868" name="Text Box 4"/>
          <p:cNvSpPr txBox="1">
            <a:spLocks noChangeArrowheads="1"/>
          </p:cNvSpPr>
          <p:nvPr/>
        </p:nvSpPr>
        <p:spPr bwMode="auto">
          <a:xfrm>
            <a:off x="395288" y="1052513"/>
            <a:ext cx="8280400" cy="3195637"/>
          </a:xfrm>
          <a:prstGeom prst="rect">
            <a:avLst/>
          </a:prstGeom>
          <a:noFill/>
          <a:ln w="9525">
            <a:noFill/>
            <a:miter lim="800000"/>
            <a:headEnd/>
            <a:tailEnd/>
          </a:ln>
          <a:effectLst/>
        </p:spPr>
        <p:txBody>
          <a:bodyPr>
            <a:spAutoFit/>
          </a:bodyPr>
          <a:lstStyle/>
          <a:p>
            <a:pPr>
              <a:spcBef>
                <a:spcPct val="50000"/>
              </a:spcBef>
            </a:pPr>
            <a:r>
              <a:rPr lang="ja-JP" altLang="en-US" sz="2400"/>
              <a:t>・知能ロボット（自立型ロボット）</a:t>
            </a:r>
          </a:p>
          <a:p>
            <a:pPr>
              <a:spcBef>
                <a:spcPct val="50000"/>
              </a:spcBef>
            </a:pPr>
            <a:r>
              <a:rPr lang="ja-JP" altLang="en-US" sz="2400"/>
              <a:t>・エキスパートシステム（各種故障診断）</a:t>
            </a:r>
          </a:p>
          <a:p>
            <a:pPr>
              <a:spcBef>
                <a:spcPct val="50000"/>
              </a:spcBef>
            </a:pPr>
            <a:r>
              <a:rPr lang="ja-JP" altLang="en-US" sz="2400"/>
              <a:t>・画像理解システム（手書き文字認識）</a:t>
            </a:r>
          </a:p>
          <a:p>
            <a:pPr>
              <a:spcBef>
                <a:spcPct val="50000"/>
              </a:spcBef>
            </a:pPr>
            <a:r>
              <a:rPr lang="ja-JP" altLang="en-US" sz="2400"/>
              <a:t>・教育システム（</a:t>
            </a:r>
            <a:r>
              <a:rPr lang="en-US" altLang="ja-JP"/>
              <a:t>※</a:t>
            </a:r>
            <a:r>
              <a:rPr lang="ja-JP" altLang="en-US" sz="2400"/>
              <a:t>知的ＣＡＩ）</a:t>
            </a:r>
          </a:p>
          <a:p>
            <a:pPr>
              <a:spcBef>
                <a:spcPct val="50000"/>
              </a:spcBef>
            </a:pPr>
            <a:r>
              <a:rPr lang="ja-JP" altLang="en-US" sz="2400"/>
              <a:t>・音声理解システム（音声予約システム）</a:t>
            </a:r>
          </a:p>
          <a:p>
            <a:pPr>
              <a:spcBef>
                <a:spcPct val="50000"/>
              </a:spcBef>
            </a:pPr>
            <a:r>
              <a:rPr lang="ja-JP" altLang="en-US" sz="2400"/>
              <a:t>・自然言語理解システム（機械翻訳）</a:t>
            </a:r>
          </a:p>
        </p:txBody>
      </p:sp>
      <p:sp>
        <p:nvSpPr>
          <p:cNvPr id="36869" name="Text Box 5"/>
          <p:cNvSpPr txBox="1">
            <a:spLocks noChangeArrowheads="1"/>
          </p:cNvSpPr>
          <p:nvPr/>
        </p:nvSpPr>
        <p:spPr bwMode="auto">
          <a:xfrm>
            <a:off x="323850" y="4508500"/>
            <a:ext cx="8424863" cy="779463"/>
          </a:xfrm>
          <a:prstGeom prst="rect">
            <a:avLst/>
          </a:prstGeom>
          <a:noFill/>
          <a:ln w="9525">
            <a:noFill/>
            <a:miter lim="800000"/>
            <a:headEnd/>
            <a:tailEnd/>
          </a:ln>
          <a:effectLst/>
        </p:spPr>
        <p:txBody>
          <a:bodyPr>
            <a:spAutoFit/>
          </a:bodyPr>
          <a:lstStyle/>
          <a:p>
            <a:pPr>
              <a:spcBef>
                <a:spcPct val="50000"/>
              </a:spcBef>
            </a:pPr>
            <a:r>
              <a:rPr lang="en-US" altLang="ja-JP"/>
              <a:t>※</a:t>
            </a:r>
            <a:r>
              <a:rPr lang="ja-JP" altLang="en-US"/>
              <a:t>ＣＡＩ＝</a:t>
            </a:r>
            <a:r>
              <a:rPr lang="en-US" altLang="ja-JP"/>
              <a:t>Computer Assisted Instraction </a:t>
            </a:r>
          </a:p>
          <a:p>
            <a:pPr>
              <a:spcBef>
                <a:spcPct val="50000"/>
              </a:spcBef>
            </a:pPr>
            <a:r>
              <a:rPr lang="ja-JP" altLang="en-US"/>
              <a:t>ユーザがコンピュータとやりとりをして学習する</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idx="4294967295"/>
          </p:nvPr>
        </p:nvSpPr>
        <p:spPr/>
        <p:txBody>
          <a:bodyPr/>
          <a:lstStyle/>
          <a:p>
            <a:pPr eaLnBrk="1" hangingPunct="1"/>
            <a:r>
              <a:rPr lang="ja-JP" altLang="en-US" sz="3200" smtClean="0"/>
              <a:t>人工知能を辞書で調べると？</a:t>
            </a:r>
          </a:p>
        </p:txBody>
      </p:sp>
      <p:sp>
        <p:nvSpPr>
          <p:cNvPr id="20484" name="Text Box 4"/>
          <p:cNvSpPr txBox="1">
            <a:spLocks noChangeArrowheads="1"/>
          </p:cNvSpPr>
          <p:nvPr/>
        </p:nvSpPr>
        <p:spPr bwMode="auto">
          <a:xfrm>
            <a:off x="395288" y="981075"/>
            <a:ext cx="8280400" cy="1735138"/>
          </a:xfrm>
          <a:prstGeom prst="rect">
            <a:avLst/>
          </a:prstGeom>
          <a:noFill/>
          <a:ln w="9525">
            <a:noFill/>
            <a:miter lim="800000"/>
            <a:headEnd/>
            <a:tailEnd/>
          </a:ln>
          <a:effectLst/>
        </p:spPr>
        <p:txBody>
          <a:bodyPr>
            <a:spAutoFit/>
          </a:bodyPr>
          <a:lstStyle/>
          <a:p>
            <a:pPr>
              <a:spcBef>
                <a:spcPct val="50000"/>
              </a:spcBef>
            </a:pPr>
            <a:r>
              <a:rPr lang="ja-JP" altLang="en-US" sz="2400"/>
              <a:t>学習・推論・判断といった人間の知能のもつ機能を備えたコンピューター</a:t>
            </a:r>
            <a:r>
              <a:rPr lang="en-US" altLang="ja-JP" sz="2400"/>
              <a:t>-</a:t>
            </a:r>
            <a:r>
              <a:rPr lang="ja-JP" altLang="en-US" sz="2400"/>
              <a:t>システム。応用として，自然言語の理解，機械翻訳，エキスパート</a:t>
            </a:r>
            <a:r>
              <a:rPr lang="en-US" altLang="ja-JP" sz="2400"/>
              <a:t>-</a:t>
            </a:r>
            <a:r>
              <a:rPr lang="ja-JP" altLang="en-US" sz="2400"/>
              <a:t>システムなどがある。</a:t>
            </a:r>
            <a:r>
              <a:rPr lang="en-US" altLang="ja-JP" sz="2400"/>
              <a:t>AI</a:t>
            </a:r>
            <a:r>
              <a:rPr lang="ja-JP" altLang="en-US" sz="2400"/>
              <a:t>。</a:t>
            </a:r>
          </a:p>
          <a:p>
            <a:pPr>
              <a:spcBef>
                <a:spcPct val="50000"/>
              </a:spcBef>
            </a:pPr>
            <a:r>
              <a:rPr lang="ja-JP" altLang="en-US" sz="2400"/>
              <a:t>（ｇｏｏ辞書より）</a:t>
            </a:r>
          </a:p>
        </p:txBody>
      </p:sp>
      <p:sp>
        <p:nvSpPr>
          <p:cNvPr id="20485" name="Text Box 5"/>
          <p:cNvSpPr txBox="1">
            <a:spLocks noChangeArrowheads="1"/>
          </p:cNvSpPr>
          <p:nvPr/>
        </p:nvSpPr>
        <p:spPr bwMode="auto">
          <a:xfrm>
            <a:off x="395288" y="3141663"/>
            <a:ext cx="8280400" cy="2647950"/>
          </a:xfrm>
          <a:prstGeom prst="rect">
            <a:avLst/>
          </a:prstGeom>
          <a:noFill/>
          <a:ln w="9525">
            <a:noFill/>
            <a:miter lim="800000"/>
            <a:headEnd/>
            <a:tailEnd/>
          </a:ln>
          <a:effectLst/>
        </p:spPr>
        <p:txBody>
          <a:bodyPr>
            <a:spAutoFit/>
          </a:bodyPr>
          <a:lstStyle/>
          <a:p>
            <a:pPr>
              <a:spcBef>
                <a:spcPct val="50000"/>
              </a:spcBef>
            </a:pPr>
            <a:r>
              <a:rPr lang="ja-JP" altLang="en-US" sz="2400"/>
              <a:t>というわけで、</a:t>
            </a:r>
          </a:p>
          <a:p>
            <a:pPr>
              <a:spcBef>
                <a:spcPct val="50000"/>
              </a:spcBef>
            </a:pPr>
            <a:r>
              <a:rPr lang="ja-JP" altLang="en-US" sz="2400"/>
              <a:t>・自然言語の理解</a:t>
            </a:r>
          </a:p>
          <a:p>
            <a:pPr>
              <a:spcBef>
                <a:spcPct val="50000"/>
              </a:spcBef>
            </a:pPr>
            <a:r>
              <a:rPr lang="ja-JP" altLang="en-US" sz="2400"/>
              <a:t>・機械翻訳</a:t>
            </a:r>
          </a:p>
          <a:p>
            <a:pPr>
              <a:spcBef>
                <a:spcPct val="50000"/>
              </a:spcBef>
            </a:pPr>
            <a:r>
              <a:rPr lang="ja-JP" altLang="en-US" sz="2400"/>
              <a:t>・エキスパートシステムについて</a:t>
            </a:r>
          </a:p>
          <a:p>
            <a:pPr>
              <a:spcBef>
                <a:spcPct val="50000"/>
              </a:spcBef>
            </a:pPr>
            <a:r>
              <a:rPr lang="ja-JP" altLang="en-US" sz="2400"/>
              <a:t>それぞれ説明していきます</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idx="4294967295"/>
          </p:nvPr>
        </p:nvSpPr>
        <p:spPr/>
        <p:txBody>
          <a:bodyPr/>
          <a:lstStyle/>
          <a:p>
            <a:pPr eaLnBrk="1" hangingPunct="1"/>
            <a:r>
              <a:rPr lang="ja-JP" altLang="en-US" sz="3200" smtClean="0"/>
              <a:t>自然言語の理解について</a:t>
            </a:r>
          </a:p>
        </p:txBody>
      </p:sp>
      <p:sp>
        <p:nvSpPr>
          <p:cNvPr id="24580" name="Text Box 4"/>
          <p:cNvSpPr txBox="1">
            <a:spLocks noChangeArrowheads="1"/>
          </p:cNvSpPr>
          <p:nvPr/>
        </p:nvSpPr>
        <p:spPr bwMode="auto">
          <a:xfrm>
            <a:off x="395288" y="981075"/>
            <a:ext cx="8353425" cy="2647950"/>
          </a:xfrm>
          <a:prstGeom prst="rect">
            <a:avLst/>
          </a:prstGeom>
          <a:noFill/>
          <a:ln w="9525">
            <a:noFill/>
            <a:miter lim="800000"/>
            <a:headEnd/>
            <a:tailEnd/>
          </a:ln>
          <a:effectLst/>
        </p:spPr>
        <p:txBody>
          <a:bodyPr>
            <a:spAutoFit/>
          </a:bodyPr>
          <a:lstStyle/>
          <a:p>
            <a:pPr>
              <a:spcBef>
                <a:spcPct val="50000"/>
              </a:spcBef>
            </a:pPr>
            <a:r>
              <a:rPr lang="ja-JP" altLang="en-US" sz="2400"/>
              <a:t>言語の理解に必要なもの</a:t>
            </a:r>
          </a:p>
          <a:p>
            <a:pPr>
              <a:spcBef>
                <a:spcPct val="50000"/>
              </a:spcBef>
            </a:pPr>
            <a:r>
              <a:rPr lang="ja-JP" altLang="en-US" sz="2400"/>
              <a:t>・構文的な理解</a:t>
            </a:r>
          </a:p>
          <a:p>
            <a:pPr>
              <a:spcBef>
                <a:spcPct val="50000"/>
              </a:spcBef>
            </a:pPr>
            <a:r>
              <a:rPr lang="ja-JP" altLang="en-US" sz="2400"/>
              <a:t>　</a:t>
            </a:r>
            <a:r>
              <a:rPr lang="en-US" altLang="ja-JP" sz="2400"/>
              <a:t>→</a:t>
            </a:r>
            <a:r>
              <a:rPr lang="ja-JP" altLang="en-US" sz="2400"/>
              <a:t>各単語の品詞や名詞がどのように組み立てられているか</a:t>
            </a:r>
          </a:p>
          <a:p>
            <a:pPr>
              <a:spcBef>
                <a:spcPct val="50000"/>
              </a:spcBef>
            </a:pPr>
            <a:r>
              <a:rPr lang="ja-JP" altLang="en-US" sz="2400"/>
              <a:t>・意味的な理解</a:t>
            </a:r>
          </a:p>
          <a:p>
            <a:pPr>
              <a:spcBef>
                <a:spcPct val="50000"/>
              </a:spcBef>
            </a:pPr>
            <a:r>
              <a:rPr lang="ja-JP" altLang="en-US" sz="2400"/>
              <a:t>　</a:t>
            </a:r>
            <a:r>
              <a:rPr lang="en-US" altLang="ja-JP" sz="2400"/>
              <a:t>→</a:t>
            </a:r>
            <a:r>
              <a:rPr lang="ja-JP" altLang="en-US" sz="2400"/>
              <a:t>その単語がどこにかかっているのかを判断する</a:t>
            </a:r>
          </a:p>
        </p:txBody>
      </p:sp>
      <p:sp>
        <p:nvSpPr>
          <p:cNvPr id="24581" name="Text Box 5"/>
          <p:cNvSpPr txBox="1">
            <a:spLocks noChangeArrowheads="1"/>
          </p:cNvSpPr>
          <p:nvPr/>
        </p:nvSpPr>
        <p:spPr bwMode="auto">
          <a:xfrm>
            <a:off x="395288" y="3789363"/>
            <a:ext cx="8353425" cy="457200"/>
          </a:xfrm>
          <a:prstGeom prst="rect">
            <a:avLst/>
          </a:prstGeom>
          <a:noFill/>
          <a:ln w="9525">
            <a:noFill/>
            <a:miter lim="800000"/>
            <a:headEnd/>
            <a:tailEnd/>
          </a:ln>
          <a:effectLst/>
        </p:spPr>
        <p:txBody>
          <a:bodyPr>
            <a:spAutoFit/>
          </a:bodyPr>
          <a:lstStyle/>
          <a:p>
            <a:pPr>
              <a:spcBef>
                <a:spcPct val="50000"/>
              </a:spcBef>
            </a:pPr>
            <a:r>
              <a:rPr lang="ja-JP" altLang="en-US" sz="2400" u="sng"/>
              <a:t>今回は日本語についてのお話をします</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idx="4294967295"/>
          </p:nvPr>
        </p:nvSpPr>
        <p:spPr/>
        <p:txBody>
          <a:bodyPr/>
          <a:lstStyle/>
          <a:p>
            <a:pPr eaLnBrk="1" hangingPunct="1"/>
            <a:r>
              <a:rPr lang="ja-JP" altLang="en-US" sz="3200" smtClean="0"/>
              <a:t>日本語の解析について</a:t>
            </a:r>
          </a:p>
        </p:txBody>
      </p:sp>
      <p:sp>
        <p:nvSpPr>
          <p:cNvPr id="25604" name="Text Box 4"/>
          <p:cNvSpPr txBox="1">
            <a:spLocks noChangeArrowheads="1"/>
          </p:cNvSpPr>
          <p:nvPr/>
        </p:nvSpPr>
        <p:spPr bwMode="auto">
          <a:xfrm>
            <a:off x="395288" y="981075"/>
            <a:ext cx="8353425" cy="2647950"/>
          </a:xfrm>
          <a:prstGeom prst="rect">
            <a:avLst/>
          </a:prstGeom>
          <a:noFill/>
          <a:ln w="9525">
            <a:noFill/>
            <a:miter lim="800000"/>
            <a:headEnd/>
            <a:tailEnd/>
          </a:ln>
          <a:effectLst/>
        </p:spPr>
        <p:txBody>
          <a:bodyPr>
            <a:spAutoFit/>
          </a:bodyPr>
          <a:lstStyle/>
          <a:p>
            <a:pPr>
              <a:spcBef>
                <a:spcPct val="50000"/>
              </a:spcBef>
            </a:pPr>
            <a:r>
              <a:rPr lang="ja-JP" altLang="en-US" sz="2400"/>
              <a:t>日本語はかかり受けの関係が重要</a:t>
            </a:r>
          </a:p>
          <a:p>
            <a:pPr>
              <a:spcBef>
                <a:spcPct val="50000"/>
              </a:spcBef>
            </a:pPr>
            <a:r>
              <a:rPr lang="ja-JP" altLang="en-US" sz="2400"/>
              <a:t>英語：</a:t>
            </a:r>
            <a:r>
              <a:rPr lang="en-US" altLang="ja-JP" sz="2400"/>
              <a:t>The boy broke the window with the a hammer.</a:t>
            </a:r>
          </a:p>
          <a:p>
            <a:pPr>
              <a:spcBef>
                <a:spcPct val="50000"/>
              </a:spcBef>
            </a:pPr>
            <a:r>
              <a:rPr lang="en-US" altLang="ja-JP" sz="2400"/>
              <a:t>↓</a:t>
            </a:r>
          </a:p>
          <a:p>
            <a:pPr>
              <a:spcBef>
                <a:spcPct val="50000"/>
              </a:spcBef>
            </a:pPr>
            <a:r>
              <a:rPr lang="ja-JP" altLang="en-US" sz="2400"/>
              <a:t>日本語：男はハンマーで窓を破壊した</a:t>
            </a:r>
          </a:p>
          <a:p>
            <a:pPr>
              <a:spcBef>
                <a:spcPct val="50000"/>
              </a:spcBef>
            </a:pPr>
            <a:r>
              <a:rPr lang="ja-JP" altLang="en-US" sz="2400"/>
              <a:t>　　　　   窓を男はハンマーで破壊した</a:t>
            </a:r>
          </a:p>
        </p:txBody>
      </p:sp>
      <p:sp>
        <p:nvSpPr>
          <p:cNvPr id="25605" name="Text Box 5"/>
          <p:cNvSpPr txBox="1">
            <a:spLocks noChangeArrowheads="1"/>
          </p:cNvSpPr>
          <p:nvPr/>
        </p:nvSpPr>
        <p:spPr bwMode="auto">
          <a:xfrm>
            <a:off x="395288" y="4005263"/>
            <a:ext cx="8424862" cy="1004887"/>
          </a:xfrm>
          <a:prstGeom prst="rect">
            <a:avLst/>
          </a:prstGeom>
          <a:noFill/>
          <a:ln w="9525">
            <a:noFill/>
            <a:miter lim="800000"/>
            <a:headEnd/>
            <a:tailEnd/>
          </a:ln>
          <a:effectLst/>
        </p:spPr>
        <p:txBody>
          <a:bodyPr>
            <a:spAutoFit/>
          </a:bodyPr>
          <a:lstStyle/>
          <a:p>
            <a:pPr>
              <a:spcBef>
                <a:spcPct val="50000"/>
              </a:spcBef>
            </a:pPr>
            <a:r>
              <a:rPr lang="ja-JP" altLang="en-US" sz="2400"/>
              <a:t>英文と比べて、語順が比較的自由になっている</a:t>
            </a:r>
          </a:p>
          <a:p>
            <a:pPr>
              <a:spcBef>
                <a:spcPct val="50000"/>
              </a:spcBef>
            </a:pPr>
            <a:r>
              <a:rPr lang="ja-JP" altLang="en-US" sz="2400"/>
              <a:t>（多少並び替えても意味が通じる、解釈できる）</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idx="4294967295"/>
          </p:nvPr>
        </p:nvSpPr>
        <p:spPr/>
        <p:txBody>
          <a:bodyPr/>
          <a:lstStyle/>
          <a:p>
            <a:pPr eaLnBrk="1" hangingPunct="1"/>
            <a:r>
              <a:rPr lang="ja-JP" altLang="en-US" sz="3200" smtClean="0"/>
              <a:t>日本語の解析について</a:t>
            </a:r>
          </a:p>
        </p:txBody>
      </p:sp>
      <p:sp>
        <p:nvSpPr>
          <p:cNvPr id="26628" name="Text Box 4"/>
          <p:cNvSpPr txBox="1">
            <a:spLocks noChangeArrowheads="1"/>
          </p:cNvSpPr>
          <p:nvPr/>
        </p:nvSpPr>
        <p:spPr bwMode="auto">
          <a:xfrm>
            <a:off x="395288" y="1125538"/>
            <a:ext cx="8353425" cy="457200"/>
          </a:xfrm>
          <a:prstGeom prst="rect">
            <a:avLst/>
          </a:prstGeom>
          <a:noFill/>
          <a:ln w="9525">
            <a:noFill/>
            <a:miter lim="800000"/>
            <a:headEnd/>
            <a:tailEnd/>
          </a:ln>
          <a:effectLst/>
        </p:spPr>
        <p:txBody>
          <a:bodyPr>
            <a:spAutoFit/>
          </a:bodyPr>
          <a:lstStyle/>
          <a:p>
            <a:pPr>
              <a:spcBef>
                <a:spcPct val="50000"/>
              </a:spcBef>
            </a:pPr>
            <a:endParaRPr lang="ja-JP" altLang="en-US" sz="2400"/>
          </a:p>
        </p:txBody>
      </p:sp>
      <p:sp>
        <p:nvSpPr>
          <p:cNvPr id="26629" name="Text Box 5"/>
          <p:cNvSpPr txBox="1">
            <a:spLocks noChangeArrowheads="1"/>
          </p:cNvSpPr>
          <p:nvPr/>
        </p:nvSpPr>
        <p:spPr bwMode="auto">
          <a:xfrm>
            <a:off x="323850" y="1052513"/>
            <a:ext cx="8424863" cy="457200"/>
          </a:xfrm>
          <a:prstGeom prst="rect">
            <a:avLst/>
          </a:prstGeom>
          <a:noFill/>
          <a:ln w="9525">
            <a:noFill/>
            <a:miter lim="800000"/>
            <a:headEnd/>
            <a:tailEnd/>
          </a:ln>
          <a:effectLst/>
        </p:spPr>
        <p:txBody>
          <a:bodyPr>
            <a:spAutoFit/>
          </a:bodyPr>
          <a:lstStyle/>
          <a:p>
            <a:pPr>
              <a:spcBef>
                <a:spcPct val="50000"/>
              </a:spcBef>
            </a:pPr>
            <a:r>
              <a:rPr lang="ja-JP" altLang="en-US" sz="2400"/>
              <a:t>もう一つ、日本語の解析で重要なものとして「文節」</a:t>
            </a:r>
          </a:p>
        </p:txBody>
      </p:sp>
      <p:sp>
        <p:nvSpPr>
          <p:cNvPr id="26630" name="Text Box 6"/>
          <p:cNvSpPr txBox="1">
            <a:spLocks noChangeArrowheads="1"/>
          </p:cNvSpPr>
          <p:nvPr/>
        </p:nvSpPr>
        <p:spPr bwMode="auto">
          <a:xfrm>
            <a:off x="323850" y="1773238"/>
            <a:ext cx="8496300" cy="3013075"/>
          </a:xfrm>
          <a:prstGeom prst="rect">
            <a:avLst/>
          </a:prstGeom>
          <a:noFill/>
          <a:ln w="9525">
            <a:noFill/>
            <a:miter lim="800000"/>
            <a:headEnd/>
            <a:tailEnd/>
          </a:ln>
          <a:effectLst/>
        </p:spPr>
        <p:txBody>
          <a:bodyPr>
            <a:spAutoFit/>
          </a:bodyPr>
          <a:lstStyle/>
          <a:p>
            <a:pPr>
              <a:spcBef>
                <a:spcPct val="50000"/>
              </a:spcBef>
            </a:pPr>
            <a:r>
              <a:rPr lang="ja-JP" altLang="en-US" sz="2400"/>
              <a:t>例：ここではきものをぬいでください</a:t>
            </a:r>
          </a:p>
          <a:p>
            <a:pPr>
              <a:spcBef>
                <a:spcPct val="50000"/>
              </a:spcBef>
            </a:pPr>
            <a:r>
              <a:rPr lang="ja-JP" altLang="en-US" sz="2400"/>
              <a:t>　訳１：ここで履物を脱いでください</a:t>
            </a:r>
          </a:p>
          <a:p>
            <a:pPr>
              <a:spcBef>
                <a:spcPct val="50000"/>
              </a:spcBef>
            </a:pPr>
            <a:r>
              <a:rPr lang="ja-JP" altLang="en-US" sz="2400"/>
              <a:t>　訳２：ここでは着物を脱いでください</a:t>
            </a:r>
          </a:p>
          <a:p>
            <a:pPr>
              <a:spcBef>
                <a:spcPct val="50000"/>
              </a:spcBef>
            </a:pPr>
            <a:endParaRPr lang="ja-JP" altLang="en-US" sz="2400"/>
          </a:p>
          <a:p>
            <a:pPr>
              <a:spcBef>
                <a:spcPct val="50000"/>
              </a:spcBef>
            </a:pPr>
            <a:r>
              <a:rPr lang="ja-JP" altLang="en-US" sz="2400"/>
              <a:t>文節の切り方によって大きく意味が変わってくるので、機械側で文節の識別を行うことが必要になる（形態素解析）</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9">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スライドマスタN09</Template>
  <TotalTime>4021</TotalTime>
  <Words>1282</Words>
  <Application>Microsoft Office PowerPoint</Application>
  <PresentationFormat>画面に合わせる (4:3)</PresentationFormat>
  <Paragraphs>218</Paragraphs>
  <Slides>30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30</vt:i4>
      </vt:variant>
    </vt:vector>
  </HeadingPairs>
  <TitlesOfParts>
    <vt:vector size="34" baseType="lpstr">
      <vt:lpstr>Arial</vt:lpstr>
      <vt:lpstr>ＭＳ Ｐゴシック</vt:lpstr>
      <vt:lpstr>Calibri</vt:lpstr>
      <vt:lpstr>スライドマスタN09</vt:lpstr>
      <vt:lpstr>人工知能について</vt:lpstr>
      <vt:lpstr>自己紹介</vt:lpstr>
      <vt:lpstr>知能について</vt:lpstr>
      <vt:lpstr>人工知能の研究対象って？</vt:lpstr>
      <vt:lpstr>研究分野の種類</vt:lpstr>
      <vt:lpstr>人工知能を辞書で調べると？</vt:lpstr>
      <vt:lpstr>自然言語の理解について</vt:lpstr>
      <vt:lpstr>日本語の解析について</vt:lpstr>
      <vt:lpstr>日本語の解析について</vt:lpstr>
      <vt:lpstr>形態素解析してみる</vt:lpstr>
      <vt:lpstr>機械翻訳について</vt:lpstr>
      <vt:lpstr>直接変換方式</vt:lpstr>
      <vt:lpstr>直接変換方式の例</vt:lpstr>
      <vt:lpstr>今の文をEXCITE翻訳で実行してみる</vt:lpstr>
      <vt:lpstr>直接変換方式の例２</vt:lpstr>
      <vt:lpstr>今の文をEXCITE翻訳で実行してみる２</vt:lpstr>
      <vt:lpstr>EXCITE翻訳の結果を分析してみる</vt:lpstr>
      <vt:lpstr>直接変換方式のまとめ</vt:lpstr>
      <vt:lpstr>ピボット変換方式</vt:lpstr>
      <vt:lpstr>中間表現とは？</vt:lpstr>
      <vt:lpstr>トランスファー変換方式</vt:lpstr>
      <vt:lpstr>トランスファー方式で変換してみる</vt:lpstr>
      <vt:lpstr>トランスファー方式で変換してみる２</vt:lpstr>
      <vt:lpstr>用例方式</vt:lpstr>
      <vt:lpstr>機械翻訳の問題</vt:lpstr>
      <vt:lpstr>エキスパートシステムについて</vt:lpstr>
      <vt:lpstr>知識ベースについて</vt:lpstr>
      <vt:lpstr>推論について</vt:lpstr>
      <vt:lpstr>ルール・結論の選択</vt:lpstr>
      <vt:lpstr>参考書籍</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人工知能について</dc:title>
  <dc:creator>Naoki</dc:creator>
  <cp:lastModifiedBy>わんくま同盟</cp:lastModifiedBy>
  <cp:revision>13</cp:revision>
  <dcterms:created xsi:type="dcterms:W3CDTF">2009-08-31T10:32:41Z</dcterms:created>
  <dcterms:modified xsi:type="dcterms:W3CDTF">2009-09-14T13:25:45Z</dcterms:modified>
</cp:coreProperties>
</file>