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p:sldMasterIdLst>
    <p:sldMasterId id="2147483648" r:id="rId1"/>
  </p:sldMasterIdLst>
  <p:notesMasterIdLst>
    <p:notesMasterId r:id="rId3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9144000" cy="6858000" type="screen4x3"/>
  <p:notesSz cx="6735763" cy="9867900"/>
  <p:defaultTextStyle>
    <a:defPPr>
      <a:defRPr lang="en-GB"/>
    </a:defPPr>
    <a:lvl1pPr algn="l" defTabSz="449263" rtl="0" fontAlgn="base">
      <a:spcBef>
        <a:spcPct val="0"/>
      </a:spcBef>
      <a:spcAft>
        <a:spcPct val="0"/>
      </a:spcAft>
      <a:buClr>
        <a:srgbClr val="000000"/>
      </a:buClr>
      <a:buSzPct val="100000"/>
      <a:buFont typeface="Times New Roman" pitchFamily="16" charset="0"/>
      <a:defRPr sz="2000" kern="1200">
        <a:solidFill>
          <a:schemeClr val="bg1"/>
        </a:solidFill>
        <a:latin typeface="ＭＳ Ｐゴシック" pitchFamily="48" charset="-128"/>
        <a:ea typeface="ＭＳ Ｐゴシック" pitchFamily="48" charset="-128"/>
        <a:cs typeface="+mn-cs"/>
      </a:defRPr>
    </a:lvl1pPr>
    <a:lvl2pPr marL="742950" indent="-285750" algn="l" defTabSz="449263" rtl="0" fontAlgn="base">
      <a:spcBef>
        <a:spcPct val="0"/>
      </a:spcBef>
      <a:spcAft>
        <a:spcPct val="0"/>
      </a:spcAft>
      <a:buClr>
        <a:srgbClr val="000000"/>
      </a:buClr>
      <a:buSzPct val="100000"/>
      <a:buFont typeface="Times New Roman" pitchFamily="16" charset="0"/>
      <a:defRPr sz="2000" kern="1200">
        <a:solidFill>
          <a:schemeClr val="bg1"/>
        </a:solidFill>
        <a:latin typeface="ＭＳ Ｐゴシック" pitchFamily="48" charset="-128"/>
        <a:ea typeface="ＭＳ Ｐゴシック" pitchFamily="48" charset="-128"/>
        <a:cs typeface="+mn-cs"/>
      </a:defRPr>
    </a:lvl2pPr>
    <a:lvl3pPr marL="1143000" indent="-228600" algn="l" defTabSz="449263" rtl="0" fontAlgn="base">
      <a:spcBef>
        <a:spcPct val="0"/>
      </a:spcBef>
      <a:spcAft>
        <a:spcPct val="0"/>
      </a:spcAft>
      <a:buClr>
        <a:srgbClr val="000000"/>
      </a:buClr>
      <a:buSzPct val="100000"/>
      <a:buFont typeface="Times New Roman" pitchFamily="16" charset="0"/>
      <a:defRPr sz="2000" kern="1200">
        <a:solidFill>
          <a:schemeClr val="bg1"/>
        </a:solidFill>
        <a:latin typeface="ＭＳ Ｐゴシック" pitchFamily="48" charset="-128"/>
        <a:ea typeface="ＭＳ Ｐゴシック" pitchFamily="48" charset="-128"/>
        <a:cs typeface="+mn-cs"/>
      </a:defRPr>
    </a:lvl3pPr>
    <a:lvl4pPr marL="1600200" indent="-228600" algn="l" defTabSz="449263" rtl="0" fontAlgn="base">
      <a:spcBef>
        <a:spcPct val="0"/>
      </a:spcBef>
      <a:spcAft>
        <a:spcPct val="0"/>
      </a:spcAft>
      <a:buClr>
        <a:srgbClr val="000000"/>
      </a:buClr>
      <a:buSzPct val="100000"/>
      <a:buFont typeface="Times New Roman" pitchFamily="16" charset="0"/>
      <a:defRPr sz="2000" kern="1200">
        <a:solidFill>
          <a:schemeClr val="bg1"/>
        </a:solidFill>
        <a:latin typeface="ＭＳ Ｐゴシック" pitchFamily="48" charset="-128"/>
        <a:ea typeface="ＭＳ Ｐゴシック" pitchFamily="48" charset="-128"/>
        <a:cs typeface="+mn-cs"/>
      </a:defRPr>
    </a:lvl4pPr>
    <a:lvl5pPr marL="2057400" indent="-228600" algn="l" defTabSz="449263" rtl="0" fontAlgn="base">
      <a:spcBef>
        <a:spcPct val="0"/>
      </a:spcBef>
      <a:spcAft>
        <a:spcPct val="0"/>
      </a:spcAft>
      <a:buClr>
        <a:srgbClr val="000000"/>
      </a:buClr>
      <a:buSzPct val="100000"/>
      <a:buFont typeface="Times New Roman" pitchFamily="16" charset="0"/>
      <a:defRPr sz="2000" kern="1200">
        <a:solidFill>
          <a:schemeClr val="bg1"/>
        </a:solidFill>
        <a:latin typeface="ＭＳ Ｐゴシック" pitchFamily="48" charset="-128"/>
        <a:ea typeface="ＭＳ Ｐゴシック" pitchFamily="48" charset="-128"/>
        <a:cs typeface="+mn-cs"/>
      </a:defRPr>
    </a:lvl5pPr>
    <a:lvl6pPr marL="2286000" algn="l" defTabSz="914400" rtl="0" eaLnBrk="1" latinLnBrk="0" hangingPunct="1">
      <a:defRPr sz="2000" kern="1200">
        <a:solidFill>
          <a:schemeClr val="bg1"/>
        </a:solidFill>
        <a:latin typeface="ＭＳ Ｐゴシック" pitchFamily="48" charset="-128"/>
        <a:ea typeface="ＭＳ Ｐゴシック" pitchFamily="48" charset="-128"/>
        <a:cs typeface="+mn-cs"/>
      </a:defRPr>
    </a:lvl6pPr>
    <a:lvl7pPr marL="2743200" algn="l" defTabSz="914400" rtl="0" eaLnBrk="1" latinLnBrk="0" hangingPunct="1">
      <a:defRPr sz="2000" kern="1200">
        <a:solidFill>
          <a:schemeClr val="bg1"/>
        </a:solidFill>
        <a:latin typeface="ＭＳ Ｐゴシック" pitchFamily="48" charset="-128"/>
        <a:ea typeface="ＭＳ Ｐゴシック" pitchFamily="48" charset="-128"/>
        <a:cs typeface="+mn-cs"/>
      </a:defRPr>
    </a:lvl7pPr>
    <a:lvl8pPr marL="3200400" algn="l" defTabSz="914400" rtl="0" eaLnBrk="1" latinLnBrk="0" hangingPunct="1">
      <a:defRPr sz="2000" kern="1200">
        <a:solidFill>
          <a:schemeClr val="bg1"/>
        </a:solidFill>
        <a:latin typeface="ＭＳ Ｐゴシック" pitchFamily="48" charset="-128"/>
        <a:ea typeface="ＭＳ Ｐゴシック" pitchFamily="48" charset="-128"/>
        <a:cs typeface="+mn-cs"/>
      </a:defRPr>
    </a:lvl8pPr>
    <a:lvl9pPr marL="3657600" algn="l" defTabSz="914400" rtl="0" eaLnBrk="1" latinLnBrk="0" hangingPunct="1">
      <a:defRPr sz="2000" kern="1200">
        <a:solidFill>
          <a:schemeClr val="bg1"/>
        </a:solidFill>
        <a:latin typeface="ＭＳ Ｐゴシック" pitchFamily="48" charset="-128"/>
        <a:ea typeface="ＭＳ Ｐゴシック" pitchFamily="48"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4" d="100"/>
          <a:sy n="104" d="100"/>
        </p:scale>
        <p:origin x="-174" y="-84"/>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735763" cy="9867900"/>
          </a:xfrm>
          <a:prstGeom prst="roundRect">
            <a:avLst>
              <a:gd name="adj" fmla="val 23"/>
            </a:avLst>
          </a:prstGeom>
          <a:solidFill>
            <a:srgbClr val="FFFFFF"/>
          </a:solidFill>
          <a:ln w="9360">
            <a:noFill/>
            <a:miter lim="800000"/>
            <a:headEnd/>
            <a:tailEnd/>
          </a:ln>
          <a:effectLst/>
        </p:spPr>
        <p:txBody>
          <a:bodyPr wrap="none" anchor="ctr"/>
          <a:lstStyle/>
          <a:p>
            <a:pPr>
              <a:defRPr/>
            </a:pPr>
            <a:endParaRPr lang="ja-JP" altLang="en-US"/>
          </a:p>
        </p:txBody>
      </p:sp>
      <p:sp>
        <p:nvSpPr>
          <p:cNvPr id="2050" name="AutoShape 2"/>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pPr>
              <a:defRPr/>
            </a:pPr>
            <a:endParaRPr lang="ja-JP" altLang="en-US"/>
          </a:p>
        </p:txBody>
      </p:sp>
      <p:sp>
        <p:nvSpPr>
          <p:cNvPr id="2051" name="AutoShape 3"/>
          <p:cNvSpPr>
            <a:spLocks noChangeArrowheads="1"/>
          </p:cNvSpPr>
          <p:nvPr/>
        </p:nvSpPr>
        <p:spPr bwMode="auto">
          <a:xfrm>
            <a:off x="0" y="0"/>
            <a:ext cx="6735763" cy="9867900"/>
          </a:xfrm>
          <a:prstGeom prst="roundRect">
            <a:avLst>
              <a:gd name="adj" fmla="val 23"/>
            </a:avLst>
          </a:prstGeom>
          <a:solidFill>
            <a:srgbClr val="FFFFFF"/>
          </a:solidFill>
          <a:ln w="9525">
            <a:noFill/>
            <a:round/>
            <a:headEnd/>
            <a:tailEnd/>
          </a:ln>
          <a:effectLst/>
        </p:spPr>
        <p:txBody>
          <a:bodyPr wrap="none" anchor="ctr"/>
          <a:lstStyle/>
          <a:p>
            <a:pPr>
              <a:defRPr/>
            </a:pPr>
            <a:endParaRPr lang="ja-JP" altLang="en-US"/>
          </a:p>
        </p:txBody>
      </p:sp>
      <p:sp>
        <p:nvSpPr>
          <p:cNvPr id="2052" name="Text Box 4"/>
          <p:cNvSpPr txBox="1">
            <a:spLocks noChangeArrowheads="1"/>
          </p:cNvSpPr>
          <p:nvPr/>
        </p:nvSpPr>
        <p:spPr bwMode="auto">
          <a:xfrm>
            <a:off x="0" y="0"/>
            <a:ext cx="2919413" cy="493713"/>
          </a:xfrm>
          <a:prstGeom prst="rect">
            <a:avLst/>
          </a:prstGeom>
          <a:noFill/>
          <a:ln w="9525">
            <a:noFill/>
            <a:round/>
            <a:headEnd/>
            <a:tailEnd/>
          </a:ln>
          <a:effectLst/>
        </p:spPr>
        <p:txBody>
          <a:bodyPr wrap="none" anchor="ctr"/>
          <a:lstStyle/>
          <a:p>
            <a:pPr>
              <a:defRPr/>
            </a:pPr>
            <a:endParaRPr lang="ja-JP" altLang="en-US"/>
          </a:p>
        </p:txBody>
      </p:sp>
      <p:sp>
        <p:nvSpPr>
          <p:cNvPr id="2053" name="Rectangle 5"/>
          <p:cNvSpPr>
            <a:spLocks noGrp="1" noChangeArrowheads="1"/>
          </p:cNvSpPr>
          <p:nvPr>
            <p:ph type="dt"/>
          </p:nvPr>
        </p:nvSpPr>
        <p:spPr bwMode="auto">
          <a:xfrm>
            <a:off x="3814763" y="0"/>
            <a:ext cx="2914650" cy="488950"/>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Arial" charset="0"/>
              </a:defRPr>
            </a:lvl1pPr>
          </a:lstStyle>
          <a:p>
            <a:pPr>
              <a:defRPr/>
            </a:pPr>
            <a:r>
              <a:rPr lang="en-US"/>
              <a:t>2008/09/20</a:t>
            </a:r>
          </a:p>
        </p:txBody>
      </p:sp>
      <p:sp>
        <p:nvSpPr>
          <p:cNvPr id="30727" name="Rectangle 6"/>
          <p:cNvSpPr>
            <a:spLocks noGrp="1" noChangeArrowheads="1"/>
          </p:cNvSpPr>
          <p:nvPr>
            <p:ph type="sldImg"/>
          </p:nvPr>
        </p:nvSpPr>
        <p:spPr bwMode="auto">
          <a:xfrm>
            <a:off x="901700" y="739775"/>
            <a:ext cx="4927600" cy="3695700"/>
          </a:xfrm>
          <a:prstGeom prst="rect">
            <a:avLst/>
          </a:prstGeom>
          <a:noFill/>
          <a:ln w="12600">
            <a:solidFill>
              <a:srgbClr val="000000"/>
            </a:solidFill>
            <a:miter lim="800000"/>
            <a:headEnd/>
            <a:tailEnd/>
          </a:ln>
        </p:spPr>
      </p:sp>
      <p:sp>
        <p:nvSpPr>
          <p:cNvPr id="2055" name="Rectangle 7"/>
          <p:cNvSpPr>
            <a:spLocks noGrp="1" noChangeArrowheads="1"/>
          </p:cNvSpPr>
          <p:nvPr>
            <p:ph type="body"/>
          </p:nvPr>
        </p:nvSpPr>
        <p:spPr bwMode="auto">
          <a:xfrm>
            <a:off x="673100" y="4686300"/>
            <a:ext cx="5384800" cy="4435475"/>
          </a:xfrm>
          <a:prstGeom prst="rect">
            <a:avLst/>
          </a:prstGeom>
          <a:noFill/>
          <a:ln w="9525">
            <a:noFill/>
            <a:round/>
            <a:headEnd/>
            <a:tailEnd/>
          </a:ln>
          <a:effectLst/>
        </p:spPr>
        <p:txBody>
          <a:bodyPr vert="horz" wrap="square" lIns="90000" tIns="46800" rIns="90000" bIns="46800" numCol="1" anchor="t" anchorCtr="0" compatLnSpc="1">
            <a:prstTxWarp prst="textNoShape">
              <a:avLst/>
            </a:prstTxWarp>
          </a:bodyPr>
          <a:lstStyle/>
          <a:p>
            <a:pPr lvl="0"/>
            <a:endParaRPr lang="ja-JP" altLang="ja-JP" noProof="0" smtClean="0"/>
          </a:p>
        </p:txBody>
      </p:sp>
      <p:sp>
        <p:nvSpPr>
          <p:cNvPr id="2056" name="Text Box 8"/>
          <p:cNvSpPr txBox="1">
            <a:spLocks noChangeArrowheads="1"/>
          </p:cNvSpPr>
          <p:nvPr/>
        </p:nvSpPr>
        <p:spPr bwMode="auto">
          <a:xfrm>
            <a:off x="0" y="9371013"/>
            <a:ext cx="2919413" cy="493712"/>
          </a:xfrm>
          <a:prstGeom prst="rect">
            <a:avLst/>
          </a:prstGeom>
          <a:noFill/>
          <a:ln w="9525">
            <a:noFill/>
            <a:round/>
            <a:headEnd/>
            <a:tailEnd/>
          </a:ln>
          <a:effectLst/>
        </p:spPr>
        <p:txBody>
          <a:bodyPr wrap="none" anchor="ctr"/>
          <a:lstStyle/>
          <a:p>
            <a:pPr>
              <a:defRPr/>
            </a:pPr>
            <a:endParaRPr lang="ja-JP" altLang="en-US"/>
          </a:p>
        </p:txBody>
      </p:sp>
      <p:sp>
        <p:nvSpPr>
          <p:cNvPr id="2057" name="Rectangle 9"/>
          <p:cNvSpPr>
            <a:spLocks noGrp="1" noChangeArrowheads="1"/>
          </p:cNvSpPr>
          <p:nvPr>
            <p:ph type="sldNum"/>
          </p:nvPr>
        </p:nvSpPr>
        <p:spPr bwMode="auto">
          <a:xfrm>
            <a:off x="3814763" y="9371013"/>
            <a:ext cx="2914650" cy="488950"/>
          </a:xfrm>
          <a:prstGeom prst="rect">
            <a:avLst/>
          </a:prstGeom>
          <a:noFill/>
          <a:ln w="9525">
            <a:noFill/>
            <a:round/>
            <a:headEnd/>
            <a:tailEnd/>
          </a:ln>
          <a:effectLst/>
        </p:spPr>
        <p:txBody>
          <a:bodyPr vert="horz" wrap="square" lIns="90000" tIns="46800" rIns="90000" bIns="46800" numCol="1" anchor="b" anchorCtr="0" compatLnSpc="1">
            <a:prstTxWarp prst="textNoShape">
              <a:avLst/>
            </a:prstTxWarp>
          </a:bodyPr>
          <a:lstStyle>
            <a:lvl1pPr algn="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Arial" charset="0"/>
              </a:defRPr>
            </a:lvl1pPr>
          </a:lstStyle>
          <a:p>
            <a:pPr>
              <a:defRPr/>
            </a:pPr>
            <a:fld id="{8D8C16D0-1885-4E74-91CC-FA47BC734A8A}" type="slidenum">
              <a:rPr lang="en-US"/>
              <a:pPr>
                <a:defRPr/>
              </a:pPr>
              <a:t>&lt;#&gt;</a:t>
            </a:fld>
            <a:endParaRPr lang="en-US"/>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1746" name="Rectangle 5"/>
          <p:cNvSpPr>
            <a:spLocks noGrp="1" noChangeArrowheads="1"/>
          </p:cNvSpPr>
          <p:nvPr>
            <p:ph type="dt" sz="quarter"/>
          </p:nvPr>
        </p:nvSpPr>
        <p:spPr>
          <a:noFill/>
        </p:spPr>
        <p:txBody>
          <a:bodyPr/>
          <a:lstStyle/>
          <a:p>
            <a:r>
              <a:rPr lang="en-US" altLang="ja-JP" smtClean="0"/>
              <a:t>2008/09/20</a:t>
            </a:r>
          </a:p>
        </p:txBody>
      </p:sp>
      <p:sp>
        <p:nvSpPr>
          <p:cNvPr id="31747" name="Rectangle 9"/>
          <p:cNvSpPr>
            <a:spLocks noGrp="1" noChangeArrowheads="1"/>
          </p:cNvSpPr>
          <p:nvPr>
            <p:ph type="sldNum" sz="quarter"/>
          </p:nvPr>
        </p:nvSpPr>
        <p:spPr>
          <a:noFill/>
        </p:spPr>
        <p:txBody>
          <a:bodyPr/>
          <a:lstStyle/>
          <a:p>
            <a:fld id="{4FEAB4F0-916C-4050-A47E-C043100613A5}" type="slidenum">
              <a:rPr lang="en-US" altLang="ja-JP" smtClean="0"/>
              <a:pPr/>
              <a:t>1</a:t>
            </a:fld>
            <a:endParaRPr lang="en-US" altLang="ja-JP" smtClean="0"/>
          </a:p>
        </p:txBody>
      </p:sp>
      <p:sp>
        <p:nvSpPr>
          <p:cNvPr id="31748"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p:spPr>
        <p:txBody>
          <a:bodyPr wrap="none" anchor="ctr"/>
          <a:lstStyle/>
          <a:p>
            <a:endParaRPr lang="ja-JP" altLang="en-US"/>
          </a:p>
        </p:txBody>
      </p:sp>
      <p:sp>
        <p:nvSpPr>
          <p:cNvPr id="31749"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5"/>
          <p:cNvSpPr>
            <a:spLocks noGrp="1" noChangeArrowheads="1"/>
          </p:cNvSpPr>
          <p:nvPr>
            <p:ph type="dt" sz="quarter"/>
          </p:nvPr>
        </p:nvSpPr>
        <p:spPr>
          <a:noFill/>
        </p:spPr>
        <p:txBody>
          <a:bodyPr/>
          <a:lstStyle/>
          <a:p>
            <a:r>
              <a:rPr lang="en-US" altLang="ja-JP" smtClean="0"/>
              <a:t>2008/09/20</a:t>
            </a:r>
          </a:p>
        </p:txBody>
      </p:sp>
      <p:sp>
        <p:nvSpPr>
          <p:cNvPr id="40963" name="Rectangle 9"/>
          <p:cNvSpPr>
            <a:spLocks noGrp="1" noChangeArrowheads="1"/>
          </p:cNvSpPr>
          <p:nvPr>
            <p:ph type="sldNum" sz="quarter"/>
          </p:nvPr>
        </p:nvSpPr>
        <p:spPr>
          <a:noFill/>
        </p:spPr>
        <p:txBody>
          <a:bodyPr/>
          <a:lstStyle/>
          <a:p>
            <a:fld id="{BC7624DE-7073-484F-B1EB-3FA49C642424}" type="slidenum">
              <a:rPr lang="en-US" altLang="ja-JP" smtClean="0"/>
              <a:pPr/>
              <a:t>10</a:t>
            </a:fld>
            <a:endParaRPr lang="en-US" altLang="ja-JP" smtClean="0"/>
          </a:p>
        </p:txBody>
      </p:sp>
      <p:sp>
        <p:nvSpPr>
          <p:cNvPr id="40964"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0965"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1986" name="Rectangle 5"/>
          <p:cNvSpPr>
            <a:spLocks noGrp="1" noChangeArrowheads="1"/>
          </p:cNvSpPr>
          <p:nvPr>
            <p:ph type="dt" sz="quarter"/>
          </p:nvPr>
        </p:nvSpPr>
        <p:spPr>
          <a:noFill/>
        </p:spPr>
        <p:txBody>
          <a:bodyPr/>
          <a:lstStyle/>
          <a:p>
            <a:r>
              <a:rPr lang="en-US" altLang="ja-JP" smtClean="0"/>
              <a:t>2008/09/20</a:t>
            </a:r>
          </a:p>
        </p:txBody>
      </p:sp>
      <p:sp>
        <p:nvSpPr>
          <p:cNvPr id="41987" name="Rectangle 9"/>
          <p:cNvSpPr>
            <a:spLocks noGrp="1" noChangeArrowheads="1"/>
          </p:cNvSpPr>
          <p:nvPr>
            <p:ph type="sldNum" sz="quarter"/>
          </p:nvPr>
        </p:nvSpPr>
        <p:spPr>
          <a:noFill/>
        </p:spPr>
        <p:txBody>
          <a:bodyPr/>
          <a:lstStyle/>
          <a:p>
            <a:fld id="{8EC09000-CBFF-4B78-97E1-E2FA3053C514}" type="slidenum">
              <a:rPr lang="en-US" altLang="ja-JP" smtClean="0"/>
              <a:pPr/>
              <a:t>11</a:t>
            </a:fld>
            <a:endParaRPr lang="en-US" altLang="ja-JP" smtClean="0"/>
          </a:p>
        </p:txBody>
      </p:sp>
      <p:sp>
        <p:nvSpPr>
          <p:cNvPr id="41988"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1989"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3010" name="Rectangle 5"/>
          <p:cNvSpPr>
            <a:spLocks noGrp="1" noChangeArrowheads="1"/>
          </p:cNvSpPr>
          <p:nvPr>
            <p:ph type="dt" sz="quarter"/>
          </p:nvPr>
        </p:nvSpPr>
        <p:spPr>
          <a:noFill/>
        </p:spPr>
        <p:txBody>
          <a:bodyPr/>
          <a:lstStyle/>
          <a:p>
            <a:r>
              <a:rPr lang="en-US" altLang="ja-JP" smtClean="0"/>
              <a:t>2008/09/20</a:t>
            </a:r>
          </a:p>
        </p:txBody>
      </p:sp>
      <p:sp>
        <p:nvSpPr>
          <p:cNvPr id="43011" name="Rectangle 9"/>
          <p:cNvSpPr>
            <a:spLocks noGrp="1" noChangeArrowheads="1"/>
          </p:cNvSpPr>
          <p:nvPr>
            <p:ph type="sldNum" sz="quarter"/>
          </p:nvPr>
        </p:nvSpPr>
        <p:spPr>
          <a:noFill/>
        </p:spPr>
        <p:txBody>
          <a:bodyPr/>
          <a:lstStyle/>
          <a:p>
            <a:fld id="{75C06BB3-3E28-46CE-AE85-02B0E096C52F}" type="slidenum">
              <a:rPr lang="en-US" altLang="ja-JP" smtClean="0"/>
              <a:pPr/>
              <a:t>12</a:t>
            </a:fld>
            <a:endParaRPr lang="en-US" altLang="ja-JP" smtClean="0"/>
          </a:p>
        </p:txBody>
      </p:sp>
      <p:sp>
        <p:nvSpPr>
          <p:cNvPr id="43012"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3013"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Rectangle 5"/>
          <p:cNvSpPr>
            <a:spLocks noGrp="1" noChangeArrowheads="1"/>
          </p:cNvSpPr>
          <p:nvPr>
            <p:ph type="dt" sz="quarter"/>
          </p:nvPr>
        </p:nvSpPr>
        <p:spPr>
          <a:noFill/>
        </p:spPr>
        <p:txBody>
          <a:bodyPr/>
          <a:lstStyle/>
          <a:p>
            <a:r>
              <a:rPr lang="en-US" altLang="ja-JP" smtClean="0"/>
              <a:t>2008/09/20</a:t>
            </a:r>
          </a:p>
        </p:txBody>
      </p:sp>
      <p:sp>
        <p:nvSpPr>
          <p:cNvPr id="44035" name="Rectangle 9"/>
          <p:cNvSpPr>
            <a:spLocks noGrp="1" noChangeArrowheads="1"/>
          </p:cNvSpPr>
          <p:nvPr>
            <p:ph type="sldNum" sz="quarter"/>
          </p:nvPr>
        </p:nvSpPr>
        <p:spPr>
          <a:noFill/>
        </p:spPr>
        <p:txBody>
          <a:bodyPr/>
          <a:lstStyle/>
          <a:p>
            <a:fld id="{65DA76AA-F3DA-4EFB-8F6D-68F206A99DC8}" type="slidenum">
              <a:rPr lang="en-US" altLang="ja-JP" smtClean="0"/>
              <a:pPr/>
              <a:t>13</a:t>
            </a:fld>
            <a:endParaRPr lang="en-US" altLang="ja-JP" smtClean="0"/>
          </a:p>
        </p:txBody>
      </p:sp>
      <p:sp>
        <p:nvSpPr>
          <p:cNvPr id="44036"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4037"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5"/>
          <p:cNvSpPr>
            <a:spLocks noGrp="1" noChangeArrowheads="1"/>
          </p:cNvSpPr>
          <p:nvPr>
            <p:ph type="dt" sz="quarter"/>
          </p:nvPr>
        </p:nvSpPr>
        <p:spPr>
          <a:noFill/>
        </p:spPr>
        <p:txBody>
          <a:bodyPr/>
          <a:lstStyle/>
          <a:p>
            <a:r>
              <a:rPr lang="en-US" altLang="ja-JP" smtClean="0"/>
              <a:t>2008/09/20</a:t>
            </a:r>
          </a:p>
        </p:txBody>
      </p:sp>
      <p:sp>
        <p:nvSpPr>
          <p:cNvPr id="45059" name="Rectangle 9"/>
          <p:cNvSpPr>
            <a:spLocks noGrp="1" noChangeArrowheads="1"/>
          </p:cNvSpPr>
          <p:nvPr>
            <p:ph type="sldNum" sz="quarter"/>
          </p:nvPr>
        </p:nvSpPr>
        <p:spPr>
          <a:noFill/>
        </p:spPr>
        <p:txBody>
          <a:bodyPr/>
          <a:lstStyle/>
          <a:p>
            <a:fld id="{9BD3F5F4-DF66-4622-8CD1-8418484D9AB1}" type="slidenum">
              <a:rPr lang="en-US" altLang="ja-JP" smtClean="0"/>
              <a:pPr/>
              <a:t>14</a:t>
            </a:fld>
            <a:endParaRPr lang="en-US" altLang="ja-JP" smtClean="0"/>
          </a:p>
        </p:txBody>
      </p:sp>
      <p:sp>
        <p:nvSpPr>
          <p:cNvPr id="45060"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5061"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2" name="Rectangle 5"/>
          <p:cNvSpPr>
            <a:spLocks noGrp="1" noChangeArrowheads="1"/>
          </p:cNvSpPr>
          <p:nvPr>
            <p:ph type="dt" sz="quarter"/>
          </p:nvPr>
        </p:nvSpPr>
        <p:spPr>
          <a:noFill/>
        </p:spPr>
        <p:txBody>
          <a:bodyPr/>
          <a:lstStyle/>
          <a:p>
            <a:r>
              <a:rPr lang="en-US" altLang="ja-JP" smtClean="0"/>
              <a:t>2008/09/20</a:t>
            </a:r>
          </a:p>
        </p:txBody>
      </p:sp>
      <p:sp>
        <p:nvSpPr>
          <p:cNvPr id="46083" name="Rectangle 9"/>
          <p:cNvSpPr>
            <a:spLocks noGrp="1" noChangeArrowheads="1"/>
          </p:cNvSpPr>
          <p:nvPr>
            <p:ph type="sldNum" sz="quarter"/>
          </p:nvPr>
        </p:nvSpPr>
        <p:spPr>
          <a:noFill/>
        </p:spPr>
        <p:txBody>
          <a:bodyPr/>
          <a:lstStyle/>
          <a:p>
            <a:fld id="{D282C261-1718-4364-BD51-E5CEE8F2D772}" type="slidenum">
              <a:rPr lang="en-US" altLang="ja-JP" smtClean="0"/>
              <a:pPr/>
              <a:t>15</a:t>
            </a:fld>
            <a:endParaRPr lang="en-US" altLang="ja-JP" smtClean="0"/>
          </a:p>
        </p:txBody>
      </p:sp>
      <p:sp>
        <p:nvSpPr>
          <p:cNvPr id="46084"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6085"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5"/>
          <p:cNvSpPr>
            <a:spLocks noGrp="1" noChangeArrowheads="1"/>
          </p:cNvSpPr>
          <p:nvPr>
            <p:ph type="dt" sz="quarter"/>
          </p:nvPr>
        </p:nvSpPr>
        <p:spPr>
          <a:noFill/>
        </p:spPr>
        <p:txBody>
          <a:bodyPr/>
          <a:lstStyle/>
          <a:p>
            <a:r>
              <a:rPr lang="en-US" altLang="ja-JP" smtClean="0"/>
              <a:t>2008/09/20</a:t>
            </a:r>
          </a:p>
        </p:txBody>
      </p:sp>
      <p:sp>
        <p:nvSpPr>
          <p:cNvPr id="47107" name="Rectangle 9"/>
          <p:cNvSpPr>
            <a:spLocks noGrp="1" noChangeArrowheads="1"/>
          </p:cNvSpPr>
          <p:nvPr>
            <p:ph type="sldNum" sz="quarter"/>
          </p:nvPr>
        </p:nvSpPr>
        <p:spPr>
          <a:noFill/>
        </p:spPr>
        <p:txBody>
          <a:bodyPr/>
          <a:lstStyle/>
          <a:p>
            <a:fld id="{9BAF5F16-A50F-40D1-A8D6-AF4722E2DB27}" type="slidenum">
              <a:rPr lang="en-US" altLang="ja-JP" smtClean="0"/>
              <a:pPr/>
              <a:t>16</a:t>
            </a:fld>
            <a:endParaRPr lang="en-US" altLang="ja-JP" smtClean="0"/>
          </a:p>
        </p:txBody>
      </p:sp>
      <p:sp>
        <p:nvSpPr>
          <p:cNvPr id="47108"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7109"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5"/>
          <p:cNvSpPr>
            <a:spLocks noGrp="1" noChangeArrowheads="1"/>
          </p:cNvSpPr>
          <p:nvPr>
            <p:ph type="dt" sz="quarter"/>
          </p:nvPr>
        </p:nvSpPr>
        <p:spPr>
          <a:noFill/>
        </p:spPr>
        <p:txBody>
          <a:bodyPr/>
          <a:lstStyle/>
          <a:p>
            <a:r>
              <a:rPr lang="en-US" altLang="ja-JP" smtClean="0"/>
              <a:t>2008/09/20</a:t>
            </a:r>
          </a:p>
        </p:txBody>
      </p:sp>
      <p:sp>
        <p:nvSpPr>
          <p:cNvPr id="48131" name="Rectangle 9"/>
          <p:cNvSpPr>
            <a:spLocks noGrp="1" noChangeArrowheads="1"/>
          </p:cNvSpPr>
          <p:nvPr>
            <p:ph type="sldNum" sz="quarter"/>
          </p:nvPr>
        </p:nvSpPr>
        <p:spPr>
          <a:noFill/>
        </p:spPr>
        <p:txBody>
          <a:bodyPr/>
          <a:lstStyle/>
          <a:p>
            <a:fld id="{CC93EEAF-FFFB-4714-B03F-F020553AD7D6}" type="slidenum">
              <a:rPr lang="en-US" altLang="ja-JP" smtClean="0"/>
              <a:pPr/>
              <a:t>17</a:t>
            </a:fld>
            <a:endParaRPr lang="en-US" altLang="ja-JP" smtClean="0"/>
          </a:p>
        </p:txBody>
      </p:sp>
      <p:sp>
        <p:nvSpPr>
          <p:cNvPr id="48132"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8133"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5"/>
          <p:cNvSpPr>
            <a:spLocks noGrp="1" noChangeArrowheads="1"/>
          </p:cNvSpPr>
          <p:nvPr>
            <p:ph type="dt" sz="quarter"/>
          </p:nvPr>
        </p:nvSpPr>
        <p:spPr>
          <a:noFill/>
        </p:spPr>
        <p:txBody>
          <a:bodyPr/>
          <a:lstStyle/>
          <a:p>
            <a:r>
              <a:rPr lang="en-US" altLang="ja-JP" smtClean="0"/>
              <a:t>2008/09/20</a:t>
            </a:r>
          </a:p>
        </p:txBody>
      </p:sp>
      <p:sp>
        <p:nvSpPr>
          <p:cNvPr id="49155" name="Rectangle 9"/>
          <p:cNvSpPr>
            <a:spLocks noGrp="1" noChangeArrowheads="1"/>
          </p:cNvSpPr>
          <p:nvPr>
            <p:ph type="sldNum" sz="quarter"/>
          </p:nvPr>
        </p:nvSpPr>
        <p:spPr>
          <a:noFill/>
        </p:spPr>
        <p:txBody>
          <a:bodyPr/>
          <a:lstStyle/>
          <a:p>
            <a:fld id="{F507B3CC-B1B7-455A-8D0D-44429A1FD489}" type="slidenum">
              <a:rPr lang="en-US" altLang="ja-JP" smtClean="0"/>
              <a:pPr/>
              <a:t>18</a:t>
            </a:fld>
            <a:endParaRPr lang="en-US" altLang="ja-JP" smtClean="0"/>
          </a:p>
        </p:txBody>
      </p:sp>
      <p:sp>
        <p:nvSpPr>
          <p:cNvPr id="49156"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49157"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5"/>
          <p:cNvSpPr>
            <a:spLocks noGrp="1" noChangeArrowheads="1"/>
          </p:cNvSpPr>
          <p:nvPr>
            <p:ph type="dt" sz="quarter"/>
          </p:nvPr>
        </p:nvSpPr>
        <p:spPr>
          <a:noFill/>
        </p:spPr>
        <p:txBody>
          <a:bodyPr/>
          <a:lstStyle/>
          <a:p>
            <a:r>
              <a:rPr lang="en-US" altLang="ja-JP" smtClean="0"/>
              <a:t>2008/09/20</a:t>
            </a:r>
          </a:p>
        </p:txBody>
      </p:sp>
      <p:sp>
        <p:nvSpPr>
          <p:cNvPr id="50179" name="Rectangle 9"/>
          <p:cNvSpPr>
            <a:spLocks noGrp="1" noChangeArrowheads="1"/>
          </p:cNvSpPr>
          <p:nvPr>
            <p:ph type="sldNum" sz="quarter"/>
          </p:nvPr>
        </p:nvSpPr>
        <p:spPr>
          <a:noFill/>
        </p:spPr>
        <p:txBody>
          <a:bodyPr/>
          <a:lstStyle/>
          <a:p>
            <a:fld id="{BFA086F8-6460-43F3-9B64-FCACFEC272E6}" type="slidenum">
              <a:rPr lang="en-US" altLang="ja-JP" smtClean="0"/>
              <a:pPr/>
              <a:t>19</a:t>
            </a:fld>
            <a:endParaRPr lang="en-US" altLang="ja-JP" smtClean="0"/>
          </a:p>
        </p:txBody>
      </p:sp>
      <p:sp>
        <p:nvSpPr>
          <p:cNvPr id="50180"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0181"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5"/>
          <p:cNvSpPr>
            <a:spLocks noGrp="1" noChangeArrowheads="1"/>
          </p:cNvSpPr>
          <p:nvPr>
            <p:ph type="dt" sz="quarter"/>
          </p:nvPr>
        </p:nvSpPr>
        <p:spPr>
          <a:noFill/>
        </p:spPr>
        <p:txBody>
          <a:bodyPr/>
          <a:lstStyle/>
          <a:p>
            <a:r>
              <a:rPr lang="en-US" altLang="ja-JP" smtClean="0"/>
              <a:t>2008/09/20</a:t>
            </a:r>
          </a:p>
        </p:txBody>
      </p:sp>
      <p:sp>
        <p:nvSpPr>
          <p:cNvPr id="32771" name="Rectangle 9"/>
          <p:cNvSpPr>
            <a:spLocks noGrp="1" noChangeArrowheads="1"/>
          </p:cNvSpPr>
          <p:nvPr>
            <p:ph type="sldNum" sz="quarter"/>
          </p:nvPr>
        </p:nvSpPr>
        <p:spPr>
          <a:noFill/>
        </p:spPr>
        <p:txBody>
          <a:bodyPr/>
          <a:lstStyle/>
          <a:p>
            <a:fld id="{E66132B1-EE4F-4604-A514-E8EE4A34EFC3}" type="slidenum">
              <a:rPr lang="en-US" altLang="ja-JP" smtClean="0"/>
              <a:pPr/>
              <a:t>2</a:t>
            </a:fld>
            <a:endParaRPr lang="en-US" altLang="ja-JP" smtClean="0"/>
          </a:p>
        </p:txBody>
      </p:sp>
      <p:sp>
        <p:nvSpPr>
          <p:cNvPr id="32772" name="Text Box 1"/>
          <p:cNvSpPr txBox="1">
            <a:spLocks noChangeArrowheads="1"/>
          </p:cNvSpPr>
          <p:nvPr/>
        </p:nvSpPr>
        <p:spPr bwMode="auto">
          <a:xfrm>
            <a:off x="901700" y="739775"/>
            <a:ext cx="4932363" cy="3700463"/>
          </a:xfrm>
          <a:prstGeom prst="rect">
            <a:avLst/>
          </a:prstGeom>
          <a:solidFill>
            <a:srgbClr val="FFFFFF"/>
          </a:solidFill>
          <a:ln w="9360">
            <a:solidFill>
              <a:srgbClr val="000000"/>
            </a:solidFill>
            <a:miter lim="800000"/>
            <a:headEnd/>
            <a:tailEnd/>
          </a:ln>
        </p:spPr>
        <p:txBody>
          <a:bodyPr wrap="none" anchor="ctr"/>
          <a:lstStyle/>
          <a:p>
            <a:endParaRPr lang="ja-JP" altLang="en-US"/>
          </a:p>
        </p:txBody>
      </p:sp>
      <p:sp>
        <p:nvSpPr>
          <p:cNvPr id="32773"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5"/>
          <p:cNvSpPr>
            <a:spLocks noGrp="1" noChangeArrowheads="1"/>
          </p:cNvSpPr>
          <p:nvPr>
            <p:ph type="dt" sz="quarter"/>
          </p:nvPr>
        </p:nvSpPr>
        <p:spPr>
          <a:noFill/>
        </p:spPr>
        <p:txBody>
          <a:bodyPr/>
          <a:lstStyle/>
          <a:p>
            <a:r>
              <a:rPr lang="en-US" altLang="ja-JP" smtClean="0"/>
              <a:t>2008/09/20</a:t>
            </a:r>
          </a:p>
        </p:txBody>
      </p:sp>
      <p:sp>
        <p:nvSpPr>
          <p:cNvPr id="51203" name="Rectangle 9"/>
          <p:cNvSpPr>
            <a:spLocks noGrp="1" noChangeArrowheads="1"/>
          </p:cNvSpPr>
          <p:nvPr>
            <p:ph type="sldNum" sz="quarter"/>
          </p:nvPr>
        </p:nvSpPr>
        <p:spPr>
          <a:noFill/>
        </p:spPr>
        <p:txBody>
          <a:bodyPr/>
          <a:lstStyle/>
          <a:p>
            <a:fld id="{EA796935-3B76-44B9-9E74-AA4DB739EC12}" type="slidenum">
              <a:rPr lang="en-US" altLang="ja-JP" smtClean="0"/>
              <a:pPr/>
              <a:t>20</a:t>
            </a:fld>
            <a:endParaRPr lang="en-US" altLang="ja-JP" smtClean="0"/>
          </a:p>
        </p:txBody>
      </p:sp>
      <p:sp>
        <p:nvSpPr>
          <p:cNvPr id="51204"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1205"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5"/>
          <p:cNvSpPr>
            <a:spLocks noGrp="1" noChangeArrowheads="1"/>
          </p:cNvSpPr>
          <p:nvPr>
            <p:ph type="dt" sz="quarter"/>
          </p:nvPr>
        </p:nvSpPr>
        <p:spPr>
          <a:noFill/>
        </p:spPr>
        <p:txBody>
          <a:bodyPr/>
          <a:lstStyle/>
          <a:p>
            <a:r>
              <a:rPr lang="en-US" altLang="ja-JP" smtClean="0"/>
              <a:t>2008/09/20</a:t>
            </a:r>
          </a:p>
        </p:txBody>
      </p:sp>
      <p:sp>
        <p:nvSpPr>
          <p:cNvPr id="52227" name="Rectangle 9"/>
          <p:cNvSpPr>
            <a:spLocks noGrp="1" noChangeArrowheads="1"/>
          </p:cNvSpPr>
          <p:nvPr>
            <p:ph type="sldNum" sz="quarter"/>
          </p:nvPr>
        </p:nvSpPr>
        <p:spPr>
          <a:noFill/>
        </p:spPr>
        <p:txBody>
          <a:bodyPr/>
          <a:lstStyle/>
          <a:p>
            <a:fld id="{06CE00BC-647C-4961-AF11-D480B99F046D}" type="slidenum">
              <a:rPr lang="en-US" altLang="ja-JP" smtClean="0"/>
              <a:pPr/>
              <a:t>21</a:t>
            </a:fld>
            <a:endParaRPr lang="en-US" altLang="ja-JP" smtClean="0"/>
          </a:p>
        </p:txBody>
      </p:sp>
      <p:sp>
        <p:nvSpPr>
          <p:cNvPr id="52228"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2229"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5"/>
          <p:cNvSpPr>
            <a:spLocks noGrp="1" noChangeArrowheads="1"/>
          </p:cNvSpPr>
          <p:nvPr>
            <p:ph type="dt" sz="quarter"/>
          </p:nvPr>
        </p:nvSpPr>
        <p:spPr>
          <a:noFill/>
        </p:spPr>
        <p:txBody>
          <a:bodyPr/>
          <a:lstStyle/>
          <a:p>
            <a:r>
              <a:rPr lang="en-US" altLang="ja-JP" smtClean="0"/>
              <a:t>2008/09/20</a:t>
            </a:r>
          </a:p>
        </p:txBody>
      </p:sp>
      <p:sp>
        <p:nvSpPr>
          <p:cNvPr id="53251" name="Rectangle 9"/>
          <p:cNvSpPr>
            <a:spLocks noGrp="1" noChangeArrowheads="1"/>
          </p:cNvSpPr>
          <p:nvPr>
            <p:ph type="sldNum" sz="quarter"/>
          </p:nvPr>
        </p:nvSpPr>
        <p:spPr>
          <a:noFill/>
        </p:spPr>
        <p:txBody>
          <a:bodyPr/>
          <a:lstStyle/>
          <a:p>
            <a:fld id="{2E604F81-BB77-46C1-8CCD-BA6A2A0CC73D}" type="slidenum">
              <a:rPr lang="en-US" altLang="ja-JP" smtClean="0"/>
              <a:pPr/>
              <a:t>22</a:t>
            </a:fld>
            <a:endParaRPr lang="en-US" altLang="ja-JP" smtClean="0"/>
          </a:p>
        </p:txBody>
      </p:sp>
      <p:sp>
        <p:nvSpPr>
          <p:cNvPr id="53252"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3253"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5"/>
          <p:cNvSpPr>
            <a:spLocks noGrp="1" noChangeArrowheads="1"/>
          </p:cNvSpPr>
          <p:nvPr>
            <p:ph type="dt" sz="quarter"/>
          </p:nvPr>
        </p:nvSpPr>
        <p:spPr>
          <a:noFill/>
        </p:spPr>
        <p:txBody>
          <a:bodyPr/>
          <a:lstStyle/>
          <a:p>
            <a:r>
              <a:rPr lang="en-US" altLang="ja-JP" smtClean="0"/>
              <a:t>2008/09/20</a:t>
            </a:r>
          </a:p>
        </p:txBody>
      </p:sp>
      <p:sp>
        <p:nvSpPr>
          <p:cNvPr id="54275" name="Rectangle 9"/>
          <p:cNvSpPr>
            <a:spLocks noGrp="1" noChangeArrowheads="1"/>
          </p:cNvSpPr>
          <p:nvPr>
            <p:ph type="sldNum" sz="quarter"/>
          </p:nvPr>
        </p:nvSpPr>
        <p:spPr>
          <a:noFill/>
        </p:spPr>
        <p:txBody>
          <a:bodyPr/>
          <a:lstStyle/>
          <a:p>
            <a:fld id="{DE1C775F-3464-4764-980B-BA3C5C5B00CA}" type="slidenum">
              <a:rPr lang="en-US" altLang="ja-JP" smtClean="0"/>
              <a:pPr/>
              <a:t>23</a:t>
            </a:fld>
            <a:endParaRPr lang="en-US" altLang="ja-JP" smtClean="0"/>
          </a:p>
        </p:txBody>
      </p:sp>
      <p:sp>
        <p:nvSpPr>
          <p:cNvPr id="54276"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4277"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5"/>
          <p:cNvSpPr>
            <a:spLocks noGrp="1" noChangeArrowheads="1"/>
          </p:cNvSpPr>
          <p:nvPr>
            <p:ph type="dt" sz="quarter"/>
          </p:nvPr>
        </p:nvSpPr>
        <p:spPr>
          <a:noFill/>
        </p:spPr>
        <p:txBody>
          <a:bodyPr/>
          <a:lstStyle/>
          <a:p>
            <a:r>
              <a:rPr lang="en-US" altLang="ja-JP" smtClean="0"/>
              <a:t>2008/09/20</a:t>
            </a:r>
          </a:p>
        </p:txBody>
      </p:sp>
      <p:sp>
        <p:nvSpPr>
          <p:cNvPr id="55299" name="Rectangle 9"/>
          <p:cNvSpPr>
            <a:spLocks noGrp="1" noChangeArrowheads="1"/>
          </p:cNvSpPr>
          <p:nvPr>
            <p:ph type="sldNum" sz="quarter"/>
          </p:nvPr>
        </p:nvSpPr>
        <p:spPr>
          <a:noFill/>
        </p:spPr>
        <p:txBody>
          <a:bodyPr/>
          <a:lstStyle/>
          <a:p>
            <a:fld id="{7A6F39B8-0E3B-4425-9F46-43B60FD2D1DF}" type="slidenum">
              <a:rPr lang="en-US" altLang="ja-JP" smtClean="0"/>
              <a:pPr/>
              <a:t>24</a:t>
            </a:fld>
            <a:endParaRPr lang="en-US" altLang="ja-JP" smtClean="0"/>
          </a:p>
        </p:txBody>
      </p:sp>
      <p:sp>
        <p:nvSpPr>
          <p:cNvPr id="55300"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5301"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5"/>
          <p:cNvSpPr>
            <a:spLocks noGrp="1" noChangeArrowheads="1"/>
          </p:cNvSpPr>
          <p:nvPr>
            <p:ph type="dt" sz="quarter"/>
          </p:nvPr>
        </p:nvSpPr>
        <p:spPr>
          <a:noFill/>
        </p:spPr>
        <p:txBody>
          <a:bodyPr/>
          <a:lstStyle/>
          <a:p>
            <a:r>
              <a:rPr lang="en-US" altLang="ja-JP" smtClean="0"/>
              <a:t>2008/09/20</a:t>
            </a:r>
          </a:p>
        </p:txBody>
      </p:sp>
      <p:sp>
        <p:nvSpPr>
          <p:cNvPr id="56323" name="Rectangle 9"/>
          <p:cNvSpPr>
            <a:spLocks noGrp="1" noChangeArrowheads="1"/>
          </p:cNvSpPr>
          <p:nvPr>
            <p:ph type="sldNum" sz="quarter"/>
          </p:nvPr>
        </p:nvSpPr>
        <p:spPr>
          <a:noFill/>
        </p:spPr>
        <p:txBody>
          <a:bodyPr/>
          <a:lstStyle/>
          <a:p>
            <a:fld id="{2E4B4891-D857-4F2B-9639-4D153DF826AC}" type="slidenum">
              <a:rPr lang="en-US" altLang="ja-JP" smtClean="0"/>
              <a:pPr/>
              <a:t>25</a:t>
            </a:fld>
            <a:endParaRPr lang="en-US" altLang="ja-JP" smtClean="0"/>
          </a:p>
        </p:txBody>
      </p:sp>
      <p:sp>
        <p:nvSpPr>
          <p:cNvPr id="56324"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6325"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5"/>
          <p:cNvSpPr>
            <a:spLocks noGrp="1" noChangeArrowheads="1"/>
          </p:cNvSpPr>
          <p:nvPr>
            <p:ph type="dt" sz="quarter"/>
          </p:nvPr>
        </p:nvSpPr>
        <p:spPr>
          <a:noFill/>
        </p:spPr>
        <p:txBody>
          <a:bodyPr/>
          <a:lstStyle/>
          <a:p>
            <a:r>
              <a:rPr lang="en-US" altLang="ja-JP" smtClean="0"/>
              <a:t>2008/09/20</a:t>
            </a:r>
          </a:p>
        </p:txBody>
      </p:sp>
      <p:sp>
        <p:nvSpPr>
          <p:cNvPr id="57347" name="Rectangle 9"/>
          <p:cNvSpPr>
            <a:spLocks noGrp="1" noChangeArrowheads="1"/>
          </p:cNvSpPr>
          <p:nvPr>
            <p:ph type="sldNum" sz="quarter"/>
          </p:nvPr>
        </p:nvSpPr>
        <p:spPr>
          <a:noFill/>
        </p:spPr>
        <p:txBody>
          <a:bodyPr/>
          <a:lstStyle/>
          <a:p>
            <a:fld id="{536E533F-2F9E-4E1C-A081-77681826B40C}" type="slidenum">
              <a:rPr lang="en-US" altLang="ja-JP" smtClean="0"/>
              <a:pPr/>
              <a:t>26</a:t>
            </a:fld>
            <a:endParaRPr lang="en-US" altLang="ja-JP" smtClean="0"/>
          </a:p>
        </p:txBody>
      </p:sp>
      <p:sp>
        <p:nvSpPr>
          <p:cNvPr id="57348"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7349"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5"/>
          <p:cNvSpPr>
            <a:spLocks noGrp="1" noChangeArrowheads="1"/>
          </p:cNvSpPr>
          <p:nvPr>
            <p:ph type="dt" sz="quarter"/>
          </p:nvPr>
        </p:nvSpPr>
        <p:spPr>
          <a:noFill/>
        </p:spPr>
        <p:txBody>
          <a:bodyPr/>
          <a:lstStyle/>
          <a:p>
            <a:r>
              <a:rPr lang="en-US" altLang="ja-JP" smtClean="0"/>
              <a:t>2008/09/20</a:t>
            </a:r>
          </a:p>
        </p:txBody>
      </p:sp>
      <p:sp>
        <p:nvSpPr>
          <p:cNvPr id="58371" name="Rectangle 9"/>
          <p:cNvSpPr>
            <a:spLocks noGrp="1" noChangeArrowheads="1"/>
          </p:cNvSpPr>
          <p:nvPr>
            <p:ph type="sldNum" sz="quarter"/>
          </p:nvPr>
        </p:nvSpPr>
        <p:spPr>
          <a:noFill/>
        </p:spPr>
        <p:txBody>
          <a:bodyPr/>
          <a:lstStyle/>
          <a:p>
            <a:fld id="{1912D75E-3AC7-4289-92F6-96B2CC8FA528}" type="slidenum">
              <a:rPr lang="en-US" altLang="ja-JP" smtClean="0"/>
              <a:pPr/>
              <a:t>27</a:t>
            </a:fld>
            <a:endParaRPr lang="en-US" altLang="ja-JP" smtClean="0"/>
          </a:p>
        </p:txBody>
      </p:sp>
      <p:sp>
        <p:nvSpPr>
          <p:cNvPr id="58372"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58373"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4" name="Rectangle 5"/>
          <p:cNvSpPr>
            <a:spLocks noGrp="1" noChangeArrowheads="1"/>
          </p:cNvSpPr>
          <p:nvPr>
            <p:ph type="dt" sz="quarter"/>
          </p:nvPr>
        </p:nvSpPr>
        <p:spPr>
          <a:noFill/>
        </p:spPr>
        <p:txBody>
          <a:bodyPr/>
          <a:lstStyle/>
          <a:p>
            <a:r>
              <a:rPr lang="en-US" altLang="ja-JP" smtClean="0"/>
              <a:t>2008/09/20</a:t>
            </a:r>
          </a:p>
        </p:txBody>
      </p:sp>
      <p:sp>
        <p:nvSpPr>
          <p:cNvPr id="33795" name="Rectangle 9"/>
          <p:cNvSpPr>
            <a:spLocks noGrp="1" noChangeArrowheads="1"/>
          </p:cNvSpPr>
          <p:nvPr>
            <p:ph type="sldNum" sz="quarter"/>
          </p:nvPr>
        </p:nvSpPr>
        <p:spPr>
          <a:noFill/>
        </p:spPr>
        <p:txBody>
          <a:bodyPr/>
          <a:lstStyle/>
          <a:p>
            <a:fld id="{0B35A90E-1F80-435E-9CEA-2B2A75BF3BCF}" type="slidenum">
              <a:rPr lang="en-US" altLang="ja-JP" smtClean="0"/>
              <a:pPr/>
              <a:t>3</a:t>
            </a:fld>
            <a:endParaRPr lang="en-US" altLang="ja-JP" smtClean="0"/>
          </a:p>
        </p:txBody>
      </p:sp>
      <p:sp>
        <p:nvSpPr>
          <p:cNvPr id="33796"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3797"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5"/>
          <p:cNvSpPr>
            <a:spLocks noGrp="1" noChangeArrowheads="1"/>
          </p:cNvSpPr>
          <p:nvPr>
            <p:ph type="dt" sz="quarter"/>
          </p:nvPr>
        </p:nvSpPr>
        <p:spPr>
          <a:noFill/>
        </p:spPr>
        <p:txBody>
          <a:bodyPr/>
          <a:lstStyle/>
          <a:p>
            <a:r>
              <a:rPr lang="en-US" altLang="ja-JP" smtClean="0"/>
              <a:t>2008/09/20</a:t>
            </a:r>
          </a:p>
        </p:txBody>
      </p:sp>
      <p:sp>
        <p:nvSpPr>
          <p:cNvPr id="34819" name="Rectangle 9"/>
          <p:cNvSpPr>
            <a:spLocks noGrp="1" noChangeArrowheads="1"/>
          </p:cNvSpPr>
          <p:nvPr>
            <p:ph type="sldNum" sz="quarter"/>
          </p:nvPr>
        </p:nvSpPr>
        <p:spPr>
          <a:noFill/>
        </p:spPr>
        <p:txBody>
          <a:bodyPr/>
          <a:lstStyle/>
          <a:p>
            <a:fld id="{31461F5A-46BE-4AC8-8B88-6A715D6CD35D}" type="slidenum">
              <a:rPr lang="en-US" altLang="ja-JP" smtClean="0"/>
              <a:pPr/>
              <a:t>4</a:t>
            </a:fld>
            <a:endParaRPr lang="en-US" altLang="ja-JP" smtClean="0"/>
          </a:p>
        </p:txBody>
      </p:sp>
      <p:sp>
        <p:nvSpPr>
          <p:cNvPr id="34820"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4821"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5"/>
          <p:cNvSpPr>
            <a:spLocks noGrp="1" noChangeArrowheads="1"/>
          </p:cNvSpPr>
          <p:nvPr>
            <p:ph type="dt" sz="quarter"/>
          </p:nvPr>
        </p:nvSpPr>
        <p:spPr>
          <a:noFill/>
        </p:spPr>
        <p:txBody>
          <a:bodyPr/>
          <a:lstStyle/>
          <a:p>
            <a:r>
              <a:rPr lang="en-US" altLang="ja-JP" smtClean="0"/>
              <a:t>2008/09/20</a:t>
            </a:r>
          </a:p>
        </p:txBody>
      </p:sp>
      <p:sp>
        <p:nvSpPr>
          <p:cNvPr id="35843" name="Rectangle 9"/>
          <p:cNvSpPr>
            <a:spLocks noGrp="1" noChangeArrowheads="1"/>
          </p:cNvSpPr>
          <p:nvPr>
            <p:ph type="sldNum" sz="quarter"/>
          </p:nvPr>
        </p:nvSpPr>
        <p:spPr>
          <a:noFill/>
        </p:spPr>
        <p:txBody>
          <a:bodyPr/>
          <a:lstStyle/>
          <a:p>
            <a:fld id="{5C10591A-74F9-4822-9762-8CBA7F4DB1DA}" type="slidenum">
              <a:rPr lang="en-US" altLang="ja-JP" smtClean="0"/>
              <a:pPr/>
              <a:t>5</a:t>
            </a:fld>
            <a:endParaRPr lang="en-US" altLang="ja-JP" smtClean="0"/>
          </a:p>
        </p:txBody>
      </p:sp>
      <p:sp>
        <p:nvSpPr>
          <p:cNvPr id="35844"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5845"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5"/>
          <p:cNvSpPr>
            <a:spLocks noGrp="1" noChangeArrowheads="1"/>
          </p:cNvSpPr>
          <p:nvPr>
            <p:ph type="dt" sz="quarter"/>
          </p:nvPr>
        </p:nvSpPr>
        <p:spPr>
          <a:noFill/>
        </p:spPr>
        <p:txBody>
          <a:bodyPr/>
          <a:lstStyle/>
          <a:p>
            <a:r>
              <a:rPr lang="en-US" altLang="ja-JP" smtClean="0"/>
              <a:t>2008/09/20</a:t>
            </a:r>
          </a:p>
        </p:txBody>
      </p:sp>
      <p:sp>
        <p:nvSpPr>
          <p:cNvPr id="36867" name="Rectangle 9"/>
          <p:cNvSpPr>
            <a:spLocks noGrp="1" noChangeArrowheads="1"/>
          </p:cNvSpPr>
          <p:nvPr>
            <p:ph type="sldNum" sz="quarter"/>
          </p:nvPr>
        </p:nvSpPr>
        <p:spPr>
          <a:noFill/>
        </p:spPr>
        <p:txBody>
          <a:bodyPr/>
          <a:lstStyle/>
          <a:p>
            <a:fld id="{2E2D30AE-BFC3-4353-8A31-49D6ACA043F3}" type="slidenum">
              <a:rPr lang="en-US" altLang="ja-JP" smtClean="0"/>
              <a:pPr/>
              <a:t>6</a:t>
            </a:fld>
            <a:endParaRPr lang="en-US" altLang="ja-JP" smtClean="0"/>
          </a:p>
        </p:txBody>
      </p:sp>
      <p:sp>
        <p:nvSpPr>
          <p:cNvPr id="36868"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6869"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5"/>
          <p:cNvSpPr>
            <a:spLocks noGrp="1" noChangeArrowheads="1"/>
          </p:cNvSpPr>
          <p:nvPr>
            <p:ph type="dt" sz="quarter"/>
          </p:nvPr>
        </p:nvSpPr>
        <p:spPr>
          <a:noFill/>
        </p:spPr>
        <p:txBody>
          <a:bodyPr/>
          <a:lstStyle/>
          <a:p>
            <a:r>
              <a:rPr lang="en-US" altLang="ja-JP" smtClean="0"/>
              <a:t>2008/09/20</a:t>
            </a:r>
          </a:p>
        </p:txBody>
      </p:sp>
      <p:sp>
        <p:nvSpPr>
          <p:cNvPr id="37891" name="Rectangle 9"/>
          <p:cNvSpPr>
            <a:spLocks noGrp="1" noChangeArrowheads="1"/>
          </p:cNvSpPr>
          <p:nvPr>
            <p:ph type="sldNum" sz="quarter"/>
          </p:nvPr>
        </p:nvSpPr>
        <p:spPr>
          <a:noFill/>
        </p:spPr>
        <p:txBody>
          <a:bodyPr/>
          <a:lstStyle/>
          <a:p>
            <a:fld id="{F473D284-A6E4-4BFD-B4E2-A982C0FE10E7}" type="slidenum">
              <a:rPr lang="en-US" altLang="ja-JP" smtClean="0"/>
              <a:pPr/>
              <a:t>7</a:t>
            </a:fld>
            <a:endParaRPr lang="en-US" altLang="ja-JP" smtClean="0"/>
          </a:p>
        </p:txBody>
      </p:sp>
      <p:sp>
        <p:nvSpPr>
          <p:cNvPr id="37892"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7893"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5"/>
          <p:cNvSpPr>
            <a:spLocks noGrp="1" noChangeArrowheads="1"/>
          </p:cNvSpPr>
          <p:nvPr>
            <p:ph type="dt" sz="quarter"/>
          </p:nvPr>
        </p:nvSpPr>
        <p:spPr>
          <a:noFill/>
        </p:spPr>
        <p:txBody>
          <a:bodyPr/>
          <a:lstStyle/>
          <a:p>
            <a:r>
              <a:rPr lang="en-US" altLang="ja-JP" smtClean="0"/>
              <a:t>2008/09/20</a:t>
            </a:r>
          </a:p>
        </p:txBody>
      </p:sp>
      <p:sp>
        <p:nvSpPr>
          <p:cNvPr id="38915" name="Rectangle 9"/>
          <p:cNvSpPr>
            <a:spLocks noGrp="1" noChangeArrowheads="1"/>
          </p:cNvSpPr>
          <p:nvPr>
            <p:ph type="sldNum" sz="quarter"/>
          </p:nvPr>
        </p:nvSpPr>
        <p:spPr>
          <a:noFill/>
        </p:spPr>
        <p:txBody>
          <a:bodyPr/>
          <a:lstStyle/>
          <a:p>
            <a:fld id="{219BE777-8045-41B1-A3C3-2FB5FF8CF02A}" type="slidenum">
              <a:rPr lang="en-US" altLang="ja-JP" smtClean="0"/>
              <a:pPr/>
              <a:t>8</a:t>
            </a:fld>
            <a:endParaRPr lang="en-US" altLang="ja-JP" smtClean="0"/>
          </a:p>
        </p:txBody>
      </p:sp>
      <p:sp>
        <p:nvSpPr>
          <p:cNvPr id="38916"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8917"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5"/>
          <p:cNvSpPr>
            <a:spLocks noGrp="1" noChangeArrowheads="1"/>
          </p:cNvSpPr>
          <p:nvPr>
            <p:ph type="dt" sz="quarter"/>
          </p:nvPr>
        </p:nvSpPr>
        <p:spPr>
          <a:noFill/>
        </p:spPr>
        <p:txBody>
          <a:bodyPr/>
          <a:lstStyle/>
          <a:p>
            <a:r>
              <a:rPr lang="en-US" altLang="ja-JP" smtClean="0"/>
              <a:t>2008/09/20</a:t>
            </a:r>
          </a:p>
        </p:txBody>
      </p:sp>
      <p:sp>
        <p:nvSpPr>
          <p:cNvPr id="39939" name="Rectangle 9"/>
          <p:cNvSpPr>
            <a:spLocks noGrp="1" noChangeArrowheads="1"/>
          </p:cNvSpPr>
          <p:nvPr>
            <p:ph type="sldNum" sz="quarter"/>
          </p:nvPr>
        </p:nvSpPr>
        <p:spPr>
          <a:noFill/>
        </p:spPr>
        <p:txBody>
          <a:bodyPr/>
          <a:lstStyle/>
          <a:p>
            <a:fld id="{A896941F-7023-40A6-97D2-674B9C4A344E}" type="slidenum">
              <a:rPr lang="en-US" altLang="ja-JP" smtClean="0"/>
              <a:pPr/>
              <a:t>9</a:t>
            </a:fld>
            <a:endParaRPr lang="en-US" altLang="ja-JP" smtClean="0"/>
          </a:p>
        </p:txBody>
      </p:sp>
      <p:sp>
        <p:nvSpPr>
          <p:cNvPr id="39940" name="Text Box 1"/>
          <p:cNvSpPr txBox="1">
            <a:spLocks noChangeArrowheads="1"/>
          </p:cNvSpPr>
          <p:nvPr/>
        </p:nvSpPr>
        <p:spPr bwMode="auto">
          <a:xfrm>
            <a:off x="901700" y="739775"/>
            <a:ext cx="4930775" cy="3698875"/>
          </a:xfrm>
          <a:prstGeom prst="rect">
            <a:avLst/>
          </a:prstGeom>
          <a:solidFill>
            <a:srgbClr val="FFFFFF"/>
          </a:solidFill>
          <a:ln w="9525">
            <a:solidFill>
              <a:srgbClr val="000000"/>
            </a:solidFill>
            <a:miter lim="800000"/>
            <a:headEnd/>
            <a:tailEnd/>
          </a:ln>
        </p:spPr>
        <p:txBody>
          <a:bodyPr wrap="none" anchor="ctr"/>
          <a:lstStyle/>
          <a:p>
            <a:endParaRPr lang="ja-JP" altLang="en-US"/>
          </a:p>
        </p:txBody>
      </p:sp>
      <p:sp>
        <p:nvSpPr>
          <p:cNvPr id="39941" name="Rectangle 2"/>
          <p:cNvSpPr>
            <a:spLocks noChangeArrowheads="1"/>
          </p:cNvSpPr>
          <p:nvPr>
            <p:ph type="body"/>
          </p:nvPr>
        </p:nvSpPr>
        <p:spPr>
          <a:xfrm>
            <a:off x="673100" y="4686300"/>
            <a:ext cx="5386388" cy="4530725"/>
          </a:xfrm>
          <a:noFill/>
          <a:ln/>
        </p:spPr>
        <p:txBody>
          <a:bodyPr wrap="none" anchor="ctr"/>
          <a:lstStyle/>
          <a:p>
            <a:endParaRPr lang="ja-JP" altLang="ja-JP"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69075" y="-152400"/>
            <a:ext cx="2070100" cy="6148388"/>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357188" y="-152400"/>
            <a:ext cx="6059487" cy="6148388"/>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357188" y="1052513"/>
            <a:ext cx="4064000" cy="4943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573588" y="1052513"/>
            <a:ext cx="4065587" cy="49434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1026" name="Picture 1"/>
          <p:cNvPicPr>
            <a:picLocks noChangeAspect="1" noChangeArrowheads="1"/>
          </p:cNvPicPr>
          <p:nvPr/>
        </p:nvPicPr>
        <p:blipFill>
          <a:blip r:embed="rId13"/>
          <a:srcRect/>
          <a:stretch>
            <a:fillRect/>
          </a:stretch>
        </p:blipFill>
        <p:spPr bwMode="auto">
          <a:xfrm>
            <a:off x="357188" y="285750"/>
            <a:ext cx="8286750" cy="5708650"/>
          </a:xfrm>
          <a:prstGeom prst="rect">
            <a:avLst/>
          </a:prstGeom>
          <a:noFill/>
          <a:ln w="9525">
            <a:noFill/>
            <a:round/>
            <a:headEnd/>
            <a:tailEnd/>
          </a:ln>
        </p:spPr>
      </p:pic>
      <p:sp>
        <p:nvSpPr>
          <p:cNvPr id="1027" name="Rectangle 2"/>
          <p:cNvSpPr>
            <a:spLocks noGrp="1" noChangeArrowheads="1"/>
          </p:cNvSpPr>
          <p:nvPr>
            <p:ph type="title"/>
          </p:nvPr>
        </p:nvSpPr>
        <p:spPr bwMode="auto">
          <a:xfrm>
            <a:off x="357188" y="-152400"/>
            <a:ext cx="8281987" cy="1554163"/>
          </a:xfrm>
          <a:prstGeom prst="rect">
            <a:avLst/>
          </a:prstGeom>
          <a:noFill/>
          <a:ln w="9525">
            <a:noFill/>
            <a:round/>
            <a:headEnd/>
            <a:tailEnd/>
          </a:ln>
        </p:spPr>
        <p:txBody>
          <a:bodyPr vert="horz" wrap="square" lIns="90000" tIns="46800" rIns="90000" bIns="46800" numCol="1" anchor="ctr" anchorCtr="0" compatLnSpc="1">
            <a:prstTxWarp prst="textNoShape">
              <a:avLst/>
            </a:prstTxWarp>
          </a:bodyPr>
          <a:lstStyle/>
          <a:p>
            <a:pPr lvl="0"/>
            <a:r>
              <a:rPr lang="ja-JP" altLang="en-GB" smtClean="0"/>
              <a:t>タイトルテキストの書式を編集するにはクリックします。</a:t>
            </a:r>
          </a:p>
        </p:txBody>
      </p:sp>
      <p:sp>
        <p:nvSpPr>
          <p:cNvPr id="1028" name="Rectangle 3"/>
          <p:cNvSpPr>
            <a:spLocks noGrp="1" noChangeArrowheads="1"/>
          </p:cNvSpPr>
          <p:nvPr>
            <p:ph type="body" idx="1"/>
          </p:nvPr>
        </p:nvSpPr>
        <p:spPr bwMode="auto">
          <a:xfrm>
            <a:off x="357188" y="1052513"/>
            <a:ext cx="8281987" cy="4943475"/>
          </a:xfrm>
          <a:prstGeom prst="rect">
            <a:avLst/>
          </a:prstGeom>
          <a:noFill/>
          <a:ln w="9525">
            <a:noFill/>
            <a:round/>
            <a:headEnd/>
            <a:tailEnd/>
          </a:ln>
        </p:spPr>
        <p:txBody>
          <a:bodyPr vert="horz" wrap="square" lIns="90000" tIns="46800" rIns="90000" bIns="46800" numCol="1" anchor="t" anchorCtr="0" compatLnSpc="1">
            <a:prstTxWarp prst="textNoShape">
              <a:avLst/>
            </a:prstTxWarp>
          </a:bodyPr>
          <a:lstStyle/>
          <a:p>
            <a:pPr lvl="0"/>
            <a:r>
              <a:rPr lang="ja-JP" altLang="en-GB" smtClean="0"/>
              <a:t>アウトラインテキストの書式を編集するにはクリックします。</a:t>
            </a:r>
          </a:p>
          <a:p>
            <a:pPr lvl="1"/>
            <a:r>
              <a:rPr lang="en-GB" altLang="ja-JP" smtClean="0"/>
              <a:t>2</a:t>
            </a:r>
            <a:r>
              <a:rPr lang="ja-JP" altLang="en-GB" smtClean="0"/>
              <a:t>レベル目のアウトライン</a:t>
            </a:r>
          </a:p>
          <a:p>
            <a:pPr lvl="2"/>
            <a:r>
              <a:rPr lang="en-GB" altLang="ja-JP" smtClean="0"/>
              <a:t>3</a:t>
            </a:r>
            <a:r>
              <a:rPr lang="ja-JP" altLang="en-GB" smtClean="0"/>
              <a:t>レベル目のアウトライン</a:t>
            </a:r>
          </a:p>
          <a:p>
            <a:pPr lvl="3"/>
            <a:r>
              <a:rPr lang="en-GB" altLang="ja-JP" smtClean="0"/>
              <a:t>4</a:t>
            </a:r>
            <a:r>
              <a:rPr lang="ja-JP" altLang="en-GB" smtClean="0"/>
              <a:t>レベル目のアウトライン</a:t>
            </a:r>
          </a:p>
          <a:p>
            <a:pPr lvl="4"/>
            <a:r>
              <a:rPr lang="en-GB" altLang="ja-JP" smtClean="0"/>
              <a:t>5</a:t>
            </a:r>
            <a:r>
              <a:rPr lang="ja-JP" altLang="en-GB" smtClean="0"/>
              <a:t>レベル目のアウトライン</a:t>
            </a:r>
          </a:p>
          <a:p>
            <a:pPr lvl="4"/>
            <a:r>
              <a:rPr lang="en-GB" altLang="ja-JP" smtClean="0"/>
              <a:t>6</a:t>
            </a:r>
            <a:r>
              <a:rPr lang="ja-JP" altLang="en-GB" smtClean="0"/>
              <a:t>レベル目のアウトライン</a:t>
            </a:r>
          </a:p>
          <a:p>
            <a:pPr lvl="4"/>
            <a:r>
              <a:rPr lang="en-GB" altLang="ja-JP" smtClean="0"/>
              <a:t>7</a:t>
            </a:r>
            <a:r>
              <a:rPr lang="ja-JP" altLang="en-GB" smtClean="0"/>
              <a:t>レベル目のアウトライン</a:t>
            </a:r>
          </a:p>
          <a:p>
            <a:pPr lvl="4"/>
            <a:r>
              <a:rPr lang="en-GB" altLang="ja-JP" smtClean="0"/>
              <a:t>8</a:t>
            </a:r>
            <a:r>
              <a:rPr lang="ja-JP" altLang="en-GB" smtClean="0"/>
              <a:t>レベル目のアウトライン</a:t>
            </a:r>
          </a:p>
          <a:p>
            <a:pPr lvl="4"/>
            <a:r>
              <a:rPr lang="en-GB" altLang="ja-JP" smtClean="0"/>
              <a:t>9</a:t>
            </a:r>
            <a:r>
              <a:rPr lang="ja-JP" altLang="en-GB" smtClean="0"/>
              <a:t>レベル目のアウトライン</a:t>
            </a:r>
          </a:p>
        </p:txBody>
      </p:sp>
      <p:sp>
        <p:nvSpPr>
          <p:cNvPr id="2" name="Rectangle 4"/>
          <p:cNvSpPr>
            <a:spLocks noChangeArrowheads="1"/>
          </p:cNvSpPr>
          <p:nvPr/>
        </p:nvSpPr>
        <p:spPr bwMode="auto">
          <a:xfrm>
            <a:off x="1979613" y="6165850"/>
            <a:ext cx="6624637" cy="571500"/>
          </a:xfrm>
          <a:prstGeom prst="rect">
            <a:avLst/>
          </a:prstGeom>
          <a:solidFill>
            <a:srgbClr val="F3BB50"/>
          </a:solidFill>
          <a:ln w="9525">
            <a:noFill/>
            <a:round/>
            <a:headEnd/>
            <a:tailEnd/>
          </a:ln>
          <a:effectLst/>
        </p:spPr>
        <p:txBody>
          <a:bodyPr lIns="90000" tIns="46800" rIns="90000" bIns="468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lang="en-US" sz="2300">
                <a:solidFill>
                  <a:srgbClr val="000000"/>
                </a:solidFill>
              </a:rPr>
              <a:t>わんくま同盟 福岡勉強会 #09</a:t>
            </a:r>
          </a:p>
        </p:txBody>
      </p:sp>
      <p:pic>
        <p:nvPicPr>
          <p:cNvPr id="1030" name="Picture 5"/>
          <p:cNvPicPr>
            <a:picLocks noChangeAspect="1" noChangeArrowheads="1"/>
          </p:cNvPicPr>
          <p:nvPr/>
        </p:nvPicPr>
        <p:blipFill>
          <a:blip r:embed="rId14"/>
          <a:srcRect/>
          <a:stretch>
            <a:fillRect/>
          </a:stretch>
        </p:blipFill>
        <p:spPr bwMode="auto">
          <a:xfrm>
            <a:off x="428625" y="6164263"/>
            <a:ext cx="1643063" cy="573087"/>
          </a:xfrm>
          <a:prstGeom prst="rect">
            <a:avLst/>
          </a:prstGeom>
          <a:noFill/>
          <a:ln w="9525">
            <a:noFill/>
            <a:round/>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mj-lt"/>
          <a:ea typeface="+mj-ea"/>
          <a:cs typeface="+mj-cs"/>
        </a:defRPr>
      </a:lvl1pPr>
      <a:lvl2pPr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2pPr>
      <a:lvl3pPr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3pPr>
      <a:lvl4pPr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4pPr>
      <a:lvl5pPr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5pPr>
      <a:lvl6pPr marL="2514600" indent="-228600"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6pPr>
      <a:lvl7pPr marL="2971800" indent="-228600"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7pPr>
      <a:lvl8pPr marL="3429000" indent="-228600"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8pPr>
      <a:lvl9pPr marL="3886200" indent="-228600" algn="ctr" defTabSz="449263" rtl="0" eaLnBrk="0" fontAlgn="base" hangingPunct="0">
        <a:spcBef>
          <a:spcPct val="0"/>
        </a:spcBef>
        <a:spcAft>
          <a:spcPct val="0"/>
        </a:spcAft>
        <a:buClr>
          <a:srgbClr val="000000"/>
        </a:buClr>
        <a:buSzPct val="100000"/>
        <a:buFont typeface="Times New Roman" pitchFamily="16" charset="0"/>
        <a:defRPr sz="4800">
          <a:solidFill>
            <a:srgbClr val="000000"/>
          </a:solidFill>
          <a:latin typeface="ＭＳ Ｐゴシック" pitchFamily="48" charset="-128"/>
          <a:ea typeface="ＭＳ Ｐゴシック" pitchFamily="48" charset="-128"/>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itchFamily="16" charset="0"/>
        <a:defRPr sz="3200">
          <a:solidFill>
            <a:srgbClr val="000000"/>
          </a:solidFill>
          <a:latin typeface="+mn-lt"/>
          <a:ea typeface="+mn-ea"/>
          <a:cs typeface="+mn-cs"/>
        </a:defRPr>
      </a:lvl1pPr>
      <a:lvl2pPr marL="742950" indent="-285750" algn="l" defTabSz="449263" rtl="0" eaLnBrk="0" fontAlgn="base" hangingPunct="0">
        <a:spcBef>
          <a:spcPts val="700"/>
        </a:spcBef>
        <a:spcAft>
          <a:spcPct val="0"/>
        </a:spcAft>
        <a:buClr>
          <a:srgbClr val="000000"/>
        </a:buClr>
        <a:buSzPct val="100000"/>
        <a:buFont typeface="Times New Roman" pitchFamily="16" charset="0"/>
        <a:defRPr sz="2800">
          <a:solidFill>
            <a:srgbClr val="000000"/>
          </a:solidFill>
          <a:latin typeface="+mn-lt"/>
          <a:ea typeface="+mn-ea"/>
        </a:defRPr>
      </a:lvl2pPr>
      <a:lvl3pPr marL="1143000" indent="-228600" algn="l" defTabSz="449263" rtl="0" eaLnBrk="0" fontAlgn="base" hangingPunct="0">
        <a:spcBef>
          <a:spcPts val="600"/>
        </a:spcBef>
        <a:spcAft>
          <a:spcPct val="0"/>
        </a:spcAft>
        <a:buClr>
          <a:srgbClr val="000000"/>
        </a:buClr>
        <a:buSzPct val="100000"/>
        <a:buFont typeface="Times New Roman" pitchFamily="16" charset="0"/>
        <a:defRPr sz="2400">
          <a:solidFill>
            <a:srgbClr val="000000"/>
          </a:solidFill>
          <a:latin typeface="+mn-lt"/>
          <a:ea typeface="+mn-ea"/>
        </a:defRPr>
      </a:lvl3pPr>
      <a:lvl4pPr marL="1600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4pPr>
      <a:lvl5pPr marL="20574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5pPr>
      <a:lvl6pPr marL="25146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eaLnBrk="0" fontAlgn="base" hangingPunct="0">
        <a:spcBef>
          <a:spcPts val="500"/>
        </a:spcBef>
        <a:spcAft>
          <a:spcPct val="0"/>
        </a:spcAft>
        <a:buClr>
          <a:srgbClr val="000000"/>
        </a:buClr>
        <a:buSzPct val="100000"/>
        <a:buFont typeface="Times New Roman" pitchFamily="16" charset="0"/>
        <a:defRPr sz="2000">
          <a:solidFill>
            <a:srgbClr val="000000"/>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
          <p:cNvSpPr txBox="1">
            <a:spLocks noChangeArrowheads="1"/>
          </p:cNvSpPr>
          <p:nvPr/>
        </p:nvSpPr>
        <p:spPr bwMode="auto">
          <a:xfrm>
            <a:off x="685800" y="539750"/>
            <a:ext cx="7772400" cy="2136775"/>
          </a:xfrm>
          <a:prstGeom prst="rect">
            <a:avLst/>
          </a:prstGeom>
          <a:noFill/>
          <a:ln w="9525">
            <a:noFill/>
            <a:round/>
            <a:headEnd/>
            <a:tailEnd/>
          </a:ln>
        </p:spPr>
        <p:txBody>
          <a:bodyPr wrap="none" anchor="ctr"/>
          <a:lstStyle/>
          <a:p>
            <a:endParaRPr lang="ja-JP" altLang="en-US"/>
          </a:p>
        </p:txBody>
      </p:sp>
      <p:sp>
        <p:nvSpPr>
          <p:cNvPr id="2051" name="Text Box 2"/>
          <p:cNvSpPr txBox="1">
            <a:spLocks noChangeArrowheads="1"/>
          </p:cNvSpPr>
          <p:nvPr/>
        </p:nvSpPr>
        <p:spPr bwMode="auto">
          <a:xfrm>
            <a:off x="1371600" y="3092450"/>
            <a:ext cx="6400800" cy="2546350"/>
          </a:xfrm>
          <a:prstGeom prst="rect">
            <a:avLst/>
          </a:prstGeom>
          <a:noFill/>
          <a:ln w="9525">
            <a:noFill/>
            <a:round/>
            <a:headEnd/>
            <a:tailEnd/>
          </a:ln>
        </p:spPr>
        <p:txBody>
          <a:bodyPr wrap="none" anchor="ctr"/>
          <a:lstStyle/>
          <a:p>
            <a:endParaRPr lang="ja-JP" altLang="en-US"/>
          </a:p>
        </p:txBody>
      </p:sp>
      <p:sp>
        <p:nvSpPr>
          <p:cNvPr id="2052" name="Text Box 3"/>
          <p:cNvSpPr txBox="1">
            <a:spLocks noChangeArrowheads="1"/>
          </p:cNvSpPr>
          <p:nvPr/>
        </p:nvSpPr>
        <p:spPr bwMode="auto">
          <a:xfrm>
            <a:off x="2160588" y="1619250"/>
            <a:ext cx="5049837" cy="1309688"/>
          </a:xfrm>
          <a:prstGeom prst="rect">
            <a:avLst/>
          </a:prstGeom>
          <a:noFill/>
          <a:ln w="9525">
            <a:noFill/>
            <a:round/>
            <a:headEnd/>
            <a:tailEnd/>
          </a:ln>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8000">
                <a:solidFill>
                  <a:srgbClr val="000000"/>
                </a:solidFill>
              </a:rPr>
              <a:t>RDB</a:t>
            </a:r>
            <a:r>
              <a:rPr lang="en-US" sz="8000">
                <a:solidFill>
                  <a:srgbClr val="000000"/>
                </a:solidFill>
              </a:rPr>
              <a:t>で</a:t>
            </a:r>
            <a:r>
              <a:rPr lang="en-US" altLang="ja-JP" sz="8000">
                <a:solidFill>
                  <a:srgbClr val="000000"/>
                </a:solidFill>
              </a:rPr>
              <a:t>CDB</a:t>
            </a:r>
          </a:p>
        </p:txBody>
      </p:sp>
      <p:sp>
        <p:nvSpPr>
          <p:cNvPr id="2053" name="Text Box 4"/>
          <p:cNvSpPr txBox="1">
            <a:spLocks noChangeArrowheads="1"/>
          </p:cNvSpPr>
          <p:nvPr/>
        </p:nvSpPr>
        <p:spPr bwMode="auto">
          <a:xfrm>
            <a:off x="3802063" y="4679950"/>
            <a:ext cx="1417637" cy="63976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3600">
                <a:solidFill>
                  <a:srgbClr val="000000"/>
                </a:solidFill>
              </a:rPr>
              <a:t>山ノ内</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なんでポスグレ</a:t>
            </a:r>
          </a:p>
        </p:txBody>
      </p:sp>
      <p:sp>
        <p:nvSpPr>
          <p:cNvPr id="11267" name="Text Box 2"/>
          <p:cNvSpPr txBox="1">
            <a:spLocks noChangeArrowheads="1"/>
          </p:cNvSpPr>
          <p:nvPr/>
        </p:nvSpPr>
        <p:spPr bwMode="auto">
          <a:xfrm>
            <a:off x="1200150" y="1619250"/>
            <a:ext cx="6456363" cy="45561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b="1">
                <a:solidFill>
                  <a:srgbClr val="000000"/>
                </a:solidFill>
              </a:rPr>
              <a:t>日本医師会総合政策研究機構</a:t>
            </a:r>
            <a:r>
              <a:rPr lang="en-US" altLang="ja-JP" sz="2400" b="1">
                <a:solidFill>
                  <a:srgbClr val="000000"/>
                </a:solidFill>
              </a:rPr>
              <a:t>ORCA</a:t>
            </a:r>
            <a:r>
              <a:rPr lang="en-US" sz="2400" b="1">
                <a:solidFill>
                  <a:srgbClr val="000000"/>
                </a:solidFill>
              </a:rPr>
              <a:t>プロジェクト</a:t>
            </a:r>
          </a:p>
        </p:txBody>
      </p:sp>
      <p:sp>
        <p:nvSpPr>
          <p:cNvPr id="11268" name="Text Box 3"/>
          <p:cNvSpPr txBox="1">
            <a:spLocks noChangeArrowheads="1"/>
          </p:cNvSpPr>
          <p:nvPr/>
        </p:nvSpPr>
        <p:spPr bwMode="auto">
          <a:xfrm>
            <a:off x="2700338" y="2160588"/>
            <a:ext cx="3062287"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u="sng">
                <a:solidFill>
                  <a:srgbClr val="000080"/>
                </a:solidFill>
              </a:rPr>
              <a:t>http://www.orca.med.or.jp/</a:t>
            </a:r>
          </a:p>
        </p:txBody>
      </p:sp>
      <p:sp>
        <p:nvSpPr>
          <p:cNvPr id="11269" name="Text Box 4"/>
          <p:cNvSpPr txBox="1">
            <a:spLocks noChangeArrowheads="1"/>
          </p:cNvSpPr>
          <p:nvPr/>
        </p:nvSpPr>
        <p:spPr bwMode="auto">
          <a:xfrm>
            <a:off x="952500" y="2879725"/>
            <a:ext cx="7327900" cy="10033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ここでオープンソースとして提供されている医療事務システムである</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ORCA</a:t>
            </a:r>
            <a:r>
              <a:rPr lang="en-US">
                <a:solidFill>
                  <a:srgbClr val="000000"/>
                </a:solidFill>
              </a:rPr>
              <a:t>が使用しているデータベースが</a:t>
            </a:r>
            <a:r>
              <a:rPr lang="en-US" altLang="ja-JP">
                <a:solidFill>
                  <a:srgbClr val="000000"/>
                </a:solidFill>
              </a:rPr>
              <a:t>PostgreSQL</a:t>
            </a:r>
            <a:r>
              <a:rPr lang="en-US">
                <a:solidFill>
                  <a:srgbClr val="000000"/>
                </a:solidFill>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なんでこれと同居できるようにしています。</a:t>
            </a:r>
          </a:p>
        </p:txBody>
      </p:sp>
      <p:sp>
        <p:nvSpPr>
          <p:cNvPr id="11270" name="Text Box 5"/>
          <p:cNvSpPr txBox="1">
            <a:spLocks noChangeArrowheads="1"/>
          </p:cNvSpPr>
          <p:nvPr/>
        </p:nvSpPr>
        <p:spPr bwMode="auto">
          <a:xfrm>
            <a:off x="1384300" y="4500563"/>
            <a:ext cx="6535738" cy="10033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ちなみに、</a:t>
            </a:r>
            <a:r>
              <a:rPr lang="en-US" altLang="ja-JP">
                <a:solidFill>
                  <a:srgbClr val="000000"/>
                </a:solidFill>
              </a:rPr>
              <a:t>ORCA</a:t>
            </a:r>
            <a:r>
              <a:rPr lang="en-US">
                <a:solidFill>
                  <a:srgbClr val="000000"/>
                </a:solidFill>
              </a:rPr>
              <a:t>は</a:t>
            </a:r>
            <a:r>
              <a:rPr lang="en-US" altLang="ja-JP">
                <a:solidFill>
                  <a:srgbClr val="000000"/>
                </a:solidFill>
              </a:rPr>
              <a:t>Linux(Debian)</a:t>
            </a:r>
            <a:r>
              <a:rPr lang="en-US">
                <a:solidFill>
                  <a:srgbClr val="000000"/>
                </a:solidFill>
              </a:rPr>
              <a:t>で動きますよ。</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ついでにいうと言語は</a:t>
            </a:r>
            <a:r>
              <a:rPr lang="en-US" altLang="ja-JP">
                <a:solidFill>
                  <a:srgbClr val="000000"/>
                </a:solidFill>
              </a:rPr>
              <a:t>COBOL</a:t>
            </a:r>
            <a:r>
              <a:rPr lang="en-US">
                <a:solidFill>
                  <a:srgbClr val="000000"/>
                </a:solidFill>
              </a:rPr>
              <a:t>です。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あと、クライアントは</a:t>
            </a:r>
            <a:r>
              <a:rPr lang="en-US" altLang="ja-JP">
                <a:solidFill>
                  <a:srgbClr val="000000"/>
                </a:solidFill>
              </a:rPr>
              <a:t>Java</a:t>
            </a:r>
            <a:r>
              <a:rPr lang="en-US">
                <a:solidFill>
                  <a:srgbClr val="000000"/>
                </a:solidFill>
              </a:rPr>
              <a:t>版があるんで</a:t>
            </a:r>
            <a:r>
              <a:rPr lang="en-US" altLang="ja-JP">
                <a:solidFill>
                  <a:srgbClr val="000000"/>
                </a:solidFill>
              </a:rPr>
              <a:t>Windows</a:t>
            </a:r>
            <a:r>
              <a:rPr lang="en-US">
                <a:solidFill>
                  <a:srgbClr val="000000"/>
                </a:solidFill>
              </a:rPr>
              <a:t>でも</a:t>
            </a:r>
            <a:r>
              <a:rPr lang="en-US" altLang="ja-JP">
                <a:solidFill>
                  <a:srgbClr val="000000"/>
                </a:solidFill>
              </a:rPr>
              <a:t>OK</a:t>
            </a:r>
            <a:r>
              <a:rPr lang="en-US">
                <a:solidFill>
                  <a:srgbClr val="000000"/>
                </a:solidFill>
              </a:rPr>
              <a:t>です。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全体構成について</a:t>
            </a:r>
          </a:p>
        </p:txBody>
      </p:sp>
      <p:sp>
        <p:nvSpPr>
          <p:cNvPr id="12291" name="Text Box 2"/>
          <p:cNvSpPr txBox="1">
            <a:spLocks noChangeArrowheads="1"/>
          </p:cNvSpPr>
          <p:nvPr/>
        </p:nvSpPr>
        <p:spPr bwMode="auto">
          <a:xfrm>
            <a:off x="900113" y="1439863"/>
            <a:ext cx="1497012"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b="1">
                <a:solidFill>
                  <a:srgbClr val="000000"/>
                </a:solidFill>
              </a:rPr>
              <a:t>サーバ側</a:t>
            </a:r>
          </a:p>
        </p:txBody>
      </p:sp>
      <p:sp>
        <p:nvSpPr>
          <p:cNvPr id="12292" name="Text Box 3"/>
          <p:cNvSpPr txBox="1">
            <a:spLocks noChangeArrowheads="1"/>
          </p:cNvSpPr>
          <p:nvPr/>
        </p:nvSpPr>
        <p:spPr bwMode="auto">
          <a:xfrm>
            <a:off x="1282700" y="1979613"/>
            <a:ext cx="7177088"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1</a:t>
            </a:r>
            <a:r>
              <a:rPr lang="en-US">
                <a:solidFill>
                  <a:srgbClr val="000000"/>
                </a:solidFill>
              </a:rPr>
              <a:t>台のサーバに</a:t>
            </a:r>
            <a:r>
              <a:rPr lang="en-US" altLang="ja-JP">
                <a:solidFill>
                  <a:srgbClr val="000000"/>
                </a:solidFill>
              </a:rPr>
              <a:t>PostgreSQL</a:t>
            </a:r>
            <a:r>
              <a:rPr lang="en-US">
                <a:solidFill>
                  <a:srgbClr val="000000"/>
                </a:solidFill>
              </a:rPr>
              <a:t>データベースを全部で</a:t>
            </a:r>
            <a:r>
              <a:rPr lang="en-US" altLang="ja-JP">
                <a:solidFill>
                  <a:srgbClr val="000000"/>
                </a:solidFill>
              </a:rPr>
              <a:t>3</a:t>
            </a:r>
            <a:r>
              <a:rPr lang="en-US">
                <a:solidFill>
                  <a:srgbClr val="000000"/>
                </a:solidFill>
              </a:rPr>
              <a:t>つ作成します。</a:t>
            </a:r>
          </a:p>
        </p:txBody>
      </p:sp>
      <p:sp>
        <p:nvSpPr>
          <p:cNvPr id="12293" name="Text Box 4"/>
          <p:cNvSpPr txBox="1">
            <a:spLocks noChangeArrowheads="1"/>
          </p:cNvSpPr>
          <p:nvPr/>
        </p:nvSpPr>
        <p:spPr bwMode="auto">
          <a:xfrm>
            <a:off x="1704975" y="2519363"/>
            <a:ext cx="632460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Master</a:t>
            </a:r>
            <a:r>
              <a:rPr lang="en-US">
                <a:solidFill>
                  <a:srgbClr val="000000"/>
                </a:solidFill>
              </a:rPr>
              <a:t>データベース</a:t>
            </a:r>
            <a:r>
              <a:rPr lang="en-US" altLang="ja-JP">
                <a:solidFill>
                  <a:srgbClr val="000000"/>
                </a:solidFill>
              </a:rPr>
              <a:t>(RootTablet</a:t>
            </a:r>
            <a:r>
              <a:rPr lang="en-US">
                <a:solidFill>
                  <a:srgbClr val="000000"/>
                </a:solidFill>
              </a:rPr>
              <a:t>と</a:t>
            </a:r>
            <a:r>
              <a:rPr lang="en-US" altLang="ja-JP">
                <a:solidFill>
                  <a:srgbClr val="000000"/>
                </a:solidFill>
              </a:rPr>
              <a:t>METADATATablet)×1</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Tablet</a:t>
            </a:r>
            <a:r>
              <a:rPr lang="en-US">
                <a:solidFill>
                  <a:srgbClr val="000000"/>
                </a:solidFill>
              </a:rPr>
              <a:t>データベース</a:t>
            </a:r>
            <a:r>
              <a:rPr lang="en-US" altLang="ja-JP">
                <a:solidFill>
                  <a:srgbClr val="000000"/>
                </a:solidFill>
              </a:rPr>
              <a:t>(</a:t>
            </a:r>
            <a:r>
              <a:rPr lang="en-US">
                <a:solidFill>
                  <a:srgbClr val="000000"/>
                </a:solidFill>
              </a:rPr>
              <a:t>実データが格納される</a:t>
            </a:r>
            <a:r>
              <a:rPr lang="en-US" altLang="ja-JP">
                <a:solidFill>
                  <a:srgbClr val="000000"/>
                </a:solidFill>
              </a:rPr>
              <a:t>UserTablet)×2</a:t>
            </a:r>
          </a:p>
        </p:txBody>
      </p:sp>
      <p:sp>
        <p:nvSpPr>
          <p:cNvPr id="12294" name="AutoShape 5"/>
          <p:cNvSpPr>
            <a:spLocks noChangeArrowheads="1"/>
          </p:cNvSpPr>
          <p:nvPr/>
        </p:nvSpPr>
        <p:spPr bwMode="auto">
          <a:xfrm>
            <a:off x="3060700" y="4140200"/>
            <a:ext cx="1260475" cy="900113"/>
          </a:xfrm>
          <a:prstGeom prst="flowChartMagneticDisk">
            <a:avLst/>
          </a:prstGeom>
          <a:solidFill>
            <a:srgbClr val="FFFF99"/>
          </a:solidFill>
          <a:ln w="9360">
            <a:solidFill>
              <a:srgbClr val="000000"/>
            </a:solidFill>
            <a:round/>
            <a:headEnd/>
            <a:tailEnd/>
          </a:ln>
        </p:spPr>
        <p:txBody>
          <a:bodyPr wrap="none" lIns="90000" tIns="45000" rIns="90000" bIns="450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Master</a:t>
            </a:r>
          </a:p>
        </p:txBody>
      </p:sp>
      <p:sp>
        <p:nvSpPr>
          <p:cNvPr id="12295" name="AutoShape 6"/>
          <p:cNvSpPr>
            <a:spLocks noChangeArrowheads="1"/>
          </p:cNvSpPr>
          <p:nvPr/>
        </p:nvSpPr>
        <p:spPr bwMode="auto">
          <a:xfrm>
            <a:off x="4679950" y="3600450"/>
            <a:ext cx="1260475" cy="900113"/>
          </a:xfrm>
          <a:prstGeom prst="flowChartMagneticDisk">
            <a:avLst/>
          </a:prstGeom>
          <a:solidFill>
            <a:srgbClr val="99CCFF"/>
          </a:solidFill>
          <a:ln w="9360">
            <a:solidFill>
              <a:srgbClr val="000000"/>
            </a:solidFill>
            <a:round/>
            <a:headEnd/>
            <a:tailEnd/>
          </a:ln>
        </p:spPr>
        <p:txBody>
          <a:bodyPr wrap="none" lIns="90000" tIns="45000" rIns="90000" bIns="450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Tablet01</a:t>
            </a:r>
          </a:p>
        </p:txBody>
      </p:sp>
      <p:sp>
        <p:nvSpPr>
          <p:cNvPr id="12296" name="AutoShape 7"/>
          <p:cNvSpPr>
            <a:spLocks noChangeArrowheads="1"/>
          </p:cNvSpPr>
          <p:nvPr/>
        </p:nvSpPr>
        <p:spPr bwMode="auto">
          <a:xfrm>
            <a:off x="4679950" y="4608513"/>
            <a:ext cx="1260475" cy="900112"/>
          </a:xfrm>
          <a:prstGeom prst="flowChartMagneticDisk">
            <a:avLst/>
          </a:prstGeom>
          <a:solidFill>
            <a:srgbClr val="99CCFF"/>
          </a:solidFill>
          <a:ln w="9360">
            <a:solidFill>
              <a:srgbClr val="000000"/>
            </a:solidFill>
            <a:round/>
            <a:headEnd/>
            <a:tailEnd/>
          </a:ln>
        </p:spPr>
        <p:txBody>
          <a:bodyPr wrap="none" lIns="90000" tIns="45000" rIns="90000" bIns="450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Tablet02</a:t>
            </a:r>
          </a:p>
        </p:txBody>
      </p:sp>
      <p:sp>
        <p:nvSpPr>
          <p:cNvPr id="12297" name="AutoShape 8"/>
          <p:cNvSpPr>
            <a:spLocks noChangeArrowheads="1"/>
          </p:cNvSpPr>
          <p:nvPr/>
        </p:nvSpPr>
        <p:spPr bwMode="auto">
          <a:xfrm>
            <a:off x="2519363" y="3240088"/>
            <a:ext cx="4500562" cy="2700337"/>
          </a:xfrm>
          <a:prstGeom prst="roundRect">
            <a:avLst>
              <a:gd name="adj" fmla="val 56"/>
            </a:avLst>
          </a:prstGeom>
          <a:noFill/>
          <a:ln w="9360">
            <a:solidFill>
              <a:srgbClr val="000000"/>
            </a:solidFill>
            <a:round/>
            <a:headEnd/>
            <a:tailEnd/>
          </a:ln>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PostgreSQL</a:t>
            </a:r>
            <a:r>
              <a:rPr lang="en-US">
                <a:solidFill>
                  <a:srgbClr val="000000"/>
                </a:solidFill>
              </a:rPr>
              <a:t>サーバ</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全体構成について</a:t>
            </a:r>
          </a:p>
        </p:txBody>
      </p:sp>
      <p:sp>
        <p:nvSpPr>
          <p:cNvPr id="13315" name="Text Box 2"/>
          <p:cNvSpPr txBox="1">
            <a:spLocks noChangeArrowheads="1"/>
          </p:cNvSpPr>
          <p:nvPr/>
        </p:nvSpPr>
        <p:spPr bwMode="auto">
          <a:xfrm>
            <a:off x="900113" y="1189038"/>
            <a:ext cx="2125662"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b="1">
                <a:solidFill>
                  <a:srgbClr val="000000"/>
                </a:solidFill>
              </a:rPr>
              <a:t>クライアント側</a:t>
            </a:r>
          </a:p>
        </p:txBody>
      </p:sp>
      <p:sp>
        <p:nvSpPr>
          <p:cNvPr id="13316" name="Text Box 3"/>
          <p:cNvSpPr txBox="1">
            <a:spLocks noChangeArrowheads="1"/>
          </p:cNvSpPr>
          <p:nvPr/>
        </p:nvSpPr>
        <p:spPr bwMode="auto">
          <a:xfrm>
            <a:off x="1644650" y="2144713"/>
            <a:ext cx="706755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実際にデータベースとやり取りを行うためのロジックがおいてある</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ところです。今回は接続先のデータベースは</a:t>
            </a:r>
            <a:r>
              <a:rPr lang="en-US" altLang="ja-JP">
                <a:solidFill>
                  <a:srgbClr val="000000"/>
                </a:solidFill>
              </a:rPr>
              <a:t>3</a:t>
            </a:r>
            <a:r>
              <a:rPr lang="en-US">
                <a:solidFill>
                  <a:srgbClr val="000000"/>
                </a:solidFill>
              </a:rPr>
              <a:t>つ固定とします。</a:t>
            </a:r>
          </a:p>
        </p:txBody>
      </p:sp>
      <p:sp>
        <p:nvSpPr>
          <p:cNvPr id="13317" name="Text Box 4"/>
          <p:cNvSpPr txBox="1">
            <a:spLocks noChangeArrowheads="1"/>
          </p:cNvSpPr>
          <p:nvPr/>
        </p:nvSpPr>
        <p:spPr bwMode="auto">
          <a:xfrm>
            <a:off x="1666875" y="3189288"/>
            <a:ext cx="7008813"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データベースに格納したデータのエンティティモデルと</a:t>
            </a:r>
            <a:r>
              <a:rPr lang="en-US" altLang="ja-JP">
                <a:solidFill>
                  <a:srgbClr val="000000"/>
                </a:solidFill>
              </a:rPr>
              <a:t>CRUD</a:t>
            </a:r>
            <a:r>
              <a:rPr lang="en-US">
                <a:solidFill>
                  <a:srgbClr val="000000"/>
                </a:solidFill>
              </a:rPr>
              <a:t>用の</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ロジックがおいてあるところです。</a:t>
            </a:r>
          </a:p>
        </p:txBody>
      </p:sp>
      <p:sp>
        <p:nvSpPr>
          <p:cNvPr id="13318" name="Text Box 5"/>
          <p:cNvSpPr txBox="1">
            <a:spLocks noChangeArrowheads="1"/>
          </p:cNvSpPr>
          <p:nvPr/>
        </p:nvSpPr>
        <p:spPr bwMode="auto">
          <a:xfrm>
            <a:off x="1639888" y="4052888"/>
            <a:ext cx="628015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ユーザインターフェース用のフォームやテストコードなどが</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おいてあるところです。</a:t>
            </a:r>
          </a:p>
        </p:txBody>
      </p:sp>
      <p:sp>
        <p:nvSpPr>
          <p:cNvPr id="13319" name="AutoShape 6"/>
          <p:cNvSpPr>
            <a:spLocks noChangeArrowheads="1"/>
          </p:cNvSpPr>
          <p:nvPr/>
        </p:nvSpPr>
        <p:spPr bwMode="auto">
          <a:xfrm>
            <a:off x="5219700" y="5040313"/>
            <a:ext cx="1079500" cy="720725"/>
          </a:xfrm>
          <a:prstGeom prst="flowChartAlternateProcess">
            <a:avLst/>
          </a:prstGeom>
          <a:solidFill>
            <a:srgbClr val="3DEB3D"/>
          </a:solidFill>
          <a:ln w="9360">
            <a:solidFill>
              <a:srgbClr val="000000"/>
            </a:solidFill>
            <a:round/>
            <a:headEnd/>
            <a:tailEnd/>
          </a:ln>
        </p:spPr>
        <p:txBody>
          <a:bodyPr wrap="none" lIns="90000" tIns="45000" rIns="90000" bIns="450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DAO</a:t>
            </a:r>
          </a:p>
        </p:txBody>
      </p:sp>
      <p:sp>
        <p:nvSpPr>
          <p:cNvPr id="13320" name="AutoShape 7"/>
          <p:cNvSpPr>
            <a:spLocks noChangeArrowheads="1"/>
          </p:cNvSpPr>
          <p:nvPr/>
        </p:nvSpPr>
        <p:spPr bwMode="auto">
          <a:xfrm>
            <a:off x="7559675" y="4679950"/>
            <a:ext cx="720725" cy="360363"/>
          </a:xfrm>
          <a:prstGeom prst="flowChartMagneticDisk">
            <a:avLst/>
          </a:prstGeom>
          <a:solidFill>
            <a:srgbClr val="FFFF99"/>
          </a:solidFill>
          <a:ln w="9360">
            <a:solidFill>
              <a:srgbClr val="000000"/>
            </a:solidFill>
            <a:round/>
            <a:headEnd/>
            <a:tailEnd/>
          </a:ln>
        </p:spPr>
        <p:txBody>
          <a:bodyPr wrap="none" anchor="ctr"/>
          <a:lstStyle/>
          <a:p>
            <a:endParaRPr lang="ja-JP" altLang="en-US"/>
          </a:p>
        </p:txBody>
      </p:sp>
      <p:sp>
        <p:nvSpPr>
          <p:cNvPr id="13321" name="AutoShape 8"/>
          <p:cNvSpPr>
            <a:spLocks noChangeArrowheads="1"/>
          </p:cNvSpPr>
          <p:nvPr/>
        </p:nvSpPr>
        <p:spPr bwMode="auto">
          <a:xfrm>
            <a:off x="1116013" y="4859338"/>
            <a:ext cx="720725" cy="1079500"/>
          </a:xfrm>
          <a:prstGeom prst="flowChartAlternateProcess">
            <a:avLst/>
          </a:prstGeom>
          <a:solidFill>
            <a:srgbClr val="E6E6FF"/>
          </a:solidFill>
          <a:ln w="9360">
            <a:solidFill>
              <a:srgbClr val="000000"/>
            </a:solidFill>
            <a:round/>
            <a:headEnd/>
            <a:tailEnd/>
          </a:ln>
        </p:spPr>
        <p:txBody>
          <a:bodyPr wrap="none" lIns="90000" tIns="45000" rIns="90000" bIns="450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UI</a:t>
            </a:r>
          </a:p>
        </p:txBody>
      </p:sp>
      <p:sp>
        <p:nvSpPr>
          <p:cNvPr id="13322" name="AutoShape 9"/>
          <p:cNvSpPr>
            <a:spLocks noChangeArrowheads="1"/>
          </p:cNvSpPr>
          <p:nvPr/>
        </p:nvSpPr>
        <p:spPr bwMode="auto">
          <a:xfrm>
            <a:off x="3060700" y="5040313"/>
            <a:ext cx="1079500" cy="720725"/>
          </a:xfrm>
          <a:prstGeom prst="flowChartAlternateProcess">
            <a:avLst/>
          </a:prstGeom>
          <a:solidFill>
            <a:srgbClr val="EB613D"/>
          </a:solidFill>
          <a:ln w="9360">
            <a:solidFill>
              <a:srgbClr val="000000"/>
            </a:solidFill>
            <a:round/>
            <a:headEnd/>
            <a:tailEnd/>
          </a:ln>
        </p:spPr>
        <p:txBody>
          <a:bodyPr wrap="none" lIns="90000" tIns="45000" rIns="90000" bIns="45000" anchor="ctr"/>
          <a:lstStyle/>
          <a:p>
            <a:pPr algn="ct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モデル</a:t>
            </a:r>
          </a:p>
        </p:txBody>
      </p:sp>
      <p:sp>
        <p:nvSpPr>
          <p:cNvPr id="13323" name="Text Box 10"/>
          <p:cNvSpPr txBox="1">
            <a:spLocks noChangeArrowheads="1"/>
          </p:cNvSpPr>
          <p:nvPr/>
        </p:nvSpPr>
        <p:spPr bwMode="auto">
          <a:xfrm>
            <a:off x="1336675" y="1765300"/>
            <a:ext cx="1371600"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b="1">
                <a:solidFill>
                  <a:srgbClr val="000000"/>
                </a:solidFill>
              </a:rPr>
              <a:t>DAO</a:t>
            </a:r>
            <a:r>
              <a:rPr lang="en-US" b="1">
                <a:solidFill>
                  <a:srgbClr val="000000"/>
                </a:solidFill>
              </a:rPr>
              <a:t>レイヤ</a:t>
            </a:r>
          </a:p>
        </p:txBody>
      </p:sp>
      <p:sp>
        <p:nvSpPr>
          <p:cNvPr id="13324" name="Text Box 11"/>
          <p:cNvSpPr txBox="1">
            <a:spLocks noChangeArrowheads="1"/>
          </p:cNvSpPr>
          <p:nvPr/>
        </p:nvSpPr>
        <p:spPr bwMode="auto">
          <a:xfrm>
            <a:off x="1295400" y="2808288"/>
            <a:ext cx="1593850"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a:solidFill>
                  <a:srgbClr val="000000"/>
                </a:solidFill>
              </a:rPr>
              <a:t>モデルレイヤ</a:t>
            </a:r>
          </a:p>
        </p:txBody>
      </p:sp>
      <p:sp>
        <p:nvSpPr>
          <p:cNvPr id="13325" name="Text Box 12"/>
          <p:cNvSpPr txBox="1">
            <a:spLocks noChangeArrowheads="1"/>
          </p:cNvSpPr>
          <p:nvPr/>
        </p:nvSpPr>
        <p:spPr bwMode="auto">
          <a:xfrm>
            <a:off x="1295400" y="3744913"/>
            <a:ext cx="1090613"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b="1">
                <a:solidFill>
                  <a:srgbClr val="000000"/>
                </a:solidFill>
              </a:rPr>
              <a:t>UI</a:t>
            </a:r>
            <a:r>
              <a:rPr lang="en-US" b="1">
                <a:solidFill>
                  <a:srgbClr val="000000"/>
                </a:solidFill>
              </a:rPr>
              <a:t>レイヤ</a:t>
            </a:r>
          </a:p>
        </p:txBody>
      </p:sp>
      <p:sp>
        <p:nvSpPr>
          <p:cNvPr id="13326" name="AutoShape 13"/>
          <p:cNvSpPr>
            <a:spLocks noChangeArrowheads="1"/>
          </p:cNvSpPr>
          <p:nvPr/>
        </p:nvSpPr>
        <p:spPr bwMode="auto">
          <a:xfrm>
            <a:off x="7559675" y="5148263"/>
            <a:ext cx="720725" cy="360362"/>
          </a:xfrm>
          <a:prstGeom prst="flowChartMagneticDisk">
            <a:avLst/>
          </a:prstGeom>
          <a:solidFill>
            <a:srgbClr val="99CCFF"/>
          </a:solidFill>
          <a:ln w="9360">
            <a:solidFill>
              <a:srgbClr val="000000"/>
            </a:solidFill>
            <a:round/>
            <a:headEnd/>
            <a:tailEnd/>
          </a:ln>
        </p:spPr>
        <p:txBody>
          <a:bodyPr wrap="none" anchor="ctr"/>
          <a:lstStyle/>
          <a:p>
            <a:endParaRPr lang="ja-JP" altLang="en-US"/>
          </a:p>
        </p:txBody>
      </p:sp>
      <p:sp>
        <p:nvSpPr>
          <p:cNvPr id="13327" name="AutoShape 14"/>
          <p:cNvSpPr>
            <a:spLocks noChangeArrowheads="1"/>
          </p:cNvSpPr>
          <p:nvPr/>
        </p:nvSpPr>
        <p:spPr bwMode="auto">
          <a:xfrm>
            <a:off x="7559675" y="5688013"/>
            <a:ext cx="720725" cy="360362"/>
          </a:xfrm>
          <a:prstGeom prst="flowChartMagneticDisk">
            <a:avLst/>
          </a:prstGeom>
          <a:solidFill>
            <a:srgbClr val="99CCFF"/>
          </a:solidFill>
          <a:ln w="9360">
            <a:solidFill>
              <a:srgbClr val="000000"/>
            </a:solidFill>
            <a:round/>
            <a:headEnd/>
            <a:tailEnd/>
          </a:ln>
        </p:spPr>
        <p:txBody>
          <a:bodyPr wrap="none" anchor="ctr"/>
          <a:lstStyle/>
          <a:p>
            <a:endParaRPr lang="ja-JP" altLang="en-US"/>
          </a:p>
        </p:txBody>
      </p:sp>
      <p:cxnSp>
        <p:nvCxnSpPr>
          <p:cNvPr id="13328" name="AutoShape 15"/>
          <p:cNvCxnSpPr>
            <a:cxnSpLocks noChangeShapeType="1"/>
            <a:stCxn id="13319" idx="3"/>
            <a:endCxn id="13320" idx="2"/>
          </p:cNvCxnSpPr>
          <p:nvPr/>
        </p:nvCxnSpPr>
        <p:spPr bwMode="auto">
          <a:xfrm flipV="1">
            <a:off x="6300788" y="4859338"/>
            <a:ext cx="1262062" cy="539750"/>
          </a:xfrm>
          <a:prstGeom prst="straightConnector1">
            <a:avLst/>
          </a:prstGeom>
          <a:noFill/>
          <a:ln w="9360">
            <a:solidFill>
              <a:srgbClr val="000000"/>
            </a:solidFill>
            <a:round/>
            <a:headEnd/>
            <a:tailEnd type="triangle" w="med" len="med"/>
          </a:ln>
        </p:spPr>
      </p:cxnSp>
      <p:cxnSp>
        <p:nvCxnSpPr>
          <p:cNvPr id="13329" name="AutoShape 16"/>
          <p:cNvCxnSpPr>
            <a:cxnSpLocks noChangeShapeType="1"/>
            <a:stCxn id="13319" idx="3"/>
            <a:endCxn id="13326" idx="2"/>
          </p:cNvCxnSpPr>
          <p:nvPr/>
        </p:nvCxnSpPr>
        <p:spPr bwMode="auto">
          <a:xfrm flipV="1">
            <a:off x="6300788" y="5327650"/>
            <a:ext cx="1262062" cy="71438"/>
          </a:xfrm>
          <a:prstGeom prst="straightConnector1">
            <a:avLst/>
          </a:prstGeom>
          <a:noFill/>
          <a:ln w="9360">
            <a:solidFill>
              <a:srgbClr val="000000"/>
            </a:solidFill>
            <a:round/>
            <a:headEnd/>
            <a:tailEnd type="triangle" w="med" len="med"/>
          </a:ln>
        </p:spPr>
      </p:cxnSp>
      <p:cxnSp>
        <p:nvCxnSpPr>
          <p:cNvPr id="13330" name="AutoShape 17"/>
          <p:cNvCxnSpPr>
            <a:cxnSpLocks noChangeShapeType="1"/>
            <a:stCxn id="13319" idx="3"/>
            <a:endCxn id="13327" idx="2"/>
          </p:cNvCxnSpPr>
          <p:nvPr/>
        </p:nvCxnSpPr>
        <p:spPr bwMode="auto">
          <a:xfrm>
            <a:off x="6300788" y="5399088"/>
            <a:ext cx="1262062" cy="468312"/>
          </a:xfrm>
          <a:prstGeom prst="straightConnector1">
            <a:avLst/>
          </a:prstGeom>
          <a:noFill/>
          <a:ln w="9360">
            <a:solidFill>
              <a:srgbClr val="000000"/>
            </a:solidFill>
            <a:round/>
            <a:headEnd/>
            <a:tailEnd type="triangle" w="med" len="med"/>
          </a:ln>
        </p:spPr>
      </p:cxnSp>
      <p:sp>
        <p:nvSpPr>
          <p:cNvPr id="13331" name="AutoShape 18"/>
          <p:cNvSpPr>
            <a:spLocks noChangeArrowheads="1"/>
          </p:cNvSpPr>
          <p:nvPr/>
        </p:nvSpPr>
        <p:spPr bwMode="auto">
          <a:xfrm>
            <a:off x="4392613" y="5219700"/>
            <a:ext cx="539750" cy="360363"/>
          </a:xfrm>
          <a:prstGeom prst="leftRightArrow">
            <a:avLst>
              <a:gd name="adj1" fmla="val 50000"/>
              <a:gd name="adj2" fmla="val 29817"/>
            </a:avLst>
          </a:prstGeom>
          <a:solidFill>
            <a:srgbClr val="99CCFF"/>
          </a:solidFill>
          <a:ln w="9360">
            <a:solidFill>
              <a:srgbClr val="000000"/>
            </a:solidFill>
            <a:round/>
            <a:headEnd/>
            <a:tailEnd/>
          </a:ln>
        </p:spPr>
        <p:txBody>
          <a:bodyPr wrap="none" anchor="ctr"/>
          <a:lstStyle/>
          <a:p>
            <a:endParaRPr lang="ja-JP" altLang="en-US"/>
          </a:p>
        </p:txBody>
      </p:sp>
      <p:sp>
        <p:nvSpPr>
          <p:cNvPr id="13332" name="AutoShape 19"/>
          <p:cNvSpPr>
            <a:spLocks noChangeArrowheads="1"/>
          </p:cNvSpPr>
          <p:nvPr/>
        </p:nvSpPr>
        <p:spPr bwMode="auto">
          <a:xfrm>
            <a:off x="1979613" y="5219700"/>
            <a:ext cx="900112" cy="360363"/>
          </a:xfrm>
          <a:prstGeom prst="leftRightArrow">
            <a:avLst>
              <a:gd name="adj1" fmla="val 50000"/>
              <a:gd name="adj2" fmla="val 49725"/>
            </a:avLst>
          </a:prstGeom>
          <a:solidFill>
            <a:srgbClr val="99CCFF"/>
          </a:solidFill>
          <a:ln w="9360">
            <a:solidFill>
              <a:srgbClr val="000000"/>
            </a:solidFill>
            <a:round/>
            <a:headEnd/>
            <a:tailEnd/>
          </a:ln>
        </p:spPr>
        <p:txBody>
          <a:bodyPr wrap="none" anchor="ctr"/>
          <a:lstStyle/>
          <a:p>
            <a:endParaRPr lang="ja-JP" altLang="en-US"/>
          </a:p>
        </p:txBody>
      </p:sp>
      <p:sp>
        <p:nvSpPr>
          <p:cNvPr id="13333" name="Text Box 20"/>
          <p:cNvSpPr txBox="1">
            <a:spLocks noChangeArrowheads="1"/>
          </p:cNvSpPr>
          <p:nvPr/>
        </p:nvSpPr>
        <p:spPr bwMode="auto">
          <a:xfrm>
            <a:off x="6659563" y="5759450"/>
            <a:ext cx="650875"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SQL</a:t>
            </a:r>
          </a:p>
        </p:txBody>
      </p:sp>
      <p:sp>
        <p:nvSpPr>
          <p:cNvPr id="13334" name="Text Box 21"/>
          <p:cNvSpPr txBox="1">
            <a:spLocks noChangeArrowheads="1"/>
          </p:cNvSpPr>
          <p:nvPr/>
        </p:nvSpPr>
        <p:spPr bwMode="auto">
          <a:xfrm>
            <a:off x="3959225" y="5759450"/>
            <a:ext cx="1517650"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EntityObject</a:t>
            </a:r>
          </a:p>
        </p:txBody>
      </p:sp>
      <p:sp>
        <p:nvSpPr>
          <p:cNvPr id="13335" name="Text Box 22"/>
          <p:cNvSpPr txBox="1">
            <a:spLocks noChangeArrowheads="1"/>
          </p:cNvSpPr>
          <p:nvPr/>
        </p:nvSpPr>
        <p:spPr bwMode="auto">
          <a:xfrm>
            <a:off x="1722438" y="5759450"/>
            <a:ext cx="1517650"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EntityObject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エンティティモデル</a:t>
            </a:r>
          </a:p>
        </p:txBody>
      </p:sp>
      <p:sp>
        <p:nvSpPr>
          <p:cNvPr id="14339" name="Text Box 2"/>
          <p:cNvSpPr txBox="1">
            <a:spLocks noChangeArrowheads="1"/>
          </p:cNvSpPr>
          <p:nvPr/>
        </p:nvSpPr>
        <p:spPr bwMode="auto">
          <a:xfrm>
            <a:off x="720725" y="1404938"/>
            <a:ext cx="7559675" cy="574675"/>
          </a:xfrm>
          <a:prstGeom prst="rect">
            <a:avLst/>
          </a:prstGeom>
          <a:noFill/>
          <a:ln w="9525">
            <a:noFill/>
            <a:round/>
            <a:headEnd/>
            <a:tailEnd/>
          </a:ln>
        </p:spPr>
        <p:txBody>
          <a:bodyPr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solidFill>
                  <a:srgbClr val="000000"/>
                </a:solidFill>
              </a:rPr>
              <a:t>今回のエンティティモデルは患者属性情報をつかいます。</a:t>
            </a:r>
          </a:p>
        </p:txBody>
      </p:sp>
      <p:sp>
        <p:nvSpPr>
          <p:cNvPr id="14340" name="AutoShape 3"/>
          <p:cNvSpPr>
            <a:spLocks noChangeArrowheads="1"/>
          </p:cNvSpPr>
          <p:nvPr/>
        </p:nvSpPr>
        <p:spPr bwMode="auto">
          <a:xfrm>
            <a:off x="1439863" y="2879725"/>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患者</a:t>
            </a:r>
          </a:p>
        </p:txBody>
      </p:sp>
      <p:sp>
        <p:nvSpPr>
          <p:cNvPr id="14341" name="AutoShape 4"/>
          <p:cNvSpPr>
            <a:spLocks noChangeArrowheads="1"/>
          </p:cNvSpPr>
          <p:nvPr/>
        </p:nvSpPr>
        <p:spPr bwMode="auto">
          <a:xfrm>
            <a:off x="1439863" y="3240088"/>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14342" name="AutoShape 5"/>
          <p:cNvSpPr>
            <a:spLocks noChangeArrowheads="1"/>
          </p:cNvSpPr>
          <p:nvPr/>
        </p:nvSpPr>
        <p:spPr bwMode="auto">
          <a:xfrm>
            <a:off x="4319588" y="21605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住所</a:t>
            </a:r>
          </a:p>
        </p:txBody>
      </p:sp>
      <p:sp>
        <p:nvSpPr>
          <p:cNvPr id="14343" name="AutoShape 6"/>
          <p:cNvSpPr>
            <a:spLocks noChangeArrowheads="1"/>
          </p:cNvSpPr>
          <p:nvPr/>
        </p:nvSpPr>
        <p:spPr bwMode="auto">
          <a:xfrm>
            <a:off x="4319588" y="2519363"/>
            <a:ext cx="1260475" cy="360362"/>
          </a:xfrm>
          <a:prstGeom prst="roundRect">
            <a:avLst>
              <a:gd name="adj" fmla="val 440"/>
            </a:avLst>
          </a:prstGeom>
          <a:solidFill>
            <a:srgbClr val="E6E6FF"/>
          </a:solidFill>
          <a:ln w="9360">
            <a:solidFill>
              <a:srgbClr val="000000"/>
            </a:solidFill>
            <a:round/>
            <a:headEnd/>
            <a:tailEnd/>
          </a:ln>
        </p:spPr>
        <p:txBody>
          <a:bodyPr wrap="none" anchor="ctr"/>
          <a:lstStyle/>
          <a:p>
            <a:endParaRPr lang="ja-JP" altLang="en-US"/>
          </a:p>
        </p:txBody>
      </p:sp>
      <p:sp>
        <p:nvSpPr>
          <p:cNvPr id="14344" name="AutoShape 7"/>
          <p:cNvSpPr>
            <a:spLocks noChangeArrowheads="1"/>
          </p:cNvSpPr>
          <p:nvPr/>
        </p:nvSpPr>
        <p:spPr bwMode="auto">
          <a:xfrm>
            <a:off x="6083300" y="21605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電話番号</a:t>
            </a:r>
          </a:p>
        </p:txBody>
      </p:sp>
      <p:sp>
        <p:nvSpPr>
          <p:cNvPr id="14345" name="AutoShape 8"/>
          <p:cNvSpPr>
            <a:spLocks noChangeArrowheads="1"/>
          </p:cNvSpPr>
          <p:nvPr/>
        </p:nvSpPr>
        <p:spPr bwMode="auto">
          <a:xfrm>
            <a:off x="6083300" y="2519363"/>
            <a:ext cx="1260475" cy="360362"/>
          </a:xfrm>
          <a:prstGeom prst="roundRect">
            <a:avLst>
              <a:gd name="adj" fmla="val 440"/>
            </a:avLst>
          </a:prstGeom>
          <a:solidFill>
            <a:srgbClr val="E6E6FF"/>
          </a:solidFill>
          <a:ln w="9360">
            <a:solidFill>
              <a:srgbClr val="000000"/>
            </a:solidFill>
            <a:round/>
            <a:headEnd/>
            <a:tailEnd/>
          </a:ln>
        </p:spPr>
        <p:txBody>
          <a:bodyPr wrap="none" anchor="ctr"/>
          <a:lstStyle/>
          <a:p>
            <a:endParaRPr lang="ja-JP" altLang="en-US"/>
          </a:p>
        </p:txBody>
      </p:sp>
      <p:sp>
        <p:nvSpPr>
          <p:cNvPr id="14346" name="AutoShape 9"/>
          <p:cNvSpPr>
            <a:spLocks noChangeArrowheads="1"/>
          </p:cNvSpPr>
          <p:nvPr/>
        </p:nvSpPr>
        <p:spPr bwMode="auto">
          <a:xfrm>
            <a:off x="4319588" y="3240088"/>
            <a:ext cx="1439862"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メールアドレス</a:t>
            </a:r>
          </a:p>
        </p:txBody>
      </p:sp>
      <p:sp>
        <p:nvSpPr>
          <p:cNvPr id="14347" name="AutoShape 10"/>
          <p:cNvSpPr>
            <a:spLocks noChangeArrowheads="1"/>
          </p:cNvSpPr>
          <p:nvPr/>
        </p:nvSpPr>
        <p:spPr bwMode="auto">
          <a:xfrm>
            <a:off x="4319588" y="3600450"/>
            <a:ext cx="1439862" cy="360363"/>
          </a:xfrm>
          <a:prstGeom prst="roundRect">
            <a:avLst>
              <a:gd name="adj" fmla="val 440"/>
            </a:avLst>
          </a:prstGeom>
          <a:solidFill>
            <a:srgbClr val="E6E6FF"/>
          </a:solidFill>
          <a:ln w="9360">
            <a:solidFill>
              <a:srgbClr val="000000"/>
            </a:solidFill>
            <a:round/>
            <a:headEnd/>
            <a:tailEnd/>
          </a:ln>
        </p:spPr>
        <p:txBody>
          <a:bodyPr wrap="none" anchor="ctr"/>
          <a:lstStyle/>
          <a:p>
            <a:endParaRPr lang="ja-JP" altLang="en-US"/>
          </a:p>
        </p:txBody>
      </p:sp>
      <p:sp>
        <p:nvSpPr>
          <p:cNvPr id="14348" name="AutoShape 11"/>
          <p:cNvSpPr>
            <a:spLocks noChangeArrowheads="1"/>
          </p:cNvSpPr>
          <p:nvPr/>
        </p:nvSpPr>
        <p:spPr bwMode="auto">
          <a:xfrm>
            <a:off x="6119813" y="32400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保険</a:t>
            </a:r>
          </a:p>
        </p:txBody>
      </p:sp>
      <p:sp>
        <p:nvSpPr>
          <p:cNvPr id="14349" name="AutoShape 12"/>
          <p:cNvSpPr>
            <a:spLocks noChangeArrowheads="1"/>
          </p:cNvSpPr>
          <p:nvPr/>
        </p:nvSpPr>
        <p:spPr bwMode="auto">
          <a:xfrm>
            <a:off x="6119813" y="3600450"/>
            <a:ext cx="1260475" cy="287338"/>
          </a:xfrm>
          <a:prstGeom prst="roundRect">
            <a:avLst>
              <a:gd name="adj" fmla="val 556"/>
            </a:avLst>
          </a:prstGeom>
          <a:solidFill>
            <a:srgbClr val="E6E6FF"/>
          </a:solidFill>
          <a:ln w="9360">
            <a:solidFill>
              <a:srgbClr val="000000"/>
            </a:solidFill>
            <a:round/>
            <a:headEnd/>
            <a:tailEnd/>
          </a:ln>
        </p:spPr>
        <p:txBody>
          <a:bodyPr wrap="none" anchor="ctr"/>
          <a:lstStyle/>
          <a:p>
            <a:endParaRPr lang="ja-JP" altLang="en-US"/>
          </a:p>
        </p:txBody>
      </p:sp>
      <p:sp>
        <p:nvSpPr>
          <p:cNvPr id="14350" name="AutoShape 13"/>
          <p:cNvSpPr>
            <a:spLocks noChangeArrowheads="1"/>
          </p:cNvSpPr>
          <p:nvPr/>
        </p:nvSpPr>
        <p:spPr bwMode="auto">
          <a:xfrm>
            <a:off x="4319588" y="43195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感染症</a:t>
            </a:r>
          </a:p>
        </p:txBody>
      </p:sp>
      <p:sp>
        <p:nvSpPr>
          <p:cNvPr id="14351" name="AutoShape 14"/>
          <p:cNvSpPr>
            <a:spLocks noChangeArrowheads="1"/>
          </p:cNvSpPr>
          <p:nvPr/>
        </p:nvSpPr>
        <p:spPr bwMode="auto">
          <a:xfrm>
            <a:off x="4319588" y="4679950"/>
            <a:ext cx="1260475" cy="360363"/>
          </a:xfrm>
          <a:prstGeom prst="roundRect">
            <a:avLst>
              <a:gd name="adj" fmla="val 440"/>
            </a:avLst>
          </a:prstGeom>
          <a:solidFill>
            <a:srgbClr val="E6E6FF"/>
          </a:solidFill>
          <a:ln w="9360">
            <a:solidFill>
              <a:srgbClr val="000000"/>
            </a:solidFill>
            <a:round/>
            <a:headEnd/>
            <a:tailEnd/>
          </a:ln>
        </p:spPr>
        <p:txBody>
          <a:bodyPr wrap="none" anchor="ctr"/>
          <a:lstStyle/>
          <a:p>
            <a:endParaRPr lang="ja-JP" altLang="en-US"/>
          </a:p>
        </p:txBody>
      </p:sp>
      <p:sp>
        <p:nvSpPr>
          <p:cNvPr id="14352" name="AutoShape 15"/>
          <p:cNvSpPr>
            <a:spLocks noChangeArrowheads="1"/>
          </p:cNvSpPr>
          <p:nvPr/>
        </p:nvSpPr>
        <p:spPr bwMode="auto">
          <a:xfrm>
            <a:off x="6119813" y="43195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アレルギー</a:t>
            </a:r>
          </a:p>
        </p:txBody>
      </p:sp>
      <p:sp>
        <p:nvSpPr>
          <p:cNvPr id="14353" name="AutoShape 16"/>
          <p:cNvSpPr>
            <a:spLocks noChangeArrowheads="1"/>
          </p:cNvSpPr>
          <p:nvPr/>
        </p:nvSpPr>
        <p:spPr bwMode="auto">
          <a:xfrm>
            <a:off x="6119813" y="4679950"/>
            <a:ext cx="1260475" cy="360363"/>
          </a:xfrm>
          <a:prstGeom prst="roundRect">
            <a:avLst>
              <a:gd name="adj" fmla="val 440"/>
            </a:avLst>
          </a:prstGeom>
          <a:solidFill>
            <a:srgbClr val="E6E6FF"/>
          </a:solidFill>
          <a:ln w="9360">
            <a:solidFill>
              <a:srgbClr val="000000"/>
            </a:solidFill>
            <a:round/>
            <a:headEnd/>
            <a:tailEnd/>
          </a:ln>
        </p:spPr>
        <p:txBody>
          <a:bodyPr wrap="none" anchor="ctr"/>
          <a:lstStyle/>
          <a:p>
            <a:endParaRPr lang="ja-JP" altLang="en-US"/>
          </a:p>
        </p:txBody>
      </p:sp>
      <p:sp>
        <p:nvSpPr>
          <p:cNvPr id="14354" name="AutoShape 17"/>
          <p:cNvSpPr>
            <a:spLocks/>
          </p:cNvSpPr>
          <p:nvPr/>
        </p:nvSpPr>
        <p:spPr bwMode="auto">
          <a:xfrm>
            <a:off x="3779838" y="1979613"/>
            <a:ext cx="360362" cy="3240087"/>
          </a:xfrm>
          <a:prstGeom prst="leftBrace">
            <a:avLst>
              <a:gd name="adj1" fmla="val 74927"/>
              <a:gd name="adj2" fmla="val 50000"/>
            </a:avLst>
          </a:prstGeom>
          <a:noFill/>
          <a:ln w="9360">
            <a:solidFill>
              <a:srgbClr val="000000"/>
            </a:solidFill>
            <a:round/>
            <a:headEnd/>
            <a:tailEnd/>
          </a:ln>
        </p:spPr>
        <p:txBody>
          <a:bodyPr wrap="none" anchor="ctr"/>
          <a:lstStyle/>
          <a:p>
            <a:endParaRPr lang="ja-JP" altLang="en-US"/>
          </a:p>
        </p:txBody>
      </p:sp>
      <p:sp>
        <p:nvSpPr>
          <p:cNvPr id="14355" name="AutoShape 18"/>
          <p:cNvSpPr>
            <a:spLocks noChangeArrowheads="1"/>
          </p:cNvSpPr>
          <p:nvPr/>
        </p:nvSpPr>
        <p:spPr bwMode="auto">
          <a:xfrm>
            <a:off x="2879725" y="3527425"/>
            <a:ext cx="900113" cy="179388"/>
          </a:xfrm>
          <a:prstGeom prst="rightArrow">
            <a:avLst>
              <a:gd name="adj1" fmla="val 50000"/>
              <a:gd name="adj2" fmla="val 125442"/>
            </a:avLst>
          </a:prstGeom>
          <a:solidFill>
            <a:srgbClr val="E6E6FF"/>
          </a:solidFill>
          <a:ln w="9360">
            <a:solidFill>
              <a:srgbClr val="000000"/>
            </a:solidFill>
            <a:round/>
            <a:headEnd/>
            <a:tailEnd/>
          </a:ln>
        </p:spPr>
        <p:txBody>
          <a:bodyPr wrap="none" anchor="ctr"/>
          <a:lstStyle/>
          <a:p>
            <a:endParaRPr lang="ja-JP" altLang="en-US"/>
          </a:p>
        </p:txBody>
      </p:sp>
      <p:sp>
        <p:nvSpPr>
          <p:cNvPr id="14356" name="Text Box 19"/>
          <p:cNvSpPr txBox="1">
            <a:spLocks noChangeArrowheads="1"/>
          </p:cNvSpPr>
          <p:nvPr/>
        </p:nvSpPr>
        <p:spPr bwMode="auto">
          <a:xfrm>
            <a:off x="2954338" y="3205163"/>
            <a:ext cx="646112"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１：</a:t>
            </a:r>
            <a:r>
              <a:rPr lang="en-US" altLang="ja-JP">
                <a:solidFill>
                  <a:srgbClr val="000000"/>
                </a:solidFill>
              </a:rPr>
              <a:t>N</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テーブル構造１</a:t>
            </a:r>
          </a:p>
        </p:txBody>
      </p:sp>
      <p:sp>
        <p:nvSpPr>
          <p:cNvPr id="15363" name="Text Box 2"/>
          <p:cNvSpPr txBox="1">
            <a:spLocks noChangeArrowheads="1"/>
          </p:cNvSpPr>
          <p:nvPr/>
        </p:nvSpPr>
        <p:spPr bwMode="auto">
          <a:xfrm>
            <a:off x="1120775" y="1079500"/>
            <a:ext cx="2298700" cy="53975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2600" b="1">
                <a:solidFill>
                  <a:srgbClr val="000000"/>
                </a:solidFill>
              </a:rPr>
              <a:t>Tablet</a:t>
            </a:r>
            <a:r>
              <a:rPr lang="en-US" sz="2600" b="1">
                <a:solidFill>
                  <a:srgbClr val="000000"/>
                </a:solidFill>
              </a:rPr>
              <a:t>テーブル</a:t>
            </a:r>
          </a:p>
        </p:txBody>
      </p:sp>
      <p:graphicFrame>
        <p:nvGraphicFramePr>
          <p:cNvPr id="16387" name="Group 3"/>
          <p:cNvGraphicFramePr>
            <a:graphicFrameLocks noGrp="1"/>
          </p:cNvGraphicFramePr>
          <p:nvPr/>
        </p:nvGraphicFramePr>
        <p:xfrm>
          <a:off x="615950" y="1674813"/>
          <a:ext cx="3525838" cy="4333875"/>
        </p:xfrm>
        <a:graphic>
          <a:graphicData uri="http://schemas.openxmlformats.org/drawingml/2006/table">
            <a:tbl>
              <a:tblPr/>
              <a:tblGrid>
                <a:gridCol w="2257425"/>
                <a:gridCol w="1268413"/>
              </a:tblGrid>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RowKey</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text</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90525">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ColumnName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69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ＭＳ Ｐゴシック" pitchFamily="48" charset="-128"/>
                          <a:ea typeface="ＭＳ Ｐゴシック" pitchFamily="48" charset="-128"/>
                        </a:rPr>
                        <a:t>text</a:t>
                      </a:r>
                    </a:p>
                  </a:txBody>
                  <a:tcPr marL="90000" marR="90000" marT="16776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ColumnIndex</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int</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90525">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SubColumnName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69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ＭＳ Ｐゴシック" pitchFamily="48" charset="-128"/>
                          <a:ea typeface="ＭＳ Ｐゴシック" pitchFamily="48" charset="-128"/>
                        </a:rPr>
                        <a:t>text</a:t>
                      </a:r>
                    </a:p>
                  </a:txBody>
                  <a:tcPr marL="90000" marR="90000" marT="16776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TimeStamp</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timestamp</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StartDate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date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EndDate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date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Value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text</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UpdateDate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date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7350">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UpdateOperator</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text</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85763">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UpdateTerminal</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text</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5402" name="Text Box 83"/>
          <p:cNvSpPr txBox="1">
            <a:spLocks noChangeArrowheads="1"/>
          </p:cNvSpPr>
          <p:nvPr/>
        </p:nvSpPr>
        <p:spPr bwMode="auto">
          <a:xfrm>
            <a:off x="4319588" y="2916238"/>
            <a:ext cx="4513262" cy="2767012"/>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１）期間のデータを扱うためタイムスタンプとは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別に開始日、終了日を加えています。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２）</a:t>
            </a:r>
            <a:r>
              <a:rPr lang="en-US" altLang="ja-JP" sz="1600">
                <a:solidFill>
                  <a:srgbClr val="000000"/>
                </a:solidFill>
              </a:rPr>
              <a:t>ColumnFamily</a:t>
            </a:r>
            <a:r>
              <a:rPr lang="en-US" sz="1600">
                <a:solidFill>
                  <a:srgbClr val="000000"/>
                </a:solidFill>
              </a:rPr>
              <a:t>としての子要素に対応するため、</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a:t>
            </a:r>
            <a:r>
              <a:rPr lang="en-US" altLang="ja-JP" sz="1600">
                <a:solidFill>
                  <a:srgbClr val="000000"/>
                </a:solidFill>
              </a:rPr>
              <a:t>ColumnIndex</a:t>
            </a:r>
            <a:r>
              <a:rPr lang="en-US" sz="1600">
                <a:solidFill>
                  <a:srgbClr val="000000"/>
                </a:solidFill>
              </a:rPr>
              <a:t>と</a:t>
            </a:r>
            <a:r>
              <a:rPr lang="en-US" altLang="ja-JP" sz="1600">
                <a:solidFill>
                  <a:srgbClr val="000000"/>
                </a:solidFill>
              </a:rPr>
              <a:t>SubColumnName</a:t>
            </a:r>
            <a:r>
              <a:rPr lang="en-US" sz="1600">
                <a:solidFill>
                  <a:srgbClr val="000000"/>
                </a:solidFill>
              </a:rPr>
              <a:t>を追加しました。</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a:t>
            </a:r>
            <a:r>
              <a:rPr lang="en-US" altLang="ja-JP" sz="1600">
                <a:solidFill>
                  <a:srgbClr val="000000"/>
                </a:solidFill>
              </a:rPr>
              <a:t>PrimaryKey</a:t>
            </a:r>
            <a:r>
              <a:rPr lang="en-US" sz="1600">
                <a:solidFill>
                  <a:srgbClr val="000000"/>
                </a:solidFill>
              </a:rPr>
              <a:t>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a:t>
            </a:r>
            <a:r>
              <a:rPr lang="en-US" altLang="ja-JP" sz="1600">
                <a:solidFill>
                  <a:srgbClr val="000000"/>
                </a:solidFill>
              </a:rPr>
              <a:t>RowKey+ColumnName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a:t>
            </a:r>
            <a:r>
              <a:rPr lang="en-US" altLang="ja-JP" sz="1600">
                <a:solidFill>
                  <a:srgbClr val="000000"/>
                </a:solidFill>
              </a:rPr>
              <a:t>+ColumnIndex+SubColumnName</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a:t>
            </a:r>
            <a:r>
              <a:rPr lang="en-US" altLang="ja-JP" sz="1600">
                <a:solidFill>
                  <a:srgbClr val="000000"/>
                </a:solidFill>
              </a:rPr>
              <a:t>+TimeStamp</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としました。</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３）誰がいつどこから更新したか確認できるように、</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更新日時、更新者、更新端末を追加しました。</a:t>
            </a:r>
          </a:p>
        </p:txBody>
      </p:sp>
      <p:sp>
        <p:nvSpPr>
          <p:cNvPr id="15403" name="Text Box 84"/>
          <p:cNvSpPr txBox="1">
            <a:spLocks noChangeArrowheads="1"/>
          </p:cNvSpPr>
          <p:nvPr/>
        </p:nvSpPr>
        <p:spPr bwMode="auto">
          <a:xfrm>
            <a:off x="5195888" y="1979613"/>
            <a:ext cx="2544762"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Bigtable</a:t>
            </a:r>
            <a:r>
              <a:rPr lang="en-US">
                <a:solidFill>
                  <a:srgbClr val="000000"/>
                </a:solidFill>
              </a:rPr>
              <a:t>と異なるところ</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テーブル構造２</a:t>
            </a:r>
          </a:p>
        </p:txBody>
      </p:sp>
      <p:sp>
        <p:nvSpPr>
          <p:cNvPr id="16387" name="Text Box 2"/>
          <p:cNvSpPr txBox="1">
            <a:spLocks noChangeArrowheads="1"/>
          </p:cNvSpPr>
          <p:nvPr/>
        </p:nvSpPr>
        <p:spPr bwMode="auto">
          <a:xfrm>
            <a:off x="833438" y="1079500"/>
            <a:ext cx="3097212" cy="53975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2600" b="1">
                <a:solidFill>
                  <a:srgbClr val="000000"/>
                </a:solidFill>
              </a:rPr>
              <a:t>METADATA</a:t>
            </a:r>
            <a:r>
              <a:rPr lang="en-US" sz="2600" b="1">
                <a:solidFill>
                  <a:srgbClr val="000000"/>
                </a:solidFill>
              </a:rPr>
              <a:t>テーブル</a:t>
            </a:r>
          </a:p>
        </p:txBody>
      </p:sp>
      <p:graphicFrame>
        <p:nvGraphicFramePr>
          <p:cNvPr id="17411" name="Group 3"/>
          <p:cNvGraphicFramePr>
            <a:graphicFrameLocks noGrp="1"/>
          </p:cNvGraphicFramePr>
          <p:nvPr/>
        </p:nvGraphicFramePr>
        <p:xfrm>
          <a:off x="615950" y="1674813"/>
          <a:ext cx="3525838" cy="1227137"/>
        </p:xfrm>
        <a:graphic>
          <a:graphicData uri="http://schemas.openxmlformats.org/drawingml/2006/table">
            <a:tbl>
              <a:tblPr/>
              <a:tblGrid>
                <a:gridCol w="2257425"/>
                <a:gridCol w="1268413"/>
              </a:tblGrid>
              <a:tr h="377825">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Arial" charset="0"/>
                          <a:ea typeface="ＭＳ Ｐゴシック" pitchFamily="48" charset="-128"/>
                        </a:rPr>
                        <a:t>RowKey</a:t>
                      </a:r>
                    </a:p>
                  </a:txBody>
                  <a:tcPr marL="90000" marR="90000" marT="9720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Arial" charset="0"/>
                          <a:ea typeface="ＭＳ Ｐゴシック" pitchFamily="48" charset="-128"/>
                        </a:rPr>
                        <a:t>text</a:t>
                      </a:r>
                    </a:p>
                  </a:txBody>
                  <a:tcPr marL="90000" marR="90000" marT="9720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63538">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Arial" charset="0"/>
                          <a:ea typeface="ＭＳ Ｐゴシック" pitchFamily="48" charset="-128"/>
                        </a:rPr>
                        <a:t>TabletServerId</a:t>
                      </a:r>
                    </a:p>
                  </a:txBody>
                  <a:tcPr marL="90000" marR="90000" marT="9720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Arial" charset="0"/>
                          <a:ea typeface="ＭＳ Ｐゴシック" pitchFamily="48" charset="-128"/>
                        </a:rPr>
                        <a:t>text</a:t>
                      </a:r>
                    </a:p>
                  </a:txBody>
                  <a:tcPr marL="90000" marR="90000" marT="9720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369888">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Arial" charset="0"/>
                          <a:ea typeface="ＭＳ Ｐゴシック" pitchFamily="48" charset="-128"/>
                        </a:rPr>
                        <a:t>VersionNo</a:t>
                      </a:r>
                    </a:p>
                  </a:txBody>
                  <a:tcPr marL="90000" marR="90000" marT="9720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Arial" charset="0"/>
                          <a:ea typeface="ＭＳ Ｐゴシック" pitchFamily="48" charset="-128"/>
                        </a:rPr>
                        <a:t>bigint</a:t>
                      </a:r>
                    </a:p>
                  </a:txBody>
                  <a:tcPr marL="90000" marR="90000" marT="9720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6402" name="Text Box 27"/>
          <p:cNvSpPr txBox="1">
            <a:spLocks noChangeArrowheads="1"/>
          </p:cNvSpPr>
          <p:nvPr/>
        </p:nvSpPr>
        <p:spPr bwMode="auto">
          <a:xfrm>
            <a:off x="4319588" y="2879725"/>
            <a:ext cx="4675187" cy="15509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１）</a:t>
            </a:r>
            <a:r>
              <a:rPr lang="en-US" altLang="ja-JP" sz="1600">
                <a:solidFill>
                  <a:srgbClr val="000000"/>
                </a:solidFill>
              </a:rPr>
              <a:t>RootTablet</a:t>
            </a:r>
            <a:r>
              <a:rPr lang="en-US" sz="1600">
                <a:solidFill>
                  <a:srgbClr val="000000"/>
                </a:solidFill>
              </a:rPr>
              <a:t>と</a:t>
            </a:r>
            <a:r>
              <a:rPr lang="en-US" altLang="ja-JP" sz="1600">
                <a:solidFill>
                  <a:srgbClr val="000000"/>
                </a:solidFill>
              </a:rPr>
              <a:t>METADATATablet</a:t>
            </a:r>
            <a:r>
              <a:rPr lang="en-US" sz="1600">
                <a:solidFill>
                  <a:srgbClr val="000000"/>
                </a:solidFill>
              </a:rPr>
              <a:t>は一緒にしました。</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２）行キーごとに格納している</a:t>
            </a:r>
            <a:r>
              <a:rPr lang="en-US" altLang="ja-JP" sz="1600">
                <a:solidFill>
                  <a:srgbClr val="000000"/>
                </a:solidFill>
              </a:rPr>
              <a:t>Tablet</a:t>
            </a:r>
            <a:r>
              <a:rPr lang="en-US" sz="1600">
                <a:solidFill>
                  <a:srgbClr val="000000"/>
                </a:solidFill>
              </a:rPr>
              <a:t>サーバ</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の位置を保存します。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３）トランザクションのロック更新用の</a:t>
            </a:r>
            <a:r>
              <a:rPr lang="en-US" altLang="ja-JP" sz="1600">
                <a:solidFill>
                  <a:srgbClr val="000000"/>
                </a:solidFill>
              </a:rPr>
              <a:t>VersionNo</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を持っています。 このカラムは更新ロック時</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　　にインクリメントしていきます。</a:t>
            </a:r>
          </a:p>
        </p:txBody>
      </p:sp>
      <p:sp>
        <p:nvSpPr>
          <p:cNvPr id="16403" name="Text Box 28"/>
          <p:cNvSpPr txBox="1">
            <a:spLocks noChangeArrowheads="1"/>
          </p:cNvSpPr>
          <p:nvPr/>
        </p:nvSpPr>
        <p:spPr bwMode="auto">
          <a:xfrm>
            <a:off x="5195888" y="1979613"/>
            <a:ext cx="2544762"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Bigtable</a:t>
            </a:r>
            <a:r>
              <a:rPr lang="en-US">
                <a:solidFill>
                  <a:srgbClr val="000000"/>
                </a:solidFill>
              </a:rPr>
              <a:t>と異なるところ</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エンティティとテーブルの対応</a:t>
            </a:r>
          </a:p>
        </p:txBody>
      </p:sp>
      <p:graphicFrame>
        <p:nvGraphicFramePr>
          <p:cNvPr id="18434" name="Group 2"/>
          <p:cNvGraphicFramePr>
            <a:graphicFrameLocks noGrp="1"/>
          </p:cNvGraphicFramePr>
          <p:nvPr/>
        </p:nvGraphicFramePr>
        <p:xfrm>
          <a:off x="449263" y="1465263"/>
          <a:ext cx="7940675" cy="3797300"/>
        </p:xfrm>
        <a:graphic>
          <a:graphicData uri="http://schemas.openxmlformats.org/drawingml/2006/table">
            <a:tbl>
              <a:tblPr/>
              <a:tblGrid>
                <a:gridCol w="2476500"/>
                <a:gridCol w="1458912"/>
                <a:gridCol w="1150938"/>
                <a:gridCol w="1149350"/>
                <a:gridCol w="1704975"/>
              </a:tblGrid>
              <a:tr h="619125">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RowKey</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Column</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Name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Column</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Index</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Sub</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ColumnName</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460375">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患者のインスタンス</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1対1</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460375">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患者の各プロパティ</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0" marR="0" lvl="0" indent="0" algn="l" defTabSz="449263" rtl="0" eaLnBrk="1" fontAlgn="base" latinLnBrk="0" hangingPunct="1">
                        <a:lnSpc>
                          <a:spcPct val="69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ＭＳ Ｐゴシック" pitchFamily="48" charset="-128"/>
                          <a:ea typeface="ＭＳ Ｐゴシック" pitchFamily="48" charset="-128"/>
                        </a:rPr>
                        <a:t>1対1</a:t>
                      </a:r>
                    </a:p>
                  </a:txBody>
                  <a:tcPr marL="90000" marR="90000" marT="16776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solidFill>
                      <a:srgbClr val="FFFF00"/>
                    </a:solidFill>
                  </a:tcPr>
                </a:tc>
                <a:tc hMerge="1">
                  <a:txBody>
                    <a:bodyPr/>
                    <a:lstStyle/>
                    <a:p>
                      <a:endParaRPr kumimoji="1" lang="ja-JP" altLang="en-US"/>
                    </a:p>
                  </a:txBody>
                  <a:tcPr/>
                </a:tc>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1128713">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住所、電話番号、</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メールアドレス、保険、</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感染症、アレルギー</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のインスタンス</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gridSpan="3">
                  <a:txBody>
                    <a:bodyPr/>
                    <a:lstStyle/>
                    <a:p>
                      <a:pPr marL="0" marR="0" lvl="0" indent="0" algn="l" defTabSz="449263" rtl="0" eaLnBrk="1" fontAlgn="base" latinLnBrk="0" hangingPunct="1">
                        <a:lnSpc>
                          <a:spcPct val="69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ＭＳ Ｐゴシック" pitchFamily="48" charset="-128"/>
                          <a:ea typeface="ＭＳ Ｐゴシック" pitchFamily="48" charset="-128"/>
                        </a:rPr>
                        <a:t>1対1</a:t>
                      </a:r>
                    </a:p>
                    <a:p>
                      <a:pPr marL="0" marR="0" lvl="0" indent="0" algn="l" defTabSz="449263" rtl="0" eaLnBrk="1" fontAlgn="base" latinLnBrk="0" hangingPunct="0">
                        <a:lnSpc>
                          <a:spcPct val="78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kumimoji="0" lang="en-US" sz="2000" b="0" i="0" u="none" strike="noStrike" cap="none" normalizeH="0" baseline="0" smtClean="0">
                        <a:ln>
                          <a:noFill/>
                        </a:ln>
                        <a:solidFill>
                          <a:srgbClr val="000000"/>
                        </a:solidFill>
                        <a:effectLst/>
                        <a:latin typeface="ＭＳ Ｐゴシック" pitchFamily="48" charset="-128"/>
                        <a:ea typeface="ＭＳ Ｐゴシック" pitchFamily="48" charset="-128"/>
                      </a:endParaRPr>
                    </a:p>
                  </a:txBody>
                  <a:tcPr marL="90000" marR="90000" marT="16776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solidFill>
                      <a:srgbClr val="FFFF00"/>
                    </a:solidFill>
                  </a:tcPr>
                </a:tc>
                <a:tc hMerge="1">
                  <a:txBody>
                    <a:bodyPr/>
                    <a:lstStyle/>
                    <a:p>
                      <a:endParaRPr kumimoji="1" lang="ja-JP" altLang="en-US"/>
                    </a:p>
                  </a:txBody>
                  <a:tcPr/>
                </a:tc>
                <a:tc hMerge="1">
                  <a:txBody>
                    <a:bodyPr/>
                    <a:lstStyle/>
                    <a:p>
                      <a:endParaRPr kumimoji="1" lang="ja-JP" altLang="en-US"/>
                    </a:p>
                  </a:txBody>
                  <a:tcPr/>
                </a:tc>
                <a:tc>
                  <a:txBody>
                    <a:bodyPr/>
                    <a:lstStyle/>
                    <a:p>
                      <a:endParaRPr lang="ja-JP" altLang="en-US"/>
                    </a:p>
                  </a:txBody>
                  <a:tcPr anchor="ctr"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r>
              <a:tr h="1128713">
                <a:tc>
                  <a:txBody>
                    <a:bodyPr/>
                    <a:lstStyle/>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住所、電話番号、</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メールアドレス、保険、</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感染症、アレルギー</a:t>
                      </a:r>
                    </a:p>
                    <a:p>
                      <a:pPr marL="0" marR="0" lvl="0" indent="0" algn="l" defTabSz="449263" rtl="0" eaLnBrk="1" fontAlgn="base" latinLnBrk="0" hangingPunct="1">
                        <a:lnSpc>
                          <a:spcPct val="87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1800" b="0" i="0" u="none" strike="noStrike" cap="none" normalizeH="0" baseline="0" smtClean="0">
                          <a:ln>
                            <a:noFill/>
                          </a:ln>
                          <a:solidFill>
                            <a:srgbClr val="000000"/>
                          </a:solidFill>
                          <a:effectLst/>
                          <a:latin typeface="Arial" charset="0"/>
                          <a:ea typeface="ＭＳ Ｐゴシック" pitchFamily="48" charset="-128"/>
                        </a:rPr>
                        <a:t>の各プロパティ</a:t>
                      </a:r>
                    </a:p>
                  </a:txBody>
                  <a:tcPr marL="90000" marR="90000" marT="92124"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noFill/>
                  </a:tcPr>
                </a:tc>
                <a:tc gridSpan="4">
                  <a:txBody>
                    <a:bodyPr/>
                    <a:lstStyle/>
                    <a:p>
                      <a:pPr marL="0" marR="0" lvl="0" indent="0" algn="l" defTabSz="449263" rtl="0" eaLnBrk="1" fontAlgn="base" latinLnBrk="0" hangingPunct="1">
                        <a:lnSpc>
                          <a:spcPct val="69000"/>
                        </a:lnSpc>
                        <a:spcBef>
                          <a:spcPct val="0"/>
                        </a:spcBef>
                        <a:spcAft>
                          <a:spcPct val="0"/>
                        </a:spcAft>
                        <a:buClr>
                          <a:srgbClr val="000000"/>
                        </a:buClr>
                        <a:buSzPct val="100000"/>
                        <a:buFont typeface="Times New Roman" pitchFamily="16"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US" sz="2000" b="0" i="0" u="none" strike="noStrike" cap="none" normalizeH="0" baseline="0" smtClean="0">
                          <a:ln>
                            <a:noFill/>
                          </a:ln>
                          <a:solidFill>
                            <a:srgbClr val="000000"/>
                          </a:solidFill>
                          <a:effectLst/>
                          <a:latin typeface="ＭＳ Ｐゴシック" pitchFamily="48" charset="-128"/>
                          <a:ea typeface="ＭＳ Ｐゴシック" pitchFamily="48" charset="-128"/>
                        </a:rPr>
                        <a:t>1対1</a:t>
                      </a:r>
                    </a:p>
                  </a:txBody>
                  <a:tcPr marL="90000" marR="90000" marT="167760" marB="46800" horzOverflow="overflow">
                    <a:lnL w="7200" cap="flat" cmpd="sng" algn="ctr">
                      <a:solidFill>
                        <a:srgbClr val="000000"/>
                      </a:solidFill>
                      <a:prstDash val="solid"/>
                      <a:round/>
                      <a:headEnd type="none" w="med" len="med"/>
                      <a:tailEnd type="none" w="med" len="med"/>
                    </a:lnL>
                    <a:lnR w="7200" cap="flat" cmpd="sng" algn="ctr">
                      <a:solidFill>
                        <a:srgbClr val="000000"/>
                      </a:solidFill>
                      <a:prstDash val="solid"/>
                      <a:round/>
                      <a:headEnd type="none" w="med" len="med"/>
                      <a:tailEnd type="none" w="med" len="med"/>
                    </a:lnR>
                    <a:lnT w="7200" cap="flat" cmpd="sng" algn="ctr">
                      <a:solidFill>
                        <a:srgbClr val="000000"/>
                      </a:solidFill>
                      <a:prstDash val="solid"/>
                      <a:round/>
                      <a:headEnd type="none" w="med" len="med"/>
                      <a:tailEnd type="none" w="med" len="med"/>
                    </a:lnT>
                    <a:lnB w="7200" cap="flat" cmpd="sng" algn="ctr">
                      <a:solidFill>
                        <a:srgbClr val="000000"/>
                      </a:solidFill>
                      <a:prstDash val="solid"/>
                      <a:round/>
                      <a:headEnd type="none" w="med" len="med"/>
                      <a:tailEnd type="none" w="med" len="med"/>
                    </a:lnB>
                    <a:lnTlToBr>
                      <a:noFill/>
                    </a:lnTlToBr>
                    <a:lnBlToTr>
                      <a:noFill/>
                    </a:lnBlToTr>
                    <a:solidFill>
                      <a:srgbClr val="FFFF00"/>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トランザクションの実装</a:t>
            </a:r>
          </a:p>
        </p:txBody>
      </p:sp>
      <p:sp>
        <p:nvSpPr>
          <p:cNvPr id="18435" name="AutoShape 2"/>
          <p:cNvSpPr>
            <a:spLocks noChangeArrowheads="1"/>
          </p:cNvSpPr>
          <p:nvPr/>
        </p:nvSpPr>
        <p:spPr bwMode="auto">
          <a:xfrm>
            <a:off x="5580063" y="23764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a:t>
            </a:r>
          </a:p>
        </p:txBody>
      </p:sp>
      <p:sp>
        <p:nvSpPr>
          <p:cNvPr id="18436" name="AutoShape 3"/>
          <p:cNvSpPr>
            <a:spLocks noChangeArrowheads="1"/>
          </p:cNvSpPr>
          <p:nvPr/>
        </p:nvSpPr>
        <p:spPr bwMode="auto">
          <a:xfrm>
            <a:off x="5580063" y="2735263"/>
            <a:ext cx="1260475" cy="179387"/>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8437" name="Oval 4"/>
          <p:cNvSpPr>
            <a:spLocks noChangeArrowheads="1"/>
          </p:cNvSpPr>
          <p:nvPr/>
        </p:nvSpPr>
        <p:spPr bwMode="auto">
          <a:xfrm>
            <a:off x="539750" y="2339975"/>
            <a:ext cx="2339975" cy="720725"/>
          </a:xfrm>
          <a:prstGeom prst="ellipse">
            <a:avLst/>
          </a:prstGeom>
          <a:solidFill>
            <a:srgbClr val="33CC6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クライアント</a:t>
            </a:r>
            <a:r>
              <a:rPr lang="en-US" altLang="ja-JP">
                <a:solidFill>
                  <a:srgbClr val="000000"/>
                </a:solidFill>
              </a:rPr>
              <a:t>A</a:t>
            </a:r>
          </a:p>
        </p:txBody>
      </p:sp>
      <p:sp>
        <p:nvSpPr>
          <p:cNvPr id="18438" name="Oval 5"/>
          <p:cNvSpPr>
            <a:spLocks noChangeArrowheads="1"/>
          </p:cNvSpPr>
          <p:nvPr/>
        </p:nvSpPr>
        <p:spPr bwMode="auto">
          <a:xfrm>
            <a:off x="539750" y="3600450"/>
            <a:ext cx="2339975" cy="720725"/>
          </a:xfrm>
          <a:prstGeom prst="ellipse">
            <a:avLst/>
          </a:prstGeom>
          <a:solidFill>
            <a:srgbClr val="33CC6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クライアント</a:t>
            </a:r>
            <a:r>
              <a:rPr lang="en-US" altLang="ja-JP">
                <a:solidFill>
                  <a:srgbClr val="000000"/>
                </a:solidFill>
              </a:rPr>
              <a:t>B</a:t>
            </a:r>
          </a:p>
        </p:txBody>
      </p:sp>
      <p:sp>
        <p:nvSpPr>
          <p:cNvPr id="18439" name="AutoShape 6"/>
          <p:cNvSpPr>
            <a:spLocks noChangeArrowheads="1"/>
          </p:cNvSpPr>
          <p:nvPr/>
        </p:nvSpPr>
        <p:spPr bwMode="auto">
          <a:xfrm>
            <a:off x="5580063" y="2916238"/>
            <a:ext cx="1260475" cy="179387"/>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8440" name="AutoShape 7"/>
          <p:cNvSpPr>
            <a:spLocks noChangeArrowheads="1"/>
          </p:cNvSpPr>
          <p:nvPr/>
        </p:nvSpPr>
        <p:spPr bwMode="auto">
          <a:xfrm>
            <a:off x="5580063" y="3095625"/>
            <a:ext cx="1260475" cy="179388"/>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8441" name="AutoShape 8"/>
          <p:cNvSpPr>
            <a:spLocks noChangeArrowheads="1"/>
          </p:cNvSpPr>
          <p:nvPr/>
        </p:nvSpPr>
        <p:spPr bwMode="auto">
          <a:xfrm>
            <a:off x="5580063" y="3276600"/>
            <a:ext cx="1260475" cy="179388"/>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8442" name="AutoShape 9"/>
          <p:cNvSpPr>
            <a:spLocks noChangeArrowheads="1"/>
          </p:cNvSpPr>
          <p:nvPr/>
        </p:nvSpPr>
        <p:spPr bwMode="auto">
          <a:xfrm>
            <a:off x="5580063" y="3455988"/>
            <a:ext cx="1260475" cy="179387"/>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8443" name="AutoShape 10"/>
          <p:cNvSpPr>
            <a:spLocks noChangeArrowheads="1"/>
          </p:cNvSpPr>
          <p:nvPr/>
        </p:nvSpPr>
        <p:spPr bwMode="auto">
          <a:xfrm>
            <a:off x="5580063" y="3635375"/>
            <a:ext cx="1260475" cy="179388"/>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8444" name="AutoShape 11"/>
          <p:cNvSpPr>
            <a:spLocks noChangeArrowheads="1"/>
          </p:cNvSpPr>
          <p:nvPr/>
        </p:nvSpPr>
        <p:spPr bwMode="auto">
          <a:xfrm>
            <a:off x="5580063" y="3816350"/>
            <a:ext cx="1260475" cy="179388"/>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8445" name="AutoShape 12"/>
          <p:cNvSpPr>
            <a:spLocks/>
          </p:cNvSpPr>
          <p:nvPr/>
        </p:nvSpPr>
        <p:spPr bwMode="auto">
          <a:xfrm>
            <a:off x="6840538" y="2735263"/>
            <a:ext cx="179387" cy="720725"/>
          </a:xfrm>
          <a:prstGeom prst="rightBrace">
            <a:avLst>
              <a:gd name="adj1" fmla="val 33481"/>
              <a:gd name="adj2" fmla="val 50000"/>
            </a:avLst>
          </a:prstGeom>
          <a:noFill/>
          <a:ln w="9360">
            <a:solidFill>
              <a:srgbClr val="000000"/>
            </a:solidFill>
            <a:round/>
            <a:headEnd/>
            <a:tailEnd/>
          </a:ln>
        </p:spPr>
        <p:txBody>
          <a:bodyPr wrap="none" anchor="ctr"/>
          <a:lstStyle/>
          <a:p>
            <a:endParaRPr lang="ja-JP" altLang="en-US"/>
          </a:p>
        </p:txBody>
      </p:sp>
      <p:sp>
        <p:nvSpPr>
          <p:cNvPr id="18446" name="Text Box 13"/>
          <p:cNvSpPr txBox="1">
            <a:spLocks noChangeArrowheads="1"/>
          </p:cNvSpPr>
          <p:nvPr/>
        </p:nvSpPr>
        <p:spPr bwMode="auto">
          <a:xfrm>
            <a:off x="7061200" y="2916238"/>
            <a:ext cx="1038225" cy="3333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1RowData</a:t>
            </a:r>
          </a:p>
        </p:txBody>
      </p:sp>
      <p:cxnSp>
        <p:nvCxnSpPr>
          <p:cNvPr id="18447" name="AutoShape 14"/>
          <p:cNvCxnSpPr>
            <a:cxnSpLocks noChangeShapeType="1"/>
            <a:stCxn id="18437" idx="6"/>
            <a:endCxn id="18436" idx="1"/>
          </p:cNvCxnSpPr>
          <p:nvPr/>
        </p:nvCxnSpPr>
        <p:spPr bwMode="auto">
          <a:xfrm>
            <a:off x="2879725" y="2700338"/>
            <a:ext cx="2700338" cy="125412"/>
          </a:xfrm>
          <a:prstGeom prst="straightConnector1">
            <a:avLst/>
          </a:prstGeom>
          <a:noFill/>
          <a:ln w="9360">
            <a:solidFill>
              <a:srgbClr val="000000"/>
            </a:solidFill>
            <a:round/>
            <a:headEnd/>
            <a:tailEnd type="triangle" w="med" len="med"/>
          </a:ln>
        </p:spPr>
      </p:cxnSp>
      <p:cxnSp>
        <p:nvCxnSpPr>
          <p:cNvPr id="18448" name="AutoShape 15"/>
          <p:cNvCxnSpPr>
            <a:cxnSpLocks noChangeShapeType="1"/>
            <a:stCxn id="18438" idx="6"/>
            <a:endCxn id="18439" idx="1"/>
          </p:cNvCxnSpPr>
          <p:nvPr/>
        </p:nvCxnSpPr>
        <p:spPr bwMode="auto">
          <a:xfrm flipV="1">
            <a:off x="2879725" y="3006725"/>
            <a:ext cx="2700338" cy="954088"/>
          </a:xfrm>
          <a:prstGeom prst="straightConnector1">
            <a:avLst/>
          </a:prstGeom>
          <a:noFill/>
          <a:ln w="9360">
            <a:solidFill>
              <a:srgbClr val="000000"/>
            </a:solidFill>
            <a:round/>
            <a:headEnd/>
            <a:tailEnd type="triangle" w="med" len="med"/>
          </a:ln>
        </p:spPr>
      </p:cxnSp>
      <p:sp>
        <p:nvSpPr>
          <p:cNvPr id="18449" name="Text Box 16"/>
          <p:cNvSpPr txBox="1">
            <a:spLocks noChangeArrowheads="1"/>
          </p:cNvSpPr>
          <p:nvPr/>
        </p:nvSpPr>
        <p:spPr bwMode="auto">
          <a:xfrm>
            <a:off x="3179763" y="2727325"/>
            <a:ext cx="781050" cy="3333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Update</a:t>
            </a:r>
          </a:p>
        </p:txBody>
      </p:sp>
      <p:sp>
        <p:nvSpPr>
          <p:cNvPr id="18450" name="Text Box 17"/>
          <p:cNvSpPr txBox="1">
            <a:spLocks noChangeArrowheads="1"/>
          </p:cNvSpPr>
          <p:nvPr/>
        </p:nvSpPr>
        <p:spPr bwMode="auto">
          <a:xfrm>
            <a:off x="3240088" y="3267075"/>
            <a:ext cx="781050" cy="3333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Update</a:t>
            </a:r>
          </a:p>
        </p:txBody>
      </p:sp>
      <p:sp>
        <p:nvSpPr>
          <p:cNvPr id="19474" name="AutoShape 18"/>
          <p:cNvSpPr>
            <a:spLocks noChangeArrowheads="1"/>
          </p:cNvSpPr>
          <p:nvPr/>
        </p:nvSpPr>
        <p:spPr bwMode="auto">
          <a:xfrm rot="-2700000">
            <a:off x="2343150" y="1085850"/>
            <a:ext cx="4319588" cy="4319588"/>
          </a:xfrm>
          <a:prstGeom prst="plus">
            <a:avLst>
              <a:gd name="adj" fmla="val 45005"/>
            </a:avLst>
          </a:prstGeom>
          <a:solidFill>
            <a:srgbClr val="FF3333"/>
          </a:solidFill>
          <a:ln w="9360">
            <a:solidFill>
              <a:srgbClr val="000000"/>
            </a:solidFill>
            <a:round/>
            <a:headEnd/>
            <a:tailEnd/>
          </a:ln>
        </p:spPr>
        <p:txBody>
          <a:bodyPr wrap="none" anchor="ctr"/>
          <a:lstStyle/>
          <a:p>
            <a:endParaRPr lang="ja-JP" altLang="en-US"/>
          </a:p>
        </p:txBody>
      </p:sp>
      <p:sp>
        <p:nvSpPr>
          <p:cNvPr id="18452" name="Text Box 19"/>
          <p:cNvSpPr txBox="1">
            <a:spLocks noChangeArrowheads="1"/>
          </p:cNvSpPr>
          <p:nvPr/>
        </p:nvSpPr>
        <p:spPr bwMode="auto">
          <a:xfrm>
            <a:off x="1495425" y="5060950"/>
            <a:ext cx="6604000"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データベースが行単位のロック機構の場合、データの整合性</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が取れなくなる可能性がある！！</a:t>
            </a:r>
          </a:p>
        </p:txBody>
      </p:sp>
    </p:spTree>
  </p:cSld>
  <p:clrMapOvr>
    <a:masterClrMapping/>
  </p:clrMapOvr>
  <p:transition spd="med"/>
  <p:timing>
    <p:tnLst>
      <p:par>
        <p:cTn id="1" dur="indefinite"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grpId="0" nodeType="clickEffect">
                                  <p:stCondLst>
                                    <p:cond delay="0"/>
                                  </p:stCondLst>
                                  <p:childTnLst>
                                    <p:set>
                                      <p:cBhvr additive="repl">
                                        <p:cTn id="6" dur="1" fill="hold">
                                          <p:stCondLst>
                                            <p:cond delay="0"/>
                                          </p:stCondLst>
                                        </p:cTn>
                                        <p:tgtEl>
                                          <p:spTgt spid="194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4"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トランザクションの実装</a:t>
            </a:r>
          </a:p>
        </p:txBody>
      </p:sp>
      <p:sp>
        <p:nvSpPr>
          <p:cNvPr id="19459" name="AutoShape 2"/>
          <p:cNvSpPr>
            <a:spLocks noChangeArrowheads="1"/>
          </p:cNvSpPr>
          <p:nvPr/>
        </p:nvSpPr>
        <p:spPr bwMode="auto">
          <a:xfrm>
            <a:off x="5580063" y="1152525"/>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a:t>
            </a:r>
          </a:p>
        </p:txBody>
      </p:sp>
      <p:sp>
        <p:nvSpPr>
          <p:cNvPr id="19460" name="AutoShape 3"/>
          <p:cNvSpPr>
            <a:spLocks noChangeArrowheads="1"/>
          </p:cNvSpPr>
          <p:nvPr/>
        </p:nvSpPr>
        <p:spPr bwMode="auto">
          <a:xfrm>
            <a:off x="5580063" y="1511300"/>
            <a:ext cx="1260475" cy="179388"/>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9461" name="Oval 4"/>
          <p:cNvSpPr>
            <a:spLocks noChangeArrowheads="1"/>
          </p:cNvSpPr>
          <p:nvPr/>
        </p:nvSpPr>
        <p:spPr bwMode="auto">
          <a:xfrm>
            <a:off x="539750" y="1331913"/>
            <a:ext cx="2339975" cy="720725"/>
          </a:xfrm>
          <a:prstGeom prst="ellipse">
            <a:avLst/>
          </a:prstGeom>
          <a:solidFill>
            <a:srgbClr val="33CC6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クライアント</a:t>
            </a:r>
            <a:r>
              <a:rPr lang="en-US" altLang="ja-JP">
                <a:solidFill>
                  <a:srgbClr val="000000"/>
                </a:solidFill>
              </a:rPr>
              <a:t>A</a:t>
            </a:r>
          </a:p>
        </p:txBody>
      </p:sp>
      <p:sp>
        <p:nvSpPr>
          <p:cNvPr id="19462" name="Oval 5"/>
          <p:cNvSpPr>
            <a:spLocks noChangeArrowheads="1"/>
          </p:cNvSpPr>
          <p:nvPr/>
        </p:nvSpPr>
        <p:spPr bwMode="auto">
          <a:xfrm>
            <a:off x="539750" y="2232025"/>
            <a:ext cx="2339975" cy="720725"/>
          </a:xfrm>
          <a:prstGeom prst="ellipse">
            <a:avLst/>
          </a:prstGeom>
          <a:solidFill>
            <a:srgbClr val="33CC6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クライアント</a:t>
            </a:r>
            <a:r>
              <a:rPr lang="en-US" altLang="ja-JP">
                <a:solidFill>
                  <a:srgbClr val="000000"/>
                </a:solidFill>
              </a:rPr>
              <a:t>B</a:t>
            </a:r>
          </a:p>
        </p:txBody>
      </p:sp>
      <p:sp>
        <p:nvSpPr>
          <p:cNvPr id="19463" name="AutoShape 6"/>
          <p:cNvSpPr>
            <a:spLocks noChangeArrowheads="1"/>
          </p:cNvSpPr>
          <p:nvPr/>
        </p:nvSpPr>
        <p:spPr bwMode="auto">
          <a:xfrm>
            <a:off x="5580063" y="1692275"/>
            <a:ext cx="1260475" cy="179388"/>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9464" name="AutoShape 7"/>
          <p:cNvSpPr>
            <a:spLocks noChangeArrowheads="1"/>
          </p:cNvSpPr>
          <p:nvPr/>
        </p:nvSpPr>
        <p:spPr bwMode="auto">
          <a:xfrm>
            <a:off x="5580063" y="1871663"/>
            <a:ext cx="1260475" cy="179387"/>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9465" name="AutoShape 8"/>
          <p:cNvSpPr>
            <a:spLocks noChangeArrowheads="1"/>
          </p:cNvSpPr>
          <p:nvPr/>
        </p:nvSpPr>
        <p:spPr bwMode="auto">
          <a:xfrm>
            <a:off x="5580063" y="2052638"/>
            <a:ext cx="1260475" cy="179387"/>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9466" name="AutoShape 9"/>
          <p:cNvSpPr>
            <a:spLocks noChangeArrowheads="1"/>
          </p:cNvSpPr>
          <p:nvPr/>
        </p:nvSpPr>
        <p:spPr bwMode="auto">
          <a:xfrm>
            <a:off x="5580063" y="2232025"/>
            <a:ext cx="1260475" cy="179388"/>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67" name="AutoShape 10"/>
          <p:cNvSpPr>
            <a:spLocks noChangeArrowheads="1"/>
          </p:cNvSpPr>
          <p:nvPr/>
        </p:nvSpPr>
        <p:spPr bwMode="auto">
          <a:xfrm>
            <a:off x="5580063" y="2411413"/>
            <a:ext cx="1260475" cy="179387"/>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68" name="AutoShape 11"/>
          <p:cNvSpPr>
            <a:spLocks noChangeArrowheads="1"/>
          </p:cNvSpPr>
          <p:nvPr/>
        </p:nvSpPr>
        <p:spPr bwMode="auto">
          <a:xfrm>
            <a:off x="5580063" y="2592388"/>
            <a:ext cx="1260475" cy="179387"/>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69" name="AutoShape 12"/>
          <p:cNvSpPr>
            <a:spLocks/>
          </p:cNvSpPr>
          <p:nvPr/>
        </p:nvSpPr>
        <p:spPr bwMode="auto">
          <a:xfrm>
            <a:off x="6840538" y="1511300"/>
            <a:ext cx="179387" cy="720725"/>
          </a:xfrm>
          <a:prstGeom prst="rightBrace">
            <a:avLst>
              <a:gd name="adj1" fmla="val 33481"/>
              <a:gd name="adj2" fmla="val 50000"/>
            </a:avLst>
          </a:prstGeom>
          <a:noFill/>
          <a:ln w="9360">
            <a:solidFill>
              <a:srgbClr val="000000"/>
            </a:solidFill>
            <a:round/>
            <a:headEnd/>
            <a:tailEnd/>
          </a:ln>
        </p:spPr>
        <p:txBody>
          <a:bodyPr wrap="none" anchor="ctr"/>
          <a:lstStyle/>
          <a:p>
            <a:endParaRPr lang="ja-JP" altLang="en-US"/>
          </a:p>
        </p:txBody>
      </p:sp>
      <p:sp>
        <p:nvSpPr>
          <p:cNvPr id="19470" name="Text Box 13"/>
          <p:cNvSpPr txBox="1">
            <a:spLocks noChangeArrowheads="1"/>
          </p:cNvSpPr>
          <p:nvPr/>
        </p:nvSpPr>
        <p:spPr bwMode="auto">
          <a:xfrm>
            <a:off x="7061200" y="1692275"/>
            <a:ext cx="1038225" cy="3333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1RowData</a:t>
            </a:r>
          </a:p>
        </p:txBody>
      </p:sp>
      <p:cxnSp>
        <p:nvCxnSpPr>
          <p:cNvPr id="19471" name="AutoShape 14"/>
          <p:cNvCxnSpPr>
            <a:cxnSpLocks noChangeShapeType="1"/>
            <a:stCxn id="19461" idx="6"/>
            <a:endCxn id="19460" idx="1"/>
          </p:cNvCxnSpPr>
          <p:nvPr/>
        </p:nvCxnSpPr>
        <p:spPr bwMode="auto">
          <a:xfrm flipV="1">
            <a:off x="2879725" y="1600200"/>
            <a:ext cx="2700338" cy="90488"/>
          </a:xfrm>
          <a:prstGeom prst="straightConnector1">
            <a:avLst/>
          </a:prstGeom>
          <a:noFill/>
          <a:ln w="9360">
            <a:solidFill>
              <a:srgbClr val="000000"/>
            </a:solidFill>
            <a:round/>
            <a:headEnd/>
            <a:tailEnd type="triangle" w="med" len="med"/>
          </a:ln>
        </p:spPr>
      </p:cxnSp>
      <p:sp>
        <p:nvSpPr>
          <p:cNvPr id="19472" name="Text Box 15"/>
          <p:cNvSpPr txBox="1">
            <a:spLocks noChangeArrowheads="1"/>
          </p:cNvSpPr>
          <p:nvPr/>
        </p:nvSpPr>
        <p:spPr bwMode="auto">
          <a:xfrm>
            <a:off x="3419475" y="1331913"/>
            <a:ext cx="781050" cy="3333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Update</a:t>
            </a:r>
          </a:p>
        </p:txBody>
      </p:sp>
      <p:sp>
        <p:nvSpPr>
          <p:cNvPr id="19473" name="Text Box 16"/>
          <p:cNvSpPr txBox="1">
            <a:spLocks noChangeArrowheads="1"/>
          </p:cNvSpPr>
          <p:nvPr/>
        </p:nvSpPr>
        <p:spPr bwMode="auto">
          <a:xfrm>
            <a:off x="4319588" y="2879725"/>
            <a:ext cx="781050" cy="3333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Update</a:t>
            </a:r>
          </a:p>
        </p:txBody>
      </p:sp>
      <p:sp>
        <p:nvSpPr>
          <p:cNvPr id="19474" name="AutoShape 17"/>
          <p:cNvSpPr>
            <a:spLocks noChangeArrowheads="1"/>
          </p:cNvSpPr>
          <p:nvPr/>
        </p:nvSpPr>
        <p:spPr bwMode="auto">
          <a:xfrm>
            <a:off x="5580063" y="3600450"/>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METADATA</a:t>
            </a:r>
          </a:p>
        </p:txBody>
      </p:sp>
      <p:sp>
        <p:nvSpPr>
          <p:cNvPr id="19475" name="AutoShape 18"/>
          <p:cNvSpPr>
            <a:spLocks noChangeArrowheads="1"/>
          </p:cNvSpPr>
          <p:nvPr/>
        </p:nvSpPr>
        <p:spPr bwMode="auto">
          <a:xfrm>
            <a:off x="5580063" y="3959225"/>
            <a:ext cx="1260475" cy="179388"/>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76" name="AutoShape 19"/>
          <p:cNvSpPr>
            <a:spLocks noChangeArrowheads="1"/>
          </p:cNvSpPr>
          <p:nvPr/>
        </p:nvSpPr>
        <p:spPr bwMode="auto">
          <a:xfrm>
            <a:off x="5580063" y="4140200"/>
            <a:ext cx="1260475" cy="179388"/>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77" name="AutoShape 20"/>
          <p:cNvSpPr>
            <a:spLocks noChangeArrowheads="1"/>
          </p:cNvSpPr>
          <p:nvPr/>
        </p:nvSpPr>
        <p:spPr bwMode="auto">
          <a:xfrm>
            <a:off x="5580063" y="4319588"/>
            <a:ext cx="1260475" cy="179387"/>
          </a:xfrm>
          <a:prstGeom prst="roundRect">
            <a:avLst>
              <a:gd name="adj" fmla="val 889"/>
            </a:avLst>
          </a:prstGeom>
          <a:solidFill>
            <a:srgbClr val="FFFF00"/>
          </a:solidFill>
          <a:ln w="9360">
            <a:solidFill>
              <a:srgbClr val="000000"/>
            </a:solidFill>
            <a:round/>
            <a:headEnd/>
            <a:tailEnd/>
          </a:ln>
        </p:spPr>
        <p:txBody>
          <a:bodyPr wrap="none" anchor="ctr"/>
          <a:lstStyle/>
          <a:p>
            <a:endParaRPr lang="ja-JP" altLang="en-US"/>
          </a:p>
        </p:txBody>
      </p:sp>
      <p:sp>
        <p:nvSpPr>
          <p:cNvPr id="19478" name="AutoShape 21"/>
          <p:cNvSpPr>
            <a:spLocks noChangeArrowheads="1"/>
          </p:cNvSpPr>
          <p:nvPr/>
        </p:nvSpPr>
        <p:spPr bwMode="auto">
          <a:xfrm>
            <a:off x="5580063" y="4500563"/>
            <a:ext cx="1260475" cy="179387"/>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79" name="AutoShape 22"/>
          <p:cNvSpPr>
            <a:spLocks noChangeArrowheads="1"/>
          </p:cNvSpPr>
          <p:nvPr/>
        </p:nvSpPr>
        <p:spPr bwMode="auto">
          <a:xfrm>
            <a:off x="5580063" y="4679950"/>
            <a:ext cx="1260475" cy="179388"/>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80" name="AutoShape 23"/>
          <p:cNvSpPr>
            <a:spLocks noChangeArrowheads="1"/>
          </p:cNvSpPr>
          <p:nvPr/>
        </p:nvSpPr>
        <p:spPr bwMode="auto">
          <a:xfrm>
            <a:off x="5580063" y="4859338"/>
            <a:ext cx="1260475" cy="179387"/>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sp>
        <p:nvSpPr>
          <p:cNvPr id="19481" name="AutoShape 24"/>
          <p:cNvSpPr>
            <a:spLocks noChangeArrowheads="1"/>
          </p:cNvSpPr>
          <p:nvPr/>
        </p:nvSpPr>
        <p:spPr bwMode="auto">
          <a:xfrm>
            <a:off x="5580063" y="5040313"/>
            <a:ext cx="1260475" cy="179387"/>
          </a:xfrm>
          <a:prstGeom prst="roundRect">
            <a:avLst>
              <a:gd name="adj" fmla="val 889"/>
            </a:avLst>
          </a:prstGeom>
          <a:solidFill>
            <a:srgbClr val="B3B3B3"/>
          </a:solidFill>
          <a:ln w="9360">
            <a:solidFill>
              <a:srgbClr val="000000"/>
            </a:solidFill>
            <a:round/>
            <a:headEnd/>
            <a:tailEnd/>
          </a:ln>
        </p:spPr>
        <p:txBody>
          <a:bodyPr wrap="none" anchor="ctr"/>
          <a:lstStyle/>
          <a:p>
            <a:endParaRPr lang="ja-JP" altLang="en-US"/>
          </a:p>
        </p:txBody>
      </p:sp>
      <p:cxnSp>
        <p:nvCxnSpPr>
          <p:cNvPr id="19482" name="AutoShape 25"/>
          <p:cNvCxnSpPr>
            <a:cxnSpLocks noChangeShapeType="1"/>
            <a:stCxn id="19461" idx="6"/>
            <a:endCxn id="19477" idx="1"/>
          </p:cNvCxnSpPr>
          <p:nvPr/>
        </p:nvCxnSpPr>
        <p:spPr bwMode="auto">
          <a:xfrm>
            <a:off x="2879725" y="1692275"/>
            <a:ext cx="2700338" cy="2717800"/>
          </a:xfrm>
          <a:prstGeom prst="straightConnector1">
            <a:avLst/>
          </a:prstGeom>
          <a:noFill/>
          <a:ln w="9360">
            <a:solidFill>
              <a:srgbClr val="000000"/>
            </a:solidFill>
            <a:round/>
            <a:headEnd/>
            <a:tailEnd type="triangle" w="med" len="med"/>
          </a:ln>
        </p:spPr>
      </p:cxnSp>
      <p:cxnSp>
        <p:nvCxnSpPr>
          <p:cNvPr id="19483" name="AutoShape 26"/>
          <p:cNvCxnSpPr>
            <a:cxnSpLocks noChangeShapeType="1"/>
            <a:stCxn id="19462" idx="6"/>
            <a:endCxn id="19477" idx="1"/>
          </p:cNvCxnSpPr>
          <p:nvPr/>
        </p:nvCxnSpPr>
        <p:spPr bwMode="auto">
          <a:xfrm>
            <a:off x="2879725" y="2592388"/>
            <a:ext cx="2700338" cy="1817687"/>
          </a:xfrm>
          <a:prstGeom prst="straightConnector1">
            <a:avLst/>
          </a:prstGeom>
          <a:noFill/>
          <a:ln w="9360">
            <a:solidFill>
              <a:srgbClr val="000000"/>
            </a:solidFill>
            <a:round/>
            <a:headEnd/>
            <a:tailEnd type="triangle" w="med" len="med"/>
          </a:ln>
        </p:spPr>
      </p:cxnSp>
      <p:sp>
        <p:nvSpPr>
          <p:cNvPr id="19484" name="AutoShape 27"/>
          <p:cNvSpPr>
            <a:spLocks noChangeArrowheads="1"/>
          </p:cNvSpPr>
          <p:nvPr/>
        </p:nvSpPr>
        <p:spPr bwMode="auto">
          <a:xfrm rot="-2700000">
            <a:off x="3559175" y="3014663"/>
            <a:ext cx="633413" cy="625475"/>
          </a:xfrm>
          <a:prstGeom prst="plus">
            <a:avLst>
              <a:gd name="adj" fmla="val 40528"/>
            </a:avLst>
          </a:prstGeom>
          <a:solidFill>
            <a:srgbClr val="FF3333"/>
          </a:solidFill>
          <a:ln w="9360">
            <a:solidFill>
              <a:srgbClr val="000000"/>
            </a:solidFill>
            <a:round/>
            <a:headEnd/>
            <a:tailEnd/>
          </a:ln>
        </p:spPr>
        <p:txBody>
          <a:bodyPr wrap="none" anchor="ctr"/>
          <a:lstStyle/>
          <a:p>
            <a:endParaRPr lang="ja-JP" altLang="en-US"/>
          </a:p>
        </p:txBody>
      </p:sp>
      <p:sp>
        <p:nvSpPr>
          <p:cNvPr id="19485" name="AutoShape 28"/>
          <p:cNvSpPr>
            <a:spLocks noChangeArrowheads="1"/>
          </p:cNvSpPr>
          <p:nvPr/>
        </p:nvSpPr>
        <p:spPr bwMode="auto">
          <a:xfrm>
            <a:off x="539750" y="3348038"/>
            <a:ext cx="2520950" cy="539750"/>
          </a:xfrm>
          <a:prstGeom prst="roundRect">
            <a:avLst>
              <a:gd name="adj" fmla="val 292"/>
            </a:avLst>
          </a:prstGeom>
          <a:solidFill>
            <a:srgbClr val="FFFF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METADATA</a:t>
            </a:r>
            <a:r>
              <a:rPr lang="en-US" sz="1600">
                <a:solidFill>
                  <a:srgbClr val="000000"/>
                </a:solidFill>
              </a:rPr>
              <a:t>に更新ロック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(VersionNo=VersionNo+1)</a:t>
            </a:r>
          </a:p>
        </p:txBody>
      </p:sp>
      <p:sp>
        <p:nvSpPr>
          <p:cNvPr id="19486" name="AutoShape 29"/>
          <p:cNvSpPr>
            <a:spLocks noChangeArrowheads="1"/>
          </p:cNvSpPr>
          <p:nvPr/>
        </p:nvSpPr>
        <p:spPr bwMode="auto">
          <a:xfrm>
            <a:off x="539750" y="4140200"/>
            <a:ext cx="2520950" cy="360363"/>
          </a:xfrm>
          <a:prstGeom prst="roundRect">
            <a:avLst>
              <a:gd name="adj" fmla="val 440"/>
            </a:avLst>
          </a:prstGeom>
          <a:solidFill>
            <a:srgbClr val="FFFF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a:t>
            </a:r>
            <a:r>
              <a:rPr lang="en-US" sz="1600">
                <a:solidFill>
                  <a:srgbClr val="000000"/>
                </a:solidFill>
              </a:rPr>
              <a:t>のデータ更新</a:t>
            </a:r>
          </a:p>
        </p:txBody>
      </p:sp>
      <p:sp>
        <p:nvSpPr>
          <p:cNvPr id="19487" name="AutoShape 30"/>
          <p:cNvSpPr>
            <a:spLocks noChangeArrowheads="1"/>
          </p:cNvSpPr>
          <p:nvPr/>
        </p:nvSpPr>
        <p:spPr bwMode="auto">
          <a:xfrm>
            <a:off x="539750" y="4751388"/>
            <a:ext cx="2520950" cy="395287"/>
          </a:xfrm>
          <a:prstGeom prst="roundRect">
            <a:avLst>
              <a:gd name="adj" fmla="val 403"/>
            </a:avLst>
          </a:prstGeom>
          <a:solidFill>
            <a:srgbClr val="FFFF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a:t>
            </a:r>
            <a:r>
              <a:rPr lang="en-US" sz="1600">
                <a:solidFill>
                  <a:srgbClr val="000000"/>
                </a:solidFill>
              </a:rPr>
              <a:t>のコミット</a:t>
            </a:r>
          </a:p>
        </p:txBody>
      </p:sp>
      <p:sp>
        <p:nvSpPr>
          <p:cNvPr id="19488" name="AutoShape 31"/>
          <p:cNvSpPr>
            <a:spLocks noChangeArrowheads="1"/>
          </p:cNvSpPr>
          <p:nvPr/>
        </p:nvSpPr>
        <p:spPr bwMode="auto">
          <a:xfrm>
            <a:off x="539750" y="5508625"/>
            <a:ext cx="2520950" cy="360363"/>
          </a:xfrm>
          <a:prstGeom prst="roundRect">
            <a:avLst>
              <a:gd name="adj" fmla="val 440"/>
            </a:avLst>
          </a:prstGeom>
          <a:solidFill>
            <a:srgbClr val="FFFF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METADATA</a:t>
            </a:r>
            <a:r>
              <a:rPr lang="en-US" sz="1600">
                <a:solidFill>
                  <a:srgbClr val="000000"/>
                </a:solidFill>
              </a:rPr>
              <a:t>のコミット</a:t>
            </a:r>
          </a:p>
        </p:txBody>
      </p:sp>
      <p:sp>
        <p:nvSpPr>
          <p:cNvPr id="19489" name="AutoShape 32"/>
          <p:cNvSpPr>
            <a:spLocks noChangeArrowheads="1"/>
          </p:cNvSpPr>
          <p:nvPr/>
        </p:nvSpPr>
        <p:spPr bwMode="auto">
          <a:xfrm>
            <a:off x="1439863" y="3959225"/>
            <a:ext cx="539750" cy="179388"/>
          </a:xfrm>
          <a:prstGeom prst="downArrow">
            <a:avLst>
              <a:gd name="adj1" fmla="val 47769"/>
              <a:gd name="adj2" fmla="val 54292"/>
            </a:avLst>
          </a:prstGeom>
          <a:solidFill>
            <a:srgbClr val="FF3366"/>
          </a:solidFill>
          <a:ln w="9360">
            <a:solidFill>
              <a:srgbClr val="000000"/>
            </a:solidFill>
            <a:round/>
            <a:headEnd/>
            <a:tailEnd/>
          </a:ln>
        </p:spPr>
        <p:txBody>
          <a:bodyPr wrap="none" anchor="ctr"/>
          <a:lstStyle/>
          <a:p>
            <a:endParaRPr lang="ja-JP" altLang="en-US"/>
          </a:p>
        </p:txBody>
      </p:sp>
      <p:sp>
        <p:nvSpPr>
          <p:cNvPr id="19490" name="AutoShape 33"/>
          <p:cNvSpPr>
            <a:spLocks noChangeArrowheads="1"/>
          </p:cNvSpPr>
          <p:nvPr/>
        </p:nvSpPr>
        <p:spPr bwMode="auto">
          <a:xfrm>
            <a:off x="1439863" y="4535488"/>
            <a:ext cx="539750" cy="179387"/>
          </a:xfrm>
          <a:prstGeom prst="downArrow">
            <a:avLst>
              <a:gd name="adj1" fmla="val 47769"/>
              <a:gd name="adj2" fmla="val 54292"/>
            </a:avLst>
          </a:prstGeom>
          <a:solidFill>
            <a:srgbClr val="FF3366"/>
          </a:solidFill>
          <a:ln w="9360">
            <a:solidFill>
              <a:srgbClr val="000000"/>
            </a:solidFill>
            <a:round/>
            <a:headEnd/>
            <a:tailEnd/>
          </a:ln>
        </p:spPr>
        <p:txBody>
          <a:bodyPr wrap="none" anchor="ctr"/>
          <a:lstStyle/>
          <a:p>
            <a:endParaRPr lang="ja-JP" altLang="en-US"/>
          </a:p>
        </p:txBody>
      </p:sp>
      <p:sp>
        <p:nvSpPr>
          <p:cNvPr id="19491" name="AutoShape 34"/>
          <p:cNvSpPr>
            <a:spLocks noChangeArrowheads="1"/>
          </p:cNvSpPr>
          <p:nvPr/>
        </p:nvSpPr>
        <p:spPr bwMode="auto">
          <a:xfrm>
            <a:off x="1439863" y="5219700"/>
            <a:ext cx="539750" cy="179388"/>
          </a:xfrm>
          <a:prstGeom prst="downArrow">
            <a:avLst>
              <a:gd name="adj1" fmla="val 47769"/>
              <a:gd name="adj2" fmla="val 54292"/>
            </a:avLst>
          </a:prstGeom>
          <a:solidFill>
            <a:srgbClr val="FF3366"/>
          </a:solidFill>
          <a:ln w="9360">
            <a:solidFill>
              <a:srgbClr val="000000"/>
            </a:solidFill>
            <a:round/>
            <a:headEnd/>
            <a:tailEnd/>
          </a:ln>
        </p:spPr>
        <p:txBody>
          <a:bodyPr wrap="none" anchor="ctr"/>
          <a:lstStyle/>
          <a:p>
            <a:endParaRPr lang="ja-JP" altLang="en-US"/>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新患登録</a:t>
            </a:r>
          </a:p>
        </p:txBody>
      </p:sp>
      <p:sp>
        <p:nvSpPr>
          <p:cNvPr id="20483" name="Text Box 2"/>
          <p:cNvSpPr txBox="1">
            <a:spLocks noChangeArrowheads="1"/>
          </p:cNvSpPr>
          <p:nvPr/>
        </p:nvSpPr>
        <p:spPr bwMode="auto">
          <a:xfrm>
            <a:off x="776288" y="2055813"/>
            <a:ext cx="7899400" cy="10033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METADATA</a:t>
            </a:r>
            <a:r>
              <a:rPr lang="en-US">
                <a:solidFill>
                  <a:srgbClr val="000000"/>
                </a:solidFill>
              </a:rPr>
              <a:t>に管理情報を追加します。このとき、</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どの</a:t>
            </a:r>
            <a:r>
              <a:rPr lang="en-US" altLang="ja-JP">
                <a:solidFill>
                  <a:srgbClr val="000000"/>
                </a:solidFill>
              </a:rPr>
              <a:t>Tablet</a:t>
            </a:r>
            <a:r>
              <a:rPr lang="en-US">
                <a:solidFill>
                  <a:srgbClr val="000000"/>
                </a:solidFill>
              </a:rPr>
              <a:t>にデータを格納するかは各</a:t>
            </a:r>
            <a:r>
              <a:rPr lang="en-US" altLang="ja-JP">
                <a:solidFill>
                  <a:srgbClr val="000000"/>
                </a:solidFill>
              </a:rPr>
              <a:t>Tablet</a:t>
            </a:r>
            <a:r>
              <a:rPr lang="en-US">
                <a:solidFill>
                  <a:srgbClr val="000000"/>
                </a:solidFill>
              </a:rPr>
              <a:t>のデータ数で決定します。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今回は</a:t>
            </a:r>
            <a:r>
              <a:rPr lang="en-US" altLang="ja-JP">
                <a:solidFill>
                  <a:srgbClr val="000000"/>
                </a:solidFill>
              </a:rPr>
              <a:t>2</a:t>
            </a:r>
            <a:r>
              <a:rPr lang="en-US">
                <a:solidFill>
                  <a:srgbClr val="000000"/>
                </a:solidFill>
              </a:rPr>
              <a:t>サーバとなるので、交互にデータが登録されていく形となります。</a:t>
            </a:r>
          </a:p>
        </p:txBody>
      </p:sp>
      <p:sp>
        <p:nvSpPr>
          <p:cNvPr id="20484" name="Text Box 3"/>
          <p:cNvSpPr txBox="1">
            <a:spLocks noChangeArrowheads="1"/>
          </p:cNvSpPr>
          <p:nvPr/>
        </p:nvSpPr>
        <p:spPr bwMode="auto">
          <a:xfrm>
            <a:off x="720725" y="1439863"/>
            <a:ext cx="2495550"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＜処理の概要＞</a:t>
            </a:r>
          </a:p>
        </p:txBody>
      </p:sp>
      <p:sp>
        <p:nvSpPr>
          <p:cNvPr id="20485" name="Text Box 4"/>
          <p:cNvSpPr txBox="1">
            <a:spLocks noChangeArrowheads="1"/>
          </p:cNvSpPr>
          <p:nvPr/>
        </p:nvSpPr>
        <p:spPr bwMode="auto">
          <a:xfrm>
            <a:off x="817563" y="3419475"/>
            <a:ext cx="5805487"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患者情報オブジェクトから</a:t>
            </a:r>
            <a:r>
              <a:rPr lang="en-US" altLang="ja-JP">
                <a:solidFill>
                  <a:srgbClr val="000000"/>
                </a:solidFill>
              </a:rPr>
              <a:t>Tablet</a:t>
            </a:r>
            <a:r>
              <a:rPr lang="en-US">
                <a:solidFill>
                  <a:srgbClr val="000000"/>
                </a:solidFill>
              </a:rPr>
              <a:t>更新用オブジェクトを</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生成して</a:t>
            </a:r>
            <a:r>
              <a:rPr lang="en-US" altLang="ja-JP">
                <a:solidFill>
                  <a:srgbClr val="000000"/>
                </a:solidFill>
              </a:rPr>
              <a:t>DAO</a:t>
            </a:r>
            <a:r>
              <a:rPr lang="en-US">
                <a:solidFill>
                  <a:srgbClr val="000000"/>
                </a:solidFill>
              </a:rPr>
              <a:t>へ引き渡します。</a:t>
            </a:r>
          </a:p>
        </p:txBody>
      </p:sp>
      <p:sp>
        <p:nvSpPr>
          <p:cNvPr id="20486" name="Text Box 5"/>
          <p:cNvSpPr txBox="1">
            <a:spLocks noChangeArrowheads="1"/>
          </p:cNvSpPr>
          <p:nvPr/>
        </p:nvSpPr>
        <p:spPr bwMode="auto">
          <a:xfrm>
            <a:off x="863600" y="4679950"/>
            <a:ext cx="5395913"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DAO</a:t>
            </a:r>
            <a:r>
              <a:rPr lang="en-US">
                <a:solidFill>
                  <a:srgbClr val="000000"/>
                </a:solidFill>
              </a:rPr>
              <a:t>は更新オブジェクトから</a:t>
            </a:r>
            <a:r>
              <a:rPr lang="en-US" altLang="ja-JP">
                <a:solidFill>
                  <a:srgbClr val="000000"/>
                </a:solidFill>
              </a:rPr>
              <a:t>INSERT</a:t>
            </a:r>
            <a:r>
              <a:rPr lang="en-US">
                <a:solidFill>
                  <a:srgbClr val="000000"/>
                </a:solidFill>
              </a:rPr>
              <a:t>文を生成して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データベースに登録します。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
          <p:cNvSpPr txBox="1">
            <a:spLocks noChangeArrowheads="1"/>
          </p:cNvSpPr>
          <p:nvPr/>
        </p:nvSpPr>
        <p:spPr bwMode="auto">
          <a:xfrm>
            <a:off x="357188" y="274638"/>
            <a:ext cx="8286750" cy="706437"/>
          </a:xfrm>
          <a:prstGeom prst="rect">
            <a:avLst/>
          </a:prstGeom>
          <a:noFill/>
          <a:ln w="9525">
            <a:noFill/>
            <a:round/>
            <a:headEnd/>
            <a:tailEnd/>
          </a:ln>
        </p:spPr>
        <p:txBody>
          <a:bodyPr wrap="none" anchor="ctr"/>
          <a:lstStyle/>
          <a:p>
            <a:endParaRPr lang="ja-JP" altLang="en-US"/>
          </a:p>
        </p:txBody>
      </p:sp>
      <p:sp>
        <p:nvSpPr>
          <p:cNvPr id="3075" name="Text Box 2"/>
          <p:cNvSpPr txBox="1">
            <a:spLocks noChangeArrowheads="1"/>
          </p:cNvSpPr>
          <p:nvPr/>
        </p:nvSpPr>
        <p:spPr bwMode="auto">
          <a:xfrm>
            <a:off x="357188" y="1052513"/>
            <a:ext cx="8329612" cy="5073650"/>
          </a:xfrm>
          <a:prstGeom prst="rect">
            <a:avLst/>
          </a:prstGeom>
          <a:noFill/>
          <a:ln w="9525">
            <a:noFill/>
            <a:round/>
            <a:headEnd/>
            <a:tailEnd/>
          </a:ln>
        </p:spPr>
        <p:txBody>
          <a:bodyPr wrap="none" anchor="ctr"/>
          <a:lstStyle/>
          <a:p>
            <a:endParaRPr lang="ja-JP" altLang="en-US"/>
          </a:p>
        </p:txBody>
      </p:sp>
      <p:sp>
        <p:nvSpPr>
          <p:cNvPr id="3076" name="Rectangle 3"/>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自己紹介</a:t>
            </a:r>
          </a:p>
        </p:txBody>
      </p:sp>
      <p:sp>
        <p:nvSpPr>
          <p:cNvPr id="3077" name="Text Box 4"/>
          <p:cNvSpPr txBox="1">
            <a:spLocks noChangeArrowheads="1"/>
          </p:cNvSpPr>
          <p:nvPr/>
        </p:nvSpPr>
        <p:spPr bwMode="auto">
          <a:xfrm>
            <a:off x="1771650" y="1631950"/>
            <a:ext cx="793750" cy="45561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800">
                <a:solidFill>
                  <a:srgbClr val="000000"/>
                </a:solidFill>
              </a:rPr>
              <a:t>名前</a:t>
            </a:r>
          </a:p>
        </p:txBody>
      </p:sp>
      <p:sp>
        <p:nvSpPr>
          <p:cNvPr id="3078" name="Text Box 5"/>
          <p:cNvSpPr txBox="1">
            <a:spLocks noChangeArrowheads="1"/>
          </p:cNvSpPr>
          <p:nvPr/>
        </p:nvSpPr>
        <p:spPr bwMode="auto">
          <a:xfrm>
            <a:off x="1771650" y="2352675"/>
            <a:ext cx="793750" cy="45561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800">
                <a:solidFill>
                  <a:srgbClr val="000000"/>
                </a:solidFill>
              </a:rPr>
              <a:t>年齢</a:t>
            </a:r>
          </a:p>
        </p:txBody>
      </p:sp>
      <p:sp>
        <p:nvSpPr>
          <p:cNvPr id="3079" name="Text Box 6"/>
          <p:cNvSpPr txBox="1">
            <a:spLocks noChangeArrowheads="1"/>
          </p:cNvSpPr>
          <p:nvPr/>
        </p:nvSpPr>
        <p:spPr bwMode="auto">
          <a:xfrm>
            <a:off x="1771650" y="3144838"/>
            <a:ext cx="793750" cy="455612"/>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800">
                <a:solidFill>
                  <a:srgbClr val="000000"/>
                </a:solidFill>
              </a:rPr>
              <a:t>居所</a:t>
            </a:r>
          </a:p>
        </p:txBody>
      </p:sp>
      <p:sp>
        <p:nvSpPr>
          <p:cNvPr id="3080" name="Text Box 7"/>
          <p:cNvSpPr txBox="1">
            <a:spLocks noChangeArrowheads="1"/>
          </p:cNvSpPr>
          <p:nvPr/>
        </p:nvSpPr>
        <p:spPr bwMode="auto">
          <a:xfrm>
            <a:off x="1771650" y="3743325"/>
            <a:ext cx="793750" cy="45561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800">
                <a:solidFill>
                  <a:srgbClr val="000000"/>
                </a:solidFill>
              </a:rPr>
              <a:t>会社</a:t>
            </a:r>
          </a:p>
        </p:txBody>
      </p:sp>
      <p:sp>
        <p:nvSpPr>
          <p:cNvPr id="3081" name="Text Box 8"/>
          <p:cNvSpPr txBox="1">
            <a:spLocks noChangeArrowheads="1"/>
          </p:cNvSpPr>
          <p:nvPr/>
        </p:nvSpPr>
        <p:spPr bwMode="auto">
          <a:xfrm>
            <a:off x="1152525" y="4392613"/>
            <a:ext cx="1665288" cy="455612"/>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800">
                <a:solidFill>
                  <a:srgbClr val="000000"/>
                </a:solidFill>
              </a:rPr>
              <a:t>主なお仕事</a:t>
            </a:r>
          </a:p>
        </p:txBody>
      </p:sp>
      <p:sp>
        <p:nvSpPr>
          <p:cNvPr id="3082" name="Text Box 9"/>
          <p:cNvSpPr txBox="1">
            <a:spLocks noChangeArrowheads="1"/>
          </p:cNvSpPr>
          <p:nvPr/>
        </p:nvSpPr>
        <p:spPr bwMode="auto">
          <a:xfrm>
            <a:off x="3060700" y="1584325"/>
            <a:ext cx="2562225"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山ノ内　祥訓</a:t>
            </a:r>
            <a:r>
              <a:rPr lang="en-US" altLang="ja-JP">
                <a:solidFill>
                  <a:srgbClr val="000000"/>
                </a:solidFill>
              </a:rPr>
              <a:t>(</a:t>
            </a:r>
            <a:r>
              <a:rPr lang="en-US">
                <a:solidFill>
                  <a:srgbClr val="000000"/>
                </a:solidFill>
              </a:rPr>
              <a:t>よしのり</a:t>
            </a:r>
            <a:r>
              <a:rPr lang="en-US" altLang="ja-JP">
                <a:solidFill>
                  <a:srgbClr val="000000"/>
                </a:solidFill>
              </a:rPr>
              <a:t>)</a:t>
            </a:r>
          </a:p>
        </p:txBody>
      </p:sp>
      <p:sp>
        <p:nvSpPr>
          <p:cNvPr id="3083" name="Text Box 10"/>
          <p:cNvSpPr txBox="1">
            <a:spLocks noChangeArrowheads="1"/>
          </p:cNvSpPr>
          <p:nvPr/>
        </p:nvSpPr>
        <p:spPr bwMode="auto">
          <a:xfrm>
            <a:off x="3087688" y="2339975"/>
            <a:ext cx="3571875"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30</a:t>
            </a:r>
            <a:r>
              <a:rPr lang="en-US">
                <a:solidFill>
                  <a:srgbClr val="000000"/>
                </a:solidFill>
              </a:rPr>
              <a:t>歳になったばかり</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　　　</a:t>
            </a:r>
            <a:r>
              <a:rPr lang="en-US" altLang="ja-JP">
                <a:solidFill>
                  <a:srgbClr val="000000"/>
                </a:solidFill>
              </a:rPr>
              <a:t>(8</a:t>
            </a:r>
            <a:r>
              <a:rPr lang="en-US">
                <a:solidFill>
                  <a:srgbClr val="000000"/>
                </a:solidFill>
              </a:rPr>
              <a:t>月</a:t>
            </a:r>
            <a:r>
              <a:rPr lang="en-US" altLang="ja-JP">
                <a:solidFill>
                  <a:srgbClr val="000000"/>
                </a:solidFill>
              </a:rPr>
              <a:t>29</a:t>
            </a:r>
            <a:r>
              <a:rPr lang="en-US">
                <a:solidFill>
                  <a:srgbClr val="000000"/>
                </a:solidFill>
              </a:rPr>
              <a:t>日生まれなので・・・</a:t>
            </a:r>
            <a:r>
              <a:rPr lang="en-US" altLang="ja-JP">
                <a:solidFill>
                  <a:srgbClr val="000000"/>
                </a:solidFill>
              </a:rPr>
              <a:t>)</a:t>
            </a:r>
          </a:p>
        </p:txBody>
      </p:sp>
      <p:sp>
        <p:nvSpPr>
          <p:cNvPr id="3084" name="Text Box 11"/>
          <p:cNvSpPr txBox="1">
            <a:spLocks noChangeArrowheads="1"/>
          </p:cNvSpPr>
          <p:nvPr/>
        </p:nvSpPr>
        <p:spPr bwMode="auto">
          <a:xfrm>
            <a:off x="3051175" y="3203575"/>
            <a:ext cx="944563"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熊本県</a:t>
            </a:r>
          </a:p>
        </p:txBody>
      </p:sp>
      <p:sp>
        <p:nvSpPr>
          <p:cNvPr id="3085" name="Text Box 12"/>
          <p:cNvSpPr txBox="1">
            <a:spLocks noChangeArrowheads="1"/>
          </p:cNvSpPr>
          <p:nvPr/>
        </p:nvSpPr>
        <p:spPr bwMode="auto">
          <a:xfrm>
            <a:off x="3049588" y="3779838"/>
            <a:ext cx="3862387"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熊本市内にある</a:t>
            </a:r>
            <a:r>
              <a:rPr lang="en-US" altLang="ja-JP">
                <a:solidFill>
                  <a:srgbClr val="000000"/>
                </a:solidFill>
              </a:rPr>
              <a:t>KIS</a:t>
            </a:r>
            <a:r>
              <a:rPr lang="en-US">
                <a:solidFill>
                  <a:srgbClr val="000000"/>
                </a:solidFill>
              </a:rPr>
              <a:t>という会社です</a:t>
            </a:r>
          </a:p>
        </p:txBody>
      </p:sp>
      <p:sp>
        <p:nvSpPr>
          <p:cNvPr id="3086" name="Text Box 13"/>
          <p:cNvSpPr txBox="1">
            <a:spLocks noChangeArrowheads="1"/>
          </p:cNvSpPr>
          <p:nvPr/>
        </p:nvSpPr>
        <p:spPr bwMode="auto">
          <a:xfrm>
            <a:off x="3019425" y="4435475"/>
            <a:ext cx="5221288" cy="16129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電子カルテなどなど医療関連のシステム導入を</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メインでやっているＳＩの人</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たまにインフラの構築とか開発とかをやってる</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こともあり</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最近他県への遠征多し</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患者情報取得</a:t>
            </a:r>
          </a:p>
        </p:txBody>
      </p:sp>
      <p:sp>
        <p:nvSpPr>
          <p:cNvPr id="21507" name="Text Box 2"/>
          <p:cNvSpPr txBox="1">
            <a:spLocks noChangeArrowheads="1"/>
          </p:cNvSpPr>
          <p:nvPr/>
        </p:nvSpPr>
        <p:spPr bwMode="auto">
          <a:xfrm>
            <a:off x="776288" y="2055813"/>
            <a:ext cx="706120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患者番号が</a:t>
            </a:r>
            <a:r>
              <a:rPr lang="en-US" altLang="ja-JP">
                <a:solidFill>
                  <a:srgbClr val="000000"/>
                </a:solidFill>
              </a:rPr>
              <a:t>RowKey</a:t>
            </a:r>
            <a:r>
              <a:rPr lang="en-US">
                <a:solidFill>
                  <a:srgbClr val="000000"/>
                </a:solidFill>
              </a:rPr>
              <a:t>となるので</a:t>
            </a:r>
            <a:r>
              <a:rPr lang="en-US" altLang="ja-JP">
                <a:solidFill>
                  <a:srgbClr val="000000"/>
                </a:solidFill>
              </a:rPr>
              <a:t>METADATA</a:t>
            </a:r>
            <a:r>
              <a:rPr lang="en-US">
                <a:solidFill>
                  <a:srgbClr val="000000"/>
                </a:solidFill>
              </a:rPr>
              <a:t>を患者番号で検索し、</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該当キーがどの</a:t>
            </a:r>
            <a:r>
              <a:rPr lang="en-US" altLang="ja-JP">
                <a:solidFill>
                  <a:srgbClr val="000000"/>
                </a:solidFill>
              </a:rPr>
              <a:t>Tablet</a:t>
            </a:r>
            <a:r>
              <a:rPr lang="en-US">
                <a:solidFill>
                  <a:srgbClr val="000000"/>
                </a:solidFill>
              </a:rPr>
              <a:t>にあるか取得します。</a:t>
            </a:r>
          </a:p>
        </p:txBody>
      </p:sp>
      <p:sp>
        <p:nvSpPr>
          <p:cNvPr id="21508" name="Text Box 3"/>
          <p:cNvSpPr txBox="1">
            <a:spLocks noChangeArrowheads="1"/>
          </p:cNvSpPr>
          <p:nvPr/>
        </p:nvSpPr>
        <p:spPr bwMode="auto">
          <a:xfrm>
            <a:off x="720725" y="1439863"/>
            <a:ext cx="2495550"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＜処理の概要＞</a:t>
            </a:r>
          </a:p>
        </p:txBody>
      </p:sp>
      <p:sp>
        <p:nvSpPr>
          <p:cNvPr id="21509" name="Text Box 4"/>
          <p:cNvSpPr txBox="1">
            <a:spLocks noChangeArrowheads="1"/>
          </p:cNvSpPr>
          <p:nvPr/>
        </p:nvSpPr>
        <p:spPr bwMode="auto">
          <a:xfrm>
            <a:off x="817563" y="2987675"/>
            <a:ext cx="7037387"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Tablet</a:t>
            </a:r>
            <a:r>
              <a:rPr lang="en-US">
                <a:solidFill>
                  <a:srgbClr val="000000"/>
                </a:solidFill>
              </a:rPr>
              <a:t>の位置を特定したら、その</a:t>
            </a:r>
            <a:r>
              <a:rPr lang="en-US" altLang="ja-JP">
                <a:solidFill>
                  <a:srgbClr val="000000"/>
                </a:solidFill>
              </a:rPr>
              <a:t>Tablet</a:t>
            </a:r>
            <a:r>
              <a:rPr lang="en-US">
                <a:solidFill>
                  <a:srgbClr val="000000"/>
                </a:solidFill>
              </a:rPr>
              <a:t>に対して</a:t>
            </a:r>
            <a:r>
              <a:rPr lang="en-US" altLang="ja-JP">
                <a:solidFill>
                  <a:srgbClr val="000000"/>
                </a:solidFill>
              </a:rPr>
              <a:t>RowKey</a:t>
            </a:r>
            <a:r>
              <a:rPr lang="en-US">
                <a:solidFill>
                  <a:srgbClr val="000000"/>
                </a:solidFill>
              </a:rPr>
              <a:t>と対象日</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で検索してデータを取得します。</a:t>
            </a:r>
          </a:p>
        </p:txBody>
      </p:sp>
      <p:sp>
        <p:nvSpPr>
          <p:cNvPr id="21510" name="Text Box 5"/>
          <p:cNvSpPr txBox="1">
            <a:spLocks noChangeArrowheads="1"/>
          </p:cNvSpPr>
          <p:nvPr/>
        </p:nvSpPr>
        <p:spPr bwMode="auto">
          <a:xfrm>
            <a:off x="847725" y="3959225"/>
            <a:ext cx="8296275"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ColumnName</a:t>
            </a:r>
            <a:r>
              <a:rPr lang="en-US">
                <a:solidFill>
                  <a:srgbClr val="000000"/>
                </a:solidFill>
              </a:rPr>
              <a:t>、</a:t>
            </a:r>
            <a:r>
              <a:rPr lang="en-US" altLang="ja-JP">
                <a:solidFill>
                  <a:srgbClr val="000000"/>
                </a:solidFill>
              </a:rPr>
              <a:t>ColumnIndex</a:t>
            </a:r>
            <a:r>
              <a:rPr lang="en-US">
                <a:solidFill>
                  <a:srgbClr val="000000"/>
                </a:solidFill>
              </a:rPr>
              <a:t>、</a:t>
            </a:r>
            <a:r>
              <a:rPr lang="en-US" altLang="ja-JP">
                <a:solidFill>
                  <a:srgbClr val="000000"/>
                </a:solidFill>
              </a:rPr>
              <a:t>SubColumnName</a:t>
            </a:r>
            <a:r>
              <a:rPr lang="en-US">
                <a:solidFill>
                  <a:srgbClr val="000000"/>
                </a:solidFill>
              </a:rPr>
              <a:t>と患者情報オブジェクト</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のプロパティをチェックしてオブジェクトにセットできるデータだけセットします。</a:t>
            </a:r>
          </a:p>
        </p:txBody>
      </p:sp>
      <p:sp>
        <p:nvSpPr>
          <p:cNvPr id="21511" name="Text Box 6"/>
          <p:cNvSpPr txBox="1">
            <a:spLocks noChangeArrowheads="1"/>
          </p:cNvSpPr>
          <p:nvPr/>
        </p:nvSpPr>
        <p:spPr bwMode="auto">
          <a:xfrm>
            <a:off x="847725" y="5040313"/>
            <a:ext cx="3754438"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患者情報オブジェクトを返します。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患者情報更新</a:t>
            </a:r>
          </a:p>
        </p:txBody>
      </p:sp>
      <p:sp>
        <p:nvSpPr>
          <p:cNvPr id="22531" name="Text Box 2"/>
          <p:cNvSpPr txBox="1">
            <a:spLocks noChangeArrowheads="1"/>
          </p:cNvSpPr>
          <p:nvPr/>
        </p:nvSpPr>
        <p:spPr bwMode="auto">
          <a:xfrm>
            <a:off x="776288" y="2055813"/>
            <a:ext cx="721360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患者番号で</a:t>
            </a:r>
            <a:r>
              <a:rPr lang="en-US" altLang="ja-JP">
                <a:solidFill>
                  <a:srgbClr val="000000"/>
                </a:solidFill>
              </a:rPr>
              <a:t>METADATA</a:t>
            </a:r>
            <a:r>
              <a:rPr lang="en-US">
                <a:solidFill>
                  <a:srgbClr val="000000"/>
                </a:solidFill>
              </a:rPr>
              <a:t>を検索して該当キーが含まれている</a:t>
            </a:r>
            <a:r>
              <a:rPr lang="en-US" altLang="ja-JP">
                <a:solidFill>
                  <a:srgbClr val="000000"/>
                </a:solidFill>
              </a:rPr>
              <a:t>Tablet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の位置を取得します。</a:t>
            </a:r>
          </a:p>
        </p:txBody>
      </p:sp>
      <p:sp>
        <p:nvSpPr>
          <p:cNvPr id="22532" name="Text Box 3"/>
          <p:cNvSpPr txBox="1">
            <a:spLocks noChangeArrowheads="1"/>
          </p:cNvSpPr>
          <p:nvPr/>
        </p:nvSpPr>
        <p:spPr bwMode="auto">
          <a:xfrm>
            <a:off x="720725" y="1439863"/>
            <a:ext cx="2495550"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＜処理の概要＞</a:t>
            </a:r>
          </a:p>
        </p:txBody>
      </p:sp>
      <p:sp>
        <p:nvSpPr>
          <p:cNvPr id="22533" name="Text Box 4"/>
          <p:cNvSpPr txBox="1">
            <a:spLocks noChangeArrowheads="1"/>
          </p:cNvSpPr>
          <p:nvPr/>
        </p:nvSpPr>
        <p:spPr bwMode="auto">
          <a:xfrm>
            <a:off x="828675" y="3008313"/>
            <a:ext cx="7724775"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更新対象のカラムデータを取得して、それぞれのカラムに対して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変更データのチェックと既存データの開始日終了日の調整を行います。</a:t>
            </a:r>
          </a:p>
        </p:txBody>
      </p:sp>
      <p:sp>
        <p:nvSpPr>
          <p:cNvPr id="22534" name="Text Box 5"/>
          <p:cNvSpPr txBox="1">
            <a:spLocks noChangeArrowheads="1"/>
          </p:cNvSpPr>
          <p:nvPr/>
        </p:nvSpPr>
        <p:spPr bwMode="auto">
          <a:xfrm>
            <a:off x="854075" y="3979863"/>
            <a:ext cx="702945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データ追加や更新が発生した場合は</a:t>
            </a:r>
            <a:r>
              <a:rPr lang="en-US" altLang="ja-JP">
                <a:solidFill>
                  <a:srgbClr val="000000"/>
                </a:solidFill>
              </a:rPr>
              <a:t>Tablet</a:t>
            </a:r>
            <a:r>
              <a:rPr lang="en-US">
                <a:solidFill>
                  <a:srgbClr val="000000"/>
                </a:solidFill>
              </a:rPr>
              <a:t>更新情報オブジェクト</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を生成して</a:t>
            </a:r>
            <a:r>
              <a:rPr lang="en-US" altLang="ja-JP">
                <a:solidFill>
                  <a:srgbClr val="000000"/>
                </a:solidFill>
              </a:rPr>
              <a:t>DAO</a:t>
            </a:r>
            <a:r>
              <a:rPr lang="en-US">
                <a:solidFill>
                  <a:srgbClr val="000000"/>
                </a:solidFill>
              </a:rPr>
              <a:t>へ引き渡します。</a:t>
            </a:r>
          </a:p>
        </p:txBody>
      </p:sp>
      <p:sp>
        <p:nvSpPr>
          <p:cNvPr id="22535" name="Text Box 6"/>
          <p:cNvSpPr txBox="1">
            <a:spLocks noChangeArrowheads="1"/>
          </p:cNvSpPr>
          <p:nvPr/>
        </p:nvSpPr>
        <p:spPr bwMode="auto">
          <a:xfrm>
            <a:off x="854075" y="4808538"/>
            <a:ext cx="7053263"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DAO</a:t>
            </a:r>
            <a:r>
              <a:rPr lang="en-US">
                <a:solidFill>
                  <a:srgbClr val="000000"/>
                </a:solidFill>
              </a:rPr>
              <a:t>は更新オブジェクトから</a:t>
            </a:r>
            <a:r>
              <a:rPr lang="en-US" altLang="ja-JP">
                <a:solidFill>
                  <a:srgbClr val="000000"/>
                </a:solidFill>
              </a:rPr>
              <a:t>INSERT</a:t>
            </a:r>
            <a:r>
              <a:rPr lang="en-US">
                <a:solidFill>
                  <a:srgbClr val="000000"/>
                </a:solidFill>
              </a:rPr>
              <a:t>または</a:t>
            </a:r>
            <a:r>
              <a:rPr lang="en-US" altLang="ja-JP">
                <a:solidFill>
                  <a:srgbClr val="000000"/>
                </a:solidFill>
              </a:rPr>
              <a:t>UPDATE</a:t>
            </a:r>
            <a:r>
              <a:rPr lang="en-US">
                <a:solidFill>
                  <a:srgbClr val="000000"/>
                </a:solidFill>
              </a:rPr>
              <a:t>文を生成して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データベースを更新します。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患者情報削除</a:t>
            </a:r>
          </a:p>
        </p:txBody>
      </p:sp>
      <p:sp>
        <p:nvSpPr>
          <p:cNvPr id="23555" name="Text Box 2"/>
          <p:cNvSpPr txBox="1">
            <a:spLocks noChangeArrowheads="1"/>
          </p:cNvSpPr>
          <p:nvPr/>
        </p:nvSpPr>
        <p:spPr bwMode="auto">
          <a:xfrm>
            <a:off x="776288" y="2055813"/>
            <a:ext cx="721360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患者番号で</a:t>
            </a:r>
            <a:r>
              <a:rPr lang="en-US" altLang="ja-JP">
                <a:solidFill>
                  <a:srgbClr val="000000"/>
                </a:solidFill>
              </a:rPr>
              <a:t>METADATA</a:t>
            </a:r>
            <a:r>
              <a:rPr lang="en-US">
                <a:solidFill>
                  <a:srgbClr val="000000"/>
                </a:solidFill>
              </a:rPr>
              <a:t>を検索して該当キーが含まれている</a:t>
            </a:r>
            <a:r>
              <a:rPr lang="en-US" altLang="ja-JP">
                <a:solidFill>
                  <a:srgbClr val="000000"/>
                </a:solidFill>
              </a:rPr>
              <a:t>Tablet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の位置を取得します。</a:t>
            </a:r>
          </a:p>
        </p:txBody>
      </p:sp>
      <p:sp>
        <p:nvSpPr>
          <p:cNvPr id="23556" name="Text Box 3"/>
          <p:cNvSpPr txBox="1">
            <a:spLocks noChangeArrowheads="1"/>
          </p:cNvSpPr>
          <p:nvPr/>
        </p:nvSpPr>
        <p:spPr bwMode="auto">
          <a:xfrm>
            <a:off x="720725" y="1439863"/>
            <a:ext cx="2495550"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＜処理の概要＞</a:t>
            </a:r>
          </a:p>
        </p:txBody>
      </p:sp>
      <p:sp>
        <p:nvSpPr>
          <p:cNvPr id="23557" name="Text Box 4"/>
          <p:cNvSpPr txBox="1">
            <a:spLocks noChangeArrowheads="1"/>
          </p:cNvSpPr>
          <p:nvPr/>
        </p:nvSpPr>
        <p:spPr bwMode="auto">
          <a:xfrm>
            <a:off x="863600" y="2900363"/>
            <a:ext cx="571500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Tablet</a:t>
            </a:r>
            <a:r>
              <a:rPr lang="en-US">
                <a:solidFill>
                  <a:srgbClr val="000000"/>
                </a:solidFill>
              </a:rPr>
              <a:t>の患者情報を削除するオブジェクトを生成して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DAO</a:t>
            </a:r>
            <a:r>
              <a:rPr lang="en-US">
                <a:solidFill>
                  <a:srgbClr val="000000"/>
                </a:solidFill>
              </a:rPr>
              <a:t>へ引き渡します。</a:t>
            </a:r>
          </a:p>
        </p:txBody>
      </p:sp>
      <p:sp>
        <p:nvSpPr>
          <p:cNvPr id="23558" name="Text Box 5"/>
          <p:cNvSpPr txBox="1">
            <a:spLocks noChangeArrowheads="1"/>
          </p:cNvSpPr>
          <p:nvPr/>
        </p:nvSpPr>
        <p:spPr bwMode="auto">
          <a:xfrm>
            <a:off x="885825" y="3800475"/>
            <a:ext cx="5449888"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DAO</a:t>
            </a:r>
            <a:r>
              <a:rPr lang="en-US">
                <a:solidFill>
                  <a:srgbClr val="000000"/>
                </a:solidFill>
              </a:rPr>
              <a:t>は更新オブジェクトから</a:t>
            </a:r>
            <a:r>
              <a:rPr lang="en-US" altLang="ja-JP">
                <a:solidFill>
                  <a:srgbClr val="000000"/>
                </a:solidFill>
              </a:rPr>
              <a:t>DELETE</a:t>
            </a:r>
            <a:r>
              <a:rPr lang="en-US">
                <a:solidFill>
                  <a:srgbClr val="000000"/>
                </a:solidFill>
              </a:rPr>
              <a:t>文を生成して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データベースから削除します。</a:t>
            </a:r>
          </a:p>
        </p:txBody>
      </p:sp>
      <p:sp>
        <p:nvSpPr>
          <p:cNvPr id="23559" name="Text Box 6"/>
          <p:cNvSpPr txBox="1">
            <a:spLocks noChangeArrowheads="1"/>
          </p:cNvSpPr>
          <p:nvPr/>
        </p:nvSpPr>
        <p:spPr bwMode="auto">
          <a:xfrm>
            <a:off x="885825" y="4665663"/>
            <a:ext cx="4503738"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METADATA</a:t>
            </a:r>
            <a:r>
              <a:rPr lang="en-US">
                <a:solidFill>
                  <a:srgbClr val="000000"/>
                </a:solidFill>
              </a:rPr>
              <a:t>から患者番号を削除します。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患者リスト取得</a:t>
            </a:r>
          </a:p>
        </p:txBody>
      </p:sp>
      <p:sp>
        <p:nvSpPr>
          <p:cNvPr id="24579" name="Text Box 2"/>
          <p:cNvSpPr txBox="1">
            <a:spLocks noChangeArrowheads="1"/>
          </p:cNvSpPr>
          <p:nvPr/>
        </p:nvSpPr>
        <p:spPr bwMode="auto">
          <a:xfrm>
            <a:off x="776288" y="2055813"/>
            <a:ext cx="7172325"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検索フィルタに格納された</a:t>
            </a:r>
            <a:r>
              <a:rPr lang="en-US" altLang="ja-JP">
                <a:solidFill>
                  <a:srgbClr val="000000"/>
                </a:solidFill>
              </a:rPr>
              <a:t>ColumnKey</a:t>
            </a:r>
            <a:r>
              <a:rPr lang="en-US">
                <a:solidFill>
                  <a:srgbClr val="000000"/>
                </a:solidFill>
              </a:rPr>
              <a:t>と条件値で全</a:t>
            </a:r>
            <a:r>
              <a:rPr lang="en-US" altLang="ja-JP">
                <a:solidFill>
                  <a:srgbClr val="000000"/>
                </a:solidFill>
              </a:rPr>
              <a:t>Tablet</a:t>
            </a:r>
            <a:r>
              <a:rPr lang="en-US">
                <a:solidFill>
                  <a:srgbClr val="000000"/>
                </a:solidFill>
              </a:rPr>
              <a:t>に対して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RowKey</a:t>
            </a:r>
            <a:r>
              <a:rPr lang="en-US">
                <a:solidFill>
                  <a:srgbClr val="000000"/>
                </a:solidFill>
              </a:rPr>
              <a:t>を取得するための</a:t>
            </a:r>
            <a:r>
              <a:rPr lang="en-US" altLang="ja-JP">
                <a:solidFill>
                  <a:srgbClr val="000000"/>
                </a:solidFill>
              </a:rPr>
              <a:t>SQL</a:t>
            </a:r>
            <a:r>
              <a:rPr lang="en-US">
                <a:solidFill>
                  <a:srgbClr val="000000"/>
                </a:solidFill>
              </a:rPr>
              <a:t>を発行します。</a:t>
            </a:r>
          </a:p>
        </p:txBody>
      </p:sp>
      <p:sp>
        <p:nvSpPr>
          <p:cNvPr id="24580" name="Text Box 3"/>
          <p:cNvSpPr txBox="1">
            <a:spLocks noChangeArrowheads="1"/>
          </p:cNvSpPr>
          <p:nvPr/>
        </p:nvSpPr>
        <p:spPr bwMode="auto">
          <a:xfrm>
            <a:off x="720725" y="1439863"/>
            <a:ext cx="2495550"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＜処理の概要＞</a:t>
            </a:r>
          </a:p>
        </p:txBody>
      </p:sp>
      <p:sp>
        <p:nvSpPr>
          <p:cNvPr id="24581" name="Text Box 4"/>
          <p:cNvSpPr txBox="1">
            <a:spLocks noChangeArrowheads="1"/>
          </p:cNvSpPr>
          <p:nvPr/>
        </p:nvSpPr>
        <p:spPr bwMode="auto">
          <a:xfrm>
            <a:off x="817563" y="3203575"/>
            <a:ext cx="7215187"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各</a:t>
            </a:r>
            <a:r>
              <a:rPr lang="en-US" altLang="ja-JP">
                <a:solidFill>
                  <a:srgbClr val="000000"/>
                </a:solidFill>
              </a:rPr>
              <a:t>Tablet</a:t>
            </a:r>
            <a:r>
              <a:rPr lang="en-US">
                <a:solidFill>
                  <a:srgbClr val="000000"/>
                </a:solidFill>
              </a:rPr>
              <a:t>の結果をマージします。また、複数条件の場合に重複した</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RowKey</a:t>
            </a:r>
            <a:r>
              <a:rPr lang="en-US">
                <a:solidFill>
                  <a:srgbClr val="000000"/>
                </a:solidFill>
              </a:rPr>
              <a:t>があったときは除外します。</a:t>
            </a:r>
          </a:p>
        </p:txBody>
      </p:sp>
      <p:sp>
        <p:nvSpPr>
          <p:cNvPr id="24582" name="Text Box 5"/>
          <p:cNvSpPr txBox="1">
            <a:spLocks noChangeArrowheads="1"/>
          </p:cNvSpPr>
          <p:nvPr/>
        </p:nvSpPr>
        <p:spPr bwMode="auto">
          <a:xfrm>
            <a:off x="819150" y="4160838"/>
            <a:ext cx="746125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マージされた結果をもとに患者情報取得メソッドを実行して患者リスト</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を取得します。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今後やってみたいこと</a:t>
            </a:r>
          </a:p>
        </p:txBody>
      </p:sp>
      <p:sp>
        <p:nvSpPr>
          <p:cNvPr id="25603" name="Text Box 2"/>
          <p:cNvSpPr txBox="1">
            <a:spLocks noChangeArrowheads="1"/>
          </p:cNvSpPr>
          <p:nvPr/>
        </p:nvSpPr>
        <p:spPr bwMode="auto">
          <a:xfrm>
            <a:off x="2305050" y="1822450"/>
            <a:ext cx="2555875" cy="51752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800">
                <a:solidFill>
                  <a:srgbClr val="000000"/>
                </a:solidFill>
              </a:rPr>
              <a:t>データの再配置</a:t>
            </a:r>
          </a:p>
        </p:txBody>
      </p:sp>
      <p:sp>
        <p:nvSpPr>
          <p:cNvPr id="25604" name="Text Box 3"/>
          <p:cNvSpPr txBox="1">
            <a:spLocks noChangeArrowheads="1"/>
          </p:cNvSpPr>
          <p:nvPr/>
        </p:nvSpPr>
        <p:spPr bwMode="auto">
          <a:xfrm>
            <a:off x="2339975" y="2844800"/>
            <a:ext cx="2668588" cy="51752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800">
                <a:solidFill>
                  <a:srgbClr val="000000"/>
                </a:solidFill>
              </a:rPr>
              <a:t>マルチスレッド化</a:t>
            </a:r>
          </a:p>
        </p:txBody>
      </p:sp>
      <p:sp>
        <p:nvSpPr>
          <p:cNvPr id="25605" name="Text Box 4"/>
          <p:cNvSpPr txBox="1">
            <a:spLocks noChangeArrowheads="1"/>
          </p:cNvSpPr>
          <p:nvPr/>
        </p:nvSpPr>
        <p:spPr bwMode="auto">
          <a:xfrm>
            <a:off x="2347913" y="4105275"/>
            <a:ext cx="3913187" cy="48577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読み込みプロパティの限定</a:t>
            </a:r>
          </a:p>
        </p:txBody>
      </p:sp>
      <p:sp>
        <p:nvSpPr>
          <p:cNvPr id="25606" name="Text Box 5"/>
          <p:cNvSpPr txBox="1">
            <a:spLocks noChangeArrowheads="1"/>
          </p:cNvSpPr>
          <p:nvPr/>
        </p:nvSpPr>
        <p:spPr bwMode="auto">
          <a:xfrm>
            <a:off x="1619250" y="1822450"/>
            <a:ext cx="534988" cy="51752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2800">
                <a:solidFill>
                  <a:srgbClr val="000000"/>
                </a:solidFill>
              </a:rPr>
              <a:t>☆</a:t>
            </a:r>
          </a:p>
        </p:txBody>
      </p:sp>
      <p:sp>
        <p:nvSpPr>
          <p:cNvPr id="25607" name="Text Box 6"/>
          <p:cNvSpPr txBox="1">
            <a:spLocks noChangeArrowheads="1"/>
          </p:cNvSpPr>
          <p:nvPr/>
        </p:nvSpPr>
        <p:spPr bwMode="auto">
          <a:xfrm>
            <a:off x="1619250" y="2867025"/>
            <a:ext cx="534988" cy="51752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2800">
                <a:solidFill>
                  <a:srgbClr val="000000"/>
                </a:solidFill>
              </a:rPr>
              <a:t>☆</a:t>
            </a:r>
          </a:p>
        </p:txBody>
      </p:sp>
      <p:sp>
        <p:nvSpPr>
          <p:cNvPr id="25608" name="Text Box 7"/>
          <p:cNvSpPr txBox="1">
            <a:spLocks noChangeArrowheads="1"/>
          </p:cNvSpPr>
          <p:nvPr/>
        </p:nvSpPr>
        <p:spPr bwMode="auto">
          <a:xfrm>
            <a:off x="1619250" y="4127500"/>
            <a:ext cx="534988" cy="51752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2800">
                <a:solidFill>
                  <a:srgbClr val="000000"/>
                </a:solidFill>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データの再配置</a:t>
            </a:r>
          </a:p>
        </p:txBody>
      </p:sp>
      <p:sp>
        <p:nvSpPr>
          <p:cNvPr id="26627" name="AutoShape 2"/>
          <p:cNvSpPr>
            <a:spLocks noChangeArrowheads="1"/>
          </p:cNvSpPr>
          <p:nvPr/>
        </p:nvSpPr>
        <p:spPr bwMode="auto">
          <a:xfrm>
            <a:off x="612775" y="1368425"/>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Tablet01</a:t>
            </a:r>
          </a:p>
        </p:txBody>
      </p:sp>
      <p:sp>
        <p:nvSpPr>
          <p:cNvPr id="26628" name="AutoShape 3"/>
          <p:cNvSpPr>
            <a:spLocks noChangeArrowheads="1"/>
          </p:cNvSpPr>
          <p:nvPr/>
        </p:nvSpPr>
        <p:spPr bwMode="auto">
          <a:xfrm>
            <a:off x="612775" y="1728788"/>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29" name="AutoShape 4"/>
          <p:cNvSpPr>
            <a:spLocks noChangeArrowheads="1"/>
          </p:cNvSpPr>
          <p:nvPr/>
        </p:nvSpPr>
        <p:spPr bwMode="auto">
          <a:xfrm>
            <a:off x="2232025" y="1368425"/>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Tablet02</a:t>
            </a:r>
          </a:p>
        </p:txBody>
      </p:sp>
      <p:sp>
        <p:nvSpPr>
          <p:cNvPr id="26630" name="AutoShape 5"/>
          <p:cNvSpPr>
            <a:spLocks noChangeArrowheads="1"/>
          </p:cNvSpPr>
          <p:nvPr/>
        </p:nvSpPr>
        <p:spPr bwMode="auto">
          <a:xfrm>
            <a:off x="2232025" y="1728788"/>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31" name="AutoShape 6"/>
          <p:cNvSpPr>
            <a:spLocks noChangeArrowheads="1"/>
          </p:cNvSpPr>
          <p:nvPr/>
        </p:nvSpPr>
        <p:spPr bwMode="auto">
          <a:xfrm>
            <a:off x="647700" y="334803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Tablet03</a:t>
            </a:r>
          </a:p>
        </p:txBody>
      </p:sp>
      <p:sp>
        <p:nvSpPr>
          <p:cNvPr id="26632" name="AutoShape 7"/>
          <p:cNvSpPr>
            <a:spLocks noChangeArrowheads="1"/>
          </p:cNvSpPr>
          <p:nvPr/>
        </p:nvSpPr>
        <p:spPr bwMode="auto">
          <a:xfrm>
            <a:off x="647700" y="37084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33" name="AutoShape 8"/>
          <p:cNvSpPr>
            <a:spLocks noChangeArrowheads="1"/>
          </p:cNvSpPr>
          <p:nvPr/>
        </p:nvSpPr>
        <p:spPr bwMode="auto">
          <a:xfrm>
            <a:off x="2268538" y="334803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Tablet04</a:t>
            </a:r>
          </a:p>
        </p:txBody>
      </p:sp>
      <p:sp>
        <p:nvSpPr>
          <p:cNvPr id="26634" name="AutoShape 9"/>
          <p:cNvSpPr>
            <a:spLocks noChangeArrowheads="1"/>
          </p:cNvSpPr>
          <p:nvPr/>
        </p:nvSpPr>
        <p:spPr bwMode="auto">
          <a:xfrm>
            <a:off x="2268538" y="37084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35" name="AutoShape 10"/>
          <p:cNvSpPr>
            <a:spLocks noChangeArrowheads="1"/>
          </p:cNvSpPr>
          <p:nvPr/>
        </p:nvSpPr>
        <p:spPr bwMode="auto">
          <a:xfrm>
            <a:off x="3887788" y="2447925"/>
            <a:ext cx="1079500" cy="1439863"/>
          </a:xfrm>
          <a:prstGeom prst="rightArrow">
            <a:avLst>
              <a:gd name="adj1" fmla="val 50000"/>
              <a:gd name="adj2" fmla="val 25000"/>
            </a:avLst>
          </a:prstGeom>
          <a:solidFill>
            <a:srgbClr val="FFFF99"/>
          </a:solidFill>
          <a:ln w="9360">
            <a:solidFill>
              <a:srgbClr val="000000"/>
            </a:solidFill>
            <a:round/>
            <a:headEnd/>
            <a:tailEnd/>
          </a:ln>
        </p:spPr>
        <p:txBody>
          <a:bodyPr wrap="none" anchor="ctr"/>
          <a:lstStyle/>
          <a:p>
            <a:endParaRPr lang="ja-JP" altLang="en-US"/>
          </a:p>
        </p:txBody>
      </p:sp>
      <p:sp>
        <p:nvSpPr>
          <p:cNvPr id="26636" name="AutoShape 11"/>
          <p:cNvSpPr>
            <a:spLocks noChangeArrowheads="1"/>
          </p:cNvSpPr>
          <p:nvPr/>
        </p:nvSpPr>
        <p:spPr bwMode="auto">
          <a:xfrm>
            <a:off x="5400675" y="1368425"/>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Tablet01</a:t>
            </a:r>
          </a:p>
        </p:txBody>
      </p:sp>
      <p:sp>
        <p:nvSpPr>
          <p:cNvPr id="26637" name="AutoShape 12"/>
          <p:cNvSpPr>
            <a:spLocks noChangeArrowheads="1"/>
          </p:cNvSpPr>
          <p:nvPr/>
        </p:nvSpPr>
        <p:spPr bwMode="auto">
          <a:xfrm>
            <a:off x="5400675" y="1728788"/>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38" name="AutoShape 13"/>
          <p:cNvSpPr>
            <a:spLocks noChangeArrowheads="1"/>
          </p:cNvSpPr>
          <p:nvPr/>
        </p:nvSpPr>
        <p:spPr bwMode="auto">
          <a:xfrm>
            <a:off x="7019925" y="1368425"/>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Tablet02</a:t>
            </a:r>
          </a:p>
        </p:txBody>
      </p:sp>
      <p:sp>
        <p:nvSpPr>
          <p:cNvPr id="26639" name="AutoShape 14"/>
          <p:cNvSpPr>
            <a:spLocks noChangeArrowheads="1"/>
          </p:cNvSpPr>
          <p:nvPr/>
        </p:nvSpPr>
        <p:spPr bwMode="auto">
          <a:xfrm>
            <a:off x="7019925" y="1728788"/>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40" name="AutoShape 15"/>
          <p:cNvSpPr>
            <a:spLocks noChangeArrowheads="1"/>
          </p:cNvSpPr>
          <p:nvPr/>
        </p:nvSpPr>
        <p:spPr bwMode="auto">
          <a:xfrm>
            <a:off x="5435600" y="334803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Tablet03</a:t>
            </a:r>
          </a:p>
        </p:txBody>
      </p:sp>
      <p:sp>
        <p:nvSpPr>
          <p:cNvPr id="26641" name="AutoShape 16"/>
          <p:cNvSpPr>
            <a:spLocks noChangeArrowheads="1"/>
          </p:cNvSpPr>
          <p:nvPr/>
        </p:nvSpPr>
        <p:spPr bwMode="auto">
          <a:xfrm>
            <a:off x="5435600" y="37084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42" name="AutoShape 17"/>
          <p:cNvSpPr>
            <a:spLocks noChangeArrowheads="1"/>
          </p:cNvSpPr>
          <p:nvPr/>
        </p:nvSpPr>
        <p:spPr bwMode="auto">
          <a:xfrm>
            <a:off x="7056438" y="334803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Tablet04</a:t>
            </a:r>
          </a:p>
        </p:txBody>
      </p:sp>
      <p:sp>
        <p:nvSpPr>
          <p:cNvPr id="26643" name="AutoShape 18"/>
          <p:cNvSpPr>
            <a:spLocks noChangeArrowheads="1"/>
          </p:cNvSpPr>
          <p:nvPr/>
        </p:nvSpPr>
        <p:spPr bwMode="auto">
          <a:xfrm>
            <a:off x="7056438" y="37084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44" name="AutoShape 19"/>
          <p:cNvSpPr>
            <a:spLocks noChangeArrowheads="1"/>
          </p:cNvSpPr>
          <p:nvPr/>
        </p:nvSpPr>
        <p:spPr bwMode="auto">
          <a:xfrm>
            <a:off x="684213" y="5148263"/>
            <a:ext cx="1260475" cy="360362"/>
          </a:xfrm>
          <a:prstGeom prst="roundRect">
            <a:avLst>
              <a:gd name="adj" fmla="val 440"/>
            </a:avLst>
          </a:prstGeom>
          <a:solidFill>
            <a:srgbClr val="FF3333"/>
          </a:solidFill>
          <a:ln w="9360">
            <a:solidFill>
              <a:srgbClr val="000000"/>
            </a:solidFill>
            <a:round/>
            <a:headEnd/>
            <a:tailEnd/>
          </a:ln>
        </p:spPr>
        <p:txBody>
          <a:bodyPr wrap="none" anchor="ctr"/>
          <a:lstStyle/>
          <a:p>
            <a:endParaRPr lang="ja-JP" altLang="en-US"/>
          </a:p>
        </p:txBody>
      </p:sp>
      <p:sp>
        <p:nvSpPr>
          <p:cNvPr id="26645" name="AutoShape 20"/>
          <p:cNvSpPr>
            <a:spLocks noChangeArrowheads="1"/>
          </p:cNvSpPr>
          <p:nvPr/>
        </p:nvSpPr>
        <p:spPr bwMode="auto">
          <a:xfrm>
            <a:off x="684213" y="5616575"/>
            <a:ext cx="1260475" cy="360363"/>
          </a:xfrm>
          <a:prstGeom prst="roundRect">
            <a:avLst>
              <a:gd name="adj" fmla="val 440"/>
            </a:avLst>
          </a:prstGeom>
          <a:solidFill>
            <a:srgbClr val="0099FF"/>
          </a:solidFill>
          <a:ln w="9360">
            <a:solidFill>
              <a:srgbClr val="000000"/>
            </a:solidFill>
            <a:round/>
            <a:headEnd/>
            <a:tailEnd/>
          </a:ln>
        </p:spPr>
        <p:txBody>
          <a:bodyPr wrap="none" anchor="ctr"/>
          <a:lstStyle/>
          <a:p>
            <a:endParaRPr lang="ja-JP" altLang="en-US"/>
          </a:p>
        </p:txBody>
      </p:sp>
      <p:sp>
        <p:nvSpPr>
          <p:cNvPr id="26646" name="Text Box 21"/>
          <p:cNvSpPr txBox="1">
            <a:spLocks noChangeArrowheads="1"/>
          </p:cNvSpPr>
          <p:nvPr/>
        </p:nvSpPr>
        <p:spPr bwMode="auto">
          <a:xfrm>
            <a:off x="1979613" y="5149850"/>
            <a:ext cx="3544887" cy="36036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よく使うデータ</a:t>
            </a:r>
            <a:r>
              <a:rPr lang="en-US" altLang="ja-JP" sz="1600">
                <a:solidFill>
                  <a:srgbClr val="000000"/>
                </a:solidFill>
              </a:rPr>
              <a:t>Or</a:t>
            </a:r>
            <a:r>
              <a:rPr lang="en-US" sz="1600">
                <a:solidFill>
                  <a:srgbClr val="000000"/>
                </a:solidFill>
              </a:rPr>
              <a:t>今後使用予定のデータ</a:t>
            </a:r>
          </a:p>
        </p:txBody>
      </p:sp>
      <p:sp>
        <p:nvSpPr>
          <p:cNvPr id="26647" name="Text Box 22"/>
          <p:cNvSpPr txBox="1">
            <a:spLocks noChangeArrowheads="1"/>
          </p:cNvSpPr>
          <p:nvPr/>
        </p:nvSpPr>
        <p:spPr bwMode="auto">
          <a:xfrm>
            <a:off x="1979613" y="5616575"/>
            <a:ext cx="3527425" cy="36036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今後あまり使用しないと思われるデータ</a:t>
            </a:r>
          </a:p>
        </p:txBody>
      </p:sp>
      <p:sp>
        <p:nvSpPr>
          <p:cNvPr id="26648" name="AutoShape 23"/>
          <p:cNvSpPr>
            <a:spLocks noChangeArrowheads="1"/>
          </p:cNvSpPr>
          <p:nvPr/>
        </p:nvSpPr>
        <p:spPr bwMode="auto">
          <a:xfrm>
            <a:off x="612775" y="2160588"/>
            <a:ext cx="1260475" cy="647700"/>
          </a:xfrm>
          <a:prstGeom prst="roundRect">
            <a:avLst>
              <a:gd name="adj" fmla="val 241"/>
            </a:avLst>
          </a:prstGeom>
          <a:solidFill>
            <a:srgbClr val="0099FF"/>
          </a:solidFill>
          <a:ln w="9360">
            <a:solidFill>
              <a:srgbClr val="000000"/>
            </a:solidFill>
            <a:round/>
            <a:headEnd/>
            <a:tailEnd/>
          </a:ln>
        </p:spPr>
        <p:txBody>
          <a:bodyPr wrap="none" anchor="ctr"/>
          <a:lstStyle/>
          <a:p>
            <a:endParaRPr lang="ja-JP" altLang="en-US"/>
          </a:p>
        </p:txBody>
      </p:sp>
      <p:sp>
        <p:nvSpPr>
          <p:cNvPr id="26649" name="AutoShape 24"/>
          <p:cNvSpPr>
            <a:spLocks noChangeArrowheads="1"/>
          </p:cNvSpPr>
          <p:nvPr/>
        </p:nvSpPr>
        <p:spPr bwMode="auto">
          <a:xfrm>
            <a:off x="612775" y="1979613"/>
            <a:ext cx="1260475" cy="179387"/>
          </a:xfrm>
          <a:prstGeom prst="roundRect">
            <a:avLst>
              <a:gd name="adj" fmla="val 889"/>
            </a:avLst>
          </a:prstGeom>
          <a:solidFill>
            <a:srgbClr val="FF3333"/>
          </a:solidFill>
          <a:ln w="9360">
            <a:solidFill>
              <a:srgbClr val="000000"/>
            </a:solidFill>
            <a:round/>
            <a:headEnd/>
            <a:tailEnd/>
          </a:ln>
        </p:spPr>
        <p:txBody>
          <a:bodyPr wrap="none" anchor="ctr"/>
          <a:lstStyle/>
          <a:p>
            <a:endParaRPr lang="ja-JP" altLang="en-US"/>
          </a:p>
        </p:txBody>
      </p:sp>
      <p:sp>
        <p:nvSpPr>
          <p:cNvPr id="26650" name="AutoShape 25"/>
          <p:cNvSpPr>
            <a:spLocks noChangeArrowheads="1"/>
          </p:cNvSpPr>
          <p:nvPr/>
        </p:nvSpPr>
        <p:spPr bwMode="auto">
          <a:xfrm>
            <a:off x="2232025" y="2519363"/>
            <a:ext cx="1260475" cy="287337"/>
          </a:xfrm>
          <a:prstGeom prst="roundRect">
            <a:avLst>
              <a:gd name="adj" fmla="val 556"/>
            </a:avLst>
          </a:prstGeom>
          <a:solidFill>
            <a:srgbClr val="0099FF"/>
          </a:solidFill>
          <a:ln w="9360">
            <a:solidFill>
              <a:srgbClr val="000000"/>
            </a:solidFill>
            <a:round/>
            <a:headEnd/>
            <a:tailEnd/>
          </a:ln>
        </p:spPr>
        <p:txBody>
          <a:bodyPr wrap="none" anchor="ctr"/>
          <a:lstStyle/>
          <a:p>
            <a:endParaRPr lang="ja-JP" altLang="en-US"/>
          </a:p>
        </p:txBody>
      </p:sp>
      <p:sp>
        <p:nvSpPr>
          <p:cNvPr id="26651" name="AutoShape 26"/>
          <p:cNvSpPr>
            <a:spLocks noChangeArrowheads="1"/>
          </p:cNvSpPr>
          <p:nvPr/>
        </p:nvSpPr>
        <p:spPr bwMode="auto">
          <a:xfrm>
            <a:off x="2232025" y="1979613"/>
            <a:ext cx="1260475" cy="539750"/>
          </a:xfrm>
          <a:prstGeom prst="roundRect">
            <a:avLst>
              <a:gd name="adj" fmla="val 292"/>
            </a:avLst>
          </a:prstGeom>
          <a:solidFill>
            <a:srgbClr val="FF3333"/>
          </a:solidFill>
          <a:ln w="9360">
            <a:solidFill>
              <a:srgbClr val="000000"/>
            </a:solidFill>
            <a:round/>
            <a:headEnd/>
            <a:tailEnd/>
          </a:ln>
        </p:spPr>
        <p:txBody>
          <a:bodyPr wrap="none" anchor="ctr"/>
          <a:lstStyle/>
          <a:p>
            <a:endParaRPr lang="ja-JP" altLang="en-US"/>
          </a:p>
        </p:txBody>
      </p:sp>
      <p:sp>
        <p:nvSpPr>
          <p:cNvPr id="26652" name="AutoShape 27"/>
          <p:cNvSpPr>
            <a:spLocks noChangeArrowheads="1"/>
          </p:cNvSpPr>
          <p:nvPr/>
        </p:nvSpPr>
        <p:spPr bwMode="auto">
          <a:xfrm>
            <a:off x="647700" y="4319588"/>
            <a:ext cx="1260475" cy="468312"/>
          </a:xfrm>
          <a:prstGeom prst="roundRect">
            <a:avLst>
              <a:gd name="adj" fmla="val 338"/>
            </a:avLst>
          </a:prstGeom>
          <a:solidFill>
            <a:srgbClr val="0099FF"/>
          </a:solidFill>
          <a:ln w="9360">
            <a:solidFill>
              <a:srgbClr val="000000"/>
            </a:solidFill>
            <a:round/>
            <a:headEnd/>
            <a:tailEnd/>
          </a:ln>
        </p:spPr>
        <p:txBody>
          <a:bodyPr wrap="none" anchor="ctr"/>
          <a:lstStyle/>
          <a:p>
            <a:endParaRPr lang="ja-JP" altLang="en-US"/>
          </a:p>
        </p:txBody>
      </p:sp>
      <p:sp>
        <p:nvSpPr>
          <p:cNvPr id="26653" name="AutoShape 28"/>
          <p:cNvSpPr>
            <a:spLocks noChangeArrowheads="1"/>
          </p:cNvSpPr>
          <p:nvPr/>
        </p:nvSpPr>
        <p:spPr bwMode="auto">
          <a:xfrm>
            <a:off x="647700" y="3959225"/>
            <a:ext cx="1260475" cy="360363"/>
          </a:xfrm>
          <a:prstGeom prst="roundRect">
            <a:avLst>
              <a:gd name="adj" fmla="val 440"/>
            </a:avLst>
          </a:prstGeom>
          <a:solidFill>
            <a:srgbClr val="FF3333"/>
          </a:solidFill>
          <a:ln w="9360">
            <a:solidFill>
              <a:srgbClr val="000000"/>
            </a:solidFill>
            <a:round/>
            <a:headEnd/>
            <a:tailEnd/>
          </a:ln>
        </p:spPr>
        <p:txBody>
          <a:bodyPr wrap="none" anchor="ctr"/>
          <a:lstStyle/>
          <a:p>
            <a:endParaRPr lang="ja-JP" altLang="en-US"/>
          </a:p>
        </p:txBody>
      </p:sp>
      <p:sp>
        <p:nvSpPr>
          <p:cNvPr id="26654" name="AutoShape 29"/>
          <p:cNvSpPr>
            <a:spLocks noChangeArrowheads="1"/>
          </p:cNvSpPr>
          <p:nvPr/>
        </p:nvSpPr>
        <p:spPr bwMode="auto">
          <a:xfrm>
            <a:off x="2268538" y="4140200"/>
            <a:ext cx="1260475" cy="647700"/>
          </a:xfrm>
          <a:prstGeom prst="roundRect">
            <a:avLst>
              <a:gd name="adj" fmla="val 241"/>
            </a:avLst>
          </a:prstGeom>
          <a:solidFill>
            <a:srgbClr val="0099FF"/>
          </a:solidFill>
          <a:ln w="9360">
            <a:solidFill>
              <a:srgbClr val="000000"/>
            </a:solidFill>
            <a:round/>
            <a:headEnd/>
            <a:tailEnd/>
          </a:ln>
        </p:spPr>
        <p:txBody>
          <a:bodyPr wrap="none" anchor="ctr"/>
          <a:lstStyle/>
          <a:p>
            <a:endParaRPr lang="ja-JP" altLang="en-US"/>
          </a:p>
        </p:txBody>
      </p:sp>
      <p:sp>
        <p:nvSpPr>
          <p:cNvPr id="26655" name="AutoShape 30"/>
          <p:cNvSpPr>
            <a:spLocks noChangeArrowheads="1"/>
          </p:cNvSpPr>
          <p:nvPr/>
        </p:nvSpPr>
        <p:spPr bwMode="auto">
          <a:xfrm>
            <a:off x="2268538" y="3959225"/>
            <a:ext cx="1260475" cy="179388"/>
          </a:xfrm>
          <a:prstGeom prst="roundRect">
            <a:avLst>
              <a:gd name="adj" fmla="val 889"/>
            </a:avLst>
          </a:prstGeom>
          <a:solidFill>
            <a:srgbClr val="FF3333"/>
          </a:solidFill>
          <a:ln w="9360">
            <a:solidFill>
              <a:srgbClr val="000000"/>
            </a:solidFill>
            <a:round/>
            <a:headEnd/>
            <a:tailEnd/>
          </a:ln>
        </p:spPr>
        <p:txBody>
          <a:bodyPr wrap="none" anchor="ctr"/>
          <a:lstStyle/>
          <a:p>
            <a:endParaRPr lang="ja-JP" altLang="en-US"/>
          </a:p>
        </p:txBody>
      </p:sp>
      <p:sp>
        <p:nvSpPr>
          <p:cNvPr id="26656" name="AutoShape 31"/>
          <p:cNvSpPr>
            <a:spLocks noChangeArrowheads="1"/>
          </p:cNvSpPr>
          <p:nvPr/>
        </p:nvSpPr>
        <p:spPr bwMode="auto">
          <a:xfrm>
            <a:off x="5400675" y="1979613"/>
            <a:ext cx="1260475" cy="828675"/>
          </a:xfrm>
          <a:prstGeom prst="roundRect">
            <a:avLst>
              <a:gd name="adj" fmla="val 190"/>
            </a:avLst>
          </a:prstGeom>
          <a:solidFill>
            <a:srgbClr val="0099FF"/>
          </a:solidFill>
          <a:ln w="9360">
            <a:solidFill>
              <a:srgbClr val="000000"/>
            </a:solidFill>
            <a:round/>
            <a:headEnd/>
            <a:tailEnd/>
          </a:ln>
        </p:spPr>
        <p:txBody>
          <a:bodyPr wrap="none" anchor="ctr"/>
          <a:lstStyle/>
          <a:p>
            <a:endParaRPr lang="ja-JP" altLang="en-US"/>
          </a:p>
        </p:txBody>
      </p:sp>
      <p:sp>
        <p:nvSpPr>
          <p:cNvPr id="26657" name="AutoShape 32"/>
          <p:cNvSpPr>
            <a:spLocks noChangeArrowheads="1"/>
          </p:cNvSpPr>
          <p:nvPr/>
        </p:nvSpPr>
        <p:spPr bwMode="auto">
          <a:xfrm>
            <a:off x="5400675" y="1728788"/>
            <a:ext cx="1260475" cy="252412"/>
          </a:xfrm>
          <a:prstGeom prst="roundRect">
            <a:avLst>
              <a:gd name="adj" fmla="val 630"/>
            </a:avLst>
          </a:prstGeom>
          <a:solidFill>
            <a:srgbClr val="FF3333"/>
          </a:solidFill>
          <a:ln w="9360">
            <a:solidFill>
              <a:srgbClr val="000000"/>
            </a:solidFill>
            <a:round/>
            <a:headEnd/>
            <a:tailEnd/>
          </a:ln>
        </p:spPr>
        <p:txBody>
          <a:bodyPr wrap="none" anchor="ctr"/>
          <a:lstStyle/>
          <a:p>
            <a:endParaRPr lang="ja-JP" altLang="en-US"/>
          </a:p>
        </p:txBody>
      </p:sp>
      <p:sp>
        <p:nvSpPr>
          <p:cNvPr id="26658" name="AutoShape 33"/>
          <p:cNvSpPr>
            <a:spLocks noChangeArrowheads="1"/>
          </p:cNvSpPr>
          <p:nvPr/>
        </p:nvSpPr>
        <p:spPr bwMode="auto">
          <a:xfrm>
            <a:off x="7019925" y="1728788"/>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59" name="AutoShape 34"/>
          <p:cNvSpPr>
            <a:spLocks noChangeArrowheads="1"/>
          </p:cNvSpPr>
          <p:nvPr/>
        </p:nvSpPr>
        <p:spPr bwMode="auto">
          <a:xfrm>
            <a:off x="7019925" y="1979613"/>
            <a:ext cx="1260475" cy="828675"/>
          </a:xfrm>
          <a:prstGeom prst="roundRect">
            <a:avLst>
              <a:gd name="adj" fmla="val 190"/>
            </a:avLst>
          </a:prstGeom>
          <a:solidFill>
            <a:srgbClr val="0099FF"/>
          </a:solidFill>
          <a:ln w="9360">
            <a:solidFill>
              <a:srgbClr val="000000"/>
            </a:solidFill>
            <a:round/>
            <a:headEnd/>
            <a:tailEnd/>
          </a:ln>
        </p:spPr>
        <p:txBody>
          <a:bodyPr wrap="none" anchor="ctr"/>
          <a:lstStyle/>
          <a:p>
            <a:endParaRPr lang="ja-JP" altLang="en-US"/>
          </a:p>
        </p:txBody>
      </p:sp>
      <p:sp>
        <p:nvSpPr>
          <p:cNvPr id="26660" name="AutoShape 35"/>
          <p:cNvSpPr>
            <a:spLocks noChangeArrowheads="1"/>
          </p:cNvSpPr>
          <p:nvPr/>
        </p:nvSpPr>
        <p:spPr bwMode="auto">
          <a:xfrm>
            <a:off x="7019925" y="1728788"/>
            <a:ext cx="1260475" cy="252412"/>
          </a:xfrm>
          <a:prstGeom prst="roundRect">
            <a:avLst>
              <a:gd name="adj" fmla="val 630"/>
            </a:avLst>
          </a:prstGeom>
          <a:solidFill>
            <a:srgbClr val="FF3333"/>
          </a:solidFill>
          <a:ln w="9360">
            <a:solidFill>
              <a:srgbClr val="000000"/>
            </a:solidFill>
            <a:round/>
            <a:headEnd/>
            <a:tailEnd/>
          </a:ln>
        </p:spPr>
        <p:txBody>
          <a:bodyPr wrap="none" anchor="ctr"/>
          <a:lstStyle/>
          <a:p>
            <a:endParaRPr lang="ja-JP" altLang="en-US"/>
          </a:p>
        </p:txBody>
      </p:sp>
      <p:sp>
        <p:nvSpPr>
          <p:cNvPr id="26661" name="AutoShape 36"/>
          <p:cNvSpPr>
            <a:spLocks noChangeArrowheads="1"/>
          </p:cNvSpPr>
          <p:nvPr/>
        </p:nvSpPr>
        <p:spPr bwMode="auto">
          <a:xfrm>
            <a:off x="5435600" y="37084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6662" name="AutoShape 37"/>
          <p:cNvSpPr>
            <a:spLocks noChangeArrowheads="1"/>
          </p:cNvSpPr>
          <p:nvPr/>
        </p:nvSpPr>
        <p:spPr bwMode="auto">
          <a:xfrm>
            <a:off x="5435600" y="3959225"/>
            <a:ext cx="1260475" cy="828675"/>
          </a:xfrm>
          <a:prstGeom prst="roundRect">
            <a:avLst>
              <a:gd name="adj" fmla="val 190"/>
            </a:avLst>
          </a:prstGeom>
          <a:solidFill>
            <a:srgbClr val="0099FF"/>
          </a:solidFill>
          <a:ln w="9360">
            <a:solidFill>
              <a:srgbClr val="000000"/>
            </a:solidFill>
            <a:round/>
            <a:headEnd/>
            <a:tailEnd/>
          </a:ln>
        </p:spPr>
        <p:txBody>
          <a:bodyPr wrap="none" anchor="ctr"/>
          <a:lstStyle/>
          <a:p>
            <a:endParaRPr lang="ja-JP" altLang="en-US"/>
          </a:p>
        </p:txBody>
      </p:sp>
      <p:sp>
        <p:nvSpPr>
          <p:cNvPr id="26663" name="AutoShape 38"/>
          <p:cNvSpPr>
            <a:spLocks noChangeArrowheads="1"/>
          </p:cNvSpPr>
          <p:nvPr/>
        </p:nvSpPr>
        <p:spPr bwMode="auto">
          <a:xfrm>
            <a:off x="5435600" y="3708400"/>
            <a:ext cx="1260475" cy="252413"/>
          </a:xfrm>
          <a:prstGeom prst="roundRect">
            <a:avLst>
              <a:gd name="adj" fmla="val 630"/>
            </a:avLst>
          </a:prstGeom>
          <a:solidFill>
            <a:srgbClr val="FF3333"/>
          </a:solidFill>
          <a:ln w="9360">
            <a:solidFill>
              <a:srgbClr val="000000"/>
            </a:solidFill>
            <a:round/>
            <a:headEnd/>
            <a:tailEnd/>
          </a:ln>
        </p:spPr>
        <p:txBody>
          <a:bodyPr wrap="none" anchor="ctr"/>
          <a:lstStyle/>
          <a:p>
            <a:endParaRPr lang="ja-JP" altLang="en-US"/>
          </a:p>
        </p:txBody>
      </p:sp>
      <p:sp>
        <p:nvSpPr>
          <p:cNvPr id="26664" name="AutoShape 39"/>
          <p:cNvSpPr>
            <a:spLocks noChangeArrowheads="1"/>
          </p:cNvSpPr>
          <p:nvPr/>
        </p:nvSpPr>
        <p:spPr bwMode="auto">
          <a:xfrm>
            <a:off x="7056438" y="4535488"/>
            <a:ext cx="1260475" cy="252412"/>
          </a:xfrm>
          <a:prstGeom prst="roundRect">
            <a:avLst>
              <a:gd name="adj" fmla="val 630"/>
            </a:avLst>
          </a:prstGeom>
          <a:solidFill>
            <a:srgbClr val="FF3333"/>
          </a:solidFill>
          <a:ln w="9360">
            <a:solidFill>
              <a:srgbClr val="000000"/>
            </a:solidFill>
            <a:round/>
            <a:headEnd/>
            <a:tailEnd/>
          </a:ln>
        </p:spPr>
        <p:txBody>
          <a:bodyPr wrap="none" anchor="ctr"/>
          <a:lstStyle/>
          <a:p>
            <a:endParaRPr lang="ja-JP" altLang="en-US"/>
          </a:p>
        </p:txBody>
      </p:sp>
      <p:sp>
        <p:nvSpPr>
          <p:cNvPr id="26665" name="AutoShape 40"/>
          <p:cNvSpPr>
            <a:spLocks noChangeArrowheads="1"/>
          </p:cNvSpPr>
          <p:nvPr/>
        </p:nvSpPr>
        <p:spPr bwMode="auto">
          <a:xfrm>
            <a:off x="7380288" y="4859338"/>
            <a:ext cx="720725" cy="360362"/>
          </a:xfrm>
          <a:prstGeom prst="upArrow">
            <a:avLst>
              <a:gd name="adj1" fmla="val 50000"/>
              <a:gd name="adj2" fmla="val 25000"/>
            </a:avLst>
          </a:prstGeom>
          <a:solidFill>
            <a:srgbClr val="FF3366"/>
          </a:solidFill>
          <a:ln w="9360">
            <a:solidFill>
              <a:srgbClr val="000000"/>
            </a:solidFill>
            <a:round/>
            <a:headEnd/>
            <a:tailEnd/>
          </a:ln>
        </p:spPr>
        <p:txBody>
          <a:bodyPr wrap="none" anchor="ctr"/>
          <a:lstStyle/>
          <a:p>
            <a:endParaRPr lang="ja-JP" altLang="en-US"/>
          </a:p>
        </p:txBody>
      </p:sp>
      <p:sp>
        <p:nvSpPr>
          <p:cNvPr id="26666" name="Text Box 41"/>
          <p:cNvSpPr txBox="1">
            <a:spLocks noChangeArrowheads="1"/>
          </p:cNvSpPr>
          <p:nvPr/>
        </p:nvSpPr>
        <p:spPr bwMode="auto">
          <a:xfrm>
            <a:off x="7019925" y="5219700"/>
            <a:ext cx="1452563"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新規追加用</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マルチスレッド化</a:t>
            </a:r>
          </a:p>
        </p:txBody>
      </p:sp>
      <p:sp>
        <p:nvSpPr>
          <p:cNvPr id="27651" name="AutoShape 2"/>
          <p:cNvSpPr>
            <a:spLocks noChangeArrowheads="1"/>
          </p:cNvSpPr>
          <p:nvPr/>
        </p:nvSpPr>
        <p:spPr bwMode="auto">
          <a:xfrm>
            <a:off x="1295400" y="1439863"/>
            <a:ext cx="179388" cy="4140200"/>
          </a:xfrm>
          <a:prstGeom prst="downArrow">
            <a:avLst>
              <a:gd name="adj1" fmla="val 53694"/>
              <a:gd name="adj2" fmla="val 167434"/>
            </a:avLst>
          </a:prstGeom>
          <a:solidFill>
            <a:srgbClr val="99CCFF"/>
          </a:solidFill>
          <a:ln w="9360">
            <a:solidFill>
              <a:srgbClr val="000000"/>
            </a:solidFill>
            <a:round/>
            <a:headEnd/>
            <a:tailEnd/>
          </a:ln>
        </p:spPr>
        <p:txBody>
          <a:bodyPr wrap="none" anchor="ctr"/>
          <a:lstStyle/>
          <a:p>
            <a:endParaRPr lang="ja-JP" altLang="en-US"/>
          </a:p>
        </p:txBody>
      </p:sp>
      <p:sp>
        <p:nvSpPr>
          <p:cNvPr id="27652" name="AutoShape 3"/>
          <p:cNvSpPr>
            <a:spLocks noChangeArrowheads="1"/>
          </p:cNvSpPr>
          <p:nvPr/>
        </p:nvSpPr>
        <p:spPr bwMode="auto">
          <a:xfrm>
            <a:off x="2268538" y="1800225"/>
            <a:ext cx="1800225" cy="360363"/>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Tablet01</a:t>
            </a:r>
            <a:r>
              <a:rPr lang="en-US" sz="1600">
                <a:solidFill>
                  <a:srgbClr val="000000"/>
                </a:solidFill>
              </a:rPr>
              <a:t>読み込み</a:t>
            </a:r>
          </a:p>
        </p:txBody>
      </p:sp>
      <p:sp>
        <p:nvSpPr>
          <p:cNvPr id="27653" name="AutoShape 4"/>
          <p:cNvSpPr>
            <a:spLocks noChangeArrowheads="1"/>
          </p:cNvSpPr>
          <p:nvPr/>
        </p:nvSpPr>
        <p:spPr bwMode="auto">
          <a:xfrm>
            <a:off x="3297238" y="2500313"/>
            <a:ext cx="1800225" cy="360362"/>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Tablet02</a:t>
            </a:r>
            <a:r>
              <a:rPr lang="en-US" sz="1600">
                <a:solidFill>
                  <a:srgbClr val="000000"/>
                </a:solidFill>
              </a:rPr>
              <a:t>読み込み</a:t>
            </a:r>
          </a:p>
        </p:txBody>
      </p:sp>
      <p:sp>
        <p:nvSpPr>
          <p:cNvPr id="27654" name="AutoShape 5"/>
          <p:cNvSpPr>
            <a:spLocks noChangeArrowheads="1"/>
          </p:cNvSpPr>
          <p:nvPr/>
        </p:nvSpPr>
        <p:spPr bwMode="auto">
          <a:xfrm>
            <a:off x="4284663" y="3235325"/>
            <a:ext cx="1800225" cy="360363"/>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Tablet03</a:t>
            </a:r>
            <a:r>
              <a:rPr lang="en-US" sz="1600">
                <a:solidFill>
                  <a:srgbClr val="000000"/>
                </a:solidFill>
              </a:rPr>
              <a:t>読み込み</a:t>
            </a:r>
          </a:p>
        </p:txBody>
      </p:sp>
      <p:sp>
        <p:nvSpPr>
          <p:cNvPr id="27655" name="AutoShape 6"/>
          <p:cNvSpPr>
            <a:spLocks noChangeArrowheads="1"/>
          </p:cNvSpPr>
          <p:nvPr/>
        </p:nvSpPr>
        <p:spPr bwMode="auto">
          <a:xfrm>
            <a:off x="5281613" y="3830638"/>
            <a:ext cx="1800225" cy="360362"/>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Tablet04</a:t>
            </a:r>
            <a:r>
              <a:rPr lang="en-US" sz="1600">
                <a:solidFill>
                  <a:srgbClr val="000000"/>
                </a:solidFill>
              </a:rPr>
              <a:t>読み込み</a:t>
            </a:r>
          </a:p>
        </p:txBody>
      </p:sp>
      <p:sp>
        <p:nvSpPr>
          <p:cNvPr id="27656" name="AutoShape 7"/>
          <p:cNvSpPr>
            <a:spLocks noChangeArrowheads="1"/>
          </p:cNvSpPr>
          <p:nvPr/>
        </p:nvSpPr>
        <p:spPr bwMode="auto">
          <a:xfrm>
            <a:off x="612775" y="4679950"/>
            <a:ext cx="1800225" cy="360363"/>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マージ処理</a:t>
            </a:r>
          </a:p>
        </p:txBody>
      </p:sp>
      <p:sp>
        <p:nvSpPr>
          <p:cNvPr id="27657" name="AutoShape 8"/>
          <p:cNvSpPr>
            <a:spLocks noChangeArrowheads="1"/>
          </p:cNvSpPr>
          <p:nvPr/>
        </p:nvSpPr>
        <p:spPr bwMode="auto">
          <a:xfrm>
            <a:off x="7775575" y="1619250"/>
            <a:ext cx="539750" cy="539750"/>
          </a:xfrm>
          <a:prstGeom prst="flowChartMagneticDisk">
            <a:avLst/>
          </a:prstGeom>
          <a:solidFill>
            <a:srgbClr val="99CCFF"/>
          </a:solidFill>
          <a:ln w="9360">
            <a:solidFill>
              <a:srgbClr val="000000"/>
            </a:solidFill>
            <a:round/>
            <a:headEnd/>
            <a:tailEnd/>
          </a:ln>
        </p:spPr>
        <p:txBody>
          <a:bodyPr wrap="none" anchor="ctr"/>
          <a:lstStyle/>
          <a:p>
            <a:endParaRPr lang="ja-JP" altLang="en-US"/>
          </a:p>
        </p:txBody>
      </p:sp>
      <p:sp>
        <p:nvSpPr>
          <p:cNvPr id="27658" name="AutoShape 9"/>
          <p:cNvSpPr>
            <a:spLocks noChangeArrowheads="1"/>
          </p:cNvSpPr>
          <p:nvPr/>
        </p:nvSpPr>
        <p:spPr bwMode="auto">
          <a:xfrm>
            <a:off x="7775575" y="2339975"/>
            <a:ext cx="539750" cy="539750"/>
          </a:xfrm>
          <a:prstGeom prst="flowChartMagneticDisk">
            <a:avLst/>
          </a:prstGeom>
          <a:solidFill>
            <a:srgbClr val="99CCFF"/>
          </a:solidFill>
          <a:ln w="9360">
            <a:solidFill>
              <a:srgbClr val="000000"/>
            </a:solidFill>
            <a:round/>
            <a:headEnd/>
            <a:tailEnd/>
          </a:ln>
        </p:spPr>
        <p:txBody>
          <a:bodyPr wrap="none" anchor="ctr"/>
          <a:lstStyle/>
          <a:p>
            <a:endParaRPr lang="ja-JP" altLang="en-US"/>
          </a:p>
        </p:txBody>
      </p:sp>
      <p:sp>
        <p:nvSpPr>
          <p:cNvPr id="27659" name="AutoShape 10"/>
          <p:cNvSpPr>
            <a:spLocks noChangeArrowheads="1"/>
          </p:cNvSpPr>
          <p:nvPr/>
        </p:nvSpPr>
        <p:spPr bwMode="auto">
          <a:xfrm>
            <a:off x="7812088" y="3060700"/>
            <a:ext cx="539750" cy="539750"/>
          </a:xfrm>
          <a:prstGeom prst="flowChartMagneticDisk">
            <a:avLst/>
          </a:prstGeom>
          <a:solidFill>
            <a:srgbClr val="99CCFF"/>
          </a:solidFill>
          <a:ln w="9360">
            <a:solidFill>
              <a:srgbClr val="000000"/>
            </a:solidFill>
            <a:round/>
            <a:headEnd/>
            <a:tailEnd/>
          </a:ln>
        </p:spPr>
        <p:txBody>
          <a:bodyPr wrap="none" anchor="ctr"/>
          <a:lstStyle/>
          <a:p>
            <a:endParaRPr lang="ja-JP" altLang="en-US"/>
          </a:p>
        </p:txBody>
      </p:sp>
      <p:sp>
        <p:nvSpPr>
          <p:cNvPr id="27660" name="AutoShape 11"/>
          <p:cNvSpPr>
            <a:spLocks noChangeArrowheads="1"/>
          </p:cNvSpPr>
          <p:nvPr/>
        </p:nvSpPr>
        <p:spPr bwMode="auto">
          <a:xfrm>
            <a:off x="7812088" y="3743325"/>
            <a:ext cx="539750" cy="539750"/>
          </a:xfrm>
          <a:prstGeom prst="flowChartMagneticDisk">
            <a:avLst/>
          </a:prstGeom>
          <a:solidFill>
            <a:srgbClr val="99CCFF"/>
          </a:solidFill>
          <a:ln w="9360">
            <a:solidFill>
              <a:srgbClr val="000000"/>
            </a:solidFill>
            <a:round/>
            <a:headEnd/>
            <a:tailEnd/>
          </a:ln>
        </p:spPr>
        <p:txBody>
          <a:bodyPr wrap="none" anchor="ctr"/>
          <a:lstStyle/>
          <a:p>
            <a:endParaRPr lang="ja-JP" altLang="en-US"/>
          </a:p>
        </p:txBody>
      </p:sp>
      <p:sp>
        <p:nvSpPr>
          <p:cNvPr id="27661" name="AutoShape 12"/>
          <p:cNvSpPr>
            <a:spLocks noChangeArrowheads="1"/>
          </p:cNvSpPr>
          <p:nvPr/>
        </p:nvSpPr>
        <p:spPr bwMode="auto">
          <a:xfrm>
            <a:off x="4464050" y="1800225"/>
            <a:ext cx="3276600" cy="360363"/>
          </a:xfrm>
          <a:prstGeom prst="rightArrow">
            <a:avLst>
              <a:gd name="adj1" fmla="val 32870"/>
              <a:gd name="adj2" fmla="val 135167"/>
            </a:avLst>
          </a:prstGeom>
          <a:solidFill>
            <a:srgbClr val="99CCFF"/>
          </a:solidFill>
          <a:ln w="9360">
            <a:solidFill>
              <a:srgbClr val="000000"/>
            </a:solidFill>
            <a:round/>
            <a:headEnd/>
            <a:tailEnd/>
          </a:ln>
        </p:spPr>
        <p:txBody>
          <a:bodyPr wrap="none" anchor="ctr"/>
          <a:lstStyle/>
          <a:p>
            <a:endParaRPr lang="ja-JP" altLang="en-US"/>
          </a:p>
        </p:txBody>
      </p:sp>
      <p:sp>
        <p:nvSpPr>
          <p:cNvPr id="27662" name="AutoShape 13"/>
          <p:cNvSpPr>
            <a:spLocks noChangeArrowheads="1"/>
          </p:cNvSpPr>
          <p:nvPr/>
        </p:nvSpPr>
        <p:spPr bwMode="auto">
          <a:xfrm>
            <a:off x="5219700" y="2519363"/>
            <a:ext cx="2519363" cy="360362"/>
          </a:xfrm>
          <a:prstGeom prst="rightArrow">
            <a:avLst>
              <a:gd name="adj1" fmla="val 36065"/>
              <a:gd name="adj2" fmla="val 130600"/>
            </a:avLst>
          </a:prstGeom>
          <a:solidFill>
            <a:srgbClr val="99CCFF"/>
          </a:solidFill>
          <a:ln w="9360">
            <a:solidFill>
              <a:srgbClr val="000000"/>
            </a:solidFill>
            <a:round/>
            <a:headEnd/>
            <a:tailEnd/>
          </a:ln>
        </p:spPr>
        <p:txBody>
          <a:bodyPr wrap="none" anchor="ctr"/>
          <a:lstStyle/>
          <a:p>
            <a:endParaRPr lang="ja-JP" altLang="en-US"/>
          </a:p>
        </p:txBody>
      </p:sp>
      <p:sp>
        <p:nvSpPr>
          <p:cNvPr id="27663" name="AutoShape 14"/>
          <p:cNvSpPr>
            <a:spLocks noChangeArrowheads="1"/>
          </p:cNvSpPr>
          <p:nvPr/>
        </p:nvSpPr>
        <p:spPr bwMode="auto">
          <a:xfrm>
            <a:off x="6227763" y="3203575"/>
            <a:ext cx="1511300" cy="360363"/>
          </a:xfrm>
          <a:prstGeom prst="rightArrow">
            <a:avLst>
              <a:gd name="adj1" fmla="val 28074"/>
              <a:gd name="adj2" fmla="val 88769"/>
            </a:avLst>
          </a:prstGeom>
          <a:solidFill>
            <a:srgbClr val="99CCFF"/>
          </a:solidFill>
          <a:ln w="9360">
            <a:solidFill>
              <a:srgbClr val="000000"/>
            </a:solidFill>
            <a:round/>
            <a:headEnd/>
            <a:tailEnd/>
          </a:ln>
        </p:spPr>
        <p:txBody>
          <a:bodyPr wrap="none" anchor="ctr"/>
          <a:lstStyle/>
          <a:p>
            <a:endParaRPr lang="ja-JP" altLang="en-US"/>
          </a:p>
        </p:txBody>
      </p:sp>
      <p:sp>
        <p:nvSpPr>
          <p:cNvPr id="27664" name="AutoShape 15"/>
          <p:cNvSpPr>
            <a:spLocks noChangeArrowheads="1"/>
          </p:cNvSpPr>
          <p:nvPr/>
        </p:nvSpPr>
        <p:spPr bwMode="auto">
          <a:xfrm>
            <a:off x="7199313" y="3851275"/>
            <a:ext cx="395287" cy="360363"/>
          </a:xfrm>
          <a:prstGeom prst="rightArrow">
            <a:avLst>
              <a:gd name="adj1" fmla="val 26481"/>
              <a:gd name="adj2" fmla="val 42257"/>
            </a:avLst>
          </a:prstGeom>
          <a:solidFill>
            <a:srgbClr val="99CCFF"/>
          </a:solidFill>
          <a:ln w="9360">
            <a:solidFill>
              <a:srgbClr val="000000"/>
            </a:solidFill>
            <a:round/>
            <a:headEnd/>
            <a:tailEnd/>
          </a:ln>
        </p:spPr>
        <p:txBody>
          <a:bodyPr wrap="none" anchor="ctr"/>
          <a:lstStyle/>
          <a:p>
            <a:endParaRPr lang="ja-JP" altLang="en-US"/>
          </a:p>
        </p:txBody>
      </p:sp>
      <p:sp>
        <p:nvSpPr>
          <p:cNvPr id="27665" name="Line 16"/>
          <p:cNvSpPr>
            <a:spLocks noChangeShapeType="1"/>
          </p:cNvSpPr>
          <p:nvPr/>
        </p:nvSpPr>
        <p:spPr bwMode="auto">
          <a:xfrm>
            <a:off x="1511300" y="1979613"/>
            <a:ext cx="720725" cy="1587"/>
          </a:xfrm>
          <a:prstGeom prst="line">
            <a:avLst/>
          </a:prstGeom>
          <a:noFill/>
          <a:ln w="9360">
            <a:solidFill>
              <a:srgbClr val="000000"/>
            </a:solidFill>
            <a:round/>
            <a:headEnd/>
            <a:tailEnd type="triangle" w="med" len="med"/>
          </a:ln>
        </p:spPr>
        <p:txBody>
          <a:bodyPr/>
          <a:lstStyle/>
          <a:p>
            <a:endParaRPr lang="ja-JP" altLang="en-US"/>
          </a:p>
        </p:txBody>
      </p:sp>
      <p:sp>
        <p:nvSpPr>
          <p:cNvPr id="27666" name="Line 17"/>
          <p:cNvSpPr>
            <a:spLocks noChangeShapeType="1"/>
          </p:cNvSpPr>
          <p:nvPr/>
        </p:nvSpPr>
        <p:spPr bwMode="auto">
          <a:xfrm>
            <a:off x="1511300" y="2700338"/>
            <a:ext cx="1619250" cy="1587"/>
          </a:xfrm>
          <a:prstGeom prst="line">
            <a:avLst/>
          </a:prstGeom>
          <a:noFill/>
          <a:ln w="9360">
            <a:solidFill>
              <a:srgbClr val="000000"/>
            </a:solidFill>
            <a:round/>
            <a:headEnd/>
            <a:tailEnd type="triangle" w="med" len="med"/>
          </a:ln>
        </p:spPr>
        <p:txBody>
          <a:bodyPr/>
          <a:lstStyle/>
          <a:p>
            <a:endParaRPr lang="ja-JP" altLang="en-US"/>
          </a:p>
        </p:txBody>
      </p:sp>
      <p:sp>
        <p:nvSpPr>
          <p:cNvPr id="27667" name="Line 18"/>
          <p:cNvSpPr>
            <a:spLocks noChangeShapeType="1"/>
          </p:cNvSpPr>
          <p:nvPr/>
        </p:nvSpPr>
        <p:spPr bwMode="auto">
          <a:xfrm>
            <a:off x="1511300" y="3419475"/>
            <a:ext cx="2627313" cy="1588"/>
          </a:xfrm>
          <a:prstGeom prst="line">
            <a:avLst/>
          </a:prstGeom>
          <a:noFill/>
          <a:ln w="9360">
            <a:solidFill>
              <a:srgbClr val="000000"/>
            </a:solidFill>
            <a:round/>
            <a:headEnd/>
            <a:tailEnd type="triangle" w="med" len="med"/>
          </a:ln>
        </p:spPr>
        <p:txBody>
          <a:bodyPr/>
          <a:lstStyle/>
          <a:p>
            <a:endParaRPr lang="ja-JP" altLang="en-US"/>
          </a:p>
        </p:txBody>
      </p:sp>
      <p:sp>
        <p:nvSpPr>
          <p:cNvPr id="27668" name="Line 19"/>
          <p:cNvSpPr>
            <a:spLocks noChangeShapeType="1"/>
          </p:cNvSpPr>
          <p:nvPr/>
        </p:nvSpPr>
        <p:spPr bwMode="auto">
          <a:xfrm>
            <a:off x="1619250" y="4032250"/>
            <a:ext cx="3419475" cy="1588"/>
          </a:xfrm>
          <a:prstGeom prst="line">
            <a:avLst/>
          </a:prstGeom>
          <a:noFill/>
          <a:ln w="9360">
            <a:solidFill>
              <a:srgbClr val="000000"/>
            </a:solidFill>
            <a:round/>
            <a:headEnd/>
            <a:tailEnd type="triangle" w="med" len="med"/>
          </a:ln>
        </p:spPr>
        <p:txBody>
          <a:bodyPr/>
          <a:lstStyle/>
          <a:p>
            <a:endParaRPr lang="ja-JP" altLang="en-US"/>
          </a:p>
        </p:txBody>
      </p:sp>
      <p:cxnSp>
        <p:nvCxnSpPr>
          <p:cNvPr id="27669" name="AutoShape 20"/>
          <p:cNvCxnSpPr>
            <a:cxnSpLocks noChangeShapeType="1"/>
            <a:stCxn id="27652" idx="2"/>
            <a:endCxn id="27656" idx="3"/>
          </p:cNvCxnSpPr>
          <p:nvPr/>
        </p:nvCxnSpPr>
        <p:spPr bwMode="auto">
          <a:xfrm rot="5400000">
            <a:off x="1440656" y="3132932"/>
            <a:ext cx="2700337" cy="755650"/>
          </a:xfrm>
          <a:prstGeom prst="bentConnector2">
            <a:avLst/>
          </a:prstGeom>
          <a:noFill/>
          <a:ln w="9360">
            <a:solidFill>
              <a:srgbClr val="000000"/>
            </a:solidFill>
            <a:round/>
            <a:headEnd/>
            <a:tailEnd type="triangle" w="med" len="med"/>
          </a:ln>
        </p:spPr>
      </p:cxnSp>
      <p:cxnSp>
        <p:nvCxnSpPr>
          <p:cNvPr id="27670" name="AutoShape 21"/>
          <p:cNvCxnSpPr>
            <a:cxnSpLocks noChangeShapeType="1"/>
            <a:stCxn id="27653" idx="2"/>
            <a:endCxn id="27656" idx="3"/>
          </p:cNvCxnSpPr>
          <p:nvPr/>
        </p:nvCxnSpPr>
        <p:spPr bwMode="auto">
          <a:xfrm flipH="1">
            <a:off x="2413000" y="2860675"/>
            <a:ext cx="1784350" cy="2000250"/>
          </a:xfrm>
          <a:prstGeom prst="bentConnector3">
            <a:avLst>
              <a:gd name="adj1" fmla="val 292"/>
            </a:avLst>
          </a:prstGeom>
          <a:noFill/>
          <a:ln w="9360">
            <a:solidFill>
              <a:srgbClr val="000000"/>
            </a:solidFill>
            <a:round/>
            <a:headEnd/>
            <a:tailEnd type="triangle" w="med" len="med"/>
          </a:ln>
        </p:spPr>
      </p:cxnSp>
      <p:cxnSp>
        <p:nvCxnSpPr>
          <p:cNvPr id="27671" name="AutoShape 22"/>
          <p:cNvCxnSpPr>
            <a:cxnSpLocks noChangeShapeType="1"/>
            <a:stCxn id="27654" idx="2"/>
            <a:endCxn id="27656" idx="3"/>
          </p:cNvCxnSpPr>
          <p:nvPr/>
        </p:nvCxnSpPr>
        <p:spPr bwMode="auto">
          <a:xfrm flipH="1">
            <a:off x="2413000" y="3595688"/>
            <a:ext cx="2771775" cy="1265237"/>
          </a:xfrm>
          <a:prstGeom prst="bentConnector3">
            <a:avLst>
              <a:gd name="adj1" fmla="val 185"/>
            </a:avLst>
          </a:prstGeom>
          <a:noFill/>
          <a:ln w="9360">
            <a:solidFill>
              <a:srgbClr val="000000"/>
            </a:solidFill>
            <a:round/>
            <a:headEnd/>
            <a:tailEnd type="triangle" w="med" len="med"/>
          </a:ln>
        </p:spPr>
      </p:cxnSp>
      <p:cxnSp>
        <p:nvCxnSpPr>
          <p:cNvPr id="27672" name="AutoShape 23"/>
          <p:cNvCxnSpPr>
            <a:cxnSpLocks noChangeShapeType="1"/>
            <a:stCxn id="27655" idx="2"/>
            <a:endCxn id="27656" idx="3"/>
          </p:cNvCxnSpPr>
          <p:nvPr/>
        </p:nvCxnSpPr>
        <p:spPr bwMode="auto">
          <a:xfrm flipH="1">
            <a:off x="2413000" y="4191000"/>
            <a:ext cx="3768725" cy="669925"/>
          </a:xfrm>
          <a:prstGeom prst="bentConnector3">
            <a:avLst>
              <a:gd name="adj1" fmla="val -222"/>
            </a:avLst>
          </a:prstGeom>
          <a:noFill/>
          <a:ln w="9360">
            <a:solidFill>
              <a:srgbClr val="000000"/>
            </a:solidFill>
            <a:round/>
            <a:headEnd/>
            <a:tailEnd type="triangle" w="med" len="med"/>
          </a:ln>
        </p:spPr>
      </p:cxn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読み込みプロパティ限定</a:t>
            </a:r>
          </a:p>
        </p:txBody>
      </p:sp>
      <p:sp>
        <p:nvSpPr>
          <p:cNvPr id="28675" name="AutoShape 2"/>
          <p:cNvSpPr>
            <a:spLocks noChangeArrowheads="1"/>
          </p:cNvSpPr>
          <p:nvPr/>
        </p:nvSpPr>
        <p:spPr bwMode="auto">
          <a:xfrm>
            <a:off x="2160588" y="1439863"/>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患者基底</a:t>
            </a:r>
          </a:p>
        </p:txBody>
      </p:sp>
      <p:sp>
        <p:nvSpPr>
          <p:cNvPr id="28676" name="AutoShape 3"/>
          <p:cNvSpPr>
            <a:spLocks noChangeArrowheads="1"/>
          </p:cNvSpPr>
          <p:nvPr/>
        </p:nvSpPr>
        <p:spPr bwMode="auto">
          <a:xfrm>
            <a:off x="2160588" y="1800225"/>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8677" name="AutoShape 4"/>
          <p:cNvSpPr>
            <a:spLocks noChangeArrowheads="1"/>
          </p:cNvSpPr>
          <p:nvPr/>
        </p:nvSpPr>
        <p:spPr bwMode="auto">
          <a:xfrm>
            <a:off x="468313" y="377983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一覧表示用</a:t>
            </a:r>
          </a:p>
        </p:txBody>
      </p:sp>
      <p:sp>
        <p:nvSpPr>
          <p:cNvPr id="28678" name="AutoShape 5"/>
          <p:cNvSpPr>
            <a:spLocks noChangeArrowheads="1"/>
          </p:cNvSpPr>
          <p:nvPr/>
        </p:nvSpPr>
        <p:spPr bwMode="auto">
          <a:xfrm>
            <a:off x="468313" y="41402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8679" name="AutoShape 6"/>
          <p:cNvSpPr>
            <a:spLocks noChangeArrowheads="1"/>
          </p:cNvSpPr>
          <p:nvPr/>
        </p:nvSpPr>
        <p:spPr bwMode="auto">
          <a:xfrm>
            <a:off x="2052638" y="3779838"/>
            <a:ext cx="1511300"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禁忌チェック用</a:t>
            </a:r>
          </a:p>
        </p:txBody>
      </p:sp>
      <p:sp>
        <p:nvSpPr>
          <p:cNvPr id="28680" name="AutoShape 7"/>
          <p:cNvSpPr>
            <a:spLocks noChangeArrowheads="1"/>
          </p:cNvSpPr>
          <p:nvPr/>
        </p:nvSpPr>
        <p:spPr bwMode="auto">
          <a:xfrm>
            <a:off x="2052638" y="4140200"/>
            <a:ext cx="1511300"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8681" name="AutoShape 8"/>
          <p:cNvSpPr>
            <a:spLocks noChangeArrowheads="1"/>
          </p:cNvSpPr>
          <p:nvPr/>
        </p:nvSpPr>
        <p:spPr bwMode="auto">
          <a:xfrm>
            <a:off x="3959225" y="377983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患者</a:t>
            </a:r>
          </a:p>
        </p:txBody>
      </p:sp>
      <p:sp>
        <p:nvSpPr>
          <p:cNvPr id="28682" name="AutoShape 9"/>
          <p:cNvSpPr>
            <a:spLocks noChangeArrowheads="1"/>
          </p:cNvSpPr>
          <p:nvPr/>
        </p:nvSpPr>
        <p:spPr bwMode="auto">
          <a:xfrm>
            <a:off x="3959225" y="4140200"/>
            <a:ext cx="1260475" cy="1079500"/>
          </a:xfrm>
          <a:prstGeom prst="roundRect">
            <a:avLst>
              <a:gd name="adj" fmla="val 144"/>
            </a:avLst>
          </a:prstGeom>
          <a:solidFill>
            <a:srgbClr val="E6E6FF"/>
          </a:solidFill>
          <a:ln w="9360">
            <a:solidFill>
              <a:srgbClr val="000000"/>
            </a:solidFill>
            <a:round/>
            <a:headEnd/>
            <a:tailEnd/>
          </a:ln>
        </p:spPr>
        <p:txBody>
          <a:bodyPr wrap="none" anchor="ctr"/>
          <a:lstStyle/>
          <a:p>
            <a:endParaRPr lang="ja-JP" altLang="en-US"/>
          </a:p>
        </p:txBody>
      </p:sp>
      <p:sp>
        <p:nvSpPr>
          <p:cNvPr id="28683" name="AutoShape 10"/>
          <p:cNvSpPr>
            <a:spLocks noChangeArrowheads="1"/>
          </p:cNvSpPr>
          <p:nvPr/>
        </p:nvSpPr>
        <p:spPr bwMode="auto">
          <a:xfrm>
            <a:off x="5580063" y="2519363"/>
            <a:ext cx="1079500" cy="1439862"/>
          </a:xfrm>
          <a:prstGeom prst="rightArrow">
            <a:avLst>
              <a:gd name="adj1" fmla="val 50000"/>
              <a:gd name="adj2" fmla="val 25000"/>
            </a:avLst>
          </a:prstGeom>
          <a:solidFill>
            <a:srgbClr val="FFFF99"/>
          </a:solidFill>
          <a:ln w="9360">
            <a:solidFill>
              <a:srgbClr val="000000"/>
            </a:solidFill>
            <a:round/>
            <a:headEnd/>
            <a:tailEnd/>
          </a:ln>
        </p:spPr>
        <p:txBody>
          <a:bodyPr wrap="none" anchor="ctr"/>
          <a:lstStyle/>
          <a:p>
            <a:endParaRPr lang="ja-JP" altLang="en-US"/>
          </a:p>
        </p:txBody>
      </p:sp>
      <p:sp>
        <p:nvSpPr>
          <p:cNvPr id="28684" name="AutoShape 11"/>
          <p:cNvSpPr>
            <a:spLocks noChangeArrowheads="1"/>
          </p:cNvSpPr>
          <p:nvPr/>
        </p:nvSpPr>
        <p:spPr bwMode="auto">
          <a:xfrm>
            <a:off x="7019925" y="1079500"/>
            <a:ext cx="1079500" cy="4679950"/>
          </a:xfrm>
          <a:prstGeom prst="roundRect">
            <a:avLst>
              <a:gd name="adj" fmla="val 144"/>
            </a:avLst>
          </a:prstGeom>
          <a:solidFill>
            <a:srgbClr val="33CC6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DAO</a:t>
            </a:r>
          </a:p>
        </p:txBody>
      </p:sp>
      <p:cxnSp>
        <p:nvCxnSpPr>
          <p:cNvPr id="28685" name="AutoShape 12"/>
          <p:cNvCxnSpPr>
            <a:cxnSpLocks noChangeShapeType="1"/>
            <a:stCxn id="28677" idx="0"/>
            <a:endCxn id="28676" idx="2"/>
          </p:cNvCxnSpPr>
          <p:nvPr/>
        </p:nvCxnSpPr>
        <p:spPr bwMode="auto">
          <a:xfrm rot="5400000" flipH="1" flipV="1">
            <a:off x="1494631" y="2483644"/>
            <a:ext cx="900113" cy="1692275"/>
          </a:xfrm>
          <a:prstGeom prst="bentConnector3">
            <a:avLst>
              <a:gd name="adj1" fmla="val 50000"/>
            </a:avLst>
          </a:prstGeom>
          <a:noFill/>
          <a:ln w="9360">
            <a:solidFill>
              <a:srgbClr val="000000"/>
            </a:solidFill>
            <a:round/>
            <a:headEnd/>
            <a:tailEnd/>
          </a:ln>
        </p:spPr>
      </p:cxnSp>
      <p:cxnSp>
        <p:nvCxnSpPr>
          <p:cNvPr id="28686" name="AutoShape 13"/>
          <p:cNvCxnSpPr>
            <a:cxnSpLocks noChangeShapeType="1"/>
            <a:stCxn id="28679" idx="0"/>
            <a:endCxn id="28676" idx="2"/>
          </p:cNvCxnSpPr>
          <p:nvPr/>
        </p:nvCxnSpPr>
        <p:spPr bwMode="auto">
          <a:xfrm flipH="1" flipV="1">
            <a:off x="2790825" y="2879725"/>
            <a:ext cx="17463" cy="900113"/>
          </a:xfrm>
          <a:prstGeom prst="bentConnector3">
            <a:avLst>
              <a:gd name="adj1" fmla="val 50000"/>
            </a:avLst>
          </a:prstGeom>
          <a:noFill/>
          <a:ln w="9360">
            <a:solidFill>
              <a:srgbClr val="000000"/>
            </a:solidFill>
            <a:round/>
            <a:headEnd/>
            <a:tailEnd type="triangle" w="med" len="med"/>
          </a:ln>
        </p:spPr>
      </p:cxnSp>
      <p:cxnSp>
        <p:nvCxnSpPr>
          <p:cNvPr id="28687" name="AutoShape 14"/>
          <p:cNvCxnSpPr>
            <a:cxnSpLocks noChangeShapeType="1"/>
            <a:stCxn id="28681" idx="0"/>
            <a:endCxn id="28676" idx="2"/>
          </p:cNvCxnSpPr>
          <p:nvPr/>
        </p:nvCxnSpPr>
        <p:spPr bwMode="auto">
          <a:xfrm rot="16200000" flipV="1">
            <a:off x="3240087" y="2430463"/>
            <a:ext cx="900113" cy="1798638"/>
          </a:xfrm>
          <a:prstGeom prst="bentConnector3">
            <a:avLst>
              <a:gd name="adj1" fmla="val 50000"/>
            </a:avLst>
          </a:prstGeom>
          <a:noFill/>
          <a:ln w="9360">
            <a:solidFill>
              <a:srgbClr val="000000"/>
            </a:solidFill>
            <a:round/>
            <a:headEnd/>
            <a:tailEnd/>
          </a:ln>
        </p:spPr>
      </p:cxnSp>
      <p:sp>
        <p:nvSpPr>
          <p:cNvPr id="28688" name="AutoShape 15"/>
          <p:cNvSpPr>
            <a:spLocks noChangeArrowheads="1"/>
          </p:cNvSpPr>
          <p:nvPr/>
        </p:nvSpPr>
        <p:spPr bwMode="auto">
          <a:xfrm>
            <a:off x="2627313" y="2879725"/>
            <a:ext cx="360362" cy="360363"/>
          </a:xfrm>
          <a:prstGeom prst="triangle">
            <a:avLst>
              <a:gd name="adj" fmla="val 50000"/>
            </a:avLst>
          </a:prstGeom>
          <a:solidFill>
            <a:srgbClr val="FFFFFF"/>
          </a:solidFill>
          <a:ln w="9360">
            <a:solidFill>
              <a:srgbClr val="000000"/>
            </a:solidFill>
            <a:round/>
            <a:headEnd/>
            <a:tailEnd/>
          </a:ln>
        </p:spPr>
        <p:txBody>
          <a:bodyPr wrap="none" anchor="ctr"/>
          <a:lstStyle/>
          <a:p>
            <a:endParaRPr lang="ja-JP" altLang="en-US"/>
          </a:p>
        </p:txBody>
      </p:sp>
      <p:sp>
        <p:nvSpPr>
          <p:cNvPr id="28689" name="AutoShape 16"/>
          <p:cNvSpPr>
            <a:spLocks/>
          </p:cNvSpPr>
          <p:nvPr/>
        </p:nvSpPr>
        <p:spPr bwMode="auto">
          <a:xfrm rot="5400000">
            <a:off x="1712118" y="3945732"/>
            <a:ext cx="360363" cy="3060700"/>
          </a:xfrm>
          <a:prstGeom prst="rightBrace">
            <a:avLst>
              <a:gd name="adj1" fmla="val 123075"/>
              <a:gd name="adj2" fmla="val 50000"/>
            </a:avLst>
          </a:prstGeom>
          <a:noFill/>
          <a:ln w="9360">
            <a:solidFill>
              <a:srgbClr val="000000"/>
            </a:solidFill>
            <a:round/>
            <a:headEnd/>
            <a:tailEnd/>
          </a:ln>
        </p:spPr>
        <p:txBody>
          <a:bodyPr wrap="none" anchor="ctr"/>
          <a:lstStyle/>
          <a:p>
            <a:endParaRPr lang="ja-JP" altLang="en-US"/>
          </a:p>
        </p:txBody>
      </p:sp>
      <p:sp>
        <p:nvSpPr>
          <p:cNvPr id="28690" name="Text Box 17"/>
          <p:cNvSpPr txBox="1">
            <a:spLocks noChangeArrowheads="1"/>
          </p:cNvSpPr>
          <p:nvPr/>
        </p:nvSpPr>
        <p:spPr bwMode="auto">
          <a:xfrm>
            <a:off x="503238" y="5688013"/>
            <a:ext cx="3027362"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必要なプロパティのみ定義</a:t>
            </a:r>
          </a:p>
        </p:txBody>
      </p:sp>
      <p:sp>
        <p:nvSpPr>
          <p:cNvPr id="28691" name="Text Box 18"/>
          <p:cNvSpPr txBox="1">
            <a:spLocks noChangeArrowheads="1"/>
          </p:cNvSpPr>
          <p:nvPr/>
        </p:nvSpPr>
        <p:spPr bwMode="auto">
          <a:xfrm>
            <a:off x="3671888" y="5689600"/>
            <a:ext cx="2033587"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全プロパティ定義</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テキスト ボックス 2"/>
          <p:cNvSpPr txBox="1">
            <a:spLocks noChangeArrowheads="1"/>
          </p:cNvSpPr>
          <p:nvPr/>
        </p:nvSpPr>
        <p:spPr bwMode="auto">
          <a:xfrm>
            <a:off x="2000250" y="4429125"/>
            <a:ext cx="5527675" cy="584200"/>
          </a:xfrm>
          <a:prstGeom prst="rect">
            <a:avLst/>
          </a:prstGeom>
          <a:noFill/>
          <a:ln w="9525">
            <a:noFill/>
            <a:miter lim="800000"/>
            <a:headEnd/>
            <a:tailEnd/>
          </a:ln>
        </p:spPr>
        <p:txBody>
          <a:bodyPr wrap="none">
            <a:spAutoFit/>
          </a:bodyPr>
          <a:lstStyle/>
          <a:p>
            <a:r>
              <a:rPr kumimoji="1" lang="ja-JP" altLang="en-US" sz="3200">
                <a:solidFill>
                  <a:schemeClr val="tx1"/>
                </a:solidFill>
              </a:rPr>
              <a:t>ご静聴ありがとうございました。</a:t>
            </a:r>
          </a:p>
        </p:txBody>
      </p:sp>
      <p:sp>
        <p:nvSpPr>
          <p:cNvPr id="29699" name="テキスト ボックス 3"/>
          <p:cNvSpPr txBox="1">
            <a:spLocks noChangeArrowheads="1"/>
          </p:cNvSpPr>
          <p:nvPr/>
        </p:nvSpPr>
        <p:spPr bwMode="auto">
          <a:xfrm>
            <a:off x="714375" y="1928813"/>
            <a:ext cx="7504113" cy="954087"/>
          </a:xfrm>
          <a:prstGeom prst="rect">
            <a:avLst/>
          </a:prstGeom>
          <a:noFill/>
          <a:ln w="9525">
            <a:noFill/>
            <a:miter lim="800000"/>
            <a:headEnd/>
            <a:tailEnd/>
          </a:ln>
        </p:spPr>
        <p:txBody>
          <a:bodyPr wrap="none">
            <a:spAutoFit/>
          </a:bodyPr>
          <a:lstStyle/>
          <a:p>
            <a:pPr algn="ctr"/>
            <a:r>
              <a:rPr kumimoji="1" lang="ja-JP" altLang="en-US" sz="2800">
                <a:solidFill>
                  <a:schemeClr val="tx1"/>
                </a:solidFill>
              </a:rPr>
              <a:t>という感じで</a:t>
            </a:r>
            <a:endParaRPr kumimoji="1" lang="en-US" altLang="ja-JP" sz="2800">
              <a:solidFill>
                <a:schemeClr val="tx1"/>
              </a:solidFill>
            </a:endParaRPr>
          </a:p>
          <a:p>
            <a:pPr algn="ctr"/>
            <a:r>
              <a:rPr kumimoji="1" lang="ja-JP" altLang="en-US" sz="2800">
                <a:solidFill>
                  <a:schemeClr val="tx1"/>
                </a:solidFill>
              </a:rPr>
              <a:t>今後もちまちまとやっていきたいと思っています。</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今日のお話</a:t>
            </a:r>
          </a:p>
        </p:txBody>
      </p:sp>
      <p:sp>
        <p:nvSpPr>
          <p:cNvPr id="4099" name="Text Box 2"/>
          <p:cNvSpPr txBox="1">
            <a:spLocks noChangeArrowheads="1"/>
          </p:cNvSpPr>
          <p:nvPr/>
        </p:nvSpPr>
        <p:spPr bwMode="auto">
          <a:xfrm>
            <a:off x="895350" y="2214563"/>
            <a:ext cx="7564438" cy="2284412"/>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solidFill>
                  <a:srgbClr val="000000"/>
                </a:solidFill>
              </a:rPr>
              <a:t>最近クラウドとかの話で出てくる</a:t>
            </a:r>
            <a:r>
              <a:rPr lang="en-US" altLang="ja-JP" sz="2400">
                <a:solidFill>
                  <a:srgbClr val="000000"/>
                </a:solidFill>
              </a:rPr>
              <a:t>Google</a:t>
            </a:r>
            <a:r>
              <a:rPr lang="en-US" sz="2400">
                <a:solidFill>
                  <a:srgbClr val="000000"/>
                </a:solidFill>
              </a:rPr>
              <a:t>の</a:t>
            </a:r>
            <a:r>
              <a:rPr lang="en-US" altLang="ja-JP" sz="2400">
                <a:solidFill>
                  <a:srgbClr val="000000"/>
                </a:solidFill>
              </a:rPr>
              <a:t>Bigtable</a:t>
            </a:r>
            <a:r>
              <a:rPr lang="en-US" sz="2400">
                <a:solidFill>
                  <a:srgbClr val="000000"/>
                </a:solidFill>
              </a:rPr>
              <a:t>について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solidFill>
                  <a:srgbClr val="000000"/>
                </a:solidFill>
              </a:rPr>
              <a:t>興味があったのでいろいろ調べていたら</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2400">
                <a:solidFill>
                  <a:srgbClr val="000000"/>
                </a:solidFill>
              </a:rPr>
              <a:t> </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solidFill>
                  <a:srgbClr val="000000"/>
                </a:solidFill>
              </a:rPr>
              <a:t>「もしかして普通の</a:t>
            </a:r>
            <a:r>
              <a:rPr lang="en-US" altLang="ja-JP" sz="2400">
                <a:solidFill>
                  <a:srgbClr val="000000"/>
                </a:solidFill>
              </a:rPr>
              <a:t>DB</a:t>
            </a:r>
            <a:r>
              <a:rPr lang="en-US" sz="2400">
                <a:solidFill>
                  <a:srgbClr val="000000"/>
                </a:solidFill>
              </a:rPr>
              <a:t>で近いものがつくれるじゃね？」</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tLang="ja-JP" sz="24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solidFill>
                  <a:srgbClr val="000000"/>
                </a:solidFill>
              </a:rPr>
              <a:t>と何を間違ったか思ってしまった結果、</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400">
                <a:solidFill>
                  <a:srgbClr val="000000"/>
                </a:solidFill>
              </a:rPr>
              <a:t>どんなものができたかを紹介します。</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
          <p:cNvSpPr>
            <a:spLocks noGrp="1" noChangeArrowheads="1"/>
          </p:cNvSpPr>
          <p:nvPr>
            <p:ph type="title"/>
          </p:nvPr>
        </p:nvSpPr>
        <p:spPr>
          <a:xfrm>
            <a:off x="357188" y="280988"/>
            <a:ext cx="8285162" cy="155575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そもそもなんでこんなことを</a:t>
            </a:r>
            <a:br>
              <a:rPr lang="en-US" smtClean="0"/>
            </a:br>
            <a:r>
              <a:rPr lang="en-US" smtClean="0"/>
              <a:t>やってみようと思ったのか</a:t>
            </a:r>
          </a:p>
        </p:txBody>
      </p:sp>
      <p:sp>
        <p:nvSpPr>
          <p:cNvPr id="5123" name="Text Box 2"/>
          <p:cNvSpPr txBox="1">
            <a:spLocks noChangeArrowheads="1"/>
          </p:cNvSpPr>
          <p:nvPr/>
        </p:nvSpPr>
        <p:spPr bwMode="auto">
          <a:xfrm>
            <a:off x="1260475" y="2125663"/>
            <a:ext cx="6764338"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医療関係のデータ</a:t>
            </a:r>
            <a:r>
              <a:rPr lang="en-US" altLang="ja-JP">
                <a:solidFill>
                  <a:srgbClr val="000000"/>
                </a:solidFill>
              </a:rPr>
              <a:t>(</a:t>
            </a:r>
            <a:r>
              <a:rPr lang="en-US">
                <a:solidFill>
                  <a:srgbClr val="000000"/>
                </a:solidFill>
              </a:rPr>
              <a:t>特に患者属性情報</a:t>
            </a:r>
            <a:r>
              <a:rPr lang="en-US" altLang="ja-JP">
                <a:solidFill>
                  <a:srgbClr val="000000"/>
                </a:solidFill>
              </a:rPr>
              <a:t>)</a:t>
            </a:r>
            <a:r>
              <a:rPr lang="en-US">
                <a:solidFill>
                  <a:srgbClr val="000000"/>
                </a:solidFill>
              </a:rPr>
              <a:t>を効率よく扱いたい・・・</a:t>
            </a:r>
          </a:p>
        </p:txBody>
      </p:sp>
      <p:sp>
        <p:nvSpPr>
          <p:cNvPr id="5124" name="Text Box 3"/>
          <p:cNvSpPr txBox="1">
            <a:spLocks noChangeArrowheads="1"/>
          </p:cNvSpPr>
          <p:nvPr/>
        </p:nvSpPr>
        <p:spPr bwMode="auto">
          <a:xfrm>
            <a:off x="1836738" y="2879725"/>
            <a:ext cx="5278437"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時系列的に把握が必要なデータが多い。</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　　⇒身長、体重、バイタル、薬歴、検査歴など。</a:t>
            </a:r>
          </a:p>
        </p:txBody>
      </p:sp>
      <p:sp>
        <p:nvSpPr>
          <p:cNvPr id="5125" name="Text Box 4"/>
          <p:cNvSpPr txBox="1">
            <a:spLocks noChangeArrowheads="1"/>
          </p:cNvSpPr>
          <p:nvPr/>
        </p:nvSpPr>
        <p:spPr bwMode="auto">
          <a:xfrm>
            <a:off x="1784350" y="3671888"/>
            <a:ext cx="497205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ほぼ全てのデータは履歴管理が必要。</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　　⇒でも、そのために行データを複製する？</a:t>
            </a:r>
          </a:p>
        </p:txBody>
      </p:sp>
      <p:sp>
        <p:nvSpPr>
          <p:cNvPr id="5126" name="Text Box 5"/>
          <p:cNvSpPr txBox="1">
            <a:spLocks noChangeArrowheads="1"/>
          </p:cNvSpPr>
          <p:nvPr/>
        </p:nvSpPr>
        <p:spPr bwMode="auto">
          <a:xfrm>
            <a:off x="1763713" y="4500563"/>
            <a:ext cx="5645150"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ほとんどの場合キー検索にしかならないデータ構造</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　　⇒患者</a:t>
            </a:r>
            <a:r>
              <a:rPr lang="en-US" altLang="ja-JP">
                <a:solidFill>
                  <a:srgbClr val="000000"/>
                </a:solidFill>
              </a:rPr>
              <a:t>ID</a:t>
            </a:r>
            <a:r>
              <a:rPr lang="en-US">
                <a:solidFill>
                  <a:srgbClr val="000000"/>
                </a:solidFill>
              </a:rPr>
              <a:t>＋日付の検索で事足りることが多い。</a:t>
            </a:r>
          </a:p>
        </p:txBody>
      </p:sp>
      <p:sp>
        <p:nvSpPr>
          <p:cNvPr id="5127" name="Text Box 6"/>
          <p:cNvSpPr txBox="1">
            <a:spLocks noChangeArrowheads="1"/>
          </p:cNvSpPr>
          <p:nvPr/>
        </p:nvSpPr>
        <p:spPr bwMode="auto">
          <a:xfrm>
            <a:off x="1728788" y="5256213"/>
            <a:ext cx="6924675"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外にデータを持つという部分についての問題。</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　　⇒診療情報を外に保存するのはと～ってもハードルが高い。</a:t>
            </a:r>
          </a:p>
        </p:txBody>
      </p:sp>
      <p:sp>
        <p:nvSpPr>
          <p:cNvPr id="5128" name="Text Box 7"/>
          <p:cNvSpPr txBox="1">
            <a:spLocks noChangeArrowheads="1"/>
          </p:cNvSpPr>
          <p:nvPr/>
        </p:nvSpPr>
        <p:spPr bwMode="auto">
          <a:xfrm>
            <a:off x="1365250" y="2879725"/>
            <a:ext cx="434975"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t>
            </a:r>
          </a:p>
        </p:txBody>
      </p:sp>
      <p:sp>
        <p:nvSpPr>
          <p:cNvPr id="5129" name="Text Box 8"/>
          <p:cNvSpPr txBox="1">
            <a:spLocks noChangeArrowheads="1"/>
          </p:cNvSpPr>
          <p:nvPr/>
        </p:nvSpPr>
        <p:spPr bwMode="auto">
          <a:xfrm>
            <a:off x="1365250" y="3636963"/>
            <a:ext cx="434975"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t>
            </a:r>
          </a:p>
        </p:txBody>
      </p:sp>
      <p:sp>
        <p:nvSpPr>
          <p:cNvPr id="5130" name="Text Box 9"/>
          <p:cNvSpPr txBox="1">
            <a:spLocks noChangeArrowheads="1"/>
          </p:cNvSpPr>
          <p:nvPr/>
        </p:nvSpPr>
        <p:spPr bwMode="auto">
          <a:xfrm>
            <a:off x="1365250" y="4464050"/>
            <a:ext cx="434975"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t>
            </a:r>
          </a:p>
        </p:txBody>
      </p:sp>
      <p:sp>
        <p:nvSpPr>
          <p:cNvPr id="5131" name="Text Box 10"/>
          <p:cNvSpPr txBox="1">
            <a:spLocks noChangeArrowheads="1"/>
          </p:cNvSpPr>
          <p:nvPr/>
        </p:nvSpPr>
        <p:spPr bwMode="auto">
          <a:xfrm>
            <a:off x="1365250" y="5256213"/>
            <a:ext cx="434975"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
          <p:cNvSpPr>
            <a:spLocks noGrp="1" noChangeArrowheads="1"/>
          </p:cNvSpPr>
          <p:nvPr>
            <p:ph type="title"/>
          </p:nvPr>
        </p:nvSpPr>
        <p:spPr>
          <a:xfrm>
            <a:off x="249238" y="214313"/>
            <a:ext cx="84629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まずはおさらい</a:t>
            </a:r>
            <a:r>
              <a:rPr lang="en-US" altLang="ja-JP" smtClean="0"/>
              <a:t>RDBMS</a:t>
            </a:r>
            <a:r>
              <a:rPr lang="en-US" smtClean="0"/>
              <a:t>について</a:t>
            </a:r>
          </a:p>
        </p:txBody>
      </p:sp>
      <p:sp>
        <p:nvSpPr>
          <p:cNvPr id="6147" name="Text Box 2"/>
          <p:cNvSpPr txBox="1">
            <a:spLocks noChangeArrowheads="1"/>
          </p:cNvSpPr>
          <p:nvPr/>
        </p:nvSpPr>
        <p:spPr bwMode="auto">
          <a:xfrm>
            <a:off x="1643063" y="1295400"/>
            <a:ext cx="6072187"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データ構造として行と列の</a:t>
            </a:r>
            <a:r>
              <a:rPr lang="en-US" altLang="ja-JP">
                <a:solidFill>
                  <a:srgbClr val="000000"/>
                </a:solidFill>
              </a:rPr>
              <a:t>2</a:t>
            </a:r>
            <a:r>
              <a:rPr lang="en-US">
                <a:solidFill>
                  <a:srgbClr val="000000"/>
                </a:solidFill>
              </a:rPr>
              <a:t>次元のテーブルをもちます。</a:t>
            </a:r>
          </a:p>
        </p:txBody>
      </p:sp>
      <p:sp>
        <p:nvSpPr>
          <p:cNvPr id="6148" name="Text Box 3"/>
          <p:cNvSpPr txBox="1">
            <a:spLocks noChangeArrowheads="1"/>
          </p:cNvSpPr>
          <p:nvPr/>
        </p:nvSpPr>
        <p:spPr bwMode="auto">
          <a:xfrm>
            <a:off x="1643063" y="1728788"/>
            <a:ext cx="6157912"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正規化により関連付けられた複数のテーブルへデータを</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分割して格納します。</a:t>
            </a:r>
          </a:p>
        </p:txBody>
      </p:sp>
      <p:sp>
        <p:nvSpPr>
          <p:cNvPr id="6149" name="Text Box 4"/>
          <p:cNvSpPr txBox="1">
            <a:spLocks noChangeArrowheads="1"/>
          </p:cNvSpPr>
          <p:nvPr/>
        </p:nvSpPr>
        <p:spPr bwMode="auto">
          <a:xfrm>
            <a:off x="1643063" y="2484438"/>
            <a:ext cx="5365750"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データの管理および操作には</a:t>
            </a:r>
            <a:r>
              <a:rPr lang="en-US" altLang="ja-JP">
                <a:solidFill>
                  <a:srgbClr val="000000"/>
                </a:solidFill>
              </a:rPr>
              <a:t>SQL</a:t>
            </a:r>
            <a:r>
              <a:rPr lang="en-US">
                <a:solidFill>
                  <a:srgbClr val="000000"/>
                </a:solidFill>
              </a:rPr>
              <a:t>を使用します。</a:t>
            </a:r>
          </a:p>
        </p:txBody>
      </p:sp>
      <p:sp>
        <p:nvSpPr>
          <p:cNvPr id="6150" name="AutoShape 5"/>
          <p:cNvSpPr>
            <a:spLocks noChangeArrowheads="1"/>
          </p:cNvSpPr>
          <p:nvPr/>
        </p:nvSpPr>
        <p:spPr bwMode="auto">
          <a:xfrm>
            <a:off x="1800225" y="30241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患者</a:t>
            </a:r>
          </a:p>
        </p:txBody>
      </p:sp>
      <p:sp>
        <p:nvSpPr>
          <p:cNvPr id="6151" name="AutoShape 6"/>
          <p:cNvSpPr>
            <a:spLocks noChangeArrowheads="1"/>
          </p:cNvSpPr>
          <p:nvPr/>
        </p:nvSpPr>
        <p:spPr bwMode="auto">
          <a:xfrm>
            <a:off x="4248150" y="3024188"/>
            <a:ext cx="1260475"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検査歴</a:t>
            </a:r>
          </a:p>
        </p:txBody>
      </p:sp>
      <p:sp>
        <p:nvSpPr>
          <p:cNvPr id="6152" name="AutoShape 7"/>
          <p:cNvSpPr>
            <a:spLocks noChangeArrowheads="1"/>
          </p:cNvSpPr>
          <p:nvPr/>
        </p:nvSpPr>
        <p:spPr bwMode="auto">
          <a:xfrm>
            <a:off x="1800225" y="3384550"/>
            <a:ext cx="1260475" cy="1079500"/>
          </a:xfrm>
          <a:prstGeom prst="roundRect">
            <a:avLst>
              <a:gd name="adj" fmla="val 144"/>
            </a:avLst>
          </a:prstGeom>
          <a:solidFill>
            <a:srgbClr val="E6E6FF"/>
          </a:solidFill>
          <a:ln w="9360">
            <a:solidFill>
              <a:srgbClr val="000000"/>
            </a:solidFill>
            <a:round/>
            <a:headEnd/>
            <a:tailEnd/>
          </a:ln>
        </p:spPr>
        <p:txBody>
          <a:bodyPr lIns="90000" tIns="45000" rIns="90000" bIns="45000" anchor="ct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a:solidFill>
                  <a:srgbClr val="000000"/>
                </a:solidFill>
              </a:rPr>
              <a:t>患者番号</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患者名</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性別</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生年月日</a:t>
            </a:r>
          </a:p>
        </p:txBody>
      </p:sp>
      <p:sp>
        <p:nvSpPr>
          <p:cNvPr id="6153" name="AutoShape 8"/>
          <p:cNvSpPr>
            <a:spLocks noChangeArrowheads="1"/>
          </p:cNvSpPr>
          <p:nvPr/>
        </p:nvSpPr>
        <p:spPr bwMode="auto">
          <a:xfrm>
            <a:off x="4248150" y="3384550"/>
            <a:ext cx="1260475" cy="1260475"/>
          </a:xfrm>
          <a:prstGeom prst="roundRect">
            <a:avLst>
              <a:gd name="adj" fmla="val 125"/>
            </a:avLst>
          </a:prstGeom>
          <a:solidFill>
            <a:srgbClr val="E6E6FF"/>
          </a:solidFill>
          <a:ln w="9360">
            <a:solidFill>
              <a:srgbClr val="000000"/>
            </a:solidFill>
            <a:round/>
            <a:headEnd/>
            <a:tailEnd/>
          </a:ln>
        </p:spPr>
        <p:txBody>
          <a:bodyPr lIns="90000" tIns="45000" rIns="90000" bIns="45000" anchor="ct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a:solidFill>
                  <a:srgbClr val="000000"/>
                </a:solidFill>
              </a:rPr>
              <a:t>検査番号</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患者番号</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検査日</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診療科</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検査種別</a:t>
            </a:r>
          </a:p>
        </p:txBody>
      </p:sp>
      <p:sp>
        <p:nvSpPr>
          <p:cNvPr id="6154" name="AutoShape 9"/>
          <p:cNvSpPr>
            <a:spLocks noChangeArrowheads="1"/>
          </p:cNvSpPr>
          <p:nvPr/>
        </p:nvSpPr>
        <p:spPr bwMode="auto">
          <a:xfrm>
            <a:off x="6551613" y="3168650"/>
            <a:ext cx="1260475"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検査歴詳細</a:t>
            </a:r>
          </a:p>
        </p:txBody>
      </p:sp>
      <p:sp>
        <p:nvSpPr>
          <p:cNvPr id="6155" name="AutoShape 10"/>
          <p:cNvSpPr>
            <a:spLocks noChangeArrowheads="1"/>
          </p:cNvSpPr>
          <p:nvPr/>
        </p:nvSpPr>
        <p:spPr bwMode="auto">
          <a:xfrm>
            <a:off x="6551613" y="3527425"/>
            <a:ext cx="1260475" cy="1079500"/>
          </a:xfrm>
          <a:prstGeom prst="roundRect">
            <a:avLst>
              <a:gd name="adj" fmla="val 144"/>
            </a:avLst>
          </a:prstGeom>
          <a:solidFill>
            <a:srgbClr val="E6E6FF"/>
          </a:solidFill>
          <a:ln w="9360">
            <a:solidFill>
              <a:srgbClr val="000000"/>
            </a:solidFill>
            <a:round/>
            <a:headEnd/>
            <a:tailEnd/>
          </a:ln>
        </p:spPr>
        <p:txBody>
          <a:bodyPr lIns="90000" tIns="45000" rIns="90000" bIns="45000" anchor="ct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a:solidFill>
                  <a:srgbClr val="000000"/>
                </a:solidFill>
              </a:rPr>
              <a:t>検査番号</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b="1">
                <a:solidFill>
                  <a:srgbClr val="000000"/>
                </a:solidFill>
              </a:rPr>
              <a:t>結果項目</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結果値</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1600">
                <a:solidFill>
                  <a:srgbClr val="000000"/>
                </a:solidFill>
              </a:rPr>
              <a:t>ＨＬ区分</a:t>
            </a:r>
          </a:p>
        </p:txBody>
      </p:sp>
      <p:cxnSp>
        <p:nvCxnSpPr>
          <p:cNvPr id="6156" name="AutoShape 11"/>
          <p:cNvCxnSpPr>
            <a:cxnSpLocks noChangeShapeType="1"/>
            <a:stCxn id="6152" idx="3"/>
            <a:endCxn id="6153" idx="1"/>
          </p:cNvCxnSpPr>
          <p:nvPr/>
        </p:nvCxnSpPr>
        <p:spPr bwMode="auto">
          <a:xfrm>
            <a:off x="3060700" y="3924300"/>
            <a:ext cx="1189038" cy="90488"/>
          </a:xfrm>
          <a:prstGeom prst="bentConnector3">
            <a:avLst>
              <a:gd name="adj1" fmla="val 50000"/>
            </a:avLst>
          </a:prstGeom>
          <a:noFill/>
          <a:ln w="9360">
            <a:solidFill>
              <a:srgbClr val="000000"/>
            </a:solidFill>
            <a:round/>
            <a:headEnd/>
            <a:tailEnd/>
          </a:ln>
        </p:spPr>
      </p:cxnSp>
      <p:cxnSp>
        <p:nvCxnSpPr>
          <p:cNvPr id="6157" name="AutoShape 12"/>
          <p:cNvCxnSpPr>
            <a:cxnSpLocks noChangeShapeType="1"/>
            <a:stCxn id="6153" idx="3"/>
            <a:endCxn id="6155" idx="1"/>
          </p:cNvCxnSpPr>
          <p:nvPr/>
        </p:nvCxnSpPr>
        <p:spPr bwMode="auto">
          <a:xfrm>
            <a:off x="5508625" y="4014788"/>
            <a:ext cx="1044575" cy="53975"/>
          </a:xfrm>
          <a:prstGeom prst="bentConnector3">
            <a:avLst>
              <a:gd name="adj1" fmla="val 50000"/>
            </a:avLst>
          </a:prstGeom>
          <a:noFill/>
          <a:ln w="9360">
            <a:solidFill>
              <a:srgbClr val="000000"/>
            </a:solidFill>
            <a:round/>
            <a:headEnd/>
            <a:tailEnd/>
          </a:ln>
        </p:spPr>
      </p:cxnSp>
      <p:sp>
        <p:nvSpPr>
          <p:cNvPr id="6158" name="Text Box 13"/>
          <p:cNvSpPr txBox="1">
            <a:spLocks noChangeArrowheads="1"/>
          </p:cNvSpPr>
          <p:nvPr/>
        </p:nvSpPr>
        <p:spPr bwMode="auto">
          <a:xfrm>
            <a:off x="1665288" y="5219700"/>
            <a:ext cx="6613525" cy="1063625"/>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latin typeface="ＭＳ ゴシック" pitchFamily="49" charset="-128"/>
                <a:ea typeface="ＭＳ ゴシック" pitchFamily="49" charset="-128"/>
              </a:rPr>
              <a:t>SELECT TH.</a:t>
            </a:r>
            <a:r>
              <a:rPr lang="en-US" sz="1600">
                <a:solidFill>
                  <a:srgbClr val="000000"/>
                </a:solidFill>
                <a:latin typeface="ＭＳ ゴシック" pitchFamily="49" charset="-128"/>
                <a:ea typeface="ＭＳ ゴシック" pitchFamily="49" charset="-128"/>
              </a:rPr>
              <a:t>検査番号</a:t>
            </a:r>
            <a:r>
              <a:rPr lang="en-US" altLang="ja-JP" sz="1600">
                <a:solidFill>
                  <a:srgbClr val="000000"/>
                </a:solidFill>
                <a:latin typeface="ＭＳ ゴシック" pitchFamily="49" charset="-128"/>
                <a:ea typeface="ＭＳ ゴシック" pitchFamily="49" charset="-128"/>
              </a:rPr>
              <a:t>,TH.</a:t>
            </a:r>
            <a:r>
              <a:rPr lang="en-US" sz="1600">
                <a:solidFill>
                  <a:srgbClr val="000000"/>
                </a:solidFill>
                <a:latin typeface="ＭＳ ゴシック" pitchFamily="49" charset="-128"/>
                <a:ea typeface="ＭＳ ゴシック" pitchFamily="49" charset="-128"/>
              </a:rPr>
              <a:t>検査日</a:t>
            </a:r>
            <a:r>
              <a:rPr lang="en-US" altLang="ja-JP" sz="1600">
                <a:solidFill>
                  <a:srgbClr val="000000"/>
                </a:solidFill>
                <a:latin typeface="ＭＳ ゴシック" pitchFamily="49" charset="-128"/>
                <a:ea typeface="ＭＳ ゴシック" pitchFamily="49" charset="-128"/>
              </a:rPr>
              <a:t>,TH.</a:t>
            </a:r>
            <a:r>
              <a:rPr lang="en-US" sz="1600">
                <a:solidFill>
                  <a:srgbClr val="000000"/>
                </a:solidFill>
                <a:latin typeface="ＭＳ ゴシック" pitchFamily="49" charset="-128"/>
                <a:ea typeface="ＭＳ ゴシック" pitchFamily="49" charset="-128"/>
              </a:rPr>
              <a:t>診療科</a:t>
            </a:r>
            <a:r>
              <a:rPr lang="en-US" altLang="ja-JP" sz="1600">
                <a:solidFill>
                  <a:srgbClr val="000000"/>
                </a:solidFill>
                <a:latin typeface="ＭＳ ゴシック" pitchFamily="49" charset="-128"/>
                <a:ea typeface="ＭＳ ゴシック" pitchFamily="49" charset="-128"/>
              </a:rPr>
              <a:t>,TH.</a:t>
            </a:r>
            <a:r>
              <a:rPr lang="en-US" sz="1600">
                <a:solidFill>
                  <a:srgbClr val="000000"/>
                </a:solidFill>
                <a:latin typeface="ＭＳ ゴシック" pitchFamily="49" charset="-128"/>
                <a:ea typeface="ＭＳ ゴシック" pitchFamily="49" charset="-128"/>
              </a:rPr>
              <a:t>検査種別</a:t>
            </a:r>
            <a:r>
              <a:rPr lang="en-US" altLang="ja-JP" sz="1600">
                <a:solidFill>
                  <a:srgbClr val="000000"/>
                </a:solidFill>
                <a:latin typeface="ＭＳ ゴシック" pitchFamily="49" charset="-128"/>
                <a:ea typeface="ＭＳ ゴシック" pitchFamily="49" charset="-128"/>
              </a:rPr>
              <a:t>,TH.</a:t>
            </a:r>
            <a:r>
              <a:rPr lang="en-US" sz="1600">
                <a:solidFill>
                  <a:srgbClr val="000000"/>
                </a:solidFill>
                <a:latin typeface="ＭＳ ゴシック" pitchFamily="49" charset="-128"/>
                <a:ea typeface="ＭＳ ゴシック" pitchFamily="49" charset="-128"/>
              </a:rPr>
              <a:t>患者番号</a:t>
            </a:r>
            <a:r>
              <a:rPr lang="en-US" altLang="ja-JP" sz="1600">
                <a:solidFill>
                  <a:srgbClr val="000000"/>
                </a:solidFill>
                <a:latin typeface="ＭＳ ゴシック" pitchFamily="49" charset="-128"/>
                <a:ea typeface="ＭＳ ゴシック" pitchFamily="49" charset="-128"/>
              </a:rPr>
              <a: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latin typeface="ＭＳ ゴシック" pitchFamily="49" charset="-128"/>
                <a:ea typeface="ＭＳ ゴシック" pitchFamily="49" charset="-128"/>
              </a:rPr>
              <a:t>       P.</a:t>
            </a:r>
            <a:r>
              <a:rPr lang="en-US" sz="1600">
                <a:solidFill>
                  <a:srgbClr val="000000"/>
                </a:solidFill>
                <a:latin typeface="ＭＳ ゴシック" pitchFamily="49" charset="-128"/>
                <a:ea typeface="ＭＳ ゴシック" pitchFamily="49" charset="-128"/>
              </a:rPr>
              <a:t>患者名</a:t>
            </a:r>
            <a:r>
              <a:rPr lang="en-US" altLang="ja-JP" sz="1600">
                <a:solidFill>
                  <a:srgbClr val="000000"/>
                </a:solidFill>
                <a:latin typeface="ＭＳ ゴシック" pitchFamily="49" charset="-128"/>
                <a:ea typeface="ＭＳ ゴシック" pitchFamily="49" charset="-128"/>
              </a:rPr>
              <a:t>,TD.</a:t>
            </a:r>
            <a:r>
              <a:rPr lang="en-US" sz="1600">
                <a:solidFill>
                  <a:srgbClr val="000000"/>
                </a:solidFill>
                <a:latin typeface="ＭＳ ゴシック" pitchFamily="49" charset="-128"/>
                <a:ea typeface="ＭＳ ゴシック" pitchFamily="49" charset="-128"/>
              </a:rPr>
              <a:t>結果項目</a:t>
            </a:r>
            <a:r>
              <a:rPr lang="en-US" altLang="ja-JP" sz="1600">
                <a:solidFill>
                  <a:srgbClr val="000000"/>
                </a:solidFill>
                <a:latin typeface="ＭＳ ゴシック" pitchFamily="49" charset="-128"/>
                <a:ea typeface="ＭＳ ゴシック" pitchFamily="49" charset="-128"/>
              </a:rPr>
              <a:t>,TD.</a:t>
            </a:r>
            <a:r>
              <a:rPr lang="en-US" sz="1600">
                <a:solidFill>
                  <a:srgbClr val="000000"/>
                </a:solidFill>
                <a:latin typeface="ＭＳ ゴシック" pitchFamily="49" charset="-128"/>
                <a:ea typeface="ＭＳ ゴシック" pitchFamily="49" charset="-128"/>
              </a:rPr>
              <a:t>結果値</a:t>
            </a:r>
            <a:r>
              <a:rPr lang="en-US" altLang="ja-JP" sz="1600">
                <a:solidFill>
                  <a:srgbClr val="000000"/>
                </a:solidFill>
                <a:latin typeface="ＭＳ ゴシック" pitchFamily="49" charset="-128"/>
                <a:ea typeface="ＭＳ ゴシック" pitchFamily="49" charset="-128"/>
              </a:rPr>
              <a:t>,TD.</a:t>
            </a:r>
            <a:r>
              <a:rPr lang="en-US" sz="1600">
                <a:solidFill>
                  <a:srgbClr val="000000"/>
                </a:solidFill>
                <a:latin typeface="ＭＳ ゴシック" pitchFamily="49" charset="-128"/>
                <a:ea typeface="ＭＳ ゴシック" pitchFamily="49" charset="-128"/>
              </a:rPr>
              <a:t>ＨＬ区分</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latin typeface="ＭＳ ゴシック" pitchFamily="49" charset="-128"/>
                <a:ea typeface="ＭＳ ゴシック" pitchFamily="49" charset="-128"/>
              </a:rPr>
              <a:t>FROM </a:t>
            </a:r>
            <a:r>
              <a:rPr lang="en-US" sz="1600">
                <a:solidFill>
                  <a:srgbClr val="000000"/>
                </a:solidFill>
                <a:latin typeface="ＭＳ ゴシック" pitchFamily="49" charset="-128"/>
                <a:ea typeface="ＭＳ ゴシック" pitchFamily="49" charset="-128"/>
              </a:rPr>
              <a:t>検査歴 </a:t>
            </a:r>
            <a:r>
              <a:rPr lang="en-US" altLang="ja-JP" sz="1600">
                <a:solidFill>
                  <a:srgbClr val="000000"/>
                </a:solidFill>
                <a:latin typeface="ＭＳ ゴシック" pitchFamily="49" charset="-128"/>
                <a:ea typeface="ＭＳ ゴシック" pitchFamily="49" charset="-128"/>
              </a:rPr>
              <a:t>TH ,</a:t>
            </a:r>
            <a:r>
              <a:rPr lang="en-US" sz="1600">
                <a:solidFill>
                  <a:srgbClr val="000000"/>
                </a:solidFill>
                <a:latin typeface="ＭＳ ゴシック" pitchFamily="49" charset="-128"/>
                <a:ea typeface="ＭＳ ゴシック" pitchFamily="49" charset="-128"/>
              </a:rPr>
              <a:t>検査歴詳細 </a:t>
            </a:r>
            <a:r>
              <a:rPr lang="en-US" altLang="ja-JP" sz="1600">
                <a:solidFill>
                  <a:srgbClr val="000000"/>
                </a:solidFill>
                <a:latin typeface="ＭＳ ゴシック" pitchFamily="49" charset="-128"/>
                <a:ea typeface="ＭＳ ゴシック" pitchFamily="49" charset="-128"/>
              </a:rPr>
              <a:t>TD,</a:t>
            </a:r>
            <a:r>
              <a:rPr lang="en-US" sz="1600">
                <a:solidFill>
                  <a:srgbClr val="000000"/>
                </a:solidFill>
                <a:latin typeface="ＭＳ ゴシック" pitchFamily="49" charset="-128"/>
                <a:ea typeface="ＭＳ ゴシック" pitchFamily="49" charset="-128"/>
              </a:rPr>
              <a:t>患者 </a:t>
            </a:r>
            <a:r>
              <a:rPr lang="en-US" altLang="ja-JP" sz="1600">
                <a:solidFill>
                  <a:srgbClr val="000000"/>
                </a:solidFill>
                <a:latin typeface="ＭＳ ゴシック" pitchFamily="49" charset="-128"/>
                <a:ea typeface="ＭＳ ゴシック" pitchFamily="49" charset="-128"/>
              </a:rPr>
              <a:t>P</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latin typeface="ＭＳ ゴシック" pitchFamily="49" charset="-128"/>
                <a:ea typeface="ＭＳ ゴシック" pitchFamily="49" charset="-128"/>
              </a:rPr>
              <a:t>WHERE TH.</a:t>
            </a:r>
            <a:r>
              <a:rPr lang="en-US" sz="1600">
                <a:solidFill>
                  <a:srgbClr val="000000"/>
                </a:solidFill>
                <a:latin typeface="ＭＳ ゴシック" pitchFamily="49" charset="-128"/>
                <a:ea typeface="ＭＳ ゴシック" pitchFamily="49" charset="-128"/>
              </a:rPr>
              <a:t>検査番号</a:t>
            </a:r>
            <a:r>
              <a:rPr lang="en-US" altLang="ja-JP" sz="1600">
                <a:solidFill>
                  <a:srgbClr val="000000"/>
                </a:solidFill>
                <a:latin typeface="ＭＳ ゴシック" pitchFamily="49" charset="-128"/>
                <a:ea typeface="ＭＳ ゴシック" pitchFamily="49" charset="-128"/>
              </a:rPr>
              <a:t>=TD.</a:t>
            </a:r>
            <a:r>
              <a:rPr lang="en-US" sz="1600">
                <a:solidFill>
                  <a:srgbClr val="000000"/>
                </a:solidFill>
                <a:latin typeface="ＭＳ ゴシック" pitchFamily="49" charset="-128"/>
                <a:ea typeface="ＭＳ ゴシック" pitchFamily="49" charset="-128"/>
              </a:rPr>
              <a:t>検査番号 </a:t>
            </a:r>
            <a:r>
              <a:rPr lang="en-US" altLang="ja-JP" sz="1600">
                <a:solidFill>
                  <a:srgbClr val="000000"/>
                </a:solidFill>
                <a:latin typeface="ＭＳ ゴシック" pitchFamily="49" charset="-128"/>
                <a:ea typeface="ＭＳ ゴシック" pitchFamily="49" charset="-128"/>
              </a:rPr>
              <a:t>AND TH.</a:t>
            </a:r>
            <a:r>
              <a:rPr lang="en-US" sz="1600">
                <a:solidFill>
                  <a:srgbClr val="000000"/>
                </a:solidFill>
                <a:latin typeface="ＭＳ ゴシック" pitchFamily="49" charset="-128"/>
                <a:ea typeface="ＭＳ ゴシック" pitchFamily="49" charset="-128"/>
              </a:rPr>
              <a:t>患者番号</a:t>
            </a:r>
            <a:r>
              <a:rPr lang="en-US" altLang="ja-JP" sz="1600">
                <a:solidFill>
                  <a:srgbClr val="000000"/>
                </a:solidFill>
                <a:latin typeface="ＭＳ ゴシック" pitchFamily="49" charset="-128"/>
                <a:ea typeface="ＭＳ ゴシック" pitchFamily="49" charset="-128"/>
              </a:rPr>
              <a:t>=P.</a:t>
            </a:r>
            <a:r>
              <a:rPr lang="en-US" sz="1600">
                <a:solidFill>
                  <a:srgbClr val="000000"/>
                </a:solidFill>
                <a:latin typeface="ＭＳ ゴシック" pitchFamily="49" charset="-128"/>
                <a:ea typeface="ＭＳ ゴシック" pitchFamily="49" charset="-128"/>
              </a:rPr>
              <a:t>患者番号 </a:t>
            </a:r>
          </a:p>
        </p:txBody>
      </p:sp>
      <p:sp>
        <p:nvSpPr>
          <p:cNvPr id="6159" name="AutoShape 14"/>
          <p:cNvSpPr>
            <a:spLocks noChangeArrowheads="1"/>
          </p:cNvSpPr>
          <p:nvPr/>
        </p:nvSpPr>
        <p:spPr bwMode="auto">
          <a:xfrm>
            <a:off x="3959225" y="4859338"/>
            <a:ext cx="1079500" cy="360362"/>
          </a:xfrm>
          <a:prstGeom prst="upArrow">
            <a:avLst>
              <a:gd name="adj1" fmla="val 53889"/>
              <a:gd name="adj2" fmla="val 60639"/>
            </a:avLst>
          </a:prstGeom>
          <a:solidFill>
            <a:srgbClr val="99CCFF"/>
          </a:solidFill>
          <a:ln w="9360">
            <a:solidFill>
              <a:srgbClr val="000000"/>
            </a:solidFill>
            <a:round/>
            <a:headEnd/>
            <a:tailEnd/>
          </a:ln>
        </p:spPr>
        <p:txBody>
          <a:bodyPr wrap="none" anchor="ctr"/>
          <a:lstStyle/>
          <a:p>
            <a:endParaRPr lang="ja-JP" altLang="en-US"/>
          </a:p>
        </p:txBody>
      </p:sp>
      <p:sp>
        <p:nvSpPr>
          <p:cNvPr id="6160" name="Text Box 15"/>
          <p:cNvSpPr txBox="1">
            <a:spLocks noChangeArrowheads="1"/>
          </p:cNvSpPr>
          <p:nvPr/>
        </p:nvSpPr>
        <p:spPr bwMode="auto">
          <a:xfrm>
            <a:off x="1116013" y="1255713"/>
            <a:ext cx="527050"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a:solidFill>
                  <a:srgbClr val="000000"/>
                </a:solidFill>
              </a:rPr>
              <a:t>１．</a:t>
            </a:r>
          </a:p>
        </p:txBody>
      </p:sp>
      <p:sp>
        <p:nvSpPr>
          <p:cNvPr id="6161" name="Text Box 16"/>
          <p:cNvSpPr txBox="1">
            <a:spLocks noChangeArrowheads="1"/>
          </p:cNvSpPr>
          <p:nvPr/>
        </p:nvSpPr>
        <p:spPr bwMode="auto">
          <a:xfrm>
            <a:off x="1116013" y="1724025"/>
            <a:ext cx="527050"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a:solidFill>
                  <a:srgbClr val="000000"/>
                </a:solidFill>
              </a:rPr>
              <a:t>２．</a:t>
            </a:r>
          </a:p>
        </p:txBody>
      </p:sp>
      <p:sp>
        <p:nvSpPr>
          <p:cNvPr id="6162" name="Text Box 17"/>
          <p:cNvSpPr txBox="1">
            <a:spLocks noChangeArrowheads="1"/>
          </p:cNvSpPr>
          <p:nvPr/>
        </p:nvSpPr>
        <p:spPr bwMode="auto">
          <a:xfrm>
            <a:off x="1116013" y="2444750"/>
            <a:ext cx="527050"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b="1">
                <a:solidFill>
                  <a:srgbClr val="000000"/>
                </a:solidFill>
              </a:rPr>
              <a:t>３．</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mtClean="0"/>
              <a:t>Bigtable</a:t>
            </a:r>
            <a:r>
              <a:rPr lang="en-US" smtClean="0"/>
              <a:t>について</a:t>
            </a:r>
          </a:p>
        </p:txBody>
      </p:sp>
      <p:sp>
        <p:nvSpPr>
          <p:cNvPr id="7171" name="Text Box 2"/>
          <p:cNvSpPr txBox="1">
            <a:spLocks noChangeArrowheads="1"/>
          </p:cNvSpPr>
          <p:nvPr/>
        </p:nvSpPr>
        <p:spPr bwMode="auto">
          <a:xfrm>
            <a:off x="957263" y="1439863"/>
            <a:ext cx="7385050" cy="16129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Google</a:t>
            </a:r>
            <a:r>
              <a:rPr lang="en-US">
                <a:solidFill>
                  <a:srgbClr val="000000"/>
                </a:solidFill>
              </a:rPr>
              <a:t>の</a:t>
            </a:r>
            <a:r>
              <a:rPr lang="en-US" altLang="ja-JP">
                <a:solidFill>
                  <a:srgbClr val="000000"/>
                </a:solidFill>
              </a:rPr>
              <a:t>Web</a:t>
            </a:r>
            <a:r>
              <a:rPr lang="en-US">
                <a:solidFill>
                  <a:srgbClr val="000000"/>
                </a:solidFill>
              </a:rPr>
              <a:t>サービスで使用している分散データベースのことです。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数百～数千台のサーバを並列に動かしてペタバイト</a:t>
            </a:r>
            <a:r>
              <a:rPr lang="en-US" altLang="ja-JP">
                <a:solidFill>
                  <a:srgbClr val="000000"/>
                </a:solidFill>
              </a:rPr>
              <a:t>(10^15)</a:t>
            </a:r>
            <a:r>
              <a:rPr lang="en-US">
                <a:solidFill>
                  <a:srgbClr val="000000"/>
                </a:solidFill>
              </a:rPr>
              <a:t>クラスの</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データを扱っているそうです。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去年からこの</a:t>
            </a:r>
            <a:r>
              <a:rPr lang="en-US" altLang="ja-JP">
                <a:solidFill>
                  <a:srgbClr val="000000"/>
                </a:solidFill>
              </a:rPr>
              <a:t>DB</a:t>
            </a:r>
            <a:r>
              <a:rPr lang="en-US">
                <a:solidFill>
                  <a:srgbClr val="000000"/>
                </a:solidFill>
              </a:rPr>
              <a:t>は</a:t>
            </a:r>
            <a:r>
              <a:rPr lang="en-US" altLang="ja-JP">
                <a:solidFill>
                  <a:srgbClr val="000000"/>
                </a:solidFill>
              </a:rPr>
              <a:t>Google App Engine (GAE) </a:t>
            </a:r>
            <a:r>
              <a:rPr lang="en-US">
                <a:solidFill>
                  <a:srgbClr val="000000"/>
                </a:solidFill>
              </a:rPr>
              <a:t>として</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一般ユーザも使用できるようになりました。</a:t>
            </a:r>
          </a:p>
        </p:txBody>
      </p:sp>
      <p:sp>
        <p:nvSpPr>
          <p:cNvPr id="7172" name="Text Box 3"/>
          <p:cNvSpPr txBox="1">
            <a:spLocks noChangeArrowheads="1"/>
          </p:cNvSpPr>
          <p:nvPr/>
        </p:nvSpPr>
        <p:spPr bwMode="auto">
          <a:xfrm>
            <a:off x="1079500" y="3779838"/>
            <a:ext cx="7562850" cy="16129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Bigtable</a:t>
            </a:r>
            <a:r>
              <a:rPr lang="en-US">
                <a:solidFill>
                  <a:srgbClr val="000000"/>
                </a:solidFill>
              </a:rPr>
              <a:t>のデータモデルや構造については、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tLang="ja-JP">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tLang="ja-JP">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で論文を読むことができますので、これを手がかりに進めていきます。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（ちなみに英語なので・・・</a:t>
            </a:r>
            <a:r>
              <a:rPr lang="en-US" altLang="ja-JP">
                <a:solidFill>
                  <a:srgbClr val="000000"/>
                </a:solidFill>
              </a:rPr>
              <a:t>)</a:t>
            </a:r>
          </a:p>
        </p:txBody>
      </p:sp>
      <p:sp>
        <p:nvSpPr>
          <p:cNvPr id="7173" name="Text Box 4"/>
          <p:cNvSpPr txBox="1">
            <a:spLocks noChangeArrowheads="1"/>
          </p:cNvSpPr>
          <p:nvPr/>
        </p:nvSpPr>
        <p:spPr bwMode="auto">
          <a:xfrm>
            <a:off x="1619250" y="4284663"/>
            <a:ext cx="5684838"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u="sng">
                <a:solidFill>
                  <a:srgbClr val="000080"/>
                </a:solidFill>
                <a:latin typeface="ＭＳ ゴシック" pitchFamily="49" charset="-128"/>
              </a:rPr>
              <a:t>http://labs.google.com/papers/bigtable.html</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mtClean="0"/>
              <a:t>Bigtable</a:t>
            </a:r>
            <a:r>
              <a:rPr lang="en-US" smtClean="0"/>
              <a:t>の特徴１</a:t>
            </a:r>
          </a:p>
        </p:txBody>
      </p:sp>
      <p:sp>
        <p:nvSpPr>
          <p:cNvPr id="8195" name="Text Box 2"/>
          <p:cNvSpPr txBox="1">
            <a:spLocks noChangeArrowheads="1"/>
          </p:cNvSpPr>
          <p:nvPr/>
        </p:nvSpPr>
        <p:spPr bwMode="auto">
          <a:xfrm>
            <a:off x="1116013" y="1152525"/>
            <a:ext cx="7032625"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全体的な構造としては</a:t>
            </a:r>
            <a:r>
              <a:rPr lang="en-US" altLang="ja-JP">
                <a:solidFill>
                  <a:srgbClr val="000000"/>
                </a:solidFill>
              </a:rPr>
              <a:t>RDBMS</a:t>
            </a:r>
            <a:r>
              <a:rPr lang="en-US">
                <a:solidFill>
                  <a:srgbClr val="000000"/>
                </a:solidFill>
              </a:rPr>
              <a:t>と同じ行と列で構成されています。</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ただし、列は行ごとに変えることができます。</a:t>
            </a:r>
          </a:p>
        </p:txBody>
      </p:sp>
      <p:sp>
        <p:nvSpPr>
          <p:cNvPr id="8196" name="Text Box 3"/>
          <p:cNvSpPr txBox="1">
            <a:spLocks noChangeArrowheads="1"/>
          </p:cNvSpPr>
          <p:nvPr/>
        </p:nvSpPr>
        <p:spPr bwMode="auto">
          <a:xfrm>
            <a:off x="1116013" y="1871663"/>
            <a:ext cx="5900737"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a:t>
            </a:r>
            <a:r>
              <a:rPr lang="en-US" altLang="ja-JP">
                <a:solidFill>
                  <a:srgbClr val="000000"/>
                </a:solidFill>
              </a:rPr>
              <a:t>(Cell</a:t>
            </a:r>
            <a:r>
              <a:rPr lang="en-US">
                <a:solidFill>
                  <a:srgbClr val="000000"/>
                </a:solidFill>
              </a:rPr>
              <a:t>というらしい</a:t>
            </a:r>
            <a:r>
              <a:rPr lang="en-US" altLang="ja-JP">
                <a:solidFill>
                  <a:srgbClr val="000000"/>
                </a:solidFill>
              </a:rPr>
              <a:t>)</a:t>
            </a:r>
            <a:r>
              <a:rPr lang="en-US">
                <a:solidFill>
                  <a:srgbClr val="000000"/>
                </a:solidFill>
              </a:rPr>
              <a:t>はバイト配列で格納されます。</a:t>
            </a:r>
          </a:p>
        </p:txBody>
      </p:sp>
      <p:sp>
        <p:nvSpPr>
          <p:cNvPr id="8197" name="Text Box 4"/>
          <p:cNvSpPr txBox="1">
            <a:spLocks noChangeArrowheads="1"/>
          </p:cNvSpPr>
          <p:nvPr/>
        </p:nvSpPr>
        <p:spPr bwMode="auto">
          <a:xfrm>
            <a:off x="1116013" y="2303463"/>
            <a:ext cx="7296150" cy="1003300"/>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全てのデータはタイムスタンプを持っているためバージョン管理され</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ます。</a:t>
            </a:r>
            <a:r>
              <a:rPr lang="en-US" altLang="ja-JP">
                <a:solidFill>
                  <a:srgbClr val="000000"/>
                </a:solidFill>
              </a:rPr>
              <a:t>KVS</a:t>
            </a:r>
            <a:r>
              <a:rPr lang="en-US">
                <a:solidFill>
                  <a:srgbClr val="000000"/>
                </a:solidFill>
              </a:rPr>
              <a:t>としては行キー</a:t>
            </a:r>
            <a:r>
              <a:rPr lang="en-US" altLang="ja-JP">
                <a:solidFill>
                  <a:srgbClr val="000000"/>
                </a:solidFill>
              </a:rPr>
              <a:t>(RowKey)</a:t>
            </a:r>
            <a:r>
              <a:rPr lang="en-US">
                <a:solidFill>
                  <a:srgbClr val="000000"/>
                </a:solidFill>
              </a:rPr>
              <a:t>＋列キー</a:t>
            </a:r>
            <a:r>
              <a:rPr lang="en-US" altLang="ja-JP">
                <a:solidFill>
                  <a:srgbClr val="000000"/>
                </a:solidFill>
              </a:rPr>
              <a:t>(ColumnKey)</a:t>
            </a:r>
            <a:r>
              <a:rPr lang="en-US">
                <a:solidFill>
                  <a:srgbClr val="000000"/>
                </a:solidFill>
              </a:rPr>
              <a:t>＋タイム</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スタンプ</a:t>
            </a:r>
            <a:r>
              <a:rPr lang="en-US" altLang="ja-JP">
                <a:solidFill>
                  <a:srgbClr val="000000"/>
                </a:solidFill>
              </a:rPr>
              <a:t>(Timestamp)</a:t>
            </a:r>
            <a:r>
              <a:rPr lang="en-US">
                <a:solidFill>
                  <a:srgbClr val="000000"/>
                </a:solidFill>
              </a:rPr>
              <a:t>をキーとして扱います。</a:t>
            </a:r>
          </a:p>
        </p:txBody>
      </p:sp>
      <p:sp>
        <p:nvSpPr>
          <p:cNvPr id="8198" name="Text Box 5"/>
          <p:cNvSpPr txBox="1">
            <a:spLocks noChangeArrowheads="1"/>
          </p:cNvSpPr>
          <p:nvPr/>
        </p:nvSpPr>
        <p:spPr bwMode="auto">
          <a:xfrm>
            <a:off x="1116013" y="3349625"/>
            <a:ext cx="7667625"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ひとつのカラムに対して複数の子要素を指定できます</a:t>
            </a:r>
            <a:r>
              <a:rPr lang="en-US" altLang="ja-JP">
                <a:solidFill>
                  <a:srgbClr val="000000"/>
                </a:solidFill>
              </a:rPr>
              <a:t>(ColumnFamily)</a:t>
            </a:r>
            <a:r>
              <a:rPr lang="en-US">
                <a:solidFill>
                  <a:srgbClr val="000000"/>
                </a:solidFill>
              </a:rPr>
              <a:t>。</a:t>
            </a:r>
          </a:p>
        </p:txBody>
      </p:sp>
      <p:sp>
        <p:nvSpPr>
          <p:cNvPr id="8199" name="Text Box 6"/>
          <p:cNvSpPr txBox="1">
            <a:spLocks noChangeArrowheads="1"/>
          </p:cNvSpPr>
          <p:nvPr/>
        </p:nvSpPr>
        <p:spPr bwMode="auto">
          <a:xfrm>
            <a:off x="1163638" y="3779838"/>
            <a:ext cx="3624262"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SQL</a:t>
            </a:r>
            <a:r>
              <a:rPr lang="en-US">
                <a:solidFill>
                  <a:srgbClr val="000000"/>
                </a:solidFill>
              </a:rPr>
              <a:t>はサポートされていません。</a:t>
            </a:r>
          </a:p>
        </p:txBody>
      </p:sp>
      <p:sp>
        <p:nvSpPr>
          <p:cNvPr id="8200" name="AutoShape 7"/>
          <p:cNvSpPr>
            <a:spLocks noChangeArrowheads="1"/>
          </p:cNvSpPr>
          <p:nvPr/>
        </p:nvSpPr>
        <p:spPr bwMode="auto">
          <a:xfrm>
            <a:off x="3527425" y="5148263"/>
            <a:ext cx="1079500" cy="360362"/>
          </a:xfrm>
          <a:prstGeom prst="roundRect">
            <a:avLst>
              <a:gd name="adj" fmla="val 440"/>
            </a:avLst>
          </a:prstGeom>
          <a:solidFill>
            <a:srgbClr val="E6E6E6"/>
          </a:solidFill>
          <a:ln w="9360">
            <a:solidFill>
              <a:srgbClr val="000000"/>
            </a:solidFill>
            <a:prstDash val="sysDot"/>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&lt;html&gt;...</a:t>
            </a:r>
          </a:p>
        </p:txBody>
      </p:sp>
      <p:sp>
        <p:nvSpPr>
          <p:cNvPr id="8201" name="AutoShape 8"/>
          <p:cNvSpPr>
            <a:spLocks noChangeArrowheads="1"/>
          </p:cNvSpPr>
          <p:nvPr/>
        </p:nvSpPr>
        <p:spPr bwMode="auto">
          <a:xfrm>
            <a:off x="3348038" y="5292725"/>
            <a:ext cx="1079500" cy="360363"/>
          </a:xfrm>
          <a:prstGeom prst="roundRect">
            <a:avLst>
              <a:gd name="adj" fmla="val 440"/>
            </a:avLst>
          </a:prstGeom>
          <a:solidFill>
            <a:srgbClr val="E6E6E6"/>
          </a:solidFill>
          <a:ln w="9360">
            <a:solidFill>
              <a:srgbClr val="000000"/>
            </a:solidFill>
            <a:prstDash val="sysDot"/>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&lt;html&gt;...</a:t>
            </a:r>
          </a:p>
        </p:txBody>
      </p:sp>
      <p:sp>
        <p:nvSpPr>
          <p:cNvPr id="8202" name="AutoShape 9"/>
          <p:cNvSpPr>
            <a:spLocks noChangeArrowheads="1"/>
          </p:cNvSpPr>
          <p:nvPr/>
        </p:nvSpPr>
        <p:spPr bwMode="auto">
          <a:xfrm>
            <a:off x="3132138" y="5472113"/>
            <a:ext cx="1079500" cy="360362"/>
          </a:xfrm>
          <a:prstGeom prst="roundRect">
            <a:avLst>
              <a:gd name="adj" fmla="val 440"/>
            </a:avLst>
          </a:prstGeom>
          <a:solidFill>
            <a:srgbClr val="E6E6E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&lt;html&gt;...</a:t>
            </a:r>
          </a:p>
        </p:txBody>
      </p:sp>
      <p:sp>
        <p:nvSpPr>
          <p:cNvPr id="8203" name="AutoShape 10"/>
          <p:cNvSpPr>
            <a:spLocks noChangeArrowheads="1"/>
          </p:cNvSpPr>
          <p:nvPr/>
        </p:nvSpPr>
        <p:spPr bwMode="auto">
          <a:xfrm>
            <a:off x="5075238" y="5292725"/>
            <a:ext cx="1223962" cy="360363"/>
          </a:xfrm>
          <a:prstGeom prst="roundRect">
            <a:avLst>
              <a:gd name="adj" fmla="val 440"/>
            </a:avLst>
          </a:prstGeom>
          <a:solidFill>
            <a:srgbClr val="E6E6E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wankuma</a:t>
            </a:r>
          </a:p>
        </p:txBody>
      </p:sp>
      <p:sp>
        <p:nvSpPr>
          <p:cNvPr id="8204" name="AutoShape 11"/>
          <p:cNvSpPr>
            <a:spLocks noChangeArrowheads="1"/>
          </p:cNvSpPr>
          <p:nvPr/>
        </p:nvSpPr>
        <p:spPr bwMode="auto">
          <a:xfrm>
            <a:off x="6696075" y="5292725"/>
            <a:ext cx="1619250" cy="360363"/>
          </a:xfrm>
          <a:prstGeom prst="roundRect">
            <a:avLst>
              <a:gd name="adj" fmla="val 440"/>
            </a:avLst>
          </a:prstGeom>
          <a:solidFill>
            <a:srgbClr val="E6E6E6"/>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わんくま同盟</a:t>
            </a:r>
          </a:p>
        </p:txBody>
      </p:sp>
      <p:sp>
        <p:nvSpPr>
          <p:cNvPr id="8205" name="AutoShape 12"/>
          <p:cNvSpPr>
            <a:spLocks noChangeArrowheads="1"/>
          </p:cNvSpPr>
          <p:nvPr/>
        </p:nvSpPr>
        <p:spPr bwMode="auto">
          <a:xfrm>
            <a:off x="647700" y="5327650"/>
            <a:ext cx="2232025" cy="360363"/>
          </a:xfrm>
          <a:prstGeom prst="roundRect">
            <a:avLst>
              <a:gd name="adj" fmla="val 440"/>
            </a:avLst>
          </a:prstGeom>
          <a:solidFill>
            <a:srgbClr val="FFFF99"/>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www.wankuma.com</a:t>
            </a:r>
          </a:p>
        </p:txBody>
      </p:sp>
      <p:sp>
        <p:nvSpPr>
          <p:cNvPr id="8206" name="AutoShape 13"/>
          <p:cNvSpPr>
            <a:spLocks noChangeArrowheads="1"/>
          </p:cNvSpPr>
          <p:nvPr/>
        </p:nvSpPr>
        <p:spPr bwMode="auto">
          <a:xfrm>
            <a:off x="3168650" y="4464050"/>
            <a:ext cx="1439863" cy="360363"/>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contents</a:t>
            </a:r>
          </a:p>
        </p:txBody>
      </p:sp>
      <p:sp>
        <p:nvSpPr>
          <p:cNvPr id="8207" name="AutoShape 14"/>
          <p:cNvSpPr>
            <a:spLocks noChangeArrowheads="1"/>
          </p:cNvSpPr>
          <p:nvPr/>
        </p:nvSpPr>
        <p:spPr bwMode="auto">
          <a:xfrm>
            <a:off x="4932363" y="4643438"/>
            <a:ext cx="1439862" cy="360362"/>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author : en</a:t>
            </a:r>
          </a:p>
        </p:txBody>
      </p:sp>
      <p:sp>
        <p:nvSpPr>
          <p:cNvPr id="8208" name="AutoShape 15"/>
          <p:cNvSpPr>
            <a:spLocks noChangeArrowheads="1"/>
          </p:cNvSpPr>
          <p:nvPr/>
        </p:nvSpPr>
        <p:spPr bwMode="auto">
          <a:xfrm>
            <a:off x="6767513" y="4643438"/>
            <a:ext cx="1439862" cy="360362"/>
          </a:xfrm>
          <a:prstGeom prst="roundRect">
            <a:avLst>
              <a:gd name="adj" fmla="val 440"/>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author : ja</a:t>
            </a:r>
          </a:p>
        </p:txBody>
      </p:sp>
      <p:sp>
        <p:nvSpPr>
          <p:cNvPr id="8209" name="AutoShape 16"/>
          <p:cNvSpPr>
            <a:spLocks noChangeArrowheads="1"/>
          </p:cNvSpPr>
          <p:nvPr/>
        </p:nvSpPr>
        <p:spPr bwMode="auto">
          <a:xfrm>
            <a:off x="4932363" y="4248150"/>
            <a:ext cx="3276600" cy="323850"/>
          </a:xfrm>
          <a:prstGeom prst="roundRect">
            <a:avLst>
              <a:gd name="adj" fmla="val 486"/>
            </a:avLst>
          </a:prstGeom>
          <a:solidFill>
            <a:srgbClr val="99CC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author</a:t>
            </a:r>
          </a:p>
        </p:txBody>
      </p:sp>
      <p:sp>
        <p:nvSpPr>
          <p:cNvPr id="8210" name="Text Box 17"/>
          <p:cNvSpPr txBox="1">
            <a:spLocks noChangeArrowheads="1"/>
          </p:cNvSpPr>
          <p:nvPr/>
        </p:nvSpPr>
        <p:spPr bwMode="auto">
          <a:xfrm>
            <a:off x="682625" y="1152525"/>
            <a:ext cx="360363"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1.</a:t>
            </a:r>
          </a:p>
        </p:txBody>
      </p:sp>
      <p:sp>
        <p:nvSpPr>
          <p:cNvPr id="8211" name="Text Box 18"/>
          <p:cNvSpPr txBox="1">
            <a:spLocks noChangeArrowheads="1"/>
          </p:cNvSpPr>
          <p:nvPr/>
        </p:nvSpPr>
        <p:spPr bwMode="auto">
          <a:xfrm>
            <a:off x="682625" y="1873250"/>
            <a:ext cx="360363"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2.</a:t>
            </a:r>
          </a:p>
        </p:txBody>
      </p:sp>
      <p:sp>
        <p:nvSpPr>
          <p:cNvPr id="8212" name="Text Box 19"/>
          <p:cNvSpPr txBox="1">
            <a:spLocks noChangeArrowheads="1"/>
          </p:cNvSpPr>
          <p:nvPr/>
        </p:nvSpPr>
        <p:spPr bwMode="auto">
          <a:xfrm>
            <a:off x="682625" y="2305050"/>
            <a:ext cx="360363"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3.</a:t>
            </a:r>
          </a:p>
        </p:txBody>
      </p:sp>
      <p:sp>
        <p:nvSpPr>
          <p:cNvPr id="8213" name="Text Box 20"/>
          <p:cNvSpPr txBox="1">
            <a:spLocks noChangeArrowheads="1"/>
          </p:cNvSpPr>
          <p:nvPr/>
        </p:nvSpPr>
        <p:spPr bwMode="auto">
          <a:xfrm>
            <a:off x="682625" y="3348038"/>
            <a:ext cx="360363" cy="3952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4.</a:t>
            </a:r>
          </a:p>
        </p:txBody>
      </p:sp>
      <p:sp>
        <p:nvSpPr>
          <p:cNvPr id="8214" name="Text Box 21"/>
          <p:cNvSpPr txBox="1">
            <a:spLocks noChangeArrowheads="1"/>
          </p:cNvSpPr>
          <p:nvPr/>
        </p:nvSpPr>
        <p:spPr bwMode="auto">
          <a:xfrm>
            <a:off x="682625" y="3781425"/>
            <a:ext cx="360363" cy="3952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5.</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mtClean="0"/>
              <a:t>Bigtable</a:t>
            </a:r>
            <a:r>
              <a:rPr lang="en-US" smtClean="0"/>
              <a:t>の特徴２</a:t>
            </a:r>
          </a:p>
        </p:txBody>
      </p:sp>
      <p:sp>
        <p:nvSpPr>
          <p:cNvPr id="9219" name="Text Box 2"/>
          <p:cNvSpPr txBox="1">
            <a:spLocks noChangeArrowheads="1"/>
          </p:cNvSpPr>
          <p:nvPr/>
        </p:nvSpPr>
        <p:spPr bwMode="auto">
          <a:xfrm>
            <a:off x="1439863" y="1260475"/>
            <a:ext cx="6648450"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行データのかたまり</a:t>
            </a:r>
            <a:r>
              <a:rPr lang="en-US" altLang="ja-JP">
                <a:solidFill>
                  <a:srgbClr val="000000"/>
                </a:solidFill>
              </a:rPr>
              <a:t>(Tablet)</a:t>
            </a:r>
            <a:r>
              <a:rPr lang="en-US">
                <a:solidFill>
                  <a:srgbClr val="000000"/>
                </a:solidFill>
              </a:rPr>
              <a:t>ごとに分けてから</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各サーバに格納されます。かたまりの大きさは</a:t>
            </a:r>
            <a:r>
              <a:rPr lang="en-US" altLang="ja-JP">
                <a:solidFill>
                  <a:srgbClr val="000000"/>
                </a:solidFill>
              </a:rPr>
              <a:t>100</a:t>
            </a:r>
            <a:r>
              <a:rPr lang="en-US">
                <a:solidFill>
                  <a:srgbClr val="000000"/>
                </a:solidFill>
              </a:rPr>
              <a:t>～</a:t>
            </a:r>
            <a:r>
              <a:rPr lang="en-US" altLang="ja-JP">
                <a:solidFill>
                  <a:srgbClr val="000000"/>
                </a:solidFill>
              </a:rPr>
              <a:t>200MB</a:t>
            </a:r>
            <a:r>
              <a:rPr lang="en-US">
                <a:solidFill>
                  <a:srgbClr val="000000"/>
                </a:solidFill>
              </a:rPr>
              <a:t>。</a:t>
            </a:r>
          </a:p>
        </p:txBody>
      </p:sp>
      <p:sp>
        <p:nvSpPr>
          <p:cNvPr id="9220" name="Text Box 3"/>
          <p:cNvSpPr txBox="1">
            <a:spLocks noChangeArrowheads="1"/>
          </p:cNvSpPr>
          <p:nvPr/>
        </p:nvSpPr>
        <p:spPr bwMode="auto">
          <a:xfrm>
            <a:off x="1439863" y="2016125"/>
            <a:ext cx="7031037" cy="700088"/>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データが入った</a:t>
            </a:r>
            <a:r>
              <a:rPr lang="en-US" altLang="ja-JP">
                <a:solidFill>
                  <a:srgbClr val="000000"/>
                </a:solidFill>
              </a:rPr>
              <a:t>Tablet</a:t>
            </a:r>
            <a:r>
              <a:rPr lang="en-US">
                <a:solidFill>
                  <a:srgbClr val="000000"/>
                </a:solidFill>
              </a:rPr>
              <a:t>を束ねるのが</a:t>
            </a:r>
            <a:r>
              <a:rPr lang="en-US" altLang="ja-JP">
                <a:solidFill>
                  <a:srgbClr val="000000"/>
                </a:solidFill>
              </a:rPr>
              <a:t>METADATATablet</a:t>
            </a:r>
            <a:r>
              <a:rPr lang="en-US">
                <a:solidFill>
                  <a:srgbClr val="000000"/>
                </a:solidFill>
              </a:rPr>
              <a:t>で、全ての</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a:solidFill>
                  <a:srgbClr val="000000"/>
                </a:solidFill>
              </a:rPr>
              <a:t>METADATATablet</a:t>
            </a:r>
            <a:r>
              <a:rPr lang="en-US">
                <a:solidFill>
                  <a:srgbClr val="000000"/>
                </a:solidFill>
              </a:rPr>
              <a:t>の管理情報を持っているのが</a:t>
            </a:r>
            <a:r>
              <a:rPr lang="en-US" altLang="ja-JP">
                <a:solidFill>
                  <a:srgbClr val="000000"/>
                </a:solidFill>
              </a:rPr>
              <a:t>RootTablet</a:t>
            </a:r>
            <a:r>
              <a:rPr lang="en-US">
                <a:solidFill>
                  <a:srgbClr val="000000"/>
                </a:solidFill>
              </a:rPr>
              <a:t>。</a:t>
            </a:r>
          </a:p>
        </p:txBody>
      </p:sp>
      <p:sp>
        <p:nvSpPr>
          <p:cNvPr id="9221" name="Text Box 4"/>
          <p:cNvSpPr txBox="1">
            <a:spLocks noChangeArrowheads="1"/>
          </p:cNvSpPr>
          <p:nvPr/>
        </p:nvSpPr>
        <p:spPr bwMode="auto">
          <a:xfrm>
            <a:off x="1455738" y="2843213"/>
            <a:ext cx="6361112" cy="700087"/>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クライアントは積極的に</a:t>
            </a:r>
            <a:r>
              <a:rPr lang="en-US" altLang="ja-JP">
                <a:solidFill>
                  <a:srgbClr val="000000"/>
                </a:solidFill>
              </a:rPr>
              <a:t>METADATA</a:t>
            </a:r>
            <a:r>
              <a:rPr lang="en-US">
                <a:solidFill>
                  <a:srgbClr val="000000"/>
                </a:solidFill>
              </a:rPr>
              <a:t>をキャッシュすることが</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求められているみたい。</a:t>
            </a:r>
          </a:p>
        </p:txBody>
      </p:sp>
      <p:sp>
        <p:nvSpPr>
          <p:cNvPr id="9222" name="AutoShape 5"/>
          <p:cNvSpPr>
            <a:spLocks noChangeArrowheads="1"/>
          </p:cNvSpPr>
          <p:nvPr/>
        </p:nvSpPr>
        <p:spPr bwMode="auto">
          <a:xfrm>
            <a:off x="6480175" y="3779838"/>
            <a:ext cx="1439863" cy="360362"/>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UserTablet 1</a:t>
            </a:r>
          </a:p>
        </p:txBody>
      </p:sp>
      <p:sp>
        <p:nvSpPr>
          <p:cNvPr id="9223" name="AutoShape 6"/>
          <p:cNvSpPr>
            <a:spLocks noChangeArrowheads="1"/>
          </p:cNvSpPr>
          <p:nvPr/>
        </p:nvSpPr>
        <p:spPr bwMode="auto">
          <a:xfrm>
            <a:off x="6480175" y="4248150"/>
            <a:ext cx="1439863"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UserTablet 2</a:t>
            </a:r>
          </a:p>
        </p:txBody>
      </p:sp>
      <p:sp>
        <p:nvSpPr>
          <p:cNvPr id="9224" name="AutoShape 7"/>
          <p:cNvSpPr>
            <a:spLocks noChangeArrowheads="1"/>
          </p:cNvSpPr>
          <p:nvPr/>
        </p:nvSpPr>
        <p:spPr bwMode="auto">
          <a:xfrm>
            <a:off x="6480175" y="5435600"/>
            <a:ext cx="1439863" cy="360363"/>
          </a:xfrm>
          <a:prstGeom prst="roundRect">
            <a:avLst>
              <a:gd name="adj" fmla="val 440"/>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UserTablet N</a:t>
            </a:r>
          </a:p>
        </p:txBody>
      </p:sp>
      <p:sp>
        <p:nvSpPr>
          <p:cNvPr id="9225" name="AutoShape 8"/>
          <p:cNvSpPr>
            <a:spLocks noChangeArrowheads="1"/>
          </p:cNvSpPr>
          <p:nvPr/>
        </p:nvSpPr>
        <p:spPr bwMode="auto">
          <a:xfrm>
            <a:off x="4284663" y="3959225"/>
            <a:ext cx="1260475" cy="503238"/>
          </a:xfrm>
          <a:prstGeom prst="roundRect">
            <a:avLst>
              <a:gd name="adj" fmla="val 315"/>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METADATA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 1</a:t>
            </a:r>
          </a:p>
        </p:txBody>
      </p:sp>
      <p:sp>
        <p:nvSpPr>
          <p:cNvPr id="9226" name="AutoShape 9"/>
          <p:cNvSpPr>
            <a:spLocks noChangeArrowheads="1"/>
          </p:cNvSpPr>
          <p:nvPr/>
        </p:nvSpPr>
        <p:spPr bwMode="auto">
          <a:xfrm>
            <a:off x="4284663" y="4895850"/>
            <a:ext cx="1260475" cy="503238"/>
          </a:xfrm>
          <a:prstGeom prst="roundRect">
            <a:avLst>
              <a:gd name="adj" fmla="val 315"/>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METADATA</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 M</a:t>
            </a:r>
          </a:p>
        </p:txBody>
      </p:sp>
      <p:sp>
        <p:nvSpPr>
          <p:cNvPr id="9227" name="AutoShape 10"/>
          <p:cNvSpPr>
            <a:spLocks noChangeArrowheads="1"/>
          </p:cNvSpPr>
          <p:nvPr/>
        </p:nvSpPr>
        <p:spPr bwMode="auto">
          <a:xfrm>
            <a:off x="1619250" y="4319588"/>
            <a:ext cx="1260475" cy="503237"/>
          </a:xfrm>
          <a:prstGeom prst="roundRect">
            <a:avLst>
              <a:gd name="adj" fmla="val 315"/>
            </a:avLst>
          </a:prstGeom>
          <a:solidFill>
            <a:srgbClr val="E6E6FF"/>
          </a:solidFill>
          <a:ln w="9360">
            <a:solidFill>
              <a:srgbClr val="000000"/>
            </a:solidFill>
            <a:round/>
            <a:headEnd/>
            <a:tailEnd/>
          </a:ln>
        </p:spPr>
        <p:txBody>
          <a:bodyPr lIns="90000" tIns="45000" rIns="90000" bIns="45000" anchor="ctr" anchorCtr="1"/>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Root</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ltLang="ja-JP" sz="1600">
                <a:solidFill>
                  <a:srgbClr val="000000"/>
                </a:solidFill>
              </a:rPr>
              <a:t>Tablet</a:t>
            </a:r>
          </a:p>
        </p:txBody>
      </p:sp>
      <p:sp>
        <p:nvSpPr>
          <p:cNvPr id="9228" name="Line 11"/>
          <p:cNvSpPr>
            <a:spLocks noChangeShapeType="1"/>
          </p:cNvSpPr>
          <p:nvPr/>
        </p:nvSpPr>
        <p:spPr bwMode="auto">
          <a:xfrm flipV="1">
            <a:off x="3060700" y="4318000"/>
            <a:ext cx="1079500" cy="185738"/>
          </a:xfrm>
          <a:prstGeom prst="line">
            <a:avLst/>
          </a:prstGeom>
          <a:noFill/>
          <a:ln w="9360">
            <a:solidFill>
              <a:srgbClr val="000000"/>
            </a:solidFill>
            <a:round/>
            <a:headEnd/>
            <a:tailEnd type="triangle" w="med" len="med"/>
          </a:ln>
        </p:spPr>
        <p:txBody>
          <a:bodyPr/>
          <a:lstStyle/>
          <a:p>
            <a:endParaRPr lang="ja-JP" altLang="en-US"/>
          </a:p>
        </p:txBody>
      </p:sp>
      <p:sp>
        <p:nvSpPr>
          <p:cNvPr id="9229" name="Line 12"/>
          <p:cNvSpPr>
            <a:spLocks noChangeShapeType="1"/>
          </p:cNvSpPr>
          <p:nvPr/>
        </p:nvSpPr>
        <p:spPr bwMode="auto">
          <a:xfrm>
            <a:off x="3060700" y="4679950"/>
            <a:ext cx="1079500" cy="539750"/>
          </a:xfrm>
          <a:prstGeom prst="line">
            <a:avLst/>
          </a:prstGeom>
          <a:noFill/>
          <a:ln w="9360">
            <a:solidFill>
              <a:srgbClr val="000000"/>
            </a:solidFill>
            <a:round/>
            <a:headEnd/>
            <a:tailEnd type="triangle" w="med" len="med"/>
          </a:ln>
        </p:spPr>
        <p:txBody>
          <a:bodyPr/>
          <a:lstStyle/>
          <a:p>
            <a:endParaRPr lang="ja-JP" altLang="en-US"/>
          </a:p>
        </p:txBody>
      </p:sp>
      <p:sp>
        <p:nvSpPr>
          <p:cNvPr id="9230" name="Line 13"/>
          <p:cNvSpPr>
            <a:spLocks noChangeShapeType="1"/>
          </p:cNvSpPr>
          <p:nvPr/>
        </p:nvSpPr>
        <p:spPr bwMode="auto">
          <a:xfrm flipV="1">
            <a:off x="5759450" y="3957638"/>
            <a:ext cx="539750" cy="185737"/>
          </a:xfrm>
          <a:prstGeom prst="line">
            <a:avLst/>
          </a:prstGeom>
          <a:noFill/>
          <a:ln w="9360">
            <a:solidFill>
              <a:srgbClr val="000000"/>
            </a:solidFill>
            <a:round/>
            <a:headEnd/>
            <a:tailEnd type="triangle" w="med" len="med"/>
          </a:ln>
        </p:spPr>
        <p:txBody>
          <a:bodyPr/>
          <a:lstStyle/>
          <a:p>
            <a:endParaRPr lang="ja-JP" altLang="en-US"/>
          </a:p>
        </p:txBody>
      </p:sp>
      <p:sp>
        <p:nvSpPr>
          <p:cNvPr id="9231" name="Line 14"/>
          <p:cNvSpPr>
            <a:spLocks noChangeShapeType="1"/>
          </p:cNvSpPr>
          <p:nvPr/>
        </p:nvSpPr>
        <p:spPr bwMode="auto">
          <a:xfrm>
            <a:off x="5759450" y="4319588"/>
            <a:ext cx="539750" cy="179387"/>
          </a:xfrm>
          <a:prstGeom prst="line">
            <a:avLst/>
          </a:prstGeom>
          <a:noFill/>
          <a:ln w="9360">
            <a:solidFill>
              <a:srgbClr val="000000"/>
            </a:solidFill>
            <a:round/>
            <a:headEnd/>
            <a:tailEnd type="triangle" w="med" len="med"/>
          </a:ln>
        </p:spPr>
        <p:txBody>
          <a:bodyPr/>
          <a:lstStyle/>
          <a:p>
            <a:endParaRPr lang="ja-JP" altLang="en-US"/>
          </a:p>
        </p:txBody>
      </p:sp>
      <p:sp>
        <p:nvSpPr>
          <p:cNvPr id="9232" name="Line 15"/>
          <p:cNvSpPr>
            <a:spLocks noChangeShapeType="1"/>
          </p:cNvSpPr>
          <p:nvPr/>
        </p:nvSpPr>
        <p:spPr bwMode="auto">
          <a:xfrm>
            <a:off x="5759450" y="5219700"/>
            <a:ext cx="539750" cy="360363"/>
          </a:xfrm>
          <a:prstGeom prst="line">
            <a:avLst/>
          </a:prstGeom>
          <a:noFill/>
          <a:ln w="9360">
            <a:solidFill>
              <a:srgbClr val="000000"/>
            </a:solidFill>
            <a:round/>
            <a:headEnd/>
            <a:tailEnd type="triangle" w="med" len="med"/>
          </a:ln>
        </p:spPr>
        <p:txBody>
          <a:bodyPr/>
          <a:lstStyle/>
          <a:p>
            <a:endParaRPr lang="ja-JP" altLang="en-US"/>
          </a:p>
        </p:txBody>
      </p:sp>
      <p:sp>
        <p:nvSpPr>
          <p:cNvPr id="9233" name="Text Box 16"/>
          <p:cNvSpPr txBox="1">
            <a:spLocks noChangeArrowheads="1"/>
          </p:cNvSpPr>
          <p:nvPr/>
        </p:nvSpPr>
        <p:spPr bwMode="auto">
          <a:xfrm>
            <a:off x="6788150" y="4751388"/>
            <a:ext cx="485775" cy="539750"/>
          </a:xfrm>
          <a:prstGeom prst="rect">
            <a:avLst/>
          </a:prstGeom>
          <a:noFill/>
          <a:ln w="9525">
            <a:noFill/>
            <a:round/>
            <a:headEnd/>
            <a:tailEnd/>
          </a:ln>
        </p:spPr>
        <p:txBody>
          <a:bodyPr vert="eaVert" lIns="90000" tIns="45000" rIns="90000" bIns="450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a:t>
            </a:r>
          </a:p>
        </p:txBody>
      </p:sp>
      <p:sp>
        <p:nvSpPr>
          <p:cNvPr id="9234" name="Text Box 17"/>
          <p:cNvSpPr txBox="1">
            <a:spLocks noChangeArrowheads="1"/>
          </p:cNvSpPr>
          <p:nvPr/>
        </p:nvSpPr>
        <p:spPr bwMode="auto">
          <a:xfrm>
            <a:off x="4664075" y="4535488"/>
            <a:ext cx="485775" cy="503237"/>
          </a:xfrm>
          <a:prstGeom prst="rect">
            <a:avLst/>
          </a:prstGeom>
          <a:noFill/>
          <a:ln w="9525">
            <a:noFill/>
            <a:round/>
            <a:headEnd/>
            <a:tailEnd/>
          </a:ln>
        </p:spPr>
        <p:txBody>
          <a:bodyPr vert="eaVert" lIns="90000" tIns="45000" rIns="90000" bIns="45000">
            <a:spAutoFit/>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a:solidFill>
                  <a:srgbClr val="000000"/>
                </a:solidFill>
              </a:rPr>
              <a:t>・・</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1"/>
          <p:cNvSpPr>
            <a:spLocks noGrp="1" noChangeArrowheads="1"/>
          </p:cNvSpPr>
          <p:nvPr>
            <p:ph type="title"/>
          </p:nvPr>
        </p:nvSpPr>
        <p:spPr>
          <a:xfrm>
            <a:off x="357188" y="214313"/>
            <a:ext cx="8285162" cy="825500"/>
          </a:xfrm>
        </p:spPr>
        <p:txBody>
          <a:bodyPr/>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mtClean="0"/>
              <a:t>今回の環境について</a:t>
            </a:r>
          </a:p>
        </p:txBody>
      </p:sp>
      <p:sp>
        <p:nvSpPr>
          <p:cNvPr id="10243" name="Text Box 2"/>
          <p:cNvSpPr txBox="1">
            <a:spLocks noChangeArrowheads="1"/>
          </p:cNvSpPr>
          <p:nvPr/>
        </p:nvSpPr>
        <p:spPr bwMode="auto">
          <a:xfrm>
            <a:off x="1438275" y="2501900"/>
            <a:ext cx="6704013" cy="1674813"/>
          </a:xfrm>
          <a:prstGeom prst="rect">
            <a:avLst/>
          </a:prstGeom>
          <a:noFill/>
          <a:ln w="9525">
            <a:noFill/>
            <a:round/>
            <a:headEnd/>
            <a:tailEnd/>
          </a:ln>
        </p:spPr>
        <p:txBody>
          <a:bodyPr wrap="none" lIns="90000" tIns="45000" rIns="90000" bIns="45000"/>
          <a:lstStyle/>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今回使った環境は・・・</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en-US" altLang="ja-JP" sz="2600">
              <a:solidFill>
                <a:srgbClr val="000000"/>
              </a:solidFill>
            </a:endParaRP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　　データベース・・・</a:t>
            </a:r>
            <a:r>
              <a:rPr lang="en-US" altLang="ja-JP" sz="2600" b="1">
                <a:solidFill>
                  <a:srgbClr val="000000"/>
                </a:solidFill>
              </a:rPr>
              <a:t>PostgreSQL</a:t>
            </a:r>
          </a:p>
          <a:p>
            <a: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US" sz="2600">
                <a:solidFill>
                  <a:srgbClr val="000000"/>
                </a:solidFill>
              </a:rPr>
              <a:t>　　開発環境・・・</a:t>
            </a:r>
            <a:r>
              <a:rPr lang="en-US" altLang="ja-JP" sz="2600" b="1">
                <a:solidFill>
                  <a:srgbClr val="000000"/>
                </a:solidFill>
              </a:rPr>
              <a:t>VisualStudio2005 C#(.NET2.0)</a:t>
            </a:r>
            <a:r>
              <a:rPr lang="en-US" altLang="ja-JP" sz="2600">
                <a:solidFill>
                  <a:srgbClr val="000000"/>
                </a:solidFill>
              </a:rPr>
              <a:t> </a:t>
            </a:r>
          </a:p>
        </p:txBody>
      </p:sp>
    </p:spTree>
  </p:cSld>
  <p:clrMapOvr>
    <a:masterClrMapping/>
  </p:clrMapOvr>
  <p:transition spd="med"/>
  <p:timing>
    <p:tnLst>
      <p:par>
        <p:cTn id="1" dur="indefinite"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テーマ">
  <a:themeElements>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テーマ">
      <a:majorFont>
        <a:latin typeface="ＭＳ Ｐゴシック"/>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ＭＳ Ｐゴシック" pitchFamily="48" charset="-128"/>
            <a:ea typeface="ＭＳ Ｐゴシック" pitchFamily="48"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2000" b="0" i="0" u="none" strike="noStrike" cap="none" normalizeH="0" baseline="0" smtClean="0">
            <a:ln>
              <a:noFill/>
            </a:ln>
            <a:solidFill>
              <a:schemeClr val="bg1"/>
            </a:solidFill>
            <a:effectLst/>
            <a:latin typeface="ＭＳ Ｐゴシック" pitchFamily="48" charset="-128"/>
            <a:ea typeface="ＭＳ Ｐゴシック" pitchFamily="48" charset="-128"/>
          </a:defRPr>
        </a:defPPr>
      </a:lstStyle>
    </a:lnDef>
  </a:objectDefaults>
  <a:extraClrSchemeLst>
    <a:extraClrScheme>
      <a:clrScheme name="Office テーマ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テーマ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テーマ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テーマ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テーマ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テーマ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テーマ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34457</TotalTime>
  <Words>1010</Words>
  <Application>Microsoft Office PowerPoint</Application>
  <PresentationFormat>画面に合わせる (4:3)</PresentationFormat>
  <Paragraphs>402</Paragraphs>
  <Slides>28</Slides>
  <Notes>27</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28</vt:i4>
      </vt:variant>
    </vt:vector>
  </HeadingPairs>
  <TitlesOfParts>
    <vt:vector size="33" baseType="lpstr">
      <vt:lpstr>ＭＳ Ｐゴシック</vt:lpstr>
      <vt:lpstr>Times New Roman</vt:lpstr>
      <vt:lpstr>Arial</vt:lpstr>
      <vt:lpstr>ＭＳ ゴシック</vt:lpstr>
      <vt:lpstr>Office テーマ</vt:lpstr>
      <vt:lpstr>スライド 1</vt:lpstr>
      <vt:lpstr>自己紹介</vt:lpstr>
      <vt:lpstr>今日のお話</vt:lpstr>
      <vt:lpstr>そもそもなんでこんなことを やってみようと思ったのか</vt:lpstr>
      <vt:lpstr>まずはおさらいRDBMSについて</vt:lpstr>
      <vt:lpstr>Bigtableについて</vt:lpstr>
      <vt:lpstr>Bigtableの特徴１</vt:lpstr>
      <vt:lpstr>Bigtableの特徴２</vt:lpstr>
      <vt:lpstr>今回の環境について</vt:lpstr>
      <vt:lpstr>なんでポスグレ</vt:lpstr>
      <vt:lpstr>全体構成について</vt:lpstr>
      <vt:lpstr>全体構成について</vt:lpstr>
      <vt:lpstr>エンティティモデル</vt:lpstr>
      <vt:lpstr>テーブル構造１</vt:lpstr>
      <vt:lpstr>テーブル構造２</vt:lpstr>
      <vt:lpstr>エンティティとテーブルの対応</vt:lpstr>
      <vt:lpstr>トランザクションの実装</vt:lpstr>
      <vt:lpstr>トランザクションの実装</vt:lpstr>
      <vt:lpstr>新患登録</vt:lpstr>
      <vt:lpstr>患者情報取得</vt:lpstr>
      <vt:lpstr>患者情報更新</vt:lpstr>
      <vt:lpstr>患者情報削除</vt:lpstr>
      <vt:lpstr>患者リスト取得</vt:lpstr>
      <vt:lpstr>今後やってみたいこと</vt:lpstr>
      <vt:lpstr>データの再配置</vt:lpstr>
      <vt:lpstr>マルチスレッド化</vt:lpstr>
      <vt:lpstr>読み込みプロパティ限定</vt:lpstr>
      <vt:lpstr>スライド 28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RDBでCDB</dc:title>
  <dc:creator>山ノ内 祥訓</dc:creator>
  <cp:lastModifiedBy>わんくま同盟</cp:lastModifiedBy>
  <cp:revision>3</cp:revision>
  <cp:lastPrinted>1601-01-01T00:00:00Z</cp:lastPrinted>
  <dcterms:created xsi:type="dcterms:W3CDTF">2009-08-02T17:34:11Z</dcterms:created>
  <dcterms:modified xsi:type="dcterms:W3CDTF">2009-09-10T18:07:47Z</dcterms:modified>
</cp:coreProperties>
</file>