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34"/>
  </p:notesMasterIdLst>
  <p:handoutMasterIdLst>
    <p:handoutMasterId r:id="rId35"/>
  </p:handoutMasterIdLst>
  <p:sldIdLst>
    <p:sldId id="265" r:id="rId2"/>
    <p:sldId id="276" r:id="rId3"/>
    <p:sldId id="274" r:id="rId4"/>
    <p:sldId id="275" r:id="rId5"/>
    <p:sldId id="266" r:id="rId6"/>
    <p:sldId id="270" r:id="rId7"/>
    <p:sldId id="269" r:id="rId8"/>
    <p:sldId id="268" r:id="rId9"/>
    <p:sldId id="267" r:id="rId10"/>
    <p:sldId id="273" r:id="rId11"/>
    <p:sldId id="271" r:id="rId12"/>
    <p:sldId id="272" r:id="rId13"/>
    <p:sldId id="277" r:id="rId14"/>
    <p:sldId id="278" r:id="rId15"/>
    <p:sldId id="279" r:id="rId16"/>
    <p:sldId id="282" r:id="rId17"/>
    <p:sldId id="283" r:id="rId18"/>
    <p:sldId id="281" r:id="rId19"/>
    <p:sldId id="285" r:id="rId20"/>
    <p:sldId id="286" r:id="rId21"/>
    <p:sldId id="287" r:id="rId22"/>
    <p:sldId id="280" r:id="rId23"/>
    <p:sldId id="284" r:id="rId24"/>
    <p:sldId id="288" r:id="rId25"/>
    <p:sldId id="289" r:id="rId26"/>
    <p:sldId id="290" r:id="rId27"/>
    <p:sldId id="291" r:id="rId28"/>
    <p:sldId id="292" r:id="rId29"/>
    <p:sldId id="293" r:id="rId30"/>
    <p:sldId id="294" r:id="rId31"/>
    <p:sldId id="295" r:id="rId32"/>
    <p:sldId id="296" r:id="rId33"/>
  </p:sldIdLst>
  <p:sldSz cx="9144000" cy="6858000" type="screen4x3"/>
  <p:notesSz cx="6735763" cy="9866313"/>
  <p:embeddedFontLst>
    <p:embeddedFont>
      <p:font typeface="Calibri" pitchFamily="34" charset="0"/>
      <p:regular r:id="rId36"/>
      <p:bold r:id="rId37"/>
      <p:italic r:id="rId38"/>
      <p:boldItalic r:id="rId39"/>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3" autoAdjust="0"/>
  </p:normalViewPr>
  <p:slideViewPr>
    <p:cSldViewPr>
      <p:cViewPr varScale="1">
        <p:scale>
          <a:sx n="99" d="100"/>
          <a:sy n="99" d="100"/>
        </p:scale>
        <p:origin x="-84" y="-20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横浜勉強会 </a:t>
            </a:r>
            <a:r>
              <a:rPr kumimoji="0" lang="en-US" altLang="ja-JP" sz="2300" dirty="0" smtClean="0">
                <a:solidFill>
                  <a:schemeClr val="tx2"/>
                </a:solidFill>
                <a:ea typeface="ＭＳ Ｐゴシック" pitchFamily="50" charset="-128"/>
              </a:rPr>
              <a:t>#02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png"/><Relationship Id="rId7" Type="http://schemas.openxmlformats.org/officeDocument/2006/relationships/hyperlink" Target="http://blogs.wankuma.com/mnow/" TargetMode="Externa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mnow.wankuma.com/"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357158" y="428604"/>
            <a:ext cx="8286808" cy="1470025"/>
          </a:xfrm>
        </p:spPr>
        <p:txBody>
          <a:bodyPr/>
          <a:lstStyle/>
          <a:p>
            <a:r>
              <a:rPr lang="en-US" altLang="ja-JP" sz="4000" dirty="0" smtClean="0"/>
              <a:t>COM</a:t>
            </a:r>
            <a:r>
              <a:rPr lang="ja-JP" altLang="en-US" sz="4000" dirty="0" smtClean="0"/>
              <a:t>を応用して</a:t>
            </a:r>
            <a:r>
              <a:rPr lang="en-US" altLang="ja-JP" sz="4000" dirty="0" smtClean="0"/>
              <a:t>Excel</a:t>
            </a:r>
            <a:r>
              <a:rPr lang="ja-JP" altLang="en-US" sz="4000" dirty="0" smtClean="0"/>
              <a:t>をコントロール</a:t>
            </a:r>
            <a:endParaRPr kumimoji="1" lang="ja-JP" altLang="en-US" sz="4000" dirty="0"/>
          </a:p>
        </p:txBody>
      </p:sp>
      <p:pic>
        <p:nvPicPr>
          <p:cNvPr id="6"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7" name="図 6" descr="MVP_Horizontal_FullColor.png"/>
          <p:cNvPicPr>
            <a:picLocks noChangeAspect="1"/>
          </p:cNvPicPr>
          <p:nvPr/>
        </p:nvPicPr>
        <p:blipFill>
          <a:blip r:embed="rId3" cstate="print"/>
          <a:stretch>
            <a:fillRect/>
          </a:stretch>
        </p:blipFill>
        <p:spPr>
          <a:xfrm>
            <a:off x="6000760" y="1785926"/>
            <a:ext cx="2105868" cy="857256"/>
          </a:xfrm>
          <a:prstGeom prst="rect">
            <a:avLst/>
          </a:prstGeom>
        </p:spPr>
      </p:pic>
      <p:pic>
        <p:nvPicPr>
          <p:cNvPr id="8" name="図 7" descr="kuma.jpg"/>
          <p:cNvPicPr>
            <a:picLocks noChangeAspect="1"/>
          </p:cNvPicPr>
          <p:nvPr/>
        </p:nvPicPr>
        <p:blipFill>
          <a:blip r:embed="rId4" cstate="print"/>
          <a:stretch>
            <a:fillRect/>
          </a:stretch>
        </p:blipFill>
        <p:spPr>
          <a:xfrm>
            <a:off x="6215074" y="5143512"/>
            <a:ext cx="2449303" cy="857256"/>
          </a:xfrm>
          <a:prstGeom prst="rect">
            <a:avLst/>
          </a:prstGeom>
        </p:spPr>
      </p:pic>
      <p:pic>
        <p:nvPicPr>
          <p:cNvPr id="9" name="図 8" descr="mnowlogo.jpg"/>
          <p:cNvPicPr>
            <a:picLocks noChangeAspect="1"/>
          </p:cNvPicPr>
          <p:nvPr/>
        </p:nvPicPr>
        <p:blipFill>
          <a:blip r:embed="rId5" cstate="print"/>
          <a:stretch>
            <a:fillRect/>
          </a:stretch>
        </p:blipFill>
        <p:spPr>
          <a:xfrm>
            <a:off x="3337145" y="5143512"/>
            <a:ext cx="2857518" cy="857256"/>
          </a:xfrm>
          <a:prstGeom prst="rect">
            <a:avLst/>
          </a:prstGeom>
        </p:spPr>
      </p:pic>
      <p:sp>
        <p:nvSpPr>
          <p:cNvPr id="10" name="サブタイトル 2"/>
          <p:cNvSpPr txBox="1">
            <a:spLocks/>
          </p:cNvSpPr>
          <p:nvPr/>
        </p:nvSpPr>
        <p:spPr>
          <a:xfrm>
            <a:off x="1214414" y="2071678"/>
            <a:ext cx="6400800" cy="278608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えムナウ　（児玉宏之）</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http://mnow.jp/</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http://mnow.wankuma.com/</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7"/>
              </a:rPr>
              <a:t>http://blogs.wankuma.com/mnow/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8"/>
              </a:rPr>
              <a:t>http://www.ailight.jp/blog/mnow/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kern="0" dirty="0" smtClean="0">
              <a:solidFill>
                <a:schemeClr val="tx2"/>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Excel</a:t>
            </a:r>
            <a:r>
              <a:rPr kumimoji="1" lang="ja-JP" altLang="en-US" dirty="0" smtClean="0"/>
              <a:t>を埋め込むアプリケーションを作る</a:t>
            </a:r>
            <a:endParaRPr kumimoji="1" lang="en-US" altLang="ja-JP" dirty="0" smtClean="0"/>
          </a:p>
          <a:p>
            <a:pPr lvl="1"/>
            <a:r>
              <a:rPr lang="en-US" altLang="ja-JP" dirty="0" smtClean="0"/>
              <a:t>Excel</a:t>
            </a:r>
            <a:r>
              <a:rPr lang="ja-JP" altLang="en-US" dirty="0" smtClean="0"/>
              <a:t>は</a:t>
            </a:r>
            <a:r>
              <a:rPr lang="en-US" altLang="ja-JP" dirty="0" smtClean="0"/>
              <a:t>OLE</a:t>
            </a:r>
            <a:r>
              <a:rPr lang="ja-JP" altLang="en-US" dirty="0" smtClean="0"/>
              <a:t>サーバーとしても</a:t>
            </a:r>
            <a:r>
              <a:rPr lang="en-US" altLang="ja-JP" dirty="0" smtClean="0"/>
              <a:t>OLE</a:t>
            </a:r>
            <a:r>
              <a:rPr lang="ja-JP" altLang="en-US" dirty="0" smtClean="0"/>
              <a:t>コンテナとしても動作する</a:t>
            </a:r>
            <a:endParaRPr lang="en-US" altLang="ja-JP" dirty="0" smtClean="0"/>
          </a:p>
          <a:p>
            <a:pPr lvl="1"/>
            <a:r>
              <a:rPr lang="ja-JP" altLang="en-US" dirty="0" smtClean="0"/>
              <a:t>プロジェクトを</a:t>
            </a:r>
            <a:r>
              <a:rPr lang="en-US" altLang="ja-JP" dirty="0" smtClean="0"/>
              <a:t>OLE</a:t>
            </a:r>
            <a:r>
              <a:rPr lang="ja-JP" altLang="en-US" dirty="0" smtClean="0"/>
              <a:t>コンテナとして作成すれば</a:t>
            </a:r>
            <a:r>
              <a:rPr lang="en-US" altLang="ja-JP" dirty="0" smtClean="0"/>
              <a:t>Excel</a:t>
            </a:r>
            <a:r>
              <a:rPr lang="ja-JP" altLang="en-US" dirty="0" smtClean="0"/>
              <a:t>を</a:t>
            </a:r>
            <a:r>
              <a:rPr lang="en-US" altLang="ja-JP" dirty="0" smtClean="0"/>
              <a:t>OLE</a:t>
            </a:r>
            <a:r>
              <a:rPr lang="ja-JP" altLang="en-US" dirty="0" smtClean="0"/>
              <a:t>サーバー（</a:t>
            </a:r>
            <a:r>
              <a:rPr lang="en-US" altLang="ja-JP" dirty="0" smtClean="0"/>
              <a:t>OLE</a:t>
            </a:r>
            <a:r>
              <a:rPr lang="ja-JP" altLang="en-US" dirty="0" smtClean="0"/>
              <a:t>オートメーションとも言う）として内部に表示することができる</a:t>
            </a:r>
            <a:endParaRPr lang="en-US" altLang="ja-JP" dirty="0" smtClean="0"/>
          </a:p>
          <a:p>
            <a:pPr lvl="1"/>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MFC </a:t>
            </a:r>
            <a:r>
              <a:rPr lang="ja-JP" altLang="en-US" dirty="0" smtClean="0"/>
              <a:t>アプリケーションを作成する</a:t>
            </a:r>
            <a:endParaRPr lang="en-US" altLang="ja-JP" dirty="0" smtClean="0"/>
          </a:p>
          <a:p>
            <a:pPr lvl="1"/>
            <a:r>
              <a:rPr lang="ja-JP" altLang="en-US" dirty="0" smtClean="0"/>
              <a:t>シングル ドキュメント</a:t>
            </a:r>
            <a:endParaRPr lang="en-US" altLang="ja-JP" dirty="0" smtClean="0"/>
          </a:p>
          <a:p>
            <a:pPr lvl="1"/>
            <a:r>
              <a:rPr lang="ja-JP" altLang="en-US" dirty="0" smtClean="0"/>
              <a:t>プロジェクト形式</a:t>
            </a:r>
            <a:r>
              <a:rPr lang="en-US" altLang="ja-JP" dirty="0" smtClean="0"/>
              <a:t>: MFC </a:t>
            </a:r>
            <a:r>
              <a:rPr lang="ja-JP" altLang="en-US" dirty="0" smtClean="0"/>
              <a:t>標準</a:t>
            </a:r>
            <a:endParaRPr lang="en-US" altLang="ja-JP" dirty="0" smtClean="0"/>
          </a:p>
          <a:p>
            <a:pPr lvl="1"/>
            <a:r>
              <a:rPr lang="ja-JP" altLang="en-US" dirty="0" smtClean="0"/>
              <a:t>視覚スタイルと色：規定</a:t>
            </a:r>
            <a:endParaRPr lang="en-US" altLang="ja-JP" dirty="0" smtClean="0"/>
          </a:p>
          <a:p>
            <a:pPr lvl="1"/>
            <a:r>
              <a:rPr lang="ja-JP" altLang="en-US" dirty="0" smtClean="0"/>
              <a:t>複合ドキュメント サポート</a:t>
            </a:r>
            <a:r>
              <a:rPr lang="en-US" altLang="ja-JP" dirty="0" smtClean="0"/>
              <a:t>:</a:t>
            </a:r>
            <a:r>
              <a:rPr lang="ja-JP" altLang="en-US" dirty="0" smtClean="0"/>
              <a:t>コンテナ</a:t>
            </a:r>
            <a:endParaRPr lang="en-US" altLang="ja-JP" dirty="0" smtClean="0"/>
          </a:p>
          <a:p>
            <a:pPr lvl="1"/>
            <a:r>
              <a:rPr lang="ja-JP" altLang="en-US" dirty="0" smtClean="0"/>
              <a:t>データ ベースサポート</a:t>
            </a:r>
            <a:r>
              <a:rPr lang="en-US" altLang="ja-JP" dirty="0" smtClean="0"/>
              <a:t>:</a:t>
            </a:r>
            <a:r>
              <a:rPr lang="ja-JP" altLang="en-US" dirty="0" smtClean="0"/>
              <a:t>なし</a:t>
            </a:r>
            <a:endParaRPr lang="en-US" altLang="ja-JP" dirty="0" smtClean="0"/>
          </a:p>
          <a:p>
            <a:pPr lvl="1"/>
            <a:r>
              <a:rPr lang="ja-JP" altLang="en-US" dirty="0" smtClean="0"/>
              <a:t>コマンド バー：クラシック メニューを使用する</a:t>
            </a:r>
            <a:endParaRPr lang="en-US" altLang="ja-JP" dirty="0" smtClean="0"/>
          </a:p>
          <a:p>
            <a:pPr lvl="1"/>
            <a:r>
              <a:rPr lang="ja-JP" altLang="en-US" dirty="0" smtClean="0"/>
              <a:t>高度な機能</a:t>
            </a:r>
            <a:r>
              <a:rPr lang="en-US" altLang="ja-JP" dirty="0" smtClean="0"/>
              <a:t>:</a:t>
            </a:r>
            <a:r>
              <a:rPr lang="ja-JP" altLang="en-US" dirty="0" smtClean="0"/>
              <a:t>コモン コントロール マニフェスト</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出来上がったファイル</a:t>
            </a:r>
            <a:endParaRPr kumimoji="1" lang="en-US" altLang="ja-JP" dirty="0" smtClean="0"/>
          </a:p>
          <a:p>
            <a:pPr lvl="1"/>
            <a:r>
              <a:rPr lang="en-US" altLang="ja-JP" dirty="0" err="1" smtClean="0"/>
              <a:t>stdafx</a:t>
            </a:r>
            <a:endParaRPr kumimoji="1" lang="en-US" altLang="ja-JP" dirty="0" smtClean="0"/>
          </a:p>
          <a:p>
            <a:pPr lvl="1"/>
            <a:r>
              <a:rPr kumimoji="1" lang="en-US" altLang="ja-JP" dirty="0" err="1" smtClean="0"/>
              <a:t>CxxApp</a:t>
            </a:r>
            <a:r>
              <a:rPr kumimoji="1" lang="en-US" altLang="ja-JP" dirty="0" smtClean="0"/>
              <a:t> </a:t>
            </a:r>
            <a:r>
              <a:rPr kumimoji="1" lang="en-US" altLang="ja-JP" dirty="0" err="1" smtClean="0"/>
              <a:t>CWinApp</a:t>
            </a:r>
            <a:r>
              <a:rPr lang="ja-JP" altLang="en-US" dirty="0" smtClean="0"/>
              <a:t>を継承</a:t>
            </a:r>
            <a:endParaRPr kumimoji="1" lang="en-US" altLang="ja-JP" dirty="0" smtClean="0"/>
          </a:p>
          <a:p>
            <a:pPr lvl="1"/>
            <a:r>
              <a:rPr lang="en-US" altLang="ja-JP" dirty="0" err="1" smtClean="0"/>
              <a:t>CMainFrame</a:t>
            </a:r>
            <a:r>
              <a:rPr lang="en-US" altLang="ja-JP" dirty="0" smtClean="0"/>
              <a:t> </a:t>
            </a:r>
            <a:r>
              <a:rPr lang="en-US" altLang="ja-JP" dirty="0" err="1" smtClean="0"/>
              <a:t>CFrameWnd</a:t>
            </a:r>
            <a:r>
              <a:rPr lang="ja-JP" altLang="en-US" dirty="0" smtClean="0"/>
              <a:t>を継承</a:t>
            </a:r>
            <a:endParaRPr lang="en-US" altLang="ja-JP" dirty="0" smtClean="0"/>
          </a:p>
          <a:p>
            <a:pPr lvl="1"/>
            <a:r>
              <a:rPr lang="en-US" altLang="ja-JP" dirty="0" err="1" smtClean="0"/>
              <a:t>CxxDoc</a:t>
            </a:r>
            <a:r>
              <a:rPr lang="en-US" altLang="ja-JP" dirty="0" smtClean="0"/>
              <a:t> </a:t>
            </a:r>
            <a:r>
              <a:rPr lang="en-US" altLang="ja-JP" dirty="0" err="1" smtClean="0"/>
              <a:t>COleDocument</a:t>
            </a:r>
            <a:r>
              <a:rPr lang="ja-JP" altLang="en-US" dirty="0" smtClean="0"/>
              <a:t>を継承</a:t>
            </a:r>
            <a:endParaRPr lang="en-US" altLang="ja-JP" dirty="0" smtClean="0"/>
          </a:p>
          <a:p>
            <a:pPr lvl="1"/>
            <a:r>
              <a:rPr kumimoji="1" lang="en-US" altLang="ja-JP" dirty="0" err="1" smtClean="0"/>
              <a:t>CxxView</a:t>
            </a:r>
            <a:r>
              <a:rPr kumimoji="1" lang="en-US" altLang="ja-JP" dirty="0" smtClean="0"/>
              <a:t> </a:t>
            </a:r>
            <a:r>
              <a:rPr kumimoji="1" lang="en-US" altLang="ja-JP" dirty="0" err="1" smtClean="0"/>
              <a:t>CView</a:t>
            </a:r>
            <a:r>
              <a:rPr lang="ja-JP" altLang="en-US" dirty="0" smtClean="0"/>
              <a:t>を継承</a:t>
            </a:r>
            <a:endParaRPr lang="en-US" altLang="ja-JP" dirty="0" smtClean="0"/>
          </a:p>
          <a:p>
            <a:pPr lvl="1"/>
            <a:r>
              <a:rPr kumimoji="1" lang="en-US" altLang="ja-JP" dirty="0" err="1" smtClean="0"/>
              <a:t>CntrItem</a:t>
            </a:r>
            <a:r>
              <a:rPr kumimoji="1" lang="en-US" altLang="ja-JP" dirty="0" smtClean="0"/>
              <a:t> </a:t>
            </a:r>
            <a:r>
              <a:rPr kumimoji="1" lang="en-US" altLang="ja-JP" dirty="0" err="1" smtClean="0"/>
              <a:t>COleDocObjectItem</a:t>
            </a:r>
            <a:r>
              <a:rPr lang="ja-JP" altLang="en-US" dirty="0" smtClean="0"/>
              <a:t>を継承</a:t>
            </a:r>
            <a:endParaRPr lang="en-US" altLang="ja-JP" dirty="0" smtClean="0"/>
          </a:p>
          <a:p>
            <a:pPr lvl="1"/>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既存の</a:t>
            </a:r>
            <a:r>
              <a:rPr kumimoji="1" lang="en-US" altLang="ja-JP" dirty="0" smtClean="0"/>
              <a:t>Excel</a:t>
            </a:r>
            <a:r>
              <a:rPr kumimoji="1" lang="ja-JP" altLang="en-US" dirty="0" smtClean="0"/>
              <a:t>ファイルを初期</a:t>
            </a:r>
            <a:r>
              <a:rPr lang="ja-JP" altLang="en-US" dirty="0" smtClean="0"/>
              <a:t>読み込み</a:t>
            </a:r>
            <a:endParaRPr kumimoji="1" lang="en-US" altLang="ja-JP" dirty="0" smtClean="0"/>
          </a:p>
          <a:p>
            <a:pPr lvl="1"/>
            <a:r>
              <a:rPr lang="en-US" altLang="ja-JP" dirty="0" err="1" smtClean="0"/>
              <a:t>CxxDoc</a:t>
            </a:r>
            <a:r>
              <a:rPr lang="en-US" altLang="ja-JP" dirty="0" smtClean="0"/>
              <a:t>::</a:t>
            </a:r>
            <a:r>
              <a:rPr lang="en-US" altLang="ja-JP" dirty="0" err="1" smtClean="0"/>
              <a:t>OnNewDocument</a:t>
            </a:r>
            <a:endParaRPr lang="en-US" altLang="ja-JP" dirty="0" smtClean="0"/>
          </a:p>
          <a:p>
            <a:pPr lvl="1"/>
            <a:endParaRPr kumimoji="1" lang="ja-JP" altLang="en-US" dirty="0"/>
          </a:p>
        </p:txBody>
      </p:sp>
      <p:sp>
        <p:nvSpPr>
          <p:cNvPr id="4" name="テキスト ボックス 3"/>
          <p:cNvSpPr txBox="1"/>
          <p:nvPr/>
        </p:nvSpPr>
        <p:spPr>
          <a:xfrm>
            <a:off x="928662" y="2571744"/>
            <a:ext cx="7385355" cy="1569660"/>
          </a:xfrm>
          <a:prstGeom prst="rect">
            <a:avLst/>
          </a:prstGeom>
          <a:noFill/>
        </p:spPr>
        <p:txBody>
          <a:bodyPr wrap="none" rtlCol="0">
            <a:spAutoFit/>
          </a:bodyPr>
          <a:lstStyle/>
          <a:p>
            <a:r>
              <a:rPr lang="en-US" altLang="ja-JP" sz="2400" dirty="0" err="1" smtClean="0"/>
              <a:t>CString</a:t>
            </a:r>
            <a:r>
              <a:rPr lang="en-US" altLang="ja-JP" sz="2400" dirty="0" smtClean="0"/>
              <a:t> </a:t>
            </a:r>
            <a:r>
              <a:rPr lang="en-US" altLang="ja-JP" sz="2400" dirty="0" err="1" smtClean="0"/>
              <a:t>filepath</a:t>
            </a:r>
            <a:r>
              <a:rPr lang="en-US" altLang="ja-JP" sz="2400" dirty="0" smtClean="0"/>
              <a:t>("C:\\Users\\Public\\Documents\\</a:t>
            </a:r>
            <a:br>
              <a:rPr lang="en-US" altLang="ja-JP" sz="2400" dirty="0" smtClean="0"/>
            </a:br>
            <a:r>
              <a:rPr lang="en-US" altLang="ja-JP" sz="2400" dirty="0" smtClean="0"/>
              <a:t>	 Demo\\</a:t>
            </a:r>
            <a:r>
              <a:rPr lang="en-US" altLang="ja-JP" sz="2400" dirty="0" err="1" smtClean="0"/>
              <a:t>OleDemo</a:t>
            </a:r>
            <a:r>
              <a:rPr lang="en-US" altLang="ja-JP" sz="2400" dirty="0" smtClean="0"/>
              <a:t>\\</a:t>
            </a:r>
            <a:r>
              <a:rPr lang="en-US" altLang="ja-JP" sz="2400" dirty="0" err="1" smtClean="0"/>
              <a:t>ExTest</a:t>
            </a:r>
            <a:r>
              <a:rPr lang="en-US" altLang="ja-JP" sz="2400" dirty="0" smtClean="0"/>
              <a:t>\\Text.xlsx");</a:t>
            </a:r>
          </a:p>
          <a:p>
            <a:r>
              <a:rPr lang="en-US" altLang="ja-JP" sz="2400" dirty="0" err="1" smtClean="0"/>
              <a:t>m_pItem</a:t>
            </a:r>
            <a:r>
              <a:rPr lang="en-US" altLang="ja-JP" sz="2400" dirty="0" smtClean="0"/>
              <a:t> = new </a:t>
            </a:r>
            <a:r>
              <a:rPr lang="en-US" altLang="ja-JP" sz="2400" dirty="0" err="1" smtClean="0"/>
              <a:t>CxxCntrItem</a:t>
            </a:r>
            <a:r>
              <a:rPr lang="en-US" altLang="ja-JP" sz="2400" dirty="0" smtClean="0"/>
              <a:t>(this);</a:t>
            </a:r>
          </a:p>
          <a:p>
            <a:r>
              <a:rPr lang="en-US" altLang="ja-JP" sz="2400" dirty="0" err="1" smtClean="0"/>
              <a:t>m_pItem</a:t>
            </a:r>
            <a:r>
              <a:rPr lang="en-US" altLang="ja-JP" sz="2400" dirty="0" smtClean="0"/>
              <a:t>-&gt;</a:t>
            </a:r>
            <a:r>
              <a:rPr lang="en-US" altLang="ja-JP" sz="2400" dirty="0" err="1" smtClean="0"/>
              <a:t>CreateFromFile</a:t>
            </a:r>
            <a:r>
              <a:rPr lang="en-US" altLang="ja-JP" sz="2400" dirty="0" smtClean="0"/>
              <a:t>(</a:t>
            </a:r>
            <a:r>
              <a:rPr lang="en-US" altLang="ja-JP" sz="2400" dirty="0" err="1" smtClean="0"/>
              <a:t>filepath</a:t>
            </a:r>
            <a:r>
              <a:rPr lang="en-US" altLang="ja-JP" sz="2400" dirty="0" smtClean="0"/>
              <a:t>);</a:t>
            </a:r>
            <a:endParaRPr kumimoji="1" lang="ja-JP"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既存のドキュメントを</a:t>
            </a:r>
            <a:r>
              <a:rPr kumimoji="1" lang="en-US" altLang="ja-JP" dirty="0" smtClean="0"/>
              <a:t>View</a:t>
            </a:r>
            <a:r>
              <a:rPr kumimoji="1" lang="ja-JP" altLang="en-US" dirty="0" smtClean="0"/>
              <a:t>内部に表示</a:t>
            </a:r>
            <a:endParaRPr kumimoji="1" lang="en-US" altLang="ja-JP" dirty="0" smtClean="0"/>
          </a:p>
          <a:p>
            <a:pPr lvl="1"/>
            <a:r>
              <a:rPr lang="en-US" altLang="ja-JP" dirty="0" err="1" smtClean="0"/>
              <a:t>CxxView</a:t>
            </a:r>
            <a:r>
              <a:rPr lang="en-US" altLang="ja-JP" dirty="0" smtClean="0"/>
              <a:t>::</a:t>
            </a:r>
            <a:r>
              <a:rPr lang="en-US" altLang="ja-JP" dirty="0" err="1" smtClean="0"/>
              <a:t>OnInitialUpdate</a:t>
            </a:r>
            <a:endParaRPr kumimoji="1" lang="ja-JP" altLang="en-US" dirty="0"/>
          </a:p>
        </p:txBody>
      </p:sp>
      <p:sp>
        <p:nvSpPr>
          <p:cNvPr id="4" name="テキスト ボックス 3"/>
          <p:cNvSpPr txBox="1"/>
          <p:nvPr/>
        </p:nvSpPr>
        <p:spPr>
          <a:xfrm>
            <a:off x="428596" y="2214554"/>
            <a:ext cx="8194551" cy="3539430"/>
          </a:xfrm>
          <a:prstGeom prst="rect">
            <a:avLst/>
          </a:prstGeom>
          <a:noFill/>
        </p:spPr>
        <p:txBody>
          <a:bodyPr wrap="none" rtlCol="0">
            <a:spAutoFit/>
          </a:bodyPr>
          <a:lstStyle/>
          <a:p>
            <a:r>
              <a:rPr lang="en-US" altLang="ja-JP" sz="1600" dirty="0" err="1" smtClean="0"/>
              <a:t>COleDocument</a:t>
            </a:r>
            <a:r>
              <a:rPr lang="en-US" altLang="ja-JP" sz="1600" dirty="0" smtClean="0"/>
              <a:t>* </a:t>
            </a:r>
            <a:r>
              <a:rPr lang="en-US" altLang="ja-JP" sz="1600" dirty="0" err="1" smtClean="0"/>
              <a:t>pDoc</a:t>
            </a:r>
            <a:r>
              <a:rPr lang="en-US" altLang="ja-JP" sz="1600" dirty="0" smtClean="0"/>
              <a:t> = (</a:t>
            </a:r>
            <a:r>
              <a:rPr lang="en-US" altLang="ja-JP" sz="1600" dirty="0" err="1" smtClean="0"/>
              <a:t>COleDocument</a:t>
            </a:r>
            <a:r>
              <a:rPr lang="en-US" altLang="ja-JP" sz="1600" dirty="0" smtClean="0"/>
              <a:t>*) </a:t>
            </a:r>
            <a:r>
              <a:rPr lang="en-US" altLang="ja-JP" sz="1600" dirty="0" err="1" smtClean="0"/>
              <a:t>GetDocument</a:t>
            </a:r>
            <a:r>
              <a:rPr lang="en-US" altLang="ja-JP" sz="1600" dirty="0" smtClean="0"/>
              <a:t>();</a:t>
            </a:r>
          </a:p>
          <a:p>
            <a:r>
              <a:rPr lang="en-US" altLang="ja-JP" sz="1600" dirty="0" smtClean="0"/>
              <a:t>if (</a:t>
            </a:r>
            <a:r>
              <a:rPr lang="en-US" altLang="ja-JP" sz="1600" dirty="0" err="1" smtClean="0"/>
              <a:t>pDoc</a:t>
            </a:r>
            <a:r>
              <a:rPr lang="en-US" altLang="ja-JP" sz="1600" dirty="0" smtClean="0"/>
              <a:t> != NULL) {</a:t>
            </a:r>
          </a:p>
          <a:p>
            <a:r>
              <a:rPr lang="en-US" altLang="ja-JP" sz="1600" dirty="0" smtClean="0"/>
              <a:t>	POSITION </a:t>
            </a:r>
            <a:r>
              <a:rPr lang="en-US" altLang="ja-JP" sz="1600" dirty="0" err="1" smtClean="0"/>
              <a:t>posItem</a:t>
            </a:r>
            <a:r>
              <a:rPr lang="en-US" altLang="ja-JP" sz="1600" dirty="0" smtClean="0"/>
              <a:t> = </a:t>
            </a:r>
            <a:r>
              <a:rPr lang="en-US" altLang="ja-JP" sz="1600" dirty="0" err="1" smtClean="0"/>
              <a:t>pDoc</a:t>
            </a:r>
            <a:r>
              <a:rPr lang="en-US" altLang="ja-JP" sz="1600" dirty="0" smtClean="0"/>
              <a:t>-&gt;</a:t>
            </a:r>
            <a:r>
              <a:rPr lang="en-US" altLang="ja-JP" sz="1600" dirty="0" err="1" smtClean="0"/>
              <a:t>GetStartPosition</a:t>
            </a:r>
            <a:r>
              <a:rPr lang="en-US" altLang="ja-JP" sz="1600" dirty="0" smtClean="0"/>
              <a:t>();</a:t>
            </a:r>
          </a:p>
          <a:p>
            <a:r>
              <a:rPr lang="en-US" altLang="ja-JP" sz="1600" dirty="0" smtClean="0"/>
              <a:t>	if (</a:t>
            </a:r>
            <a:r>
              <a:rPr lang="en-US" altLang="ja-JP" sz="1600" dirty="0" err="1" smtClean="0"/>
              <a:t>posItem</a:t>
            </a:r>
            <a:r>
              <a:rPr lang="en-US" altLang="ja-JP" sz="1600" dirty="0" smtClean="0"/>
              <a:t> != NULL) {</a:t>
            </a:r>
          </a:p>
          <a:p>
            <a:r>
              <a:rPr lang="en-US" altLang="ja-JP" sz="1600" dirty="0" smtClean="0"/>
              <a:t>		</a:t>
            </a:r>
            <a:r>
              <a:rPr lang="en-US" altLang="ja-JP" sz="1600" dirty="0" err="1" smtClean="0"/>
              <a:t>CDocItem</a:t>
            </a:r>
            <a:r>
              <a:rPr lang="en-US" altLang="ja-JP" sz="1600" dirty="0" smtClean="0"/>
              <a:t>* </a:t>
            </a:r>
            <a:r>
              <a:rPr lang="en-US" altLang="ja-JP" sz="1600" dirty="0" err="1" smtClean="0"/>
              <a:t>pItem</a:t>
            </a:r>
            <a:r>
              <a:rPr lang="en-US" altLang="ja-JP" sz="1600" dirty="0" smtClean="0"/>
              <a:t> = </a:t>
            </a:r>
            <a:r>
              <a:rPr lang="en-US" altLang="ja-JP" sz="1600" dirty="0" err="1" smtClean="0"/>
              <a:t>pDoc</a:t>
            </a:r>
            <a:r>
              <a:rPr lang="en-US" altLang="ja-JP" sz="1600" dirty="0" smtClean="0"/>
              <a:t>-&gt;</a:t>
            </a:r>
            <a:r>
              <a:rPr lang="en-US" altLang="ja-JP" sz="1600" dirty="0" err="1" smtClean="0"/>
              <a:t>GetNextItem</a:t>
            </a:r>
            <a:r>
              <a:rPr lang="en-US" altLang="ja-JP" sz="1600" dirty="0" smtClean="0"/>
              <a:t>(</a:t>
            </a:r>
            <a:r>
              <a:rPr lang="en-US" altLang="ja-JP" sz="1600" dirty="0" err="1" smtClean="0"/>
              <a:t>posItem</a:t>
            </a:r>
            <a:r>
              <a:rPr lang="en-US" altLang="ja-JP" sz="1600" dirty="0" smtClean="0"/>
              <a:t>);</a:t>
            </a:r>
            <a:endParaRPr lang="ja-JP" altLang="en-US" sz="1600" dirty="0" smtClean="0"/>
          </a:p>
          <a:p>
            <a:r>
              <a:rPr lang="en-US" altLang="ja-JP" sz="1600" dirty="0" smtClean="0"/>
              <a:t>		</a:t>
            </a:r>
            <a:r>
              <a:rPr lang="en-US" altLang="ja-JP" sz="1600" dirty="0" err="1" smtClean="0"/>
              <a:t>COleDocObjectItem</a:t>
            </a:r>
            <a:r>
              <a:rPr lang="en-US" altLang="ja-JP" sz="1600" dirty="0" smtClean="0"/>
              <a:t> *</a:t>
            </a:r>
            <a:r>
              <a:rPr lang="en-US" altLang="ja-JP" sz="1600" dirty="0" err="1" smtClean="0"/>
              <a:t>pDocObjectItem</a:t>
            </a:r>
            <a:r>
              <a:rPr lang="en-US" altLang="ja-JP" sz="1600" dirty="0" smtClean="0"/>
              <a:t> =</a:t>
            </a:r>
          </a:p>
          <a:p>
            <a:r>
              <a:rPr lang="en-US" altLang="ja-JP" sz="1600" dirty="0" smtClean="0"/>
              <a:t>			DYNAMIC_DOWNCAST(</a:t>
            </a:r>
            <a:r>
              <a:rPr lang="en-US" altLang="ja-JP" sz="1600" dirty="0" err="1" smtClean="0"/>
              <a:t>COleDocObjectItem</a:t>
            </a:r>
            <a:r>
              <a:rPr lang="en-US" altLang="ja-JP" sz="1600" dirty="0" smtClean="0"/>
              <a:t>, </a:t>
            </a:r>
            <a:r>
              <a:rPr lang="en-US" altLang="ja-JP" sz="1600" dirty="0" err="1" smtClean="0"/>
              <a:t>pItem</a:t>
            </a:r>
            <a:r>
              <a:rPr lang="en-US" altLang="ja-JP" sz="1600" dirty="0" smtClean="0"/>
              <a:t>);</a:t>
            </a:r>
            <a:endParaRPr lang="ja-JP" altLang="en-US" sz="1600" dirty="0" smtClean="0"/>
          </a:p>
          <a:p>
            <a:r>
              <a:rPr lang="en-US" altLang="ja-JP" sz="1600" dirty="0" smtClean="0"/>
              <a:t>		if (</a:t>
            </a:r>
            <a:r>
              <a:rPr lang="en-US" altLang="ja-JP" sz="1600" dirty="0" err="1" smtClean="0"/>
              <a:t>pDocObjectItem</a:t>
            </a:r>
            <a:r>
              <a:rPr lang="en-US" altLang="ja-JP" sz="1600" dirty="0" smtClean="0"/>
              <a:t> != NULL) {</a:t>
            </a:r>
          </a:p>
          <a:p>
            <a:r>
              <a:rPr lang="en-US" altLang="ja-JP" sz="1600" dirty="0" smtClean="0"/>
              <a:t>			</a:t>
            </a:r>
            <a:r>
              <a:rPr lang="en-US" altLang="ja-JP" sz="1600" dirty="0" err="1" smtClean="0"/>
              <a:t>pDocObjectItem</a:t>
            </a:r>
            <a:r>
              <a:rPr lang="en-US" altLang="ja-JP" sz="1600" dirty="0" smtClean="0"/>
              <a:t>-&gt;</a:t>
            </a:r>
            <a:r>
              <a:rPr lang="en-US" altLang="ja-JP" sz="1600" dirty="0" err="1" smtClean="0"/>
              <a:t>DoVerb</a:t>
            </a:r>
            <a:r>
              <a:rPr lang="en-US" altLang="ja-JP" sz="1600" dirty="0" smtClean="0"/>
              <a:t>(OLEIVERB_SHOW, this);</a:t>
            </a:r>
          </a:p>
          <a:p>
            <a:r>
              <a:rPr lang="ja-JP" altLang="en-US" sz="1600" dirty="0" smtClean="0"/>
              <a:t>		</a:t>
            </a:r>
            <a:r>
              <a:rPr lang="en-US" altLang="ja-JP" sz="1600" dirty="0" smtClean="0"/>
              <a:t>}</a:t>
            </a:r>
          </a:p>
          <a:p>
            <a:r>
              <a:rPr lang="en-US" altLang="ja-JP" sz="1600" dirty="0" smtClean="0"/>
              <a:t>		</a:t>
            </a:r>
            <a:r>
              <a:rPr lang="en-US" altLang="ja-JP" sz="1600" dirty="0" err="1" smtClean="0"/>
              <a:t>m_pSelection</a:t>
            </a:r>
            <a:r>
              <a:rPr lang="en-US" altLang="ja-JP" sz="1600" dirty="0" smtClean="0"/>
              <a:t> = DYNAMIC_DOWNCAST(</a:t>
            </a:r>
            <a:r>
              <a:rPr lang="en-US" altLang="ja-JP" sz="1600" dirty="0" err="1" smtClean="0"/>
              <a:t>CExTestCntrItem</a:t>
            </a:r>
            <a:r>
              <a:rPr lang="en-US" altLang="ja-JP" sz="1600" dirty="0" smtClean="0"/>
              <a:t>, </a:t>
            </a:r>
            <a:r>
              <a:rPr lang="en-US" altLang="ja-JP" sz="1600" dirty="0" err="1" smtClean="0"/>
              <a:t>pItem</a:t>
            </a:r>
            <a:r>
              <a:rPr lang="en-US" altLang="ja-JP" sz="1600" dirty="0" smtClean="0"/>
              <a:t>); </a:t>
            </a:r>
            <a:endParaRPr lang="ja-JP" altLang="en-US" sz="1600" dirty="0" smtClean="0"/>
          </a:p>
          <a:p>
            <a:r>
              <a:rPr lang="en-US" altLang="ja-JP" sz="1600" dirty="0" smtClean="0"/>
              <a:t>		</a:t>
            </a:r>
            <a:r>
              <a:rPr lang="en-US" altLang="ja-JP" sz="1600" dirty="0" err="1" smtClean="0"/>
              <a:t>pDoc</a:t>
            </a:r>
            <a:r>
              <a:rPr lang="en-US" altLang="ja-JP" sz="1600" dirty="0" smtClean="0"/>
              <a:t>-&gt;</a:t>
            </a:r>
            <a:r>
              <a:rPr lang="en-US" altLang="ja-JP" sz="1600" dirty="0" err="1" smtClean="0"/>
              <a:t>UpdateAllViews</a:t>
            </a:r>
            <a:r>
              <a:rPr lang="en-US" altLang="ja-JP" sz="1600" dirty="0" smtClean="0"/>
              <a:t>(NULL);</a:t>
            </a:r>
          </a:p>
          <a:p>
            <a:r>
              <a:rPr lang="ja-JP" altLang="en-US" sz="1600" dirty="0" smtClean="0"/>
              <a:t>	</a:t>
            </a:r>
            <a:r>
              <a:rPr lang="en-US" altLang="ja-JP" sz="1600" dirty="0" smtClean="0"/>
              <a:t>}</a:t>
            </a:r>
          </a:p>
          <a:p>
            <a:r>
              <a:rPr lang="en-US" altLang="ja-JP" sz="1600" dirty="0" smtClean="0"/>
              <a:t>}</a:t>
            </a:r>
            <a:endParaRPr kumimoji="1" lang="ja-JP" alt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COleClientItem</a:t>
            </a:r>
            <a:r>
              <a:rPr lang="en-US" altLang="ja-JP" dirty="0" smtClean="0"/>
              <a:t>::</a:t>
            </a:r>
            <a:r>
              <a:rPr lang="en-US" altLang="ja-JP" dirty="0" err="1" smtClean="0"/>
              <a:t>CreateFromFile</a:t>
            </a:r>
            <a:endParaRPr lang="en-US" altLang="ja-JP" dirty="0" smtClean="0"/>
          </a:p>
          <a:p>
            <a:pPr lvl="1"/>
            <a:r>
              <a:rPr lang="ja-JP" altLang="en-US" dirty="0" smtClean="0"/>
              <a:t>ファイルを使って埋め込みアイテムを作成</a:t>
            </a:r>
            <a:endParaRPr lang="en-US" altLang="ja-JP" dirty="0" smtClean="0"/>
          </a:p>
          <a:p>
            <a:r>
              <a:rPr lang="en-US" altLang="ja-JP" dirty="0" err="1" smtClean="0"/>
              <a:t>COleClientItem</a:t>
            </a:r>
            <a:r>
              <a:rPr lang="en-US" altLang="ja-JP" dirty="0" smtClean="0"/>
              <a:t>::</a:t>
            </a:r>
            <a:r>
              <a:rPr lang="en-US" altLang="ja-JP" dirty="0" err="1" smtClean="0"/>
              <a:t>DoVerb</a:t>
            </a:r>
            <a:endParaRPr lang="en-US" altLang="ja-JP" dirty="0" smtClean="0"/>
          </a:p>
          <a:p>
            <a:pPr lvl="1"/>
            <a:r>
              <a:rPr lang="ja-JP" altLang="en-US" dirty="0" smtClean="0"/>
              <a:t>サーバー アプリケーションが起動され、</a:t>
            </a:r>
            <a:r>
              <a:rPr lang="en-US" altLang="ja-JP" dirty="0" smtClean="0"/>
              <a:t>OLE </a:t>
            </a:r>
            <a:r>
              <a:rPr lang="ja-JP" altLang="en-US" dirty="0" smtClean="0"/>
              <a:t>アイテムが編集できるようになる</a:t>
            </a:r>
            <a:endParaRPr lang="en-US" altLang="ja-JP" dirty="0" smtClean="0"/>
          </a:p>
          <a:p>
            <a:pPr lvl="1"/>
            <a:r>
              <a:rPr lang="en-US" altLang="ja-JP" dirty="0" smtClean="0"/>
              <a:t>OLEIVERB_SHOW </a:t>
            </a:r>
            <a:r>
              <a:rPr lang="ja-JP" altLang="en-US" dirty="0" smtClean="0"/>
              <a:t>：可能なら</a:t>
            </a:r>
            <a:r>
              <a:rPr lang="en-US" altLang="ja-JP" dirty="0" smtClean="0"/>
              <a:t>View</a:t>
            </a:r>
            <a:r>
              <a:rPr lang="ja-JP" altLang="en-US" dirty="0" smtClean="0"/>
              <a:t>内で開く</a:t>
            </a:r>
            <a:endParaRPr lang="en-US" altLang="ja-JP" dirty="0" smtClean="0"/>
          </a:p>
          <a:p>
            <a:pPr lvl="1"/>
            <a:r>
              <a:rPr lang="en-US" altLang="ja-JP" dirty="0" smtClean="0"/>
              <a:t>OLEIVERB_OPEN</a:t>
            </a:r>
            <a:r>
              <a:rPr lang="ja-JP" altLang="en-US" dirty="0" smtClean="0"/>
              <a:t>：別</a:t>
            </a:r>
            <a:r>
              <a:rPr lang="en-US" altLang="ja-JP" dirty="0" smtClean="0"/>
              <a:t>Window</a:t>
            </a:r>
            <a:r>
              <a:rPr lang="ja-JP" altLang="en-US" dirty="0" smtClean="0"/>
              <a:t>で開く</a:t>
            </a:r>
            <a:endParaRPr lang="en-US" altLang="ja-JP" dirty="0" smtClean="0"/>
          </a:p>
          <a:p>
            <a:pPr lvl="1"/>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Excel</a:t>
            </a:r>
            <a:r>
              <a:rPr kumimoji="1" lang="ja-JP" altLang="en-US" dirty="0" smtClean="0"/>
              <a:t>のヘッダーを作成する</a:t>
            </a:r>
            <a:endParaRPr kumimoji="1" lang="en-US" altLang="ja-JP" dirty="0" smtClean="0"/>
          </a:p>
          <a:p>
            <a:endParaRPr kumimoji="1" lang="ja-JP" altLang="en-US" dirty="0"/>
          </a:p>
        </p:txBody>
      </p:sp>
      <p:sp>
        <p:nvSpPr>
          <p:cNvPr id="4" name="テキスト ボックス 3"/>
          <p:cNvSpPr txBox="1"/>
          <p:nvPr/>
        </p:nvSpPr>
        <p:spPr>
          <a:xfrm>
            <a:off x="428596" y="1785926"/>
            <a:ext cx="8143932" cy="4278094"/>
          </a:xfrm>
          <a:prstGeom prst="rect">
            <a:avLst/>
          </a:prstGeom>
          <a:noFill/>
        </p:spPr>
        <p:txBody>
          <a:bodyPr wrap="square" rtlCol="0">
            <a:spAutoFit/>
          </a:bodyPr>
          <a:lstStyle/>
          <a:p>
            <a:r>
              <a:rPr lang="en-US" altLang="ja-JP" sz="1600" dirty="0" smtClean="0"/>
              <a:t>#import "C:\\Program Files\\Common Files\\Microsoft Shared\\Office12\\MSO.DLL“</a:t>
            </a:r>
          </a:p>
          <a:p>
            <a:r>
              <a:rPr lang="en-US" altLang="ja-JP" sz="1600" dirty="0" smtClean="0"/>
              <a:t> rename("</a:t>
            </a:r>
            <a:r>
              <a:rPr lang="en-US" altLang="ja-JP" sz="1600" dirty="0" err="1" smtClean="0"/>
              <a:t>DocumentProperties</a:t>
            </a:r>
            <a:r>
              <a:rPr lang="en-US" altLang="ja-JP" sz="1600" dirty="0" smtClean="0"/>
              <a:t>", "</a:t>
            </a:r>
            <a:r>
              <a:rPr lang="en-US" altLang="ja-JP" sz="1600" dirty="0" err="1" smtClean="0"/>
              <a:t>DocumentPropertiesXL</a:t>
            </a:r>
            <a:r>
              <a:rPr lang="en-US" altLang="ja-JP" sz="1600" dirty="0" smtClean="0"/>
              <a:t>") </a:t>
            </a:r>
          </a:p>
          <a:p>
            <a:r>
              <a:rPr lang="ja-JP" altLang="en-US" sz="1600" dirty="0" smtClean="0"/>
              <a:t> </a:t>
            </a:r>
            <a:r>
              <a:rPr lang="en-US" altLang="ja-JP" sz="1600" dirty="0" smtClean="0"/>
              <a:t>rename("RGB", "MSO_RBGXL")  </a:t>
            </a:r>
          </a:p>
          <a:p>
            <a:endParaRPr lang="en-US" altLang="ja-JP" sz="1600" dirty="0" smtClean="0"/>
          </a:p>
          <a:p>
            <a:r>
              <a:rPr lang="en-US" altLang="ja-JP" sz="1600" dirty="0" smtClean="0"/>
              <a:t>#import "C:\\Program Files\\Common Files\\Microsoft Shared\\VBA\\VBA6\\Vbe6ext.olb" </a:t>
            </a:r>
          </a:p>
          <a:p>
            <a:r>
              <a:rPr lang="en-US" altLang="ja-JP" sz="1600" dirty="0" smtClean="0"/>
              <a:t> </a:t>
            </a:r>
          </a:p>
          <a:p>
            <a:r>
              <a:rPr lang="en-US" altLang="ja-JP" sz="1600" dirty="0" smtClean="0"/>
              <a:t>#import "C:\\Program Files\\Microsoft Office\\Office12\\EXCEL.EXE" rename("</a:t>
            </a:r>
            <a:r>
              <a:rPr lang="en-US" altLang="ja-JP" sz="1600" dirty="0" err="1" smtClean="0"/>
              <a:t>ReplaceText</a:t>
            </a:r>
            <a:r>
              <a:rPr lang="en-US" altLang="ja-JP" sz="1600" dirty="0" smtClean="0"/>
              <a:t>", "</a:t>
            </a:r>
            <a:r>
              <a:rPr lang="en-US" altLang="ja-JP" sz="1600" dirty="0" err="1" smtClean="0"/>
              <a:t>ReplaceTextXL</a:t>
            </a:r>
            <a:r>
              <a:rPr lang="en-US" altLang="ja-JP" sz="1600" dirty="0" smtClean="0"/>
              <a:t>")</a:t>
            </a:r>
          </a:p>
          <a:p>
            <a:r>
              <a:rPr lang="en-US" altLang="ja-JP" sz="1600" dirty="0" smtClean="0"/>
              <a:t>rename("</a:t>
            </a:r>
            <a:r>
              <a:rPr lang="en-US" altLang="ja-JP" sz="1600" dirty="0" err="1" smtClean="0"/>
              <a:t>CopyFile</a:t>
            </a:r>
            <a:r>
              <a:rPr lang="en-US" altLang="ja-JP" sz="1600" dirty="0" smtClean="0"/>
              <a:t>", "</a:t>
            </a:r>
            <a:r>
              <a:rPr lang="en-US" altLang="ja-JP" sz="1600" dirty="0" err="1" smtClean="0"/>
              <a:t>CopyFileXL</a:t>
            </a:r>
            <a:r>
              <a:rPr lang="en-US" altLang="ja-JP" sz="1600" dirty="0" smtClean="0"/>
              <a:t>") </a:t>
            </a:r>
          </a:p>
          <a:p>
            <a:r>
              <a:rPr lang="en-US" altLang="ja-JP" sz="1600" dirty="0" smtClean="0"/>
              <a:t>rename("</a:t>
            </a:r>
            <a:r>
              <a:rPr lang="en-US" altLang="ja-JP" sz="1600" dirty="0" err="1" smtClean="0"/>
              <a:t>DialogBox</a:t>
            </a:r>
            <a:r>
              <a:rPr lang="en-US" altLang="ja-JP" sz="1600" dirty="0" smtClean="0"/>
              <a:t>", "</a:t>
            </a:r>
            <a:r>
              <a:rPr lang="en-US" altLang="ja-JP" sz="1600" dirty="0" err="1" smtClean="0"/>
              <a:t>DialogBoxXL</a:t>
            </a:r>
            <a:r>
              <a:rPr lang="en-US" altLang="ja-JP" sz="1600" dirty="0" smtClean="0"/>
              <a:t>") </a:t>
            </a:r>
          </a:p>
          <a:p>
            <a:r>
              <a:rPr lang="en-US" altLang="ja-JP" sz="1600" dirty="0" smtClean="0"/>
              <a:t>rename("RGB", "RBGXL") </a:t>
            </a:r>
          </a:p>
          <a:p>
            <a:r>
              <a:rPr lang="en-US" altLang="ja-JP" sz="1600" dirty="0" smtClean="0"/>
              <a:t>rename("</a:t>
            </a:r>
            <a:r>
              <a:rPr lang="en-US" altLang="ja-JP" sz="1600" dirty="0" err="1" smtClean="0"/>
              <a:t>DocumentProperties</a:t>
            </a:r>
            <a:r>
              <a:rPr lang="en-US" altLang="ja-JP" sz="1600" dirty="0" smtClean="0"/>
              <a:t>", "</a:t>
            </a:r>
            <a:r>
              <a:rPr lang="en-US" altLang="ja-JP" sz="1600" dirty="0" err="1" smtClean="0"/>
              <a:t>DocumentPropertiesXL</a:t>
            </a:r>
            <a:r>
              <a:rPr lang="en-US" altLang="ja-JP" sz="1600" dirty="0" smtClean="0"/>
              <a:t>") </a:t>
            </a:r>
          </a:p>
          <a:p>
            <a:r>
              <a:rPr lang="en-US" altLang="ja-JP" sz="1600" dirty="0" smtClean="0"/>
              <a:t>rename("Font", "</a:t>
            </a:r>
            <a:r>
              <a:rPr lang="en-US" altLang="ja-JP" sz="1600" dirty="0" err="1" smtClean="0"/>
              <a:t>FontXL</a:t>
            </a:r>
            <a:r>
              <a:rPr lang="en-US" altLang="ja-JP" sz="1600" dirty="0" smtClean="0"/>
              <a:t>") </a:t>
            </a:r>
          </a:p>
          <a:p>
            <a:r>
              <a:rPr lang="en-US" altLang="ja-JP" sz="1600" dirty="0" smtClean="0"/>
              <a:t>rename("Picture", "</a:t>
            </a:r>
            <a:r>
              <a:rPr lang="en-US" altLang="ja-JP" sz="1600" dirty="0" err="1" smtClean="0"/>
              <a:t>PictureXL</a:t>
            </a:r>
            <a:r>
              <a:rPr lang="en-US" altLang="ja-JP" sz="1600" dirty="0" smtClean="0"/>
              <a:t>") </a:t>
            </a:r>
          </a:p>
          <a:p>
            <a:r>
              <a:rPr lang="en-US" altLang="ja-JP" sz="1600" dirty="0" smtClean="0"/>
              <a:t>exclude("</a:t>
            </a:r>
            <a:r>
              <a:rPr lang="en-US" altLang="ja-JP" sz="1600" dirty="0" err="1" smtClean="0"/>
              <a:t>IFont</a:t>
            </a:r>
            <a:r>
              <a:rPr lang="en-US" altLang="ja-JP" sz="1600" dirty="0" smtClean="0"/>
              <a:t>") exclude("</a:t>
            </a:r>
            <a:r>
              <a:rPr lang="en-US" altLang="ja-JP" sz="1600" dirty="0" err="1" smtClean="0"/>
              <a:t>IPicture</a:t>
            </a:r>
            <a:r>
              <a:rPr lang="en-US" altLang="ja-JP" sz="1600" dirty="0" smtClean="0"/>
              <a:t>") </a:t>
            </a:r>
          </a:p>
          <a:p>
            <a:r>
              <a:rPr lang="en-US" altLang="ja-JP" sz="1600" dirty="0" err="1" smtClean="0"/>
              <a:t>no_dual_interfaces</a:t>
            </a:r>
            <a:r>
              <a:rPr lang="en-US" altLang="ja-JP" sz="1600" dirty="0"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Excel</a:t>
            </a:r>
            <a:r>
              <a:rPr lang="ja-JP" altLang="en-US" dirty="0" smtClean="0"/>
              <a:t>のヘッダーとは</a:t>
            </a:r>
            <a:endParaRPr lang="en-US" altLang="ja-JP" dirty="0" smtClean="0"/>
          </a:p>
          <a:p>
            <a:pPr lvl="1"/>
            <a:r>
              <a:rPr kumimoji="1" lang="en-US" altLang="ja-JP" dirty="0" err="1" smtClean="0"/>
              <a:t>ExcelVba</a:t>
            </a:r>
            <a:r>
              <a:rPr kumimoji="1" lang="ja-JP" altLang="en-US" dirty="0" smtClean="0"/>
              <a:t>メソッド呼び出しと同じ形式で呼び出してくれる為の </a:t>
            </a:r>
            <a:r>
              <a:rPr kumimoji="1" lang="en-US" altLang="ja-JP" dirty="0" err="1" smtClean="0"/>
              <a:t>QueryInterface</a:t>
            </a:r>
            <a:r>
              <a:rPr kumimoji="1" lang="ja-JP" altLang="en-US" dirty="0" smtClean="0"/>
              <a:t> や </a:t>
            </a:r>
            <a:r>
              <a:rPr kumimoji="1" lang="en-US" altLang="ja-JP" dirty="0" smtClean="0"/>
              <a:t>Invoke</a:t>
            </a:r>
            <a:r>
              <a:rPr kumimoji="1" lang="ja-JP" altLang="en-US" dirty="0" smtClean="0"/>
              <a:t> を隠す実装とその</a:t>
            </a:r>
            <a:r>
              <a:rPr lang="ja-JP" altLang="en-US" dirty="0" smtClean="0"/>
              <a:t>ヘッダー</a:t>
            </a:r>
            <a:endParaRPr lang="en-US" altLang="ja-JP" dirty="0" smtClean="0"/>
          </a:p>
          <a:p>
            <a:pPr lvl="1"/>
            <a:r>
              <a:rPr kumimoji="1" lang="en-US" altLang="ja-JP" dirty="0" smtClean="0"/>
              <a:t>mso.tlh mso.thi</a:t>
            </a:r>
          </a:p>
          <a:p>
            <a:pPr lvl="1"/>
            <a:r>
              <a:rPr lang="en-US" altLang="ja-JP" dirty="0" smtClean="0"/>
              <a:t>vbe6ext.tlh vbe6ext.thi</a:t>
            </a:r>
          </a:p>
          <a:p>
            <a:pPr lvl="1"/>
            <a:r>
              <a:rPr kumimoji="1" lang="en-US" altLang="ja-JP" dirty="0" smtClean="0"/>
              <a:t>excel.tlh excel.tli</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Excel</a:t>
            </a:r>
            <a:r>
              <a:rPr kumimoji="1" lang="ja-JP" altLang="en-US" dirty="0" smtClean="0"/>
              <a:t>のインスタンスを取得する</a:t>
            </a:r>
            <a:endParaRPr kumimoji="1" lang="en-US" altLang="ja-JP" dirty="0" smtClean="0"/>
          </a:p>
          <a:p>
            <a:pPr lvl="1"/>
            <a:r>
              <a:rPr lang="en-US" altLang="ja-JP" dirty="0" err="1" smtClean="0"/>
              <a:t>COleClientItem</a:t>
            </a:r>
            <a:r>
              <a:rPr lang="en-US" altLang="ja-JP" dirty="0" smtClean="0"/>
              <a:t>::</a:t>
            </a:r>
            <a:r>
              <a:rPr lang="en-US" altLang="ja-JP" dirty="0" err="1" smtClean="0"/>
              <a:t>m_lpObject</a:t>
            </a:r>
            <a:r>
              <a:rPr lang="en-US" altLang="ja-JP" dirty="0" smtClean="0"/>
              <a:t> </a:t>
            </a:r>
            <a:r>
              <a:rPr lang="ja-JP" altLang="en-US" dirty="0" smtClean="0"/>
              <a:t>から</a:t>
            </a:r>
            <a:endParaRPr kumimoji="1" lang="en-US" altLang="ja-JP" dirty="0" smtClean="0"/>
          </a:p>
          <a:p>
            <a:pPr lvl="1">
              <a:buNone/>
            </a:pPr>
            <a:endParaRPr kumimoji="1" lang="ja-JP" altLang="en-US" dirty="0"/>
          </a:p>
        </p:txBody>
      </p:sp>
      <p:sp>
        <p:nvSpPr>
          <p:cNvPr id="5" name="テキスト ボックス 4"/>
          <p:cNvSpPr txBox="1"/>
          <p:nvPr/>
        </p:nvSpPr>
        <p:spPr>
          <a:xfrm>
            <a:off x="928662" y="2071678"/>
            <a:ext cx="7000924" cy="3970318"/>
          </a:xfrm>
          <a:prstGeom prst="rect">
            <a:avLst/>
          </a:prstGeom>
          <a:noFill/>
        </p:spPr>
        <p:txBody>
          <a:bodyPr wrap="square" rtlCol="0">
            <a:spAutoFit/>
          </a:bodyPr>
          <a:lstStyle/>
          <a:p>
            <a:r>
              <a:rPr lang="en-US" altLang="ja-JP" sz="1200" dirty="0" smtClean="0"/>
              <a:t>LPOLELINK </a:t>
            </a:r>
            <a:r>
              <a:rPr lang="en-US" altLang="ja-JP" sz="1200" dirty="0" err="1" smtClean="0"/>
              <a:t>lpOleLink</a:t>
            </a:r>
            <a:r>
              <a:rPr lang="en-US" altLang="ja-JP" sz="1200" dirty="0" smtClean="0"/>
              <a:t> = NULL;</a:t>
            </a:r>
          </a:p>
          <a:p>
            <a:r>
              <a:rPr lang="en-US" altLang="ja-JP" sz="1200" dirty="0" err="1" smtClean="0"/>
              <a:t>m_lpObject</a:t>
            </a:r>
            <a:r>
              <a:rPr lang="en-US" altLang="ja-JP" sz="1200" dirty="0" smtClean="0"/>
              <a:t>-&gt;</a:t>
            </a:r>
            <a:r>
              <a:rPr lang="en-US" altLang="ja-JP" sz="1200" dirty="0" err="1" smtClean="0"/>
              <a:t>QueryInterface</a:t>
            </a:r>
            <a:r>
              <a:rPr lang="en-US" altLang="ja-JP" sz="1200" dirty="0" smtClean="0"/>
              <a:t>(</a:t>
            </a:r>
            <a:r>
              <a:rPr lang="en-US" altLang="ja-JP" sz="1200" dirty="0" err="1" smtClean="0"/>
              <a:t>IID_IOleLink</a:t>
            </a:r>
            <a:r>
              <a:rPr lang="en-US" altLang="ja-JP" sz="1200" dirty="0" smtClean="0"/>
              <a:t>, (LPVOID FAR*)&amp;</a:t>
            </a:r>
            <a:r>
              <a:rPr lang="en-US" altLang="ja-JP" sz="1200" dirty="0" err="1" smtClean="0"/>
              <a:t>lpOleLink</a:t>
            </a:r>
            <a:r>
              <a:rPr lang="en-US" altLang="ja-JP" sz="1200" dirty="0" smtClean="0"/>
              <a:t>);</a:t>
            </a:r>
          </a:p>
          <a:p>
            <a:r>
              <a:rPr lang="en-US" altLang="ja-JP" sz="1200" dirty="0" err="1" smtClean="0"/>
              <a:t>lpUnk</a:t>
            </a:r>
            <a:r>
              <a:rPr lang="en-US" altLang="ja-JP" sz="1200" dirty="0" smtClean="0"/>
              <a:t> = NULL;</a:t>
            </a:r>
          </a:p>
          <a:p>
            <a:r>
              <a:rPr lang="en-US" altLang="ja-JP" sz="1200" dirty="0" smtClean="0"/>
              <a:t>if (</a:t>
            </a:r>
            <a:r>
              <a:rPr lang="en-US" altLang="ja-JP" sz="1200" dirty="0" err="1" smtClean="0"/>
              <a:t>lpOleLink</a:t>
            </a:r>
            <a:r>
              <a:rPr lang="en-US" altLang="ja-JP" sz="1200" dirty="0" smtClean="0"/>
              <a:t>-&gt;</a:t>
            </a:r>
            <a:r>
              <a:rPr lang="en-US" altLang="ja-JP" sz="1200" dirty="0" err="1" smtClean="0"/>
              <a:t>GetBoundSource</a:t>
            </a:r>
            <a:r>
              <a:rPr lang="en-US" altLang="ja-JP" sz="1200" dirty="0" smtClean="0"/>
              <a:t>(&amp;</a:t>
            </a:r>
            <a:r>
              <a:rPr lang="en-US" altLang="ja-JP" sz="1200" dirty="0" err="1" smtClean="0"/>
              <a:t>lpUnk</a:t>
            </a:r>
            <a:r>
              <a:rPr lang="en-US" altLang="ja-JP" sz="1200" dirty="0" smtClean="0"/>
              <a:t>) != NOERROR)</a:t>
            </a:r>
          </a:p>
          <a:p>
            <a:r>
              <a:rPr lang="en-US" altLang="ja-JP" sz="1200" dirty="0" smtClean="0"/>
              <a:t>{</a:t>
            </a:r>
          </a:p>
          <a:p>
            <a:r>
              <a:rPr lang="en-US" altLang="ja-JP" sz="1200" dirty="0" smtClean="0"/>
              <a:t>	TRACE0("Warning: Link is not connected!\n");</a:t>
            </a:r>
          </a:p>
          <a:p>
            <a:r>
              <a:rPr lang="en-US" altLang="ja-JP" sz="1200" dirty="0" smtClean="0"/>
              <a:t>	</a:t>
            </a:r>
            <a:r>
              <a:rPr lang="en-US" altLang="ja-JP" sz="1200" dirty="0" err="1" smtClean="0"/>
              <a:t>lpOleLink</a:t>
            </a:r>
            <a:r>
              <a:rPr lang="en-US" altLang="ja-JP" sz="1200" dirty="0" smtClean="0"/>
              <a:t>-&gt;Release();</a:t>
            </a:r>
          </a:p>
          <a:p>
            <a:r>
              <a:rPr lang="en-US" altLang="ja-JP" sz="1200" dirty="0" smtClean="0"/>
              <a:t>	return NULL;</a:t>
            </a:r>
          </a:p>
          <a:p>
            <a:r>
              <a:rPr lang="en-US" altLang="ja-JP" sz="1200" dirty="0" smtClean="0"/>
              <a:t>}</a:t>
            </a:r>
          </a:p>
          <a:p>
            <a:r>
              <a:rPr lang="en-US" altLang="ja-JP" sz="1200" dirty="0" err="1" smtClean="0"/>
              <a:t>lpOleLink</a:t>
            </a:r>
            <a:r>
              <a:rPr lang="en-US" altLang="ja-JP" sz="1200" dirty="0" smtClean="0"/>
              <a:t>-&gt;Release();</a:t>
            </a:r>
          </a:p>
          <a:p>
            <a:r>
              <a:rPr lang="en-US" altLang="ja-JP" sz="1200" dirty="0" smtClean="0"/>
              <a:t>  </a:t>
            </a:r>
          </a:p>
          <a:p>
            <a:r>
              <a:rPr lang="en-US" altLang="ja-JP" sz="1200" dirty="0" smtClean="0"/>
              <a:t>LPDISPATCH </a:t>
            </a:r>
            <a:r>
              <a:rPr lang="en-US" altLang="ja-JP" sz="1200" dirty="0" err="1" smtClean="0"/>
              <a:t>lpDispatch</a:t>
            </a:r>
            <a:r>
              <a:rPr lang="en-US" altLang="ja-JP" sz="1200" dirty="0" smtClean="0"/>
              <a:t> = NULL;</a:t>
            </a:r>
          </a:p>
          <a:p>
            <a:r>
              <a:rPr lang="en-US" altLang="ja-JP" sz="1200" dirty="0" err="1" smtClean="0"/>
              <a:t>lpUnk</a:t>
            </a:r>
            <a:r>
              <a:rPr lang="en-US" altLang="ja-JP" sz="1200" dirty="0" smtClean="0"/>
              <a:t>-&gt;</a:t>
            </a:r>
            <a:r>
              <a:rPr lang="en-US" altLang="ja-JP" sz="1200" dirty="0" err="1" smtClean="0"/>
              <a:t>QueryInterface</a:t>
            </a:r>
            <a:r>
              <a:rPr lang="en-US" altLang="ja-JP" sz="1200" dirty="0" smtClean="0"/>
              <a:t>(</a:t>
            </a:r>
            <a:r>
              <a:rPr lang="en-US" altLang="ja-JP" sz="1200" dirty="0" err="1" smtClean="0"/>
              <a:t>IID_IDispatch</a:t>
            </a:r>
            <a:r>
              <a:rPr lang="en-US" altLang="ja-JP" sz="1200" dirty="0" smtClean="0"/>
              <a:t>,(void**)&amp;</a:t>
            </a:r>
            <a:r>
              <a:rPr lang="en-US" altLang="ja-JP" sz="1200" dirty="0" err="1" smtClean="0"/>
              <a:t>lpDispatch</a:t>
            </a:r>
            <a:r>
              <a:rPr lang="en-US" altLang="ja-JP" sz="1200" dirty="0" smtClean="0"/>
              <a:t>);</a:t>
            </a:r>
          </a:p>
          <a:p>
            <a:endParaRPr kumimoji="1" lang="en-US" altLang="ja-JP" sz="1200" dirty="0" smtClean="0"/>
          </a:p>
          <a:p>
            <a:r>
              <a:rPr lang="en-US" altLang="ja-JP" sz="1200" dirty="0" smtClean="0"/>
              <a:t>_Workbook </a:t>
            </a:r>
            <a:r>
              <a:rPr lang="en-US" altLang="ja-JP" sz="1200" dirty="0" err="1" smtClean="0"/>
              <a:t>wb</a:t>
            </a:r>
            <a:r>
              <a:rPr lang="en-US" altLang="ja-JP" sz="1200" dirty="0" smtClean="0"/>
              <a:t>;</a:t>
            </a:r>
          </a:p>
          <a:p>
            <a:r>
              <a:rPr lang="en-US" altLang="ja-JP" sz="1200" dirty="0" err="1" smtClean="0"/>
              <a:t>wb.AttachDispatch</a:t>
            </a:r>
            <a:r>
              <a:rPr lang="en-US" altLang="ja-JP" sz="1200" dirty="0" smtClean="0"/>
              <a:t>(</a:t>
            </a:r>
            <a:r>
              <a:rPr lang="en-US" altLang="ja-JP" sz="1200" dirty="0" err="1" smtClean="0"/>
              <a:t>lpDispatch</a:t>
            </a:r>
            <a:r>
              <a:rPr lang="en-US" altLang="ja-JP" sz="1200" dirty="0" smtClean="0"/>
              <a:t>);</a:t>
            </a:r>
          </a:p>
          <a:p>
            <a:r>
              <a:rPr lang="en-US" altLang="ja-JP" sz="1200" dirty="0" smtClean="0"/>
              <a:t>_Application app;</a:t>
            </a:r>
          </a:p>
          <a:p>
            <a:r>
              <a:rPr lang="en-US" altLang="ja-JP" sz="1200" dirty="0" smtClean="0"/>
              <a:t>app = </a:t>
            </a:r>
            <a:r>
              <a:rPr lang="en-US" altLang="ja-JP" sz="1200" dirty="0" err="1" smtClean="0"/>
              <a:t>wb.GetApplication</a:t>
            </a:r>
            <a:r>
              <a:rPr lang="en-US" altLang="ja-JP" sz="1200" dirty="0" smtClean="0"/>
              <a:t>();</a:t>
            </a:r>
          </a:p>
          <a:p>
            <a:r>
              <a:rPr lang="en-US" altLang="ja-JP" sz="1200" dirty="0" smtClean="0"/>
              <a:t>	</a:t>
            </a:r>
            <a:r>
              <a:rPr lang="ja-JP" altLang="en-US" sz="1200" dirty="0" smtClean="0"/>
              <a:t>：</a:t>
            </a:r>
            <a:endParaRPr kumimoji="1" lang="en-US" altLang="ja-JP" sz="1200" dirty="0" smtClean="0"/>
          </a:p>
          <a:p>
            <a:r>
              <a:rPr lang="en-US" altLang="ja-JP" sz="1200" dirty="0" smtClean="0"/>
              <a:t>	</a:t>
            </a:r>
            <a:r>
              <a:rPr lang="ja-JP" altLang="en-US" sz="1200" dirty="0" smtClean="0"/>
              <a:t>：</a:t>
            </a:r>
            <a:endParaRPr lang="en-US" altLang="ja-JP" sz="1200" dirty="0" smtClean="0"/>
          </a:p>
          <a:p>
            <a:r>
              <a:rPr lang="en-US" altLang="ja-JP" sz="1200" dirty="0" err="1" smtClean="0"/>
              <a:t>lpDispatch</a:t>
            </a:r>
            <a:r>
              <a:rPr lang="en-US" altLang="ja-JP" sz="1200" dirty="0" smtClean="0"/>
              <a:t>-&gt;Release();</a:t>
            </a:r>
            <a:endParaRPr kumimoji="1" lang="ja-JP" alt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Excel</a:t>
            </a:r>
            <a:r>
              <a:rPr kumimoji="1" lang="ja-JP" altLang="en-US" dirty="0" smtClean="0"/>
              <a:t>ヘッダーを使ってプログラムするには</a:t>
            </a:r>
            <a:endParaRPr kumimoji="1" lang="en-US" altLang="ja-JP" dirty="0" smtClean="0"/>
          </a:p>
          <a:p>
            <a:pPr lvl="1"/>
            <a:r>
              <a:rPr lang="ja-JP" altLang="en-US" dirty="0" smtClean="0"/>
              <a:t>オブジェクトの意味やメソッドの意味がわからないとヘッダーだけではできない</a:t>
            </a:r>
            <a:endParaRPr lang="en-US" altLang="ja-JP" dirty="0" smtClean="0"/>
          </a:p>
          <a:p>
            <a:pPr lvl="1"/>
            <a:r>
              <a:rPr lang="en-US" altLang="ja-JP" dirty="0" smtClean="0"/>
              <a:t>Excel</a:t>
            </a:r>
            <a:r>
              <a:rPr lang="ja-JP" altLang="en-US" dirty="0" smtClean="0"/>
              <a:t>ヘッダーにはクラスやメソッドやパラメータの意味も使い方の例も載っていない</a:t>
            </a:r>
            <a:endParaRPr lang="en-US" altLang="ja-JP" dirty="0" smtClean="0"/>
          </a:p>
          <a:p>
            <a:pPr lvl="1"/>
            <a:r>
              <a:rPr lang="en-US" altLang="ja-JP" dirty="0" smtClean="0"/>
              <a:t>Excel</a:t>
            </a:r>
            <a:r>
              <a:rPr lang="ja-JP" altLang="en-US" dirty="0" smtClean="0"/>
              <a:t>の開発用</a:t>
            </a:r>
            <a:r>
              <a:rPr lang="en-US" altLang="ja-JP" dirty="0" err="1" smtClean="0"/>
              <a:t>VisualBasic</a:t>
            </a:r>
            <a:r>
              <a:rPr lang="ja-JP" altLang="en-US" dirty="0" smtClean="0"/>
              <a:t>の</a:t>
            </a:r>
            <a:r>
              <a:rPr lang="en-US" altLang="ja-JP" dirty="0" smtClean="0"/>
              <a:t>HELP</a:t>
            </a:r>
            <a:r>
              <a:rPr lang="ja-JP" altLang="en-US" dirty="0" smtClean="0"/>
              <a:t>を参照して</a:t>
            </a:r>
            <a:r>
              <a:rPr lang="en-US" altLang="ja-JP" dirty="0" smtClean="0"/>
              <a:t>Excel</a:t>
            </a:r>
            <a:r>
              <a:rPr lang="ja-JP" altLang="en-US" dirty="0" smtClean="0"/>
              <a:t>ヘッダーの使い方を推測することになる</a:t>
            </a:r>
            <a:endParaRPr lang="en-US" altLang="ja-JP" dirty="0" smtClean="0"/>
          </a:p>
          <a:p>
            <a:pPr lvl="1"/>
            <a:r>
              <a:rPr lang="ja-JP" altLang="en-US" dirty="0" smtClean="0"/>
              <a:t>パラメータの使わない部分は省略値として </a:t>
            </a:r>
            <a:r>
              <a:rPr lang="en-US" altLang="ja-JP" dirty="0" err="1" smtClean="0"/>
              <a:t>vtMissing</a:t>
            </a:r>
            <a:r>
              <a:rPr lang="ja-JP" altLang="en-US" dirty="0" smtClean="0"/>
              <a:t> を利用する</a:t>
            </a:r>
            <a:endParaRPr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基本をおさらいしてみる</a:t>
            </a:r>
            <a:endParaRPr kumimoji="1" lang="en-US" altLang="ja-JP" dirty="0" smtClean="0"/>
          </a:p>
          <a:p>
            <a:pPr lvl="1"/>
            <a:r>
              <a:rPr kumimoji="1" lang="en-US" altLang="ja-JP" dirty="0" smtClean="0"/>
              <a:t>OLE</a:t>
            </a:r>
            <a:r>
              <a:rPr kumimoji="1" lang="ja-JP" altLang="en-US" dirty="0" smtClean="0"/>
              <a:t>と</a:t>
            </a:r>
            <a:r>
              <a:rPr kumimoji="1" lang="en-US" altLang="ja-JP" dirty="0" smtClean="0"/>
              <a:t>COM</a:t>
            </a:r>
          </a:p>
          <a:p>
            <a:pPr lvl="1"/>
            <a:r>
              <a:rPr lang="en-US" altLang="ja-JP" dirty="0" smtClean="0"/>
              <a:t>COM</a:t>
            </a:r>
            <a:r>
              <a:rPr lang="ja-JP" altLang="en-US" dirty="0" smtClean="0"/>
              <a:t>のインターフェース</a:t>
            </a:r>
            <a:endParaRPr lang="en-US" altLang="ja-JP" dirty="0" smtClean="0"/>
          </a:p>
          <a:p>
            <a:r>
              <a:rPr lang="en-US" altLang="ja-JP" dirty="0" smtClean="0"/>
              <a:t>Excel</a:t>
            </a:r>
            <a:r>
              <a:rPr lang="ja-JP" altLang="en-US" dirty="0" smtClean="0"/>
              <a:t>を内部に表示するプログラムの作成</a:t>
            </a:r>
            <a:endParaRPr lang="en-US" altLang="ja-JP" dirty="0" smtClean="0"/>
          </a:p>
          <a:p>
            <a:r>
              <a:rPr lang="en-US" altLang="ja-JP" dirty="0" smtClean="0"/>
              <a:t>Excel</a:t>
            </a:r>
            <a:r>
              <a:rPr lang="ja-JP" altLang="en-US" dirty="0" smtClean="0"/>
              <a:t>に制約をつけていこう</a:t>
            </a:r>
            <a:endParaRPr lang="en-US" altLang="ja-JP" dirty="0" smtClean="0"/>
          </a:p>
          <a:p>
            <a:pPr lvl="1"/>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excel.tlh</a:t>
            </a:r>
          </a:p>
          <a:p>
            <a:pPr lvl="1"/>
            <a:r>
              <a:rPr lang="en-US" altLang="ja-JP" dirty="0" smtClean="0"/>
              <a:t>Excel</a:t>
            </a:r>
            <a:r>
              <a:rPr lang="ja-JP" altLang="en-US" dirty="0" smtClean="0"/>
              <a:t>の開発タブから</a:t>
            </a:r>
            <a:r>
              <a:rPr lang="en-US" altLang="ja-JP" dirty="0" err="1" smtClean="0"/>
              <a:t>VisualBasic</a:t>
            </a:r>
            <a:r>
              <a:rPr lang="ja-JP" altLang="en-US" dirty="0" smtClean="0"/>
              <a:t>を表示して</a:t>
            </a:r>
            <a:r>
              <a:rPr lang="en-US" altLang="ja-JP" dirty="0" smtClean="0"/>
              <a:t>Help</a:t>
            </a:r>
            <a:r>
              <a:rPr lang="ja-JP" altLang="en-US" dirty="0" smtClean="0"/>
              <a:t>を出すと開発者用リファレンスが表示される</a:t>
            </a:r>
            <a:endParaRPr lang="en-US" altLang="ja-JP" dirty="0" smtClean="0"/>
          </a:p>
          <a:p>
            <a:pPr lvl="1"/>
            <a:r>
              <a:rPr lang="en-US" altLang="ja-JP" dirty="0" smtClean="0"/>
              <a:t>Help</a:t>
            </a:r>
            <a:r>
              <a:rPr lang="ja-JP" altLang="en-US" dirty="0" smtClean="0"/>
              <a:t>の</a:t>
            </a:r>
            <a:r>
              <a:rPr lang="en-US" altLang="ja-JP" dirty="0" smtClean="0"/>
              <a:t>Excel 2007 </a:t>
            </a:r>
            <a:r>
              <a:rPr lang="ja-JP" altLang="en-US" dirty="0" smtClean="0"/>
              <a:t>開発者用リファレンスーリファレンスに </a:t>
            </a:r>
            <a:r>
              <a:rPr lang="en-US" altLang="ja-JP" dirty="0" smtClean="0"/>
              <a:t>excel.tlh</a:t>
            </a:r>
            <a:r>
              <a:rPr lang="ja-JP" altLang="en-US" dirty="0" smtClean="0"/>
              <a:t> に記述されているオブジェクトが一覧で表示される</a:t>
            </a:r>
            <a:endParaRPr lang="en-US" altLang="ja-JP" dirty="0" smtClean="0"/>
          </a:p>
          <a:p>
            <a:pPr lvl="1"/>
            <a:r>
              <a:rPr lang="ja-JP" altLang="en-US" dirty="0" smtClean="0"/>
              <a:t>参照したいオブジェクトをクリックしてさらにメンバーを確認すればメソッドやプロパティやイベントが確認できる</a:t>
            </a:r>
            <a:endParaRPr lang="en-US" altLang="ja-JP" dirty="0" smtClean="0"/>
          </a:p>
          <a:p>
            <a:pPr lvl="1"/>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を内部に表示するプログラムの作成</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mso.tlh</a:t>
            </a:r>
          </a:p>
          <a:p>
            <a:pPr lvl="1"/>
            <a:r>
              <a:rPr lang="en-US" altLang="ja-JP" dirty="0" smtClean="0"/>
              <a:t>Excel</a:t>
            </a:r>
            <a:r>
              <a:rPr lang="ja-JP" altLang="en-US" dirty="0" smtClean="0"/>
              <a:t>の開発タブから</a:t>
            </a:r>
            <a:r>
              <a:rPr lang="en-US" altLang="ja-JP" dirty="0" err="1" smtClean="0"/>
              <a:t>VisualBasic</a:t>
            </a:r>
            <a:r>
              <a:rPr lang="ja-JP" altLang="en-US" dirty="0" smtClean="0"/>
              <a:t>を表示して</a:t>
            </a:r>
            <a:r>
              <a:rPr lang="en-US" altLang="ja-JP" dirty="0" smtClean="0"/>
              <a:t>Help</a:t>
            </a:r>
            <a:r>
              <a:rPr lang="ja-JP" altLang="en-US" dirty="0" smtClean="0"/>
              <a:t>を出すと開発者用リファレンスが表示される</a:t>
            </a:r>
            <a:endParaRPr lang="en-US" altLang="ja-JP" dirty="0" smtClean="0"/>
          </a:p>
          <a:p>
            <a:pPr lvl="1"/>
            <a:r>
              <a:rPr lang="en-US" altLang="ja-JP" dirty="0" smtClean="0"/>
              <a:t>Help</a:t>
            </a:r>
            <a:r>
              <a:rPr lang="ja-JP" altLang="en-US" dirty="0" smtClean="0"/>
              <a:t>の</a:t>
            </a:r>
            <a:r>
              <a:rPr lang="en-US" altLang="ja-JP" dirty="0" smtClean="0"/>
              <a:t>Excel 2007 </a:t>
            </a:r>
            <a:r>
              <a:rPr lang="ja-JP" altLang="en-US" dirty="0" smtClean="0"/>
              <a:t>開発者用リファレンスー</a:t>
            </a:r>
            <a:r>
              <a:rPr lang="en-US" altLang="ja-JP" dirty="0" smtClean="0"/>
              <a:t>2007 Microsoft Office system </a:t>
            </a:r>
            <a:r>
              <a:rPr lang="ja-JP" altLang="en-US" dirty="0" smtClean="0"/>
              <a:t>オブジェクト ライブラリ リファレンスーリファレンスに </a:t>
            </a:r>
            <a:r>
              <a:rPr lang="en-US" altLang="ja-JP" dirty="0" smtClean="0"/>
              <a:t>mso.tlh</a:t>
            </a:r>
            <a:r>
              <a:rPr lang="ja-JP" altLang="en-US" dirty="0" smtClean="0"/>
              <a:t> に記述されているオブジェクトが一覧で表示される</a:t>
            </a:r>
            <a:endParaRPr lang="en-US" altLang="ja-JP" dirty="0" smtClean="0"/>
          </a:p>
          <a:p>
            <a:pPr lvl="1"/>
            <a:r>
              <a:rPr lang="ja-JP" altLang="en-US" dirty="0" smtClean="0"/>
              <a:t>参照したいオブジェクトをクリックしてさらにメンバーを確認すればメソッドやプロパティやイベントが確認できる</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Excel</a:t>
            </a:r>
            <a:r>
              <a:rPr kumimoji="1"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メニューを非表示に</a:t>
            </a:r>
            <a:r>
              <a:rPr lang="ja-JP" altLang="en-US" dirty="0" smtClean="0"/>
              <a:t>する</a:t>
            </a:r>
            <a:endParaRPr lang="en-US" altLang="ja-JP" dirty="0" smtClean="0"/>
          </a:p>
          <a:p>
            <a:r>
              <a:rPr lang="en-US" altLang="ja-JP" dirty="0" smtClean="0"/>
              <a:t>OLE</a:t>
            </a:r>
            <a:r>
              <a:rPr lang="ja-JP" altLang="en-US" dirty="0" smtClean="0"/>
              <a:t>サーバー（</a:t>
            </a:r>
            <a:r>
              <a:rPr lang="en-US" altLang="ja-JP" dirty="0" smtClean="0"/>
              <a:t>Excel</a:t>
            </a:r>
            <a:r>
              <a:rPr lang="ja-JP" altLang="en-US" dirty="0" smtClean="0"/>
              <a:t>）のメニューを</a:t>
            </a:r>
            <a:r>
              <a:rPr lang="en-US" altLang="ja-JP" dirty="0" smtClean="0"/>
              <a:t>OLE</a:t>
            </a:r>
            <a:r>
              <a:rPr lang="ja-JP" altLang="en-US" dirty="0" smtClean="0"/>
              <a:t>コンテナ（作成プロジェクト）に挿入変更削除する呼び出しを無処理にすると</a:t>
            </a:r>
            <a:r>
              <a:rPr lang="en-US" altLang="ja-JP" dirty="0" smtClean="0"/>
              <a:t>Excel</a:t>
            </a:r>
            <a:r>
              <a:rPr lang="ja-JP" altLang="en-US" dirty="0" smtClean="0"/>
              <a:t>メニューが出ない</a:t>
            </a:r>
            <a:endParaRPr kumimoji="1" lang="en-US" altLang="ja-JP" dirty="0" smtClean="0"/>
          </a:p>
          <a:p>
            <a:pPr lvl="1"/>
            <a:r>
              <a:rPr lang="en-US" altLang="ja-JP" dirty="0" err="1" smtClean="0"/>
              <a:t>COleClientItem</a:t>
            </a:r>
            <a:r>
              <a:rPr lang="en-US" altLang="ja-JP" dirty="0" smtClean="0"/>
              <a:t>::</a:t>
            </a:r>
            <a:r>
              <a:rPr lang="en-US" altLang="ja-JP" dirty="0" err="1" smtClean="0"/>
              <a:t>OnInsertMenus</a:t>
            </a:r>
            <a:endParaRPr lang="en-US" altLang="ja-JP" dirty="0" smtClean="0"/>
          </a:p>
          <a:p>
            <a:pPr lvl="1"/>
            <a:r>
              <a:rPr lang="en-US" altLang="ja-JP" dirty="0" err="1" smtClean="0"/>
              <a:t>COleClientItem</a:t>
            </a:r>
            <a:r>
              <a:rPr lang="en-US" altLang="ja-JP" dirty="0" smtClean="0"/>
              <a:t>::</a:t>
            </a:r>
            <a:r>
              <a:rPr lang="en-US" altLang="ja-JP" dirty="0" err="1" smtClean="0"/>
              <a:t>OnSetMenu</a:t>
            </a:r>
            <a:endParaRPr lang="en-US" altLang="ja-JP" dirty="0" smtClean="0"/>
          </a:p>
          <a:p>
            <a:pPr lvl="1"/>
            <a:r>
              <a:rPr lang="en-US" altLang="ja-JP" dirty="0" err="1" smtClean="0"/>
              <a:t>COleClientItem</a:t>
            </a:r>
            <a:r>
              <a:rPr lang="en-US" altLang="ja-JP" dirty="0" smtClean="0"/>
              <a:t>::</a:t>
            </a:r>
            <a:r>
              <a:rPr lang="en-US" altLang="ja-JP" dirty="0" err="1" smtClean="0"/>
              <a:t>OnRemoveMenus</a:t>
            </a:r>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Excel</a:t>
            </a:r>
            <a:r>
              <a:rPr kumimoji="1"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ツールバーを非表示に</a:t>
            </a:r>
            <a:r>
              <a:rPr lang="ja-JP" altLang="en-US" dirty="0" smtClean="0"/>
              <a:t>する</a:t>
            </a:r>
            <a:endParaRPr lang="en-US" altLang="ja-JP" dirty="0" smtClean="0"/>
          </a:p>
          <a:p>
            <a:pPr lvl="1"/>
            <a:r>
              <a:rPr lang="ja-JP" altLang="en-US" dirty="0" smtClean="0"/>
              <a:t>すべて非表示にするなら </a:t>
            </a:r>
            <a:r>
              <a:rPr lang="en-US" altLang="ja-JP" dirty="0" smtClean="0"/>
              <a:t>_Application</a:t>
            </a:r>
            <a:r>
              <a:rPr lang="ja-JP" altLang="en-US" dirty="0" smtClean="0"/>
              <a:t> から </a:t>
            </a:r>
            <a:r>
              <a:rPr lang="en-US" altLang="ja-JP" dirty="0" smtClean="0"/>
              <a:t>Toolbars</a:t>
            </a:r>
            <a:r>
              <a:rPr lang="ja-JP" altLang="en-US" dirty="0" smtClean="0"/>
              <a:t> を取得して配列の</a:t>
            </a:r>
            <a:r>
              <a:rPr lang="ja-JP" altLang="en-US" dirty="0" smtClean="0">
                <a:solidFill>
                  <a:srgbClr val="FF0000"/>
                </a:solidFill>
              </a:rPr>
              <a:t>１から個数分</a:t>
            </a:r>
            <a:r>
              <a:rPr lang="ja-JP" altLang="en-US" dirty="0" smtClean="0"/>
              <a:t> </a:t>
            </a:r>
            <a:r>
              <a:rPr lang="en-US" altLang="ja-JP" dirty="0" smtClean="0"/>
              <a:t>Toolbar</a:t>
            </a:r>
            <a:r>
              <a:rPr lang="ja-JP" altLang="en-US" dirty="0" smtClean="0"/>
              <a:t> を取得し </a:t>
            </a:r>
            <a:r>
              <a:rPr lang="en-US" altLang="ja-JP" dirty="0" smtClean="0"/>
              <a:t>Visible</a:t>
            </a:r>
            <a:r>
              <a:rPr lang="ja-JP" altLang="en-US" dirty="0" smtClean="0"/>
              <a:t> プロパティを </a:t>
            </a:r>
            <a:r>
              <a:rPr lang="en-US" altLang="ja-JP" dirty="0" smtClean="0"/>
              <a:t>VARIANT_FALSE</a:t>
            </a:r>
            <a:r>
              <a:rPr lang="ja-JP" altLang="en-US" dirty="0" smtClean="0"/>
              <a:t> に設定する</a:t>
            </a:r>
            <a:endParaRPr lang="en-US" altLang="ja-JP" dirty="0" smtClean="0"/>
          </a:p>
          <a:p>
            <a:pPr lvl="1"/>
            <a:r>
              <a:rPr lang="en-US" altLang="ja-JP" dirty="0" smtClean="0"/>
              <a:t>Toolbar</a:t>
            </a:r>
            <a:r>
              <a:rPr lang="ja-JP" altLang="en-US" dirty="0" smtClean="0"/>
              <a:t> の </a:t>
            </a:r>
            <a:r>
              <a:rPr lang="en-US" altLang="ja-JP" dirty="0" smtClean="0"/>
              <a:t>Name</a:t>
            </a:r>
            <a:r>
              <a:rPr lang="ja-JP" altLang="en-US" dirty="0" smtClean="0"/>
              <a:t> プロパティを確認すればひとつのツールバーについて非表示にできる</a:t>
            </a:r>
            <a:endParaRPr lang="en-US" altLang="ja-JP"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入力できる文字を制限する</a:t>
            </a:r>
            <a:endParaRPr lang="en-US" altLang="ja-JP" dirty="0" smtClean="0"/>
          </a:p>
          <a:p>
            <a:pPr lvl="1"/>
            <a:r>
              <a:rPr kumimoji="1" lang="ja-JP" altLang="en-US" dirty="0" smtClean="0"/>
              <a:t>例えば特定のコントロールキーを無効にしたい場合など</a:t>
            </a:r>
            <a:endParaRPr kumimoji="1" lang="en-US" altLang="ja-JP" dirty="0" smtClean="0"/>
          </a:p>
          <a:p>
            <a:pPr lvl="1"/>
            <a:r>
              <a:rPr lang="en-US" altLang="ja-JP" dirty="0" smtClean="0"/>
              <a:t>user32.dll </a:t>
            </a:r>
            <a:r>
              <a:rPr lang="ja-JP" altLang="en-US" dirty="0" smtClean="0"/>
              <a:t>の </a:t>
            </a:r>
            <a:r>
              <a:rPr lang="en-US" altLang="ja-JP" dirty="0" err="1" smtClean="0"/>
              <a:t>SetWindowsHookEx</a:t>
            </a:r>
            <a:r>
              <a:rPr lang="ja-JP" altLang="en-US" dirty="0" smtClean="0"/>
              <a:t> 関数を </a:t>
            </a:r>
            <a:r>
              <a:rPr lang="en-US" altLang="ja-JP" dirty="0" smtClean="0"/>
              <a:t>WH_KEYBOARD</a:t>
            </a:r>
            <a:r>
              <a:rPr lang="ja-JP" altLang="en-US" dirty="0" smtClean="0"/>
              <a:t> と </a:t>
            </a:r>
            <a:r>
              <a:rPr lang="en-US" altLang="ja-JP" dirty="0" err="1" smtClean="0"/>
              <a:t>WindowHandle</a:t>
            </a:r>
            <a:r>
              <a:rPr lang="ja-JP" altLang="en-US" dirty="0" smtClean="0"/>
              <a:t> と フックルーチンのアドレス をパラメータとしてフックすれば</a:t>
            </a:r>
            <a:r>
              <a:rPr lang="en-US" altLang="ja-JP" dirty="0" smtClean="0"/>
              <a:t>Excel</a:t>
            </a:r>
            <a:r>
              <a:rPr lang="ja-JP" altLang="en-US" dirty="0" smtClean="0"/>
              <a:t>でキー入力があったときにフックルーチンがコールされる</a:t>
            </a:r>
            <a:endParaRPr lang="en-US" altLang="ja-JP" dirty="0" smtClean="0"/>
          </a:p>
          <a:p>
            <a:pPr lvl="1"/>
            <a:r>
              <a:rPr lang="en-US" altLang="ja-JP" dirty="0" smtClean="0"/>
              <a:t>WH_KEYBOARD_LL</a:t>
            </a:r>
            <a:r>
              <a:rPr lang="ja-JP" altLang="en-US" dirty="0" smtClean="0"/>
              <a:t> は全てのプロセスのキー入力がフックできる</a:t>
            </a:r>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マウスクリックを制限する</a:t>
            </a:r>
            <a:endParaRPr kumimoji="1" lang="en-US" altLang="ja-JP" dirty="0" smtClean="0"/>
          </a:p>
          <a:p>
            <a:pPr lvl="1"/>
            <a:r>
              <a:rPr kumimoji="1" lang="ja-JP" altLang="en-US" dirty="0" smtClean="0"/>
              <a:t>右クリックでコンテキストメニューが表示されることを防止する</a:t>
            </a:r>
            <a:endParaRPr kumimoji="1" lang="en-US" altLang="ja-JP" dirty="0" smtClean="0"/>
          </a:p>
          <a:p>
            <a:pPr lvl="1"/>
            <a:r>
              <a:rPr lang="en-US" altLang="ja-JP" dirty="0" smtClean="0"/>
              <a:t>user32.dll </a:t>
            </a:r>
            <a:r>
              <a:rPr lang="ja-JP" altLang="en-US" dirty="0" smtClean="0"/>
              <a:t>の </a:t>
            </a:r>
            <a:r>
              <a:rPr lang="en-US" altLang="ja-JP" dirty="0" err="1" smtClean="0"/>
              <a:t>SetWindowsHookEx</a:t>
            </a:r>
            <a:r>
              <a:rPr lang="ja-JP" altLang="en-US" dirty="0" smtClean="0"/>
              <a:t> 関数を </a:t>
            </a:r>
            <a:r>
              <a:rPr lang="en-US" altLang="ja-JP" dirty="0" smtClean="0"/>
              <a:t>WH_MOUSE</a:t>
            </a:r>
            <a:r>
              <a:rPr lang="ja-JP" altLang="en-US" dirty="0" smtClean="0"/>
              <a:t> と </a:t>
            </a:r>
            <a:r>
              <a:rPr lang="en-US" altLang="ja-JP" dirty="0" err="1" smtClean="0"/>
              <a:t>WindowHandle</a:t>
            </a:r>
            <a:r>
              <a:rPr lang="ja-JP" altLang="en-US" dirty="0" smtClean="0"/>
              <a:t> と フックルーチンのアドレス をパラメータとしてフックすれば</a:t>
            </a:r>
            <a:r>
              <a:rPr lang="en-US" altLang="ja-JP" dirty="0" smtClean="0"/>
              <a:t>Excel</a:t>
            </a:r>
            <a:r>
              <a:rPr lang="ja-JP" altLang="en-US" dirty="0" smtClean="0"/>
              <a:t>でマウス操作があったときにフックルーチンがコールされる</a:t>
            </a:r>
            <a:endParaRPr lang="en-US" altLang="ja-JP" dirty="0" smtClean="0"/>
          </a:p>
          <a:p>
            <a:pPr lvl="1"/>
            <a:r>
              <a:rPr lang="en-US" altLang="ja-JP" dirty="0" smtClean="0"/>
              <a:t>WH_MOUSE _LL</a:t>
            </a:r>
            <a:r>
              <a:rPr lang="ja-JP" altLang="en-US" dirty="0" smtClean="0"/>
              <a:t> は全てのプロセスのマウス操作がフックできる</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user32.dll </a:t>
            </a:r>
            <a:r>
              <a:rPr lang="ja-JP" altLang="en-US" dirty="0" smtClean="0"/>
              <a:t>の </a:t>
            </a:r>
            <a:r>
              <a:rPr lang="en-US" altLang="ja-JP" dirty="0" err="1" smtClean="0"/>
              <a:t>SetWindowsHookEx</a:t>
            </a:r>
            <a:r>
              <a:rPr lang="ja-JP" altLang="en-US" dirty="0" smtClean="0"/>
              <a:t> 関数は注意して使用しないと</a:t>
            </a:r>
            <a:r>
              <a:rPr lang="en-US" altLang="ja-JP" dirty="0" smtClean="0"/>
              <a:t>OS</a:t>
            </a:r>
            <a:r>
              <a:rPr lang="ja-JP" altLang="en-US" dirty="0" smtClean="0"/>
              <a:t>の誤動作につながるので注意深く実装する必要がある</a:t>
            </a:r>
            <a:endParaRPr lang="en-US" altLang="ja-JP" dirty="0" smtClean="0"/>
          </a:p>
          <a:p>
            <a:r>
              <a:rPr kumimoji="1" lang="ja-JP" altLang="en-US" dirty="0" smtClean="0"/>
              <a:t>ウィルス監視をするプログラムが </a:t>
            </a:r>
            <a:r>
              <a:rPr lang="en-US" altLang="ja-JP" dirty="0" smtClean="0"/>
              <a:t>user32.dll </a:t>
            </a:r>
            <a:r>
              <a:rPr lang="ja-JP" altLang="en-US" dirty="0" smtClean="0"/>
              <a:t>の </a:t>
            </a:r>
            <a:r>
              <a:rPr lang="en-US" altLang="ja-JP" dirty="0" err="1" smtClean="0"/>
              <a:t>SetWindowsHookEx</a:t>
            </a:r>
            <a:r>
              <a:rPr lang="ja-JP" altLang="en-US" dirty="0" smtClean="0"/>
              <a:t> 関数を監視して警告を発生する場合があるので注意が必要</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Excel</a:t>
            </a:r>
            <a:r>
              <a:rPr kumimoji="1" lang="ja-JP" altLang="en-US" dirty="0" smtClean="0"/>
              <a:t>のイベントを拾う</a:t>
            </a:r>
            <a:endParaRPr kumimoji="1" lang="en-US" altLang="ja-JP" dirty="0" smtClean="0"/>
          </a:p>
          <a:p>
            <a:pPr lvl="1"/>
            <a:r>
              <a:rPr lang="en-US" altLang="ja-JP" sz="2400" dirty="0" smtClean="0"/>
              <a:t>Excel</a:t>
            </a:r>
            <a:r>
              <a:rPr lang="ja-JP" altLang="en-US" sz="2400" dirty="0" smtClean="0"/>
              <a:t>のイベントで保存・印刷・右クリックなどを抑止できる</a:t>
            </a:r>
            <a:endParaRPr kumimoji="1" lang="en-US" altLang="ja-JP" sz="2400" dirty="0" smtClean="0"/>
          </a:p>
          <a:p>
            <a:pPr lvl="1"/>
            <a:r>
              <a:rPr lang="en-US" altLang="ja-JP" sz="2400" dirty="0" smtClean="0"/>
              <a:t>Excel</a:t>
            </a:r>
            <a:r>
              <a:rPr lang="ja-JP" altLang="en-US" sz="2400" dirty="0" smtClean="0"/>
              <a:t> のイベントを拾うクラスを作成する</a:t>
            </a:r>
            <a:endParaRPr lang="en-US" altLang="ja-JP" sz="2400" dirty="0" smtClean="0"/>
          </a:p>
          <a:p>
            <a:pPr lvl="1"/>
            <a:r>
              <a:rPr lang="en-US" altLang="ja-JP" sz="2400" dirty="0" err="1" smtClean="0"/>
              <a:t>IConnectionPointContainer</a:t>
            </a:r>
            <a:r>
              <a:rPr lang="en-US" altLang="ja-JP" sz="2400" dirty="0" smtClean="0"/>
              <a:t> </a:t>
            </a:r>
            <a:r>
              <a:rPr lang="ja-JP" altLang="en-US" sz="2400" dirty="0" smtClean="0"/>
              <a:t>を利用して </a:t>
            </a:r>
            <a:r>
              <a:rPr lang="en-US" altLang="ja-JP" sz="2400" dirty="0" smtClean="0"/>
              <a:t>Excel</a:t>
            </a:r>
            <a:r>
              <a:rPr lang="ja-JP" altLang="en-US" sz="2400" dirty="0" smtClean="0"/>
              <a:t> の </a:t>
            </a:r>
            <a:r>
              <a:rPr lang="en-US" altLang="ja-JP" sz="2400" dirty="0" smtClean="0"/>
              <a:t>Application</a:t>
            </a:r>
            <a:r>
              <a:rPr lang="ja-JP" altLang="en-US" sz="2400" dirty="0" smtClean="0"/>
              <a:t> とイベントを拾うクラスを結ぶ</a:t>
            </a:r>
            <a:endParaRPr lang="en-US" altLang="ja-JP" sz="2400" dirty="0" smtClean="0"/>
          </a:p>
          <a:p>
            <a:pPr lvl="1"/>
            <a:r>
              <a:rPr lang="en-US" altLang="ja-JP" sz="2400" dirty="0" smtClean="0"/>
              <a:t>Excel</a:t>
            </a:r>
            <a:r>
              <a:rPr lang="ja-JP" altLang="en-US" sz="2400" dirty="0" smtClean="0"/>
              <a:t> のイベントが入るとイベントを拾うクラスの </a:t>
            </a:r>
            <a:r>
              <a:rPr lang="en-US" altLang="ja-JP" sz="2400" dirty="0" smtClean="0"/>
              <a:t>Invoke</a:t>
            </a:r>
            <a:r>
              <a:rPr lang="ja-JP" altLang="en-US" sz="2400" dirty="0" smtClean="0"/>
              <a:t> が呼ばれるので </a:t>
            </a:r>
            <a:r>
              <a:rPr lang="en-US" altLang="ja-JP" sz="2400" dirty="0" smtClean="0"/>
              <a:t>DISPID</a:t>
            </a:r>
            <a:r>
              <a:rPr lang="ja-JP" altLang="en-US" sz="2400" dirty="0" smtClean="0"/>
              <a:t> </a:t>
            </a:r>
            <a:r>
              <a:rPr lang="ja-JP" altLang="en-US" sz="2400" dirty="0" err="1" smtClean="0"/>
              <a:t>を識</a:t>
            </a:r>
            <a:r>
              <a:rPr lang="ja-JP" altLang="en-US" sz="2400" dirty="0" smtClean="0"/>
              <a:t>別してイベントハンドラを書く</a:t>
            </a:r>
            <a:endParaRPr lang="en-US" altLang="ja-JP" sz="2400" dirty="0" smtClean="0"/>
          </a:p>
          <a:p>
            <a:pPr lvl="1"/>
            <a:r>
              <a:rPr lang="ja-JP" altLang="en-US" sz="2400" dirty="0" smtClean="0"/>
              <a:t>終了時には </a:t>
            </a:r>
            <a:r>
              <a:rPr lang="en-US" altLang="ja-JP" sz="2400" dirty="0" err="1" smtClean="0"/>
              <a:t>IConnectionPointContainer</a:t>
            </a:r>
            <a:r>
              <a:rPr lang="ja-JP" altLang="en-US" sz="2400" dirty="0" smtClean="0"/>
              <a:t> で結んだのを解除する</a:t>
            </a:r>
            <a:endParaRPr lang="en-US" altLang="ja-JP" sz="24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Excel</a:t>
            </a:r>
            <a:r>
              <a:rPr lang="ja-JP" altLang="en-US" dirty="0" smtClean="0"/>
              <a:t> のイベントを拾うクラス</a:t>
            </a:r>
            <a:endParaRPr lang="en-US" altLang="ja-JP" dirty="0" smtClean="0"/>
          </a:p>
          <a:p>
            <a:pPr lvl="1"/>
            <a:r>
              <a:rPr lang="en-US" altLang="ja-JP" dirty="0" err="1" smtClean="0"/>
              <a:t>IDispatch</a:t>
            </a:r>
            <a:r>
              <a:rPr lang="ja-JP" altLang="en-US" dirty="0" smtClean="0"/>
              <a:t> を継承して </a:t>
            </a:r>
            <a:r>
              <a:rPr lang="en-US" altLang="ja-JP" dirty="0" err="1" smtClean="0"/>
              <a:t>QueryInterface</a:t>
            </a:r>
            <a:r>
              <a:rPr lang="ja-JP" altLang="en-US" dirty="0" smtClean="0"/>
              <a:t> </a:t>
            </a:r>
            <a:r>
              <a:rPr lang="en-US" altLang="ja-JP" dirty="0" smtClean="0"/>
              <a:t>/</a:t>
            </a:r>
            <a:r>
              <a:rPr lang="ja-JP" altLang="en-US" dirty="0" smtClean="0"/>
              <a:t> </a:t>
            </a:r>
            <a:r>
              <a:rPr lang="en-US" altLang="ja-JP" dirty="0" err="1" smtClean="0"/>
              <a:t>AddRef</a:t>
            </a:r>
            <a:r>
              <a:rPr lang="ja-JP" altLang="en-US" dirty="0" smtClean="0"/>
              <a:t> </a:t>
            </a:r>
            <a:r>
              <a:rPr lang="en-US" altLang="ja-JP" dirty="0" smtClean="0"/>
              <a:t>/</a:t>
            </a:r>
            <a:r>
              <a:rPr lang="ja-JP" altLang="en-US" dirty="0" smtClean="0"/>
              <a:t> </a:t>
            </a:r>
            <a:r>
              <a:rPr lang="en-US" altLang="ja-JP" dirty="0" smtClean="0"/>
              <a:t>Release</a:t>
            </a:r>
            <a:r>
              <a:rPr lang="ja-JP" altLang="en-US" dirty="0" smtClean="0"/>
              <a:t> </a:t>
            </a:r>
            <a:r>
              <a:rPr lang="en-US" altLang="ja-JP" dirty="0" smtClean="0"/>
              <a:t>/</a:t>
            </a:r>
            <a:r>
              <a:rPr lang="ja-JP" altLang="en-US" dirty="0" smtClean="0"/>
              <a:t> </a:t>
            </a:r>
            <a:r>
              <a:rPr lang="en-US" altLang="ja-JP" dirty="0" smtClean="0"/>
              <a:t>Invoke </a:t>
            </a:r>
            <a:r>
              <a:rPr lang="ja-JP" altLang="en-US" dirty="0" smtClean="0"/>
              <a:t>を実装する</a:t>
            </a:r>
            <a:endParaRPr lang="en-US" altLang="ja-JP" dirty="0" smtClean="0"/>
          </a:p>
          <a:p>
            <a:pPr lvl="1"/>
            <a:r>
              <a:rPr lang="en-US" altLang="ja-JP" dirty="0" err="1" smtClean="0"/>
              <a:t>QueryInterface</a:t>
            </a:r>
            <a:r>
              <a:rPr lang="en-US" altLang="ja-JP" dirty="0" smtClean="0"/>
              <a:t> </a:t>
            </a:r>
            <a:r>
              <a:rPr lang="ja-JP" altLang="en-US" dirty="0" smtClean="0"/>
              <a:t>は </a:t>
            </a:r>
            <a:r>
              <a:rPr lang="en-US" altLang="ja-JP" dirty="0" err="1" smtClean="0"/>
              <a:t>IID_IDispatch</a:t>
            </a:r>
            <a:r>
              <a:rPr lang="ja-JP" altLang="en-US" dirty="0" smtClean="0"/>
              <a:t> </a:t>
            </a:r>
            <a:r>
              <a:rPr lang="en-US" altLang="ja-JP" dirty="0" smtClean="0"/>
              <a:t>/ </a:t>
            </a:r>
            <a:r>
              <a:rPr lang="en-US" altLang="ja-JP" dirty="0" err="1" smtClean="0"/>
              <a:t>IID_Iunknown</a:t>
            </a:r>
            <a:r>
              <a:rPr lang="en-US" altLang="ja-JP" dirty="0" smtClean="0"/>
              <a:t> / </a:t>
            </a:r>
            <a:r>
              <a:rPr lang="en-US" altLang="ja-JP" dirty="0" err="1" smtClean="0"/>
              <a:t>IID_IExcelEventSink</a:t>
            </a:r>
            <a:r>
              <a:rPr lang="en-US" altLang="ja-JP" dirty="0" smtClean="0"/>
              <a:t> </a:t>
            </a:r>
            <a:r>
              <a:rPr lang="ja-JP" altLang="en-US" dirty="0" smtClean="0"/>
              <a:t>で自分を返す</a:t>
            </a:r>
            <a:endParaRPr lang="en-US" altLang="ja-JP" dirty="0" smtClean="0"/>
          </a:p>
          <a:p>
            <a:pPr lvl="1"/>
            <a:r>
              <a:rPr lang="en-US" altLang="ja-JP" dirty="0" smtClean="0"/>
              <a:t>Invoke</a:t>
            </a:r>
            <a:r>
              <a:rPr lang="ja-JP" altLang="en-US" dirty="0" smtClean="0"/>
              <a:t> はイベントハンドラ</a:t>
            </a:r>
            <a:endParaRPr lang="en-US" altLang="ja-JP" dirty="0" smtClean="0"/>
          </a:p>
          <a:p>
            <a:pPr lvl="1"/>
            <a:r>
              <a:rPr lang="en-US" altLang="ja-JP" dirty="0" err="1" smtClean="0"/>
              <a:t>GetTypeInfo</a:t>
            </a:r>
            <a:r>
              <a:rPr lang="ja-JP" altLang="en-US" dirty="0" smtClean="0"/>
              <a:t> </a:t>
            </a:r>
            <a:r>
              <a:rPr lang="en-US" altLang="ja-JP" dirty="0" smtClean="0"/>
              <a:t>/</a:t>
            </a:r>
            <a:r>
              <a:rPr lang="ja-JP" altLang="en-US" dirty="0" smtClean="0"/>
              <a:t> </a:t>
            </a:r>
            <a:r>
              <a:rPr lang="en-US" altLang="ja-JP" dirty="0" err="1" smtClean="0"/>
              <a:t>GetTypeInfoCount</a:t>
            </a:r>
            <a:r>
              <a:rPr lang="ja-JP" altLang="en-US" dirty="0" smtClean="0"/>
              <a:t> </a:t>
            </a:r>
            <a:r>
              <a:rPr lang="en-US" altLang="ja-JP" dirty="0" smtClean="0"/>
              <a:t>/</a:t>
            </a:r>
            <a:r>
              <a:rPr lang="ja-JP" altLang="en-US" dirty="0" smtClean="0"/>
              <a:t> </a:t>
            </a:r>
            <a:r>
              <a:rPr lang="en-US" altLang="ja-JP" dirty="0" err="1" smtClean="0"/>
              <a:t>GetIDsOfNames</a:t>
            </a:r>
            <a:r>
              <a:rPr lang="ja-JP" altLang="en-US" dirty="0" smtClean="0"/>
              <a:t> は </a:t>
            </a:r>
            <a:r>
              <a:rPr lang="en-US" altLang="ja-JP" dirty="0" smtClean="0"/>
              <a:t>E_NOTIMPL</a:t>
            </a:r>
            <a:r>
              <a:rPr lang="ja-JP" altLang="en-US" dirty="0" smtClean="0"/>
              <a:t> を返して未実装にする</a:t>
            </a:r>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Excel</a:t>
            </a:r>
            <a:r>
              <a:rPr lang="ja-JP" altLang="en-US" dirty="0" smtClean="0"/>
              <a:t> の </a:t>
            </a:r>
            <a:r>
              <a:rPr lang="en-US" altLang="ja-JP" dirty="0" smtClean="0"/>
              <a:t>Application</a:t>
            </a:r>
            <a:r>
              <a:rPr lang="ja-JP" altLang="en-US" dirty="0" smtClean="0"/>
              <a:t> とイベントを拾うクラスを結ぶ</a:t>
            </a:r>
            <a:endParaRPr kumimoji="1" lang="ja-JP" altLang="en-US" dirty="0"/>
          </a:p>
        </p:txBody>
      </p:sp>
      <p:sp>
        <p:nvSpPr>
          <p:cNvPr id="4" name="テキスト ボックス 3"/>
          <p:cNvSpPr txBox="1"/>
          <p:nvPr/>
        </p:nvSpPr>
        <p:spPr>
          <a:xfrm>
            <a:off x="714348" y="2500306"/>
            <a:ext cx="7715304" cy="2246769"/>
          </a:xfrm>
          <a:prstGeom prst="rect">
            <a:avLst/>
          </a:prstGeom>
          <a:noFill/>
        </p:spPr>
        <p:txBody>
          <a:bodyPr wrap="square" rtlCol="0">
            <a:spAutoFit/>
          </a:bodyPr>
          <a:lstStyle/>
          <a:p>
            <a:r>
              <a:rPr lang="en-US" altLang="ja-JP" sz="2000" dirty="0" err="1" smtClean="0"/>
              <a:t>IConnectionPointContainer</a:t>
            </a:r>
            <a:r>
              <a:rPr lang="en-US" altLang="ja-JP" sz="2000" dirty="0" smtClean="0"/>
              <a:t> *</a:t>
            </a:r>
            <a:r>
              <a:rPr lang="en-US" altLang="ja-JP" sz="2000" dirty="0" err="1" smtClean="0"/>
              <a:t>pConnPtContainer</a:t>
            </a:r>
            <a:r>
              <a:rPr lang="en-US" altLang="ja-JP" sz="2000" dirty="0" smtClean="0"/>
              <a:t>;</a:t>
            </a:r>
          </a:p>
          <a:p>
            <a:r>
              <a:rPr lang="en-US" altLang="ja-JP" sz="2000" dirty="0" err="1" smtClean="0"/>
              <a:t>app.QueryInterface</a:t>
            </a:r>
            <a:r>
              <a:rPr lang="en-US" altLang="ja-JP" sz="2000" dirty="0" smtClean="0"/>
              <a:t>(</a:t>
            </a:r>
            <a:r>
              <a:rPr lang="en-US" altLang="ja-JP" sz="2000" dirty="0" err="1" smtClean="0"/>
              <a:t>IID_IConnectionPointContainer</a:t>
            </a:r>
            <a:r>
              <a:rPr lang="en-US" altLang="ja-JP" sz="2000" dirty="0" smtClean="0"/>
              <a:t>,</a:t>
            </a:r>
          </a:p>
          <a:p>
            <a:r>
              <a:rPr lang="en-US" altLang="ja-JP" sz="2000" dirty="0" smtClean="0"/>
              <a:t>	(void **)&amp;</a:t>
            </a:r>
            <a:r>
              <a:rPr lang="en-US" altLang="ja-JP" sz="2000" dirty="0" err="1" smtClean="0"/>
              <a:t>pConnPtContainer</a:t>
            </a:r>
            <a:r>
              <a:rPr lang="en-US" altLang="ja-JP" sz="2000" dirty="0" smtClean="0"/>
              <a:t>);</a:t>
            </a:r>
          </a:p>
          <a:p>
            <a:r>
              <a:rPr lang="en-US" altLang="ja-JP" sz="2000" dirty="0" err="1" smtClean="0"/>
              <a:t>pConnPtContainer</a:t>
            </a:r>
            <a:r>
              <a:rPr lang="en-US" altLang="ja-JP" sz="2000" dirty="0" smtClean="0"/>
              <a:t>-&gt;</a:t>
            </a:r>
            <a:r>
              <a:rPr lang="en-US" altLang="ja-JP" sz="2000" dirty="0" err="1" smtClean="0"/>
              <a:t>FindConnectionPoint</a:t>
            </a:r>
            <a:r>
              <a:rPr lang="en-US" altLang="ja-JP" sz="2000" dirty="0" smtClean="0"/>
              <a:t>(</a:t>
            </a:r>
            <a:r>
              <a:rPr lang="en-US" altLang="ja-JP" sz="2000" dirty="0" err="1" smtClean="0"/>
              <a:t>IID_IExcelEventSink</a:t>
            </a:r>
            <a:r>
              <a:rPr lang="en-US" altLang="ja-JP" sz="2000" dirty="0" smtClean="0"/>
              <a:t>,</a:t>
            </a:r>
          </a:p>
          <a:p>
            <a:r>
              <a:rPr lang="en-US" altLang="ja-JP" sz="2000" dirty="0" smtClean="0"/>
              <a:t>		&amp;</a:t>
            </a:r>
            <a:r>
              <a:rPr lang="en-US" altLang="ja-JP" sz="2000" dirty="0" err="1" smtClean="0"/>
              <a:t>pConnectionPoint</a:t>
            </a:r>
            <a:r>
              <a:rPr lang="en-US" altLang="ja-JP" sz="2000" dirty="0" smtClean="0"/>
              <a:t>);</a:t>
            </a:r>
          </a:p>
          <a:p>
            <a:r>
              <a:rPr lang="en-US" altLang="ja-JP" sz="2000" dirty="0" err="1" smtClean="0"/>
              <a:t>pConnectionPoint</a:t>
            </a:r>
            <a:r>
              <a:rPr lang="en-US" altLang="ja-JP" sz="2000" dirty="0" smtClean="0"/>
              <a:t>-&gt;Advise(this, &amp;</a:t>
            </a:r>
            <a:r>
              <a:rPr lang="en-US" altLang="ja-JP" sz="2000" dirty="0" err="1" smtClean="0"/>
              <a:t>adviseCookie</a:t>
            </a:r>
            <a:r>
              <a:rPr lang="en-US" altLang="ja-JP" sz="2000" dirty="0" smtClean="0"/>
              <a:t>);</a:t>
            </a:r>
          </a:p>
          <a:p>
            <a:r>
              <a:rPr lang="en-US" altLang="ja-JP" sz="2000" dirty="0" err="1" smtClean="0"/>
              <a:t>pConnPtContainer</a:t>
            </a:r>
            <a:r>
              <a:rPr lang="en-US" altLang="ja-JP" sz="2000" dirty="0" smtClean="0"/>
              <a:t>-&gt;Release();</a:t>
            </a:r>
            <a:endParaRPr kumimoji="1" lang="ja-JP" alt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OLE</a:t>
            </a:r>
            <a:r>
              <a:rPr lang="ja-JP" altLang="en-US" dirty="0" smtClean="0"/>
              <a:t>と</a:t>
            </a:r>
            <a:r>
              <a:rPr lang="en-US" altLang="ja-JP" dirty="0" smtClean="0"/>
              <a:t>COM</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OLE</a:t>
            </a:r>
            <a:r>
              <a:rPr lang="en-US" altLang="ja-JP" dirty="0" smtClean="0"/>
              <a:t> (Object Linking and Embedding)</a:t>
            </a:r>
            <a:endParaRPr kumimoji="1" lang="en-US" altLang="ja-JP" dirty="0" smtClean="0"/>
          </a:p>
          <a:p>
            <a:pPr lvl="1"/>
            <a:r>
              <a:rPr lang="ja-JP" altLang="en-US" dirty="0" smtClean="0"/>
              <a:t>アプリケーションソフト間でデータを転送・共有するための仕組み</a:t>
            </a:r>
            <a:endParaRPr lang="en-US" altLang="ja-JP" dirty="0" smtClean="0"/>
          </a:p>
          <a:p>
            <a:pPr lvl="1"/>
            <a:r>
              <a:rPr kumimoji="1" lang="en-US" altLang="ja-JP" dirty="0" smtClean="0"/>
              <a:t>OLE</a:t>
            </a:r>
            <a:r>
              <a:rPr kumimoji="1" lang="ja-JP" altLang="en-US" dirty="0" smtClean="0"/>
              <a:t>サーバー</a:t>
            </a:r>
            <a:endParaRPr kumimoji="1" lang="en-US" altLang="ja-JP" dirty="0" smtClean="0"/>
          </a:p>
          <a:p>
            <a:pPr lvl="2"/>
            <a:r>
              <a:rPr lang="ja-JP" altLang="en-US" dirty="0" smtClean="0"/>
              <a:t>アプリケーションの機能提供側</a:t>
            </a:r>
            <a:endParaRPr lang="en-US" altLang="ja-JP" dirty="0" smtClean="0"/>
          </a:p>
          <a:p>
            <a:pPr lvl="1"/>
            <a:r>
              <a:rPr kumimoji="1" lang="en-US" altLang="ja-JP" dirty="0" smtClean="0"/>
              <a:t>OLE</a:t>
            </a:r>
            <a:r>
              <a:rPr kumimoji="1" lang="ja-JP" altLang="en-US" dirty="0" smtClean="0"/>
              <a:t>コンテナ</a:t>
            </a:r>
            <a:endParaRPr kumimoji="1" lang="en-US" altLang="ja-JP" dirty="0" smtClean="0"/>
          </a:p>
          <a:p>
            <a:pPr lvl="2"/>
            <a:r>
              <a:rPr lang="ja-JP" altLang="en-US" dirty="0" smtClean="0"/>
              <a:t>機能を利用するほう</a:t>
            </a:r>
            <a:endParaRPr lang="en-US" altLang="ja-JP" dirty="0" smtClean="0"/>
          </a:p>
          <a:p>
            <a:pPr lvl="1"/>
            <a:r>
              <a:rPr lang="en-US" altLang="ja-JP" dirty="0" smtClean="0"/>
              <a:t>OLE</a:t>
            </a:r>
            <a:r>
              <a:rPr lang="ja-JP" altLang="en-US" dirty="0" smtClean="0"/>
              <a:t>コントロール（</a:t>
            </a:r>
            <a:r>
              <a:rPr lang="en-US" altLang="ja-JP" dirty="0" smtClean="0"/>
              <a:t>ActiveX</a:t>
            </a:r>
            <a:r>
              <a:rPr lang="ja-JP" altLang="en-US" dirty="0" smtClean="0"/>
              <a:t>コントロール）</a:t>
            </a:r>
            <a:endParaRPr lang="en-US" altLang="ja-JP" dirty="0" smtClean="0"/>
          </a:p>
          <a:p>
            <a:pPr lvl="2"/>
            <a:r>
              <a:rPr lang="en-US" altLang="ja-JP" dirty="0" smtClean="0"/>
              <a:t>OLE</a:t>
            </a:r>
            <a:r>
              <a:rPr lang="ja-JP" altLang="en-US" dirty="0" smtClean="0"/>
              <a:t>サーバーのみで小型でシンプルな機能、インターネットに対応することで</a:t>
            </a:r>
            <a:r>
              <a:rPr lang="en-US" altLang="ja-JP" dirty="0" smtClean="0"/>
              <a:t>ActiveX</a:t>
            </a:r>
            <a:r>
              <a:rPr lang="ja-JP" altLang="en-US" dirty="0" smtClean="0"/>
              <a:t>コントロールに改名</a:t>
            </a: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DISPID</a:t>
            </a:r>
            <a:r>
              <a:rPr lang="ja-JP" altLang="en-US" dirty="0" smtClean="0"/>
              <a:t> </a:t>
            </a:r>
            <a:r>
              <a:rPr lang="ja-JP" altLang="en-US" dirty="0" err="1" smtClean="0"/>
              <a:t>を識</a:t>
            </a:r>
            <a:r>
              <a:rPr lang="ja-JP" altLang="en-US" dirty="0" smtClean="0"/>
              <a:t>別してイベントハンドラを書く</a:t>
            </a:r>
            <a:endParaRPr kumimoji="1" lang="ja-JP" altLang="en-US" dirty="0"/>
          </a:p>
        </p:txBody>
      </p:sp>
      <p:sp>
        <p:nvSpPr>
          <p:cNvPr id="4" name="テキスト ボックス 3"/>
          <p:cNvSpPr txBox="1"/>
          <p:nvPr/>
        </p:nvSpPr>
        <p:spPr>
          <a:xfrm>
            <a:off x="357158" y="1857364"/>
            <a:ext cx="8215370" cy="3970318"/>
          </a:xfrm>
          <a:prstGeom prst="rect">
            <a:avLst/>
          </a:prstGeom>
          <a:noFill/>
        </p:spPr>
        <p:txBody>
          <a:bodyPr wrap="square" rtlCol="0">
            <a:spAutoFit/>
          </a:bodyPr>
          <a:lstStyle/>
          <a:p>
            <a:r>
              <a:rPr lang="en-US" altLang="ja-JP" sz="1400" dirty="0" smtClean="0"/>
              <a:t>HRESULT _</a:t>
            </a:r>
            <a:r>
              <a:rPr lang="en-US" altLang="ja-JP" sz="1400" dirty="0" err="1" smtClean="0"/>
              <a:t>stdcall</a:t>
            </a:r>
            <a:r>
              <a:rPr lang="en-US" altLang="ja-JP" sz="1400" dirty="0" smtClean="0"/>
              <a:t> </a:t>
            </a:r>
            <a:r>
              <a:rPr lang="en-US" altLang="ja-JP" sz="1400" dirty="0" err="1" smtClean="0"/>
              <a:t>ExcelEventSink</a:t>
            </a:r>
            <a:r>
              <a:rPr lang="en-US" altLang="ja-JP" sz="1400" dirty="0" smtClean="0"/>
              <a:t>::Invoke(</a:t>
            </a:r>
          </a:p>
          <a:p>
            <a:r>
              <a:rPr lang="en-US" altLang="ja-JP" sz="1400" dirty="0" smtClean="0"/>
              <a:t>      DISPID </a:t>
            </a:r>
            <a:r>
              <a:rPr lang="en-US" altLang="ja-JP" sz="1400" dirty="0" err="1" smtClean="0"/>
              <a:t>dispIdMember</a:t>
            </a:r>
            <a:r>
              <a:rPr lang="en-US" altLang="ja-JP" sz="1400" dirty="0" smtClean="0"/>
              <a:t>, REFIID </a:t>
            </a:r>
            <a:r>
              <a:rPr lang="en-US" altLang="ja-JP" sz="1400" dirty="0" err="1" smtClean="0"/>
              <a:t>riid</a:t>
            </a:r>
            <a:r>
              <a:rPr lang="en-US" altLang="ja-JP" sz="1400" dirty="0" smtClean="0"/>
              <a:t>, LCID </a:t>
            </a:r>
            <a:r>
              <a:rPr lang="en-US" altLang="ja-JP" sz="1400" dirty="0" err="1" smtClean="0"/>
              <a:t>lcid</a:t>
            </a:r>
            <a:r>
              <a:rPr lang="en-US" altLang="ja-JP" sz="1400" dirty="0" smtClean="0"/>
              <a:t>, WORD </a:t>
            </a:r>
            <a:r>
              <a:rPr lang="en-US" altLang="ja-JP" sz="1400" dirty="0" err="1" smtClean="0"/>
              <a:t>wFlags</a:t>
            </a:r>
            <a:r>
              <a:rPr lang="en-US" altLang="ja-JP" sz="1400" dirty="0" smtClean="0"/>
              <a:t>,</a:t>
            </a:r>
          </a:p>
          <a:p>
            <a:r>
              <a:rPr lang="en-US" altLang="ja-JP" sz="1400" dirty="0" smtClean="0"/>
              <a:t>      DISPPARAMS *</a:t>
            </a:r>
            <a:r>
              <a:rPr lang="en-US" altLang="ja-JP" sz="1400" dirty="0" err="1" smtClean="0"/>
              <a:t>pDispParams</a:t>
            </a:r>
            <a:r>
              <a:rPr lang="en-US" altLang="ja-JP" sz="1400" dirty="0" smtClean="0"/>
              <a:t>, VARIANT *</a:t>
            </a:r>
            <a:r>
              <a:rPr lang="en-US" altLang="ja-JP" sz="1400" dirty="0" err="1" smtClean="0"/>
              <a:t>pVarResult</a:t>
            </a:r>
            <a:r>
              <a:rPr lang="en-US" altLang="ja-JP" sz="1400" dirty="0" smtClean="0"/>
              <a:t>,</a:t>
            </a:r>
            <a:r>
              <a:rPr lang="ja-JP" altLang="en-US" sz="1400" dirty="0" smtClean="0"/>
              <a:t> </a:t>
            </a:r>
            <a:r>
              <a:rPr lang="en-US" altLang="ja-JP" sz="1400" dirty="0" smtClean="0"/>
              <a:t>EXCEPINFO *</a:t>
            </a:r>
            <a:r>
              <a:rPr lang="en-US" altLang="ja-JP" sz="1400" dirty="0" err="1" smtClean="0"/>
              <a:t>pExcepInfo</a:t>
            </a:r>
            <a:r>
              <a:rPr lang="en-US" altLang="ja-JP" sz="1400" dirty="0" smtClean="0"/>
              <a:t>, UINT *</a:t>
            </a:r>
            <a:r>
              <a:rPr lang="en-US" altLang="ja-JP" sz="1400" dirty="0" err="1" smtClean="0"/>
              <a:t>puArgErr</a:t>
            </a:r>
            <a:r>
              <a:rPr lang="en-US" altLang="ja-JP" sz="1400" dirty="0" smtClean="0"/>
              <a:t>) </a:t>
            </a:r>
          </a:p>
          <a:p>
            <a:r>
              <a:rPr lang="en-US" altLang="ja-JP" sz="1400" dirty="0" smtClean="0"/>
              <a:t>{</a:t>
            </a:r>
          </a:p>
          <a:p>
            <a:r>
              <a:rPr lang="ja-JP" altLang="en-US" sz="1400" dirty="0" smtClean="0"/>
              <a:t>　　　　</a:t>
            </a:r>
            <a:r>
              <a:rPr lang="en-US" altLang="ja-JP" sz="1400" dirty="0" smtClean="0"/>
              <a:t>if (</a:t>
            </a:r>
            <a:r>
              <a:rPr lang="en-US" altLang="ja-JP" sz="1400" dirty="0" err="1" smtClean="0"/>
              <a:t>dispIdMember</a:t>
            </a:r>
            <a:r>
              <a:rPr lang="en-US" altLang="ja-JP" sz="1400" dirty="0" smtClean="0"/>
              <a:t> == 0x624)</a:t>
            </a:r>
            <a:r>
              <a:rPr lang="ja-JP" altLang="en-US" sz="1400" dirty="0" smtClean="0"/>
              <a:t>　</a:t>
            </a:r>
            <a:r>
              <a:rPr lang="en-US" altLang="ja-JP" sz="1400" dirty="0" smtClean="0"/>
              <a:t>// </a:t>
            </a:r>
            <a:r>
              <a:rPr lang="en-US" altLang="ja-JP" sz="1400" dirty="0" err="1" smtClean="0"/>
              <a:t>WorkbookBeforePrint</a:t>
            </a:r>
            <a:endParaRPr lang="en-US" altLang="ja-JP" sz="1400" dirty="0" smtClean="0"/>
          </a:p>
          <a:p>
            <a:r>
              <a:rPr lang="ja-JP" altLang="en-US" sz="1400" dirty="0" smtClean="0"/>
              <a:t>　　　　</a:t>
            </a:r>
            <a:r>
              <a:rPr lang="en-US" altLang="ja-JP" sz="1400" dirty="0" smtClean="0"/>
              <a:t>{</a:t>
            </a:r>
          </a:p>
          <a:p>
            <a:r>
              <a:rPr lang="en-US" altLang="ja-JP" sz="1400" dirty="0" smtClean="0"/>
              <a:t>	Excel::_</a:t>
            </a:r>
            <a:r>
              <a:rPr lang="en-US" altLang="ja-JP" sz="1400" dirty="0" err="1" smtClean="0"/>
              <a:t>WorkbookPtr</a:t>
            </a:r>
            <a:r>
              <a:rPr lang="en-US" altLang="ja-JP" sz="1400" dirty="0" smtClean="0"/>
              <a:t> </a:t>
            </a:r>
            <a:r>
              <a:rPr lang="en-US" altLang="ja-JP" sz="1400" dirty="0" err="1" smtClean="0"/>
              <a:t>pWorkbook</a:t>
            </a:r>
            <a:r>
              <a:rPr lang="en-US" altLang="ja-JP" sz="1400" dirty="0" smtClean="0"/>
              <a:t> = </a:t>
            </a:r>
            <a:r>
              <a:rPr lang="en-US" altLang="ja-JP" sz="1400" dirty="0" err="1" smtClean="0"/>
              <a:t>pDispParams</a:t>
            </a:r>
            <a:r>
              <a:rPr lang="en-US" altLang="ja-JP" sz="1400" dirty="0" smtClean="0"/>
              <a:t>-&gt;</a:t>
            </a:r>
            <a:r>
              <a:rPr lang="en-US" altLang="ja-JP" sz="1400" dirty="0" err="1" smtClean="0"/>
              <a:t>rgvarg</a:t>
            </a:r>
            <a:r>
              <a:rPr lang="en-US" altLang="ja-JP" sz="1400" dirty="0" smtClean="0"/>
              <a:t>[0].</a:t>
            </a:r>
            <a:r>
              <a:rPr lang="en-US" altLang="ja-JP" sz="1400" dirty="0" err="1" smtClean="0"/>
              <a:t>pdispVal</a:t>
            </a:r>
            <a:r>
              <a:rPr lang="en-US" altLang="ja-JP" sz="1400" dirty="0" smtClean="0"/>
              <a:t>;</a:t>
            </a:r>
          </a:p>
          <a:p>
            <a:r>
              <a:rPr lang="en-US" altLang="ja-JP" sz="1400" dirty="0" smtClean="0"/>
              <a:t>	if (</a:t>
            </a:r>
            <a:r>
              <a:rPr lang="en-US" altLang="ja-JP" sz="1400" dirty="0" err="1" smtClean="0"/>
              <a:t>m_pWorkbook</a:t>
            </a:r>
            <a:r>
              <a:rPr lang="en-US" altLang="ja-JP" sz="1400" dirty="0" smtClean="0"/>
              <a:t> != NULL)</a:t>
            </a:r>
          </a:p>
          <a:p>
            <a:r>
              <a:rPr lang="en-US" altLang="ja-JP" sz="1400" dirty="0" smtClean="0"/>
              <a:t>	{</a:t>
            </a:r>
          </a:p>
          <a:p>
            <a:r>
              <a:rPr lang="en-US" altLang="ja-JP" sz="1400" dirty="0" smtClean="0"/>
              <a:t>	</a:t>
            </a:r>
            <a:r>
              <a:rPr lang="ja-JP" altLang="en-US" sz="1400" dirty="0" smtClean="0"/>
              <a:t>　　　　</a:t>
            </a:r>
            <a:r>
              <a:rPr lang="en-US" altLang="ja-JP" sz="1400" dirty="0" smtClean="0"/>
              <a:t>if (</a:t>
            </a:r>
            <a:r>
              <a:rPr lang="en-US" altLang="ja-JP" sz="1400" dirty="0" err="1" smtClean="0"/>
              <a:t>m_pWorkbook</a:t>
            </a:r>
            <a:r>
              <a:rPr lang="en-US" altLang="ja-JP" sz="1400" dirty="0" smtClean="0"/>
              <a:t> == </a:t>
            </a:r>
            <a:r>
              <a:rPr lang="en-US" altLang="ja-JP" sz="1400" dirty="0" err="1" smtClean="0"/>
              <a:t>pWorkbook</a:t>
            </a:r>
            <a:r>
              <a:rPr lang="en-US" altLang="ja-JP" sz="1400" dirty="0" smtClean="0"/>
              <a:t>)</a:t>
            </a:r>
          </a:p>
          <a:p>
            <a:r>
              <a:rPr lang="en-US" altLang="ja-JP" sz="1400" dirty="0" smtClean="0"/>
              <a:t>	</a:t>
            </a:r>
            <a:r>
              <a:rPr lang="ja-JP" altLang="en-US" sz="1400" dirty="0" smtClean="0"/>
              <a:t>　　　　</a:t>
            </a:r>
            <a:r>
              <a:rPr lang="en-US" altLang="ja-JP" sz="1400" dirty="0" smtClean="0"/>
              <a:t>{</a:t>
            </a:r>
          </a:p>
          <a:p>
            <a:r>
              <a:rPr lang="ja-JP" altLang="en-US" sz="1400" dirty="0" smtClean="0"/>
              <a:t>		</a:t>
            </a:r>
            <a:r>
              <a:rPr lang="en-US" altLang="ja-JP" sz="1400" dirty="0" smtClean="0"/>
              <a:t>VARIANT_BOOL * Cancel = </a:t>
            </a:r>
            <a:r>
              <a:rPr lang="en-US" altLang="ja-JP" sz="1400" dirty="0" err="1" smtClean="0"/>
              <a:t>pDispParams</a:t>
            </a:r>
            <a:r>
              <a:rPr lang="en-US" altLang="ja-JP" sz="1400" dirty="0" smtClean="0"/>
              <a:t>-&gt;</a:t>
            </a:r>
            <a:r>
              <a:rPr lang="en-US" altLang="ja-JP" sz="1400" dirty="0" err="1" smtClean="0"/>
              <a:t>rgvarg</a:t>
            </a:r>
            <a:r>
              <a:rPr lang="en-US" altLang="ja-JP" sz="1400" dirty="0" smtClean="0"/>
              <a:t>[1].</a:t>
            </a:r>
            <a:r>
              <a:rPr lang="en-US" altLang="ja-JP" sz="1400" dirty="0" err="1" smtClean="0"/>
              <a:t>pboolVal</a:t>
            </a:r>
            <a:r>
              <a:rPr lang="en-US" altLang="ja-JP" sz="1400" dirty="0" smtClean="0"/>
              <a:t>;</a:t>
            </a:r>
          </a:p>
          <a:p>
            <a:r>
              <a:rPr lang="en-US" altLang="ja-JP" sz="1400" dirty="0" smtClean="0"/>
              <a:t>		*Cancel = VARIANT_TRUE;</a:t>
            </a:r>
          </a:p>
          <a:p>
            <a:r>
              <a:rPr lang="en-US" altLang="ja-JP" sz="1400" dirty="0" smtClean="0"/>
              <a:t>	</a:t>
            </a:r>
            <a:r>
              <a:rPr lang="ja-JP" altLang="en-US" sz="1400" dirty="0" smtClean="0"/>
              <a:t>　　　　</a:t>
            </a:r>
            <a:r>
              <a:rPr lang="en-US" altLang="ja-JP" sz="1400" dirty="0" smtClean="0"/>
              <a:t>}</a:t>
            </a:r>
          </a:p>
          <a:p>
            <a:r>
              <a:rPr lang="en-US" altLang="ja-JP" sz="1400" dirty="0" smtClean="0"/>
              <a:t>	}</a:t>
            </a:r>
          </a:p>
          <a:p>
            <a:r>
              <a:rPr lang="ja-JP" altLang="en-US" sz="1400" dirty="0" smtClean="0"/>
              <a:t>　　　　</a:t>
            </a:r>
            <a:r>
              <a:rPr lang="en-US" altLang="ja-JP" sz="1400" dirty="0" smtClean="0"/>
              <a:t>}</a:t>
            </a:r>
          </a:p>
          <a:p>
            <a:r>
              <a:rPr lang="ja-JP" altLang="en-US" sz="1400" dirty="0" smtClean="0"/>
              <a:t>　　　　</a:t>
            </a:r>
            <a:r>
              <a:rPr lang="en-US" altLang="ja-JP" sz="1400" dirty="0" smtClean="0"/>
              <a:t>return S_OK;</a:t>
            </a:r>
          </a:p>
          <a:p>
            <a:r>
              <a:rPr lang="en-US" altLang="ja-JP" sz="1400" dirty="0" smtClean="0"/>
              <a:t>}</a:t>
            </a:r>
            <a:endParaRPr kumimoji="1" lang="ja-JP" altLang="en-US"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Excel</a:t>
            </a:r>
            <a:r>
              <a:rPr lang="ja-JP" altLang="en-US" dirty="0" smtClean="0"/>
              <a:t>に制約をつけていこう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以下のように順を追って制限をした</a:t>
            </a:r>
            <a:endParaRPr lang="en-US" altLang="ja-JP" dirty="0" smtClean="0"/>
          </a:p>
          <a:p>
            <a:pPr lvl="1"/>
            <a:r>
              <a:rPr lang="ja-JP" altLang="en-US" dirty="0" smtClean="0"/>
              <a:t>メニューを非表示にする</a:t>
            </a:r>
            <a:endParaRPr lang="en-US" altLang="ja-JP" dirty="0" smtClean="0"/>
          </a:p>
          <a:p>
            <a:pPr lvl="1"/>
            <a:r>
              <a:rPr lang="ja-JP" altLang="en-US" dirty="0" smtClean="0"/>
              <a:t>ツールバーを非表示にする</a:t>
            </a:r>
            <a:endParaRPr lang="en-US" altLang="ja-JP" dirty="0" smtClean="0"/>
          </a:p>
          <a:p>
            <a:pPr lvl="1"/>
            <a:r>
              <a:rPr lang="ja-JP" altLang="en-US" dirty="0" smtClean="0"/>
              <a:t>入力できる文字を制限する</a:t>
            </a:r>
            <a:endParaRPr lang="en-US" altLang="ja-JP" dirty="0" smtClean="0"/>
          </a:p>
          <a:p>
            <a:pPr lvl="1"/>
            <a:r>
              <a:rPr lang="ja-JP" altLang="en-US" dirty="0" smtClean="0"/>
              <a:t>マウスクリックを制限する</a:t>
            </a:r>
            <a:endParaRPr lang="en-US" altLang="ja-JP" dirty="0" smtClean="0"/>
          </a:p>
          <a:p>
            <a:pPr lvl="1"/>
            <a:r>
              <a:rPr lang="en-US" altLang="ja-JP" dirty="0" smtClean="0"/>
              <a:t>Excel</a:t>
            </a:r>
            <a:r>
              <a:rPr lang="ja-JP" altLang="en-US" dirty="0" smtClean="0"/>
              <a:t>のイベントを拾って操作をキャンセルする</a:t>
            </a:r>
            <a:endParaRPr lang="en-US" altLang="ja-JP" dirty="0" smtClean="0"/>
          </a:p>
          <a:p>
            <a:r>
              <a:rPr kumimoji="1" lang="en-US" altLang="ja-JP" dirty="0" smtClean="0"/>
              <a:t>COM</a:t>
            </a:r>
            <a:r>
              <a:rPr kumimoji="1" lang="ja-JP" altLang="en-US" dirty="0" smtClean="0"/>
              <a:t>や</a:t>
            </a:r>
            <a:r>
              <a:rPr kumimoji="1" lang="en-US" altLang="ja-JP" dirty="0" smtClean="0"/>
              <a:t>OLE</a:t>
            </a:r>
            <a:r>
              <a:rPr kumimoji="1" lang="ja-JP" altLang="en-US" dirty="0" smtClean="0"/>
              <a:t>を使って</a:t>
            </a:r>
            <a:r>
              <a:rPr kumimoji="1" lang="en-US" altLang="ja-JP" dirty="0" err="1" smtClean="0"/>
              <a:t>VisualBasic</a:t>
            </a:r>
            <a:r>
              <a:rPr kumimoji="1" lang="ja-JP" altLang="en-US" dirty="0" smtClean="0"/>
              <a:t>で操作する以上のことができるのを理解</a:t>
            </a:r>
            <a:r>
              <a:rPr lang="ja-JP" altLang="en-US" dirty="0" smtClean="0"/>
              <a:t>してもらえただろうか</a:t>
            </a:r>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Excel</a:t>
            </a:r>
            <a:r>
              <a:rPr kumimoji="1" lang="ja-JP" altLang="en-US" dirty="0" smtClean="0"/>
              <a:t> を題材にして </a:t>
            </a:r>
            <a:r>
              <a:rPr lang="en-US" altLang="ja-JP" dirty="0" smtClean="0"/>
              <a:t>OLE</a:t>
            </a:r>
            <a:r>
              <a:rPr lang="ja-JP" altLang="en-US" dirty="0" smtClean="0"/>
              <a:t>と</a:t>
            </a:r>
            <a:r>
              <a:rPr lang="en-US" altLang="ja-JP" dirty="0" smtClean="0"/>
              <a:t>COM</a:t>
            </a:r>
            <a:r>
              <a:rPr lang="ja-JP" altLang="en-US" dirty="0" smtClean="0"/>
              <a:t> の深遠なる世界の一端を見てきました</a:t>
            </a:r>
            <a:endParaRPr lang="en-US" altLang="ja-JP" dirty="0" smtClean="0"/>
          </a:p>
          <a:p>
            <a:r>
              <a:rPr kumimoji="1" lang="ja-JP" altLang="en-US" dirty="0" smtClean="0"/>
              <a:t>今回はなるべくラッパーの少ない道を通ってきましたが最小限のラッパー（</a:t>
            </a:r>
            <a:r>
              <a:rPr kumimoji="1" lang="en-US" altLang="ja-JP" dirty="0" smtClean="0"/>
              <a:t>Excel</a:t>
            </a:r>
            <a:r>
              <a:rPr kumimoji="1" lang="ja-JP" altLang="en-US" dirty="0" smtClean="0"/>
              <a:t>ヘッダー）は使っています</a:t>
            </a:r>
            <a:endParaRPr kumimoji="1" lang="en-US" altLang="ja-JP" dirty="0" smtClean="0"/>
          </a:p>
          <a:p>
            <a:r>
              <a:rPr kumimoji="1" lang="en-US" altLang="ja-JP" dirty="0" err="1" smtClean="0"/>
              <a:t>VisualBasic</a:t>
            </a:r>
            <a:r>
              <a:rPr kumimoji="1" lang="ja-JP" altLang="en-US" dirty="0" smtClean="0"/>
              <a:t>や</a:t>
            </a:r>
            <a:r>
              <a:rPr kumimoji="1" lang="en-US" altLang="ja-JP" dirty="0" smtClean="0"/>
              <a:t>C#</a:t>
            </a:r>
            <a:r>
              <a:rPr kumimoji="1" lang="ja-JP" altLang="en-US" dirty="0" smtClean="0"/>
              <a:t>で</a:t>
            </a:r>
            <a:r>
              <a:rPr kumimoji="1" lang="en-US" altLang="ja-JP" dirty="0" smtClean="0"/>
              <a:t>Excel</a:t>
            </a:r>
            <a:r>
              <a:rPr kumimoji="1" lang="ja-JP" altLang="en-US" dirty="0" smtClean="0"/>
              <a:t>をコントロールする方は今後もいると思いますがこんな世界が基礎としてあることを理解していてほしいと思います。</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OLE</a:t>
            </a:r>
            <a:r>
              <a:rPr lang="ja-JP" altLang="en-US" dirty="0" smtClean="0"/>
              <a:t>と</a:t>
            </a:r>
            <a:r>
              <a:rPr lang="en-US" altLang="ja-JP" dirty="0" smtClean="0"/>
              <a:t>COM</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COM</a:t>
            </a:r>
            <a:r>
              <a:rPr kumimoji="1" lang="ja-JP" altLang="en-US" dirty="0" smtClean="0"/>
              <a:t>（</a:t>
            </a:r>
            <a:r>
              <a:rPr lang="en-US" altLang="ja-JP" dirty="0" smtClean="0"/>
              <a:t>Component Object Model</a:t>
            </a:r>
            <a:r>
              <a:rPr kumimoji="1" lang="ja-JP" altLang="en-US" dirty="0" smtClean="0"/>
              <a:t>）</a:t>
            </a:r>
            <a:endParaRPr kumimoji="1" lang="en-US" altLang="ja-JP" dirty="0" smtClean="0"/>
          </a:p>
          <a:p>
            <a:pPr lvl="1"/>
            <a:r>
              <a:rPr lang="en-US" altLang="ja-JP" dirty="0" smtClean="0"/>
              <a:t>COM</a:t>
            </a:r>
            <a:r>
              <a:rPr lang="ja-JP" altLang="en-US" dirty="0" smtClean="0"/>
              <a:t>は</a:t>
            </a:r>
            <a:r>
              <a:rPr lang="en-US" altLang="ja-JP" dirty="0" smtClean="0"/>
              <a:t>OLE</a:t>
            </a:r>
            <a:r>
              <a:rPr lang="ja-JP" altLang="en-US" dirty="0" err="1" smtClean="0"/>
              <a:t>、</a:t>
            </a:r>
            <a:r>
              <a:rPr lang="en-US" altLang="ja-JP" dirty="0" smtClean="0"/>
              <a:t>OLE</a:t>
            </a:r>
            <a:r>
              <a:rPr lang="ja-JP" altLang="en-US" dirty="0" smtClean="0"/>
              <a:t>オートメーション、</a:t>
            </a:r>
            <a:r>
              <a:rPr lang="en-US" altLang="ja-JP" dirty="0" smtClean="0"/>
              <a:t>OCX</a:t>
            </a:r>
            <a:r>
              <a:rPr lang="ja-JP" altLang="en-US" dirty="0" err="1" smtClean="0"/>
              <a:t>、</a:t>
            </a:r>
            <a:r>
              <a:rPr lang="en-US" altLang="ja-JP" dirty="0" smtClean="0"/>
              <a:t>ActiveX</a:t>
            </a:r>
            <a:r>
              <a:rPr lang="ja-JP" altLang="en-US" dirty="0" err="1" smtClean="0"/>
              <a:t>、</a:t>
            </a:r>
            <a:r>
              <a:rPr lang="en-US" altLang="ja-JP" dirty="0" smtClean="0"/>
              <a:t>COM+</a:t>
            </a:r>
            <a:r>
              <a:rPr lang="ja-JP" altLang="en-US" dirty="0" err="1" smtClean="0"/>
              <a:t>、</a:t>
            </a:r>
            <a:r>
              <a:rPr lang="en-US" altLang="ja-JP" dirty="0" smtClean="0"/>
              <a:t>DCOM</a:t>
            </a:r>
            <a:r>
              <a:rPr lang="ja-JP" altLang="en-US" dirty="0" smtClean="0"/>
              <a:t>をカバーする包括的な用語</a:t>
            </a:r>
            <a:endParaRPr lang="en-US" altLang="ja-JP" dirty="0" smtClean="0"/>
          </a:p>
          <a:p>
            <a:pPr lvl="1"/>
            <a:r>
              <a:rPr lang="ja-JP" altLang="en-US" dirty="0" smtClean="0"/>
              <a:t>部品化されたプログラムを作成・利用するための基盤となる技術</a:t>
            </a:r>
            <a:endParaRPr lang="en-US" altLang="ja-JP" dirty="0" smtClean="0"/>
          </a:p>
          <a:p>
            <a:pPr lvl="1"/>
            <a:r>
              <a:rPr lang="ja-JP" altLang="en-US" dirty="0" smtClean="0"/>
              <a:t>データのやりとりができるプログラム部品のことが</a:t>
            </a:r>
            <a:r>
              <a:rPr lang="en-US" altLang="ja-JP" dirty="0" smtClean="0"/>
              <a:t>COM</a:t>
            </a:r>
            <a:r>
              <a:rPr lang="ja-JP" altLang="en-US" dirty="0" smtClean="0"/>
              <a:t>コンポーネント、ネットワークを通じて別のコンピュータ上にある</a:t>
            </a:r>
            <a:r>
              <a:rPr lang="en-US" altLang="ja-JP" dirty="0" smtClean="0"/>
              <a:t>COM</a:t>
            </a:r>
            <a:r>
              <a:rPr lang="ja-JP" altLang="en-US" dirty="0" smtClean="0"/>
              <a:t>コンポーネントを利用する技術が</a:t>
            </a:r>
            <a:r>
              <a:rPr lang="en-US" altLang="ja-JP" dirty="0" smtClean="0"/>
              <a:t>DCOM</a:t>
            </a:r>
          </a:p>
          <a:p>
            <a:pPr lvl="1"/>
            <a:r>
              <a:rPr lang="en-US" altLang="ja-JP" dirty="0" smtClean="0"/>
              <a:t>Windows</a:t>
            </a:r>
            <a:r>
              <a:rPr lang="ja-JP" altLang="en-US" dirty="0" err="1" smtClean="0"/>
              <a:t>だけで</a:t>
            </a:r>
            <a:r>
              <a:rPr lang="ja-JP" altLang="en-US" dirty="0" smtClean="0"/>
              <a:t>なく、</a:t>
            </a:r>
            <a:r>
              <a:rPr lang="en-US" altLang="ja-JP" dirty="0" smtClean="0"/>
              <a:t>UNIX</a:t>
            </a:r>
            <a:r>
              <a:rPr lang="ja-JP" altLang="en-US" dirty="0" smtClean="0"/>
              <a:t>や</a:t>
            </a:r>
            <a:r>
              <a:rPr lang="en-US" altLang="ja-JP" dirty="0" smtClean="0"/>
              <a:t>Mac OS</a:t>
            </a:r>
            <a:r>
              <a:rPr lang="ja-JP" altLang="en-US" dirty="0" err="1" smtClean="0"/>
              <a:t>にも</a:t>
            </a:r>
            <a:r>
              <a:rPr lang="ja-JP" altLang="en-US" dirty="0" smtClean="0"/>
              <a:t>移植</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OLE</a:t>
            </a:r>
            <a:r>
              <a:rPr lang="ja-JP" altLang="en-US" dirty="0" smtClean="0"/>
              <a:t>と</a:t>
            </a:r>
            <a:r>
              <a:rPr lang="en-US" altLang="ja-JP" dirty="0" smtClean="0"/>
              <a:t>COM</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Excel</a:t>
            </a:r>
            <a:r>
              <a:rPr kumimoji="1" lang="ja-JP" altLang="en-US" dirty="0" smtClean="0"/>
              <a:t>の実行ファイルは</a:t>
            </a:r>
            <a:r>
              <a:rPr kumimoji="1" lang="en-US" altLang="ja-JP" dirty="0" smtClean="0"/>
              <a:t>COM</a:t>
            </a:r>
            <a:r>
              <a:rPr kumimoji="1" lang="ja-JP" altLang="en-US" dirty="0" smtClean="0"/>
              <a:t>です。</a:t>
            </a:r>
            <a:endParaRPr kumimoji="1" lang="en-US" altLang="ja-JP" dirty="0" smtClean="0"/>
          </a:p>
          <a:p>
            <a:r>
              <a:rPr kumimoji="1" lang="en-US" altLang="ja-JP" dirty="0" smtClean="0"/>
              <a:t>Microsoft Windows SDK </a:t>
            </a:r>
            <a:r>
              <a:rPr kumimoji="1" lang="ja-JP" altLang="en-US" dirty="0" smtClean="0"/>
              <a:t>付属の </a:t>
            </a:r>
            <a:r>
              <a:rPr kumimoji="1" lang="en-US" altLang="ja-JP" dirty="0" smtClean="0"/>
              <a:t>OLE</a:t>
            </a:r>
            <a:r>
              <a:rPr lang="en-US" altLang="ja-JP" dirty="0" smtClean="0"/>
              <a:t>-</a:t>
            </a:r>
            <a:r>
              <a:rPr kumimoji="1" lang="en-US" altLang="ja-JP" dirty="0" smtClean="0"/>
              <a:t>COM Object Viewer</a:t>
            </a:r>
            <a:r>
              <a:rPr kumimoji="1" lang="ja-JP" altLang="en-US" dirty="0" smtClean="0"/>
              <a:t> で見てみる。</a:t>
            </a:r>
            <a:endParaRPr kumimoji="1" lang="en-US" altLang="ja-JP" dirty="0" smtClean="0"/>
          </a:p>
          <a:p>
            <a:pPr lvl="1"/>
            <a:r>
              <a:rPr lang="en-US" altLang="ja-JP" dirty="0" smtClean="0"/>
              <a:t>Microsoft</a:t>
            </a:r>
            <a:r>
              <a:rPr lang="ja-JP" altLang="en-US" dirty="0" smtClean="0"/>
              <a:t> </a:t>
            </a:r>
            <a:r>
              <a:rPr lang="en-US" altLang="ja-JP" dirty="0" smtClean="0"/>
              <a:t>Excel</a:t>
            </a:r>
            <a:r>
              <a:rPr lang="ja-JP" altLang="en-US" dirty="0" smtClean="0"/>
              <a:t> </a:t>
            </a:r>
            <a:r>
              <a:rPr lang="en-US" altLang="ja-JP" dirty="0" smtClean="0"/>
              <a:t>Application</a:t>
            </a:r>
          </a:p>
          <a:p>
            <a:pPr lvl="2"/>
            <a:r>
              <a:rPr kumimoji="1" lang="en-US" altLang="ja-JP" dirty="0" err="1" smtClean="0"/>
              <a:t>IConnectionPointContainer</a:t>
            </a:r>
            <a:endParaRPr kumimoji="1" lang="en-US" altLang="ja-JP" dirty="0" smtClean="0"/>
          </a:p>
          <a:p>
            <a:pPr lvl="2"/>
            <a:r>
              <a:rPr lang="en-US" altLang="ja-JP" dirty="0" err="1" smtClean="0"/>
              <a:t>IDispatch</a:t>
            </a:r>
            <a:endParaRPr lang="en-US" altLang="ja-JP" dirty="0" smtClean="0"/>
          </a:p>
          <a:p>
            <a:pPr lvl="2"/>
            <a:r>
              <a:rPr kumimoji="1" lang="en-US" altLang="ja-JP" dirty="0" err="1" smtClean="0"/>
              <a:t>ISupportErrorInfo</a:t>
            </a:r>
            <a:endParaRPr kumimoji="1" lang="en-US" altLang="ja-JP" dirty="0" smtClean="0"/>
          </a:p>
          <a:p>
            <a:pPr lvl="2"/>
            <a:r>
              <a:rPr lang="en-US" altLang="ja-JP" dirty="0" err="1" smtClean="0"/>
              <a:t>IUnknown</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pic>
        <p:nvPicPr>
          <p:cNvPr id="2051" name="Picture 3"/>
          <p:cNvPicPr>
            <a:picLocks noChangeAspect="1" noChangeArrowheads="1"/>
          </p:cNvPicPr>
          <p:nvPr/>
        </p:nvPicPr>
        <p:blipFill>
          <a:blip r:embed="rId2" cstate="print"/>
          <a:srcRect/>
          <a:stretch>
            <a:fillRect/>
          </a:stretch>
        </p:blipFill>
        <p:spPr bwMode="auto">
          <a:xfrm>
            <a:off x="285719" y="285728"/>
            <a:ext cx="8651935" cy="642942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COM</a:t>
            </a:r>
            <a:r>
              <a:rPr lang="ja-JP" altLang="en-US" dirty="0" smtClean="0"/>
              <a:t>のインターフェース</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IUnkown</a:t>
            </a:r>
            <a:endParaRPr lang="en-US" altLang="ja-JP" dirty="0" smtClean="0"/>
          </a:p>
          <a:p>
            <a:pPr lvl="1"/>
            <a:r>
              <a:rPr lang="en-US" altLang="ja-JP" dirty="0" err="1" smtClean="0"/>
              <a:t>QueryInterface</a:t>
            </a:r>
            <a:endParaRPr lang="en-US" altLang="ja-JP" dirty="0" smtClean="0"/>
          </a:p>
          <a:p>
            <a:pPr lvl="2"/>
            <a:r>
              <a:rPr lang="ja-JP" altLang="en-US" dirty="0" smtClean="0"/>
              <a:t>インターフェイス識別子で識別されるインターフェイス ポインタを返す</a:t>
            </a:r>
            <a:endParaRPr lang="en-US" altLang="ja-JP" dirty="0" smtClean="0"/>
          </a:p>
          <a:p>
            <a:pPr lvl="1"/>
            <a:r>
              <a:rPr lang="en-US" altLang="ja-JP" dirty="0" err="1" smtClean="0"/>
              <a:t>AddRef</a:t>
            </a:r>
            <a:endParaRPr lang="en-US" altLang="ja-JP" dirty="0" smtClean="0"/>
          </a:p>
          <a:p>
            <a:pPr lvl="2"/>
            <a:r>
              <a:rPr lang="ja-JP" altLang="en-US" dirty="0" smtClean="0"/>
              <a:t>インターフェイスの参照カウントをインクリメントする。</a:t>
            </a:r>
            <a:endParaRPr lang="en-US" altLang="ja-JP" dirty="0" smtClean="0"/>
          </a:p>
          <a:p>
            <a:pPr lvl="1"/>
            <a:r>
              <a:rPr lang="en-US" altLang="ja-JP" dirty="0" smtClean="0"/>
              <a:t>Release</a:t>
            </a:r>
          </a:p>
          <a:p>
            <a:pPr lvl="2"/>
            <a:r>
              <a:rPr lang="ja-JP" altLang="en-US" dirty="0" smtClean="0"/>
              <a:t>インターフェイスの参照カウントをデクリメントする。</a:t>
            </a:r>
            <a:endParaRPr lang="en-US" altLang="ja-JP" dirty="0" smtClean="0"/>
          </a:p>
          <a:p>
            <a:r>
              <a:rPr lang="en-US" altLang="ja-JP" dirty="0" smtClean="0"/>
              <a:t>Release</a:t>
            </a:r>
            <a:r>
              <a:rPr lang="ja-JP" altLang="en-US" dirty="0" smtClean="0"/>
              <a:t>不足により</a:t>
            </a:r>
            <a:r>
              <a:rPr lang="en-US" altLang="ja-JP" dirty="0" smtClean="0"/>
              <a:t>COM</a:t>
            </a:r>
            <a:r>
              <a:rPr lang="ja-JP" altLang="en-US" dirty="0" smtClean="0"/>
              <a:t>が使っていないのに残ってしまう問題が発生する。</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COM</a:t>
            </a:r>
            <a:r>
              <a:rPr lang="ja-JP" altLang="en-US" dirty="0" smtClean="0"/>
              <a:t>のインターフェース</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err="1" smtClean="0"/>
              <a:t>IDispatch</a:t>
            </a:r>
            <a:endParaRPr kumimoji="1" lang="en-US" altLang="ja-JP" dirty="0" smtClean="0"/>
          </a:p>
          <a:p>
            <a:pPr lvl="1"/>
            <a:r>
              <a:rPr lang="en-US" altLang="ja-JP" dirty="0" err="1" smtClean="0"/>
              <a:t>IUnkown</a:t>
            </a:r>
            <a:r>
              <a:rPr lang="ja-JP" altLang="en-US" dirty="0" smtClean="0"/>
              <a:t>の構成要素</a:t>
            </a:r>
            <a:r>
              <a:rPr lang="en-US" altLang="ja-JP" dirty="0" err="1" smtClean="0"/>
              <a:t>QueryInterface</a:t>
            </a:r>
            <a:r>
              <a:rPr lang="en-US" altLang="ja-JP" dirty="0" smtClean="0"/>
              <a:t>/</a:t>
            </a:r>
            <a:r>
              <a:rPr lang="en-US" altLang="ja-JP" dirty="0" err="1" smtClean="0"/>
              <a:t>AddRef</a:t>
            </a:r>
            <a:r>
              <a:rPr lang="en-US" altLang="ja-JP" dirty="0" smtClean="0"/>
              <a:t>/ Release</a:t>
            </a:r>
            <a:r>
              <a:rPr lang="ja-JP" altLang="en-US" dirty="0" smtClean="0"/>
              <a:t>に以下のものが追加される。</a:t>
            </a:r>
            <a:endParaRPr lang="en-US" altLang="ja-JP" dirty="0" smtClean="0"/>
          </a:p>
          <a:p>
            <a:pPr lvl="1"/>
            <a:r>
              <a:rPr lang="en-US" altLang="ja-JP" dirty="0" err="1" smtClean="0"/>
              <a:t>GetTypeInfo</a:t>
            </a:r>
            <a:r>
              <a:rPr lang="en-US" altLang="ja-JP" dirty="0" smtClean="0"/>
              <a:t>/</a:t>
            </a:r>
            <a:r>
              <a:rPr lang="en-US" altLang="ja-JP" dirty="0" err="1" smtClean="0"/>
              <a:t>GetTypeInfoCount</a:t>
            </a:r>
            <a:endParaRPr lang="en-US" altLang="ja-JP" dirty="0" smtClean="0"/>
          </a:p>
          <a:p>
            <a:pPr lvl="2"/>
            <a:r>
              <a:rPr lang="ja-JP" altLang="en-US" dirty="0" smtClean="0"/>
              <a:t>オブジェクトの型情報を取得</a:t>
            </a:r>
            <a:r>
              <a:rPr lang="en-US" altLang="ja-JP" dirty="0" smtClean="0"/>
              <a:t>/</a:t>
            </a:r>
            <a:r>
              <a:rPr lang="ja-JP" altLang="en-US" dirty="0" smtClean="0"/>
              <a:t>オブジェクトが提供する型情報インターフェイスの数 </a:t>
            </a:r>
            <a:r>
              <a:rPr lang="en-US" altLang="ja-JP" dirty="0" smtClean="0"/>
              <a:t>(0 </a:t>
            </a:r>
            <a:r>
              <a:rPr lang="ja-JP" altLang="en-US" dirty="0" smtClean="0"/>
              <a:t>または </a:t>
            </a:r>
            <a:r>
              <a:rPr lang="en-US" altLang="ja-JP" dirty="0" smtClean="0"/>
              <a:t>1) </a:t>
            </a:r>
            <a:r>
              <a:rPr lang="ja-JP" altLang="en-US" dirty="0" smtClean="0"/>
              <a:t>を取得</a:t>
            </a:r>
            <a:endParaRPr lang="en-US" altLang="ja-JP" dirty="0" smtClean="0"/>
          </a:p>
          <a:p>
            <a:pPr lvl="1"/>
            <a:r>
              <a:rPr lang="en-US" altLang="ja-JP" dirty="0" err="1" smtClean="0"/>
              <a:t>GetIDsOfNames</a:t>
            </a:r>
            <a:endParaRPr lang="en-US" altLang="ja-JP" dirty="0" smtClean="0"/>
          </a:p>
          <a:p>
            <a:pPr lvl="2"/>
            <a:r>
              <a:rPr kumimoji="1" lang="ja-JP" altLang="en-US" dirty="0" smtClean="0"/>
              <a:t>名前（文字列）から</a:t>
            </a:r>
            <a:r>
              <a:rPr kumimoji="1" lang="en-US" altLang="ja-JP" dirty="0" smtClean="0"/>
              <a:t>DISPID</a:t>
            </a:r>
            <a:r>
              <a:rPr kumimoji="1" lang="ja-JP" altLang="en-US" dirty="0" smtClean="0"/>
              <a:t>を取得</a:t>
            </a:r>
            <a:endParaRPr kumimoji="1" lang="en-US" altLang="ja-JP" dirty="0" smtClean="0"/>
          </a:p>
          <a:p>
            <a:pPr lvl="1"/>
            <a:r>
              <a:rPr lang="en-US" altLang="ja-JP" dirty="0" smtClean="0"/>
              <a:t>Invoke</a:t>
            </a:r>
          </a:p>
          <a:p>
            <a:pPr lvl="2"/>
            <a:r>
              <a:rPr lang="en-US" altLang="ja-JP" dirty="0" smtClean="0"/>
              <a:t>DISPID</a:t>
            </a:r>
            <a:r>
              <a:rPr lang="ja-JP" altLang="en-US" dirty="0" smtClean="0"/>
              <a:t>や引数を使いプロパティおよびメソッドにアクセス</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COM</a:t>
            </a:r>
            <a:r>
              <a:rPr lang="ja-JP" altLang="en-US" dirty="0" smtClean="0"/>
              <a:t>のインターフェース</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IConnectionPointContainer</a:t>
            </a:r>
            <a:endParaRPr lang="en-US" altLang="ja-JP" dirty="0" smtClean="0"/>
          </a:p>
          <a:p>
            <a:pPr lvl="1"/>
            <a:r>
              <a:rPr lang="ja-JP" altLang="en-US" dirty="0" smtClean="0"/>
              <a:t>アプリケーションが外に出す関数（例えばイベント）を一覧や検索できる</a:t>
            </a:r>
            <a:endParaRPr lang="en-US" altLang="ja-JP" dirty="0" smtClean="0"/>
          </a:p>
          <a:p>
            <a:pPr lvl="1"/>
            <a:r>
              <a:rPr kumimoji="1" lang="ja-JP" altLang="en-US" dirty="0" smtClean="0"/>
              <a:t>見つかった</a:t>
            </a:r>
            <a:r>
              <a:rPr lang="en-US" altLang="ja-JP" dirty="0" err="1" smtClean="0"/>
              <a:t>ConnectionPoint</a:t>
            </a:r>
            <a:r>
              <a:rPr lang="ja-JP" altLang="en-US" dirty="0" smtClean="0"/>
              <a:t>に対して</a:t>
            </a:r>
            <a:r>
              <a:rPr lang="en-US" altLang="ja-JP" dirty="0" err="1" smtClean="0"/>
              <a:t>IDispatch</a:t>
            </a:r>
            <a:r>
              <a:rPr lang="ja-JP" altLang="en-US" dirty="0" smtClean="0"/>
              <a:t>を接続すれば、関数の呼び出し（イベント発生）時に</a:t>
            </a:r>
            <a:r>
              <a:rPr lang="en-US" altLang="ja-JP" dirty="0" err="1" smtClean="0"/>
              <a:t>IDispatch</a:t>
            </a:r>
            <a:r>
              <a:rPr lang="ja-JP" altLang="en-US" dirty="0" smtClean="0"/>
              <a:t>の</a:t>
            </a:r>
            <a:r>
              <a:rPr lang="en-US" altLang="ja-JP" dirty="0" smtClean="0"/>
              <a:t>Invoke</a:t>
            </a:r>
            <a:r>
              <a:rPr lang="ja-JP" altLang="en-US" dirty="0" smtClean="0"/>
              <a:t>メソッドが呼ばれる</a:t>
            </a:r>
            <a:endParaRPr kumimoji="1" lang="ja-JP" altLang="en-US" dirty="0"/>
          </a:p>
        </p:txBody>
      </p:sp>
    </p:spTree>
  </p:cSld>
  <p:clrMapOvr>
    <a:masterClrMapping/>
  </p:clrMapOvr>
</p:sld>
</file>

<file path=ppt/theme/theme1.xml><?xml version="1.0" encoding="utf-8"?>
<a:theme xmlns:a="http://schemas.openxmlformats.org/drawingml/2006/main" name="スライドマスタY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スライドマスタY02</Template>
  <TotalTime>585</TotalTime>
  <Words>1698</Words>
  <Application>Microsoft Office PowerPoint</Application>
  <PresentationFormat>画面に合わせる (4:3)</PresentationFormat>
  <Paragraphs>249</Paragraphs>
  <Slides>32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32</vt:i4>
      </vt:variant>
    </vt:vector>
  </HeadingPairs>
  <TitlesOfParts>
    <vt:vector size="36" baseType="lpstr">
      <vt:lpstr>Arial</vt:lpstr>
      <vt:lpstr>ＭＳ Ｐゴシック</vt:lpstr>
      <vt:lpstr>Calibri</vt:lpstr>
      <vt:lpstr>スライドマスタY02</vt:lpstr>
      <vt:lpstr>COMを応用してExcelをコントロール</vt:lpstr>
      <vt:lpstr>アジェンダ</vt:lpstr>
      <vt:lpstr>OLEとCOM</vt:lpstr>
      <vt:lpstr>OLEとCOM</vt:lpstr>
      <vt:lpstr>OLEとCOM</vt:lpstr>
      <vt:lpstr>スライド 6</vt:lpstr>
      <vt:lpstr>COMのインターフェース</vt:lpstr>
      <vt:lpstr>COMのインターフェース</vt:lpstr>
      <vt:lpstr>COMのインターフェース</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Excelを内部に表示するプログラムの作成</vt:lpstr>
      <vt:lpstr>Excelに制約をつけていこう</vt:lpstr>
      <vt:lpstr>Excelに制約をつけていこう</vt:lpstr>
      <vt:lpstr>Excelに制約をつけていこう</vt:lpstr>
      <vt:lpstr>Excelに制約をつけていこう</vt:lpstr>
      <vt:lpstr>Excelに制約をつけていこう</vt:lpstr>
      <vt:lpstr>Excelに制約をつけていこう</vt:lpstr>
      <vt:lpstr>Excelに制約をつけていこう</vt:lpstr>
      <vt:lpstr>Excelに制約をつけていこう</vt:lpstr>
      <vt:lpstr>Excelに制約をつけていこう</vt:lpstr>
      <vt:lpstr>Excelに制約をつけていこう</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COMを応用してExcelをコントロール</dc:title>
  <dc:creator>えムナウ</dc:creator>
  <cp:lastModifiedBy>わんくま同盟</cp:lastModifiedBy>
  <cp:revision>56</cp:revision>
  <dcterms:created xsi:type="dcterms:W3CDTF">2009-08-17T06:08:22Z</dcterms:created>
  <dcterms:modified xsi:type="dcterms:W3CDTF">2009-09-10T17:55:02Z</dcterms:modified>
</cp:coreProperties>
</file>