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9"/>
  </p:notesMasterIdLst>
  <p:handoutMasterIdLst>
    <p:handoutMasterId r:id="rId30"/>
  </p:handoutMasterIdLst>
  <p:sldIdLst>
    <p:sldId id="265" r:id="rId2"/>
    <p:sldId id="266" r:id="rId3"/>
    <p:sldId id="268" r:id="rId4"/>
    <p:sldId id="273" r:id="rId5"/>
    <p:sldId id="269" r:id="rId6"/>
    <p:sldId id="271" r:id="rId7"/>
    <p:sldId id="272" r:id="rId8"/>
    <p:sldId id="275" r:id="rId9"/>
    <p:sldId id="274" r:id="rId10"/>
    <p:sldId id="276" r:id="rId11"/>
    <p:sldId id="277" r:id="rId12"/>
    <p:sldId id="278" r:id="rId13"/>
    <p:sldId id="279" r:id="rId14"/>
    <p:sldId id="280" r:id="rId15"/>
    <p:sldId id="281" r:id="rId16"/>
    <p:sldId id="282" r:id="rId17"/>
    <p:sldId id="283" r:id="rId18"/>
    <p:sldId id="284" r:id="rId19"/>
    <p:sldId id="285" r:id="rId20"/>
    <p:sldId id="287" r:id="rId21"/>
    <p:sldId id="286" r:id="rId22"/>
    <p:sldId id="288" r:id="rId23"/>
    <p:sldId id="289" r:id="rId24"/>
    <p:sldId id="290" r:id="rId25"/>
    <p:sldId id="292" r:id="rId26"/>
    <p:sldId id="293" r:id="rId27"/>
    <p:sldId id="294" r:id="rId28"/>
  </p:sldIdLst>
  <p:sldSz cx="9144000" cy="6858000" type="screen4x3"/>
  <p:notesSz cx="6735763" cy="9866313"/>
  <p:embeddedFontLst>
    <p:embeddedFont>
      <p:font typeface="メイリオ" pitchFamily="50" charset="-128"/>
      <p:regular r:id="rId31"/>
      <p:bold r:id="rId32"/>
      <p:italic r:id="rId33"/>
      <p:boldItalic r:id="rId34"/>
    </p:embeddedFont>
    <p:embeddedFont>
      <p:font typeface="Calibri" pitchFamily="34" charset="0"/>
      <p:regular r:id="rId35"/>
      <p:bold r:id="rId36"/>
      <p:italic r:id="rId37"/>
      <p:boldItalic r:id="rId38"/>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2" autoAdjust="0"/>
    <p:restoredTop sz="94643" autoAdjust="0"/>
  </p:normalViewPr>
  <p:slideViewPr>
    <p:cSldViewPr>
      <p:cViewPr varScale="1">
        <p:scale>
          <a:sx n="105" d="100"/>
          <a:sy n="105" d="100"/>
        </p:scale>
        <p:origin x="-5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5" d="100"/>
          <a:sy n="75" d="100"/>
        </p:scale>
        <p:origin x="-1332" y="-102"/>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1B41F20F-3575-490C-975A-EF863D95DAC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r>
              <a:rPr lang="en-US" altLang="ja-JP" dirty="0" smtClean="0"/>
              <a:t>2008/09/20</a:t>
            </a:r>
            <a:endParaRPr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三省堂：改訂コンサイス英和新辞典 昭和９年１月２０日 改訂</a:t>
            </a:r>
            <a:r>
              <a:rPr kumimoji="1" lang="en-US" altLang="ja-JP" dirty="0" smtClean="0"/>
              <a:t>80</a:t>
            </a:r>
            <a:r>
              <a:rPr kumimoji="1" lang="ja-JP" altLang="en-US" dirty="0" smtClean="0"/>
              <a:t>版</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三省堂：改訂コンサイス英和新辞典 昭和９年１月２０日 改訂</a:t>
            </a:r>
            <a:r>
              <a:rPr kumimoji="1" lang="en-US" altLang="ja-JP" dirty="0" smtClean="0"/>
              <a:t>80</a:t>
            </a:r>
            <a:r>
              <a:rPr kumimoji="1" lang="ja-JP" altLang="en-US" dirty="0" smtClean="0"/>
              <a:t>版</a:t>
            </a:r>
            <a:endParaRPr kumimoji="1" lang="ja-JP" altLang="en-US" dirty="0"/>
          </a:p>
        </p:txBody>
      </p:sp>
      <p:sp>
        <p:nvSpPr>
          <p:cNvPr id="4" name="スライド番号プレースホルダ 3"/>
          <p:cNvSpPr>
            <a:spLocks noGrp="1"/>
          </p:cNvSpPr>
          <p:nvPr>
            <p:ph type="sldNum" sz="quarter" idx="10"/>
          </p:nvPr>
        </p:nvSpPr>
        <p:spPr/>
        <p:txBody>
          <a:bodyPr/>
          <a:lstStyle/>
          <a:p>
            <a:fld id="{0D7189C3-70FD-45C8-AA34-3D07BFDF182C}" type="slidenum">
              <a:rPr kumimoji="1" lang="ja-JP" altLang="en-US" smtClean="0"/>
              <a:pPr/>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descr="C:\Users\localnaka\Desktop\3.png"/>
          <p:cNvPicPr>
            <a:picLocks noChangeAspect="1" noChangeArrowheads="1"/>
          </p:cNvPicPr>
          <p:nvPr/>
        </p:nvPicPr>
        <p:blipFill>
          <a:blip r:embed="rId14" cstate="print"/>
          <a:srcRect/>
          <a:stretch>
            <a:fillRect/>
          </a:stretch>
        </p:blipFill>
        <p:spPr bwMode="hidden">
          <a:xfrm>
            <a:off x="357158" y="285728"/>
            <a:ext cx="8286808" cy="5709181"/>
          </a:xfrm>
          <a:prstGeom prst="rect">
            <a:avLst/>
          </a:prstGeom>
          <a:noFill/>
        </p:spPr>
      </p:pic>
      <p:sp>
        <p:nvSpPr>
          <p:cNvPr id="1027" name="Rectangle 2"/>
          <p:cNvSpPr>
            <a:spLocks noGrp="1" noChangeArrowheads="1"/>
          </p:cNvSpPr>
          <p:nvPr>
            <p:ph type="title"/>
          </p:nvPr>
        </p:nvSpPr>
        <p:spPr bwMode="auto">
          <a:xfrm>
            <a:off x="357158" y="274638"/>
            <a:ext cx="821537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15370" cy="4948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ea typeface="ＭＳ Ｐゴシック" pitchFamily="50" charset="-128"/>
              </a:rPr>
              <a:t>わんくま</a:t>
            </a:r>
            <a:r>
              <a:rPr kumimoji="0" lang="ja-JP" altLang="en-US" sz="2300" dirty="0">
                <a:solidFill>
                  <a:schemeClr val="tx2"/>
                </a:solidFill>
                <a:ea typeface="ＭＳ Ｐゴシック" pitchFamily="50" charset="-128"/>
              </a:rPr>
              <a:t>同盟 </a:t>
            </a:r>
            <a:r>
              <a:rPr kumimoji="0" lang="ja-JP" altLang="en-US" sz="2300" dirty="0" smtClean="0">
                <a:solidFill>
                  <a:schemeClr val="tx2"/>
                </a:solidFill>
                <a:ea typeface="ＭＳ Ｐゴシック" pitchFamily="50" charset="-128"/>
              </a:rPr>
              <a:t>横浜勉強会 </a:t>
            </a:r>
            <a:r>
              <a:rPr kumimoji="0" lang="en-US" altLang="ja-JP" sz="2300" dirty="0" smtClean="0">
                <a:solidFill>
                  <a:schemeClr val="tx2"/>
                </a:solidFill>
                <a:ea typeface="ＭＳ Ｐゴシック" pitchFamily="50" charset="-128"/>
              </a:rPr>
              <a:t>#02</a:t>
            </a:r>
            <a:endParaRPr kumimoji="0" lang="en-US" altLang="ja-JP" sz="2300" dirty="0">
              <a:solidFill>
                <a:schemeClr val="tx2"/>
              </a:solidFill>
              <a:ea typeface="ＭＳ Ｐゴシック" pitchFamily="50" charset="-128"/>
            </a:endParaRPr>
          </a:p>
        </p:txBody>
      </p:sp>
      <p:pic>
        <p:nvPicPr>
          <p:cNvPr id="10" name="Picture 2" descr="C:\Users\localnaka\Desktop\名称未設定1.png"/>
          <p:cNvPicPr>
            <a:picLocks noChangeAspect="1" noChangeArrowheads="1"/>
          </p:cNvPicPr>
          <p:nvPr/>
        </p:nvPicPr>
        <p:blipFill>
          <a:blip r:embed="rId15" cstate="print"/>
          <a:srcRect/>
          <a:stretch>
            <a:fillRect/>
          </a:stretch>
        </p:blipFill>
        <p:spPr bwMode="auto">
          <a:xfrm>
            <a:off x="428596" y="6165056"/>
            <a:ext cx="1643074" cy="572951"/>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1" fontAlgn="base" hangingPunct="1">
        <a:spcBef>
          <a:spcPct val="0"/>
        </a:spcBef>
        <a:spcAft>
          <a:spcPct val="0"/>
        </a:spcAft>
        <a:defRPr kumimoji="1" sz="2400">
          <a:solidFill>
            <a:schemeClr val="tx2"/>
          </a:solidFill>
          <a:latin typeface="+mj-lt"/>
          <a:ea typeface="+mj-ea"/>
          <a:cs typeface="+mj-cs"/>
        </a:defRPr>
      </a:lvl1pPr>
      <a:lvl2pPr algn="ctr"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s.wankuma.com/tocchan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92917" y="2130425"/>
            <a:ext cx="7958166" cy="1470025"/>
          </a:xfrm>
        </p:spPr>
        <p:txBody>
          <a:bodyPr/>
          <a:lstStyle/>
          <a:p>
            <a:r>
              <a:rPr lang="en-US" altLang="ja-JP" sz="4800" b="1" dirty="0" smtClean="0"/>
              <a:t>COM</a:t>
            </a:r>
            <a:r>
              <a:rPr lang="ja-JP" altLang="en-US" sz="4800" b="1" dirty="0" smtClean="0"/>
              <a:t> そのもっとも深き場所</a:t>
            </a:r>
            <a:endParaRPr kumimoji="1" lang="ja-JP" altLang="en-US" sz="4400" b="1" dirty="0"/>
          </a:p>
        </p:txBody>
      </p:sp>
      <p:sp>
        <p:nvSpPr>
          <p:cNvPr id="5" name="サブタイトル 4"/>
          <p:cNvSpPr>
            <a:spLocks noGrp="1"/>
          </p:cNvSpPr>
          <p:nvPr>
            <p:ph type="subTitle" idx="1"/>
          </p:nvPr>
        </p:nvSpPr>
        <p:spPr/>
        <p:txBody>
          <a:bodyPr/>
          <a:lstStyle/>
          <a:p>
            <a:r>
              <a:rPr kumimoji="1" lang="ja-JP" altLang="en-US" sz="6000" b="1" dirty="0" smtClean="0"/>
              <a:t>とっちゃん</a:t>
            </a:r>
            <a:endParaRPr kumimoji="1" lang="en-US" altLang="ja-JP" b="1" dirty="0" smtClean="0"/>
          </a:p>
          <a:p>
            <a:r>
              <a:rPr lang="en-US" altLang="ja-JP" sz="2000" dirty="0" smtClean="0"/>
              <a:t>Microsoft MVP for Visual C++</a:t>
            </a:r>
            <a:endParaRPr lang="en-US" altLang="ja-JP" dirty="0" smtClean="0"/>
          </a:p>
          <a:p>
            <a:r>
              <a:rPr kumimoji="1" lang="en-US" altLang="ja-JP" sz="2400" dirty="0" smtClean="0">
                <a:hlinkClick r:id="rId2"/>
              </a:rPr>
              <a:t>http://blogs.wankuma.com/tocchann/</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実行可能コードである</a:t>
            </a:r>
            <a:r>
              <a:rPr kumimoji="1" lang="en-US" altLang="ja-JP" dirty="0" smtClean="0"/>
              <a:t>!</a:t>
            </a:r>
          </a:p>
          <a:p>
            <a:r>
              <a:rPr kumimoji="1" lang="ja-JP" altLang="en-US" dirty="0" smtClean="0"/>
              <a:t>言語から独立している</a:t>
            </a:r>
            <a:r>
              <a:rPr kumimoji="1" lang="en-US" altLang="ja-JP" dirty="0" smtClean="0"/>
              <a:t>!</a:t>
            </a:r>
          </a:p>
          <a:p>
            <a:r>
              <a:rPr kumimoji="1" lang="ja-JP" altLang="en-US" dirty="0" smtClean="0"/>
              <a:t>バイナリで配布される</a:t>
            </a:r>
            <a:r>
              <a:rPr kumimoji="1" lang="en-US" altLang="ja-JP" dirty="0" smtClean="0"/>
              <a:t>!</a:t>
            </a:r>
          </a:p>
          <a:p>
            <a:r>
              <a:rPr lang="ja-JP" altLang="en-US" dirty="0" smtClean="0"/>
              <a:t>利用側に支障をきたすことなく</a:t>
            </a:r>
            <a:r>
              <a:rPr lang="en-US" altLang="ja-JP" dirty="0" smtClean="0"/>
              <a:t/>
            </a:r>
            <a:br>
              <a:rPr lang="en-US" altLang="ja-JP" dirty="0" smtClean="0"/>
            </a:br>
            <a:r>
              <a:rPr lang="ja-JP" altLang="en-US" dirty="0" smtClean="0"/>
              <a:t>アップグレードできる</a:t>
            </a:r>
            <a:r>
              <a:rPr lang="en-US" altLang="ja-JP" dirty="0" smtClean="0"/>
              <a:t>!</a:t>
            </a:r>
          </a:p>
          <a:p>
            <a:r>
              <a:rPr lang="ja-JP" altLang="en-US" dirty="0" smtClean="0"/>
              <a:t>透過的に分散できる</a:t>
            </a:r>
            <a:r>
              <a:rPr lang="en-US" altLang="ja-JP" dirty="0" smtClean="0"/>
              <a:t>!</a:t>
            </a:r>
          </a:p>
          <a:p>
            <a:endParaRPr lang="en-US" altLang="ja-JP" dirty="0" smtClean="0"/>
          </a:p>
          <a:p>
            <a:r>
              <a:rPr lang="ja-JP" altLang="en-US" sz="4400" dirty="0" smtClean="0"/>
              <a:t>実装に依存しない規約である</a:t>
            </a:r>
            <a:r>
              <a:rPr lang="en-US" altLang="ja-JP" sz="4400" dirty="0" smtClean="0"/>
              <a:t>!</a:t>
            </a:r>
          </a:p>
          <a:p>
            <a:pPr>
              <a:buNone/>
            </a:pPr>
            <a:endParaRPr kumimoji="1" lang="en-US" altLang="ja-JP" dirty="0" smtClean="0"/>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すべての根源</a:t>
            </a:r>
            <a:r>
              <a:rPr lang="en-US" altLang="ja-JP" dirty="0" smtClean="0"/>
              <a:t>…</a:t>
            </a:r>
            <a:r>
              <a:rPr lang="en-US" altLang="ja-JP" dirty="0" err="1" smtClean="0"/>
              <a:t>IUnknown</a:t>
            </a:r>
            <a:r>
              <a:rPr lang="ja-JP" altLang="en-US" dirty="0" smtClean="0"/>
              <a:t> の前に</a:t>
            </a:r>
            <a:r>
              <a:rPr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インターフェースを規定する</a:t>
            </a:r>
            <a:endParaRPr lang="en-US" altLang="ja-JP" dirty="0" smtClean="0"/>
          </a:p>
          <a:p>
            <a:pPr lvl="1"/>
            <a:r>
              <a:rPr kumimoji="1" lang="ja-JP" altLang="en-US" dirty="0" smtClean="0"/>
              <a:t>インターフェースの識別子は</a:t>
            </a:r>
            <a:r>
              <a:rPr kumimoji="1" lang="en-US" altLang="ja-JP" dirty="0" smtClean="0"/>
              <a:t>GUID</a:t>
            </a:r>
            <a:r>
              <a:rPr kumimoji="1" lang="ja-JP" altLang="en-US" dirty="0" smtClean="0"/>
              <a:t>を使う</a:t>
            </a:r>
            <a:endParaRPr kumimoji="1" lang="en-US" altLang="ja-JP" dirty="0" smtClean="0"/>
          </a:p>
          <a:p>
            <a:pPr lvl="2"/>
            <a:r>
              <a:rPr lang="en-US" altLang="ja-JP" dirty="0" err="1" smtClean="0"/>
              <a:t>Inteface</a:t>
            </a:r>
            <a:r>
              <a:rPr lang="en-US" altLang="ja-JP" dirty="0" smtClean="0"/>
              <a:t> GUID</a:t>
            </a:r>
          </a:p>
          <a:p>
            <a:pPr lvl="3"/>
            <a:r>
              <a:rPr kumimoji="1" lang="en-US" altLang="ja-JP" dirty="0" smtClean="0"/>
              <a:t>IID</a:t>
            </a:r>
          </a:p>
          <a:p>
            <a:r>
              <a:rPr lang="ja-JP" altLang="en-US" dirty="0" smtClean="0"/>
              <a:t>便宜的な名称を持つ</a:t>
            </a:r>
            <a:endParaRPr lang="en-US" altLang="ja-JP" dirty="0" smtClean="0"/>
          </a:p>
          <a:p>
            <a:pPr lvl="1"/>
            <a:r>
              <a:rPr kumimoji="1" lang="en-US" altLang="ja-JP" dirty="0" err="1" smtClean="0"/>
              <a:t>IHoge</a:t>
            </a:r>
            <a:r>
              <a:rPr kumimoji="1" lang="en-US" altLang="ja-JP" dirty="0" smtClean="0"/>
              <a:t> </a:t>
            </a:r>
            <a:r>
              <a:rPr kumimoji="1" lang="ja-JP" altLang="en-US" dirty="0" smtClean="0"/>
              <a:t>など</a:t>
            </a:r>
            <a:endParaRPr lang="en-US" altLang="ja-JP" dirty="0" smtClean="0"/>
          </a:p>
          <a:p>
            <a:r>
              <a:rPr lang="ja-JP" altLang="en-US" dirty="0" smtClean="0"/>
              <a:t>実体は関数テーブル</a:t>
            </a:r>
            <a:endParaRPr lang="en-US" altLang="ja-JP" dirty="0" smtClean="0"/>
          </a:p>
          <a:p>
            <a:pPr lvl="1"/>
            <a:r>
              <a:rPr lang="en-US" altLang="ja-JP" dirty="0" smtClean="0"/>
              <a:t>C++</a:t>
            </a:r>
            <a:r>
              <a:rPr lang="ja-JP" altLang="en-US" dirty="0" smtClean="0"/>
              <a:t>の仮想関数テーブルと</a:t>
            </a:r>
            <a:r>
              <a:rPr lang="ja-JP" altLang="en-US" strike="sngStrike" dirty="0" smtClean="0"/>
              <a:t>ほとんど</a:t>
            </a:r>
            <a:r>
              <a:rPr lang="ja-JP" altLang="en-US" dirty="0" smtClean="0"/>
              <a:t>全く同じ</a:t>
            </a:r>
            <a:endParaRPr lang="en-US" altLang="ja-JP" dirty="0" smtClean="0"/>
          </a:p>
          <a:p>
            <a:pPr lvl="1"/>
            <a:endParaRPr lang="en-US" altLang="ja-JP"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すべての根源</a:t>
            </a:r>
            <a:r>
              <a:rPr kumimoji="1" lang="en-US" altLang="ja-JP" dirty="0" smtClean="0"/>
              <a:t>…</a:t>
            </a:r>
            <a:r>
              <a:rPr kumimoji="1" lang="en-US" altLang="ja-JP" dirty="0" err="1" smtClean="0"/>
              <a:t>IUnknown</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3</a:t>
            </a:r>
            <a:r>
              <a:rPr kumimoji="1" lang="ja-JP" altLang="en-US" dirty="0" err="1" smtClean="0"/>
              <a:t>つの</a:t>
            </a:r>
            <a:r>
              <a:rPr kumimoji="1" lang="ja-JP" altLang="en-US" dirty="0" smtClean="0"/>
              <a:t>メソッドを持つインターフェース</a:t>
            </a:r>
            <a:endParaRPr kumimoji="1" lang="en-US" altLang="ja-JP" dirty="0" smtClean="0"/>
          </a:p>
          <a:p>
            <a:r>
              <a:rPr kumimoji="1" lang="ja-JP" altLang="en-US" dirty="0" smtClean="0"/>
              <a:t>すべてのインターフェースの派生元</a:t>
            </a:r>
            <a:endParaRPr kumimoji="1" lang="en-US" altLang="ja-JP" dirty="0" smtClean="0"/>
          </a:p>
          <a:p>
            <a:endParaRPr lang="en-US" altLang="ja-JP" dirty="0" smtClean="0"/>
          </a:p>
          <a:p>
            <a:r>
              <a:rPr lang="en-US" altLang="ja-JP" sz="2800" dirty="0" smtClean="0"/>
              <a:t>HRESULT </a:t>
            </a:r>
            <a:r>
              <a:rPr lang="en-US" altLang="ja-JP" sz="2800" dirty="0" err="1" smtClean="0"/>
              <a:t>QueryInterface</a:t>
            </a:r>
            <a:r>
              <a:rPr lang="en-US" altLang="ja-JP" sz="2800" dirty="0" smtClean="0"/>
              <a:t>( REFIID, void** );</a:t>
            </a:r>
          </a:p>
          <a:p>
            <a:r>
              <a:rPr kumimoji="1" lang="en-US" altLang="ja-JP" sz="2800" dirty="0" smtClean="0"/>
              <a:t>ULONG </a:t>
            </a:r>
            <a:r>
              <a:rPr kumimoji="1" lang="en-US" altLang="ja-JP" sz="2800" dirty="0" err="1" smtClean="0"/>
              <a:t>AddRef</a:t>
            </a:r>
            <a:r>
              <a:rPr kumimoji="1" lang="en-US" altLang="ja-JP" sz="2800" dirty="0" smtClean="0"/>
              <a:t>();</a:t>
            </a:r>
          </a:p>
          <a:p>
            <a:r>
              <a:rPr lang="en-US" altLang="ja-JP" sz="2800" dirty="0" smtClean="0"/>
              <a:t>ULONG Release();</a:t>
            </a:r>
          </a:p>
          <a:p>
            <a:endParaRPr kumimoji="1" lang="en-US" altLang="ja-JP" sz="2800" dirty="0" smtClean="0"/>
          </a:p>
          <a:p>
            <a:endParaRPr kumimoji="1" lang="en-US" altLang="ja-JP"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すべての根源</a:t>
            </a:r>
            <a:r>
              <a:rPr kumimoji="1" lang="en-US" altLang="ja-JP" dirty="0" smtClean="0"/>
              <a:t>…</a:t>
            </a:r>
            <a:r>
              <a:rPr kumimoji="1" lang="en-US" altLang="ja-JP" dirty="0" err="1" smtClean="0"/>
              <a:t>IUnknown</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寿命は参照カウンタで管理する</a:t>
            </a:r>
            <a:endParaRPr kumimoji="1" lang="en-US" altLang="ja-JP" dirty="0" smtClean="0"/>
          </a:p>
          <a:p>
            <a:pPr lvl="1"/>
            <a:r>
              <a:rPr lang="ja-JP" altLang="en-US" dirty="0" smtClean="0"/>
              <a:t>オブジェクトを生成</a:t>
            </a:r>
            <a:r>
              <a:rPr lang="en-US" altLang="ja-JP" dirty="0" smtClean="0"/>
              <a:t>/</a:t>
            </a:r>
            <a:r>
              <a:rPr lang="ja-JP" altLang="en-US" dirty="0" smtClean="0"/>
              <a:t>取得するとカウントアップ</a:t>
            </a:r>
            <a:endParaRPr lang="en-US" altLang="ja-JP" dirty="0" smtClean="0"/>
          </a:p>
          <a:p>
            <a:r>
              <a:rPr kumimoji="1" lang="ja-JP" altLang="en-US" dirty="0" smtClean="0"/>
              <a:t>不要になるタイミングを明示的に宣言</a:t>
            </a:r>
            <a:endParaRPr kumimoji="1" lang="en-US" altLang="ja-JP" dirty="0" smtClean="0"/>
          </a:p>
          <a:p>
            <a:pPr lvl="1"/>
            <a:r>
              <a:rPr kumimoji="1" lang="ja-JP" altLang="en-US" dirty="0" smtClean="0"/>
              <a:t>使わなくなるときにカウントダウン</a:t>
            </a:r>
            <a:endParaRPr kumimoji="1" lang="en-US" altLang="ja-JP" dirty="0" smtClean="0"/>
          </a:p>
          <a:p>
            <a:endParaRPr lang="en-US" altLang="ja-JP" dirty="0" smtClean="0"/>
          </a:p>
          <a:p>
            <a:endParaRPr kumimoji="1" lang="en-US" altLang="ja-JP" dirty="0" smtClean="0"/>
          </a:p>
          <a:p>
            <a:r>
              <a:rPr kumimoji="1" lang="ja-JP" altLang="en-US" dirty="0" smtClean="0"/>
              <a:t>実装的意味の破棄は実装者の自由</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すべての根源</a:t>
            </a:r>
            <a:r>
              <a:rPr kumimoji="1" lang="en-US" altLang="ja-JP" dirty="0" smtClean="0"/>
              <a:t>…</a:t>
            </a:r>
            <a:r>
              <a:rPr kumimoji="1" lang="en-US" altLang="ja-JP" dirty="0" err="1" smtClean="0"/>
              <a:t>IUnknown</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インターフェースの問い合わせ</a:t>
            </a:r>
            <a:endParaRPr kumimoji="1" lang="en-US" altLang="ja-JP" dirty="0" smtClean="0"/>
          </a:p>
          <a:p>
            <a:pPr lvl="1"/>
            <a:r>
              <a:rPr lang="ja-JP" altLang="en-US" dirty="0" smtClean="0"/>
              <a:t>一種のキャスト</a:t>
            </a:r>
            <a:endParaRPr lang="en-US" altLang="ja-JP" dirty="0" smtClean="0"/>
          </a:p>
          <a:p>
            <a:pPr lvl="1"/>
            <a:r>
              <a:rPr kumimoji="1" lang="en-US" altLang="ja-JP" dirty="0" smtClean="0"/>
              <a:t>.NET Framework </a:t>
            </a:r>
            <a:r>
              <a:rPr kumimoji="1" lang="ja-JP" altLang="en-US" dirty="0" smtClean="0"/>
              <a:t>のキャスト実装の礎</a:t>
            </a:r>
            <a:endParaRPr kumimoji="1" lang="en-US" altLang="ja-JP" dirty="0" smtClean="0"/>
          </a:p>
          <a:p>
            <a:pPr lvl="1"/>
            <a:r>
              <a:rPr kumimoji="1" lang="ja-JP" altLang="en-US" dirty="0" smtClean="0"/>
              <a:t>問い合わせにも明確な決まりがある</a:t>
            </a:r>
            <a:endParaRPr kumimoji="1" lang="en-US" altLang="ja-JP" dirty="0" smtClean="0"/>
          </a:p>
          <a:p>
            <a:pPr lvl="1"/>
            <a:r>
              <a:rPr lang="ja-JP" altLang="en-US" dirty="0" smtClean="0"/>
              <a:t>実装するので自由度が非常に高い</a:t>
            </a:r>
            <a:endParaRPr lang="en-US" altLang="ja-JP" dirty="0" smtClean="0"/>
          </a:p>
          <a:p>
            <a:endParaRPr lang="en-US" altLang="ja-JP" dirty="0" smtClean="0"/>
          </a:p>
          <a:p>
            <a:r>
              <a:rPr lang="ja-JP" altLang="en-US" dirty="0" smtClean="0"/>
              <a:t>すべてが </a:t>
            </a:r>
            <a:r>
              <a:rPr lang="en-US" altLang="ja-JP" dirty="0" err="1" smtClean="0"/>
              <a:t>QueryInterface</a:t>
            </a:r>
            <a:r>
              <a:rPr lang="ja-JP" altLang="en-US" dirty="0" smtClean="0"/>
              <a:t> に行きつく</a:t>
            </a:r>
            <a:endParaRPr lang="en-US" altLang="ja-JP" dirty="0" smtClean="0"/>
          </a:p>
          <a:p>
            <a:endParaRPr kumimoji="1" lang="en-US" altLang="ja-JP"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すべての根源</a:t>
            </a:r>
            <a:r>
              <a:rPr lang="en-US" altLang="ja-JP" dirty="0" smtClean="0"/>
              <a:t>…</a:t>
            </a:r>
            <a:r>
              <a:rPr lang="en-US" altLang="ja-JP" dirty="0" err="1" smtClean="0"/>
              <a:t>IUnknown</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err="1" smtClean="0"/>
              <a:t>QueryInetrface</a:t>
            </a:r>
            <a:r>
              <a:rPr kumimoji="1" lang="en-US" altLang="ja-JP" dirty="0" smtClean="0"/>
              <a:t> </a:t>
            </a:r>
            <a:r>
              <a:rPr kumimoji="1" lang="ja-JP" altLang="en-US" dirty="0" smtClean="0"/>
              <a:t>の規則</a:t>
            </a:r>
            <a:endParaRPr kumimoji="1" lang="en-US" altLang="ja-JP" dirty="0" smtClean="0"/>
          </a:p>
          <a:p>
            <a:pPr lvl="1"/>
            <a:r>
              <a:rPr lang="en-US" altLang="ja-JP" dirty="0" err="1" smtClean="0"/>
              <a:t>IUnknown</a:t>
            </a:r>
            <a:r>
              <a:rPr lang="en-US" altLang="ja-JP" dirty="0" smtClean="0"/>
              <a:t> </a:t>
            </a:r>
            <a:r>
              <a:rPr lang="ja-JP" altLang="en-US" dirty="0" smtClean="0"/>
              <a:t>は必ず一定</a:t>
            </a:r>
            <a:r>
              <a:rPr lang="en-US" altLang="ja-JP" dirty="0" smtClean="0"/>
              <a:t>(</a:t>
            </a:r>
            <a:r>
              <a:rPr lang="ja-JP" altLang="en-US" dirty="0" smtClean="0"/>
              <a:t>同じ参照先</a:t>
            </a:r>
            <a:r>
              <a:rPr lang="en-US" altLang="ja-JP" dirty="0" smtClean="0"/>
              <a:t>)</a:t>
            </a:r>
          </a:p>
          <a:p>
            <a:pPr lvl="1"/>
            <a:r>
              <a:rPr lang="ja-JP" altLang="en-US" dirty="0" smtClean="0"/>
              <a:t>前に取得したインターフェースは取得可能</a:t>
            </a:r>
            <a:endParaRPr lang="en-US" altLang="ja-JP" dirty="0" smtClean="0"/>
          </a:p>
          <a:p>
            <a:pPr lvl="1"/>
            <a:r>
              <a:rPr lang="ja-JP" altLang="en-US" dirty="0" smtClean="0"/>
              <a:t>保持しているインターフェースは取得可能</a:t>
            </a:r>
            <a:endParaRPr lang="en-US" altLang="ja-JP" dirty="0" smtClean="0"/>
          </a:p>
          <a:p>
            <a:pPr lvl="1"/>
            <a:r>
              <a:rPr lang="ja-JP" altLang="en-US" dirty="0" smtClean="0"/>
              <a:t>元のインターフェースに戻ることが可能</a:t>
            </a:r>
            <a:endParaRPr lang="en-US" altLang="ja-JP" dirty="0" smtClean="0"/>
          </a:p>
          <a:p>
            <a:pPr lvl="1"/>
            <a:r>
              <a:rPr lang="ja-JP" altLang="en-US" dirty="0" smtClean="0"/>
              <a:t>あるインターフェースはどのインターフェースからも取得可能</a:t>
            </a:r>
            <a:endParaRPr lang="en-US" altLang="ja-JP" dirty="0" smtClean="0"/>
          </a:p>
          <a:p>
            <a:pPr lvl="1"/>
            <a:endParaRPr lang="en-US" altLang="ja-JP" dirty="0" smtClean="0"/>
          </a:p>
          <a:p>
            <a:pPr lvl="1"/>
            <a:endParaRPr lang="en-US" altLang="ja-JP" dirty="0" smtClean="0"/>
          </a:p>
          <a:p>
            <a:pPr lvl="1"/>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すべての始まり</a:t>
            </a:r>
            <a:r>
              <a:rPr kumimoji="1" lang="en-US" altLang="ja-JP" dirty="0" smtClean="0"/>
              <a:t>…</a:t>
            </a:r>
            <a:r>
              <a:rPr kumimoji="1" lang="en-US" altLang="ja-JP" dirty="0" err="1" smtClean="0"/>
              <a:t>IClassFactory</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実体を用意するためのインターフェース</a:t>
            </a:r>
            <a:endParaRPr kumimoji="1" lang="en-US" altLang="ja-JP" dirty="0" smtClean="0"/>
          </a:p>
          <a:p>
            <a:pPr lvl="1"/>
            <a:r>
              <a:rPr kumimoji="1" lang="ja-JP" altLang="en-US" dirty="0" smtClean="0"/>
              <a:t>インスタンスを作成する</a:t>
            </a:r>
            <a:endParaRPr kumimoji="1" lang="en-US" altLang="ja-JP" dirty="0" smtClean="0"/>
          </a:p>
          <a:p>
            <a:pPr lvl="2"/>
            <a:r>
              <a:rPr lang="en-US" altLang="ja-JP" dirty="0" smtClean="0"/>
              <a:t>HRESULT </a:t>
            </a:r>
            <a:r>
              <a:rPr lang="en-US" altLang="ja-JP" dirty="0" err="1" smtClean="0"/>
              <a:t>CreateInstance</a:t>
            </a:r>
            <a:r>
              <a:rPr lang="en-US" altLang="ja-JP" dirty="0" smtClean="0"/>
              <a:t>(</a:t>
            </a:r>
            <a:br>
              <a:rPr lang="en-US" altLang="ja-JP" dirty="0" smtClean="0"/>
            </a:br>
            <a:r>
              <a:rPr lang="en-US" altLang="ja-JP" dirty="0" smtClean="0"/>
              <a:t>	</a:t>
            </a:r>
            <a:r>
              <a:rPr lang="en-US" altLang="ja-JP" dirty="0" err="1" smtClean="0"/>
              <a:t>IUnknown</a:t>
            </a:r>
            <a:r>
              <a:rPr lang="en-US" altLang="ja-JP" dirty="0" smtClean="0"/>
              <a:t>*,</a:t>
            </a:r>
            <a:br>
              <a:rPr lang="en-US" altLang="ja-JP" dirty="0" smtClean="0"/>
            </a:br>
            <a:r>
              <a:rPr lang="en-US" altLang="ja-JP" dirty="0" smtClean="0"/>
              <a:t>	REFIID,</a:t>
            </a:r>
            <a:br>
              <a:rPr lang="en-US" altLang="ja-JP" dirty="0" smtClean="0"/>
            </a:br>
            <a:r>
              <a:rPr lang="en-US" altLang="ja-JP" dirty="0" smtClean="0"/>
              <a:t>	void** );</a:t>
            </a:r>
          </a:p>
          <a:p>
            <a:pPr lvl="1"/>
            <a:r>
              <a:rPr lang="ja-JP" altLang="en-US" dirty="0" smtClean="0"/>
              <a:t>モジュールロードの負荷低減機能</a:t>
            </a:r>
            <a:endParaRPr lang="en-US" altLang="ja-JP" dirty="0" smtClean="0"/>
          </a:p>
          <a:p>
            <a:pPr lvl="2"/>
            <a:r>
              <a:rPr kumimoji="1" lang="en-US" altLang="ja-JP" dirty="0" smtClean="0"/>
              <a:t>HRESULT </a:t>
            </a:r>
            <a:r>
              <a:rPr kumimoji="1" lang="en-US" altLang="ja-JP" dirty="0" err="1" smtClean="0"/>
              <a:t>LockServer</a:t>
            </a:r>
            <a:r>
              <a:rPr kumimoji="1" lang="en-US" altLang="ja-JP" dirty="0" smtClean="0"/>
              <a:t>( BOOL );</a:t>
            </a:r>
          </a:p>
          <a:p>
            <a:endParaRPr lang="en-US" altLang="ja-JP" dirty="0" smtClean="0"/>
          </a:p>
          <a:p>
            <a:pPr lvl="1"/>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すべての始まり</a:t>
            </a:r>
            <a:r>
              <a:rPr lang="en-US" altLang="ja-JP" dirty="0" smtClean="0"/>
              <a:t>…</a:t>
            </a:r>
            <a:r>
              <a:rPr lang="en-US" altLang="ja-JP" dirty="0" err="1" smtClean="0"/>
              <a:t>IClassFactory</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err="1" smtClean="0"/>
              <a:t>IClassFactory</a:t>
            </a:r>
            <a:r>
              <a:rPr kumimoji="1" lang="en-US" altLang="ja-JP" dirty="0" smtClean="0"/>
              <a:t> </a:t>
            </a:r>
            <a:r>
              <a:rPr kumimoji="1" lang="ja-JP" altLang="en-US" dirty="0" smtClean="0"/>
              <a:t>とは</a:t>
            </a:r>
            <a:r>
              <a:rPr kumimoji="1" lang="en-US" altLang="ja-JP" dirty="0" smtClean="0"/>
              <a:t>…</a:t>
            </a:r>
          </a:p>
          <a:p>
            <a:pPr lvl="1"/>
            <a:r>
              <a:rPr kumimoji="1" lang="en-US" altLang="ja-JP" dirty="0" smtClean="0"/>
              <a:t>Class</a:t>
            </a:r>
          </a:p>
          <a:p>
            <a:pPr lvl="2"/>
            <a:r>
              <a:rPr kumimoji="1" lang="ja-JP" altLang="en-US" dirty="0" smtClean="0"/>
              <a:t>インスタンスとなる単位</a:t>
            </a:r>
            <a:r>
              <a:rPr kumimoji="1" lang="en-US" altLang="ja-JP" dirty="0" smtClean="0"/>
              <a:t>(</a:t>
            </a:r>
            <a:r>
              <a:rPr kumimoji="1" lang="ja-JP" altLang="en-US" dirty="0" smtClean="0"/>
              <a:t>詳細不問</a:t>
            </a:r>
            <a:r>
              <a:rPr kumimoji="1" lang="en-US" altLang="ja-JP" dirty="0" smtClean="0"/>
              <a:t>)</a:t>
            </a:r>
          </a:p>
          <a:p>
            <a:pPr lvl="1"/>
            <a:r>
              <a:rPr lang="en-US" altLang="ja-JP" dirty="0" smtClean="0"/>
              <a:t>Factory</a:t>
            </a:r>
          </a:p>
          <a:p>
            <a:pPr lvl="2"/>
            <a:r>
              <a:rPr lang="ja-JP" altLang="en-US" dirty="0" smtClean="0"/>
              <a:t>工場、すなわち作成する場所</a:t>
            </a:r>
            <a:endParaRPr lang="en-US" altLang="ja-JP" dirty="0" smtClean="0"/>
          </a:p>
          <a:p>
            <a:r>
              <a:rPr lang="ja-JP" altLang="en-US" dirty="0" smtClean="0"/>
              <a:t>クラスの識別は</a:t>
            </a:r>
            <a:endParaRPr lang="en-US" altLang="ja-JP" dirty="0" smtClean="0"/>
          </a:p>
          <a:p>
            <a:pPr lvl="1"/>
            <a:r>
              <a:rPr lang="en-US" altLang="ja-JP" dirty="0" smtClean="0"/>
              <a:t>CLSID(Class GUID)</a:t>
            </a:r>
            <a:r>
              <a:rPr lang="ja-JP" altLang="en-US" dirty="0" err="1" smtClean="0"/>
              <a:t>で識</a:t>
            </a:r>
            <a:r>
              <a:rPr lang="ja-JP" altLang="en-US" dirty="0" smtClean="0"/>
              <a:t>別される</a:t>
            </a:r>
            <a:endParaRPr lang="en-US" altLang="ja-JP" dirty="0" smtClean="0"/>
          </a:p>
          <a:p>
            <a:pPr lvl="1"/>
            <a:r>
              <a:rPr lang="ja-JP" altLang="en-US" dirty="0" smtClean="0"/>
              <a:t>参照できるように実行環境に登録される</a:t>
            </a:r>
            <a:endParaRPr lang="en-US" altLang="ja-JP" dirty="0" smtClean="0"/>
          </a:p>
          <a:p>
            <a:pPr lvl="1"/>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どうやって構築するのか？</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間接構築</a:t>
            </a:r>
            <a:endParaRPr lang="en-US" altLang="ja-JP" dirty="0" smtClean="0"/>
          </a:p>
          <a:p>
            <a:pPr lvl="1"/>
            <a:r>
              <a:rPr lang="en-US" altLang="ja-JP" dirty="0" err="1" smtClean="0"/>
              <a:t>CoCreateInstance</a:t>
            </a:r>
            <a:r>
              <a:rPr lang="en-US" altLang="ja-JP" dirty="0" smtClean="0"/>
              <a:t> (Native API)</a:t>
            </a:r>
          </a:p>
          <a:p>
            <a:pPr lvl="1"/>
            <a:r>
              <a:rPr lang="en-US" altLang="ja-JP" dirty="0" err="1" smtClean="0"/>
              <a:t>CreateObject</a:t>
            </a:r>
            <a:r>
              <a:rPr lang="en-US" altLang="ja-JP" dirty="0" smtClean="0"/>
              <a:t> (VBA)</a:t>
            </a:r>
          </a:p>
          <a:p>
            <a:r>
              <a:rPr lang="ja-JP" altLang="en-US" dirty="0" smtClean="0"/>
              <a:t>直接構築</a:t>
            </a:r>
            <a:endParaRPr lang="en-US" altLang="ja-JP" dirty="0" smtClean="0"/>
          </a:p>
          <a:p>
            <a:pPr lvl="1"/>
            <a:r>
              <a:rPr lang="en-US" altLang="ja-JP" dirty="0" err="1" smtClean="0"/>
              <a:t>CoGetClassObject</a:t>
            </a:r>
            <a:r>
              <a:rPr lang="ja-JP" altLang="en-US" dirty="0" smtClean="0"/>
              <a:t> </a:t>
            </a:r>
            <a:r>
              <a:rPr lang="en-US" altLang="ja-JP" dirty="0" smtClean="0"/>
              <a:t>(Native API)</a:t>
            </a:r>
          </a:p>
          <a:p>
            <a:pPr lvl="1"/>
            <a:r>
              <a:rPr lang="en-US" altLang="ja-JP" dirty="0" err="1" smtClean="0"/>
              <a:t>GetObject</a:t>
            </a:r>
            <a:r>
              <a:rPr lang="en-US" altLang="ja-JP" dirty="0" smtClean="0"/>
              <a:t> </a:t>
            </a:r>
            <a:r>
              <a:rPr lang="ja-JP" altLang="en-US" dirty="0" smtClean="0"/>
              <a:t>ではないので注意！！！</a:t>
            </a:r>
            <a:endParaRPr lang="en-US" altLang="ja-JP" dirty="0" smtClean="0"/>
          </a:p>
          <a:p>
            <a:endParaRPr lang="en-US" altLang="ja-JP" dirty="0" smtClean="0"/>
          </a:p>
          <a:p>
            <a:r>
              <a:rPr lang="ja-JP" altLang="en-US" dirty="0" smtClean="0"/>
              <a:t>ちなみに</a:t>
            </a:r>
            <a:r>
              <a:rPr lang="en-US" altLang="ja-JP" dirty="0" smtClean="0"/>
              <a:t>…</a:t>
            </a:r>
          </a:p>
          <a:p>
            <a:pPr lvl="1"/>
            <a:r>
              <a:rPr lang="en-US" altLang="ja-JP" dirty="0" err="1" smtClean="0"/>
              <a:t>GetObject</a:t>
            </a:r>
            <a:r>
              <a:rPr lang="ja-JP" altLang="en-US" dirty="0" smtClean="0"/>
              <a:t>は </a:t>
            </a:r>
            <a:r>
              <a:rPr lang="en-US" altLang="ja-JP" dirty="0" err="1" smtClean="0"/>
              <a:t>IRunningObjectTable</a:t>
            </a:r>
            <a:r>
              <a:rPr lang="ja-JP" altLang="en-US" dirty="0" smtClean="0"/>
              <a:t>のラップ</a:t>
            </a:r>
            <a:endParaRPr lang="en-US" altLang="ja-JP"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実際にコードを追ってみよう</a:t>
            </a:r>
            <a:endParaRPr kumimoji="1" lang="ja-JP" altLang="en-US" dirty="0"/>
          </a:p>
        </p:txBody>
      </p:sp>
      <p:sp>
        <p:nvSpPr>
          <p:cNvPr id="5" name="テキスト プレースホルダ 4"/>
          <p:cNvSpPr>
            <a:spLocks noGrp="1"/>
          </p:cNvSpPr>
          <p:nvPr>
            <p:ph type="body" idx="1"/>
          </p:nvPr>
        </p:nvSpPr>
        <p:spPr/>
        <p:txBody>
          <a:bodyPr/>
          <a:lstStyle/>
          <a:p>
            <a:r>
              <a:rPr kumimoji="1" lang="ja-JP" altLang="en-US" dirty="0" smtClean="0"/>
              <a:t>百聞は一見に如かず！</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今日のお題目</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COM </a:t>
            </a:r>
            <a:r>
              <a:rPr kumimoji="1" lang="ja-JP" altLang="en-US" dirty="0" smtClean="0"/>
              <a:t>とは</a:t>
            </a:r>
            <a:r>
              <a:rPr kumimoji="1" lang="en-US" altLang="ja-JP" dirty="0" smtClean="0"/>
              <a:t>…</a:t>
            </a:r>
          </a:p>
          <a:p>
            <a:r>
              <a:rPr kumimoji="1" lang="ja-JP" altLang="en-US" dirty="0" smtClean="0"/>
              <a:t>すべての根源</a:t>
            </a:r>
            <a:r>
              <a:rPr kumimoji="1" lang="en-US" altLang="ja-JP" dirty="0" smtClean="0"/>
              <a:t>…</a:t>
            </a:r>
            <a:r>
              <a:rPr kumimoji="1" lang="en-US" altLang="ja-JP" dirty="0" err="1" smtClean="0"/>
              <a:t>IUnknown</a:t>
            </a:r>
            <a:endParaRPr lang="en-US" altLang="ja-JP" dirty="0" smtClean="0"/>
          </a:p>
          <a:p>
            <a:r>
              <a:rPr kumimoji="1" lang="ja-JP" altLang="en-US" dirty="0" smtClean="0"/>
              <a:t>すべての始まり</a:t>
            </a:r>
            <a:r>
              <a:rPr kumimoji="1" lang="en-US" altLang="ja-JP" dirty="0" smtClean="0"/>
              <a:t>…</a:t>
            </a:r>
            <a:r>
              <a:rPr kumimoji="1" lang="en-US" altLang="ja-JP" dirty="0" err="1" smtClean="0"/>
              <a:t>IClassFactory</a:t>
            </a:r>
            <a:endParaRPr kumimoji="1" lang="en-US" altLang="ja-JP" dirty="0" smtClean="0"/>
          </a:p>
          <a:p>
            <a:r>
              <a:rPr lang="ja-JP" altLang="en-US" dirty="0" smtClean="0"/>
              <a:t>どうやって構築するのか？</a:t>
            </a:r>
            <a:endParaRPr lang="en-US" altLang="ja-JP" dirty="0" smtClean="0"/>
          </a:p>
          <a:p>
            <a:r>
              <a:rPr kumimoji="1" lang="en-US" altLang="ja-JP" dirty="0" err="1" smtClean="0"/>
              <a:t>IClassFactory</a:t>
            </a:r>
            <a:r>
              <a:rPr kumimoji="1" lang="en-US" altLang="ja-JP" dirty="0" smtClean="0"/>
              <a:t> </a:t>
            </a:r>
            <a:r>
              <a:rPr kumimoji="1" lang="ja-JP" altLang="en-US" dirty="0" smtClean="0"/>
              <a:t>へ至る道</a:t>
            </a:r>
            <a:endParaRPr kumimoji="1"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COM </a:t>
            </a:r>
            <a:r>
              <a:rPr kumimoji="1" lang="ja-JP" altLang="en-US" dirty="0" smtClean="0"/>
              <a:t>とは</a:t>
            </a:r>
            <a:r>
              <a:rPr kumimoji="1" lang="en-US" altLang="ja-JP" dirty="0" smtClean="0"/>
              <a:t>…</a:t>
            </a:r>
          </a:p>
          <a:p>
            <a:pPr lvl="1"/>
            <a:endParaRPr kumimoji="1" lang="en-US" altLang="ja-JP" dirty="0" smtClean="0"/>
          </a:p>
          <a:p>
            <a:pPr lvl="1"/>
            <a:endParaRPr lang="en-US" altLang="ja-JP" dirty="0" smtClean="0"/>
          </a:p>
          <a:p>
            <a:pPr lvl="1"/>
            <a:endParaRPr kumimoji="1" lang="en-US" altLang="ja-JP" dirty="0" smtClean="0"/>
          </a:p>
          <a:p>
            <a:pPr lvl="1"/>
            <a:r>
              <a:rPr kumimoji="1" lang="ja-JP" altLang="en-US" dirty="0" smtClean="0"/>
              <a:t>言語に依存しない形で様々なやりとりを行うために作られた規約である</a:t>
            </a:r>
            <a:endParaRPr kumimoji="1" lang="en-US" altLang="ja-JP"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おぷしょん</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実装の再利用：包合と集約</a:t>
            </a:r>
            <a:endParaRPr lang="en-US" altLang="ja-JP" dirty="0" smtClean="0"/>
          </a:p>
          <a:p>
            <a:r>
              <a:rPr lang="ja-JP" altLang="en-US" dirty="0" smtClean="0"/>
              <a:t>マルチスレッド：</a:t>
            </a:r>
            <a:r>
              <a:rPr lang="en-US" altLang="ja-JP" dirty="0" smtClean="0"/>
              <a:t>STA/MTA</a:t>
            </a:r>
          </a:p>
          <a:p>
            <a:r>
              <a:rPr lang="ja-JP" altLang="en-US" dirty="0" smtClean="0"/>
              <a:t>実行時名前解決：</a:t>
            </a:r>
            <a:r>
              <a:rPr lang="en-US" altLang="ja-JP" dirty="0" err="1" smtClean="0"/>
              <a:t>IDispatch</a:t>
            </a:r>
            <a:endParaRPr lang="en-US"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包合と集約</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包合</a:t>
            </a:r>
            <a:endParaRPr kumimoji="1" lang="en-US" altLang="ja-JP" dirty="0" smtClean="0"/>
          </a:p>
          <a:p>
            <a:pPr lvl="1"/>
            <a:r>
              <a:rPr kumimoji="1" lang="ja-JP" altLang="en-US" dirty="0" smtClean="0"/>
              <a:t>外側に見せているインターフェースはダミー</a:t>
            </a:r>
            <a:endParaRPr kumimoji="1" lang="en-US" altLang="ja-JP" dirty="0" smtClean="0"/>
          </a:p>
          <a:p>
            <a:pPr lvl="1"/>
            <a:r>
              <a:rPr lang="ja-JP" altLang="en-US" dirty="0" smtClean="0"/>
              <a:t>内側に別の実装を持ちそこに間接呼び出しする</a:t>
            </a:r>
            <a:endParaRPr lang="en-US" altLang="ja-JP" dirty="0" smtClean="0"/>
          </a:p>
          <a:p>
            <a:pPr lvl="1"/>
            <a:r>
              <a:rPr kumimoji="1" lang="en-US" altLang="ja-JP" dirty="0" smtClean="0"/>
              <a:t>.NET </a:t>
            </a:r>
            <a:r>
              <a:rPr kumimoji="1" lang="ja-JP" altLang="en-US" dirty="0" smtClean="0"/>
              <a:t>でインターフェース実装の継承としてよく利用される</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包合と集約</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集約</a:t>
            </a:r>
            <a:endParaRPr kumimoji="1" lang="en-US" altLang="ja-JP" dirty="0" smtClean="0"/>
          </a:p>
          <a:p>
            <a:pPr lvl="1"/>
            <a:r>
              <a:rPr lang="ja-JP" altLang="en-US" dirty="0" smtClean="0"/>
              <a:t>別実装を外に直接見える形にして実装コストを減らす技術</a:t>
            </a:r>
            <a:endParaRPr lang="en-US" altLang="ja-JP" dirty="0" smtClean="0"/>
          </a:p>
          <a:p>
            <a:pPr lvl="1"/>
            <a:r>
              <a:rPr kumimoji="1" lang="en-US" altLang="ja-JP" dirty="0" smtClean="0"/>
              <a:t>COM</a:t>
            </a:r>
            <a:r>
              <a:rPr kumimoji="1" lang="ja-JP" altLang="en-US" dirty="0" smtClean="0"/>
              <a:t>であるからこそできる特殊な実装継承</a:t>
            </a:r>
            <a:endParaRPr kumimoji="1" lang="en-US" altLang="ja-JP" dirty="0" smtClean="0"/>
          </a:p>
          <a:p>
            <a:pPr lvl="1"/>
            <a:r>
              <a:rPr lang="en-US" altLang="ja-JP" dirty="0" err="1" smtClean="0"/>
              <a:t>IUnknown</a:t>
            </a:r>
            <a:r>
              <a:rPr lang="ja-JP" altLang="en-US" dirty="0" smtClean="0"/>
              <a:t> は</a:t>
            </a:r>
            <a:r>
              <a:rPr lang="en-US" altLang="ja-JP" dirty="0" smtClean="0"/>
              <a:t>1</a:t>
            </a:r>
            <a:r>
              <a:rPr lang="ja-JP" altLang="en-US" dirty="0" err="1" smtClean="0"/>
              <a:t>つで</a:t>
            </a:r>
            <a:r>
              <a:rPr lang="ja-JP" altLang="en-US" dirty="0" smtClean="0"/>
              <a:t>ある必要があるため、集約する側は外側の </a:t>
            </a:r>
            <a:r>
              <a:rPr lang="en-US" altLang="ja-JP" dirty="0" err="1" smtClean="0"/>
              <a:t>IUnknown</a:t>
            </a:r>
            <a:r>
              <a:rPr lang="en-US" altLang="ja-JP" dirty="0" smtClean="0"/>
              <a:t> </a:t>
            </a:r>
            <a:r>
              <a:rPr lang="ja-JP" altLang="en-US" dirty="0" err="1" smtClean="0"/>
              <a:t>を提</a:t>
            </a:r>
            <a:r>
              <a:rPr lang="ja-JP" altLang="en-US" dirty="0" smtClean="0"/>
              <a:t>供しなければならない</a:t>
            </a:r>
            <a:endParaRPr lang="en-US" altLang="ja-JP"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マルチスレッド</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Apartment</a:t>
            </a:r>
          </a:p>
          <a:p>
            <a:pPr lvl="1"/>
            <a:r>
              <a:rPr kumimoji="1" lang="en-US" altLang="ja-JP" dirty="0" smtClean="0"/>
              <a:t>COM</a:t>
            </a:r>
            <a:r>
              <a:rPr kumimoji="1" lang="ja-JP" altLang="en-US" dirty="0" smtClean="0"/>
              <a:t>オブジェクトの住居</a:t>
            </a:r>
            <a:endParaRPr kumimoji="1" lang="en-US" altLang="ja-JP" dirty="0" smtClean="0"/>
          </a:p>
          <a:p>
            <a:pPr lvl="1"/>
            <a:r>
              <a:rPr lang="en-US" altLang="ja-JP" dirty="0" smtClean="0"/>
              <a:t>Win32</a:t>
            </a:r>
            <a:r>
              <a:rPr lang="ja-JP" altLang="en-US" dirty="0" smtClean="0"/>
              <a:t> メッセージループがある場所</a:t>
            </a:r>
            <a:r>
              <a:rPr lang="en-US" altLang="ja-JP" dirty="0" smtClean="0"/>
              <a:t>(</a:t>
            </a:r>
            <a:r>
              <a:rPr lang="ja-JP" altLang="en-US" dirty="0" smtClean="0"/>
              <a:t>＝スレッド</a:t>
            </a:r>
            <a:r>
              <a:rPr lang="en-US" altLang="ja-JP" dirty="0" smtClean="0"/>
              <a:t>)</a:t>
            </a:r>
          </a:p>
          <a:p>
            <a:pPr lvl="1"/>
            <a:r>
              <a:rPr lang="ja-JP" altLang="en-US" dirty="0" smtClean="0"/>
              <a:t>ユーザーインターフェーススレッドと同義</a:t>
            </a:r>
            <a:endParaRPr lang="en-US" altLang="ja-JP" dirty="0" smtClean="0"/>
          </a:p>
          <a:p>
            <a:r>
              <a:rPr lang="en-US" altLang="ja-JP" dirty="0" smtClean="0"/>
              <a:t>Thread Apartment</a:t>
            </a:r>
          </a:p>
          <a:p>
            <a:pPr lvl="1"/>
            <a:r>
              <a:rPr lang="ja-JP" altLang="en-US" dirty="0" smtClean="0"/>
              <a:t>住居スレッドへのアクセス方法の規定</a:t>
            </a:r>
            <a:endParaRPr lang="en-US" altLang="ja-JP" dirty="0" smtClean="0"/>
          </a:p>
          <a:p>
            <a:pPr lvl="1"/>
            <a:r>
              <a:rPr lang="en-US" altLang="ja-JP" dirty="0" smtClean="0"/>
              <a:t>COM </a:t>
            </a:r>
            <a:r>
              <a:rPr lang="ja-JP" altLang="en-US" dirty="0" smtClean="0"/>
              <a:t>では </a:t>
            </a:r>
            <a:r>
              <a:rPr lang="en-US" altLang="ja-JP" dirty="0" smtClean="0"/>
              <a:t>Thread Model </a:t>
            </a:r>
            <a:r>
              <a:rPr lang="ja-JP" altLang="en-US" dirty="0" smtClean="0"/>
              <a:t>と呼ぶ</a:t>
            </a:r>
            <a:endParaRPr lang="en-US" altLang="ja-JP" dirty="0" smtClean="0"/>
          </a:p>
          <a:p>
            <a:endParaRPr lang="en-US" altLang="ja-JP"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マルチスレッド</a:t>
            </a:r>
            <a:endParaRPr kumimoji="1" lang="ja-JP" altLang="en-US" dirty="0"/>
          </a:p>
        </p:txBody>
      </p:sp>
      <p:sp>
        <p:nvSpPr>
          <p:cNvPr id="3" name="テキスト プレースホルダ 2"/>
          <p:cNvSpPr>
            <a:spLocks noGrp="1"/>
          </p:cNvSpPr>
          <p:nvPr>
            <p:ph type="body" idx="1"/>
          </p:nvPr>
        </p:nvSpPr>
        <p:spPr/>
        <p:txBody>
          <a:bodyPr/>
          <a:lstStyle/>
          <a:p>
            <a:r>
              <a:rPr lang="en-US" altLang="ja-JP" dirty="0" smtClean="0"/>
              <a:t>Single Thread Apartment(STA)</a:t>
            </a:r>
          </a:p>
          <a:p>
            <a:pPr lvl="1"/>
            <a:r>
              <a:rPr lang="ja-JP" altLang="en-US" dirty="0" smtClean="0"/>
              <a:t>特定のひとつからのみアクセスできる</a:t>
            </a:r>
            <a:endParaRPr lang="en-US" altLang="ja-JP" dirty="0" smtClean="0"/>
          </a:p>
          <a:p>
            <a:pPr lvl="1"/>
            <a:r>
              <a:rPr lang="en-US" altLang="ja-JP" dirty="0" smtClean="0"/>
              <a:t>Apartment Thread Model</a:t>
            </a:r>
          </a:p>
          <a:p>
            <a:r>
              <a:rPr lang="en-US" altLang="ja-JP" dirty="0" smtClean="0"/>
              <a:t>Multi Thread Apartment(MTA)</a:t>
            </a:r>
          </a:p>
          <a:p>
            <a:pPr lvl="1"/>
            <a:r>
              <a:rPr lang="ja-JP" altLang="en-US" dirty="0" smtClean="0"/>
              <a:t>どこからでもアクセスできる</a:t>
            </a:r>
            <a:endParaRPr lang="en-US" altLang="ja-JP" dirty="0" smtClean="0"/>
          </a:p>
          <a:p>
            <a:pPr lvl="1"/>
            <a:r>
              <a:rPr lang="en-US" altLang="ja-JP" dirty="0" smtClean="0"/>
              <a:t>Free Thread Model</a:t>
            </a:r>
          </a:p>
          <a:p>
            <a:pPr lvl="1"/>
            <a:r>
              <a:rPr lang="en-US" altLang="ja-JP" dirty="0" smtClean="0"/>
              <a:t>Both</a:t>
            </a:r>
            <a:r>
              <a:rPr lang="ja-JP" altLang="en-US" dirty="0" smtClean="0"/>
              <a:t> </a:t>
            </a:r>
            <a:r>
              <a:rPr lang="en-US" altLang="ja-JP" dirty="0" smtClean="0"/>
              <a:t>Thread</a:t>
            </a:r>
            <a:r>
              <a:rPr lang="ja-JP" altLang="en-US" dirty="0" smtClean="0"/>
              <a:t> </a:t>
            </a:r>
            <a:r>
              <a:rPr lang="en-US" altLang="ja-JP" dirty="0" smtClean="0"/>
              <a:t>Model(STA/MTA</a:t>
            </a:r>
            <a:r>
              <a:rPr lang="ja-JP" altLang="en-US" dirty="0" smtClean="0"/>
              <a:t>両対応</a:t>
            </a:r>
            <a:r>
              <a:rPr lang="en-US" altLang="ja-JP" dirty="0" smtClean="0"/>
              <a:t>)</a:t>
            </a:r>
          </a:p>
          <a:p>
            <a:endParaRPr lang="en-US" altLang="ja-JP"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実行時名前解決</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IDL(</a:t>
            </a:r>
            <a:r>
              <a:rPr lang="en-US" altLang="ja-JP" dirty="0" smtClean="0">
                <a:solidFill>
                  <a:srgbClr val="FF0000"/>
                </a:solidFill>
              </a:rPr>
              <a:t>I</a:t>
            </a:r>
            <a:r>
              <a:rPr lang="en-US" altLang="ja-JP" dirty="0" smtClean="0"/>
              <a:t>nterface </a:t>
            </a:r>
            <a:r>
              <a:rPr lang="en-US" altLang="ja-JP" dirty="0" smtClean="0">
                <a:solidFill>
                  <a:srgbClr val="FF0000"/>
                </a:solidFill>
              </a:rPr>
              <a:t>D</a:t>
            </a:r>
            <a:r>
              <a:rPr lang="en-US" altLang="ja-JP" dirty="0" smtClean="0"/>
              <a:t>efinition </a:t>
            </a:r>
            <a:r>
              <a:rPr lang="en-US" altLang="ja-JP" dirty="0" smtClean="0">
                <a:solidFill>
                  <a:srgbClr val="FF0000"/>
                </a:solidFill>
              </a:rPr>
              <a:t>L</a:t>
            </a:r>
            <a:r>
              <a:rPr lang="en-US" altLang="ja-JP" dirty="0" smtClean="0"/>
              <a:t>anguage</a:t>
            </a:r>
            <a:r>
              <a:rPr kumimoji="1" lang="en-US" altLang="ja-JP" dirty="0" smtClean="0"/>
              <a:t>)</a:t>
            </a:r>
          </a:p>
          <a:p>
            <a:pPr lvl="1"/>
            <a:r>
              <a:rPr kumimoji="1" lang="ja-JP" altLang="en-US" dirty="0" smtClean="0"/>
              <a:t>インターフェース定義言語</a:t>
            </a:r>
            <a:endParaRPr kumimoji="1" lang="en-US" altLang="ja-JP" dirty="0" smtClean="0"/>
          </a:p>
          <a:p>
            <a:pPr lvl="2"/>
            <a:r>
              <a:rPr lang="en-US" altLang="ja-JP" dirty="0" smtClean="0"/>
              <a:t>COM</a:t>
            </a:r>
            <a:r>
              <a:rPr lang="ja-JP" altLang="en-US" dirty="0" smtClean="0"/>
              <a:t>専用の場合、頭に </a:t>
            </a:r>
            <a:r>
              <a:rPr lang="en-US" altLang="ja-JP" dirty="0" smtClean="0"/>
              <a:t>M(Microsoft)</a:t>
            </a:r>
            <a:r>
              <a:rPr lang="ja-JP" altLang="en-US" dirty="0" smtClean="0"/>
              <a:t>がつく</a:t>
            </a:r>
            <a:endParaRPr lang="en-US" altLang="ja-JP" dirty="0" smtClean="0"/>
          </a:p>
          <a:p>
            <a:r>
              <a:rPr lang="en-US" altLang="ja-JP" dirty="0" smtClean="0"/>
              <a:t>TLB(</a:t>
            </a:r>
            <a:r>
              <a:rPr lang="en-US" altLang="ja-JP" dirty="0" smtClean="0">
                <a:solidFill>
                  <a:srgbClr val="FF0000"/>
                </a:solidFill>
              </a:rPr>
              <a:t>T</a:t>
            </a:r>
            <a:r>
              <a:rPr lang="en-US" altLang="ja-JP" dirty="0" smtClean="0"/>
              <a:t>ype </a:t>
            </a:r>
            <a:r>
              <a:rPr lang="en-US" altLang="ja-JP" dirty="0" smtClean="0">
                <a:solidFill>
                  <a:srgbClr val="FF0000"/>
                </a:solidFill>
              </a:rPr>
              <a:t>L</a:t>
            </a:r>
            <a:r>
              <a:rPr lang="en-US" altLang="ja-JP" dirty="0" smtClean="0"/>
              <a:t>i</a:t>
            </a:r>
            <a:r>
              <a:rPr lang="en-US" altLang="ja-JP" dirty="0" smtClean="0">
                <a:solidFill>
                  <a:srgbClr val="FF0000"/>
                </a:solidFill>
              </a:rPr>
              <a:t>b</a:t>
            </a:r>
            <a:r>
              <a:rPr lang="en-US" altLang="ja-JP" dirty="0" smtClean="0"/>
              <a:t>rary)</a:t>
            </a:r>
          </a:p>
          <a:p>
            <a:pPr lvl="1"/>
            <a:r>
              <a:rPr lang="ja-JP" altLang="en-US" dirty="0" smtClean="0"/>
              <a:t>型ライブラリ</a:t>
            </a:r>
            <a:endParaRPr lang="en-US" altLang="ja-JP" dirty="0" smtClean="0"/>
          </a:p>
          <a:p>
            <a:pPr lvl="2"/>
            <a:r>
              <a:rPr lang="en-US" altLang="ja-JP" dirty="0" smtClean="0"/>
              <a:t>IDL</a:t>
            </a:r>
            <a:r>
              <a:rPr lang="ja-JP" altLang="en-US" dirty="0" smtClean="0"/>
              <a:t>をビルドすると作成される</a:t>
            </a:r>
            <a:endParaRPr lang="en-US" altLang="ja-JP" dirty="0" smtClean="0"/>
          </a:p>
          <a:p>
            <a:pPr lvl="2"/>
            <a:r>
              <a:rPr kumimoji="1" lang="en-US" altLang="ja-JP" dirty="0" smtClean="0"/>
              <a:t>.NET </a:t>
            </a:r>
            <a:r>
              <a:rPr kumimoji="1" lang="ja-JP" altLang="en-US" dirty="0" smtClean="0"/>
              <a:t>のメタデータテーブルの基礎となったもの</a:t>
            </a:r>
            <a:endParaRPr kumimoji="1" lang="en-US" altLang="ja-JP" dirty="0" smtClean="0"/>
          </a:p>
          <a:p>
            <a:pPr lvl="1"/>
            <a:endParaRPr kumimoji="1" lang="en-US" altLang="ja-JP" dirty="0" smtClean="0"/>
          </a:p>
          <a:p>
            <a:pPr lvl="2"/>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実行時名前解決</a:t>
            </a:r>
            <a:endParaRPr kumimoji="1" lang="ja-JP" altLang="en-US" dirty="0"/>
          </a:p>
        </p:txBody>
      </p:sp>
      <p:sp>
        <p:nvSpPr>
          <p:cNvPr id="3" name="テキスト プレースホルダ 2"/>
          <p:cNvSpPr>
            <a:spLocks noGrp="1"/>
          </p:cNvSpPr>
          <p:nvPr>
            <p:ph type="body" idx="1"/>
          </p:nvPr>
        </p:nvSpPr>
        <p:spPr/>
        <p:txBody>
          <a:bodyPr/>
          <a:lstStyle/>
          <a:p>
            <a:r>
              <a:rPr lang="en-US" altLang="ja-JP" dirty="0" err="1" smtClean="0"/>
              <a:t>IDispatch</a:t>
            </a:r>
            <a:endParaRPr lang="en-US" altLang="ja-JP" dirty="0" smtClean="0"/>
          </a:p>
          <a:p>
            <a:pPr lvl="1"/>
            <a:r>
              <a:rPr lang="ja-JP" altLang="en-US" dirty="0" smtClean="0"/>
              <a:t>動的に名前解決できるインターフェース</a:t>
            </a:r>
            <a:endParaRPr lang="en-US" altLang="ja-JP" dirty="0" smtClean="0"/>
          </a:p>
          <a:p>
            <a:pPr lvl="1"/>
            <a:r>
              <a:rPr lang="ja-JP" altLang="en-US" dirty="0" smtClean="0"/>
              <a:t>旧</a:t>
            </a:r>
            <a:r>
              <a:rPr lang="en-US" altLang="ja-JP" dirty="0" smtClean="0"/>
              <a:t>VB</a:t>
            </a:r>
            <a:r>
              <a:rPr lang="ja-JP" altLang="en-US" dirty="0" smtClean="0"/>
              <a:t> </a:t>
            </a:r>
            <a:r>
              <a:rPr lang="ja-JP" altLang="en-US" dirty="0" err="1" smtClean="0"/>
              <a:t>の遅</a:t>
            </a:r>
            <a:r>
              <a:rPr lang="ja-JP" altLang="en-US" dirty="0" smtClean="0"/>
              <a:t>延ロードの実体</a:t>
            </a:r>
            <a:endParaRPr lang="en-US" altLang="ja-JP" dirty="0" smtClean="0"/>
          </a:p>
          <a:p>
            <a:r>
              <a:rPr kumimoji="1" lang="en-US" altLang="ja-JP" dirty="0" smtClean="0"/>
              <a:t>VARIANT</a:t>
            </a:r>
          </a:p>
          <a:p>
            <a:pPr lvl="1"/>
            <a:r>
              <a:rPr kumimoji="1" lang="ja-JP" altLang="en-US" dirty="0" smtClean="0"/>
              <a:t>任意のオブジェクトを保持できる万能変数型</a:t>
            </a:r>
            <a:endParaRPr kumimoji="1" lang="en-US" altLang="ja-JP" dirty="0" smtClean="0"/>
          </a:p>
          <a:p>
            <a:pPr lvl="1"/>
            <a:r>
              <a:rPr kumimoji="1" lang="ja-JP" altLang="en-US" dirty="0" smtClean="0"/>
              <a:t>現在保持しているオブジェクトの型を持つ</a:t>
            </a:r>
            <a:endParaRPr kumimoji="1" lang="en-US" altLang="ja-JP"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8596" y="642918"/>
            <a:ext cx="8143932" cy="5016758"/>
          </a:xfrm>
          <a:prstGeom prst="rect">
            <a:avLst/>
          </a:prstGeom>
          <a:noFill/>
        </p:spPr>
        <p:txBody>
          <a:bodyPr wrap="square" rtlCol="0">
            <a:spAutoFit/>
          </a:bodyPr>
          <a:lstStyle/>
          <a:p>
            <a:pPr algn="ctr"/>
            <a:r>
              <a:rPr kumimoji="1" lang="en-US" altLang="ja-JP" sz="8000" dirty="0" smtClean="0"/>
              <a:t>COM </a:t>
            </a:r>
            <a:r>
              <a:rPr kumimoji="1" lang="ja-JP" altLang="en-US" sz="8000" dirty="0" smtClean="0"/>
              <a:t>とは</a:t>
            </a:r>
            <a:r>
              <a:rPr kumimoji="1" lang="en-US" altLang="ja-JP" sz="8000" dirty="0" smtClean="0">
                <a:solidFill>
                  <a:srgbClr val="FF0000"/>
                </a:solidFill>
              </a:rPr>
              <a:t>C</a:t>
            </a:r>
            <a:r>
              <a:rPr kumimoji="1" lang="en-US" altLang="ja-JP" sz="8000" dirty="0" smtClean="0"/>
              <a:t>omponent </a:t>
            </a:r>
            <a:r>
              <a:rPr kumimoji="1" lang="en-US" altLang="ja-JP" sz="8000" dirty="0" smtClean="0">
                <a:solidFill>
                  <a:srgbClr val="FF0000"/>
                </a:solidFill>
              </a:rPr>
              <a:t>O</a:t>
            </a:r>
            <a:r>
              <a:rPr kumimoji="1" lang="en-US" altLang="ja-JP" sz="8000" dirty="0" smtClean="0"/>
              <a:t>bject </a:t>
            </a:r>
            <a:r>
              <a:rPr kumimoji="1" lang="en-US" altLang="ja-JP" sz="8000" dirty="0" smtClean="0">
                <a:solidFill>
                  <a:srgbClr val="FF0000"/>
                </a:solidFill>
              </a:rPr>
              <a:t>M</a:t>
            </a:r>
            <a:r>
              <a:rPr kumimoji="1" lang="en-US" altLang="ja-JP" sz="8000" dirty="0" smtClean="0"/>
              <a:t>odel </a:t>
            </a:r>
            <a:r>
              <a:rPr kumimoji="1" lang="ja-JP" altLang="en-US" sz="8000" dirty="0" smtClean="0"/>
              <a:t>の略称である</a:t>
            </a:r>
            <a:endParaRPr kumimoji="1" lang="ja-JP" altLang="en-US" sz="8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pPr lvl="1">
              <a:buNone/>
            </a:pPr>
            <a:r>
              <a:rPr lang="ja-JP" altLang="en-US" dirty="0" smtClean="0"/>
              <a:t>語の持つ本質的な意味を</a:t>
            </a:r>
            <a:endParaRPr lang="en-US" altLang="ja-JP" dirty="0" smtClean="0"/>
          </a:p>
          <a:p>
            <a:pPr lvl="1">
              <a:buNone/>
            </a:pPr>
            <a:r>
              <a:rPr kumimoji="1" lang="ja-JP" altLang="en-US" dirty="0" smtClean="0"/>
              <a:t>コンピュータの影響を受けないように</a:t>
            </a:r>
            <a:endParaRPr kumimoji="1" lang="en-US" altLang="ja-JP" dirty="0" smtClean="0"/>
          </a:p>
          <a:p>
            <a:pPr lvl="1">
              <a:buNone/>
            </a:pPr>
            <a:r>
              <a:rPr kumimoji="1" lang="ja-JP" altLang="en-US" dirty="0" smtClean="0"/>
              <a:t>我が家のもっとも古い辞書を使って</a:t>
            </a:r>
            <a:endParaRPr kumimoji="1" lang="en-US" altLang="ja-JP" dirty="0" smtClean="0"/>
          </a:p>
          <a:p>
            <a:pPr lvl="1"/>
            <a:endParaRPr kumimoji="1" lang="en-US" altLang="ja-JP" dirty="0" smtClean="0"/>
          </a:p>
          <a:p>
            <a:r>
              <a:rPr lang="ja-JP" altLang="en-US" sz="4800" dirty="0" smtClean="0"/>
              <a:t>英和辞書で調べてみました</a:t>
            </a:r>
            <a:endParaRPr lang="en-US" altLang="ja-JP" sz="4800" dirty="0" smtClean="0"/>
          </a:p>
          <a:p>
            <a:pPr lvl="1"/>
            <a:r>
              <a:rPr lang="ja-JP" altLang="en-US" dirty="0" smtClean="0"/>
              <a:t>三省堂</a:t>
            </a:r>
            <a:endParaRPr lang="en-US" altLang="ja-JP" dirty="0" smtClean="0"/>
          </a:p>
          <a:p>
            <a:pPr lvl="1"/>
            <a:r>
              <a:rPr lang="ja-JP" altLang="en-US" dirty="0" smtClean="0"/>
              <a:t>改訂コンサイス英和新辞典</a:t>
            </a:r>
            <a:endParaRPr lang="en-US" altLang="ja-JP" dirty="0" smtClean="0"/>
          </a:p>
          <a:p>
            <a:pPr lvl="2"/>
            <a:r>
              <a:rPr lang="ja-JP" altLang="en-US" dirty="0" smtClean="0"/>
              <a:t>昭和９年１月２０日 改訂</a:t>
            </a:r>
            <a:r>
              <a:rPr lang="en-US" altLang="ja-JP" dirty="0" smtClean="0"/>
              <a:t>80</a:t>
            </a:r>
            <a:r>
              <a:rPr lang="ja-JP" altLang="en-US" dirty="0" smtClean="0"/>
              <a:t>版</a:t>
            </a:r>
          </a:p>
          <a:p>
            <a:pPr lvl="1"/>
            <a:endParaRPr lang="en-US" altLang="ja-JP" dirty="0" smtClean="0"/>
          </a:p>
          <a:p>
            <a:pPr lvl="1"/>
            <a:endParaRPr kumimoji="1" lang="en-US" altLang="ja-JP"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辞書で調べてみた！</a:t>
            </a:r>
            <a:endParaRPr lang="en-US" altLang="ja-JP" dirty="0" smtClean="0"/>
          </a:p>
          <a:p>
            <a:pPr lvl="1"/>
            <a:r>
              <a:rPr lang="en-US" altLang="ja-JP" dirty="0" smtClean="0"/>
              <a:t>Component</a:t>
            </a:r>
          </a:p>
          <a:p>
            <a:pPr lvl="2"/>
            <a:r>
              <a:rPr lang="ja-JP" altLang="en-US" dirty="0" smtClean="0"/>
              <a:t>成分</a:t>
            </a:r>
            <a:r>
              <a:rPr lang="en-US" altLang="ja-JP" dirty="0" smtClean="0"/>
              <a:t>;【</a:t>
            </a:r>
            <a:r>
              <a:rPr lang="ja-JP" altLang="en-US" dirty="0" smtClean="0"/>
              <a:t>理</a:t>
            </a:r>
            <a:r>
              <a:rPr lang="en-US" altLang="ja-JP" dirty="0" smtClean="0"/>
              <a:t>】</a:t>
            </a:r>
            <a:r>
              <a:rPr lang="ja-JP" altLang="en-US" dirty="0" smtClean="0"/>
              <a:t>分力</a:t>
            </a:r>
            <a:r>
              <a:rPr lang="en-US" altLang="ja-JP" dirty="0" smtClean="0"/>
              <a:t>.</a:t>
            </a:r>
          </a:p>
          <a:p>
            <a:pPr lvl="2"/>
            <a:r>
              <a:rPr lang="ja-JP" altLang="en-US" dirty="0" smtClean="0"/>
              <a:t>組み立てる、構成する、合成の、成分的</a:t>
            </a:r>
            <a:r>
              <a:rPr lang="en-US" altLang="ja-JP" dirty="0" smtClean="0"/>
              <a:t>.</a:t>
            </a:r>
          </a:p>
          <a:p>
            <a:pPr lvl="2"/>
            <a:endParaRPr lang="en-US" altLang="ja-JP" dirty="0" smtClean="0"/>
          </a:p>
          <a:p>
            <a:pPr lvl="1"/>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辞書で調べてみた！</a:t>
            </a:r>
            <a:endParaRPr lang="en-US" altLang="ja-JP" dirty="0" smtClean="0"/>
          </a:p>
          <a:p>
            <a:pPr lvl="1"/>
            <a:r>
              <a:rPr lang="en-US" altLang="ja-JP" dirty="0" smtClean="0"/>
              <a:t>Object</a:t>
            </a:r>
          </a:p>
          <a:p>
            <a:pPr lvl="2"/>
            <a:r>
              <a:rPr lang="ja-JP" altLang="en-US" dirty="0" smtClean="0"/>
              <a:t>事物、物體、物件</a:t>
            </a:r>
            <a:r>
              <a:rPr lang="en-US" altLang="ja-JP" dirty="0" smtClean="0"/>
              <a:t>;</a:t>
            </a:r>
          </a:p>
          <a:p>
            <a:pPr lvl="2"/>
            <a:r>
              <a:rPr lang="ja-JP" altLang="en-US" dirty="0" smtClean="0"/>
              <a:t>目的物、目標</a:t>
            </a:r>
            <a:r>
              <a:rPr lang="en-US" altLang="ja-JP" dirty="0" smtClean="0"/>
              <a:t>〔</a:t>
            </a:r>
            <a:r>
              <a:rPr lang="ja-JP" altLang="en-US" dirty="0" smtClean="0"/>
              <a:t>行為、感情などの</a:t>
            </a:r>
            <a:r>
              <a:rPr lang="en-US" altLang="ja-JP" dirty="0" smtClean="0"/>
              <a:t>〕(of or for);</a:t>
            </a:r>
          </a:p>
          <a:p>
            <a:pPr lvl="2"/>
            <a:r>
              <a:rPr lang="ja-JP" altLang="en-US" dirty="0" smtClean="0"/>
              <a:t>目的、趣意</a:t>
            </a:r>
            <a:r>
              <a:rPr lang="en-US" altLang="ja-JP" dirty="0" smtClean="0"/>
              <a:t>;</a:t>
            </a:r>
          </a:p>
          <a:p>
            <a:pPr lvl="2"/>
            <a:r>
              <a:rPr lang="en-US" altLang="ja-JP" dirty="0" smtClean="0"/>
              <a:t>【</a:t>
            </a:r>
            <a:r>
              <a:rPr lang="ja-JP" altLang="en-US" dirty="0" smtClean="0"/>
              <a:t>哲</a:t>
            </a:r>
            <a:r>
              <a:rPr lang="en-US" altLang="ja-JP" dirty="0" smtClean="0"/>
              <a:t>】</a:t>
            </a:r>
            <a:r>
              <a:rPr lang="ja-JP" altLang="en-US" dirty="0" smtClean="0"/>
              <a:t>客體、客観、封象</a:t>
            </a:r>
            <a:r>
              <a:rPr lang="en-US" altLang="ja-JP" dirty="0" smtClean="0"/>
              <a:t>;</a:t>
            </a:r>
          </a:p>
          <a:p>
            <a:pPr lvl="2"/>
            <a:r>
              <a:rPr lang="en-US" altLang="ja-JP" dirty="0" smtClean="0"/>
              <a:t>【</a:t>
            </a:r>
            <a:r>
              <a:rPr lang="ja-JP" altLang="en-US" dirty="0" smtClean="0"/>
              <a:t>文</a:t>
            </a:r>
            <a:r>
              <a:rPr lang="en-US" altLang="ja-JP" dirty="0" smtClean="0"/>
              <a:t>】</a:t>
            </a:r>
            <a:r>
              <a:rPr lang="ja-JP" altLang="en-US" dirty="0" smtClean="0"/>
              <a:t>目的語</a:t>
            </a:r>
            <a:r>
              <a:rPr lang="en-US" altLang="ja-JP" dirty="0" smtClean="0"/>
              <a:t>〔</a:t>
            </a:r>
            <a:r>
              <a:rPr lang="ja-JP" altLang="en-US" dirty="0" smtClean="0"/>
              <a:t>他動詞または前置詞の</a:t>
            </a:r>
            <a:r>
              <a:rPr lang="en-US" altLang="ja-JP" dirty="0" smtClean="0"/>
              <a:t>〕</a:t>
            </a:r>
          </a:p>
          <a:p>
            <a:pPr lvl="2"/>
            <a:endParaRPr lang="en-US" altLang="ja-JP" dirty="0" smtClean="0"/>
          </a:p>
          <a:p>
            <a:pPr lvl="1"/>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lang="ja-JP" altLang="en-US" dirty="0" smtClean="0"/>
              <a:t>辞書で調べてみた！</a:t>
            </a:r>
            <a:endParaRPr lang="en-US" altLang="ja-JP" dirty="0" smtClean="0"/>
          </a:p>
          <a:p>
            <a:pPr lvl="1"/>
            <a:r>
              <a:rPr lang="en-US" altLang="ja-JP" dirty="0" smtClean="0"/>
              <a:t>Model(n)</a:t>
            </a:r>
          </a:p>
          <a:p>
            <a:pPr lvl="2"/>
            <a:r>
              <a:rPr lang="ja-JP" altLang="en-US" dirty="0" smtClean="0"/>
              <a:t>模型、模範</a:t>
            </a:r>
            <a:r>
              <a:rPr lang="en-US" altLang="ja-JP" dirty="0" smtClean="0"/>
              <a:t>;</a:t>
            </a:r>
          </a:p>
          <a:p>
            <a:pPr lvl="2"/>
            <a:r>
              <a:rPr lang="ja-JP" altLang="en-US" dirty="0" smtClean="0"/>
              <a:t>模型人、モデル</a:t>
            </a:r>
            <a:r>
              <a:rPr lang="en-US" altLang="ja-JP" dirty="0" smtClean="0"/>
              <a:t>;</a:t>
            </a:r>
          </a:p>
          <a:p>
            <a:pPr lvl="2"/>
            <a:r>
              <a:rPr lang="ja-JP" altLang="en-US" dirty="0" smtClean="0"/>
              <a:t>典型、亀鑑</a:t>
            </a:r>
            <a:r>
              <a:rPr lang="en-US" altLang="ja-JP" dirty="0" smtClean="0"/>
              <a:t>;</a:t>
            </a:r>
          </a:p>
          <a:p>
            <a:pPr lvl="1"/>
            <a:r>
              <a:rPr lang="en-US" altLang="ja-JP" dirty="0" smtClean="0"/>
              <a:t>Model(</a:t>
            </a:r>
            <a:r>
              <a:rPr lang="en-US" altLang="ja-JP" dirty="0" err="1" smtClean="0"/>
              <a:t>vt</a:t>
            </a:r>
            <a:r>
              <a:rPr lang="en-US" altLang="ja-JP" dirty="0" smtClean="0"/>
              <a:t>)</a:t>
            </a:r>
          </a:p>
          <a:p>
            <a:pPr lvl="2"/>
            <a:r>
              <a:rPr lang="ja-JP" altLang="en-US" dirty="0" smtClean="0"/>
              <a:t>模す、かたどる、</a:t>
            </a:r>
            <a:r>
              <a:rPr lang="ja-JP" altLang="en-US" dirty="0" err="1" smtClean="0"/>
              <a:t>模造す、準據す</a:t>
            </a:r>
            <a:r>
              <a:rPr lang="en-US" altLang="ja-JP" dirty="0" smtClean="0"/>
              <a:t>;</a:t>
            </a:r>
          </a:p>
          <a:p>
            <a:pPr lvl="2"/>
            <a:r>
              <a:rPr lang="ja-JP" altLang="en-US" dirty="0" smtClean="0"/>
              <a:t>體形を</a:t>
            </a:r>
            <a:r>
              <a:rPr lang="ja-JP" altLang="en-US" dirty="0" err="1" smtClean="0"/>
              <a:t>與ふ、構成す</a:t>
            </a:r>
            <a:r>
              <a:rPr lang="en-US" altLang="ja-JP" dirty="0" smtClean="0"/>
              <a:t>〔</a:t>
            </a:r>
            <a:r>
              <a:rPr lang="ja-JP" altLang="en-US" dirty="0" smtClean="0"/>
              <a:t>文書、論議などに</a:t>
            </a:r>
            <a:r>
              <a:rPr lang="en-US" altLang="ja-JP" dirty="0" smtClean="0"/>
              <a:t>〕;</a:t>
            </a:r>
          </a:p>
          <a:p>
            <a:pPr lvl="2"/>
            <a:r>
              <a:rPr lang="ja-JP" altLang="en-US" dirty="0" smtClean="0"/>
              <a:t>象り作る、倣い造る</a:t>
            </a:r>
            <a:r>
              <a:rPr lang="en-US" altLang="ja-JP" dirty="0" smtClean="0"/>
              <a:t>〔</a:t>
            </a:r>
            <a:r>
              <a:rPr lang="ja-JP" altLang="en-US" dirty="0" smtClean="0"/>
              <a:t>模型、設計図などより</a:t>
            </a:r>
            <a:r>
              <a:rPr lang="en-US" altLang="ja-JP" dirty="0" smtClean="0"/>
              <a:t>〕;</a:t>
            </a:r>
          </a:p>
          <a:p>
            <a:pPr lvl="1"/>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dirty="0" smtClean="0"/>
              <a:t>コンピュータ的意味</a:t>
            </a:r>
            <a:r>
              <a:rPr lang="ja-JP" altLang="en-US" dirty="0" smtClean="0"/>
              <a:t>は</a:t>
            </a:r>
            <a:r>
              <a:rPr lang="en-US" altLang="ja-JP" dirty="0" smtClean="0"/>
              <a:t>…</a:t>
            </a:r>
            <a:endParaRPr kumimoji="1" lang="en-US" altLang="ja-JP" dirty="0" smtClean="0"/>
          </a:p>
          <a:p>
            <a:pPr lvl="1"/>
            <a:r>
              <a:rPr lang="en-US" altLang="ja-JP" dirty="0" smtClean="0"/>
              <a:t>Component</a:t>
            </a:r>
          </a:p>
          <a:p>
            <a:pPr lvl="2"/>
            <a:r>
              <a:rPr kumimoji="1" lang="ja-JP" altLang="en-US" dirty="0" smtClean="0"/>
              <a:t>なんらか単位を基準とした</a:t>
            </a:r>
            <a:r>
              <a:rPr lang="ja-JP" altLang="en-US" dirty="0" smtClean="0"/>
              <a:t>塊</a:t>
            </a:r>
            <a:endParaRPr kumimoji="1" lang="en-US" altLang="ja-JP" dirty="0" smtClean="0"/>
          </a:p>
          <a:p>
            <a:pPr lvl="1"/>
            <a:r>
              <a:rPr lang="en-US" altLang="ja-JP" dirty="0" smtClean="0"/>
              <a:t>Object</a:t>
            </a:r>
          </a:p>
          <a:p>
            <a:pPr lvl="2"/>
            <a:r>
              <a:rPr kumimoji="1" lang="ja-JP" altLang="en-US" dirty="0" smtClean="0"/>
              <a:t>なんらかの存在を表すための塊</a:t>
            </a:r>
            <a:endParaRPr kumimoji="1" lang="en-US" altLang="ja-JP" dirty="0" smtClean="0"/>
          </a:p>
          <a:p>
            <a:pPr lvl="1"/>
            <a:r>
              <a:rPr lang="en-US" altLang="ja-JP" dirty="0" smtClean="0"/>
              <a:t>Model</a:t>
            </a:r>
          </a:p>
          <a:p>
            <a:pPr lvl="2"/>
            <a:r>
              <a:rPr kumimoji="1" lang="ja-JP" altLang="en-US" dirty="0" smtClean="0"/>
              <a:t>なんらかの型にはめた状態や状況</a:t>
            </a:r>
            <a:endParaRPr kumimoji="1" lang="en-US" altLang="ja-JP" dirty="0" smtClean="0"/>
          </a:p>
          <a:p>
            <a:endParaRPr kumimoji="1" lang="en-US" altLang="ja-JP"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 </a:t>
            </a:r>
            <a:r>
              <a:rPr kumimoji="1" lang="ja-JP" altLang="en-US" dirty="0" smtClean="0"/>
              <a:t>とは</a:t>
            </a:r>
            <a:r>
              <a:rPr kumimoji="1" lang="en-US" altLang="ja-JP" dirty="0" smtClean="0"/>
              <a:t>…</a:t>
            </a:r>
            <a:endParaRPr kumimoji="1" lang="ja-JP" altLang="en-US" dirty="0"/>
          </a:p>
        </p:txBody>
      </p:sp>
      <p:sp>
        <p:nvSpPr>
          <p:cNvPr id="3" name="テキスト プレースホルダ 2"/>
          <p:cNvSpPr>
            <a:spLocks noGrp="1"/>
          </p:cNvSpPr>
          <p:nvPr>
            <p:ph type="body" idx="1"/>
          </p:nvPr>
        </p:nvSpPr>
        <p:spPr/>
        <p:txBody>
          <a:bodyPr/>
          <a:lstStyle/>
          <a:p>
            <a:r>
              <a:rPr kumimoji="1" lang="en-US" altLang="ja-JP" dirty="0" smtClean="0"/>
              <a:t>COM</a:t>
            </a:r>
            <a:r>
              <a:rPr kumimoji="1" lang="ja-JP" altLang="en-US" dirty="0" smtClean="0"/>
              <a:t>的意味は</a:t>
            </a:r>
            <a:r>
              <a:rPr kumimoji="1" lang="en-US" altLang="ja-JP" dirty="0" smtClean="0"/>
              <a:t>…</a:t>
            </a:r>
          </a:p>
          <a:p>
            <a:pPr lvl="1"/>
            <a:r>
              <a:rPr lang="en-US" altLang="ja-JP" dirty="0" smtClean="0"/>
              <a:t>Component</a:t>
            </a:r>
          </a:p>
          <a:p>
            <a:pPr lvl="2"/>
            <a:r>
              <a:rPr kumimoji="1" lang="ja-JP" altLang="en-US" dirty="0" smtClean="0"/>
              <a:t>差し替え可能な単位</a:t>
            </a:r>
            <a:r>
              <a:rPr lang="ja-JP" altLang="en-US" dirty="0" smtClean="0"/>
              <a:t>の</a:t>
            </a:r>
            <a:r>
              <a:rPr kumimoji="1" lang="ja-JP" altLang="en-US" dirty="0" smtClean="0"/>
              <a:t>基準</a:t>
            </a:r>
            <a:endParaRPr kumimoji="1" lang="en-US" altLang="ja-JP" dirty="0" smtClean="0"/>
          </a:p>
          <a:p>
            <a:pPr lvl="1"/>
            <a:r>
              <a:rPr lang="en-US" altLang="ja-JP" dirty="0" smtClean="0"/>
              <a:t>Object</a:t>
            </a:r>
          </a:p>
          <a:p>
            <a:pPr lvl="2"/>
            <a:r>
              <a:rPr kumimoji="1" lang="ja-JP" altLang="en-US" dirty="0" smtClean="0"/>
              <a:t>インターフェースという名称の塊</a:t>
            </a:r>
            <a:endParaRPr kumimoji="1" lang="en-US" altLang="ja-JP" dirty="0" smtClean="0"/>
          </a:p>
          <a:p>
            <a:pPr lvl="1"/>
            <a:r>
              <a:rPr lang="en-US" altLang="ja-JP" dirty="0" smtClean="0"/>
              <a:t>Model</a:t>
            </a:r>
          </a:p>
          <a:p>
            <a:pPr lvl="2"/>
            <a:r>
              <a:rPr kumimoji="1" lang="ja-JP" altLang="en-US" dirty="0" smtClean="0"/>
              <a:t>やりとりするための枠組み</a:t>
            </a:r>
            <a:endParaRPr kumimoji="1" lang="en-US" altLang="ja-JP" dirty="0" smtClean="0"/>
          </a:p>
        </p:txBody>
      </p:sp>
    </p:spTree>
  </p:cSld>
  <p:clrMapOvr>
    <a:masterClrMapping/>
  </p:clrMapOvr>
</p:sld>
</file>

<file path=ppt/theme/theme1.xml><?xml version="1.0" encoding="utf-8"?>
<a:theme xmlns:a="http://schemas.openxmlformats.org/drawingml/2006/main" name="スライドマスタY02">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スライドマスタY02</Template>
  <TotalTime>592</TotalTime>
  <Words>946</Words>
  <Application>Microsoft Office PowerPoint</Application>
  <PresentationFormat>画面に合わせる (4:3)</PresentationFormat>
  <Paragraphs>190</Paragraphs>
  <Slides>27</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Arial</vt:lpstr>
      <vt:lpstr>ＭＳ Ｐゴシック</vt:lpstr>
      <vt:lpstr>メイリオ</vt:lpstr>
      <vt:lpstr>Calibri</vt:lpstr>
      <vt:lpstr>スライドマスタY02</vt:lpstr>
      <vt:lpstr>COM そのもっとも深き場所</vt:lpstr>
      <vt:lpstr>今日のお題目</vt:lpstr>
      <vt:lpstr>スライド 3</vt:lpstr>
      <vt:lpstr>COM とは…</vt:lpstr>
      <vt:lpstr>COM とは…</vt:lpstr>
      <vt:lpstr>COM とは…</vt:lpstr>
      <vt:lpstr>COM とは…</vt:lpstr>
      <vt:lpstr>COM とは…</vt:lpstr>
      <vt:lpstr>COM とは…</vt:lpstr>
      <vt:lpstr>COMとは…</vt:lpstr>
      <vt:lpstr>すべての根源…IUnknown の前に…</vt:lpstr>
      <vt:lpstr>すべての根源…IUnknown</vt:lpstr>
      <vt:lpstr>すべての根源…IUnknown</vt:lpstr>
      <vt:lpstr>すべての根源…IUnknown</vt:lpstr>
      <vt:lpstr>すべての根源…IUnknown</vt:lpstr>
      <vt:lpstr>すべての始まり…IClassFactory</vt:lpstr>
      <vt:lpstr>すべての始まり…IClassFactory</vt:lpstr>
      <vt:lpstr>どうやって構築するのか？</vt:lpstr>
      <vt:lpstr>実際にコードを追ってみよう</vt:lpstr>
      <vt:lpstr>まとめ</vt:lpstr>
      <vt:lpstr>おぷしょん</vt:lpstr>
      <vt:lpstr>包合と集約</vt:lpstr>
      <vt:lpstr>包合と集約</vt:lpstr>
      <vt:lpstr>マルチスレッド</vt:lpstr>
      <vt:lpstr>マルチスレッド</vt:lpstr>
      <vt:lpstr>実行時名前解決</vt:lpstr>
      <vt:lpstr>実行時名前解決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COM、そのもっとも深き場所</dc:title>
  <dc:creator>高萩 俊行</dc:creator>
  <cp:lastModifiedBy>わんくま同盟</cp:lastModifiedBy>
  <cp:revision>35</cp:revision>
  <dcterms:created xsi:type="dcterms:W3CDTF">2009-08-13T00:35:23Z</dcterms:created>
  <dcterms:modified xsi:type="dcterms:W3CDTF">2009-09-10T17:53:56Z</dcterms:modified>
</cp:coreProperties>
</file>