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9" r:id="rId1"/>
  </p:sldMasterIdLst>
  <p:notesMasterIdLst>
    <p:notesMasterId r:id="rId21"/>
  </p:notesMasterIdLst>
  <p:handoutMasterIdLst>
    <p:handoutMasterId r:id="rId22"/>
  </p:handoutMasterIdLst>
  <p:sldIdLst>
    <p:sldId id="265" r:id="rId2"/>
    <p:sldId id="268" r:id="rId3"/>
    <p:sldId id="266" r:id="rId4"/>
    <p:sldId id="267" r:id="rId5"/>
    <p:sldId id="269" r:id="rId6"/>
    <p:sldId id="285" r:id="rId7"/>
    <p:sldId id="270" r:id="rId8"/>
    <p:sldId id="275" r:id="rId9"/>
    <p:sldId id="276" r:id="rId10"/>
    <p:sldId id="277" r:id="rId11"/>
    <p:sldId id="278" r:id="rId12"/>
    <p:sldId id="271" r:id="rId13"/>
    <p:sldId id="279" r:id="rId14"/>
    <p:sldId id="280" r:id="rId15"/>
    <p:sldId id="281" r:id="rId16"/>
    <p:sldId id="284" r:id="rId17"/>
    <p:sldId id="282" r:id="rId18"/>
    <p:sldId id="283" r:id="rId19"/>
    <p:sldId id="272" r:id="rId20"/>
  </p:sldIdLst>
  <p:sldSz cx="9144000" cy="6858000" type="screen4x3"/>
  <p:notesSz cx="6735763" cy="9866313"/>
  <p:embeddedFontLst>
    <p:embeddedFont>
      <p:font typeface="Calibri" pitchFamily="34" charset="0"/>
      <p:regular r:id="rId23"/>
      <p:bold r:id="rId24"/>
      <p:italic r:id="rId25"/>
      <p:boldItalic r:id="rId26"/>
    </p:embeddedFont>
  </p:embeddedFontLst>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0" autoAdjust="0"/>
    <p:restoredTop sz="94643" autoAdjust="0"/>
  </p:normalViewPr>
  <p:slideViewPr>
    <p:cSldViewPr>
      <p:cViewPr varScale="1">
        <p:scale>
          <a:sx n="106" d="100"/>
          <a:sy n="106" d="100"/>
        </p:scale>
        <p:origin x="-49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75" d="100"/>
          <a:sy n="75" d="100"/>
        </p:scale>
        <p:origin x="-1332" y="-102"/>
      </p:cViewPr>
      <p:guideLst>
        <p:guide orient="horz" pos="3107"/>
        <p:guide pos="212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スライド番号プレースホルダ 8"/>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1B41F20F-3575-490C-975A-EF863D95DAC4}"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r>
              <a:rPr lang="en-US" altLang="ja-JP" dirty="0" smtClean="0"/>
              <a:t>2008/09/20</a:t>
            </a:r>
            <a:endParaRPr lang="ja-JP" altLang="en-US" dirty="0"/>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57158" y="1052513"/>
            <a:ext cx="8329642"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cstate="print"/>
          <a:srcRect/>
          <a:stretch>
            <a:fillRect/>
          </a:stretch>
        </p:blipFill>
        <p:spPr bwMode="hidden">
          <a:xfrm>
            <a:off x="357158" y="285728"/>
            <a:ext cx="8286808" cy="5709181"/>
          </a:xfrm>
          <a:prstGeom prst="rect">
            <a:avLst/>
          </a:prstGeom>
          <a:noFill/>
        </p:spPr>
      </p:pic>
      <p:sp>
        <p:nvSpPr>
          <p:cNvPr id="1027" name="Rectangle 2"/>
          <p:cNvSpPr>
            <a:spLocks noGrp="1" noChangeArrowheads="1"/>
          </p:cNvSpPr>
          <p:nvPr>
            <p:ph type="title"/>
          </p:nvPr>
        </p:nvSpPr>
        <p:spPr bwMode="auto">
          <a:xfrm>
            <a:off x="357158" y="274638"/>
            <a:ext cx="821537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dirty="0" smtClean="0"/>
          </a:p>
        </p:txBody>
      </p:sp>
      <p:sp>
        <p:nvSpPr>
          <p:cNvPr id="1028" name="Rectangle 3"/>
          <p:cNvSpPr>
            <a:spLocks noGrp="1" noChangeArrowheads="1"/>
          </p:cNvSpPr>
          <p:nvPr>
            <p:ph type="body" idx="1"/>
          </p:nvPr>
        </p:nvSpPr>
        <p:spPr bwMode="auto">
          <a:xfrm>
            <a:off x="357158" y="1052513"/>
            <a:ext cx="8215370" cy="49482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横浜勉強会 </a:t>
            </a:r>
            <a:r>
              <a:rPr kumimoji="0" lang="en-US" altLang="ja-JP" sz="2300" dirty="0" smtClean="0">
                <a:solidFill>
                  <a:schemeClr val="tx2"/>
                </a:solidFill>
                <a:ea typeface="ＭＳ Ｐゴシック" pitchFamily="50" charset="-128"/>
              </a:rPr>
              <a:t>#02</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cstate="print"/>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p:txBody>
          <a:bodyPr/>
          <a:lstStyle/>
          <a:p>
            <a:r>
              <a:rPr lang="en-US" altLang="ja-JP" sz="4400" dirty="0" smtClean="0"/>
              <a:t>n</a:t>
            </a:r>
            <a:r>
              <a:rPr kumimoji="1" lang="en-US" altLang="ja-JP" sz="4400" dirty="0" smtClean="0"/>
              <a:t>ative</a:t>
            </a:r>
            <a:r>
              <a:rPr kumimoji="1" lang="ja-JP" altLang="en-US" sz="4400" dirty="0" smtClean="0"/>
              <a:t>の基礎知識</a:t>
            </a:r>
            <a:r>
              <a:rPr kumimoji="1" lang="en-US" altLang="ja-JP" sz="4400" dirty="0" smtClean="0"/>
              <a:t/>
            </a:r>
            <a:br>
              <a:rPr kumimoji="1" lang="en-US" altLang="ja-JP" sz="4400" dirty="0" smtClean="0"/>
            </a:br>
            <a:r>
              <a:rPr lang="ja-JP" altLang="en-US" sz="4400" dirty="0" smtClean="0"/>
              <a:t>「ポインタ」</a:t>
            </a:r>
            <a:r>
              <a:rPr lang="ja-JP" altLang="en-US" sz="4400" dirty="0" err="1" smtClean="0"/>
              <a:t>て</a:t>
            </a:r>
            <a:r>
              <a:rPr lang="ja-JP" altLang="en-US" sz="4400" dirty="0" smtClean="0"/>
              <a:t>なによ</a:t>
            </a:r>
            <a:r>
              <a:rPr lang="en-US" altLang="ja-JP" sz="4400" dirty="0" smtClean="0"/>
              <a:t>!?</a:t>
            </a:r>
            <a:endParaRPr kumimoji="1" lang="ja-JP" altLang="en-US" sz="4400" dirty="0"/>
          </a:p>
        </p:txBody>
      </p:sp>
      <p:sp>
        <p:nvSpPr>
          <p:cNvPr id="5" name="サブタイトル 4"/>
          <p:cNvSpPr>
            <a:spLocks noGrp="1"/>
          </p:cNvSpPr>
          <p:nvPr>
            <p:ph type="subTitle" idx="1"/>
          </p:nvPr>
        </p:nvSpPr>
        <p:spPr>
          <a:xfrm>
            <a:off x="2786050" y="3929066"/>
            <a:ext cx="5557854" cy="1752600"/>
          </a:xfrm>
        </p:spPr>
        <p:txBody>
          <a:bodyPr/>
          <a:lstStyle/>
          <a:p>
            <a:pPr algn="l"/>
            <a:r>
              <a:rPr lang="ja-JP" altLang="en-US" sz="2400" dirty="0" err="1" smtClean="0"/>
              <a:t>わんくま同盟茶藝</a:t>
            </a:r>
            <a:r>
              <a:rPr lang="ja-JP" altLang="en-US" sz="2400" dirty="0" smtClean="0"/>
              <a:t>部顧問</a:t>
            </a:r>
            <a:r>
              <a:rPr lang="en-US" altLang="ja-JP" sz="2400" dirty="0" smtClean="0"/>
              <a:t/>
            </a:r>
            <a:br>
              <a:rPr lang="en-US" altLang="ja-JP" sz="2400" dirty="0" smtClean="0"/>
            </a:br>
            <a:r>
              <a:rPr lang="en-US" altLang="ja-JP" sz="2400" dirty="0" err="1" smtClean="0"/>
              <a:t>Minrosoct</a:t>
            </a:r>
            <a:r>
              <a:rPr lang="en-US" altLang="ja-JP" sz="2400" dirty="0" smtClean="0"/>
              <a:t> MVP for Visual C++ 2004-</a:t>
            </a:r>
          </a:p>
          <a:p>
            <a:pPr algn="l"/>
            <a:r>
              <a:rPr lang="en-US" altLang="ja-JP" sz="4000" i="1" dirty="0" err="1" smtClean="0">
                <a:latin typeface="Symbol" pitchFamily="18" charset="2"/>
              </a:rPr>
              <a:t>episthmh</a:t>
            </a:r>
            <a:r>
              <a:rPr lang="en-US" altLang="ja-JP" dirty="0" smtClean="0"/>
              <a:t> </a:t>
            </a:r>
            <a:r>
              <a:rPr lang="en-US" altLang="ja-JP" sz="2000" dirty="0" smtClean="0">
                <a:latin typeface="Courier New" pitchFamily="49" charset="0"/>
                <a:cs typeface="Courier New" pitchFamily="49" charset="0"/>
              </a:rPr>
              <a:t>episteme@wankuma.com</a:t>
            </a:r>
            <a:endParaRPr kumimoji="1" lang="ja-JP" altLang="en-US" dirty="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よくやる掟破り　：</a:t>
            </a:r>
            <a:r>
              <a:rPr lang="ja-JP" altLang="en-US" dirty="0" smtClean="0"/>
              <a:t>　未練たらたら</a:t>
            </a:r>
            <a:endParaRPr kumimoji="1" lang="ja-JP" altLang="en-US" dirty="0"/>
          </a:p>
        </p:txBody>
      </p:sp>
      <p:sp>
        <p:nvSpPr>
          <p:cNvPr id="3" name="テキスト プレースホルダ 2"/>
          <p:cNvSpPr>
            <a:spLocks noGrp="1"/>
          </p:cNvSpPr>
          <p:nvPr>
            <p:ph type="body" idx="1"/>
          </p:nvPr>
        </p:nvSpPr>
        <p:spPr>
          <a:xfrm>
            <a:off x="357158" y="1052513"/>
            <a:ext cx="8329642" cy="4090999"/>
          </a:xfrm>
        </p:spPr>
        <p:txBody>
          <a:bodyPr/>
          <a:lstStyle/>
          <a:p>
            <a:pPr>
              <a:buNone/>
            </a:pPr>
            <a:r>
              <a:rPr kumimoji="1" lang="en-US" altLang="ja-JP" sz="2800" dirty="0" err="1" smtClean="0">
                <a:latin typeface="Courier New" pitchFamily="49" charset="0"/>
                <a:cs typeface="Courier New" pitchFamily="49" charset="0"/>
              </a:rPr>
              <a:t>int</a:t>
            </a:r>
            <a:r>
              <a:rPr kumimoji="1" lang="en-US" altLang="ja-JP" sz="2800" dirty="0" smtClean="0">
                <a:latin typeface="Courier New" pitchFamily="49" charset="0"/>
                <a:cs typeface="Courier New" pitchFamily="49" charset="0"/>
              </a:rPr>
              <a:t> main() {</a:t>
            </a:r>
          </a:p>
          <a:p>
            <a:pPr>
              <a:buNone/>
            </a:pPr>
            <a:r>
              <a:rPr kumimoji="1" lang="en-US" altLang="ja-JP" sz="2800" dirty="0" smtClean="0">
                <a:latin typeface="Courier New" pitchFamily="49" charset="0"/>
                <a:cs typeface="Courier New" pitchFamily="49" charset="0"/>
              </a:rPr>
              <a:t>  </a:t>
            </a:r>
            <a:r>
              <a:rPr kumimoji="1" lang="en-US" altLang="ja-JP" sz="2800" dirty="0" err="1" smtClean="0">
                <a:latin typeface="Courier New" pitchFamily="49" charset="0"/>
                <a:cs typeface="Courier New" pitchFamily="49" charset="0"/>
              </a:rPr>
              <a:t>Hoge</a:t>
            </a:r>
            <a:r>
              <a:rPr kumimoji="1" lang="en-US" altLang="ja-JP" sz="2800" dirty="0" smtClean="0">
                <a:latin typeface="Courier New" pitchFamily="49" charset="0"/>
                <a:cs typeface="Courier New" pitchFamily="49" charset="0"/>
              </a:rPr>
              <a:t>* p;</a:t>
            </a:r>
          </a:p>
          <a:p>
            <a:pPr>
              <a:buNone/>
            </a:pPr>
            <a:r>
              <a:rPr lang="en-US" altLang="ja-JP" sz="2800" dirty="0" smtClean="0">
                <a:latin typeface="Courier New" pitchFamily="49" charset="0"/>
                <a:cs typeface="Courier New" pitchFamily="49" charset="0"/>
              </a:rPr>
              <a:t>  p</a:t>
            </a:r>
            <a:r>
              <a:rPr kumimoji="1" lang="en-US" altLang="ja-JP" sz="2800" dirty="0" smtClean="0">
                <a:latin typeface="Courier New" pitchFamily="49" charset="0"/>
                <a:cs typeface="Courier New" pitchFamily="49" charset="0"/>
              </a:rPr>
              <a:t> = new </a:t>
            </a:r>
            <a:r>
              <a:rPr kumimoji="1" lang="en-US" altLang="ja-JP" sz="2800" dirty="0" err="1" smtClean="0">
                <a:latin typeface="Courier New" pitchFamily="49" charset="0"/>
                <a:cs typeface="Courier New" pitchFamily="49" charset="0"/>
              </a:rPr>
              <a:t>Hoge</a:t>
            </a:r>
            <a:r>
              <a:rPr kumimoji="1" lang="en-US" altLang="ja-JP" sz="2800" dirty="0" smtClean="0">
                <a:latin typeface="Courier New" pitchFamily="49" charset="0"/>
                <a:cs typeface="Courier New" pitchFamily="49" charset="0"/>
              </a:rPr>
              <a:t>();</a:t>
            </a:r>
          </a:p>
          <a:p>
            <a:pPr>
              <a:buNone/>
            </a:pPr>
            <a:r>
              <a:rPr lang="ja-JP" altLang="en-US" sz="2800" dirty="0" smtClean="0">
                <a:latin typeface="Courier New" pitchFamily="49" charset="0"/>
                <a:cs typeface="Courier New" pitchFamily="49" charset="0"/>
              </a:rPr>
              <a:t>  </a:t>
            </a:r>
            <a:r>
              <a:rPr lang="en-US" altLang="ja-JP" sz="2400" dirty="0" smtClean="0">
                <a:latin typeface="Courier New" pitchFamily="49" charset="0"/>
                <a:cs typeface="Courier New" pitchFamily="49" charset="0"/>
              </a:rPr>
              <a:t>… // </a:t>
            </a:r>
            <a:r>
              <a:rPr lang="ja-JP" altLang="en-US" sz="2400" dirty="0" smtClean="0">
                <a:latin typeface="Courier New" pitchFamily="49" charset="0"/>
                <a:cs typeface="Courier New" pitchFamily="49" charset="0"/>
              </a:rPr>
              <a:t>いろいろあって</a:t>
            </a:r>
            <a:endParaRPr lang="en-US" altLang="ja-JP" sz="2800" dirty="0" smtClean="0">
              <a:latin typeface="Courier New" pitchFamily="49" charset="0"/>
              <a:cs typeface="Courier New" pitchFamily="49" charset="0"/>
            </a:endParaRPr>
          </a:p>
          <a:p>
            <a:pPr>
              <a:buNone/>
            </a:pPr>
            <a:r>
              <a:rPr lang="en-US" altLang="ja-JP" sz="2800" dirty="0" smtClean="0">
                <a:latin typeface="Courier New" pitchFamily="49" charset="0"/>
                <a:cs typeface="Courier New" pitchFamily="49" charset="0"/>
              </a:rPr>
              <a:t>  delete p;</a:t>
            </a:r>
          </a:p>
          <a:p>
            <a:pPr>
              <a:buNone/>
            </a:pPr>
            <a:r>
              <a:rPr lang="ja-JP" altLang="en-US" sz="2800" dirty="0" smtClean="0">
                <a:latin typeface="Courier New" pitchFamily="49" charset="0"/>
                <a:cs typeface="Courier New" pitchFamily="49" charset="0"/>
              </a:rPr>
              <a:t>  </a:t>
            </a:r>
            <a:r>
              <a:rPr lang="en-US" altLang="ja-JP" sz="2400" dirty="0" smtClean="0">
                <a:latin typeface="Courier New" pitchFamily="49" charset="0"/>
                <a:cs typeface="Courier New" pitchFamily="49" charset="0"/>
              </a:rPr>
              <a:t>… // </a:t>
            </a:r>
            <a:r>
              <a:rPr lang="ja-JP" altLang="en-US" sz="2400" dirty="0" smtClean="0">
                <a:latin typeface="Courier New" pitchFamily="49" charset="0"/>
                <a:cs typeface="Courier New" pitchFamily="49" charset="0"/>
              </a:rPr>
              <a:t>いろいろあって</a:t>
            </a:r>
            <a:endParaRPr lang="en-US" altLang="ja-JP" sz="2800" dirty="0" smtClean="0">
              <a:latin typeface="Courier New" pitchFamily="49" charset="0"/>
              <a:cs typeface="Courier New" pitchFamily="49" charset="0"/>
            </a:endParaRPr>
          </a:p>
          <a:p>
            <a:pPr>
              <a:buNone/>
            </a:pPr>
            <a:r>
              <a:rPr lang="en-US" altLang="ja-JP" sz="2800" dirty="0" smtClean="0">
                <a:latin typeface="Courier New" pitchFamily="49" charset="0"/>
                <a:cs typeface="Courier New" pitchFamily="49" charset="0"/>
              </a:rPr>
              <a:t>  p-&gt;</a:t>
            </a:r>
            <a:r>
              <a:rPr lang="en-US" altLang="ja-JP" sz="2800" dirty="0" err="1" smtClean="0">
                <a:latin typeface="Courier New" pitchFamily="49" charset="0"/>
                <a:cs typeface="Courier New" pitchFamily="49" charset="0"/>
              </a:rPr>
              <a:t>func</a:t>
            </a:r>
            <a:r>
              <a:rPr lang="en-US" altLang="ja-JP" sz="2800" dirty="0" smtClean="0">
                <a:latin typeface="Courier New" pitchFamily="49" charset="0"/>
                <a:cs typeface="Courier New" pitchFamily="49" charset="0"/>
              </a:rPr>
              <a:t>();</a:t>
            </a:r>
          </a:p>
          <a:p>
            <a:pPr>
              <a:buNone/>
            </a:pPr>
            <a:r>
              <a:rPr lang="en-US" altLang="ja-JP" sz="2800" dirty="0" smtClean="0">
                <a:latin typeface="Courier New" pitchFamily="49" charset="0"/>
                <a:cs typeface="Courier New" pitchFamily="49" charset="0"/>
              </a:rPr>
              <a:t>}</a:t>
            </a:r>
            <a:endParaRPr kumimoji="1" lang="en-US" altLang="ja-JP" sz="2800" dirty="0" smtClean="0">
              <a:latin typeface="Courier New" pitchFamily="49" charset="0"/>
              <a:cs typeface="Courier New" pitchFamily="49" charset="0"/>
            </a:endParaRPr>
          </a:p>
        </p:txBody>
      </p:sp>
      <p:sp>
        <p:nvSpPr>
          <p:cNvPr id="4" name="テキスト ボックス 3"/>
          <p:cNvSpPr txBox="1"/>
          <p:nvPr/>
        </p:nvSpPr>
        <p:spPr>
          <a:xfrm>
            <a:off x="3929058" y="5429264"/>
            <a:ext cx="3865161" cy="369332"/>
          </a:xfrm>
          <a:prstGeom prst="rect">
            <a:avLst/>
          </a:prstGeom>
          <a:noFill/>
        </p:spPr>
        <p:txBody>
          <a:bodyPr wrap="none" rtlCol="0">
            <a:spAutoFit/>
          </a:bodyPr>
          <a:lstStyle/>
          <a:p>
            <a:r>
              <a:rPr lang="ja-JP" altLang="en-US" dirty="0" smtClean="0"/>
              <a:t>返したからには使っちゃダメですよー。</a:t>
            </a:r>
            <a:endParaRPr kumimoji="1" lang="ja-JP"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よくやる掟破り　：</a:t>
            </a:r>
            <a:r>
              <a:rPr lang="ja-JP" altLang="en-US" dirty="0" smtClean="0"/>
              <a:t>　強欲</a:t>
            </a:r>
            <a:endParaRPr kumimoji="1" lang="ja-JP" altLang="en-US" dirty="0"/>
          </a:p>
        </p:txBody>
      </p:sp>
      <p:sp>
        <p:nvSpPr>
          <p:cNvPr id="3" name="テキスト プレースホルダ 2"/>
          <p:cNvSpPr>
            <a:spLocks noGrp="1"/>
          </p:cNvSpPr>
          <p:nvPr>
            <p:ph type="body" idx="1"/>
          </p:nvPr>
        </p:nvSpPr>
        <p:spPr>
          <a:xfrm>
            <a:off x="357158" y="1052513"/>
            <a:ext cx="8329642" cy="4090999"/>
          </a:xfrm>
        </p:spPr>
        <p:txBody>
          <a:bodyPr/>
          <a:lstStyle/>
          <a:p>
            <a:pPr>
              <a:buNone/>
            </a:pPr>
            <a:r>
              <a:rPr kumimoji="1" lang="en-US" altLang="ja-JP" sz="2800" dirty="0" err="1" smtClean="0">
                <a:latin typeface="Courier New" pitchFamily="49" charset="0"/>
                <a:cs typeface="Courier New" pitchFamily="49" charset="0"/>
              </a:rPr>
              <a:t>int</a:t>
            </a:r>
            <a:r>
              <a:rPr kumimoji="1" lang="en-US" altLang="ja-JP" sz="2800" dirty="0" smtClean="0">
                <a:latin typeface="Courier New" pitchFamily="49" charset="0"/>
                <a:cs typeface="Courier New" pitchFamily="49" charset="0"/>
              </a:rPr>
              <a:t> main() {</a:t>
            </a:r>
          </a:p>
          <a:p>
            <a:pPr>
              <a:buNone/>
            </a:pPr>
            <a:r>
              <a:rPr kumimoji="1" lang="en-US" altLang="ja-JP" sz="2800" dirty="0" smtClean="0">
                <a:latin typeface="Courier New" pitchFamily="49" charset="0"/>
                <a:cs typeface="Courier New" pitchFamily="49" charset="0"/>
              </a:rPr>
              <a:t>  </a:t>
            </a:r>
            <a:r>
              <a:rPr kumimoji="1" lang="en-US" altLang="ja-JP" sz="2800" dirty="0" err="1" smtClean="0">
                <a:latin typeface="Courier New" pitchFamily="49" charset="0"/>
                <a:cs typeface="Courier New" pitchFamily="49" charset="0"/>
              </a:rPr>
              <a:t>Hoge</a:t>
            </a:r>
            <a:r>
              <a:rPr kumimoji="1" lang="en-US" altLang="ja-JP" sz="2800" dirty="0" smtClean="0">
                <a:latin typeface="Courier New" pitchFamily="49" charset="0"/>
                <a:cs typeface="Courier New" pitchFamily="49" charset="0"/>
              </a:rPr>
              <a:t>* p;</a:t>
            </a:r>
          </a:p>
          <a:p>
            <a:pPr>
              <a:buNone/>
            </a:pPr>
            <a:r>
              <a:rPr lang="en-US" altLang="ja-JP" sz="2800" dirty="0" smtClean="0">
                <a:latin typeface="Courier New" pitchFamily="49" charset="0"/>
                <a:cs typeface="Courier New" pitchFamily="49" charset="0"/>
              </a:rPr>
              <a:t>  p</a:t>
            </a:r>
            <a:r>
              <a:rPr kumimoji="1" lang="en-US" altLang="ja-JP" sz="2800" dirty="0" smtClean="0">
                <a:latin typeface="Courier New" pitchFamily="49" charset="0"/>
                <a:cs typeface="Courier New" pitchFamily="49" charset="0"/>
              </a:rPr>
              <a:t> = new </a:t>
            </a:r>
            <a:r>
              <a:rPr kumimoji="1" lang="en-US" altLang="ja-JP" sz="2800" dirty="0" err="1" smtClean="0">
                <a:latin typeface="Courier New" pitchFamily="49" charset="0"/>
                <a:cs typeface="Courier New" pitchFamily="49" charset="0"/>
              </a:rPr>
              <a:t>Hoge</a:t>
            </a:r>
            <a:r>
              <a:rPr kumimoji="1" lang="en-US" altLang="ja-JP" sz="2800" dirty="0" smtClean="0">
                <a:latin typeface="Courier New" pitchFamily="49" charset="0"/>
                <a:cs typeface="Courier New" pitchFamily="49" charset="0"/>
              </a:rPr>
              <a:t>[10](); // 10</a:t>
            </a:r>
            <a:r>
              <a:rPr kumimoji="1" lang="ja-JP" altLang="en-US" sz="2800" dirty="0" smtClean="0">
                <a:latin typeface="Courier New" pitchFamily="49" charset="0"/>
                <a:cs typeface="Courier New" pitchFamily="49" charset="0"/>
              </a:rPr>
              <a:t>個借りる</a:t>
            </a:r>
            <a:endParaRPr kumimoji="1" lang="en-US" altLang="ja-JP" sz="2800" dirty="0" smtClean="0">
              <a:latin typeface="Courier New" pitchFamily="49" charset="0"/>
              <a:cs typeface="Courier New" pitchFamily="49" charset="0"/>
            </a:endParaRPr>
          </a:p>
          <a:p>
            <a:pPr>
              <a:buNone/>
            </a:pPr>
            <a:r>
              <a:rPr lang="ja-JP" altLang="en-US" sz="2800" dirty="0" smtClean="0">
                <a:latin typeface="Courier New" pitchFamily="49" charset="0"/>
                <a:cs typeface="Courier New" pitchFamily="49" charset="0"/>
              </a:rPr>
              <a:t>  </a:t>
            </a:r>
            <a:r>
              <a:rPr lang="en-US" altLang="ja-JP" sz="2800" dirty="0" smtClean="0">
                <a:latin typeface="Courier New" pitchFamily="49" charset="0"/>
                <a:cs typeface="Courier New" pitchFamily="49" charset="0"/>
              </a:rPr>
              <a:t>p[10].</a:t>
            </a:r>
            <a:r>
              <a:rPr lang="en-US" altLang="ja-JP" sz="2800" dirty="0" err="1" smtClean="0">
                <a:latin typeface="Courier New" pitchFamily="49" charset="0"/>
                <a:cs typeface="Courier New" pitchFamily="49" charset="0"/>
              </a:rPr>
              <a:t>func</a:t>
            </a:r>
            <a:r>
              <a:rPr lang="en-US" altLang="ja-JP" sz="2800" dirty="0" smtClean="0">
                <a:latin typeface="Courier New" pitchFamily="49" charset="0"/>
                <a:cs typeface="Courier New" pitchFamily="49" charset="0"/>
              </a:rPr>
              <a:t>();</a:t>
            </a:r>
          </a:p>
          <a:p>
            <a:pPr>
              <a:buNone/>
            </a:pPr>
            <a:r>
              <a:rPr lang="en-US" altLang="ja-JP" sz="2800" dirty="0" smtClean="0">
                <a:latin typeface="Courier New" pitchFamily="49" charset="0"/>
                <a:cs typeface="Courier New" pitchFamily="49" charset="0"/>
              </a:rPr>
              <a:t>  delete[] p; // </a:t>
            </a:r>
            <a:r>
              <a:rPr lang="ja-JP" altLang="en-US" sz="2800" dirty="0" smtClean="0">
                <a:latin typeface="Courier New" pitchFamily="49" charset="0"/>
                <a:cs typeface="Courier New" pitchFamily="49" charset="0"/>
              </a:rPr>
              <a:t>まとめて返す</a:t>
            </a:r>
            <a:endParaRPr lang="en-US" altLang="ja-JP" sz="2800" dirty="0" smtClean="0">
              <a:latin typeface="Courier New" pitchFamily="49" charset="0"/>
              <a:cs typeface="Courier New" pitchFamily="49" charset="0"/>
            </a:endParaRPr>
          </a:p>
          <a:p>
            <a:pPr>
              <a:buNone/>
            </a:pPr>
            <a:r>
              <a:rPr lang="en-US" altLang="ja-JP" sz="2800" dirty="0" smtClean="0">
                <a:latin typeface="Courier New" pitchFamily="49" charset="0"/>
                <a:cs typeface="Courier New" pitchFamily="49" charset="0"/>
              </a:rPr>
              <a:t>}</a:t>
            </a:r>
            <a:endParaRPr kumimoji="1" lang="en-US" altLang="ja-JP" sz="2800" dirty="0" smtClean="0">
              <a:latin typeface="Courier New" pitchFamily="49" charset="0"/>
              <a:cs typeface="Courier New" pitchFamily="49" charset="0"/>
            </a:endParaRPr>
          </a:p>
        </p:txBody>
      </p:sp>
      <p:sp>
        <p:nvSpPr>
          <p:cNvPr id="4" name="テキスト ボックス 3"/>
          <p:cNvSpPr txBox="1"/>
          <p:nvPr/>
        </p:nvSpPr>
        <p:spPr>
          <a:xfrm>
            <a:off x="5291349" y="5429264"/>
            <a:ext cx="3066865" cy="369332"/>
          </a:xfrm>
          <a:prstGeom prst="rect">
            <a:avLst/>
          </a:prstGeom>
          <a:noFill/>
        </p:spPr>
        <p:txBody>
          <a:bodyPr wrap="none" rtlCol="0">
            <a:spAutoFit/>
          </a:bodyPr>
          <a:lstStyle/>
          <a:p>
            <a:r>
              <a:rPr lang="ja-JP" altLang="en-US" dirty="0" smtClean="0"/>
              <a:t>使えるのは</a:t>
            </a:r>
            <a:r>
              <a:rPr lang="en-US" altLang="ja-JP" dirty="0" smtClean="0"/>
              <a:t>p[0]</a:t>
            </a:r>
            <a:r>
              <a:rPr lang="ja-JP" altLang="en-US" dirty="0" smtClean="0"/>
              <a:t>～</a:t>
            </a:r>
            <a:r>
              <a:rPr lang="en-US" altLang="ja-JP" dirty="0" smtClean="0"/>
              <a:t>p[9]</a:t>
            </a:r>
            <a:r>
              <a:rPr lang="ja-JP" altLang="en-US" dirty="0" smtClean="0"/>
              <a:t>の</a:t>
            </a:r>
            <a:r>
              <a:rPr lang="en-US" altLang="ja-JP" dirty="0" smtClean="0"/>
              <a:t>10</a:t>
            </a:r>
            <a:r>
              <a:rPr lang="ja-JP" altLang="en-US" dirty="0" smtClean="0"/>
              <a:t>個</a:t>
            </a:r>
            <a:r>
              <a:rPr lang="en-US" altLang="ja-JP" dirty="0" smtClean="0"/>
              <a:t>!</a:t>
            </a:r>
            <a:endParaRPr kumimoji="1" lang="ja-JP"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err="1" smtClean="0"/>
              <a:t>めんど</a:t>
            </a:r>
            <a:r>
              <a:rPr kumimoji="1" lang="ja-JP" altLang="en-US" dirty="0" smtClean="0"/>
              <a:t>くせー最大の要因は</a:t>
            </a:r>
            <a:endParaRPr kumimoji="1" lang="ja-JP" altLang="en-US" dirty="0"/>
          </a:p>
        </p:txBody>
      </p:sp>
      <p:sp>
        <p:nvSpPr>
          <p:cNvPr id="3" name="テキスト プレースホルダ 2"/>
          <p:cNvSpPr>
            <a:spLocks noGrp="1"/>
          </p:cNvSpPr>
          <p:nvPr>
            <p:ph type="body" idx="1"/>
          </p:nvPr>
        </p:nvSpPr>
        <p:spPr>
          <a:xfrm>
            <a:off x="428596" y="1285860"/>
            <a:ext cx="8143932" cy="4000528"/>
          </a:xfrm>
        </p:spPr>
        <p:txBody>
          <a:bodyPr/>
          <a:lstStyle/>
          <a:p>
            <a:pPr algn="ctr">
              <a:buNone/>
            </a:pPr>
            <a:r>
              <a:rPr lang="ja-JP" altLang="en-US" sz="3600" dirty="0" smtClean="0"/>
              <a:t>いちいち返さにゃならん。</a:t>
            </a:r>
            <a:endParaRPr lang="en-US" altLang="ja-JP" sz="3600" dirty="0" smtClean="0"/>
          </a:p>
          <a:p>
            <a:pPr algn="ctr">
              <a:buNone/>
            </a:pPr>
            <a:r>
              <a:rPr kumimoji="1" lang="ja-JP" altLang="en-US" sz="3600" dirty="0" smtClean="0"/>
              <a:t>必ず</a:t>
            </a:r>
            <a:r>
              <a:rPr lang="ja-JP" altLang="en-US" sz="3600" dirty="0" smtClean="0"/>
              <a:t>１回だけ。</a:t>
            </a:r>
            <a:r>
              <a:rPr lang="en-US" altLang="ja-JP" sz="3600" dirty="0" smtClean="0"/>
              <a:t/>
            </a:r>
            <a:br>
              <a:rPr lang="en-US" altLang="ja-JP" sz="3600" dirty="0" smtClean="0"/>
            </a:br>
            <a:r>
              <a:rPr lang="ja-JP" altLang="en-US" sz="3600" dirty="0" smtClean="0"/>
              <a:t>　</a:t>
            </a:r>
            <a:endParaRPr lang="en-US" altLang="ja-JP" sz="3600" dirty="0" smtClean="0"/>
          </a:p>
          <a:p>
            <a:pPr algn="ctr">
              <a:buNone/>
            </a:pPr>
            <a:r>
              <a:rPr lang="en-US" altLang="ja-JP" sz="3600" dirty="0" smtClean="0"/>
              <a:t>0</a:t>
            </a:r>
            <a:r>
              <a:rPr lang="ja-JP" altLang="en-US" sz="3600" dirty="0" smtClean="0"/>
              <a:t>回でもダメ。</a:t>
            </a:r>
            <a:r>
              <a:rPr lang="en-US" altLang="ja-JP" sz="3600" dirty="0" smtClean="0"/>
              <a:t>2</a:t>
            </a:r>
            <a:r>
              <a:rPr lang="ja-JP" altLang="en-US" sz="3600" dirty="0" smtClean="0"/>
              <a:t>回でもダメ。</a:t>
            </a:r>
            <a:endParaRPr lang="en-US" altLang="ja-JP" sz="3600" dirty="0" smtClean="0"/>
          </a:p>
          <a:p>
            <a:pPr algn="ctr">
              <a:buNone/>
            </a:pPr>
            <a:r>
              <a:rPr lang="ja-JP" altLang="en-US" sz="3600" dirty="0" smtClean="0"/>
              <a:t>必ず１回だけ、</a:t>
            </a:r>
            <a:endParaRPr lang="en-US" altLang="ja-JP" sz="3600" dirty="0" smtClean="0"/>
          </a:p>
          <a:p>
            <a:pPr algn="ctr">
              <a:buNone/>
            </a:pPr>
            <a:r>
              <a:rPr lang="ja-JP" altLang="en-US" sz="3600" dirty="0" smtClean="0"/>
              <a:t>責任もって返さにゃならん。</a:t>
            </a:r>
            <a:r>
              <a:rPr lang="en-US" altLang="ja-JP" sz="3600" dirty="0" smtClean="0"/>
              <a:t/>
            </a:r>
            <a:br>
              <a:rPr lang="en-US" altLang="ja-JP" sz="3600" dirty="0" smtClean="0"/>
            </a:br>
            <a:endParaRPr kumimoji="1" lang="ja-JP" altLang="en-US" sz="3600" dirty="0"/>
          </a:p>
        </p:txBody>
      </p:sp>
      <p:sp>
        <p:nvSpPr>
          <p:cNvPr id="4" name="テキスト ボックス 3"/>
          <p:cNvSpPr txBox="1"/>
          <p:nvPr/>
        </p:nvSpPr>
        <p:spPr>
          <a:xfrm>
            <a:off x="1571604" y="5429264"/>
            <a:ext cx="7037504" cy="369332"/>
          </a:xfrm>
          <a:prstGeom prst="rect">
            <a:avLst/>
          </a:prstGeom>
          <a:noFill/>
        </p:spPr>
        <p:txBody>
          <a:bodyPr wrap="none" rtlCol="0">
            <a:spAutoFit/>
          </a:bodyPr>
          <a:lstStyle/>
          <a:p>
            <a:r>
              <a:rPr lang="ja-JP" altLang="en-US" dirty="0" smtClean="0"/>
              <a:t>あまりに</a:t>
            </a:r>
            <a:r>
              <a:rPr lang="ja-JP" altLang="en-US" dirty="0" err="1" smtClean="0"/>
              <a:t>めんど</a:t>
            </a:r>
            <a:r>
              <a:rPr lang="ja-JP" altLang="en-US" dirty="0" smtClean="0"/>
              <a:t>くせーので</a:t>
            </a:r>
            <a:r>
              <a:rPr lang="en-US" altLang="ja-JP" dirty="0" smtClean="0"/>
              <a:t>Java/.NET</a:t>
            </a:r>
            <a:r>
              <a:rPr lang="ja-JP" altLang="en-US" dirty="0" smtClean="0"/>
              <a:t>では</a:t>
            </a:r>
            <a:r>
              <a:rPr lang="en-US" altLang="ja-JP" dirty="0" smtClean="0"/>
              <a:t>delete</a:t>
            </a:r>
            <a:r>
              <a:rPr lang="ja-JP" altLang="en-US" dirty="0" smtClean="0"/>
              <a:t>不要にしちゃいました。</a:t>
            </a:r>
            <a:endParaRPr kumimoji="1" lang="ja-JP"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誰が返す</a:t>
            </a:r>
            <a:r>
              <a:rPr lang="en-US" altLang="ja-JP" dirty="0" smtClean="0"/>
              <a:t>!?</a:t>
            </a:r>
            <a:endParaRPr kumimoji="1" lang="ja-JP" altLang="en-US" dirty="0"/>
          </a:p>
        </p:txBody>
      </p:sp>
      <p:sp>
        <p:nvSpPr>
          <p:cNvPr id="3" name="テキスト プレースホルダ 2"/>
          <p:cNvSpPr>
            <a:spLocks noGrp="1"/>
          </p:cNvSpPr>
          <p:nvPr>
            <p:ph type="body" idx="1"/>
          </p:nvPr>
        </p:nvSpPr>
        <p:spPr>
          <a:xfrm>
            <a:off x="357158" y="1052513"/>
            <a:ext cx="8329642" cy="4090999"/>
          </a:xfrm>
        </p:spPr>
        <p:txBody>
          <a:bodyPr/>
          <a:lstStyle/>
          <a:p>
            <a:pPr>
              <a:buNone/>
            </a:pPr>
            <a:r>
              <a:rPr kumimoji="1" lang="en-US" altLang="ja-JP" sz="2800" dirty="0" err="1" smtClean="0">
                <a:latin typeface="Courier New" pitchFamily="49" charset="0"/>
                <a:cs typeface="Courier New" pitchFamily="49" charset="0"/>
              </a:rPr>
              <a:t>int</a:t>
            </a:r>
            <a:r>
              <a:rPr kumimoji="1" lang="en-US" altLang="ja-JP" sz="2800" dirty="0" smtClean="0">
                <a:latin typeface="Courier New" pitchFamily="49" charset="0"/>
                <a:cs typeface="Courier New" pitchFamily="49" charset="0"/>
              </a:rPr>
              <a:t> main() {</a:t>
            </a:r>
          </a:p>
          <a:p>
            <a:pPr>
              <a:buNone/>
            </a:pPr>
            <a:r>
              <a:rPr kumimoji="1" lang="en-US" altLang="ja-JP" sz="2800" dirty="0" smtClean="0">
                <a:latin typeface="Courier New" pitchFamily="49" charset="0"/>
                <a:cs typeface="Courier New" pitchFamily="49" charset="0"/>
              </a:rPr>
              <a:t>  </a:t>
            </a:r>
            <a:r>
              <a:rPr kumimoji="1" lang="en-US" altLang="ja-JP" sz="2800" dirty="0" err="1" smtClean="0">
                <a:latin typeface="Courier New" pitchFamily="49" charset="0"/>
                <a:cs typeface="Courier New" pitchFamily="49" charset="0"/>
              </a:rPr>
              <a:t>Hoge</a:t>
            </a:r>
            <a:r>
              <a:rPr kumimoji="1" lang="en-US" altLang="ja-JP" sz="2800" dirty="0" smtClean="0">
                <a:latin typeface="Courier New" pitchFamily="49" charset="0"/>
                <a:cs typeface="Courier New" pitchFamily="49" charset="0"/>
              </a:rPr>
              <a:t>* p;</a:t>
            </a:r>
          </a:p>
          <a:p>
            <a:pPr>
              <a:buNone/>
            </a:pPr>
            <a:r>
              <a:rPr lang="en-US" altLang="ja-JP" sz="2800" dirty="0" smtClean="0">
                <a:latin typeface="Courier New" pitchFamily="49" charset="0"/>
                <a:cs typeface="Courier New" pitchFamily="49" charset="0"/>
              </a:rPr>
              <a:t>  p</a:t>
            </a:r>
            <a:r>
              <a:rPr kumimoji="1" lang="en-US" altLang="ja-JP" sz="2800" dirty="0" smtClean="0">
                <a:latin typeface="Courier New" pitchFamily="49" charset="0"/>
                <a:cs typeface="Courier New" pitchFamily="49" charset="0"/>
              </a:rPr>
              <a:t> = new </a:t>
            </a:r>
            <a:r>
              <a:rPr kumimoji="1" lang="en-US" altLang="ja-JP" sz="2800" dirty="0" err="1" smtClean="0">
                <a:latin typeface="Courier New" pitchFamily="49" charset="0"/>
                <a:cs typeface="Courier New" pitchFamily="49" charset="0"/>
              </a:rPr>
              <a:t>Hoge</a:t>
            </a:r>
            <a:r>
              <a:rPr kumimoji="1" lang="en-US" altLang="ja-JP" sz="2800" dirty="0" smtClean="0">
                <a:latin typeface="Courier New" pitchFamily="49" charset="0"/>
                <a:cs typeface="Courier New" pitchFamily="49" charset="0"/>
              </a:rPr>
              <a:t>();</a:t>
            </a:r>
          </a:p>
          <a:p>
            <a:pPr>
              <a:buNone/>
            </a:pPr>
            <a:r>
              <a:rPr lang="en-US" altLang="ja-JP" sz="2800" dirty="0" smtClean="0">
                <a:latin typeface="Courier New" pitchFamily="49" charset="0"/>
                <a:cs typeface="Courier New" pitchFamily="49" charset="0"/>
              </a:rPr>
              <a:t>  </a:t>
            </a:r>
            <a:r>
              <a:rPr lang="en-US" altLang="ja-JP" sz="2800" dirty="0" err="1" smtClean="0">
                <a:latin typeface="Courier New" pitchFamily="49" charset="0"/>
                <a:cs typeface="Courier New" pitchFamily="49" charset="0"/>
              </a:rPr>
              <a:t>Hoge</a:t>
            </a:r>
            <a:r>
              <a:rPr lang="en-US" altLang="ja-JP" sz="2800" dirty="0" smtClean="0">
                <a:latin typeface="Courier New" pitchFamily="49" charset="0"/>
                <a:cs typeface="Courier New" pitchFamily="49" charset="0"/>
              </a:rPr>
              <a:t>* q = p; // </a:t>
            </a:r>
            <a:r>
              <a:rPr lang="ja-JP" altLang="en-US" sz="2800" dirty="0" smtClean="0">
                <a:latin typeface="Courier New" pitchFamily="49" charset="0"/>
                <a:cs typeface="Courier New" pitchFamily="49" charset="0"/>
              </a:rPr>
              <a:t>ポインタのコピー</a:t>
            </a:r>
            <a:endParaRPr lang="en-US" altLang="ja-JP" sz="2800" dirty="0" smtClean="0">
              <a:latin typeface="Courier New" pitchFamily="49" charset="0"/>
              <a:cs typeface="Courier New" pitchFamily="49" charset="0"/>
            </a:endParaRPr>
          </a:p>
          <a:p>
            <a:pPr>
              <a:buNone/>
            </a:pPr>
            <a:r>
              <a:rPr lang="en-US" altLang="ja-JP" sz="2800" dirty="0" smtClean="0">
                <a:latin typeface="Courier New" pitchFamily="49" charset="0"/>
                <a:cs typeface="Courier New" pitchFamily="49" charset="0"/>
              </a:rPr>
              <a:t>  p-&gt;</a:t>
            </a:r>
            <a:r>
              <a:rPr lang="en-US" altLang="ja-JP" sz="2800" dirty="0" err="1" smtClean="0">
                <a:latin typeface="Courier New" pitchFamily="49" charset="0"/>
                <a:cs typeface="Courier New" pitchFamily="49" charset="0"/>
              </a:rPr>
              <a:t>func</a:t>
            </a:r>
            <a:r>
              <a:rPr lang="en-US" altLang="ja-JP" sz="2800" dirty="0" smtClean="0">
                <a:latin typeface="Courier New" pitchFamily="49" charset="0"/>
                <a:cs typeface="Courier New" pitchFamily="49" charset="0"/>
              </a:rPr>
              <a:t>();</a:t>
            </a:r>
          </a:p>
          <a:p>
            <a:pPr>
              <a:buNone/>
            </a:pPr>
            <a:r>
              <a:rPr lang="en-US" altLang="ja-JP" sz="2800" dirty="0" smtClean="0">
                <a:latin typeface="Courier New" pitchFamily="49" charset="0"/>
                <a:cs typeface="Courier New" pitchFamily="49" charset="0"/>
              </a:rPr>
              <a:t>  // delete p </a:t>
            </a:r>
            <a:r>
              <a:rPr lang="ja-JP" altLang="en-US" sz="2800" dirty="0" smtClean="0">
                <a:latin typeface="Courier New" pitchFamily="49" charset="0"/>
                <a:cs typeface="Courier New" pitchFamily="49" charset="0"/>
              </a:rPr>
              <a:t>しちゃダメよね。</a:t>
            </a:r>
            <a:endParaRPr lang="en-US" altLang="ja-JP" sz="2800" dirty="0" smtClean="0">
              <a:latin typeface="Courier New" pitchFamily="49" charset="0"/>
              <a:cs typeface="Courier New" pitchFamily="49" charset="0"/>
            </a:endParaRPr>
          </a:p>
          <a:p>
            <a:pPr>
              <a:buNone/>
            </a:pPr>
            <a:r>
              <a:rPr lang="en-US" altLang="ja-JP" sz="2800" dirty="0" smtClean="0">
                <a:latin typeface="Courier New" pitchFamily="49" charset="0"/>
                <a:cs typeface="Courier New" pitchFamily="49" charset="0"/>
              </a:rPr>
              <a:t>  q-&gt;</a:t>
            </a:r>
            <a:r>
              <a:rPr lang="en-US" altLang="ja-JP" sz="2800" dirty="0" err="1" smtClean="0">
                <a:latin typeface="Courier New" pitchFamily="49" charset="0"/>
                <a:cs typeface="Courier New" pitchFamily="49" charset="0"/>
              </a:rPr>
              <a:t>func</a:t>
            </a:r>
            <a:r>
              <a:rPr lang="en-US" altLang="ja-JP" sz="2800" dirty="0" smtClean="0">
                <a:latin typeface="Courier New" pitchFamily="49" charset="0"/>
                <a:cs typeface="Courier New" pitchFamily="49" charset="0"/>
              </a:rPr>
              <a:t>();</a:t>
            </a:r>
          </a:p>
          <a:p>
            <a:pPr>
              <a:buNone/>
            </a:pPr>
            <a:r>
              <a:rPr lang="en-US" altLang="ja-JP" sz="2800" dirty="0" smtClean="0">
                <a:latin typeface="Courier New" pitchFamily="49" charset="0"/>
                <a:cs typeface="Courier New" pitchFamily="49" charset="0"/>
              </a:rPr>
              <a:t>  delete q;</a:t>
            </a:r>
          </a:p>
          <a:p>
            <a:pPr>
              <a:buNone/>
            </a:pPr>
            <a:r>
              <a:rPr lang="en-US" altLang="ja-JP" sz="2800" dirty="0" smtClean="0">
                <a:latin typeface="Courier New" pitchFamily="49" charset="0"/>
                <a:cs typeface="Courier New" pitchFamily="49" charset="0"/>
              </a:rPr>
              <a:t>}</a:t>
            </a:r>
            <a:endParaRPr kumimoji="1" lang="en-US" altLang="ja-JP" sz="2800" dirty="0" smtClean="0">
              <a:latin typeface="Courier New" pitchFamily="49" charset="0"/>
              <a:cs typeface="Courier New" pitchFamily="49" charset="0"/>
            </a:endParaRPr>
          </a:p>
        </p:txBody>
      </p:sp>
      <p:sp>
        <p:nvSpPr>
          <p:cNvPr id="4" name="テキスト ボックス 3"/>
          <p:cNvSpPr txBox="1"/>
          <p:nvPr/>
        </p:nvSpPr>
        <p:spPr>
          <a:xfrm>
            <a:off x="5357818" y="5429264"/>
            <a:ext cx="2943434" cy="369332"/>
          </a:xfrm>
          <a:prstGeom prst="rect">
            <a:avLst/>
          </a:prstGeom>
          <a:noFill/>
        </p:spPr>
        <p:txBody>
          <a:bodyPr wrap="none" rtlCol="0">
            <a:spAutoFit/>
          </a:bodyPr>
          <a:lstStyle/>
          <a:p>
            <a:r>
              <a:rPr kumimoji="1" lang="ja-JP" altLang="en-US" dirty="0" smtClean="0"/>
              <a:t>最後に使った人が返します。</a:t>
            </a:r>
            <a:endParaRPr kumimoji="1" lang="ja-JP"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かしこいポインタ</a:t>
            </a:r>
            <a:r>
              <a:rPr lang="en-US" altLang="ja-JP" dirty="0" smtClean="0"/>
              <a:t>(</a:t>
            </a:r>
            <a:r>
              <a:rPr lang="ja-JP" altLang="en-US" dirty="0" err="1" smtClean="0"/>
              <a:t>のような</a:t>
            </a:r>
            <a:r>
              <a:rPr lang="ja-JP" altLang="en-US" dirty="0" smtClean="0"/>
              <a:t>もの</a:t>
            </a:r>
            <a:r>
              <a:rPr lang="en-US" altLang="ja-JP" dirty="0" smtClean="0"/>
              <a:t>)</a:t>
            </a:r>
            <a:endParaRPr kumimoji="1" lang="ja-JP" altLang="en-US" dirty="0"/>
          </a:p>
        </p:txBody>
      </p:sp>
      <p:sp>
        <p:nvSpPr>
          <p:cNvPr id="3" name="テキスト プレースホルダ 2"/>
          <p:cNvSpPr>
            <a:spLocks noGrp="1"/>
          </p:cNvSpPr>
          <p:nvPr>
            <p:ph type="body" idx="1"/>
          </p:nvPr>
        </p:nvSpPr>
        <p:spPr>
          <a:xfrm>
            <a:off x="357158" y="1052513"/>
            <a:ext cx="8329642" cy="5091131"/>
          </a:xfrm>
        </p:spPr>
        <p:txBody>
          <a:bodyPr/>
          <a:lstStyle/>
          <a:p>
            <a:pPr>
              <a:buNone/>
            </a:pPr>
            <a:r>
              <a:rPr lang="en-US" altLang="ja-JP" sz="2000" dirty="0" smtClean="0">
                <a:latin typeface="Courier New" pitchFamily="49" charset="0"/>
                <a:cs typeface="Courier New" pitchFamily="49" charset="0"/>
              </a:rPr>
              <a:t>template&lt;T&gt; class </a:t>
            </a:r>
            <a:r>
              <a:rPr lang="en-US" altLang="ja-JP" sz="2000" dirty="0" err="1" smtClean="0">
                <a:latin typeface="Courier New" pitchFamily="49" charset="0"/>
                <a:cs typeface="Courier New" pitchFamily="49" charset="0"/>
              </a:rPr>
              <a:t>shared_ptr</a:t>
            </a:r>
            <a:r>
              <a:rPr lang="en-US" altLang="ja-JP" sz="2000" dirty="0" smtClean="0">
                <a:latin typeface="Courier New" pitchFamily="49" charset="0"/>
                <a:cs typeface="Courier New" pitchFamily="49" charset="0"/>
              </a:rPr>
              <a:t> {</a:t>
            </a:r>
            <a:endParaRPr kumimoji="1" lang="en-US" altLang="ja-JP" sz="2000" dirty="0" smtClean="0">
              <a:latin typeface="Courier New" pitchFamily="49" charset="0"/>
              <a:cs typeface="Courier New" pitchFamily="49" charset="0"/>
            </a:endParaRPr>
          </a:p>
          <a:p>
            <a:pPr>
              <a:buNone/>
            </a:pPr>
            <a:r>
              <a:rPr kumimoji="1" lang="en-US" altLang="ja-JP" sz="2000" dirty="0" smtClean="0">
                <a:latin typeface="Courier New" pitchFamily="49" charset="0"/>
                <a:cs typeface="Courier New" pitchFamily="49" charset="0"/>
              </a:rPr>
              <a:t>  T* </a:t>
            </a:r>
            <a:r>
              <a:rPr lang="en-US" altLang="ja-JP" sz="2000" dirty="0" smtClean="0">
                <a:latin typeface="Courier New" pitchFamily="49" charset="0"/>
                <a:cs typeface="Courier New" pitchFamily="49" charset="0"/>
              </a:rPr>
              <a:t>body</a:t>
            </a:r>
            <a:r>
              <a:rPr kumimoji="1" lang="en-US" altLang="ja-JP" sz="2000" dirty="0" smtClean="0">
                <a:latin typeface="Courier New" pitchFamily="49" charset="0"/>
                <a:cs typeface="Courier New" pitchFamily="49" charset="0"/>
              </a:rPr>
              <a:t>;</a:t>
            </a:r>
          </a:p>
          <a:p>
            <a:pPr>
              <a:buNone/>
            </a:pPr>
            <a:r>
              <a:rPr lang="en-US" altLang="ja-JP" sz="2000" dirty="0" smtClean="0">
                <a:latin typeface="Courier New" pitchFamily="49" charset="0"/>
                <a:cs typeface="Courier New" pitchFamily="49" charset="0"/>
              </a:rPr>
              <a:t>  </a:t>
            </a:r>
            <a:r>
              <a:rPr lang="en-US" altLang="ja-JP" sz="2000" dirty="0" err="1" smtClean="0">
                <a:latin typeface="Courier New" pitchFamily="49" charset="0"/>
                <a:cs typeface="Courier New" pitchFamily="49" charset="0"/>
              </a:rPr>
              <a:t>int</a:t>
            </a:r>
            <a:r>
              <a:rPr lang="en-US" altLang="ja-JP" sz="2000" dirty="0" smtClean="0">
                <a:latin typeface="Courier New" pitchFamily="49" charset="0"/>
                <a:cs typeface="Courier New" pitchFamily="49" charset="0"/>
              </a:rPr>
              <a:t>* owner</a:t>
            </a:r>
            <a:r>
              <a:rPr kumimoji="1" lang="en-US" altLang="ja-JP" sz="2000" dirty="0" smtClean="0">
                <a:latin typeface="Courier New" pitchFamily="49" charset="0"/>
                <a:cs typeface="Courier New" pitchFamily="49" charset="0"/>
              </a:rPr>
              <a:t>;</a:t>
            </a:r>
          </a:p>
          <a:p>
            <a:pPr>
              <a:buNone/>
            </a:pPr>
            <a:r>
              <a:rPr lang="en-US" altLang="ja-JP" sz="2000" dirty="0" smtClean="0">
                <a:latin typeface="Courier New" pitchFamily="49" charset="0"/>
                <a:cs typeface="Courier New" pitchFamily="49" charset="0"/>
              </a:rPr>
              <a:t>public:</a:t>
            </a:r>
          </a:p>
          <a:p>
            <a:pPr>
              <a:buNone/>
            </a:pPr>
            <a:r>
              <a:rPr lang="en-US" altLang="ja-JP" sz="2000" dirty="0" smtClean="0">
                <a:latin typeface="Courier New" pitchFamily="49" charset="0"/>
                <a:cs typeface="Courier New" pitchFamily="49" charset="0"/>
              </a:rPr>
              <a:t>  </a:t>
            </a:r>
            <a:r>
              <a:rPr lang="en-US" altLang="ja-JP" sz="2000" dirty="0" err="1" smtClean="0">
                <a:latin typeface="Courier New" pitchFamily="49" charset="0"/>
                <a:cs typeface="Courier New" pitchFamily="49" charset="0"/>
              </a:rPr>
              <a:t>shared_ptr</a:t>
            </a:r>
            <a:r>
              <a:rPr lang="en-US" altLang="ja-JP" sz="2000" dirty="0" smtClean="0">
                <a:latin typeface="Courier New" pitchFamily="49" charset="0"/>
                <a:cs typeface="Courier New" pitchFamily="49" charset="0"/>
              </a:rPr>
              <a:t>(T* p) { // </a:t>
            </a:r>
            <a:r>
              <a:rPr lang="ja-JP" altLang="en-US" sz="2000" dirty="0" smtClean="0">
                <a:latin typeface="Courier New" pitchFamily="49" charset="0"/>
                <a:cs typeface="Courier New" pitchFamily="49" charset="0"/>
              </a:rPr>
              <a:t>コンストラクタ</a:t>
            </a:r>
            <a:endParaRPr lang="en-US" altLang="ja-JP" sz="2000" dirty="0" smtClean="0">
              <a:latin typeface="Courier New" pitchFamily="49" charset="0"/>
              <a:cs typeface="Courier New" pitchFamily="49" charset="0"/>
            </a:endParaRPr>
          </a:p>
          <a:p>
            <a:pPr>
              <a:buNone/>
            </a:pPr>
            <a:r>
              <a:rPr lang="en-US" altLang="ja-JP" sz="2000" dirty="0" smtClean="0">
                <a:latin typeface="Courier New" pitchFamily="49" charset="0"/>
                <a:cs typeface="Courier New" pitchFamily="49" charset="0"/>
              </a:rPr>
              <a:t>    body = p;</a:t>
            </a:r>
          </a:p>
          <a:p>
            <a:pPr>
              <a:buNone/>
            </a:pPr>
            <a:r>
              <a:rPr lang="en-US" altLang="ja-JP" sz="2000" dirty="0" smtClean="0">
                <a:latin typeface="Courier New" pitchFamily="49" charset="0"/>
                <a:cs typeface="Courier New" pitchFamily="49" charset="0"/>
              </a:rPr>
              <a:t>    owner = new </a:t>
            </a:r>
            <a:r>
              <a:rPr lang="en-US" altLang="ja-JP" sz="2000" dirty="0" err="1" smtClean="0">
                <a:latin typeface="Courier New" pitchFamily="49" charset="0"/>
                <a:cs typeface="Courier New" pitchFamily="49" charset="0"/>
              </a:rPr>
              <a:t>int</a:t>
            </a:r>
            <a:r>
              <a:rPr lang="en-US" altLang="ja-JP" sz="2000" dirty="0" smtClean="0">
                <a:latin typeface="Courier New" pitchFamily="49" charset="0"/>
                <a:cs typeface="Courier New" pitchFamily="49" charset="0"/>
              </a:rPr>
              <a:t>;</a:t>
            </a:r>
          </a:p>
          <a:p>
            <a:pPr>
              <a:buNone/>
            </a:pPr>
            <a:r>
              <a:rPr lang="en-US" altLang="ja-JP" sz="2000" dirty="0" smtClean="0">
                <a:latin typeface="Courier New" pitchFamily="49" charset="0"/>
                <a:cs typeface="Courier New" pitchFamily="49" charset="0"/>
              </a:rPr>
              <a:t>    *owner = 1;</a:t>
            </a:r>
          </a:p>
          <a:p>
            <a:pPr>
              <a:buNone/>
            </a:pPr>
            <a:r>
              <a:rPr lang="en-US" altLang="ja-JP" sz="2000" dirty="0" smtClean="0">
                <a:latin typeface="Courier New" pitchFamily="49" charset="0"/>
                <a:cs typeface="Courier New" pitchFamily="49" charset="0"/>
              </a:rPr>
              <a:t>  }</a:t>
            </a:r>
          </a:p>
          <a:p>
            <a:pPr>
              <a:buNone/>
            </a:pPr>
            <a:r>
              <a:rPr lang="en-US" altLang="ja-JP" sz="2000" dirty="0" smtClean="0">
                <a:latin typeface="Courier New" pitchFamily="49" charset="0"/>
                <a:cs typeface="Courier New" pitchFamily="49" charset="0"/>
              </a:rPr>
              <a:t>  T* get() { return body; }</a:t>
            </a:r>
          </a:p>
          <a:p>
            <a:pPr>
              <a:buNone/>
            </a:pPr>
            <a:r>
              <a:rPr lang="en-US" altLang="ja-JP" sz="2000" dirty="0" smtClean="0">
                <a:latin typeface="Courier New" pitchFamily="49" charset="0"/>
                <a:cs typeface="Courier New" pitchFamily="49" charset="0"/>
              </a:rPr>
              <a:t>  …</a:t>
            </a:r>
          </a:p>
          <a:p>
            <a:pPr>
              <a:buNone/>
            </a:pPr>
            <a:r>
              <a:rPr lang="en-US" altLang="ja-JP" sz="2000" dirty="0" smtClean="0">
                <a:latin typeface="Courier New" pitchFamily="49" charset="0"/>
                <a:cs typeface="Courier New" pitchFamily="49" charset="0"/>
              </a:rPr>
              <a:t>}</a:t>
            </a:r>
            <a:endParaRPr kumimoji="1" lang="en-US" altLang="ja-JP" sz="2400" dirty="0" smtClean="0">
              <a:latin typeface="Courier New" pitchFamily="49" charset="0"/>
              <a:cs typeface="Courier New" pitchFamily="49" charset="0"/>
            </a:endParaRPr>
          </a:p>
        </p:txBody>
      </p:sp>
      <p:sp>
        <p:nvSpPr>
          <p:cNvPr id="4" name="テキスト ボックス 3"/>
          <p:cNvSpPr txBox="1"/>
          <p:nvPr/>
        </p:nvSpPr>
        <p:spPr>
          <a:xfrm>
            <a:off x="5357818" y="5429264"/>
            <a:ext cx="2714205" cy="369332"/>
          </a:xfrm>
          <a:prstGeom prst="rect">
            <a:avLst/>
          </a:prstGeom>
          <a:noFill/>
        </p:spPr>
        <p:txBody>
          <a:bodyPr wrap="none" rtlCol="0">
            <a:spAutoFit/>
          </a:bodyPr>
          <a:lstStyle/>
          <a:p>
            <a:r>
              <a:rPr kumimoji="1" lang="en-US" altLang="ja-JP" dirty="0" smtClean="0"/>
              <a:t>owner</a:t>
            </a:r>
            <a:r>
              <a:rPr kumimoji="1" lang="ja-JP" altLang="en-US" dirty="0" smtClean="0"/>
              <a:t>は使ってる人の数。</a:t>
            </a:r>
            <a:endParaRPr kumimoji="1" lang="ja-JP"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かしこいポインタ</a:t>
            </a:r>
            <a:r>
              <a:rPr lang="en-US" altLang="ja-JP" dirty="0" smtClean="0"/>
              <a:t>(</a:t>
            </a:r>
            <a:r>
              <a:rPr lang="ja-JP" altLang="en-US" dirty="0" err="1" smtClean="0"/>
              <a:t>のような</a:t>
            </a:r>
            <a:r>
              <a:rPr lang="ja-JP" altLang="en-US" dirty="0" smtClean="0"/>
              <a:t>もの</a:t>
            </a:r>
            <a:r>
              <a:rPr lang="en-US" altLang="ja-JP" dirty="0" smtClean="0"/>
              <a:t>)</a:t>
            </a:r>
            <a:endParaRPr kumimoji="1" lang="ja-JP" altLang="en-US" dirty="0"/>
          </a:p>
        </p:txBody>
      </p:sp>
      <p:sp>
        <p:nvSpPr>
          <p:cNvPr id="3" name="テキスト プレースホルダ 2"/>
          <p:cNvSpPr>
            <a:spLocks noGrp="1"/>
          </p:cNvSpPr>
          <p:nvPr>
            <p:ph type="body" idx="1"/>
          </p:nvPr>
        </p:nvSpPr>
        <p:spPr>
          <a:xfrm>
            <a:off x="357158" y="1052513"/>
            <a:ext cx="8329642" cy="5091131"/>
          </a:xfrm>
        </p:spPr>
        <p:txBody>
          <a:bodyPr/>
          <a:lstStyle/>
          <a:p>
            <a:pPr>
              <a:buNone/>
            </a:pPr>
            <a:r>
              <a:rPr lang="en-US" altLang="ja-JP" sz="2000" dirty="0" smtClean="0">
                <a:latin typeface="Courier New" pitchFamily="49" charset="0"/>
                <a:cs typeface="Courier New" pitchFamily="49" charset="0"/>
              </a:rPr>
              <a:t>template&lt;T&gt; class </a:t>
            </a:r>
            <a:r>
              <a:rPr lang="en-US" altLang="ja-JP" sz="2000" dirty="0" err="1" smtClean="0">
                <a:latin typeface="Courier New" pitchFamily="49" charset="0"/>
                <a:cs typeface="Courier New" pitchFamily="49" charset="0"/>
              </a:rPr>
              <a:t>shared_ptr</a:t>
            </a:r>
            <a:r>
              <a:rPr lang="en-US" altLang="ja-JP" sz="2000" dirty="0" smtClean="0">
                <a:latin typeface="Courier New" pitchFamily="49" charset="0"/>
                <a:cs typeface="Courier New" pitchFamily="49" charset="0"/>
              </a:rPr>
              <a:t> {</a:t>
            </a:r>
            <a:endParaRPr kumimoji="1" lang="en-US" altLang="ja-JP" sz="2000" dirty="0" smtClean="0">
              <a:latin typeface="Courier New" pitchFamily="49" charset="0"/>
              <a:cs typeface="Courier New" pitchFamily="49" charset="0"/>
            </a:endParaRPr>
          </a:p>
          <a:p>
            <a:pPr>
              <a:buNone/>
            </a:pPr>
            <a:r>
              <a:rPr kumimoji="1" lang="en-US" altLang="ja-JP" sz="2000" dirty="0" smtClean="0">
                <a:latin typeface="Courier New" pitchFamily="49" charset="0"/>
                <a:cs typeface="Courier New" pitchFamily="49" charset="0"/>
              </a:rPr>
              <a:t>  T* </a:t>
            </a:r>
            <a:r>
              <a:rPr lang="en-US" altLang="ja-JP" sz="2000" dirty="0" smtClean="0">
                <a:latin typeface="Courier New" pitchFamily="49" charset="0"/>
                <a:cs typeface="Courier New" pitchFamily="49" charset="0"/>
              </a:rPr>
              <a:t>body</a:t>
            </a:r>
            <a:r>
              <a:rPr kumimoji="1" lang="en-US" altLang="ja-JP" sz="2000" dirty="0" smtClean="0">
                <a:latin typeface="Courier New" pitchFamily="49" charset="0"/>
                <a:cs typeface="Courier New" pitchFamily="49" charset="0"/>
              </a:rPr>
              <a:t>;</a:t>
            </a:r>
          </a:p>
          <a:p>
            <a:pPr>
              <a:buNone/>
            </a:pPr>
            <a:r>
              <a:rPr lang="en-US" altLang="ja-JP" sz="2000" dirty="0" smtClean="0">
                <a:latin typeface="Courier New" pitchFamily="49" charset="0"/>
                <a:cs typeface="Courier New" pitchFamily="49" charset="0"/>
              </a:rPr>
              <a:t>  </a:t>
            </a:r>
            <a:r>
              <a:rPr lang="en-US" altLang="ja-JP" sz="2000" dirty="0" err="1" smtClean="0">
                <a:latin typeface="Courier New" pitchFamily="49" charset="0"/>
                <a:cs typeface="Courier New" pitchFamily="49" charset="0"/>
              </a:rPr>
              <a:t>int</a:t>
            </a:r>
            <a:r>
              <a:rPr lang="en-US" altLang="ja-JP" sz="2000" dirty="0" smtClean="0">
                <a:latin typeface="Courier New" pitchFamily="49" charset="0"/>
                <a:cs typeface="Courier New" pitchFamily="49" charset="0"/>
              </a:rPr>
              <a:t>* owner</a:t>
            </a:r>
            <a:r>
              <a:rPr kumimoji="1" lang="en-US" altLang="ja-JP" sz="2000" dirty="0" smtClean="0">
                <a:latin typeface="Courier New" pitchFamily="49" charset="0"/>
                <a:cs typeface="Courier New" pitchFamily="49" charset="0"/>
              </a:rPr>
              <a:t>;</a:t>
            </a:r>
          </a:p>
          <a:p>
            <a:pPr>
              <a:buNone/>
            </a:pPr>
            <a:r>
              <a:rPr lang="en-US" altLang="ja-JP" sz="2000" dirty="0" smtClean="0">
                <a:latin typeface="Courier New" pitchFamily="49" charset="0"/>
                <a:cs typeface="Courier New" pitchFamily="49" charset="0"/>
              </a:rPr>
              <a:t>public:</a:t>
            </a:r>
          </a:p>
          <a:p>
            <a:pPr>
              <a:buNone/>
            </a:pPr>
            <a:r>
              <a:rPr lang="en-US" altLang="ja-JP" sz="2000" dirty="0" smtClean="0">
                <a:latin typeface="Courier New" pitchFamily="49" charset="0"/>
                <a:cs typeface="Courier New" pitchFamily="49" charset="0"/>
              </a:rPr>
              <a:t>  ~</a:t>
            </a:r>
            <a:r>
              <a:rPr lang="en-US" altLang="ja-JP" sz="2000" dirty="0" err="1" smtClean="0">
                <a:latin typeface="Courier New" pitchFamily="49" charset="0"/>
                <a:cs typeface="Courier New" pitchFamily="49" charset="0"/>
              </a:rPr>
              <a:t>shared_ptr</a:t>
            </a:r>
            <a:r>
              <a:rPr lang="en-US" altLang="ja-JP" sz="2000" dirty="0" smtClean="0">
                <a:latin typeface="Courier New" pitchFamily="49" charset="0"/>
                <a:cs typeface="Courier New" pitchFamily="49" charset="0"/>
              </a:rPr>
              <a:t>() { // </a:t>
            </a:r>
            <a:r>
              <a:rPr lang="ja-JP" altLang="en-US" sz="2000" dirty="0" smtClean="0">
                <a:latin typeface="Courier New" pitchFamily="49" charset="0"/>
                <a:cs typeface="Courier New" pitchFamily="49" charset="0"/>
              </a:rPr>
              <a:t>デストラクタ</a:t>
            </a:r>
            <a:endParaRPr lang="en-US" altLang="ja-JP" sz="2000" dirty="0" smtClean="0">
              <a:latin typeface="Courier New" pitchFamily="49" charset="0"/>
              <a:cs typeface="Courier New" pitchFamily="49" charset="0"/>
            </a:endParaRPr>
          </a:p>
          <a:p>
            <a:pPr>
              <a:buNone/>
            </a:pPr>
            <a:r>
              <a:rPr lang="en-US" altLang="ja-JP" sz="2000" dirty="0" smtClean="0">
                <a:latin typeface="Courier New" pitchFamily="49" charset="0"/>
                <a:cs typeface="Courier New" pitchFamily="49" charset="0"/>
              </a:rPr>
              <a:t>    if ( --*owner == 0 ) {</a:t>
            </a:r>
          </a:p>
          <a:p>
            <a:pPr>
              <a:buNone/>
            </a:pPr>
            <a:r>
              <a:rPr lang="en-US" altLang="ja-JP" sz="2000" dirty="0" smtClean="0">
                <a:latin typeface="Courier New" pitchFamily="49" charset="0"/>
                <a:cs typeface="Courier New" pitchFamily="49" charset="0"/>
              </a:rPr>
              <a:t>      delete body;</a:t>
            </a:r>
          </a:p>
          <a:p>
            <a:pPr>
              <a:buNone/>
            </a:pPr>
            <a:r>
              <a:rPr lang="en-US" altLang="ja-JP" sz="2000" dirty="0" smtClean="0">
                <a:latin typeface="Courier New" pitchFamily="49" charset="0"/>
                <a:cs typeface="Courier New" pitchFamily="49" charset="0"/>
              </a:rPr>
              <a:t>      delete owner;</a:t>
            </a:r>
          </a:p>
          <a:p>
            <a:pPr>
              <a:buNone/>
            </a:pPr>
            <a:r>
              <a:rPr lang="en-US" altLang="ja-JP" sz="2000" dirty="0" smtClean="0">
                <a:latin typeface="Courier New" pitchFamily="49" charset="0"/>
                <a:cs typeface="Courier New" pitchFamily="49" charset="0"/>
              </a:rPr>
              <a:t>    }</a:t>
            </a:r>
          </a:p>
          <a:p>
            <a:pPr>
              <a:buNone/>
            </a:pPr>
            <a:r>
              <a:rPr lang="en-US" altLang="ja-JP" sz="2000" dirty="0" smtClean="0">
                <a:latin typeface="Courier New" pitchFamily="49" charset="0"/>
                <a:cs typeface="Courier New" pitchFamily="49" charset="0"/>
              </a:rPr>
              <a:t>  }</a:t>
            </a:r>
          </a:p>
          <a:p>
            <a:pPr>
              <a:buNone/>
            </a:pPr>
            <a:r>
              <a:rPr lang="en-US" altLang="ja-JP" sz="2000" dirty="0" smtClean="0">
                <a:latin typeface="Courier New" pitchFamily="49" charset="0"/>
                <a:cs typeface="Courier New" pitchFamily="49" charset="0"/>
              </a:rPr>
              <a:t>  …</a:t>
            </a:r>
          </a:p>
          <a:p>
            <a:pPr>
              <a:buNone/>
            </a:pPr>
            <a:r>
              <a:rPr lang="en-US" altLang="ja-JP" sz="2000" dirty="0" smtClean="0">
                <a:latin typeface="Courier New" pitchFamily="49" charset="0"/>
                <a:cs typeface="Courier New" pitchFamily="49" charset="0"/>
              </a:rPr>
              <a:t>}</a:t>
            </a:r>
            <a:endParaRPr kumimoji="1" lang="en-US" altLang="ja-JP" sz="2400" dirty="0" smtClean="0">
              <a:latin typeface="Courier New" pitchFamily="49" charset="0"/>
              <a:cs typeface="Courier New" pitchFamily="49" charset="0"/>
            </a:endParaRPr>
          </a:p>
        </p:txBody>
      </p:sp>
      <p:sp>
        <p:nvSpPr>
          <p:cNvPr id="4" name="テキスト ボックス 3"/>
          <p:cNvSpPr txBox="1"/>
          <p:nvPr/>
        </p:nvSpPr>
        <p:spPr>
          <a:xfrm>
            <a:off x="4714876" y="5500702"/>
            <a:ext cx="3797835" cy="369332"/>
          </a:xfrm>
          <a:prstGeom prst="rect">
            <a:avLst/>
          </a:prstGeom>
          <a:noFill/>
        </p:spPr>
        <p:txBody>
          <a:bodyPr wrap="none" rtlCol="0">
            <a:spAutoFit/>
          </a:bodyPr>
          <a:lstStyle/>
          <a:p>
            <a:r>
              <a:rPr kumimoji="1" lang="ja-JP" altLang="en-US" dirty="0" smtClean="0"/>
              <a:t>自分が最後の一人なら、返却します。</a:t>
            </a:r>
            <a:endParaRPr kumimoji="1" lang="ja-JP"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かしこいポインタ</a:t>
            </a:r>
            <a:r>
              <a:rPr lang="en-US" altLang="ja-JP" dirty="0" smtClean="0"/>
              <a:t>(</a:t>
            </a:r>
            <a:r>
              <a:rPr lang="ja-JP" altLang="en-US" dirty="0" err="1" smtClean="0"/>
              <a:t>のような</a:t>
            </a:r>
            <a:r>
              <a:rPr lang="ja-JP" altLang="en-US" dirty="0" smtClean="0"/>
              <a:t>もの</a:t>
            </a:r>
            <a:r>
              <a:rPr lang="en-US" altLang="ja-JP" dirty="0" smtClean="0"/>
              <a:t>)</a:t>
            </a:r>
            <a:endParaRPr kumimoji="1" lang="ja-JP" altLang="en-US" dirty="0"/>
          </a:p>
        </p:txBody>
      </p:sp>
      <p:sp>
        <p:nvSpPr>
          <p:cNvPr id="3" name="テキスト プレースホルダ 2"/>
          <p:cNvSpPr>
            <a:spLocks noGrp="1"/>
          </p:cNvSpPr>
          <p:nvPr>
            <p:ph type="body" idx="1"/>
          </p:nvPr>
        </p:nvSpPr>
        <p:spPr>
          <a:xfrm>
            <a:off x="357158" y="1052513"/>
            <a:ext cx="8329642" cy="5091131"/>
          </a:xfrm>
        </p:spPr>
        <p:txBody>
          <a:bodyPr/>
          <a:lstStyle/>
          <a:p>
            <a:pPr>
              <a:buNone/>
            </a:pPr>
            <a:r>
              <a:rPr lang="en-US" altLang="ja-JP" sz="2000" dirty="0" smtClean="0">
                <a:latin typeface="Courier New" pitchFamily="49" charset="0"/>
                <a:cs typeface="Courier New" pitchFamily="49" charset="0"/>
              </a:rPr>
              <a:t>template&lt;T&gt; class </a:t>
            </a:r>
            <a:r>
              <a:rPr lang="en-US" altLang="ja-JP" sz="2000" dirty="0" err="1" smtClean="0">
                <a:latin typeface="Courier New" pitchFamily="49" charset="0"/>
                <a:cs typeface="Courier New" pitchFamily="49" charset="0"/>
              </a:rPr>
              <a:t>shared_ptr</a:t>
            </a:r>
            <a:r>
              <a:rPr lang="en-US" altLang="ja-JP" sz="2000" dirty="0" smtClean="0">
                <a:latin typeface="Courier New" pitchFamily="49" charset="0"/>
                <a:cs typeface="Courier New" pitchFamily="49" charset="0"/>
              </a:rPr>
              <a:t> {</a:t>
            </a:r>
            <a:endParaRPr kumimoji="1" lang="en-US" altLang="ja-JP" sz="2000" dirty="0" smtClean="0">
              <a:latin typeface="Courier New" pitchFamily="49" charset="0"/>
              <a:cs typeface="Courier New" pitchFamily="49" charset="0"/>
            </a:endParaRPr>
          </a:p>
          <a:p>
            <a:pPr>
              <a:buNone/>
            </a:pPr>
            <a:r>
              <a:rPr kumimoji="1" lang="en-US" altLang="ja-JP" sz="2000" dirty="0" smtClean="0">
                <a:latin typeface="Courier New" pitchFamily="49" charset="0"/>
                <a:cs typeface="Courier New" pitchFamily="49" charset="0"/>
              </a:rPr>
              <a:t>  T* </a:t>
            </a:r>
            <a:r>
              <a:rPr lang="en-US" altLang="ja-JP" sz="2000" dirty="0" smtClean="0">
                <a:latin typeface="Courier New" pitchFamily="49" charset="0"/>
                <a:cs typeface="Courier New" pitchFamily="49" charset="0"/>
              </a:rPr>
              <a:t>body</a:t>
            </a:r>
            <a:r>
              <a:rPr kumimoji="1" lang="en-US" altLang="ja-JP" sz="2000" dirty="0" smtClean="0">
                <a:latin typeface="Courier New" pitchFamily="49" charset="0"/>
                <a:cs typeface="Courier New" pitchFamily="49" charset="0"/>
              </a:rPr>
              <a:t>;</a:t>
            </a:r>
          </a:p>
          <a:p>
            <a:pPr>
              <a:buNone/>
            </a:pPr>
            <a:r>
              <a:rPr lang="en-US" altLang="ja-JP" sz="2000" dirty="0" smtClean="0">
                <a:latin typeface="Courier New" pitchFamily="49" charset="0"/>
                <a:cs typeface="Courier New" pitchFamily="49" charset="0"/>
              </a:rPr>
              <a:t>  </a:t>
            </a:r>
            <a:r>
              <a:rPr lang="en-US" altLang="ja-JP" sz="2000" dirty="0" err="1" smtClean="0">
                <a:latin typeface="Courier New" pitchFamily="49" charset="0"/>
                <a:cs typeface="Courier New" pitchFamily="49" charset="0"/>
              </a:rPr>
              <a:t>int</a:t>
            </a:r>
            <a:r>
              <a:rPr lang="en-US" altLang="ja-JP" sz="2000" dirty="0" smtClean="0">
                <a:latin typeface="Courier New" pitchFamily="49" charset="0"/>
                <a:cs typeface="Courier New" pitchFamily="49" charset="0"/>
              </a:rPr>
              <a:t>* owner</a:t>
            </a:r>
            <a:r>
              <a:rPr kumimoji="1" lang="en-US" altLang="ja-JP" sz="2000" dirty="0" smtClean="0">
                <a:latin typeface="Courier New" pitchFamily="49" charset="0"/>
                <a:cs typeface="Courier New" pitchFamily="49" charset="0"/>
              </a:rPr>
              <a:t>;</a:t>
            </a:r>
          </a:p>
          <a:p>
            <a:pPr>
              <a:buNone/>
            </a:pPr>
            <a:r>
              <a:rPr lang="en-US" altLang="ja-JP" sz="2000" dirty="0" smtClean="0">
                <a:latin typeface="Courier New" pitchFamily="49" charset="0"/>
                <a:cs typeface="Courier New" pitchFamily="49" charset="0"/>
              </a:rPr>
              <a:t>public:</a:t>
            </a:r>
          </a:p>
          <a:p>
            <a:pPr>
              <a:buNone/>
            </a:pPr>
            <a:r>
              <a:rPr lang="en-US" altLang="ja-JP" sz="2000" dirty="0" smtClean="0">
                <a:latin typeface="Courier New" pitchFamily="49" charset="0"/>
                <a:cs typeface="Courier New" pitchFamily="49" charset="0"/>
              </a:rPr>
              <a:t>  </a:t>
            </a:r>
            <a:r>
              <a:rPr lang="en-US" altLang="ja-JP" sz="2000" dirty="0" err="1" smtClean="0">
                <a:latin typeface="Courier New" pitchFamily="49" charset="0"/>
                <a:cs typeface="Courier New" pitchFamily="49" charset="0"/>
              </a:rPr>
              <a:t>shared_ptr</a:t>
            </a:r>
            <a:r>
              <a:rPr lang="en-US" altLang="ja-JP" sz="2000" dirty="0" smtClean="0">
                <a:latin typeface="Courier New" pitchFamily="49" charset="0"/>
                <a:cs typeface="Courier New" pitchFamily="49" charset="0"/>
              </a:rPr>
              <a:t>&amp; operator=(const </a:t>
            </a:r>
            <a:r>
              <a:rPr lang="en-US" altLang="ja-JP" sz="2000" dirty="0" err="1" smtClean="0">
                <a:latin typeface="Courier New" pitchFamily="49" charset="0"/>
                <a:cs typeface="Courier New" pitchFamily="49" charset="0"/>
              </a:rPr>
              <a:t>shared_ptr</a:t>
            </a:r>
            <a:r>
              <a:rPr lang="en-US" altLang="ja-JP" sz="2000" dirty="0" smtClean="0">
                <a:latin typeface="Courier New" pitchFamily="49" charset="0"/>
                <a:cs typeface="Courier New" pitchFamily="49" charset="0"/>
              </a:rPr>
              <a:t>&amp;) </a:t>
            </a:r>
          </a:p>
          <a:p>
            <a:pPr>
              <a:buNone/>
            </a:pPr>
            <a:r>
              <a:rPr lang="en-US" altLang="ja-JP" sz="2000" dirty="0" smtClean="0">
                <a:latin typeface="Courier New" pitchFamily="49" charset="0"/>
                <a:cs typeface="Courier New" pitchFamily="49" charset="0"/>
              </a:rPr>
              <a:t>  { // </a:t>
            </a:r>
            <a:r>
              <a:rPr lang="ja-JP" altLang="en-US" sz="2000" dirty="0" smtClean="0">
                <a:latin typeface="Courier New" pitchFamily="49" charset="0"/>
                <a:cs typeface="Courier New" pitchFamily="49" charset="0"/>
              </a:rPr>
              <a:t>コピーされたら、元持ってたのを手放して</a:t>
            </a:r>
            <a:endParaRPr lang="en-US" altLang="ja-JP" sz="2000" dirty="0" smtClean="0">
              <a:latin typeface="Courier New" pitchFamily="49" charset="0"/>
              <a:cs typeface="Courier New" pitchFamily="49" charset="0"/>
            </a:endParaRPr>
          </a:p>
          <a:p>
            <a:pPr>
              <a:buNone/>
            </a:pPr>
            <a:r>
              <a:rPr lang="ja-JP" altLang="en-US" sz="2000" dirty="0" smtClean="0">
                <a:latin typeface="Courier New" pitchFamily="49" charset="0"/>
                <a:cs typeface="Courier New" pitchFamily="49" charset="0"/>
              </a:rPr>
              <a:t>　　　　</a:t>
            </a:r>
            <a:r>
              <a:rPr lang="en-US" altLang="ja-JP" sz="2000" dirty="0" smtClean="0">
                <a:latin typeface="Courier New" pitchFamily="49" charset="0"/>
                <a:cs typeface="Courier New" pitchFamily="49" charset="0"/>
              </a:rPr>
              <a:t>// </a:t>
            </a:r>
            <a:r>
              <a:rPr lang="ja-JP" altLang="en-US" sz="2000" dirty="0" smtClean="0">
                <a:latin typeface="Courier New" pitchFamily="49" charset="0"/>
                <a:cs typeface="Courier New" pitchFamily="49" charset="0"/>
              </a:rPr>
              <a:t>新たに持ち換える</a:t>
            </a:r>
            <a:endParaRPr lang="en-US" altLang="ja-JP" sz="2000" dirty="0" smtClean="0">
              <a:latin typeface="Courier New" pitchFamily="49" charset="0"/>
              <a:cs typeface="Courier New" pitchFamily="49" charset="0"/>
            </a:endParaRPr>
          </a:p>
          <a:p>
            <a:pPr>
              <a:buNone/>
            </a:pPr>
            <a:r>
              <a:rPr lang="en-US" altLang="ja-JP" sz="2000" dirty="0" smtClean="0">
                <a:latin typeface="Courier New" pitchFamily="49" charset="0"/>
                <a:cs typeface="Courier New" pitchFamily="49" charset="0"/>
              </a:rPr>
              <a:t>  }</a:t>
            </a:r>
          </a:p>
          <a:p>
            <a:pPr>
              <a:buNone/>
            </a:pPr>
            <a:r>
              <a:rPr lang="en-US" altLang="ja-JP" sz="2000" dirty="0" smtClean="0">
                <a:latin typeface="Courier New" pitchFamily="49" charset="0"/>
                <a:cs typeface="Courier New" pitchFamily="49" charset="0"/>
              </a:rPr>
              <a:t>  …</a:t>
            </a:r>
          </a:p>
          <a:p>
            <a:pPr>
              <a:buNone/>
            </a:pPr>
            <a:r>
              <a:rPr lang="en-US" altLang="ja-JP" sz="2000" dirty="0" smtClean="0">
                <a:latin typeface="Courier New" pitchFamily="49" charset="0"/>
                <a:cs typeface="Courier New" pitchFamily="49" charset="0"/>
              </a:rPr>
              <a:t>}</a:t>
            </a:r>
            <a:endParaRPr kumimoji="1" lang="en-US" altLang="ja-JP" sz="2400" dirty="0" smtClean="0">
              <a:latin typeface="Courier New" pitchFamily="49" charset="0"/>
              <a:cs typeface="Courier New" pitchFamily="49" charset="0"/>
            </a:endParaRPr>
          </a:p>
        </p:txBody>
      </p:sp>
      <p:sp>
        <p:nvSpPr>
          <p:cNvPr id="4" name="テキスト ボックス 3"/>
          <p:cNvSpPr txBox="1"/>
          <p:nvPr/>
        </p:nvSpPr>
        <p:spPr>
          <a:xfrm>
            <a:off x="4714876" y="5500702"/>
            <a:ext cx="3512500" cy="369332"/>
          </a:xfrm>
          <a:prstGeom prst="rect">
            <a:avLst/>
          </a:prstGeom>
          <a:noFill/>
        </p:spPr>
        <p:txBody>
          <a:bodyPr wrap="none" rtlCol="0">
            <a:spAutoFit/>
          </a:bodyPr>
          <a:lstStyle/>
          <a:p>
            <a:r>
              <a:rPr lang="ja-JP" altLang="en-US" dirty="0" smtClean="0"/>
              <a:t>こんなのも実装せにゃなりません。</a:t>
            </a:r>
            <a:endParaRPr kumimoji="1" lang="ja-JP"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かしこいポインタ</a:t>
            </a:r>
            <a:r>
              <a:rPr lang="en-US" altLang="ja-JP" dirty="0" smtClean="0"/>
              <a:t>(</a:t>
            </a:r>
            <a:r>
              <a:rPr lang="ja-JP" altLang="en-US" dirty="0" err="1" smtClean="0"/>
              <a:t>のような</a:t>
            </a:r>
            <a:r>
              <a:rPr lang="ja-JP" altLang="en-US" dirty="0" smtClean="0"/>
              <a:t>もの</a:t>
            </a:r>
            <a:r>
              <a:rPr lang="en-US" altLang="ja-JP" dirty="0" smtClean="0"/>
              <a:t>)</a:t>
            </a:r>
            <a:endParaRPr kumimoji="1" lang="ja-JP" altLang="en-US" dirty="0"/>
          </a:p>
        </p:txBody>
      </p:sp>
      <p:sp>
        <p:nvSpPr>
          <p:cNvPr id="3" name="テキスト プレースホルダ 2"/>
          <p:cNvSpPr>
            <a:spLocks noGrp="1"/>
          </p:cNvSpPr>
          <p:nvPr>
            <p:ph type="body" idx="1"/>
          </p:nvPr>
        </p:nvSpPr>
        <p:spPr>
          <a:xfrm>
            <a:off x="357158" y="1052513"/>
            <a:ext cx="8329642" cy="5091131"/>
          </a:xfrm>
        </p:spPr>
        <p:txBody>
          <a:bodyPr/>
          <a:lstStyle/>
          <a:p>
            <a:pPr>
              <a:buNone/>
            </a:pPr>
            <a:r>
              <a:rPr lang="en-US" altLang="ja-JP" sz="2000" dirty="0" err="1" smtClean="0">
                <a:latin typeface="Courier New" pitchFamily="49" charset="0"/>
                <a:cs typeface="Courier New" pitchFamily="49" charset="0"/>
              </a:rPr>
              <a:t>int</a:t>
            </a:r>
            <a:r>
              <a:rPr lang="en-US" altLang="ja-JP" sz="2000" dirty="0" smtClean="0">
                <a:latin typeface="Courier New" pitchFamily="49" charset="0"/>
                <a:cs typeface="Courier New" pitchFamily="49" charset="0"/>
              </a:rPr>
              <a:t> main() {</a:t>
            </a:r>
          </a:p>
          <a:p>
            <a:pPr>
              <a:buNone/>
            </a:pPr>
            <a:r>
              <a:rPr lang="en-US" altLang="ja-JP" sz="2000" dirty="0" smtClean="0">
                <a:latin typeface="Courier New" pitchFamily="49" charset="0"/>
                <a:cs typeface="Courier New" pitchFamily="49" charset="0"/>
              </a:rPr>
              <a:t>  </a:t>
            </a:r>
            <a:r>
              <a:rPr lang="en-US" altLang="ja-JP" sz="2000" dirty="0" err="1" smtClean="0">
                <a:latin typeface="Courier New" pitchFamily="49" charset="0"/>
                <a:cs typeface="Courier New" pitchFamily="49" charset="0"/>
              </a:rPr>
              <a:t>shared_ptr</a:t>
            </a:r>
            <a:r>
              <a:rPr lang="en-US" altLang="ja-JP" sz="2000" dirty="0" smtClean="0">
                <a:latin typeface="Courier New" pitchFamily="49" charset="0"/>
                <a:cs typeface="Courier New" pitchFamily="49" charset="0"/>
              </a:rPr>
              <a:t>&lt;</a:t>
            </a:r>
            <a:r>
              <a:rPr lang="en-US" altLang="ja-JP" sz="2000" dirty="0" err="1" smtClean="0">
                <a:latin typeface="Courier New" pitchFamily="49" charset="0"/>
                <a:cs typeface="Courier New" pitchFamily="49" charset="0"/>
              </a:rPr>
              <a:t>Hoge</a:t>
            </a:r>
            <a:r>
              <a:rPr lang="en-US" altLang="ja-JP" sz="2000" dirty="0" smtClean="0">
                <a:latin typeface="Courier New" pitchFamily="49" charset="0"/>
                <a:cs typeface="Courier New" pitchFamily="49" charset="0"/>
              </a:rPr>
              <a:t>&gt; p(new </a:t>
            </a:r>
            <a:r>
              <a:rPr lang="en-US" altLang="ja-JP" sz="2000" dirty="0" err="1" smtClean="0">
                <a:latin typeface="Courier New" pitchFamily="49" charset="0"/>
                <a:cs typeface="Courier New" pitchFamily="49" charset="0"/>
              </a:rPr>
              <a:t>Hoge</a:t>
            </a:r>
            <a:r>
              <a:rPr lang="en-US" altLang="ja-JP" sz="2000" dirty="0" smtClean="0">
                <a:latin typeface="Courier New" pitchFamily="49" charset="0"/>
                <a:cs typeface="Courier New" pitchFamily="49" charset="0"/>
              </a:rPr>
              <a:t>());</a:t>
            </a:r>
          </a:p>
          <a:p>
            <a:pPr>
              <a:buNone/>
            </a:pPr>
            <a:r>
              <a:rPr lang="ja-JP" altLang="en-US" sz="2000" dirty="0" smtClean="0">
                <a:latin typeface="Courier New" pitchFamily="49" charset="0"/>
                <a:cs typeface="Courier New" pitchFamily="49" charset="0"/>
              </a:rPr>
              <a:t>　　</a:t>
            </a:r>
            <a:r>
              <a:rPr lang="en-US" altLang="ja-JP" sz="2000" dirty="0" smtClean="0">
                <a:latin typeface="Courier New" pitchFamily="49" charset="0"/>
                <a:cs typeface="Courier New" pitchFamily="49" charset="0"/>
              </a:rPr>
              <a:t>{</a:t>
            </a:r>
          </a:p>
          <a:p>
            <a:pPr>
              <a:buNone/>
            </a:pPr>
            <a:r>
              <a:rPr lang="en-US" altLang="ja-JP" sz="2000" dirty="0" smtClean="0">
                <a:latin typeface="Courier New" pitchFamily="49" charset="0"/>
                <a:cs typeface="Courier New" pitchFamily="49" charset="0"/>
              </a:rPr>
              <a:t>    </a:t>
            </a:r>
            <a:r>
              <a:rPr lang="en-US" altLang="ja-JP" sz="2000" dirty="0" err="1" smtClean="0">
                <a:latin typeface="Courier New" pitchFamily="49" charset="0"/>
                <a:cs typeface="Courier New" pitchFamily="49" charset="0"/>
              </a:rPr>
              <a:t>shared_ptr</a:t>
            </a:r>
            <a:r>
              <a:rPr lang="en-US" altLang="ja-JP" sz="2000" dirty="0" smtClean="0">
                <a:latin typeface="Courier New" pitchFamily="49" charset="0"/>
                <a:cs typeface="Courier New" pitchFamily="49" charset="0"/>
              </a:rPr>
              <a:t>&lt;</a:t>
            </a:r>
            <a:r>
              <a:rPr lang="en-US" altLang="ja-JP" sz="2000" dirty="0" err="1" smtClean="0">
                <a:latin typeface="Courier New" pitchFamily="49" charset="0"/>
                <a:cs typeface="Courier New" pitchFamily="49" charset="0"/>
              </a:rPr>
              <a:t>Hoge</a:t>
            </a:r>
            <a:r>
              <a:rPr lang="en-US" altLang="ja-JP" sz="2000" dirty="0" smtClean="0">
                <a:latin typeface="Courier New" pitchFamily="49" charset="0"/>
                <a:cs typeface="Courier New" pitchFamily="49" charset="0"/>
              </a:rPr>
              <a:t>&gt; q</a:t>
            </a:r>
            <a:r>
              <a:rPr lang="ja-JP" altLang="en-US" sz="2000" dirty="0" smtClean="0">
                <a:latin typeface="Courier New" pitchFamily="49" charset="0"/>
                <a:cs typeface="Courier New" pitchFamily="49" charset="0"/>
              </a:rPr>
              <a:t>　</a:t>
            </a:r>
            <a:r>
              <a:rPr lang="en-US" altLang="ja-JP" sz="2000" dirty="0" smtClean="0">
                <a:latin typeface="Courier New" pitchFamily="49" charset="0"/>
                <a:cs typeface="Courier New" pitchFamily="49" charset="0"/>
              </a:rPr>
              <a:t>= p; // </a:t>
            </a:r>
            <a:r>
              <a:rPr lang="ja-JP" altLang="en-US" sz="2000" dirty="0" smtClean="0">
                <a:latin typeface="Courier New" pitchFamily="49" charset="0"/>
                <a:cs typeface="Courier New" pitchFamily="49" charset="0"/>
              </a:rPr>
              <a:t>ここで利用者は二人。</a:t>
            </a:r>
            <a:endParaRPr lang="en-US" altLang="ja-JP" sz="2000" dirty="0" smtClean="0">
              <a:latin typeface="Courier New" pitchFamily="49" charset="0"/>
              <a:cs typeface="Courier New" pitchFamily="49" charset="0"/>
            </a:endParaRPr>
          </a:p>
          <a:p>
            <a:pPr>
              <a:buNone/>
            </a:pPr>
            <a:r>
              <a:rPr lang="en-US" altLang="ja-JP" sz="2000" dirty="0" smtClean="0">
                <a:latin typeface="Courier New" pitchFamily="49" charset="0"/>
                <a:cs typeface="Courier New" pitchFamily="49" charset="0"/>
              </a:rPr>
              <a:t>    </a:t>
            </a:r>
            <a:r>
              <a:rPr lang="en-US" altLang="ja-JP" sz="2000" dirty="0" err="1" smtClean="0">
                <a:latin typeface="Courier New" pitchFamily="49" charset="0"/>
                <a:cs typeface="Courier New" pitchFamily="49" charset="0"/>
              </a:rPr>
              <a:t>q.get</a:t>
            </a:r>
            <a:r>
              <a:rPr lang="en-US" altLang="ja-JP" sz="2000" dirty="0" smtClean="0">
                <a:latin typeface="Courier New" pitchFamily="49" charset="0"/>
                <a:cs typeface="Courier New" pitchFamily="49" charset="0"/>
              </a:rPr>
              <a:t>()-&gt;</a:t>
            </a:r>
            <a:r>
              <a:rPr lang="en-US" altLang="ja-JP" sz="2000" dirty="0" err="1" smtClean="0">
                <a:latin typeface="Courier New" pitchFamily="49" charset="0"/>
                <a:cs typeface="Courier New" pitchFamily="49" charset="0"/>
              </a:rPr>
              <a:t>func</a:t>
            </a:r>
            <a:r>
              <a:rPr lang="en-US" altLang="ja-JP" sz="2000" dirty="0" smtClean="0">
                <a:latin typeface="Courier New" pitchFamily="49" charset="0"/>
                <a:cs typeface="Courier New" pitchFamily="49" charset="0"/>
              </a:rPr>
              <a:t>();</a:t>
            </a:r>
          </a:p>
          <a:p>
            <a:pPr>
              <a:buNone/>
            </a:pPr>
            <a:r>
              <a:rPr lang="en-US" altLang="ja-JP" sz="2000" dirty="0" smtClean="0">
                <a:latin typeface="Courier New" pitchFamily="49" charset="0"/>
                <a:cs typeface="Courier New" pitchFamily="49" charset="0"/>
              </a:rPr>
              <a:t>  } // q</a:t>
            </a:r>
            <a:r>
              <a:rPr lang="ja-JP" altLang="en-US" sz="2000" dirty="0" smtClean="0">
                <a:latin typeface="Courier New" pitchFamily="49" charset="0"/>
                <a:cs typeface="Courier New" pitchFamily="49" charset="0"/>
              </a:rPr>
              <a:t>がいなくなって利用者は一人。</a:t>
            </a:r>
            <a:endParaRPr lang="en-US" altLang="ja-JP" sz="2000" dirty="0" smtClean="0">
              <a:latin typeface="Courier New" pitchFamily="49" charset="0"/>
              <a:cs typeface="Courier New" pitchFamily="49" charset="0"/>
            </a:endParaRPr>
          </a:p>
          <a:p>
            <a:pPr>
              <a:buNone/>
            </a:pPr>
            <a:r>
              <a:rPr lang="en-US" altLang="ja-JP" sz="2000" dirty="0" smtClean="0">
                <a:latin typeface="Courier New" pitchFamily="49" charset="0"/>
                <a:cs typeface="Courier New" pitchFamily="49" charset="0"/>
              </a:rPr>
              <a:t>  </a:t>
            </a:r>
            <a:r>
              <a:rPr lang="en-US" altLang="ja-JP" sz="2000" dirty="0" err="1" smtClean="0">
                <a:latin typeface="Courier New" pitchFamily="49" charset="0"/>
                <a:cs typeface="Courier New" pitchFamily="49" charset="0"/>
              </a:rPr>
              <a:t>p.get</a:t>
            </a:r>
            <a:r>
              <a:rPr lang="en-US" altLang="ja-JP" sz="2000" dirty="0" smtClean="0">
                <a:latin typeface="Courier New" pitchFamily="49" charset="0"/>
                <a:cs typeface="Courier New" pitchFamily="49" charset="0"/>
              </a:rPr>
              <a:t>()-&gt;</a:t>
            </a:r>
            <a:r>
              <a:rPr lang="en-US" altLang="ja-JP" sz="2000" dirty="0" err="1" smtClean="0">
                <a:latin typeface="Courier New" pitchFamily="49" charset="0"/>
                <a:cs typeface="Courier New" pitchFamily="49" charset="0"/>
              </a:rPr>
              <a:t>func</a:t>
            </a:r>
            <a:r>
              <a:rPr lang="en-US" altLang="ja-JP" sz="2000" dirty="0" smtClean="0">
                <a:latin typeface="Courier New" pitchFamily="49" charset="0"/>
                <a:cs typeface="Courier New" pitchFamily="49" charset="0"/>
              </a:rPr>
              <a:t>();</a:t>
            </a:r>
          </a:p>
          <a:p>
            <a:pPr>
              <a:buNone/>
            </a:pPr>
            <a:r>
              <a:rPr lang="ja-JP" altLang="en-US" sz="2000" dirty="0" smtClean="0">
                <a:latin typeface="Courier New" pitchFamily="49" charset="0"/>
                <a:cs typeface="Courier New" pitchFamily="49" charset="0"/>
              </a:rPr>
              <a:t>　　</a:t>
            </a:r>
            <a:r>
              <a:rPr lang="en-US" altLang="ja-JP" sz="2000" dirty="0" smtClean="0">
                <a:latin typeface="Courier New" pitchFamily="49" charset="0"/>
                <a:cs typeface="Courier New" pitchFamily="49" charset="0"/>
              </a:rPr>
              <a:t>…</a:t>
            </a:r>
          </a:p>
          <a:p>
            <a:pPr>
              <a:buNone/>
            </a:pPr>
            <a:r>
              <a:rPr lang="en-US" altLang="ja-JP" sz="2000" dirty="0" smtClean="0">
                <a:latin typeface="Courier New" pitchFamily="49" charset="0"/>
                <a:cs typeface="Courier New" pitchFamily="49" charset="0"/>
              </a:rPr>
              <a:t>} // p</a:t>
            </a:r>
            <a:r>
              <a:rPr lang="ja-JP" altLang="en-US" sz="2000" dirty="0" smtClean="0">
                <a:latin typeface="Courier New" pitchFamily="49" charset="0"/>
                <a:cs typeface="Courier New" pitchFamily="49" charset="0"/>
              </a:rPr>
              <a:t>がいなくなって利用者は０。</a:t>
            </a:r>
            <a:endParaRPr kumimoji="1" lang="en-US" altLang="ja-JP" sz="2400" dirty="0" smtClean="0">
              <a:latin typeface="Courier New" pitchFamily="49" charset="0"/>
              <a:cs typeface="Courier New" pitchFamily="49" charset="0"/>
            </a:endParaRPr>
          </a:p>
        </p:txBody>
      </p:sp>
      <p:sp>
        <p:nvSpPr>
          <p:cNvPr id="4" name="テキスト ボックス 3"/>
          <p:cNvSpPr txBox="1"/>
          <p:nvPr/>
        </p:nvSpPr>
        <p:spPr>
          <a:xfrm>
            <a:off x="4714876" y="5500702"/>
            <a:ext cx="3797835" cy="369332"/>
          </a:xfrm>
          <a:prstGeom prst="rect">
            <a:avLst/>
          </a:prstGeom>
          <a:noFill/>
        </p:spPr>
        <p:txBody>
          <a:bodyPr wrap="none" rtlCol="0">
            <a:spAutoFit/>
          </a:bodyPr>
          <a:lstStyle/>
          <a:p>
            <a:r>
              <a:rPr kumimoji="1" lang="ja-JP" altLang="en-US" dirty="0" smtClean="0"/>
              <a:t>自分が最後の一人なら、返却します。</a:t>
            </a:r>
            <a:endParaRPr kumimoji="1" lang="ja-JP" alt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かしこいポインタ</a:t>
            </a:r>
            <a:r>
              <a:rPr lang="en-US" altLang="ja-JP" dirty="0" smtClean="0"/>
              <a:t>(</a:t>
            </a:r>
            <a:r>
              <a:rPr lang="ja-JP" altLang="en-US" dirty="0" err="1" smtClean="0"/>
              <a:t>のような</a:t>
            </a:r>
            <a:r>
              <a:rPr lang="ja-JP" altLang="en-US" dirty="0" smtClean="0"/>
              <a:t>もの</a:t>
            </a:r>
            <a:r>
              <a:rPr lang="en-US" altLang="ja-JP" dirty="0" smtClean="0"/>
              <a:t>)</a:t>
            </a:r>
            <a:endParaRPr kumimoji="1" lang="ja-JP" altLang="en-US" dirty="0"/>
          </a:p>
        </p:txBody>
      </p:sp>
      <p:sp>
        <p:nvSpPr>
          <p:cNvPr id="3" name="テキスト プレースホルダ 2"/>
          <p:cNvSpPr>
            <a:spLocks noGrp="1"/>
          </p:cNvSpPr>
          <p:nvPr>
            <p:ph type="body" idx="1"/>
          </p:nvPr>
        </p:nvSpPr>
        <p:spPr>
          <a:xfrm>
            <a:off x="357158" y="1052513"/>
            <a:ext cx="8329642" cy="5091131"/>
          </a:xfrm>
        </p:spPr>
        <p:txBody>
          <a:bodyPr/>
          <a:lstStyle/>
          <a:p>
            <a:pPr>
              <a:buNone/>
            </a:pPr>
            <a:r>
              <a:rPr lang="en-US" altLang="ja-JP" sz="2000" dirty="0" err="1" smtClean="0">
                <a:latin typeface="Courier New" pitchFamily="49" charset="0"/>
                <a:cs typeface="Courier New" pitchFamily="49" charset="0"/>
              </a:rPr>
              <a:t>int</a:t>
            </a:r>
            <a:r>
              <a:rPr lang="en-US" altLang="ja-JP" sz="2000" dirty="0" smtClean="0">
                <a:latin typeface="Courier New" pitchFamily="49" charset="0"/>
                <a:cs typeface="Courier New" pitchFamily="49" charset="0"/>
              </a:rPr>
              <a:t> main() {</a:t>
            </a:r>
          </a:p>
          <a:p>
            <a:pPr>
              <a:buNone/>
            </a:pPr>
            <a:r>
              <a:rPr lang="en-US" altLang="ja-JP" sz="2000" dirty="0" smtClean="0">
                <a:latin typeface="Courier New" pitchFamily="49" charset="0"/>
                <a:cs typeface="Courier New" pitchFamily="49" charset="0"/>
              </a:rPr>
              <a:t>  </a:t>
            </a:r>
            <a:r>
              <a:rPr lang="en-US" altLang="ja-JP" sz="2000" dirty="0" err="1" smtClean="0">
                <a:latin typeface="Courier New" pitchFamily="49" charset="0"/>
                <a:cs typeface="Courier New" pitchFamily="49" charset="0"/>
              </a:rPr>
              <a:t>shared_ptr</a:t>
            </a:r>
            <a:r>
              <a:rPr lang="en-US" altLang="ja-JP" sz="2000" dirty="0" smtClean="0">
                <a:latin typeface="Courier New" pitchFamily="49" charset="0"/>
                <a:cs typeface="Courier New" pitchFamily="49" charset="0"/>
              </a:rPr>
              <a:t>&lt;</a:t>
            </a:r>
            <a:r>
              <a:rPr lang="en-US" altLang="ja-JP" sz="2000" dirty="0" err="1" smtClean="0">
                <a:latin typeface="Courier New" pitchFamily="49" charset="0"/>
                <a:cs typeface="Courier New" pitchFamily="49" charset="0"/>
              </a:rPr>
              <a:t>Hoge</a:t>
            </a:r>
            <a:r>
              <a:rPr lang="en-US" altLang="ja-JP" sz="2000" dirty="0" smtClean="0">
                <a:latin typeface="Courier New" pitchFamily="49" charset="0"/>
                <a:cs typeface="Courier New" pitchFamily="49" charset="0"/>
              </a:rPr>
              <a:t>&gt; p(new </a:t>
            </a:r>
            <a:r>
              <a:rPr lang="en-US" altLang="ja-JP" sz="2000" dirty="0" err="1" smtClean="0">
                <a:latin typeface="Courier New" pitchFamily="49" charset="0"/>
                <a:cs typeface="Courier New" pitchFamily="49" charset="0"/>
              </a:rPr>
              <a:t>Hoge</a:t>
            </a:r>
            <a:r>
              <a:rPr lang="en-US" altLang="ja-JP" sz="2000" dirty="0" smtClean="0">
                <a:latin typeface="Courier New" pitchFamily="49" charset="0"/>
                <a:cs typeface="Courier New" pitchFamily="49" charset="0"/>
              </a:rPr>
              <a:t>());</a:t>
            </a:r>
          </a:p>
          <a:p>
            <a:pPr>
              <a:buNone/>
            </a:pPr>
            <a:r>
              <a:rPr lang="en-US" altLang="ja-JP" sz="2000" dirty="0" smtClean="0">
                <a:latin typeface="Courier New" pitchFamily="49" charset="0"/>
                <a:cs typeface="Courier New" pitchFamily="49" charset="0"/>
              </a:rPr>
              <a:t>  </a:t>
            </a:r>
            <a:r>
              <a:rPr lang="en-US" altLang="ja-JP" sz="2000" dirty="0" err="1" smtClean="0">
                <a:latin typeface="Courier New" pitchFamily="49" charset="0"/>
                <a:cs typeface="Courier New" pitchFamily="49" charset="0"/>
              </a:rPr>
              <a:t>shared_ptr</a:t>
            </a:r>
            <a:r>
              <a:rPr lang="en-US" altLang="ja-JP" sz="2000" dirty="0" smtClean="0">
                <a:latin typeface="Courier New" pitchFamily="49" charset="0"/>
                <a:cs typeface="Courier New" pitchFamily="49" charset="0"/>
              </a:rPr>
              <a:t>&lt;</a:t>
            </a:r>
            <a:r>
              <a:rPr lang="en-US" altLang="ja-JP" sz="2000" dirty="0" err="1" smtClean="0">
                <a:latin typeface="Courier New" pitchFamily="49" charset="0"/>
                <a:cs typeface="Courier New" pitchFamily="49" charset="0"/>
              </a:rPr>
              <a:t>Hoge</a:t>
            </a:r>
            <a:r>
              <a:rPr lang="en-US" altLang="ja-JP" sz="2000" dirty="0" smtClean="0">
                <a:latin typeface="Courier New" pitchFamily="49" charset="0"/>
                <a:cs typeface="Courier New" pitchFamily="49" charset="0"/>
              </a:rPr>
              <a:t>&gt; q</a:t>
            </a:r>
            <a:r>
              <a:rPr lang="ja-JP" altLang="en-US" sz="2000" dirty="0" smtClean="0">
                <a:latin typeface="Courier New" pitchFamily="49" charset="0"/>
                <a:cs typeface="Courier New" pitchFamily="49" charset="0"/>
              </a:rPr>
              <a:t>　</a:t>
            </a:r>
            <a:r>
              <a:rPr lang="en-US" altLang="ja-JP" sz="2000" dirty="0" smtClean="0">
                <a:latin typeface="Courier New" pitchFamily="49" charset="0"/>
                <a:cs typeface="Courier New" pitchFamily="49" charset="0"/>
              </a:rPr>
              <a:t>= p; // </a:t>
            </a:r>
            <a:r>
              <a:rPr lang="ja-JP" altLang="en-US" sz="2000" dirty="0" smtClean="0">
                <a:latin typeface="Courier New" pitchFamily="49" charset="0"/>
                <a:cs typeface="Courier New" pitchFamily="49" charset="0"/>
              </a:rPr>
              <a:t>ここで利用者は二人。</a:t>
            </a:r>
            <a:endParaRPr lang="en-US" altLang="ja-JP" sz="2000" dirty="0" smtClean="0">
              <a:latin typeface="Courier New" pitchFamily="49" charset="0"/>
              <a:cs typeface="Courier New" pitchFamily="49" charset="0"/>
            </a:endParaRPr>
          </a:p>
          <a:p>
            <a:pPr>
              <a:buNone/>
            </a:pPr>
            <a:r>
              <a:rPr lang="en-US" altLang="ja-JP" sz="2000" dirty="0" smtClean="0">
                <a:latin typeface="Courier New" pitchFamily="49" charset="0"/>
                <a:cs typeface="Courier New" pitchFamily="49" charset="0"/>
              </a:rPr>
              <a:t>  p = </a:t>
            </a:r>
            <a:r>
              <a:rPr lang="en-US" altLang="ja-JP" sz="2000" dirty="0" err="1" smtClean="0">
                <a:latin typeface="Courier New" pitchFamily="49" charset="0"/>
                <a:cs typeface="Courier New" pitchFamily="49" charset="0"/>
              </a:rPr>
              <a:t>shared_ptr</a:t>
            </a:r>
            <a:r>
              <a:rPr lang="en-US" altLang="ja-JP" sz="2000" dirty="0" smtClean="0">
                <a:latin typeface="Courier New" pitchFamily="49" charset="0"/>
                <a:cs typeface="Courier New" pitchFamily="49" charset="0"/>
              </a:rPr>
              <a:t>&lt;</a:t>
            </a:r>
            <a:r>
              <a:rPr lang="en-US" altLang="ja-JP" sz="2000" dirty="0" err="1" smtClean="0">
                <a:latin typeface="Courier New" pitchFamily="49" charset="0"/>
                <a:cs typeface="Courier New" pitchFamily="49" charset="0"/>
              </a:rPr>
              <a:t>Hoge</a:t>
            </a:r>
            <a:r>
              <a:rPr lang="en-US" altLang="ja-JP" sz="2000" dirty="0" smtClean="0">
                <a:latin typeface="Courier New" pitchFamily="49" charset="0"/>
                <a:cs typeface="Courier New" pitchFamily="49" charset="0"/>
              </a:rPr>
              <a:t>&gt;(new </a:t>
            </a:r>
            <a:r>
              <a:rPr lang="en-US" altLang="ja-JP" sz="2000" dirty="0" err="1" smtClean="0">
                <a:latin typeface="Courier New" pitchFamily="49" charset="0"/>
                <a:cs typeface="Courier New" pitchFamily="49" charset="0"/>
              </a:rPr>
              <a:t>Hoge</a:t>
            </a:r>
            <a:r>
              <a:rPr lang="en-US" altLang="ja-JP" sz="2000" dirty="0" smtClean="0">
                <a:latin typeface="Courier New" pitchFamily="49" charset="0"/>
                <a:cs typeface="Courier New" pitchFamily="49" charset="0"/>
              </a:rPr>
              <a:t>()); // </a:t>
            </a:r>
            <a:r>
              <a:rPr lang="ja-JP" altLang="en-US" sz="2000" dirty="0" smtClean="0">
                <a:latin typeface="Courier New" pitchFamily="49" charset="0"/>
                <a:cs typeface="Courier New" pitchFamily="49" charset="0"/>
              </a:rPr>
              <a:t>ポインタ持ち換え</a:t>
            </a:r>
            <a:endParaRPr lang="en-US" altLang="ja-JP" sz="2000" dirty="0" smtClean="0">
              <a:latin typeface="Courier New" pitchFamily="49" charset="0"/>
              <a:cs typeface="Courier New" pitchFamily="49" charset="0"/>
            </a:endParaRPr>
          </a:p>
          <a:p>
            <a:pPr>
              <a:buNone/>
            </a:pPr>
            <a:r>
              <a:rPr lang="ja-JP" altLang="en-US" sz="2000" dirty="0" smtClean="0">
                <a:latin typeface="Courier New" pitchFamily="49" charset="0"/>
                <a:cs typeface="Courier New" pitchFamily="49" charset="0"/>
              </a:rPr>
              <a:t>　　</a:t>
            </a:r>
            <a:r>
              <a:rPr lang="en-US" altLang="ja-JP" sz="2000" dirty="0" smtClean="0">
                <a:latin typeface="Courier New" pitchFamily="49" charset="0"/>
                <a:cs typeface="Courier New" pitchFamily="49" charset="0"/>
              </a:rPr>
              <a:t>p-&gt;</a:t>
            </a:r>
            <a:r>
              <a:rPr lang="en-US" altLang="ja-JP" sz="2000" dirty="0" err="1" smtClean="0">
                <a:latin typeface="Courier New" pitchFamily="49" charset="0"/>
                <a:cs typeface="Courier New" pitchFamily="49" charset="0"/>
              </a:rPr>
              <a:t>func</a:t>
            </a:r>
            <a:r>
              <a:rPr lang="en-US" altLang="ja-JP" sz="2000" dirty="0" smtClean="0">
                <a:latin typeface="Courier New" pitchFamily="49" charset="0"/>
                <a:cs typeface="Courier New" pitchFamily="49" charset="0"/>
              </a:rPr>
              <a:t>();</a:t>
            </a:r>
          </a:p>
          <a:p>
            <a:pPr>
              <a:buNone/>
            </a:pPr>
            <a:r>
              <a:rPr lang="en-US" altLang="ja-JP" sz="2000" dirty="0" smtClean="0">
                <a:latin typeface="Courier New" pitchFamily="49" charset="0"/>
                <a:cs typeface="Courier New" pitchFamily="49" charset="0"/>
              </a:rPr>
              <a:t>  q-&gt;</a:t>
            </a:r>
            <a:r>
              <a:rPr lang="en-US" altLang="ja-JP" sz="2000" dirty="0" err="1" smtClean="0">
                <a:latin typeface="Courier New" pitchFamily="49" charset="0"/>
                <a:cs typeface="Courier New" pitchFamily="49" charset="0"/>
              </a:rPr>
              <a:t>func</a:t>
            </a:r>
            <a:r>
              <a:rPr lang="en-US" altLang="ja-JP" sz="2000" dirty="0" smtClean="0">
                <a:latin typeface="Courier New" pitchFamily="49" charset="0"/>
                <a:cs typeface="Courier New" pitchFamily="49" charset="0"/>
              </a:rPr>
              <a:t>();</a:t>
            </a:r>
          </a:p>
          <a:p>
            <a:pPr>
              <a:buNone/>
            </a:pPr>
            <a:r>
              <a:rPr lang="en-US" altLang="ja-JP" sz="2000" dirty="0" smtClean="0">
                <a:latin typeface="Courier New" pitchFamily="49" charset="0"/>
                <a:cs typeface="Courier New" pitchFamily="49" charset="0"/>
              </a:rPr>
              <a:t>  …</a:t>
            </a:r>
          </a:p>
          <a:p>
            <a:pPr>
              <a:buNone/>
            </a:pPr>
            <a:r>
              <a:rPr lang="en-US" altLang="ja-JP" sz="2000" dirty="0" smtClean="0">
                <a:latin typeface="Courier New" pitchFamily="49" charset="0"/>
                <a:cs typeface="Courier New" pitchFamily="49" charset="0"/>
              </a:rPr>
              <a:t>}</a:t>
            </a:r>
            <a:endParaRPr kumimoji="1" lang="en-US" altLang="ja-JP" sz="2400" dirty="0" smtClean="0">
              <a:latin typeface="Courier New" pitchFamily="49" charset="0"/>
              <a:cs typeface="Courier New" pitchFamily="49" charset="0"/>
            </a:endParaRPr>
          </a:p>
        </p:txBody>
      </p:sp>
      <p:sp>
        <p:nvSpPr>
          <p:cNvPr id="4" name="テキスト ボックス 3"/>
          <p:cNvSpPr txBox="1"/>
          <p:nvPr/>
        </p:nvSpPr>
        <p:spPr>
          <a:xfrm>
            <a:off x="4714876" y="5500702"/>
            <a:ext cx="2970685" cy="369332"/>
          </a:xfrm>
          <a:prstGeom prst="rect">
            <a:avLst/>
          </a:prstGeom>
          <a:noFill/>
        </p:spPr>
        <p:txBody>
          <a:bodyPr wrap="none" rtlCol="0">
            <a:spAutoFit/>
          </a:bodyPr>
          <a:lstStyle/>
          <a:p>
            <a:r>
              <a:rPr lang="ja-JP" altLang="en-US" dirty="0" smtClean="0"/>
              <a:t>こんなことも想定しないとね。</a:t>
            </a:r>
            <a:endParaRPr kumimoji="1" lang="ja-JP"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僕のおはなしはここまで。</a:t>
            </a:r>
            <a:endParaRPr kumimoji="1" lang="ja-JP" altLang="en-US" dirty="0"/>
          </a:p>
        </p:txBody>
      </p:sp>
      <p:sp>
        <p:nvSpPr>
          <p:cNvPr id="4" name="テキスト ボックス 3"/>
          <p:cNvSpPr txBox="1"/>
          <p:nvPr/>
        </p:nvSpPr>
        <p:spPr>
          <a:xfrm>
            <a:off x="1295301" y="1928802"/>
            <a:ext cx="6553397" cy="3539430"/>
          </a:xfrm>
          <a:prstGeom prst="rect">
            <a:avLst/>
          </a:prstGeom>
          <a:noFill/>
        </p:spPr>
        <p:txBody>
          <a:bodyPr wrap="square" rtlCol="0">
            <a:spAutoFit/>
          </a:bodyPr>
          <a:lstStyle/>
          <a:p>
            <a:pPr algn="ctr"/>
            <a:r>
              <a:rPr lang="ja-JP" altLang="en-US" sz="2800" dirty="0" smtClean="0"/>
              <a:t>こんなの作れば、</a:t>
            </a:r>
            <a:r>
              <a:rPr lang="en-US" altLang="ja-JP" sz="2800" dirty="0" smtClean="0"/>
              <a:t>delete</a:t>
            </a:r>
            <a:r>
              <a:rPr lang="ja-JP" altLang="en-US" sz="2800" dirty="0" smtClean="0"/>
              <a:t>しなくて済みます。</a:t>
            </a:r>
            <a:endParaRPr lang="en-US" altLang="ja-JP" sz="2800" dirty="0" smtClean="0"/>
          </a:p>
          <a:p>
            <a:pPr algn="ctr"/>
            <a:r>
              <a:rPr kumimoji="1" lang="ja-JP" altLang="en-US" sz="2800" dirty="0" smtClean="0"/>
              <a:t>さほど</a:t>
            </a:r>
            <a:r>
              <a:rPr kumimoji="1" lang="ja-JP" altLang="en-US" sz="2800" dirty="0" err="1" smtClean="0"/>
              <a:t>にめんど</a:t>
            </a:r>
            <a:r>
              <a:rPr kumimoji="1" lang="ja-JP" altLang="en-US" sz="2800" dirty="0" smtClean="0"/>
              <a:t>くさくないですね。</a:t>
            </a:r>
            <a:endParaRPr kumimoji="1" lang="en-US" altLang="ja-JP" sz="2800" dirty="0" smtClean="0"/>
          </a:p>
          <a:p>
            <a:pPr algn="ctr"/>
            <a:endParaRPr lang="en-US" altLang="ja-JP" sz="2800" dirty="0" smtClean="0"/>
          </a:p>
          <a:p>
            <a:pPr algn="ctr"/>
            <a:r>
              <a:rPr lang="ja-JP" altLang="en-US" sz="2800" dirty="0" smtClean="0"/>
              <a:t>こんなのを</a:t>
            </a:r>
            <a:endParaRPr lang="en-US" altLang="ja-JP" sz="2800" dirty="0" smtClean="0"/>
          </a:p>
          <a:p>
            <a:pPr algn="ctr"/>
            <a:r>
              <a:rPr lang="ja-JP" altLang="en-US" sz="2800" dirty="0" smtClean="0"/>
              <a:t>「参照カウンタ」</a:t>
            </a:r>
            <a:endParaRPr lang="en-US" altLang="ja-JP" sz="2800" dirty="0" smtClean="0"/>
          </a:p>
          <a:p>
            <a:pPr algn="ctr"/>
            <a:r>
              <a:rPr kumimoji="1" lang="ja-JP" altLang="en-US" sz="2800" dirty="0" err="1" smtClean="0"/>
              <a:t>って</a:t>
            </a:r>
            <a:r>
              <a:rPr kumimoji="1" lang="ja-JP" altLang="en-US" sz="2800" dirty="0" smtClean="0"/>
              <a:t>いいます。</a:t>
            </a:r>
            <a:endParaRPr kumimoji="1" lang="en-US" altLang="ja-JP" sz="2800" dirty="0" smtClean="0"/>
          </a:p>
          <a:p>
            <a:pPr algn="ctr"/>
            <a:endParaRPr lang="en-US" altLang="ja-JP" sz="2800" dirty="0" smtClean="0"/>
          </a:p>
          <a:p>
            <a:pPr algn="ctr"/>
            <a:r>
              <a:rPr kumimoji="1" lang="ja-JP" altLang="en-US" sz="2800" dirty="0" smtClean="0"/>
              <a:t>つづきは</a:t>
            </a:r>
            <a:r>
              <a:rPr kumimoji="1" lang="en-US" altLang="ja-JP" sz="2800" strike="sngStrike" dirty="0" smtClean="0"/>
              <a:t>Web</a:t>
            </a:r>
            <a:r>
              <a:rPr kumimoji="1" lang="ja-JP" altLang="en-US" sz="2800" strike="sngStrike" dirty="0" err="1" smtClean="0"/>
              <a:t>で</a:t>
            </a:r>
            <a:r>
              <a:rPr kumimoji="1" lang="ja-JP" altLang="en-US" sz="2800" dirty="0" err="1" smtClean="0"/>
              <a:t>とっちゃん</a:t>
            </a:r>
            <a:r>
              <a:rPr kumimoji="1" lang="ja-JP" altLang="en-US" sz="2800" dirty="0" smtClean="0"/>
              <a:t>が！</a:t>
            </a:r>
            <a:endParaRPr kumimoji="1" lang="ja-JP" alt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「ポインタ」</a:t>
            </a:r>
            <a:r>
              <a:rPr lang="ja-JP" altLang="en-US" dirty="0" err="1" smtClean="0"/>
              <a:t>て</a:t>
            </a:r>
            <a:r>
              <a:rPr lang="ja-JP" altLang="en-US" dirty="0" smtClean="0"/>
              <a:t>なによ</a:t>
            </a:r>
            <a:r>
              <a:rPr lang="en-US" altLang="ja-JP" dirty="0" smtClean="0"/>
              <a:t>!?</a:t>
            </a:r>
            <a:endParaRPr kumimoji="1" lang="ja-JP" altLang="en-US" dirty="0"/>
          </a:p>
        </p:txBody>
      </p:sp>
      <p:sp>
        <p:nvSpPr>
          <p:cNvPr id="3" name="テキスト プレースホルダ 2"/>
          <p:cNvSpPr>
            <a:spLocks noGrp="1"/>
          </p:cNvSpPr>
          <p:nvPr>
            <p:ph type="body" idx="1"/>
          </p:nvPr>
        </p:nvSpPr>
        <p:spPr>
          <a:xfrm>
            <a:off x="357158" y="1928802"/>
            <a:ext cx="8215370" cy="3162305"/>
          </a:xfrm>
        </p:spPr>
        <p:txBody>
          <a:bodyPr/>
          <a:lstStyle/>
          <a:p>
            <a:r>
              <a:rPr lang="ja-JP" altLang="en-US" sz="5400" dirty="0" smtClean="0"/>
              <a:t>わかんなくていいです。</a:t>
            </a:r>
            <a:endParaRPr lang="en-US" altLang="ja-JP" sz="5400" dirty="0" smtClean="0"/>
          </a:p>
          <a:p>
            <a:r>
              <a:rPr kumimoji="1" lang="ja-JP" altLang="en-US" sz="5400" dirty="0" smtClean="0"/>
              <a:t>メンドクセーってことだけ</a:t>
            </a:r>
            <a:endParaRPr kumimoji="1" lang="en-US" altLang="ja-JP" sz="5400" dirty="0" smtClean="0"/>
          </a:p>
          <a:p>
            <a:pPr>
              <a:buNone/>
            </a:pPr>
            <a:r>
              <a:rPr lang="ja-JP" altLang="en-US" sz="5400" dirty="0" smtClean="0"/>
              <a:t>　　</a:t>
            </a:r>
            <a:r>
              <a:rPr kumimoji="1" lang="ja-JP" altLang="en-US" sz="5400" dirty="0" smtClean="0"/>
              <a:t>知ってください。</a:t>
            </a:r>
            <a:endParaRPr kumimoji="1" lang="ja-JP" altLang="en-US" sz="5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a:t>
            </a:r>
            <a:r>
              <a:rPr kumimoji="1" lang="ja-JP" altLang="en-US" dirty="0" smtClean="0"/>
              <a:t>におけるポインタ</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C#(</a:t>
            </a:r>
            <a:r>
              <a:rPr lang="ja-JP" altLang="en-US" dirty="0" err="1" smtClean="0"/>
              <a:t>てか</a:t>
            </a:r>
            <a:r>
              <a:rPr lang="en-US" altLang="ja-JP" dirty="0" smtClean="0"/>
              <a:t>.NET)</a:t>
            </a:r>
            <a:r>
              <a:rPr lang="ja-JP" altLang="en-US" dirty="0" err="1" smtClean="0"/>
              <a:t>には</a:t>
            </a:r>
            <a:r>
              <a:rPr lang="ja-JP" altLang="en-US" dirty="0" smtClean="0"/>
              <a:t>値型と参照型があります。</a:t>
            </a:r>
            <a:endParaRPr lang="en-US" altLang="ja-JP" dirty="0" smtClean="0"/>
          </a:p>
          <a:p>
            <a:r>
              <a:rPr lang="ja-JP" altLang="en-US" dirty="0" smtClean="0"/>
              <a:t>値型は </a:t>
            </a:r>
            <a:r>
              <a:rPr lang="en-US" altLang="ja-JP" dirty="0" err="1" smtClean="0"/>
              <a:t>struct</a:t>
            </a:r>
            <a:r>
              <a:rPr lang="en-US" altLang="ja-JP" dirty="0" smtClean="0"/>
              <a:t> / </a:t>
            </a:r>
            <a:r>
              <a:rPr lang="ja-JP" altLang="en-US" dirty="0" smtClean="0"/>
              <a:t>参照型 は </a:t>
            </a:r>
            <a:r>
              <a:rPr lang="en-US" altLang="ja-JP" dirty="0" smtClean="0"/>
              <a:t>class</a:t>
            </a:r>
            <a:br>
              <a:rPr lang="en-US" altLang="ja-JP" dirty="0" smtClean="0"/>
            </a:br>
            <a:endParaRPr lang="en-US" altLang="ja-JP" dirty="0" smtClean="0"/>
          </a:p>
          <a:p>
            <a:r>
              <a:rPr kumimoji="1" lang="en-US" altLang="ja-JP" dirty="0" err="1" smtClean="0"/>
              <a:t>naitive</a:t>
            </a:r>
            <a:r>
              <a:rPr kumimoji="1" lang="ja-JP" altLang="en-US" dirty="0" smtClean="0"/>
              <a:t>の代表</a:t>
            </a:r>
            <a:r>
              <a:rPr kumimoji="1" lang="en-US" altLang="ja-JP" dirty="0" smtClean="0"/>
              <a:t>(?)C++</a:t>
            </a:r>
            <a:r>
              <a:rPr kumimoji="1" lang="ja-JP" altLang="en-US" dirty="0" err="1" smtClean="0"/>
              <a:t>には</a:t>
            </a:r>
            <a:endParaRPr kumimoji="1" lang="en-US" altLang="ja-JP" dirty="0" smtClean="0"/>
          </a:p>
          <a:p>
            <a:pPr>
              <a:buNone/>
            </a:pPr>
            <a:r>
              <a:rPr lang="ja-JP" altLang="en-US" dirty="0" smtClean="0"/>
              <a:t>　　　</a:t>
            </a:r>
            <a:r>
              <a:rPr kumimoji="1" lang="ja-JP" altLang="en-US" dirty="0" smtClean="0"/>
              <a:t>型としての参照はありません。</a:t>
            </a:r>
            <a:endParaRPr kumimoji="1" lang="en-US" altLang="ja-JP" dirty="0" smtClean="0"/>
          </a:p>
          <a:p>
            <a:r>
              <a:rPr lang="ja-JP" altLang="en-US" dirty="0" smtClean="0"/>
              <a:t>あるのは値型のみ。</a:t>
            </a:r>
            <a:r>
              <a:rPr lang="en-US" altLang="ja-JP" dirty="0" smtClean="0"/>
              <a:t>class </a:t>
            </a:r>
            <a:r>
              <a:rPr lang="ja-JP" altLang="en-US" dirty="0" smtClean="0"/>
              <a:t>でさえも。</a:t>
            </a:r>
            <a:endParaRPr kumimoji="1" lang="ja-JP"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ポインタのつかいかた。</a:t>
            </a:r>
            <a:endParaRPr kumimoji="1" lang="ja-JP" altLang="en-US" dirty="0"/>
          </a:p>
        </p:txBody>
      </p:sp>
      <p:sp>
        <p:nvSpPr>
          <p:cNvPr id="3" name="テキスト プレースホルダ 2"/>
          <p:cNvSpPr>
            <a:spLocks noGrp="1"/>
          </p:cNvSpPr>
          <p:nvPr>
            <p:ph type="body" idx="1"/>
          </p:nvPr>
        </p:nvSpPr>
        <p:spPr/>
        <p:txBody>
          <a:bodyPr/>
          <a:lstStyle/>
          <a:p>
            <a:pPr>
              <a:buNone/>
            </a:pPr>
            <a:r>
              <a:rPr kumimoji="1" lang="en-US" altLang="ja-JP" sz="2400" dirty="0" smtClean="0">
                <a:latin typeface="Courier New" pitchFamily="49" charset="0"/>
                <a:cs typeface="Courier New" pitchFamily="49" charset="0"/>
              </a:rPr>
              <a:t>class </a:t>
            </a:r>
            <a:r>
              <a:rPr kumimoji="1" lang="en-US" altLang="ja-JP" sz="2400" dirty="0" err="1" smtClean="0">
                <a:latin typeface="Courier New" pitchFamily="49" charset="0"/>
                <a:cs typeface="Courier New" pitchFamily="49" charset="0"/>
              </a:rPr>
              <a:t>Hoge</a:t>
            </a:r>
            <a:r>
              <a:rPr kumimoji="1" lang="en-US" altLang="ja-JP" sz="2400" dirty="0" smtClean="0">
                <a:latin typeface="Courier New" pitchFamily="49" charset="0"/>
                <a:cs typeface="Courier New" pitchFamily="49" charset="0"/>
              </a:rPr>
              <a:t> {</a:t>
            </a:r>
          </a:p>
          <a:p>
            <a:pPr>
              <a:buNone/>
            </a:pPr>
            <a:r>
              <a:rPr lang="en-US" altLang="ja-JP" sz="2400" dirty="0" smtClean="0">
                <a:latin typeface="Courier New" pitchFamily="49" charset="0"/>
                <a:cs typeface="Courier New" pitchFamily="49" charset="0"/>
              </a:rPr>
              <a:t>public:</a:t>
            </a:r>
          </a:p>
          <a:p>
            <a:pPr>
              <a:buNone/>
            </a:pPr>
            <a:r>
              <a:rPr lang="en-US" altLang="ja-JP" sz="2400" dirty="0" smtClean="0">
                <a:latin typeface="Courier New" pitchFamily="49" charset="0"/>
                <a:cs typeface="Courier New" pitchFamily="49" charset="0"/>
              </a:rPr>
              <a:t>  void </a:t>
            </a:r>
            <a:r>
              <a:rPr lang="en-US" altLang="ja-JP" sz="2400" dirty="0" err="1" smtClean="0">
                <a:latin typeface="Courier New" pitchFamily="49" charset="0"/>
                <a:cs typeface="Courier New" pitchFamily="49" charset="0"/>
              </a:rPr>
              <a:t>func</a:t>
            </a:r>
            <a:r>
              <a:rPr lang="en-US" altLang="ja-JP" sz="2400" dirty="0" smtClean="0">
                <a:latin typeface="Courier New" pitchFamily="49" charset="0"/>
                <a:cs typeface="Courier New" pitchFamily="49" charset="0"/>
              </a:rPr>
              <a:t>();</a:t>
            </a:r>
          </a:p>
          <a:p>
            <a:pPr>
              <a:buNone/>
            </a:pPr>
            <a:r>
              <a:rPr lang="en-US" altLang="ja-JP" sz="2400" dirty="0" smtClean="0">
                <a:latin typeface="Courier New" pitchFamily="49" charset="0"/>
                <a:cs typeface="Courier New" pitchFamily="49" charset="0"/>
              </a:rPr>
              <a:t>  …</a:t>
            </a:r>
          </a:p>
          <a:p>
            <a:pPr>
              <a:buNone/>
            </a:pPr>
            <a:r>
              <a:rPr lang="en-US" altLang="ja-JP" sz="2400" dirty="0" smtClean="0">
                <a:latin typeface="Courier New" pitchFamily="49" charset="0"/>
                <a:cs typeface="Courier New" pitchFamily="49" charset="0"/>
              </a:rPr>
              <a:t>};</a:t>
            </a:r>
          </a:p>
          <a:p>
            <a:pPr>
              <a:buNone/>
            </a:pPr>
            <a:endParaRPr lang="en-US" altLang="ja-JP" sz="2400" dirty="0" smtClean="0">
              <a:latin typeface="Courier New" pitchFamily="49" charset="0"/>
              <a:cs typeface="Courier New" pitchFamily="49" charset="0"/>
            </a:endParaRPr>
          </a:p>
          <a:p>
            <a:pPr>
              <a:buNone/>
            </a:pPr>
            <a:r>
              <a:rPr lang="en-US" altLang="ja-JP" sz="2400" dirty="0" err="1" smtClean="0">
                <a:latin typeface="Courier New" pitchFamily="49" charset="0"/>
                <a:cs typeface="Courier New" pitchFamily="49" charset="0"/>
              </a:rPr>
              <a:t>int</a:t>
            </a:r>
            <a:r>
              <a:rPr lang="en-US" altLang="ja-JP" sz="2400" dirty="0" smtClean="0">
                <a:latin typeface="Courier New" pitchFamily="49" charset="0"/>
                <a:cs typeface="Courier New" pitchFamily="49" charset="0"/>
              </a:rPr>
              <a:t> main() {</a:t>
            </a:r>
          </a:p>
          <a:p>
            <a:pPr>
              <a:buNone/>
            </a:pPr>
            <a:r>
              <a:rPr lang="en-US" altLang="ja-JP" sz="2400" dirty="0" smtClean="0">
                <a:latin typeface="Courier New" pitchFamily="49" charset="0"/>
                <a:cs typeface="Courier New" pitchFamily="49" charset="0"/>
              </a:rPr>
              <a:t>  </a:t>
            </a:r>
            <a:r>
              <a:rPr lang="en-US" altLang="ja-JP" sz="2400" b="1" dirty="0" err="1" smtClean="0">
                <a:latin typeface="Courier New" pitchFamily="49" charset="0"/>
                <a:cs typeface="Courier New" pitchFamily="49" charset="0"/>
              </a:rPr>
              <a:t>Hoge</a:t>
            </a:r>
            <a:r>
              <a:rPr lang="en-US" altLang="ja-JP" sz="2400" b="1" dirty="0" smtClean="0">
                <a:latin typeface="Courier New" pitchFamily="49" charset="0"/>
                <a:cs typeface="Courier New" pitchFamily="49" charset="0"/>
              </a:rPr>
              <a:t>* p </a:t>
            </a:r>
            <a:r>
              <a:rPr lang="en-US" altLang="ja-JP" sz="2400" dirty="0" smtClean="0">
                <a:latin typeface="Courier New" pitchFamily="49" charset="0"/>
                <a:cs typeface="Courier New" pitchFamily="49" charset="0"/>
              </a:rPr>
              <a:t>= </a:t>
            </a:r>
            <a:r>
              <a:rPr lang="en-US" altLang="ja-JP" sz="2400" b="1" dirty="0" smtClean="0">
                <a:latin typeface="Courier New" pitchFamily="49" charset="0"/>
                <a:cs typeface="Courier New" pitchFamily="49" charset="0"/>
              </a:rPr>
              <a:t>new</a:t>
            </a:r>
            <a:r>
              <a:rPr lang="en-US" altLang="ja-JP" sz="2400" dirty="0" smtClean="0">
                <a:latin typeface="Courier New" pitchFamily="49" charset="0"/>
                <a:cs typeface="Courier New" pitchFamily="49" charset="0"/>
              </a:rPr>
              <a:t> </a:t>
            </a:r>
            <a:r>
              <a:rPr lang="en-US" altLang="ja-JP" sz="2400" dirty="0" err="1" smtClean="0">
                <a:latin typeface="Courier New" pitchFamily="49" charset="0"/>
                <a:cs typeface="Courier New" pitchFamily="49" charset="0"/>
              </a:rPr>
              <a:t>Hoge</a:t>
            </a:r>
            <a:r>
              <a:rPr lang="en-US" altLang="ja-JP" sz="2400" dirty="0" smtClean="0">
                <a:latin typeface="Courier New" pitchFamily="49" charset="0"/>
                <a:cs typeface="Courier New" pitchFamily="49" charset="0"/>
              </a:rPr>
              <a:t>();</a:t>
            </a:r>
          </a:p>
          <a:p>
            <a:pPr>
              <a:buNone/>
            </a:pPr>
            <a:r>
              <a:rPr lang="en-US" altLang="ja-JP" sz="2400" dirty="0" smtClean="0">
                <a:latin typeface="Courier New" pitchFamily="49" charset="0"/>
                <a:cs typeface="Courier New" pitchFamily="49" charset="0"/>
              </a:rPr>
              <a:t>  p-&gt;</a:t>
            </a:r>
            <a:r>
              <a:rPr lang="en-US" altLang="ja-JP" sz="2400" dirty="0" err="1" smtClean="0">
                <a:latin typeface="Courier New" pitchFamily="49" charset="0"/>
                <a:cs typeface="Courier New" pitchFamily="49" charset="0"/>
              </a:rPr>
              <a:t>func</a:t>
            </a:r>
            <a:r>
              <a:rPr lang="en-US" altLang="ja-JP" sz="2400" dirty="0" smtClean="0">
                <a:latin typeface="Courier New" pitchFamily="49" charset="0"/>
                <a:cs typeface="Courier New" pitchFamily="49" charset="0"/>
              </a:rPr>
              <a:t>();</a:t>
            </a:r>
          </a:p>
          <a:p>
            <a:pPr>
              <a:buNone/>
            </a:pPr>
            <a:r>
              <a:rPr lang="en-US" altLang="ja-JP" sz="2400" dirty="0" smtClean="0">
                <a:latin typeface="Courier New" pitchFamily="49" charset="0"/>
                <a:cs typeface="Courier New" pitchFamily="49" charset="0"/>
              </a:rPr>
              <a:t>  </a:t>
            </a:r>
            <a:r>
              <a:rPr lang="en-US" altLang="ja-JP" sz="2400" b="1" dirty="0" smtClean="0">
                <a:latin typeface="Courier New" pitchFamily="49" charset="0"/>
                <a:cs typeface="Courier New" pitchFamily="49" charset="0"/>
              </a:rPr>
              <a:t>delete</a:t>
            </a:r>
            <a:r>
              <a:rPr lang="en-US" altLang="ja-JP" sz="2400" dirty="0" smtClean="0">
                <a:latin typeface="Courier New" pitchFamily="49" charset="0"/>
                <a:cs typeface="Courier New" pitchFamily="49" charset="0"/>
              </a:rPr>
              <a:t> p;</a:t>
            </a:r>
          </a:p>
          <a:p>
            <a:pPr>
              <a:buNone/>
            </a:pPr>
            <a:r>
              <a:rPr lang="en-US" altLang="ja-JP" sz="2400" dirty="0" smtClean="0">
                <a:latin typeface="Courier New" pitchFamily="49" charset="0"/>
                <a:cs typeface="Courier New" pitchFamily="49" charset="0"/>
              </a:rPr>
              <a:t>}</a:t>
            </a:r>
          </a:p>
          <a:p>
            <a:pPr>
              <a:buNone/>
            </a:pPr>
            <a:r>
              <a:rPr kumimoji="1" lang="en-US" altLang="ja-JP" sz="2400" dirty="0" smtClean="0"/>
              <a:t>  </a:t>
            </a:r>
            <a:endParaRPr kumimoji="1" lang="ja-JP" altLang="en-US" sz="2400" dirty="0"/>
          </a:p>
        </p:txBody>
      </p:sp>
      <p:sp>
        <p:nvSpPr>
          <p:cNvPr id="4" name="テキスト ボックス 3"/>
          <p:cNvSpPr txBox="1"/>
          <p:nvPr/>
        </p:nvSpPr>
        <p:spPr>
          <a:xfrm>
            <a:off x="4286248" y="2428868"/>
            <a:ext cx="2175596" cy="369332"/>
          </a:xfrm>
          <a:prstGeom prst="rect">
            <a:avLst/>
          </a:prstGeom>
          <a:noFill/>
        </p:spPr>
        <p:txBody>
          <a:bodyPr wrap="none" rtlCol="0">
            <a:spAutoFit/>
          </a:bodyPr>
          <a:lstStyle/>
          <a:p>
            <a:r>
              <a:rPr kumimoji="1" lang="en-US" altLang="ja-JP" dirty="0" err="1" smtClean="0"/>
              <a:t>Hoge</a:t>
            </a:r>
            <a:r>
              <a:rPr kumimoji="1" lang="ja-JP" altLang="en-US" dirty="0" smtClean="0"/>
              <a:t>型のポインタ </a:t>
            </a:r>
            <a:r>
              <a:rPr kumimoji="1" lang="en-US" altLang="ja-JP" dirty="0" smtClean="0"/>
              <a:t>p</a:t>
            </a:r>
            <a:endParaRPr kumimoji="1" lang="ja-JP" altLang="en-US" dirty="0"/>
          </a:p>
        </p:txBody>
      </p:sp>
      <p:sp>
        <p:nvSpPr>
          <p:cNvPr id="5" name="テキスト ボックス 4"/>
          <p:cNvSpPr txBox="1"/>
          <p:nvPr/>
        </p:nvSpPr>
        <p:spPr>
          <a:xfrm>
            <a:off x="5500694" y="4572008"/>
            <a:ext cx="1729961" cy="369332"/>
          </a:xfrm>
          <a:prstGeom prst="rect">
            <a:avLst/>
          </a:prstGeom>
          <a:noFill/>
        </p:spPr>
        <p:txBody>
          <a:bodyPr wrap="none" rtlCol="0">
            <a:spAutoFit/>
          </a:bodyPr>
          <a:lstStyle/>
          <a:p>
            <a:r>
              <a:rPr lang="ja-JP" altLang="en-US" dirty="0" smtClean="0"/>
              <a:t>メソッド呼び出し</a:t>
            </a:r>
            <a:endParaRPr kumimoji="1" lang="en-US" altLang="ja-JP" dirty="0" smtClean="0"/>
          </a:p>
        </p:txBody>
      </p:sp>
      <p:sp>
        <p:nvSpPr>
          <p:cNvPr id="6" name="テキスト ボックス 5"/>
          <p:cNvSpPr txBox="1"/>
          <p:nvPr/>
        </p:nvSpPr>
        <p:spPr>
          <a:xfrm>
            <a:off x="4143372" y="3244334"/>
            <a:ext cx="1380506" cy="369332"/>
          </a:xfrm>
          <a:prstGeom prst="rect">
            <a:avLst/>
          </a:prstGeom>
          <a:noFill/>
        </p:spPr>
        <p:txBody>
          <a:bodyPr wrap="none" rtlCol="0">
            <a:spAutoFit/>
          </a:bodyPr>
          <a:lstStyle/>
          <a:p>
            <a:r>
              <a:rPr kumimoji="1" lang="en-US" altLang="ja-JP" dirty="0" smtClean="0"/>
              <a:t>new </a:t>
            </a:r>
            <a:r>
              <a:rPr kumimoji="1" lang="ja-JP" altLang="en-US" dirty="0" smtClean="0"/>
              <a:t>で生成</a:t>
            </a:r>
            <a:endParaRPr kumimoji="1" lang="en-US" altLang="ja-JP" dirty="0" smtClean="0"/>
          </a:p>
        </p:txBody>
      </p:sp>
      <p:sp>
        <p:nvSpPr>
          <p:cNvPr id="7" name="テキスト ボックス 6"/>
          <p:cNvSpPr txBox="1"/>
          <p:nvPr/>
        </p:nvSpPr>
        <p:spPr>
          <a:xfrm>
            <a:off x="4572000" y="5214950"/>
            <a:ext cx="2073003" cy="369332"/>
          </a:xfrm>
          <a:prstGeom prst="rect">
            <a:avLst/>
          </a:prstGeom>
          <a:noFill/>
        </p:spPr>
        <p:txBody>
          <a:bodyPr wrap="none" rtlCol="0">
            <a:spAutoFit/>
          </a:bodyPr>
          <a:lstStyle/>
          <a:p>
            <a:r>
              <a:rPr kumimoji="1" lang="en-US" altLang="ja-JP" dirty="0" smtClean="0"/>
              <a:t>delete </a:t>
            </a:r>
            <a:r>
              <a:rPr kumimoji="1" lang="ja-JP" altLang="en-US" dirty="0" smtClean="0"/>
              <a:t>で廃棄</a:t>
            </a:r>
            <a:r>
              <a:rPr kumimoji="1" lang="en-US" altLang="ja-JP" dirty="0" smtClean="0"/>
              <a:t>/</a:t>
            </a:r>
            <a:r>
              <a:rPr kumimoji="1" lang="ja-JP" altLang="en-US" dirty="0" smtClean="0"/>
              <a:t>返却</a:t>
            </a:r>
            <a:endParaRPr kumimoji="1" lang="en-US" altLang="ja-JP" dirty="0" smtClean="0"/>
          </a:p>
        </p:txBody>
      </p:sp>
      <p:cxnSp>
        <p:nvCxnSpPr>
          <p:cNvPr id="12" name="直線矢印コネクタ 11"/>
          <p:cNvCxnSpPr>
            <a:stCxn id="4" idx="1"/>
          </p:cNvCxnSpPr>
          <p:nvPr/>
        </p:nvCxnSpPr>
        <p:spPr>
          <a:xfrm rot="10800000" flipV="1">
            <a:off x="1857356" y="2613534"/>
            <a:ext cx="2428892" cy="167272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5" idx="1"/>
          </p:cNvCxnSpPr>
          <p:nvPr/>
        </p:nvCxnSpPr>
        <p:spPr>
          <a:xfrm rot="10800000" flipV="1">
            <a:off x="2714612" y="4756674"/>
            <a:ext cx="2786082" cy="10108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6" idx="2"/>
          </p:cNvCxnSpPr>
          <p:nvPr/>
        </p:nvCxnSpPr>
        <p:spPr>
          <a:xfrm rot="5400000">
            <a:off x="3687857" y="3140488"/>
            <a:ext cx="672590" cy="1618947"/>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7" idx="1"/>
          </p:cNvCxnSpPr>
          <p:nvPr/>
        </p:nvCxnSpPr>
        <p:spPr>
          <a:xfrm rot="10800000">
            <a:off x="2428860" y="5286388"/>
            <a:ext cx="2143140" cy="11322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ポインタ</a:t>
            </a:r>
            <a:r>
              <a:rPr kumimoji="1" lang="en-US" altLang="ja-JP" dirty="0" smtClean="0"/>
              <a:t>: </a:t>
            </a:r>
            <a:r>
              <a:rPr kumimoji="1" lang="ja-JP" altLang="en-US" dirty="0" smtClean="0"/>
              <a:t>血の掟</a:t>
            </a:r>
            <a:endParaRPr kumimoji="1" lang="ja-JP" altLang="en-US" dirty="0"/>
          </a:p>
        </p:txBody>
      </p:sp>
      <p:sp>
        <p:nvSpPr>
          <p:cNvPr id="3" name="テキスト プレースホルダ 2"/>
          <p:cNvSpPr>
            <a:spLocks noGrp="1"/>
          </p:cNvSpPr>
          <p:nvPr>
            <p:ph type="body" idx="1"/>
          </p:nvPr>
        </p:nvSpPr>
        <p:spPr>
          <a:xfrm>
            <a:off x="642910" y="2624149"/>
            <a:ext cx="8215370" cy="1519231"/>
          </a:xfrm>
        </p:spPr>
        <p:txBody>
          <a:bodyPr/>
          <a:lstStyle/>
          <a:p>
            <a:pPr>
              <a:buNone/>
            </a:pPr>
            <a:r>
              <a:rPr kumimoji="1" lang="ja-JP" altLang="en-US" sz="8000" dirty="0" smtClean="0"/>
              <a:t>借りたものは返せ</a:t>
            </a:r>
            <a:endParaRPr kumimoji="1" lang="ja-JP" altLang="en-US" sz="8000" dirty="0"/>
          </a:p>
        </p:txBody>
      </p:sp>
      <p:sp>
        <p:nvSpPr>
          <p:cNvPr id="4" name="テキスト ボックス 3"/>
          <p:cNvSpPr txBox="1"/>
          <p:nvPr/>
        </p:nvSpPr>
        <p:spPr>
          <a:xfrm>
            <a:off x="628131" y="5286388"/>
            <a:ext cx="7887737" cy="369332"/>
          </a:xfrm>
          <a:prstGeom prst="rect">
            <a:avLst/>
          </a:prstGeom>
          <a:noFill/>
        </p:spPr>
        <p:txBody>
          <a:bodyPr wrap="none" rtlCol="0">
            <a:spAutoFit/>
          </a:bodyPr>
          <a:lstStyle/>
          <a:p>
            <a:r>
              <a:rPr kumimoji="1" lang="en-US" altLang="ja-JP" dirty="0" smtClean="0"/>
              <a:t>.NET </a:t>
            </a:r>
            <a:r>
              <a:rPr kumimoji="1" lang="ja-JP" altLang="en-US" dirty="0" smtClean="0"/>
              <a:t>だと使わなくなったヤツはほっとけば勝手に回収してくれるんですけどねー</a:t>
            </a:r>
            <a:endParaRPr kumimoji="1" lang="ja-JP"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ポインタ</a:t>
            </a:r>
            <a:r>
              <a:rPr kumimoji="1" lang="en-US" altLang="ja-JP" dirty="0" smtClean="0"/>
              <a:t>: </a:t>
            </a:r>
            <a:r>
              <a:rPr kumimoji="1" lang="ja-JP" altLang="en-US" dirty="0" smtClean="0"/>
              <a:t>掟を破ると</a:t>
            </a:r>
            <a:endParaRPr kumimoji="1" lang="ja-JP" altLang="en-US" dirty="0"/>
          </a:p>
        </p:txBody>
      </p:sp>
      <p:sp>
        <p:nvSpPr>
          <p:cNvPr id="3" name="テキスト プレースホルダ 2"/>
          <p:cNvSpPr>
            <a:spLocks noGrp="1"/>
          </p:cNvSpPr>
          <p:nvPr>
            <p:ph type="body" idx="1"/>
          </p:nvPr>
        </p:nvSpPr>
        <p:spPr>
          <a:xfrm>
            <a:off x="642910" y="1428736"/>
            <a:ext cx="8215370" cy="2947991"/>
          </a:xfrm>
        </p:spPr>
        <p:txBody>
          <a:bodyPr/>
          <a:lstStyle/>
          <a:p>
            <a:pPr algn="ctr">
              <a:buNone/>
            </a:pPr>
            <a:r>
              <a:rPr lang="ja-JP" altLang="en-US" sz="8000" dirty="0" smtClean="0"/>
              <a:t>なにが起こるか</a:t>
            </a:r>
            <a:endParaRPr lang="en-US" altLang="ja-JP" sz="8000" dirty="0" smtClean="0"/>
          </a:p>
          <a:p>
            <a:pPr algn="ctr">
              <a:buNone/>
            </a:pPr>
            <a:r>
              <a:rPr kumimoji="1" lang="ja-JP" altLang="en-US" sz="8000" dirty="0" smtClean="0"/>
              <a:t>わからない</a:t>
            </a:r>
            <a:endParaRPr kumimoji="1" lang="ja-JP" altLang="en-US" sz="8000" dirty="0"/>
          </a:p>
        </p:txBody>
      </p:sp>
      <p:sp>
        <p:nvSpPr>
          <p:cNvPr id="4" name="テキスト ボックス 3"/>
          <p:cNvSpPr txBox="1"/>
          <p:nvPr/>
        </p:nvSpPr>
        <p:spPr>
          <a:xfrm>
            <a:off x="3571868" y="5286388"/>
            <a:ext cx="5035353" cy="646331"/>
          </a:xfrm>
          <a:prstGeom prst="rect">
            <a:avLst/>
          </a:prstGeom>
          <a:noFill/>
        </p:spPr>
        <p:txBody>
          <a:bodyPr wrap="none" rtlCol="0">
            <a:spAutoFit/>
          </a:bodyPr>
          <a:lstStyle/>
          <a:p>
            <a:r>
              <a:rPr lang="ja-JP" altLang="en-US" dirty="0" smtClean="0"/>
              <a:t>現象は、たいてい原因とは別のところに現れます。</a:t>
            </a:r>
            <a:endParaRPr lang="en-US" altLang="ja-JP" dirty="0" smtClean="0"/>
          </a:p>
          <a:p>
            <a:r>
              <a:rPr lang="ja-JP" altLang="en-US" dirty="0" smtClean="0"/>
              <a:t>ものすごく見つけにくい厄介なバグです。</a:t>
            </a:r>
            <a:endParaRPr kumimoji="1" lang="ja-JP"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よくやる掟破り　：</a:t>
            </a:r>
            <a:r>
              <a:rPr lang="ja-JP" altLang="en-US" dirty="0" smtClean="0"/>
              <a:t>　返し忘れ</a:t>
            </a:r>
            <a:endParaRPr kumimoji="1" lang="ja-JP" altLang="en-US" dirty="0"/>
          </a:p>
        </p:txBody>
      </p:sp>
      <p:sp>
        <p:nvSpPr>
          <p:cNvPr id="3" name="テキスト プレースホルダ 2"/>
          <p:cNvSpPr>
            <a:spLocks noGrp="1"/>
          </p:cNvSpPr>
          <p:nvPr>
            <p:ph type="body" idx="1"/>
          </p:nvPr>
        </p:nvSpPr>
        <p:spPr>
          <a:xfrm>
            <a:off x="357158" y="1052513"/>
            <a:ext cx="8329642" cy="4090999"/>
          </a:xfrm>
        </p:spPr>
        <p:txBody>
          <a:bodyPr/>
          <a:lstStyle/>
          <a:p>
            <a:pPr>
              <a:buNone/>
            </a:pPr>
            <a:endParaRPr kumimoji="1" lang="en-US" altLang="ja-JP" dirty="0" smtClean="0">
              <a:latin typeface="Courier New" pitchFamily="49" charset="0"/>
              <a:cs typeface="Courier New" pitchFamily="49" charset="0"/>
            </a:endParaRPr>
          </a:p>
          <a:p>
            <a:pPr>
              <a:buNone/>
            </a:pPr>
            <a:r>
              <a:rPr kumimoji="1" lang="en-US" altLang="ja-JP" dirty="0" err="1" smtClean="0">
                <a:latin typeface="Courier New" pitchFamily="49" charset="0"/>
                <a:cs typeface="Courier New" pitchFamily="49" charset="0"/>
              </a:rPr>
              <a:t>int</a:t>
            </a:r>
            <a:r>
              <a:rPr kumimoji="1" lang="en-US" altLang="ja-JP" dirty="0" smtClean="0">
                <a:latin typeface="Courier New" pitchFamily="49" charset="0"/>
                <a:cs typeface="Courier New" pitchFamily="49" charset="0"/>
              </a:rPr>
              <a:t> main() {</a:t>
            </a:r>
          </a:p>
          <a:p>
            <a:pPr>
              <a:buNone/>
            </a:pPr>
            <a:r>
              <a:rPr kumimoji="1" lang="en-US" altLang="ja-JP" dirty="0" smtClean="0">
                <a:latin typeface="Courier New" pitchFamily="49" charset="0"/>
                <a:cs typeface="Courier New" pitchFamily="49" charset="0"/>
              </a:rPr>
              <a:t>  </a:t>
            </a:r>
            <a:r>
              <a:rPr kumimoji="1" lang="en-US" altLang="ja-JP" dirty="0" err="1" smtClean="0">
                <a:latin typeface="Courier New" pitchFamily="49" charset="0"/>
                <a:cs typeface="Courier New" pitchFamily="49" charset="0"/>
              </a:rPr>
              <a:t>Hoge</a:t>
            </a:r>
            <a:r>
              <a:rPr kumimoji="1" lang="en-US" altLang="ja-JP" dirty="0" smtClean="0">
                <a:latin typeface="Courier New" pitchFamily="49" charset="0"/>
                <a:cs typeface="Courier New" pitchFamily="49" charset="0"/>
              </a:rPr>
              <a:t>* p;</a:t>
            </a:r>
          </a:p>
          <a:p>
            <a:pPr>
              <a:buNone/>
            </a:pPr>
            <a:r>
              <a:rPr lang="en-US" altLang="ja-JP" dirty="0" smtClean="0">
                <a:latin typeface="Courier New" pitchFamily="49" charset="0"/>
                <a:cs typeface="Courier New" pitchFamily="49" charset="0"/>
              </a:rPr>
              <a:t>  p</a:t>
            </a:r>
            <a:r>
              <a:rPr kumimoji="1" lang="en-US" altLang="ja-JP" dirty="0" smtClean="0">
                <a:latin typeface="Courier New" pitchFamily="49" charset="0"/>
                <a:cs typeface="Courier New" pitchFamily="49" charset="0"/>
              </a:rPr>
              <a:t> = new </a:t>
            </a:r>
            <a:r>
              <a:rPr kumimoji="1" lang="en-US" altLang="ja-JP" dirty="0" err="1" smtClean="0">
                <a:latin typeface="Courier New" pitchFamily="49" charset="0"/>
                <a:cs typeface="Courier New" pitchFamily="49" charset="0"/>
              </a:rPr>
              <a:t>Hoge</a:t>
            </a:r>
            <a:r>
              <a:rPr kumimoji="1" lang="en-US" altLang="ja-JP" dirty="0" smtClean="0">
                <a:latin typeface="Courier New" pitchFamily="49" charset="0"/>
                <a:cs typeface="Courier New" pitchFamily="49" charset="0"/>
              </a:rPr>
              <a:t>();</a:t>
            </a:r>
          </a:p>
          <a:p>
            <a:pPr>
              <a:buNone/>
            </a:pPr>
            <a:r>
              <a:rPr lang="en-US" altLang="ja-JP" dirty="0" smtClean="0">
                <a:latin typeface="Courier New" pitchFamily="49" charset="0"/>
                <a:cs typeface="Courier New" pitchFamily="49" charset="0"/>
              </a:rPr>
              <a:t>  … // </a:t>
            </a:r>
            <a:r>
              <a:rPr lang="ja-JP" altLang="en-US" sz="2400" dirty="0" smtClean="0">
                <a:latin typeface="Courier New" pitchFamily="49" charset="0"/>
                <a:cs typeface="Courier New" pitchFamily="49" charset="0"/>
              </a:rPr>
              <a:t>いろいろあって</a:t>
            </a:r>
            <a:endParaRPr lang="en-US" altLang="ja-JP" dirty="0" smtClean="0">
              <a:latin typeface="Courier New" pitchFamily="49" charset="0"/>
              <a:cs typeface="Courier New" pitchFamily="49" charset="0"/>
            </a:endParaRPr>
          </a:p>
          <a:p>
            <a:pPr>
              <a:buNone/>
            </a:pPr>
            <a:r>
              <a:rPr lang="en-US" altLang="ja-JP" dirty="0" smtClean="0">
                <a:latin typeface="Courier New" pitchFamily="49" charset="0"/>
                <a:cs typeface="Courier New" pitchFamily="49" charset="0"/>
              </a:rPr>
              <a:t>}</a:t>
            </a:r>
            <a:endParaRPr kumimoji="1" lang="en-US" altLang="ja-JP" dirty="0" smtClean="0">
              <a:latin typeface="Courier New" pitchFamily="49" charset="0"/>
              <a:cs typeface="Courier New" pitchFamily="49" charset="0"/>
            </a:endParaRPr>
          </a:p>
        </p:txBody>
      </p:sp>
      <p:sp>
        <p:nvSpPr>
          <p:cNvPr id="4" name="テキスト ボックス 3"/>
          <p:cNvSpPr txBox="1"/>
          <p:nvPr/>
        </p:nvSpPr>
        <p:spPr>
          <a:xfrm>
            <a:off x="4357686" y="5429264"/>
            <a:ext cx="4176784" cy="369332"/>
          </a:xfrm>
          <a:prstGeom prst="rect">
            <a:avLst/>
          </a:prstGeom>
          <a:noFill/>
        </p:spPr>
        <p:txBody>
          <a:bodyPr wrap="none" rtlCol="0">
            <a:spAutoFit/>
          </a:bodyPr>
          <a:lstStyle/>
          <a:p>
            <a:r>
              <a:rPr kumimoji="1" lang="en-US" altLang="ja-JP" dirty="0" smtClean="0"/>
              <a:t>Java/.NET </a:t>
            </a:r>
            <a:r>
              <a:rPr kumimoji="1" lang="ja-JP" altLang="en-US" dirty="0" smtClean="0"/>
              <a:t>屋さんは </a:t>
            </a:r>
            <a:r>
              <a:rPr kumimoji="1" lang="en-US" altLang="ja-JP" dirty="0" smtClean="0"/>
              <a:t>delete </a:t>
            </a:r>
            <a:r>
              <a:rPr kumimoji="1" lang="ja-JP" altLang="en-US" dirty="0" smtClean="0"/>
              <a:t>を忘れます。</a:t>
            </a:r>
            <a:endParaRPr kumimoji="1" lang="ja-JP"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よくやる掟破り　：</a:t>
            </a:r>
            <a:r>
              <a:rPr lang="ja-JP" altLang="en-US" dirty="0" smtClean="0"/>
              <a:t>　紛失</a:t>
            </a:r>
            <a:endParaRPr kumimoji="1" lang="ja-JP" altLang="en-US" dirty="0"/>
          </a:p>
        </p:txBody>
      </p:sp>
      <p:sp>
        <p:nvSpPr>
          <p:cNvPr id="3" name="テキスト プレースホルダ 2"/>
          <p:cNvSpPr>
            <a:spLocks noGrp="1"/>
          </p:cNvSpPr>
          <p:nvPr>
            <p:ph type="body" idx="1"/>
          </p:nvPr>
        </p:nvSpPr>
        <p:spPr>
          <a:xfrm>
            <a:off x="357158" y="1052513"/>
            <a:ext cx="8329642" cy="4090999"/>
          </a:xfrm>
        </p:spPr>
        <p:txBody>
          <a:bodyPr/>
          <a:lstStyle/>
          <a:p>
            <a:pPr>
              <a:buNone/>
            </a:pPr>
            <a:r>
              <a:rPr kumimoji="1" lang="en-US" altLang="ja-JP" dirty="0" err="1" smtClean="0">
                <a:latin typeface="Courier New" pitchFamily="49" charset="0"/>
                <a:cs typeface="Courier New" pitchFamily="49" charset="0"/>
              </a:rPr>
              <a:t>int</a:t>
            </a:r>
            <a:r>
              <a:rPr kumimoji="1" lang="en-US" altLang="ja-JP" dirty="0" smtClean="0">
                <a:latin typeface="Courier New" pitchFamily="49" charset="0"/>
                <a:cs typeface="Courier New" pitchFamily="49" charset="0"/>
              </a:rPr>
              <a:t> main() {</a:t>
            </a:r>
          </a:p>
          <a:p>
            <a:pPr>
              <a:buNone/>
            </a:pPr>
            <a:r>
              <a:rPr kumimoji="1" lang="en-US" altLang="ja-JP" dirty="0" smtClean="0">
                <a:latin typeface="Courier New" pitchFamily="49" charset="0"/>
                <a:cs typeface="Courier New" pitchFamily="49" charset="0"/>
              </a:rPr>
              <a:t>  </a:t>
            </a:r>
            <a:r>
              <a:rPr kumimoji="1" lang="en-US" altLang="ja-JP" dirty="0" err="1" smtClean="0">
                <a:latin typeface="Courier New" pitchFamily="49" charset="0"/>
                <a:cs typeface="Courier New" pitchFamily="49" charset="0"/>
              </a:rPr>
              <a:t>Hoge</a:t>
            </a:r>
            <a:r>
              <a:rPr kumimoji="1" lang="en-US" altLang="ja-JP" dirty="0" smtClean="0">
                <a:latin typeface="Courier New" pitchFamily="49" charset="0"/>
                <a:cs typeface="Courier New" pitchFamily="49" charset="0"/>
              </a:rPr>
              <a:t>* p;</a:t>
            </a:r>
          </a:p>
          <a:p>
            <a:pPr>
              <a:buNone/>
            </a:pPr>
            <a:r>
              <a:rPr lang="en-US" altLang="ja-JP" dirty="0" smtClean="0">
                <a:latin typeface="Courier New" pitchFamily="49" charset="0"/>
                <a:cs typeface="Courier New" pitchFamily="49" charset="0"/>
              </a:rPr>
              <a:t>  p</a:t>
            </a:r>
            <a:r>
              <a:rPr kumimoji="1" lang="en-US" altLang="ja-JP" dirty="0" smtClean="0">
                <a:latin typeface="Courier New" pitchFamily="49" charset="0"/>
                <a:cs typeface="Courier New" pitchFamily="49" charset="0"/>
              </a:rPr>
              <a:t> = new </a:t>
            </a:r>
            <a:r>
              <a:rPr kumimoji="1" lang="en-US" altLang="ja-JP" dirty="0" err="1" smtClean="0">
                <a:latin typeface="Courier New" pitchFamily="49" charset="0"/>
                <a:cs typeface="Courier New" pitchFamily="49" charset="0"/>
              </a:rPr>
              <a:t>Hoge</a:t>
            </a:r>
            <a:r>
              <a:rPr kumimoji="1" lang="en-US" altLang="ja-JP" dirty="0" smtClean="0">
                <a:latin typeface="Courier New" pitchFamily="49" charset="0"/>
                <a:cs typeface="Courier New" pitchFamily="49" charset="0"/>
              </a:rPr>
              <a:t>();</a:t>
            </a:r>
          </a:p>
          <a:p>
            <a:pPr>
              <a:buNone/>
            </a:pPr>
            <a:r>
              <a:rPr lang="en-US" altLang="ja-JP" dirty="0" smtClean="0">
                <a:latin typeface="Courier New" pitchFamily="49" charset="0"/>
                <a:cs typeface="Courier New" pitchFamily="49" charset="0"/>
              </a:rPr>
              <a:t>  … </a:t>
            </a:r>
            <a:r>
              <a:rPr lang="en-US" altLang="ja-JP" sz="2400" dirty="0" smtClean="0">
                <a:latin typeface="Courier New" pitchFamily="49" charset="0"/>
                <a:cs typeface="Courier New" pitchFamily="49" charset="0"/>
              </a:rPr>
              <a:t>// </a:t>
            </a:r>
            <a:r>
              <a:rPr lang="ja-JP" altLang="en-US" sz="2000" dirty="0" smtClean="0">
                <a:latin typeface="Courier New" pitchFamily="49" charset="0"/>
                <a:cs typeface="Courier New" pitchFamily="49" charset="0"/>
              </a:rPr>
              <a:t>いろいろあって</a:t>
            </a:r>
            <a:endParaRPr lang="en-US" altLang="ja-JP" dirty="0" smtClean="0">
              <a:latin typeface="Courier New" pitchFamily="49" charset="0"/>
              <a:cs typeface="Courier New" pitchFamily="49" charset="0"/>
            </a:endParaRPr>
          </a:p>
          <a:p>
            <a:pPr>
              <a:buNone/>
            </a:pPr>
            <a:r>
              <a:rPr lang="ja-JP" altLang="en-US" dirty="0" smtClean="0">
                <a:latin typeface="Courier New" pitchFamily="49" charset="0"/>
                <a:cs typeface="Courier New" pitchFamily="49" charset="0"/>
              </a:rPr>
              <a:t>　　</a:t>
            </a:r>
            <a:r>
              <a:rPr lang="en-US" altLang="ja-JP" dirty="0" smtClean="0">
                <a:latin typeface="Courier New" pitchFamily="49" charset="0"/>
                <a:cs typeface="Courier New" pitchFamily="49" charset="0"/>
              </a:rPr>
              <a:t>p = new </a:t>
            </a:r>
            <a:r>
              <a:rPr lang="en-US" altLang="ja-JP" dirty="0" err="1" smtClean="0">
                <a:latin typeface="Courier New" pitchFamily="49" charset="0"/>
                <a:cs typeface="Courier New" pitchFamily="49" charset="0"/>
              </a:rPr>
              <a:t>Hoge</a:t>
            </a:r>
            <a:r>
              <a:rPr lang="en-US" altLang="ja-JP" dirty="0" smtClean="0">
                <a:latin typeface="Courier New" pitchFamily="49" charset="0"/>
                <a:cs typeface="Courier New" pitchFamily="49" charset="0"/>
              </a:rPr>
              <a:t>();</a:t>
            </a:r>
          </a:p>
          <a:p>
            <a:pPr>
              <a:buNone/>
            </a:pPr>
            <a:r>
              <a:rPr lang="en-US" altLang="ja-JP" dirty="0" smtClean="0">
                <a:latin typeface="Courier New" pitchFamily="49" charset="0"/>
                <a:cs typeface="Courier New" pitchFamily="49" charset="0"/>
              </a:rPr>
              <a:t>  …</a:t>
            </a:r>
          </a:p>
          <a:p>
            <a:pPr>
              <a:buNone/>
            </a:pPr>
            <a:r>
              <a:rPr lang="en-US" altLang="ja-JP" dirty="0" smtClean="0">
                <a:latin typeface="Courier New" pitchFamily="49" charset="0"/>
                <a:cs typeface="Courier New" pitchFamily="49" charset="0"/>
              </a:rPr>
              <a:t>  delete p;</a:t>
            </a:r>
          </a:p>
          <a:p>
            <a:pPr>
              <a:buNone/>
            </a:pPr>
            <a:r>
              <a:rPr lang="en-US" altLang="ja-JP" dirty="0" smtClean="0">
                <a:latin typeface="Courier New" pitchFamily="49" charset="0"/>
                <a:cs typeface="Courier New" pitchFamily="49" charset="0"/>
              </a:rPr>
              <a:t>}</a:t>
            </a:r>
            <a:endParaRPr kumimoji="1" lang="en-US" altLang="ja-JP" dirty="0" smtClean="0">
              <a:latin typeface="Courier New" pitchFamily="49" charset="0"/>
              <a:cs typeface="Courier New" pitchFamily="49" charset="0"/>
            </a:endParaRPr>
          </a:p>
        </p:txBody>
      </p:sp>
      <p:sp>
        <p:nvSpPr>
          <p:cNvPr id="4" name="テキスト ボックス 3"/>
          <p:cNvSpPr txBox="1"/>
          <p:nvPr/>
        </p:nvSpPr>
        <p:spPr>
          <a:xfrm>
            <a:off x="4357686" y="5429264"/>
            <a:ext cx="4124847" cy="369332"/>
          </a:xfrm>
          <a:prstGeom prst="rect">
            <a:avLst/>
          </a:prstGeom>
          <a:noFill/>
        </p:spPr>
        <p:txBody>
          <a:bodyPr wrap="none" rtlCol="0">
            <a:spAutoFit/>
          </a:bodyPr>
          <a:lstStyle/>
          <a:p>
            <a:r>
              <a:rPr lang="ja-JP" altLang="en-US" dirty="0" smtClean="0"/>
              <a:t>最初に借りた</a:t>
            </a:r>
            <a:r>
              <a:rPr lang="en-US" altLang="ja-JP" dirty="0" err="1" smtClean="0"/>
              <a:t>Hoge</a:t>
            </a:r>
            <a:r>
              <a:rPr lang="ja-JP" altLang="en-US" dirty="0" smtClean="0"/>
              <a:t>が迷子になってます。</a:t>
            </a:r>
            <a:endParaRPr kumimoji="1" lang="ja-JP"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よくやる掟破り　：</a:t>
            </a:r>
            <a:r>
              <a:rPr lang="ja-JP" altLang="en-US" dirty="0" smtClean="0"/>
              <a:t>　返し過ぎ</a:t>
            </a:r>
            <a:endParaRPr kumimoji="1" lang="ja-JP" altLang="en-US" dirty="0"/>
          </a:p>
        </p:txBody>
      </p:sp>
      <p:sp>
        <p:nvSpPr>
          <p:cNvPr id="3" name="テキスト プレースホルダ 2"/>
          <p:cNvSpPr>
            <a:spLocks noGrp="1"/>
          </p:cNvSpPr>
          <p:nvPr>
            <p:ph type="body" idx="1"/>
          </p:nvPr>
        </p:nvSpPr>
        <p:spPr>
          <a:xfrm>
            <a:off x="357158" y="1052513"/>
            <a:ext cx="8329642" cy="4090999"/>
          </a:xfrm>
        </p:spPr>
        <p:txBody>
          <a:bodyPr/>
          <a:lstStyle/>
          <a:p>
            <a:pPr>
              <a:buNone/>
            </a:pPr>
            <a:r>
              <a:rPr lang="en-US" altLang="ja-JP" sz="2400" dirty="0" smtClean="0">
                <a:latin typeface="Courier New" pitchFamily="49" charset="0"/>
                <a:cs typeface="Courier New" pitchFamily="49" charset="0"/>
              </a:rPr>
              <a:t>void f(</a:t>
            </a:r>
            <a:r>
              <a:rPr lang="en-US" altLang="ja-JP" sz="2400" dirty="0" err="1" smtClean="0">
                <a:latin typeface="Courier New" pitchFamily="49" charset="0"/>
                <a:cs typeface="Courier New" pitchFamily="49" charset="0"/>
              </a:rPr>
              <a:t>Hoge</a:t>
            </a:r>
            <a:r>
              <a:rPr lang="en-US" altLang="ja-JP" sz="2400" dirty="0" smtClean="0">
                <a:latin typeface="Courier New" pitchFamily="49" charset="0"/>
                <a:cs typeface="Courier New" pitchFamily="49" charset="0"/>
              </a:rPr>
              <a:t>* p) {</a:t>
            </a:r>
          </a:p>
          <a:p>
            <a:pPr>
              <a:buNone/>
            </a:pPr>
            <a:r>
              <a:rPr lang="en-US" altLang="ja-JP" sz="2400" dirty="0" smtClean="0">
                <a:latin typeface="Courier New" pitchFamily="49" charset="0"/>
                <a:cs typeface="Courier New" pitchFamily="49" charset="0"/>
              </a:rPr>
              <a:t>  </a:t>
            </a:r>
            <a:r>
              <a:rPr lang="en-US" altLang="ja-JP" sz="2000" dirty="0" smtClean="0">
                <a:latin typeface="Courier New" pitchFamily="49" charset="0"/>
                <a:cs typeface="Courier New" pitchFamily="49" charset="0"/>
              </a:rPr>
              <a:t>// </a:t>
            </a:r>
            <a:r>
              <a:rPr lang="ja-JP" altLang="en-US" sz="2000" dirty="0" smtClean="0">
                <a:latin typeface="Courier New" pitchFamily="49" charset="0"/>
                <a:cs typeface="Courier New" pitchFamily="49" charset="0"/>
              </a:rPr>
              <a:t>いろいろあって</a:t>
            </a:r>
            <a:endParaRPr lang="en-US" altLang="ja-JP" sz="2400" dirty="0" smtClean="0">
              <a:latin typeface="Courier New" pitchFamily="49" charset="0"/>
              <a:cs typeface="Courier New" pitchFamily="49" charset="0"/>
            </a:endParaRPr>
          </a:p>
          <a:p>
            <a:pPr>
              <a:buNone/>
            </a:pPr>
            <a:r>
              <a:rPr kumimoji="1" lang="en-US" altLang="ja-JP" sz="2400" dirty="0" smtClean="0">
                <a:latin typeface="Courier New" pitchFamily="49" charset="0"/>
                <a:cs typeface="Courier New" pitchFamily="49" charset="0"/>
              </a:rPr>
              <a:t>  delete p;</a:t>
            </a:r>
          </a:p>
          <a:p>
            <a:pPr>
              <a:buNone/>
            </a:pPr>
            <a:r>
              <a:rPr lang="en-US" altLang="ja-JP" sz="2400" dirty="0" smtClean="0">
                <a:latin typeface="Courier New" pitchFamily="49" charset="0"/>
                <a:cs typeface="Courier New" pitchFamily="49" charset="0"/>
              </a:rPr>
              <a:t>}</a:t>
            </a:r>
            <a:endParaRPr kumimoji="1" lang="en-US" altLang="ja-JP" sz="2400" dirty="0" smtClean="0">
              <a:latin typeface="Courier New" pitchFamily="49" charset="0"/>
              <a:cs typeface="Courier New" pitchFamily="49" charset="0"/>
            </a:endParaRPr>
          </a:p>
          <a:p>
            <a:pPr>
              <a:buNone/>
            </a:pPr>
            <a:r>
              <a:rPr kumimoji="1" lang="en-US" altLang="ja-JP" sz="2400" dirty="0" err="1" smtClean="0">
                <a:latin typeface="Courier New" pitchFamily="49" charset="0"/>
                <a:cs typeface="Courier New" pitchFamily="49" charset="0"/>
              </a:rPr>
              <a:t>int</a:t>
            </a:r>
            <a:r>
              <a:rPr kumimoji="1" lang="en-US" altLang="ja-JP" sz="2400" dirty="0" smtClean="0">
                <a:latin typeface="Courier New" pitchFamily="49" charset="0"/>
                <a:cs typeface="Courier New" pitchFamily="49" charset="0"/>
              </a:rPr>
              <a:t> main() {</a:t>
            </a:r>
          </a:p>
          <a:p>
            <a:pPr>
              <a:buNone/>
            </a:pPr>
            <a:r>
              <a:rPr kumimoji="1" lang="en-US" altLang="ja-JP" sz="2400" dirty="0" smtClean="0">
                <a:latin typeface="Courier New" pitchFamily="49" charset="0"/>
                <a:cs typeface="Courier New" pitchFamily="49" charset="0"/>
              </a:rPr>
              <a:t>  </a:t>
            </a:r>
            <a:r>
              <a:rPr kumimoji="1" lang="en-US" altLang="ja-JP" sz="2400" dirty="0" err="1" smtClean="0">
                <a:latin typeface="Courier New" pitchFamily="49" charset="0"/>
                <a:cs typeface="Courier New" pitchFamily="49" charset="0"/>
              </a:rPr>
              <a:t>Hoge</a:t>
            </a:r>
            <a:r>
              <a:rPr kumimoji="1" lang="en-US" altLang="ja-JP" sz="2400" dirty="0" smtClean="0">
                <a:latin typeface="Courier New" pitchFamily="49" charset="0"/>
                <a:cs typeface="Courier New" pitchFamily="49" charset="0"/>
              </a:rPr>
              <a:t>* p;</a:t>
            </a:r>
          </a:p>
          <a:p>
            <a:pPr>
              <a:buNone/>
            </a:pPr>
            <a:r>
              <a:rPr lang="en-US" altLang="ja-JP" sz="2400" dirty="0" smtClean="0">
                <a:latin typeface="Courier New" pitchFamily="49" charset="0"/>
                <a:cs typeface="Courier New" pitchFamily="49" charset="0"/>
              </a:rPr>
              <a:t>  p</a:t>
            </a:r>
            <a:r>
              <a:rPr kumimoji="1" lang="en-US" altLang="ja-JP" sz="2400" dirty="0" smtClean="0">
                <a:latin typeface="Courier New" pitchFamily="49" charset="0"/>
                <a:cs typeface="Courier New" pitchFamily="49" charset="0"/>
              </a:rPr>
              <a:t> = new </a:t>
            </a:r>
            <a:r>
              <a:rPr kumimoji="1" lang="en-US" altLang="ja-JP" sz="2400" dirty="0" err="1" smtClean="0">
                <a:latin typeface="Courier New" pitchFamily="49" charset="0"/>
                <a:cs typeface="Courier New" pitchFamily="49" charset="0"/>
              </a:rPr>
              <a:t>Hoge</a:t>
            </a:r>
            <a:r>
              <a:rPr kumimoji="1" lang="en-US" altLang="ja-JP" sz="2400" dirty="0" smtClean="0">
                <a:latin typeface="Courier New" pitchFamily="49" charset="0"/>
                <a:cs typeface="Courier New" pitchFamily="49" charset="0"/>
              </a:rPr>
              <a:t>();</a:t>
            </a:r>
          </a:p>
          <a:p>
            <a:pPr>
              <a:buNone/>
            </a:pPr>
            <a:r>
              <a:rPr lang="ja-JP" altLang="en-US" sz="2400" dirty="0" smtClean="0">
                <a:latin typeface="Courier New" pitchFamily="49" charset="0"/>
                <a:cs typeface="Courier New" pitchFamily="49" charset="0"/>
              </a:rPr>
              <a:t>  </a:t>
            </a:r>
            <a:r>
              <a:rPr lang="en-US" altLang="ja-JP" sz="2400" dirty="0" smtClean="0">
                <a:latin typeface="Courier New" pitchFamily="49" charset="0"/>
                <a:cs typeface="Courier New" pitchFamily="49" charset="0"/>
              </a:rPr>
              <a:t>f(p);</a:t>
            </a:r>
          </a:p>
          <a:p>
            <a:pPr>
              <a:buNone/>
            </a:pPr>
            <a:r>
              <a:rPr lang="en-US" altLang="ja-JP" sz="2400" dirty="0" smtClean="0">
                <a:latin typeface="Courier New" pitchFamily="49" charset="0"/>
                <a:cs typeface="Courier New" pitchFamily="49" charset="0"/>
              </a:rPr>
              <a:t>  delete p;</a:t>
            </a:r>
          </a:p>
          <a:p>
            <a:pPr>
              <a:buNone/>
            </a:pPr>
            <a:r>
              <a:rPr lang="en-US" altLang="ja-JP" sz="2400" dirty="0" smtClean="0">
                <a:latin typeface="Courier New" pitchFamily="49" charset="0"/>
                <a:cs typeface="Courier New" pitchFamily="49" charset="0"/>
              </a:rPr>
              <a:t>}</a:t>
            </a:r>
            <a:endParaRPr kumimoji="1" lang="en-US" altLang="ja-JP" sz="2400" dirty="0" smtClean="0">
              <a:latin typeface="Courier New" pitchFamily="49" charset="0"/>
              <a:cs typeface="Courier New" pitchFamily="49" charset="0"/>
            </a:endParaRPr>
          </a:p>
        </p:txBody>
      </p:sp>
      <p:sp>
        <p:nvSpPr>
          <p:cNvPr id="4" name="テキスト ボックス 3"/>
          <p:cNvSpPr txBox="1"/>
          <p:nvPr/>
        </p:nvSpPr>
        <p:spPr>
          <a:xfrm>
            <a:off x="3929058" y="5429264"/>
            <a:ext cx="4583306" cy="369332"/>
          </a:xfrm>
          <a:prstGeom prst="rect">
            <a:avLst/>
          </a:prstGeom>
          <a:noFill/>
        </p:spPr>
        <p:txBody>
          <a:bodyPr wrap="none" rtlCol="0">
            <a:spAutoFit/>
          </a:bodyPr>
          <a:lstStyle/>
          <a:p>
            <a:r>
              <a:rPr lang="en-US" altLang="ja-JP" dirty="0" smtClean="0"/>
              <a:t>main</a:t>
            </a:r>
            <a:r>
              <a:rPr lang="ja-JP" altLang="en-US" dirty="0" smtClean="0"/>
              <a:t>の最後でも</a:t>
            </a:r>
            <a:r>
              <a:rPr lang="ja-JP" altLang="en-US" dirty="0" err="1" smtClean="0"/>
              <a:t>っぺん</a:t>
            </a:r>
            <a:r>
              <a:rPr lang="en-US" altLang="ja-JP" dirty="0" smtClean="0"/>
              <a:t>delete</a:t>
            </a:r>
            <a:r>
              <a:rPr lang="ja-JP" altLang="en-US" dirty="0" smtClean="0"/>
              <a:t>しちゃってます。</a:t>
            </a:r>
            <a:endParaRPr kumimoji="1" lang="ja-JP"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スライドマスタY02">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スライドマスタY02</Template>
  <TotalTime>115</TotalTime>
  <Words>740</Words>
  <Application>Microsoft Office PowerPoint</Application>
  <PresentationFormat>画面に合わせる (4:3)</PresentationFormat>
  <Paragraphs>174</Paragraphs>
  <Slides>19</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19</vt:i4>
      </vt:variant>
    </vt:vector>
  </HeadingPairs>
  <TitlesOfParts>
    <vt:vector size="25" baseType="lpstr">
      <vt:lpstr>Arial</vt:lpstr>
      <vt:lpstr>ＭＳ Ｐゴシック</vt:lpstr>
      <vt:lpstr>Symbol</vt:lpstr>
      <vt:lpstr>Courier New</vt:lpstr>
      <vt:lpstr>Calibri</vt:lpstr>
      <vt:lpstr>スライドマスタY02</vt:lpstr>
      <vt:lpstr>nativeの基礎知識 「ポインタ」てなによ!?</vt:lpstr>
      <vt:lpstr>「ポインタ」てなによ!?</vt:lpstr>
      <vt:lpstr>C++におけるポインタ</vt:lpstr>
      <vt:lpstr>ポインタのつかいかた。</vt:lpstr>
      <vt:lpstr>ポインタ: 血の掟</vt:lpstr>
      <vt:lpstr>ポインタ: 掟を破ると</vt:lpstr>
      <vt:lpstr>よくやる掟破り　：　返し忘れ</vt:lpstr>
      <vt:lpstr>よくやる掟破り　：　紛失</vt:lpstr>
      <vt:lpstr>よくやる掟破り　：　返し過ぎ</vt:lpstr>
      <vt:lpstr>よくやる掟破り　：　未練たらたら</vt:lpstr>
      <vt:lpstr>よくやる掟破り　：　強欲</vt:lpstr>
      <vt:lpstr>めんどくせー最大の要因は</vt:lpstr>
      <vt:lpstr>誰が返す!?</vt:lpstr>
      <vt:lpstr>かしこいポインタ(のようなもの)</vt:lpstr>
      <vt:lpstr>かしこいポインタ(のようなもの)</vt:lpstr>
      <vt:lpstr>かしこいポインタ(のようなもの)</vt:lpstr>
      <vt:lpstr>かしこいポインタ(のようなもの)</vt:lpstr>
      <vt:lpstr>かしこいポインタ(のようなもの)</vt:lpstr>
      <vt:lpstr>僕のおはなしはここまで。</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nativeの基礎知識 「ポインタ」てなによ!?</dc:title>
  <dc:creator>episteme</dc:creator>
  <cp:lastModifiedBy>わんくま同盟</cp:lastModifiedBy>
  <cp:revision>3</cp:revision>
  <dcterms:created xsi:type="dcterms:W3CDTF">2009-08-15T13:27:35Z</dcterms:created>
  <dcterms:modified xsi:type="dcterms:W3CDTF">2009-09-10T17:53:21Z</dcterms:modified>
</cp:coreProperties>
</file>