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9" r:id="rId1"/>
  </p:sldMasterIdLst>
  <p:notesMasterIdLst>
    <p:notesMasterId r:id="rId56"/>
  </p:notesMasterIdLst>
  <p:handoutMasterIdLst>
    <p:handoutMasterId r:id="rId57"/>
  </p:handoutMasterIdLst>
  <p:sldIdLst>
    <p:sldId id="257" r:id="rId2"/>
    <p:sldId id="258" r:id="rId3"/>
    <p:sldId id="259" r:id="rId4"/>
    <p:sldId id="260" r:id="rId5"/>
    <p:sldId id="261" r:id="rId6"/>
    <p:sldId id="262" r:id="rId7"/>
    <p:sldId id="276" r:id="rId8"/>
    <p:sldId id="277" r:id="rId9"/>
    <p:sldId id="278" r:id="rId10"/>
    <p:sldId id="286" r:id="rId11"/>
    <p:sldId id="287" r:id="rId12"/>
    <p:sldId id="288" r:id="rId13"/>
    <p:sldId id="289" r:id="rId14"/>
    <p:sldId id="290" r:id="rId15"/>
    <p:sldId id="291" r:id="rId16"/>
    <p:sldId id="292" r:id="rId17"/>
    <p:sldId id="293" r:id="rId18"/>
    <p:sldId id="294" r:id="rId19"/>
    <p:sldId id="295" r:id="rId20"/>
    <p:sldId id="296" r:id="rId21"/>
    <p:sldId id="297" r:id="rId22"/>
    <p:sldId id="298" r:id="rId23"/>
    <p:sldId id="299" r:id="rId24"/>
    <p:sldId id="300" r:id="rId25"/>
    <p:sldId id="301" r:id="rId26"/>
    <p:sldId id="302" r:id="rId27"/>
    <p:sldId id="303" r:id="rId28"/>
    <p:sldId id="304" r:id="rId29"/>
    <p:sldId id="305" r:id="rId30"/>
    <p:sldId id="306" r:id="rId31"/>
    <p:sldId id="308" r:id="rId32"/>
    <p:sldId id="309" r:id="rId33"/>
    <p:sldId id="310" r:id="rId34"/>
    <p:sldId id="312" r:id="rId35"/>
    <p:sldId id="314" r:id="rId36"/>
    <p:sldId id="315" r:id="rId37"/>
    <p:sldId id="316" r:id="rId38"/>
    <p:sldId id="317" r:id="rId39"/>
    <p:sldId id="318" r:id="rId40"/>
    <p:sldId id="319" r:id="rId41"/>
    <p:sldId id="320" r:id="rId42"/>
    <p:sldId id="321" r:id="rId43"/>
    <p:sldId id="322" r:id="rId44"/>
    <p:sldId id="323" r:id="rId45"/>
    <p:sldId id="324" r:id="rId46"/>
    <p:sldId id="325" r:id="rId47"/>
    <p:sldId id="326" r:id="rId48"/>
    <p:sldId id="327" r:id="rId49"/>
    <p:sldId id="328" r:id="rId50"/>
    <p:sldId id="329" r:id="rId51"/>
    <p:sldId id="330" r:id="rId52"/>
    <p:sldId id="331" r:id="rId53"/>
    <p:sldId id="332" r:id="rId54"/>
    <p:sldId id="307" r:id="rId55"/>
  </p:sldIdLst>
  <p:sldSz cx="9144000" cy="6858000" type="screen4x3"/>
  <p:notesSz cx="6735763" cy="9869488"/>
  <p:embeddedFontLst>
    <p:embeddedFont>
      <p:font typeface="Calibri" pitchFamily="34" charset="0"/>
      <p:regular r:id="rId58"/>
      <p:bold r:id="rId59"/>
      <p:italic r:id="rId60"/>
      <p:boldItalic r:id="rId61"/>
    </p:embeddedFont>
  </p:embeddedFontLst>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9AD"/>
    <a:srgbClr val="E4D9BA"/>
    <a:srgbClr val="FFFF99"/>
    <a:srgbClr val="FFDCB9"/>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584" autoAdjust="0"/>
    <p:restoredTop sz="86412" autoAdjust="0"/>
  </p:normalViewPr>
  <p:slideViewPr>
    <p:cSldViewPr>
      <p:cViewPr varScale="1">
        <p:scale>
          <a:sx n="93" d="100"/>
          <a:sy n="93" d="100"/>
        </p:scale>
        <p:origin x="-102" y="-240"/>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handoutMaster" Target="handoutMasters/handoutMaster1.xml"/><Relationship Id="rId61"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font" Target="fonts/font3.fntdata"/><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font" Target="fonts/font2.fntdata"/></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922BA5-2960-411C-A61E-D9C66168858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kumimoji="1" lang="ja-JP" altLang="en-US"/>
        </a:p>
      </dgm:t>
    </dgm:pt>
    <dgm:pt modelId="{FE5D7A36-4906-4061-9853-BAE04E03F5DC}">
      <dgm:prSet phldrT="[テキスト]"/>
      <dgm:spPr/>
      <dgm:t>
        <a:bodyPr/>
        <a:lstStyle/>
        <a:p>
          <a:r>
            <a:rPr kumimoji="1" lang="ja-JP" altLang="en-US" dirty="0" smtClean="0">
              <a:solidFill>
                <a:srgbClr val="FF0000"/>
              </a:solidFill>
            </a:rPr>
            <a:t>画面のコントロール名</a:t>
          </a:r>
          <a:endParaRPr kumimoji="1" lang="ja-JP" altLang="en-US" dirty="0">
            <a:solidFill>
              <a:srgbClr val="FF0000"/>
            </a:solidFill>
          </a:endParaRPr>
        </a:p>
      </dgm:t>
    </dgm:pt>
    <dgm:pt modelId="{20A2CE46-41D3-498A-8F7D-104C41E367B1}" type="parTrans" cxnId="{301FF797-195D-4C1C-A1C4-98E2F93E2695}">
      <dgm:prSet/>
      <dgm:spPr/>
      <dgm:t>
        <a:bodyPr/>
        <a:lstStyle/>
        <a:p>
          <a:endParaRPr kumimoji="1" lang="ja-JP" altLang="en-US">
            <a:solidFill>
              <a:srgbClr val="FF0000"/>
            </a:solidFill>
          </a:endParaRPr>
        </a:p>
      </dgm:t>
    </dgm:pt>
    <dgm:pt modelId="{FFC4B2AF-DF26-48D5-AE39-005E2A295093}" type="sibTrans" cxnId="{301FF797-195D-4C1C-A1C4-98E2F93E2695}">
      <dgm:prSet/>
      <dgm:spPr/>
      <dgm:t>
        <a:bodyPr/>
        <a:lstStyle/>
        <a:p>
          <a:endParaRPr kumimoji="1" lang="ja-JP" altLang="en-US">
            <a:solidFill>
              <a:srgbClr val="FF0000"/>
            </a:solidFill>
          </a:endParaRPr>
        </a:p>
      </dgm:t>
    </dgm:pt>
    <dgm:pt modelId="{DFB54BF6-054B-444F-8322-246D78187DCA}">
      <dgm:prSet phldrT="[テキスト]"/>
      <dgm:spPr/>
      <dgm:t>
        <a:bodyPr/>
        <a:lstStyle/>
        <a:p>
          <a:r>
            <a:rPr kumimoji="1" lang="ja-JP" altLang="en-US" dirty="0" smtClean="0">
              <a:solidFill>
                <a:srgbClr val="FF0000"/>
              </a:solidFill>
            </a:rPr>
            <a:t>データベースフィールド名</a:t>
          </a:r>
          <a:endParaRPr kumimoji="1" lang="ja-JP" altLang="en-US" dirty="0">
            <a:solidFill>
              <a:srgbClr val="FF0000"/>
            </a:solidFill>
          </a:endParaRPr>
        </a:p>
      </dgm:t>
    </dgm:pt>
    <dgm:pt modelId="{F87CB255-D785-49B5-A697-900B267C7657}" type="parTrans" cxnId="{A12B516F-A542-4380-9289-FF0D22696D86}">
      <dgm:prSet/>
      <dgm:spPr/>
      <dgm:t>
        <a:bodyPr/>
        <a:lstStyle/>
        <a:p>
          <a:endParaRPr kumimoji="1" lang="ja-JP" altLang="en-US">
            <a:solidFill>
              <a:srgbClr val="FF0000"/>
            </a:solidFill>
          </a:endParaRPr>
        </a:p>
      </dgm:t>
    </dgm:pt>
    <dgm:pt modelId="{5230FE00-9848-468A-AD27-27BAC5C5FAF3}" type="sibTrans" cxnId="{A12B516F-A542-4380-9289-FF0D22696D86}">
      <dgm:prSet/>
      <dgm:spPr/>
      <dgm:t>
        <a:bodyPr/>
        <a:lstStyle/>
        <a:p>
          <a:endParaRPr kumimoji="1" lang="ja-JP" altLang="en-US">
            <a:solidFill>
              <a:srgbClr val="FF0000"/>
            </a:solidFill>
          </a:endParaRPr>
        </a:p>
      </dgm:t>
    </dgm:pt>
    <dgm:pt modelId="{EBCD9027-FE37-4A03-8DB5-C28DD670C4B6}">
      <dgm:prSet phldrT="[テキスト]"/>
      <dgm:spPr/>
      <dgm:t>
        <a:bodyPr/>
        <a:lstStyle/>
        <a:p>
          <a:r>
            <a:rPr kumimoji="1" lang="ja-JP" altLang="en-US" dirty="0" smtClean="0">
              <a:solidFill>
                <a:srgbClr val="FF0000"/>
              </a:solidFill>
            </a:rPr>
            <a:t>帳票ラベル／カラム名</a:t>
          </a:r>
          <a:endParaRPr kumimoji="1" lang="ja-JP" altLang="en-US" dirty="0">
            <a:solidFill>
              <a:srgbClr val="FF0000"/>
            </a:solidFill>
          </a:endParaRPr>
        </a:p>
      </dgm:t>
    </dgm:pt>
    <dgm:pt modelId="{6701C3B1-57F7-4E3A-AA19-36CE54AA2689}" type="parTrans" cxnId="{DC0F503C-6CC0-49F0-A6B4-1AE250225215}">
      <dgm:prSet/>
      <dgm:spPr/>
      <dgm:t>
        <a:bodyPr/>
        <a:lstStyle/>
        <a:p>
          <a:endParaRPr kumimoji="1" lang="ja-JP" altLang="en-US">
            <a:solidFill>
              <a:srgbClr val="FF0000"/>
            </a:solidFill>
          </a:endParaRPr>
        </a:p>
      </dgm:t>
    </dgm:pt>
    <dgm:pt modelId="{B4E4A87F-B457-4FE0-B23B-B009FF6B4BFE}" type="sibTrans" cxnId="{DC0F503C-6CC0-49F0-A6B4-1AE250225215}">
      <dgm:prSet/>
      <dgm:spPr/>
      <dgm:t>
        <a:bodyPr/>
        <a:lstStyle/>
        <a:p>
          <a:endParaRPr kumimoji="1" lang="ja-JP" altLang="en-US">
            <a:solidFill>
              <a:srgbClr val="FF0000"/>
            </a:solidFill>
          </a:endParaRPr>
        </a:p>
      </dgm:t>
    </dgm:pt>
    <dgm:pt modelId="{1085DB17-DF84-41EA-B8C4-8554020A615A}" type="pres">
      <dgm:prSet presAssocID="{2B922BA5-2960-411C-A61E-D9C661688586}" presName="linear" presStyleCnt="0">
        <dgm:presLayoutVars>
          <dgm:dir/>
          <dgm:animLvl val="lvl"/>
          <dgm:resizeHandles val="exact"/>
        </dgm:presLayoutVars>
      </dgm:prSet>
      <dgm:spPr/>
      <dgm:t>
        <a:bodyPr/>
        <a:lstStyle/>
        <a:p>
          <a:endParaRPr kumimoji="1" lang="ja-JP" altLang="en-US"/>
        </a:p>
      </dgm:t>
    </dgm:pt>
    <dgm:pt modelId="{C31274F9-2B5E-465C-A57B-4EBC18839829}" type="pres">
      <dgm:prSet presAssocID="{FE5D7A36-4906-4061-9853-BAE04E03F5DC}" presName="parentLin" presStyleCnt="0"/>
      <dgm:spPr/>
    </dgm:pt>
    <dgm:pt modelId="{E1180F3D-8996-4056-9F8C-C10783DD4E67}" type="pres">
      <dgm:prSet presAssocID="{FE5D7A36-4906-4061-9853-BAE04E03F5DC}" presName="parentLeftMargin" presStyleLbl="node1" presStyleIdx="0" presStyleCnt="3"/>
      <dgm:spPr/>
      <dgm:t>
        <a:bodyPr/>
        <a:lstStyle/>
        <a:p>
          <a:endParaRPr kumimoji="1" lang="ja-JP" altLang="en-US"/>
        </a:p>
      </dgm:t>
    </dgm:pt>
    <dgm:pt modelId="{443152E7-A75B-4181-89CC-21AA6E1A94A7}" type="pres">
      <dgm:prSet presAssocID="{FE5D7A36-4906-4061-9853-BAE04E03F5DC}" presName="parentText" presStyleLbl="node1" presStyleIdx="0" presStyleCnt="3">
        <dgm:presLayoutVars>
          <dgm:chMax val="0"/>
          <dgm:bulletEnabled val="1"/>
        </dgm:presLayoutVars>
      </dgm:prSet>
      <dgm:spPr/>
      <dgm:t>
        <a:bodyPr/>
        <a:lstStyle/>
        <a:p>
          <a:endParaRPr kumimoji="1" lang="ja-JP" altLang="en-US"/>
        </a:p>
      </dgm:t>
    </dgm:pt>
    <dgm:pt modelId="{EBC773A6-9E2A-4154-98EE-400EBCDA23A2}" type="pres">
      <dgm:prSet presAssocID="{FE5D7A36-4906-4061-9853-BAE04E03F5DC}" presName="negativeSpace" presStyleCnt="0"/>
      <dgm:spPr/>
    </dgm:pt>
    <dgm:pt modelId="{5305C7B2-7531-43D0-8705-97A05512ABE4}" type="pres">
      <dgm:prSet presAssocID="{FE5D7A36-4906-4061-9853-BAE04E03F5DC}" presName="childText" presStyleLbl="conFgAcc1" presStyleIdx="0" presStyleCnt="3">
        <dgm:presLayoutVars>
          <dgm:bulletEnabled val="1"/>
        </dgm:presLayoutVars>
      </dgm:prSet>
      <dgm:spPr/>
    </dgm:pt>
    <dgm:pt modelId="{B2AD35A8-9B73-47CC-8168-2B4EB228FB0C}" type="pres">
      <dgm:prSet presAssocID="{FFC4B2AF-DF26-48D5-AE39-005E2A295093}" presName="spaceBetweenRectangles" presStyleCnt="0"/>
      <dgm:spPr/>
    </dgm:pt>
    <dgm:pt modelId="{359C066B-175F-4076-A70B-DB9FDC2FDF75}" type="pres">
      <dgm:prSet presAssocID="{DFB54BF6-054B-444F-8322-246D78187DCA}" presName="parentLin" presStyleCnt="0"/>
      <dgm:spPr/>
    </dgm:pt>
    <dgm:pt modelId="{23743340-3D6E-4DF1-A2A6-3A3BE539D1AC}" type="pres">
      <dgm:prSet presAssocID="{DFB54BF6-054B-444F-8322-246D78187DCA}" presName="parentLeftMargin" presStyleLbl="node1" presStyleIdx="0" presStyleCnt="3"/>
      <dgm:spPr/>
      <dgm:t>
        <a:bodyPr/>
        <a:lstStyle/>
        <a:p>
          <a:endParaRPr kumimoji="1" lang="ja-JP" altLang="en-US"/>
        </a:p>
      </dgm:t>
    </dgm:pt>
    <dgm:pt modelId="{6CBBF049-AE8C-4CDD-9A2D-E0A48364675F}" type="pres">
      <dgm:prSet presAssocID="{DFB54BF6-054B-444F-8322-246D78187DCA}" presName="parentText" presStyleLbl="node1" presStyleIdx="1" presStyleCnt="3">
        <dgm:presLayoutVars>
          <dgm:chMax val="0"/>
          <dgm:bulletEnabled val="1"/>
        </dgm:presLayoutVars>
      </dgm:prSet>
      <dgm:spPr/>
      <dgm:t>
        <a:bodyPr/>
        <a:lstStyle/>
        <a:p>
          <a:endParaRPr kumimoji="1" lang="ja-JP" altLang="en-US"/>
        </a:p>
      </dgm:t>
    </dgm:pt>
    <dgm:pt modelId="{EB0E792D-558A-4156-A4BE-58F91857D300}" type="pres">
      <dgm:prSet presAssocID="{DFB54BF6-054B-444F-8322-246D78187DCA}" presName="negativeSpace" presStyleCnt="0"/>
      <dgm:spPr/>
    </dgm:pt>
    <dgm:pt modelId="{F5B0E368-439E-476B-9578-3B117211496F}" type="pres">
      <dgm:prSet presAssocID="{DFB54BF6-054B-444F-8322-246D78187DCA}" presName="childText" presStyleLbl="conFgAcc1" presStyleIdx="1" presStyleCnt="3">
        <dgm:presLayoutVars>
          <dgm:bulletEnabled val="1"/>
        </dgm:presLayoutVars>
      </dgm:prSet>
      <dgm:spPr/>
    </dgm:pt>
    <dgm:pt modelId="{573D8A8A-3069-490C-9660-C65A944AA6B2}" type="pres">
      <dgm:prSet presAssocID="{5230FE00-9848-468A-AD27-27BAC5C5FAF3}" presName="spaceBetweenRectangles" presStyleCnt="0"/>
      <dgm:spPr/>
    </dgm:pt>
    <dgm:pt modelId="{7897763B-C419-4C62-8B5F-A12245291676}" type="pres">
      <dgm:prSet presAssocID="{EBCD9027-FE37-4A03-8DB5-C28DD670C4B6}" presName="parentLin" presStyleCnt="0"/>
      <dgm:spPr/>
    </dgm:pt>
    <dgm:pt modelId="{D77FB17C-0A42-4A35-93BB-3750E1EAE4E3}" type="pres">
      <dgm:prSet presAssocID="{EBCD9027-FE37-4A03-8DB5-C28DD670C4B6}" presName="parentLeftMargin" presStyleLbl="node1" presStyleIdx="1" presStyleCnt="3"/>
      <dgm:spPr/>
      <dgm:t>
        <a:bodyPr/>
        <a:lstStyle/>
        <a:p>
          <a:endParaRPr kumimoji="1" lang="ja-JP" altLang="en-US"/>
        </a:p>
      </dgm:t>
    </dgm:pt>
    <dgm:pt modelId="{8DD529CF-DF42-4DBD-9412-A88E245EFDCF}" type="pres">
      <dgm:prSet presAssocID="{EBCD9027-FE37-4A03-8DB5-C28DD670C4B6}" presName="parentText" presStyleLbl="node1" presStyleIdx="2" presStyleCnt="3">
        <dgm:presLayoutVars>
          <dgm:chMax val="0"/>
          <dgm:bulletEnabled val="1"/>
        </dgm:presLayoutVars>
      </dgm:prSet>
      <dgm:spPr/>
      <dgm:t>
        <a:bodyPr/>
        <a:lstStyle/>
        <a:p>
          <a:endParaRPr kumimoji="1" lang="ja-JP" altLang="en-US"/>
        </a:p>
      </dgm:t>
    </dgm:pt>
    <dgm:pt modelId="{DF2D29A2-A36B-45C7-A80E-F4EF31D4727A}" type="pres">
      <dgm:prSet presAssocID="{EBCD9027-FE37-4A03-8DB5-C28DD670C4B6}" presName="negativeSpace" presStyleCnt="0"/>
      <dgm:spPr/>
    </dgm:pt>
    <dgm:pt modelId="{1D1C8E39-8330-483C-A7DC-A2875472A6C7}" type="pres">
      <dgm:prSet presAssocID="{EBCD9027-FE37-4A03-8DB5-C28DD670C4B6}" presName="childText" presStyleLbl="conFgAcc1" presStyleIdx="2" presStyleCnt="3">
        <dgm:presLayoutVars>
          <dgm:bulletEnabled val="1"/>
        </dgm:presLayoutVars>
      </dgm:prSet>
      <dgm:spPr/>
    </dgm:pt>
  </dgm:ptLst>
  <dgm:cxnLst>
    <dgm:cxn modelId="{D5ABD1F9-4673-4ACB-BAE5-960D958523AC}" type="presOf" srcId="{DFB54BF6-054B-444F-8322-246D78187DCA}" destId="{23743340-3D6E-4DF1-A2A6-3A3BE539D1AC}" srcOrd="0" destOrd="0" presId="urn:microsoft.com/office/officeart/2005/8/layout/list1"/>
    <dgm:cxn modelId="{50AEA919-819F-47D3-9D0C-ABD39DF87A36}" type="presOf" srcId="{EBCD9027-FE37-4A03-8DB5-C28DD670C4B6}" destId="{8DD529CF-DF42-4DBD-9412-A88E245EFDCF}" srcOrd="1" destOrd="0" presId="urn:microsoft.com/office/officeart/2005/8/layout/list1"/>
    <dgm:cxn modelId="{DC0F503C-6CC0-49F0-A6B4-1AE250225215}" srcId="{2B922BA5-2960-411C-A61E-D9C661688586}" destId="{EBCD9027-FE37-4A03-8DB5-C28DD670C4B6}" srcOrd="2" destOrd="0" parTransId="{6701C3B1-57F7-4E3A-AA19-36CE54AA2689}" sibTransId="{B4E4A87F-B457-4FE0-B23B-B009FF6B4BFE}"/>
    <dgm:cxn modelId="{A12B516F-A542-4380-9289-FF0D22696D86}" srcId="{2B922BA5-2960-411C-A61E-D9C661688586}" destId="{DFB54BF6-054B-444F-8322-246D78187DCA}" srcOrd="1" destOrd="0" parTransId="{F87CB255-D785-49B5-A697-900B267C7657}" sibTransId="{5230FE00-9848-468A-AD27-27BAC5C5FAF3}"/>
    <dgm:cxn modelId="{0FE54403-7C57-4EBA-92E4-D72BB9E9EDF5}" type="presOf" srcId="{EBCD9027-FE37-4A03-8DB5-C28DD670C4B6}" destId="{D77FB17C-0A42-4A35-93BB-3750E1EAE4E3}" srcOrd="0" destOrd="0" presId="urn:microsoft.com/office/officeart/2005/8/layout/list1"/>
    <dgm:cxn modelId="{301FF797-195D-4C1C-A1C4-98E2F93E2695}" srcId="{2B922BA5-2960-411C-A61E-D9C661688586}" destId="{FE5D7A36-4906-4061-9853-BAE04E03F5DC}" srcOrd="0" destOrd="0" parTransId="{20A2CE46-41D3-498A-8F7D-104C41E367B1}" sibTransId="{FFC4B2AF-DF26-48D5-AE39-005E2A295093}"/>
    <dgm:cxn modelId="{6221ED10-F954-4550-B27F-2F4F5090E1AD}" type="presOf" srcId="{DFB54BF6-054B-444F-8322-246D78187DCA}" destId="{6CBBF049-AE8C-4CDD-9A2D-E0A48364675F}" srcOrd="1" destOrd="0" presId="urn:microsoft.com/office/officeart/2005/8/layout/list1"/>
    <dgm:cxn modelId="{02A5CFE1-976F-4358-9416-32FF02BCA4F6}" type="presOf" srcId="{2B922BA5-2960-411C-A61E-D9C661688586}" destId="{1085DB17-DF84-41EA-B8C4-8554020A615A}" srcOrd="0" destOrd="0" presId="urn:microsoft.com/office/officeart/2005/8/layout/list1"/>
    <dgm:cxn modelId="{379D15A2-E101-4438-9824-86202FC325A3}" type="presOf" srcId="{FE5D7A36-4906-4061-9853-BAE04E03F5DC}" destId="{E1180F3D-8996-4056-9F8C-C10783DD4E67}" srcOrd="0" destOrd="0" presId="urn:microsoft.com/office/officeart/2005/8/layout/list1"/>
    <dgm:cxn modelId="{84CF31F2-CD29-4685-BBC9-193238D373F9}" type="presOf" srcId="{FE5D7A36-4906-4061-9853-BAE04E03F5DC}" destId="{443152E7-A75B-4181-89CC-21AA6E1A94A7}" srcOrd="1" destOrd="0" presId="urn:microsoft.com/office/officeart/2005/8/layout/list1"/>
    <dgm:cxn modelId="{33A5C9C5-B291-4C28-9592-A0D41BCE872A}" type="presParOf" srcId="{1085DB17-DF84-41EA-B8C4-8554020A615A}" destId="{C31274F9-2B5E-465C-A57B-4EBC18839829}" srcOrd="0" destOrd="0" presId="urn:microsoft.com/office/officeart/2005/8/layout/list1"/>
    <dgm:cxn modelId="{9E2071AF-72D4-4C7C-A908-95567D3312A9}" type="presParOf" srcId="{C31274F9-2B5E-465C-A57B-4EBC18839829}" destId="{E1180F3D-8996-4056-9F8C-C10783DD4E67}" srcOrd="0" destOrd="0" presId="urn:microsoft.com/office/officeart/2005/8/layout/list1"/>
    <dgm:cxn modelId="{2C89127C-74AC-4A5C-B19A-D6B123CE1C83}" type="presParOf" srcId="{C31274F9-2B5E-465C-A57B-4EBC18839829}" destId="{443152E7-A75B-4181-89CC-21AA6E1A94A7}" srcOrd="1" destOrd="0" presId="urn:microsoft.com/office/officeart/2005/8/layout/list1"/>
    <dgm:cxn modelId="{CAF01C5F-1401-4B89-BA9B-99A543E4887C}" type="presParOf" srcId="{1085DB17-DF84-41EA-B8C4-8554020A615A}" destId="{EBC773A6-9E2A-4154-98EE-400EBCDA23A2}" srcOrd="1" destOrd="0" presId="urn:microsoft.com/office/officeart/2005/8/layout/list1"/>
    <dgm:cxn modelId="{AE8712F4-56DF-4A28-A771-A0715BD621A0}" type="presParOf" srcId="{1085DB17-DF84-41EA-B8C4-8554020A615A}" destId="{5305C7B2-7531-43D0-8705-97A05512ABE4}" srcOrd="2" destOrd="0" presId="urn:microsoft.com/office/officeart/2005/8/layout/list1"/>
    <dgm:cxn modelId="{08D5B06F-6F42-404D-8D67-C02D917512ED}" type="presParOf" srcId="{1085DB17-DF84-41EA-B8C4-8554020A615A}" destId="{B2AD35A8-9B73-47CC-8168-2B4EB228FB0C}" srcOrd="3" destOrd="0" presId="urn:microsoft.com/office/officeart/2005/8/layout/list1"/>
    <dgm:cxn modelId="{21458516-B125-4FF7-B7D8-F9B710563B61}" type="presParOf" srcId="{1085DB17-DF84-41EA-B8C4-8554020A615A}" destId="{359C066B-175F-4076-A70B-DB9FDC2FDF75}" srcOrd="4" destOrd="0" presId="urn:microsoft.com/office/officeart/2005/8/layout/list1"/>
    <dgm:cxn modelId="{18075D9D-E1E8-410B-A5B5-F17480A21E89}" type="presParOf" srcId="{359C066B-175F-4076-A70B-DB9FDC2FDF75}" destId="{23743340-3D6E-4DF1-A2A6-3A3BE539D1AC}" srcOrd="0" destOrd="0" presId="urn:microsoft.com/office/officeart/2005/8/layout/list1"/>
    <dgm:cxn modelId="{559C0080-8DCB-4728-99F9-B578214E3A4B}" type="presParOf" srcId="{359C066B-175F-4076-A70B-DB9FDC2FDF75}" destId="{6CBBF049-AE8C-4CDD-9A2D-E0A48364675F}" srcOrd="1" destOrd="0" presId="urn:microsoft.com/office/officeart/2005/8/layout/list1"/>
    <dgm:cxn modelId="{43924034-E37E-4232-8E32-E5FB911744B5}" type="presParOf" srcId="{1085DB17-DF84-41EA-B8C4-8554020A615A}" destId="{EB0E792D-558A-4156-A4BE-58F91857D300}" srcOrd="5" destOrd="0" presId="urn:microsoft.com/office/officeart/2005/8/layout/list1"/>
    <dgm:cxn modelId="{3EEBB22E-5E9D-400A-AB31-3502271C5BDB}" type="presParOf" srcId="{1085DB17-DF84-41EA-B8C4-8554020A615A}" destId="{F5B0E368-439E-476B-9578-3B117211496F}" srcOrd="6" destOrd="0" presId="urn:microsoft.com/office/officeart/2005/8/layout/list1"/>
    <dgm:cxn modelId="{AA46FF6C-2838-4412-96E8-6F658142BA9B}" type="presParOf" srcId="{1085DB17-DF84-41EA-B8C4-8554020A615A}" destId="{573D8A8A-3069-490C-9660-C65A944AA6B2}" srcOrd="7" destOrd="0" presId="urn:microsoft.com/office/officeart/2005/8/layout/list1"/>
    <dgm:cxn modelId="{C26113AA-EFBA-4E64-8EFA-69A626CCCB16}" type="presParOf" srcId="{1085DB17-DF84-41EA-B8C4-8554020A615A}" destId="{7897763B-C419-4C62-8B5F-A12245291676}" srcOrd="8" destOrd="0" presId="urn:microsoft.com/office/officeart/2005/8/layout/list1"/>
    <dgm:cxn modelId="{17B3B264-8984-4011-8451-DAA177133CA0}" type="presParOf" srcId="{7897763B-C419-4C62-8B5F-A12245291676}" destId="{D77FB17C-0A42-4A35-93BB-3750E1EAE4E3}" srcOrd="0" destOrd="0" presId="urn:microsoft.com/office/officeart/2005/8/layout/list1"/>
    <dgm:cxn modelId="{F40A3D5C-5E6D-41E6-97AE-FFD59588EAAA}" type="presParOf" srcId="{7897763B-C419-4C62-8B5F-A12245291676}" destId="{8DD529CF-DF42-4DBD-9412-A88E245EFDCF}" srcOrd="1" destOrd="0" presId="urn:microsoft.com/office/officeart/2005/8/layout/list1"/>
    <dgm:cxn modelId="{0A3BFC89-AFEF-4943-B59F-92D11F67C5AC}" type="presParOf" srcId="{1085DB17-DF84-41EA-B8C4-8554020A615A}" destId="{DF2D29A2-A36B-45C7-A80E-F4EF31D4727A}" srcOrd="9" destOrd="0" presId="urn:microsoft.com/office/officeart/2005/8/layout/list1"/>
    <dgm:cxn modelId="{F30614A2-87B8-431F-B6AF-9BFB602FEAB2}" type="presParOf" srcId="{1085DB17-DF84-41EA-B8C4-8554020A615A}" destId="{1D1C8E39-8330-483C-A7DC-A2875472A6C7}" srcOrd="10" destOrd="0" presId="urn:microsoft.com/office/officeart/2005/8/layout/list1"/>
  </dgm:cxnLst>
  <dgm:bg/>
  <dgm:whole/>
</dgm:dataModel>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ja-JP" altLang="en-US"/>
          </a:p>
        </p:txBody>
      </p:sp>
      <p:sp>
        <p:nvSpPr>
          <p:cNvPr id="3" name="日付プレースホルダ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pPr>
              <a:defRPr/>
            </a:pPr>
            <a:fld id="{E8E89338-F69E-4DAF-A763-402CF431880E}" type="datetimeFigureOut">
              <a:rPr lang="ja-JP" altLang="en-US"/>
              <a:pPr>
                <a:defRPr/>
              </a:pPr>
              <a:t>2009/9/11</a:t>
            </a:fld>
            <a:endParaRPr lang="ja-JP" altLang="en-US"/>
          </a:p>
        </p:txBody>
      </p:sp>
      <p:sp>
        <p:nvSpPr>
          <p:cNvPr id="4" name="フッター プレースホルダ 3"/>
          <p:cNvSpPr>
            <a:spLocks noGrp="1"/>
          </p:cNvSpPr>
          <p:nvPr>
            <p:ph type="ftr" sz="quarter" idx="2"/>
          </p:nvPr>
        </p:nvSpPr>
        <p:spPr>
          <a:xfrm>
            <a:off x="0" y="9374188"/>
            <a:ext cx="2919413" cy="493712"/>
          </a:xfrm>
          <a:prstGeom prst="rect">
            <a:avLst/>
          </a:prstGeom>
        </p:spPr>
        <p:txBody>
          <a:bodyPr vert="horz" lIns="91440" tIns="45720" rIns="91440" bIns="45720" rtlCol="0" anchor="b"/>
          <a:lstStyle>
            <a:lvl1pPr algn="l">
              <a:defRPr sz="1200"/>
            </a:lvl1pPr>
          </a:lstStyle>
          <a:p>
            <a:pPr>
              <a:defRPr/>
            </a:pPr>
            <a:endParaRPr lang="ja-JP" altLang="en-US"/>
          </a:p>
        </p:txBody>
      </p:sp>
      <p:sp>
        <p:nvSpPr>
          <p:cNvPr id="5" name="スライド番号プレースホルダ 4"/>
          <p:cNvSpPr>
            <a:spLocks noGrp="1"/>
          </p:cNvSpPr>
          <p:nvPr>
            <p:ph type="sldNum" sz="quarter" idx="3"/>
          </p:nvPr>
        </p:nvSpPr>
        <p:spPr>
          <a:xfrm>
            <a:off x="3814763" y="9374188"/>
            <a:ext cx="2919412" cy="493712"/>
          </a:xfrm>
          <a:prstGeom prst="rect">
            <a:avLst/>
          </a:prstGeom>
        </p:spPr>
        <p:txBody>
          <a:bodyPr vert="horz" lIns="91440" tIns="45720" rIns="91440" bIns="45720" rtlCol="0" anchor="b"/>
          <a:lstStyle>
            <a:lvl1pPr algn="r">
              <a:defRPr sz="1200"/>
            </a:lvl1pPr>
          </a:lstStyle>
          <a:p>
            <a:pPr>
              <a:defRPr/>
            </a:pPr>
            <a:fld id="{77A5C6CE-3342-4789-A4CE-29D94C6FB24F}"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pPr>
              <a:defRPr/>
            </a:pPr>
            <a:fld id="{5FABCC95-4C8E-40CF-9544-E3CC095C46A9}" type="datetimeFigureOut">
              <a:rPr lang="ja-JP" altLang="en-US"/>
              <a:pPr>
                <a:defRPr/>
              </a:pPr>
              <a:t>2009/9/11</a:t>
            </a:fld>
            <a:endParaRPr lang="ja-JP" altLang="en-US"/>
          </a:p>
        </p:txBody>
      </p:sp>
      <p:sp>
        <p:nvSpPr>
          <p:cNvPr id="4" name="スライド イメージ プレースホルダ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73100" y="4687888"/>
            <a:ext cx="5389563" cy="4441825"/>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0" y="9374188"/>
            <a:ext cx="2919413" cy="493712"/>
          </a:xfrm>
          <a:prstGeom prst="rect">
            <a:avLst/>
          </a:prstGeom>
        </p:spPr>
        <p:txBody>
          <a:bodyPr vert="horz" lIns="91440" tIns="45720" rIns="91440" bIns="45720" rtlCol="0" anchor="b"/>
          <a:lstStyle>
            <a:lvl1pPr algn="l">
              <a:defRPr sz="1200"/>
            </a:lvl1pPr>
          </a:lstStyle>
          <a:p>
            <a:pPr>
              <a:defRPr/>
            </a:pPr>
            <a:endParaRPr lang="ja-JP" altLang="en-US"/>
          </a:p>
        </p:txBody>
      </p:sp>
      <p:sp>
        <p:nvSpPr>
          <p:cNvPr id="7" name="スライド番号プレースホルダ 6"/>
          <p:cNvSpPr>
            <a:spLocks noGrp="1"/>
          </p:cNvSpPr>
          <p:nvPr>
            <p:ph type="sldNum" sz="quarter" idx="5"/>
          </p:nvPr>
        </p:nvSpPr>
        <p:spPr>
          <a:xfrm>
            <a:off x="3814763" y="9374188"/>
            <a:ext cx="2919412" cy="493712"/>
          </a:xfrm>
          <a:prstGeom prst="rect">
            <a:avLst/>
          </a:prstGeom>
        </p:spPr>
        <p:txBody>
          <a:bodyPr vert="horz" lIns="91440" tIns="45720" rIns="91440" bIns="45720" rtlCol="0" anchor="b"/>
          <a:lstStyle>
            <a:lvl1pPr algn="r">
              <a:defRPr sz="1200"/>
            </a:lvl1pPr>
          </a:lstStyle>
          <a:p>
            <a:pPr>
              <a:defRPr/>
            </a:pPr>
            <a:fld id="{0D3E402A-4B21-47CB-98D1-EC95283C0652}"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1203"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1204"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67DE64F-F0A0-4650-9314-83CFF234B3F0}" type="slidenum">
              <a:rPr lang="ja-JP" altLang="en-US" smtClean="0"/>
              <a:pPr/>
              <a:t>1</a:t>
            </a:fld>
            <a:endParaRPr lang="ja-JP"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2227"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2228"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F22E594-7C31-423B-A177-17682849D386}" type="slidenum">
              <a:rPr lang="ja-JP" altLang="en-US" smtClean="0"/>
              <a:pPr/>
              <a:t>2</a:t>
            </a:fld>
            <a:endParaRPr lang="ja-JP"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4275"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4276"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EAA77E2-6B32-4DD8-92AC-E4D573D5950B}" type="slidenum">
              <a:rPr lang="ja-JP" altLang="en-US" smtClean="0"/>
              <a:pPr/>
              <a:t>4</a:t>
            </a:fld>
            <a:endParaRPr lang="ja-JP"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4275"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4276"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EAA77E2-6B32-4DD8-92AC-E4D573D5950B}" type="slidenum">
              <a:rPr lang="ja-JP" altLang="en-US" smtClean="0"/>
              <a:pPr/>
              <a:t>5</a:t>
            </a:fld>
            <a:endParaRPr lang="ja-JP"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4275"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4276"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EAA77E2-6B32-4DD8-92AC-E4D573D5950B}" type="slidenum">
              <a:rPr lang="ja-JP" altLang="en-US" smtClean="0"/>
              <a:pPr/>
              <a:t>6</a:t>
            </a:fld>
            <a:endParaRPr lang="ja-JP"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descr="C:\Users\localnaka\Desktop\3.png"/>
          <p:cNvPicPr>
            <a:picLocks noChangeAspect="1" noChangeArrowheads="1"/>
          </p:cNvPicPr>
          <p:nvPr/>
        </p:nvPicPr>
        <p:blipFill>
          <a:blip r:embed="rId14"/>
          <a:srcRect/>
          <a:stretch>
            <a:fillRect/>
          </a:stretch>
        </p:blipFill>
        <p:spPr bwMode="auto">
          <a:xfrm>
            <a:off x="357188" y="285750"/>
            <a:ext cx="8286750" cy="570865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名古屋勉強会 </a:t>
            </a:r>
            <a:r>
              <a:rPr kumimoji="0" lang="en-US" altLang="ja-JP" sz="2300" dirty="0" smtClean="0">
                <a:solidFill>
                  <a:schemeClr val="tx2"/>
                </a:solidFill>
                <a:ea typeface="ＭＳ Ｐゴシック" pitchFamily="50" charset="-128"/>
              </a:rPr>
              <a:t>#08</a:t>
            </a:r>
            <a:endParaRPr kumimoji="0" lang="en-US" altLang="ja-JP" sz="2300" dirty="0">
              <a:solidFill>
                <a:schemeClr val="tx2"/>
              </a:solidFill>
              <a:ea typeface="ＭＳ Ｐゴシック" pitchFamily="50" charset="-128"/>
            </a:endParaRPr>
          </a:p>
        </p:txBody>
      </p:sp>
      <p:pic>
        <p:nvPicPr>
          <p:cNvPr id="1030" name="Picture 2" descr="C:\Users\localnaka\Desktop\名称未設定1.png"/>
          <p:cNvPicPr>
            <a:picLocks noChangeAspect="1" noChangeArrowheads="1"/>
          </p:cNvPicPr>
          <p:nvPr/>
        </p:nvPicPr>
        <p:blipFill>
          <a:blip r:embed="rId15"/>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hf hdr="0" ftr="0" dt="0"/>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タイトル 3"/>
          <p:cNvSpPr>
            <a:spLocks noGrp="1"/>
          </p:cNvSpPr>
          <p:nvPr>
            <p:ph type="ctrTitle"/>
          </p:nvPr>
        </p:nvSpPr>
        <p:spPr/>
        <p:txBody>
          <a:bodyPr/>
          <a:lstStyle/>
          <a:p>
            <a:pPr>
              <a:defRPr/>
            </a:pPr>
            <a:r>
              <a:rPr lang="ja-JP" altLang="en-US" sz="6000" spc="600" dirty="0" smtClean="0">
                <a:solidFill>
                  <a:schemeClr val="accent2"/>
                </a:solidFill>
                <a:effectLst>
                  <a:outerShdw blurRad="38100" dist="38100" dir="2700000" algn="tl">
                    <a:srgbClr val="000000">
                      <a:alpha val="43137"/>
                    </a:srgbClr>
                  </a:outerShdw>
                </a:effectLst>
              </a:rPr>
              <a:t>匠の伝承</a:t>
            </a:r>
            <a:r>
              <a:rPr lang="ja-JP" altLang="en-US" sz="6000" spc="600" dirty="0" err="1" smtClean="0">
                <a:solidFill>
                  <a:schemeClr val="accent2"/>
                </a:solidFill>
                <a:effectLst>
                  <a:outerShdw blurRad="38100" dist="38100" dir="2700000" algn="tl">
                    <a:srgbClr val="000000">
                      <a:alpha val="43137"/>
                    </a:srgbClr>
                  </a:outerShdw>
                </a:effectLst>
              </a:rPr>
              <a:t>ｗ</a:t>
            </a:r>
            <a:endParaRPr lang="ja-JP" altLang="en-US" sz="6000" spc="600" dirty="0" smtClean="0">
              <a:solidFill>
                <a:schemeClr val="accent2"/>
              </a:solidFill>
              <a:effectLst>
                <a:outerShdw blurRad="38100" dist="38100" dir="2700000" algn="tl">
                  <a:srgbClr val="000000">
                    <a:alpha val="43137"/>
                  </a:srgbClr>
                </a:outerShdw>
              </a:effectLst>
            </a:endParaRPr>
          </a:p>
        </p:txBody>
      </p:sp>
      <p:sp>
        <p:nvSpPr>
          <p:cNvPr id="2051" name="サブタイトル 4"/>
          <p:cNvSpPr>
            <a:spLocks noGrp="1"/>
          </p:cNvSpPr>
          <p:nvPr>
            <p:ph type="subTitle" idx="1"/>
          </p:nvPr>
        </p:nvSpPr>
        <p:spPr/>
        <p:txBody>
          <a:bodyPr/>
          <a:lstStyle/>
          <a:p>
            <a:r>
              <a:rPr lang="ja-JP" altLang="en-US" sz="2400" dirty="0" smtClean="0"/>
              <a:t>マルチな時代の設計と開発</a:t>
            </a:r>
            <a:endParaRPr lang="en-US" altLang="ja-JP" sz="2400" dirty="0" smtClean="0"/>
          </a:p>
          <a:p>
            <a:r>
              <a:rPr lang="ja-JP" altLang="en-US" sz="3600" dirty="0" smtClean="0"/>
              <a:t>駆け足で </a:t>
            </a:r>
            <a:r>
              <a:rPr lang="en-US" altLang="ja-JP" sz="3600" dirty="0" smtClean="0"/>
              <a:t>PART</a:t>
            </a:r>
            <a:r>
              <a:rPr lang="ja-JP" altLang="en-US" sz="3600" dirty="0" smtClean="0"/>
              <a:t>（</a:t>
            </a:r>
            <a:r>
              <a:rPr lang="en-US" altLang="ja-JP" sz="3600" dirty="0" smtClean="0"/>
              <a:t>3</a:t>
            </a:r>
            <a:r>
              <a:rPr lang="ja-JP" altLang="en-US" sz="3600" dirty="0" err="1" smtClean="0"/>
              <a:t>，</a:t>
            </a:r>
            <a:r>
              <a:rPr lang="en-US" altLang="ja-JP" sz="3600" dirty="0" smtClean="0"/>
              <a:t>4</a:t>
            </a:r>
            <a:r>
              <a:rPr lang="ja-JP" altLang="en-US" sz="3600" dirty="0" smtClean="0"/>
              <a:t>）</a:t>
            </a:r>
            <a:r>
              <a:rPr lang="en-US" altLang="ja-JP" sz="3600" dirty="0" smtClean="0"/>
              <a:t>,5,6</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実際にどのように使われているかな？</a:t>
            </a:r>
            <a:endParaRPr kumimoji="1" lang="ja-JP" altLang="en-US" sz="3200" dirty="0"/>
          </a:p>
        </p:txBody>
      </p:sp>
      <p:sp>
        <p:nvSpPr>
          <p:cNvPr id="3" name="テキスト プレースホルダ 2"/>
          <p:cNvSpPr>
            <a:spLocks noGrp="1"/>
          </p:cNvSpPr>
          <p:nvPr>
            <p:ph type="body" idx="1"/>
          </p:nvPr>
        </p:nvSpPr>
        <p:spPr/>
        <p:txBody>
          <a:bodyPr/>
          <a:lstStyle/>
          <a:p>
            <a:pPr>
              <a:buNone/>
            </a:pPr>
            <a:r>
              <a:rPr kumimoji="1" lang="ja-JP" altLang="en-US" dirty="0" smtClean="0"/>
              <a:t>たとえば、こんな画面があったとしましょう。</a:t>
            </a:r>
            <a:endParaRPr kumimoji="1" lang="ja-JP" altLang="en-US" dirty="0"/>
          </a:p>
        </p:txBody>
      </p:sp>
      <p:grpSp>
        <p:nvGrpSpPr>
          <p:cNvPr id="4" name="グループ化 22"/>
          <p:cNvGrpSpPr/>
          <p:nvPr/>
        </p:nvGrpSpPr>
        <p:grpSpPr>
          <a:xfrm>
            <a:off x="1142976" y="2143116"/>
            <a:ext cx="3350647" cy="2143140"/>
            <a:chOff x="1001101" y="2071678"/>
            <a:chExt cx="3350647" cy="2143140"/>
          </a:xfrm>
        </p:grpSpPr>
        <p:sp>
          <p:nvSpPr>
            <p:cNvPr id="5" name="正方形/長方形 4"/>
            <p:cNvSpPr/>
            <p:nvPr/>
          </p:nvSpPr>
          <p:spPr>
            <a:xfrm>
              <a:off x="1001101" y="2071678"/>
              <a:ext cx="3350647" cy="214314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dirty="0" smtClean="0">
                <a:solidFill>
                  <a:schemeClr val="tx1"/>
                </a:solidFill>
              </a:endParaRPr>
            </a:p>
            <a:p>
              <a:r>
                <a:rPr kumimoji="1" lang="ja-JP" altLang="en-US" dirty="0" smtClean="0">
                  <a:solidFill>
                    <a:schemeClr val="tx1"/>
                  </a:solidFill>
                </a:rPr>
                <a:t>ユーザー名</a:t>
              </a:r>
              <a:endParaRPr kumimoji="1" lang="en-US" altLang="ja-JP" dirty="0" smtClean="0">
                <a:solidFill>
                  <a:schemeClr val="tx1"/>
                </a:solidFill>
              </a:endParaRPr>
            </a:p>
            <a:p>
              <a:endParaRPr lang="en-US" altLang="ja-JP" dirty="0" smtClean="0">
                <a:solidFill>
                  <a:schemeClr val="tx1"/>
                </a:solidFill>
              </a:endParaRPr>
            </a:p>
            <a:p>
              <a:r>
                <a:rPr kumimoji="1" lang="ja-JP" altLang="en-US" dirty="0" smtClean="0">
                  <a:solidFill>
                    <a:schemeClr val="tx1"/>
                  </a:solidFill>
                </a:rPr>
                <a:t>パスワード</a:t>
              </a:r>
              <a:endParaRPr kumimoji="1" lang="ja-JP" altLang="en-US" dirty="0">
                <a:solidFill>
                  <a:schemeClr val="tx1"/>
                </a:solidFill>
              </a:endParaRPr>
            </a:p>
          </p:txBody>
        </p:sp>
        <p:sp>
          <p:nvSpPr>
            <p:cNvPr id="15" name="正方形/長方形 14"/>
            <p:cNvSpPr/>
            <p:nvPr/>
          </p:nvSpPr>
          <p:spPr>
            <a:xfrm>
              <a:off x="2357422" y="2357430"/>
              <a:ext cx="1785950"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2357422" y="2857496"/>
              <a:ext cx="1785950"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 name="グループ化 18"/>
            <p:cNvGrpSpPr/>
            <p:nvPr/>
          </p:nvGrpSpPr>
          <p:grpSpPr>
            <a:xfrm>
              <a:off x="1142976" y="3429000"/>
              <a:ext cx="1357322" cy="571504"/>
              <a:chOff x="5143504" y="4643446"/>
              <a:chExt cx="1643074" cy="642942"/>
            </a:xfrm>
          </p:grpSpPr>
          <p:sp>
            <p:nvSpPr>
              <p:cNvPr id="17" name="角丸四角形 16"/>
              <p:cNvSpPr/>
              <p:nvPr/>
            </p:nvSpPr>
            <p:spPr>
              <a:xfrm>
                <a:off x="5143504" y="4643446"/>
                <a:ext cx="1643074" cy="642942"/>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18" name="角丸四角形 17"/>
              <p:cNvSpPr/>
              <p:nvPr/>
            </p:nvSpPr>
            <p:spPr>
              <a:xfrm>
                <a:off x="5214942" y="4714884"/>
                <a:ext cx="1500198" cy="500066"/>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ログイン</a:t>
                </a:r>
                <a:endParaRPr kumimoji="1" lang="ja-JP" altLang="en-US" sz="1600" dirty="0">
                  <a:solidFill>
                    <a:schemeClr val="tx1"/>
                  </a:solidFill>
                </a:endParaRPr>
              </a:p>
            </p:txBody>
          </p:sp>
        </p:grpSp>
        <p:grpSp>
          <p:nvGrpSpPr>
            <p:cNvPr id="7" name="グループ化 19"/>
            <p:cNvGrpSpPr/>
            <p:nvPr/>
          </p:nvGrpSpPr>
          <p:grpSpPr>
            <a:xfrm>
              <a:off x="2714612" y="3429000"/>
              <a:ext cx="1357322" cy="571504"/>
              <a:chOff x="5143504" y="4643446"/>
              <a:chExt cx="1643074" cy="642942"/>
            </a:xfrm>
          </p:grpSpPr>
          <p:sp>
            <p:nvSpPr>
              <p:cNvPr id="21" name="角丸四角形 20"/>
              <p:cNvSpPr/>
              <p:nvPr/>
            </p:nvSpPr>
            <p:spPr>
              <a:xfrm>
                <a:off x="5143504" y="4643446"/>
                <a:ext cx="1643074" cy="642942"/>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22" name="角丸四角形 21"/>
              <p:cNvSpPr/>
              <p:nvPr/>
            </p:nvSpPr>
            <p:spPr>
              <a:xfrm>
                <a:off x="5214942" y="4714884"/>
                <a:ext cx="1500198" cy="500066"/>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rPr>
                  <a:t>キャンセル</a:t>
                </a:r>
                <a:endParaRPr kumimoji="1" lang="ja-JP" altLang="en-US" sz="1600" dirty="0">
                  <a:solidFill>
                    <a:schemeClr val="tx1"/>
                  </a:solidFill>
                </a:endParaRPr>
              </a:p>
            </p:txBody>
          </p:sp>
        </p:grpSp>
      </p:grpSp>
      <p:sp>
        <p:nvSpPr>
          <p:cNvPr id="24" name="正方形/長方形 23"/>
          <p:cNvSpPr/>
          <p:nvPr/>
        </p:nvSpPr>
        <p:spPr>
          <a:xfrm>
            <a:off x="4929190" y="4857760"/>
            <a:ext cx="3357586" cy="914400"/>
          </a:xfrm>
          <a:prstGeom prst="rect">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どのように実装しますか？</a:t>
            </a:r>
            <a:endParaRPr kumimoji="1" lang="ja-JP" altLang="en-US" dirty="0">
              <a:solidFill>
                <a:schemeClr val="tx1"/>
              </a:solidFill>
            </a:endParaRPr>
          </a:p>
        </p:txBody>
      </p:sp>
      <p:sp>
        <p:nvSpPr>
          <p:cNvPr id="25" name="テキスト ボックス 24"/>
          <p:cNvSpPr txBox="1"/>
          <p:nvPr/>
        </p:nvSpPr>
        <p:spPr>
          <a:xfrm>
            <a:off x="4857752" y="2214554"/>
            <a:ext cx="3187091" cy="1754326"/>
          </a:xfrm>
          <a:prstGeom prst="rect">
            <a:avLst/>
          </a:prstGeom>
          <a:noFill/>
        </p:spPr>
        <p:txBody>
          <a:bodyPr wrap="none" rtlCol="0">
            <a:spAutoFit/>
          </a:bodyPr>
          <a:lstStyle/>
          <a:p>
            <a:r>
              <a:rPr kumimoji="1" lang="ja-JP" altLang="en-US" dirty="0" smtClean="0"/>
              <a:t>ユーザー名とパスワードを入力</a:t>
            </a:r>
            <a:endParaRPr kumimoji="1" lang="en-US" altLang="ja-JP" dirty="0" smtClean="0"/>
          </a:p>
          <a:p>
            <a:r>
              <a:rPr lang="ja-JP" altLang="en-US" dirty="0" smtClean="0"/>
              <a:t>ログインボタンが押されたら、</a:t>
            </a:r>
            <a:endParaRPr lang="en-US" altLang="ja-JP" dirty="0" smtClean="0"/>
          </a:p>
          <a:p>
            <a:r>
              <a:rPr kumimoji="1" lang="ja-JP" altLang="en-US" dirty="0" smtClean="0"/>
              <a:t>入力情報が正しい文字の組み</a:t>
            </a:r>
            <a:endParaRPr kumimoji="1" lang="en-US" altLang="ja-JP" dirty="0" smtClean="0"/>
          </a:p>
          <a:p>
            <a:r>
              <a:rPr kumimoji="1" lang="ja-JP" altLang="en-US" dirty="0" smtClean="0"/>
              <a:t>合わせになっているか検査</a:t>
            </a:r>
            <a:endParaRPr kumimoji="1" lang="en-US" altLang="ja-JP" dirty="0" smtClean="0"/>
          </a:p>
          <a:p>
            <a:r>
              <a:rPr lang="ja-JP" altLang="en-US" dirty="0" smtClean="0"/>
              <a:t>ユーザーが存在し、パスワード</a:t>
            </a:r>
            <a:endParaRPr lang="en-US" altLang="ja-JP" dirty="0" smtClean="0"/>
          </a:p>
          <a:p>
            <a:r>
              <a:rPr lang="ja-JP" altLang="en-US" dirty="0" smtClean="0"/>
              <a:t>が正しいかを検証</a:t>
            </a:r>
            <a:endParaRPr kumimoji="1" lang="ja-JP"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ビューとロジックは、分けるよね？</a:t>
            </a:r>
            <a:endParaRPr kumimoji="1" lang="ja-JP" altLang="en-US" dirty="0"/>
          </a:p>
        </p:txBody>
      </p:sp>
      <p:grpSp>
        <p:nvGrpSpPr>
          <p:cNvPr id="3" name="グループ化 13"/>
          <p:cNvGrpSpPr/>
          <p:nvPr/>
        </p:nvGrpSpPr>
        <p:grpSpPr>
          <a:xfrm>
            <a:off x="428597" y="1214422"/>
            <a:ext cx="2143140" cy="1428760"/>
            <a:chOff x="1001101" y="2071678"/>
            <a:chExt cx="3350647" cy="2143140"/>
          </a:xfrm>
        </p:grpSpPr>
        <p:sp>
          <p:nvSpPr>
            <p:cNvPr id="15" name="正方形/長方形 14"/>
            <p:cNvSpPr/>
            <p:nvPr/>
          </p:nvSpPr>
          <p:spPr>
            <a:xfrm>
              <a:off x="1001101" y="2071678"/>
              <a:ext cx="3350647" cy="214314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1200" dirty="0" smtClean="0">
                <a:solidFill>
                  <a:schemeClr val="tx1"/>
                </a:solidFill>
              </a:endParaRPr>
            </a:p>
            <a:p>
              <a:r>
                <a:rPr kumimoji="1" lang="ja-JP" altLang="en-US" sz="1200" dirty="0" smtClean="0">
                  <a:solidFill>
                    <a:schemeClr val="tx1"/>
                  </a:solidFill>
                </a:rPr>
                <a:t>ユーザー名</a:t>
              </a:r>
              <a:endParaRPr kumimoji="1" lang="en-US" altLang="ja-JP" sz="1200" dirty="0" smtClean="0">
                <a:solidFill>
                  <a:schemeClr val="tx1"/>
                </a:solidFill>
              </a:endParaRPr>
            </a:p>
            <a:p>
              <a:endParaRPr lang="en-US" altLang="ja-JP" sz="1200" dirty="0" smtClean="0">
                <a:solidFill>
                  <a:schemeClr val="tx1"/>
                </a:solidFill>
              </a:endParaRPr>
            </a:p>
            <a:p>
              <a:r>
                <a:rPr kumimoji="1" lang="ja-JP" altLang="en-US" sz="1200" dirty="0" smtClean="0">
                  <a:solidFill>
                    <a:schemeClr val="tx1"/>
                  </a:solidFill>
                </a:rPr>
                <a:t>パスワード</a:t>
              </a:r>
              <a:endParaRPr kumimoji="1" lang="ja-JP" altLang="en-US" sz="1200" dirty="0">
                <a:solidFill>
                  <a:schemeClr val="tx1"/>
                </a:solidFill>
              </a:endParaRPr>
            </a:p>
          </p:txBody>
        </p:sp>
        <p:sp>
          <p:nvSpPr>
            <p:cNvPr id="16" name="正方形/長方形 15"/>
            <p:cNvSpPr/>
            <p:nvPr/>
          </p:nvSpPr>
          <p:spPr>
            <a:xfrm>
              <a:off x="2357422" y="2357430"/>
              <a:ext cx="1785950"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17" name="正方形/長方形 16"/>
            <p:cNvSpPr/>
            <p:nvPr/>
          </p:nvSpPr>
          <p:spPr>
            <a:xfrm>
              <a:off x="2357422" y="2857496"/>
              <a:ext cx="1785950"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nvGrpSpPr>
            <p:cNvPr id="4" name="グループ化 18"/>
            <p:cNvGrpSpPr/>
            <p:nvPr/>
          </p:nvGrpSpPr>
          <p:grpSpPr>
            <a:xfrm>
              <a:off x="1142976" y="3429000"/>
              <a:ext cx="1357322" cy="571504"/>
              <a:chOff x="5143504" y="4643446"/>
              <a:chExt cx="1643074" cy="642942"/>
            </a:xfrm>
          </p:grpSpPr>
          <p:sp>
            <p:nvSpPr>
              <p:cNvPr id="22" name="角丸四角形 21"/>
              <p:cNvSpPr/>
              <p:nvPr/>
            </p:nvSpPr>
            <p:spPr>
              <a:xfrm>
                <a:off x="5143504" y="4643446"/>
                <a:ext cx="1643074" cy="642942"/>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a:solidFill>
                    <a:schemeClr val="tx1"/>
                  </a:solidFill>
                </a:endParaRPr>
              </a:p>
            </p:txBody>
          </p:sp>
          <p:sp>
            <p:nvSpPr>
              <p:cNvPr id="23" name="角丸四角形 22"/>
              <p:cNvSpPr/>
              <p:nvPr/>
            </p:nvSpPr>
            <p:spPr>
              <a:xfrm>
                <a:off x="5214942" y="4714884"/>
                <a:ext cx="1500198" cy="500066"/>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rPr>
                  <a:t>ログイン</a:t>
                </a:r>
                <a:endParaRPr kumimoji="1" lang="ja-JP" altLang="en-US" sz="900" dirty="0">
                  <a:solidFill>
                    <a:schemeClr val="tx1"/>
                  </a:solidFill>
                </a:endParaRPr>
              </a:p>
            </p:txBody>
          </p:sp>
        </p:grpSp>
        <p:grpSp>
          <p:nvGrpSpPr>
            <p:cNvPr id="5" name="グループ化 19"/>
            <p:cNvGrpSpPr/>
            <p:nvPr/>
          </p:nvGrpSpPr>
          <p:grpSpPr>
            <a:xfrm>
              <a:off x="2714612" y="3429000"/>
              <a:ext cx="1357322" cy="571504"/>
              <a:chOff x="5143504" y="4643446"/>
              <a:chExt cx="1643074" cy="642942"/>
            </a:xfrm>
          </p:grpSpPr>
          <p:sp>
            <p:nvSpPr>
              <p:cNvPr id="20" name="角丸四角形 19"/>
              <p:cNvSpPr/>
              <p:nvPr/>
            </p:nvSpPr>
            <p:spPr>
              <a:xfrm>
                <a:off x="5143504" y="4643446"/>
                <a:ext cx="1643074" cy="642942"/>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a:solidFill>
                    <a:schemeClr val="tx1"/>
                  </a:solidFill>
                </a:endParaRPr>
              </a:p>
            </p:txBody>
          </p:sp>
          <p:sp>
            <p:nvSpPr>
              <p:cNvPr id="21" name="角丸四角形 20"/>
              <p:cNvSpPr/>
              <p:nvPr/>
            </p:nvSpPr>
            <p:spPr>
              <a:xfrm>
                <a:off x="5214942" y="4714884"/>
                <a:ext cx="1500198" cy="500066"/>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schemeClr val="tx1"/>
                    </a:solidFill>
                  </a:rPr>
                  <a:t>キャンセル</a:t>
                </a:r>
                <a:endParaRPr kumimoji="1" lang="ja-JP" altLang="en-US" sz="900" dirty="0">
                  <a:solidFill>
                    <a:schemeClr val="tx1"/>
                  </a:solidFill>
                </a:endParaRPr>
              </a:p>
            </p:txBody>
          </p:sp>
        </p:grpSp>
      </p:grpSp>
      <p:sp>
        <p:nvSpPr>
          <p:cNvPr id="24" name="テキスト ボックス 23"/>
          <p:cNvSpPr txBox="1"/>
          <p:nvPr/>
        </p:nvSpPr>
        <p:spPr>
          <a:xfrm>
            <a:off x="1071538" y="2643182"/>
            <a:ext cx="792205" cy="369332"/>
          </a:xfrm>
          <a:prstGeom prst="rect">
            <a:avLst/>
          </a:prstGeom>
          <a:noFill/>
        </p:spPr>
        <p:txBody>
          <a:bodyPr wrap="none" rtlCol="0">
            <a:spAutoFit/>
          </a:bodyPr>
          <a:lstStyle/>
          <a:p>
            <a:r>
              <a:rPr kumimoji="1" lang="ja-JP" altLang="en-US" dirty="0" smtClean="0"/>
              <a:t>ビュー</a:t>
            </a:r>
            <a:endParaRPr kumimoji="1" lang="ja-JP" altLang="en-US" dirty="0"/>
          </a:p>
        </p:txBody>
      </p:sp>
      <p:sp>
        <p:nvSpPr>
          <p:cNvPr id="25" name="メモ 24"/>
          <p:cNvSpPr/>
          <p:nvPr/>
        </p:nvSpPr>
        <p:spPr>
          <a:xfrm>
            <a:off x="428596" y="3000372"/>
            <a:ext cx="2643206" cy="2928958"/>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Form::Form()</a:t>
            </a:r>
          </a:p>
          <a:p>
            <a:r>
              <a:rPr lang="en-US" altLang="ja-JP" dirty="0" smtClean="0">
                <a:solidFill>
                  <a:schemeClr val="tx1"/>
                </a:solidFill>
              </a:rPr>
              <a:t>{</a:t>
            </a:r>
          </a:p>
          <a:p>
            <a:r>
              <a:rPr kumimoji="1" lang="en-US" altLang="ja-JP" dirty="0" smtClean="0">
                <a:solidFill>
                  <a:schemeClr val="tx1"/>
                </a:solidFill>
              </a:rPr>
              <a:t>}</a:t>
            </a:r>
          </a:p>
          <a:p>
            <a:endParaRPr lang="en-US" altLang="ja-JP" dirty="0" smtClean="0">
              <a:solidFill>
                <a:schemeClr val="tx1"/>
              </a:solidFill>
            </a:endParaRPr>
          </a:p>
          <a:p>
            <a:r>
              <a:rPr kumimoji="1" lang="en-US" altLang="ja-JP" dirty="0" smtClean="0">
                <a:solidFill>
                  <a:schemeClr val="tx1"/>
                </a:solidFill>
              </a:rPr>
              <a:t>Form::</a:t>
            </a:r>
            <a:r>
              <a:rPr kumimoji="1" lang="en-US" altLang="ja-JP" dirty="0" err="1" smtClean="0">
                <a:solidFill>
                  <a:schemeClr val="tx1"/>
                </a:solidFill>
              </a:rPr>
              <a:t>On</a:t>
            </a:r>
            <a:r>
              <a:rPr lang="en-US" altLang="ja-JP" dirty="0" err="1" smtClean="0">
                <a:solidFill>
                  <a:schemeClr val="tx1"/>
                </a:solidFill>
              </a:rPr>
              <a:t>Login</a:t>
            </a:r>
            <a:r>
              <a:rPr kumimoji="1" lang="en-US" altLang="ja-JP" dirty="0" err="1" smtClean="0">
                <a:solidFill>
                  <a:schemeClr val="tx1"/>
                </a:solidFill>
              </a:rPr>
              <a:t>Click</a:t>
            </a:r>
            <a:r>
              <a:rPr kumimoji="1" lang="en-US" altLang="ja-JP" dirty="0" smtClean="0">
                <a:solidFill>
                  <a:schemeClr val="tx1"/>
                </a:solidFill>
              </a:rPr>
              <a:t>()</a:t>
            </a:r>
          </a:p>
          <a:p>
            <a:r>
              <a:rPr lang="en-US" altLang="ja-JP" dirty="0" smtClean="0">
                <a:solidFill>
                  <a:schemeClr val="tx1"/>
                </a:solidFill>
              </a:rPr>
              <a:t>{</a:t>
            </a:r>
          </a:p>
          <a:p>
            <a:r>
              <a:rPr kumimoji="1" lang="en-US" altLang="ja-JP" dirty="0" smtClean="0">
                <a:solidFill>
                  <a:schemeClr val="tx1"/>
                </a:solidFill>
              </a:rPr>
              <a:t>}</a:t>
            </a:r>
            <a:endParaRPr kumimoji="1" lang="ja-JP" altLang="en-US" dirty="0">
              <a:solidFill>
                <a:schemeClr val="tx1"/>
              </a:solidFill>
            </a:endParaRPr>
          </a:p>
        </p:txBody>
      </p:sp>
      <p:sp>
        <p:nvSpPr>
          <p:cNvPr id="26" name="テキスト ボックス 25"/>
          <p:cNvSpPr txBox="1"/>
          <p:nvPr/>
        </p:nvSpPr>
        <p:spPr>
          <a:xfrm>
            <a:off x="3929058" y="1357298"/>
            <a:ext cx="946093" cy="369332"/>
          </a:xfrm>
          <a:prstGeom prst="rect">
            <a:avLst/>
          </a:prstGeom>
          <a:noFill/>
        </p:spPr>
        <p:txBody>
          <a:bodyPr wrap="none" rtlCol="0">
            <a:spAutoFit/>
          </a:bodyPr>
          <a:lstStyle/>
          <a:p>
            <a:r>
              <a:rPr lang="ja-JP" altLang="en-US" dirty="0" smtClean="0"/>
              <a:t>ロジック</a:t>
            </a:r>
            <a:endParaRPr kumimoji="1" lang="ja-JP" altLang="en-US" dirty="0"/>
          </a:p>
        </p:txBody>
      </p:sp>
      <p:sp>
        <p:nvSpPr>
          <p:cNvPr id="27" name="メモ 26"/>
          <p:cNvSpPr/>
          <p:nvPr/>
        </p:nvSpPr>
        <p:spPr>
          <a:xfrm>
            <a:off x="3214678" y="1785926"/>
            <a:ext cx="2643206" cy="3643338"/>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Logic::Logic()</a:t>
            </a:r>
          </a:p>
          <a:p>
            <a:r>
              <a:rPr lang="en-US" altLang="ja-JP" dirty="0" smtClean="0">
                <a:solidFill>
                  <a:schemeClr val="tx1"/>
                </a:solidFill>
              </a:rPr>
              <a:t>{</a:t>
            </a:r>
          </a:p>
          <a:p>
            <a:r>
              <a:rPr kumimoji="1" lang="en-US" altLang="ja-JP" dirty="0" smtClean="0">
                <a:solidFill>
                  <a:schemeClr val="tx1"/>
                </a:solidFill>
              </a:rPr>
              <a:t>}</a:t>
            </a:r>
          </a:p>
          <a:p>
            <a:endParaRPr lang="en-US" altLang="ja-JP" dirty="0" smtClean="0">
              <a:solidFill>
                <a:schemeClr val="tx1"/>
              </a:solidFill>
            </a:endParaRPr>
          </a:p>
          <a:p>
            <a:r>
              <a:rPr lang="en-US" altLang="ja-JP" dirty="0" smtClean="0">
                <a:solidFill>
                  <a:schemeClr val="tx1"/>
                </a:solidFill>
              </a:rPr>
              <a:t>Logic</a:t>
            </a:r>
            <a:r>
              <a:rPr kumimoji="1" lang="en-US" altLang="ja-JP" dirty="0" smtClean="0">
                <a:solidFill>
                  <a:schemeClr val="tx1"/>
                </a:solidFill>
              </a:rPr>
              <a:t>::Check (...)</a:t>
            </a:r>
          </a:p>
          <a:p>
            <a:r>
              <a:rPr lang="en-US" altLang="ja-JP" dirty="0" smtClean="0">
                <a:solidFill>
                  <a:schemeClr val="tx1"/>
                </a:solidFill>
              </a:rPr>
              <a:t>{</a:t>
            </a:r>
          </a:p>
          <a:p>
            <a:r>
              <a:rPr kumimoji="1" lang="en-US" altLang="ja-JP" dirty="0" smtClean="0">
                <a:solidFill>
                  <a:schemeClr val="tx1"/>
                </a:solidFill>
              </a:rPr>
              <a:t>}</a:t>
            </a:r>
          </a:p>
          <a:p>
            <a:endParaRPr lang="en-US" altLang="ja-JP" dirty="0" smtClean="0">
              <a:solidFill>
                <a:schemeClr val="tx1"/>
              </a:solidFill>
            </a:endParaRPr>
          </a:p>
          <a:p>
            <a:r>
              <a:rPr kumimoji="1" lang="en-US" altLang="ja-JP" dirty="0" smtClean="0">
                <a:solidFill>
                  <a:schemeClr val="tx1"/>
                </a:solidFill>
              </a:rPr>
              <a:t>Logic::Login(...)</a:t>
            </a:r>
          </a:p>
          <a:p>
            <a:r>
              <a:rPr lang="en-US" altLang="ja-JP" dirty="0" smtClean="0">
                <a:solidFill>
                  <a:schemeClr val="tx1"/>
                </a:solidFill>
              </a:rPr>
              <a:t>{</a:t>
            </a:r>
          </a:p>
          <a:p>
            <a:r>
              <a:rPr kumimoji="1" lang="en-US" altLang="ja-JP" dirty="0" smtClean="0">
                <a:solidFill>
                  <a:schemeClr val="tx1"/>
                </a:solidFill>
              </a:rPr>
              <a:t>}</a:t>
            </a:r>
            <a:endParaRPr kumimoji="1" lang="ja-JP" altLang="en-US" dirty="0">
              <a:solidFill>
                <a:schemeClr val="tx1"/>
              </a:solidFill>
            </a:endParaRPr>
          </a:p>
        </p:txBody>
      </p:sp>
      <p:sp>
        <p:nvSpPr>
          <p:cNvPr id="28" name="テキスト ボックス 27"/>
          <p:cNvSpPr txBox="1"/>
          <p:nvPr/>
        </p:nvSpPr>
        <p:spPr>
          <a:xfrm>
            <a:off x="6715140" y="1357298"/>
            <a:ext cx="1616148" cy="369332"/>
          </a:xfrm>
          <a:prstGeom prst="rect">
            <a:avLst/>
          </a:prstGeom>
          <a:noFill/>
        </p:spPr>
        <p:txBody>
          <a:bodyPr wrap="none" rtlCol="0">
            <a:spAutoFit/>
          </a:bodyPr>
          <a:lstStyle/>
          <a:p>
            <a:r>
              <a:rPr lang="ja-JP" altLang="en-US" dirty="0" smtClean="0"/>
              <a:t>データアクセス</a:t>
            </a:r>
            <a:endParaRPr kumimoji="1" lang="ja-JP" altLang="en-US" dirty="0"/>
          </a:p>
        </p:txBody>
      </p:sp>
      <p:sp>
        <p:nvSpPr>
          <p:cNvPr id="29" name="メモ 28"/>
          <p:cNvSpPr/>
          <p:nvPr/>
        </p:nvSpPr>
        <p:spPr>
          <a:xfrm>
            <a:off x="6000760" y="1785926"/>
            <a:ext cx="2643206" cy="3643338"/>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dirty="0" smtClean="0">
                <a:solidFill>
                  <a:schemeClr val="tx1"/>
                </a:solidFill>
              </a:rPr>
              <a:t>DAC</a:t>
            </a:r>
            <a:r>
              <a:rPr kumimoji="1" lang="en-US" altLang="ja-JP" dirty="0" smtClean="0">
                <a:solidFill>
                  <a:schemeClr val="tx1"/>
                </a:solidFill>
              </a:rPr>
              <a:t>::DAC()</a:t>
            </a:r>
          </a:p>
          <a:p>
            <a:r>
              <a:rPr lang="en-US" altLang="ja-JP" dirty="0" smtClean="0">
                <a:solidFill>
                  <a:schemeClr val="tx1"/>
                </a:solidFill>
              </a:rPr>
              <a:t>{</a:t>
            </a:r>
          </a:p>
          <a:p>
            <a:r>
              <a:rPr kumimoji="1" lang="en-US" altLang="ja-JP" dirty="0" smtClean="0">
                <a:solidFill>
                  <a:schemeClr val="tx1"/>
                </a:solidFill>
              </a:rPr>
              <a:t>}</a:t>
            </a:r>
          </a:p>
          <a:p>
            <a:endParaRPr lang="en-US" altLang="ja-JP" dirty="0" smtClean="0">
              <a:solidFill>
                <a:schemeClr val="tx1"/>
              </a:solidFill>
            </a:endParaRPr>
          </a:p>
          <a:p>
            <a:r>
              <a:rPr lang="en-US" altLang="ja-JP" dirty="0" smtClean="0">
                <a:solidFill>
                  <a:schemeClr val="tx1"/>
                </a:solidFill>
              </a:rPr>
              <a:t>DAC</a:t>
            </a:r>
            <a:r>
              <a:rPr kumimoji="1" lang="en-US" altLang="ja-JP" dirty="0" smtClean="0">
                <a:solidFill>
                  <a:schemeClr val="tx1"/>
                </a:solidFill>
              </a:rPr>
              <a:t>::Connect(...)</a:t>
            </a:r>
          </a:p>
          <a:p>
            <a:r>
              <a:rPr lang="en-US" altLang="ja-JP" dirty="0" smtClean="0">
                <a:solidFill>
                  <a:schemeClr val="tx1"/>
                </a:solidFill>
              </a:rPr>
              <a:t>{</a:t>
            </a:r>
          </a:p>
          <a:p>
            <a:r>
              <a:rPr kumimoji="1" lang="en-US" altLang="ja-JP" dirty="0" smtClean="0">
                <a:solidFill>
                  <a:schemeClr val="tx1"/>
                </a:solidFill>
              </a:rPr>
              <a:t>}</a:t>
            </a:r>
          </a:p>
          <a:p>
            <a:endParaRPr lang="en-US" altLang="ja-JP" dirty="0" smtClean="0">
              <a:solidFill>
                <a:schemeClr val="tx1"/>
              </a:solidFill>
            </a:endParaRPr>
          </a:p>
          <a:p>
            <a:r>
              <a:rPr kumimoji="1" lang="en-US" altLang="ja-JP" dirty="0" smtClean="0">
                <a:solidFill>
                  <a:schemeClr val="tx1"/>
                </a:solidFill>
              </a:rPr>
              <a:t>DAC::</a:t>
            </a:r>
            <a:r>
              <a:rPr kumimoji="1" lang="en-US" altLang="ja-JP" dirty="0" err="1" smtClean="0">
                <a:solidFill>
                  <a:schemeClr val="tx1"/>
                </a:solidFill>
              </a:rPr>
              <a:t>QueryUser</a:t>
            </a:r>
            <a:r>
              <a:rPr kumimoji="1" lang="en-US" altLang="ja-JP" dirty="0" smtClean="0">
                <a:solidFill>
                  <a:schemeClr val="tx1"/>
                </a:solidFill>
              </a:rPr>
              <a:t>(...)</a:t>
            </a:r>
          </a:p>
          <a:p>
            <a:r>
              <a:rPr lang="en-US" altLang="ja-JP" dirty="0" smtClean="0">
                <a:solidFill>
                  <a:schemeClr val="tx1"/>
                </a:solidFill>
              </a:rPr>
              <a:t>{</a:t>
            </a:r>
          </a:p>
          <a:p>
            <a:r>
              <a:rPr kumimoji="1" lang="en-US" altLang="ja-JP" dirty="0" smtClean="0">
                <a:solidFill>
                  <a:schemeClr val="tx1"/>
                </a:solidFill>
              </a:rPr>
              <a:t>}</a:t>
            </a:r>
            <a:endParaRPr kumimoji="1" lang="ja-JP" altLang="en-US" dirty="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7158" y="285728"/>
            <a:ext cx="8286808" cy="706437"/>
          </a:xfrm>
        </p:spPr>
        <p:txBody>
          <a:bodyPr/>
          <a:lstStyle/>
          <a:p>
            <a:r>
              <a:rPr lang="en-US" altLang="ja-JP" dirty="0" smtClean="0"/>
              <a:t>Form</a:t>
            </a:r>
            <a:r>
              <a:rPr lang="ja-JP" altLang="en-US" dirty="0" smtClean="0"/>
              <a:t>のコードイメージ</a:t>
            </a:r>
            <a:endParaRPr kumimoji="1" lang="ja-JP" altLang="en-US" dirty="0"/>
          </a:p>
        </p:txBody>
      </p:sp>
      <p:sp>
        <p:nvSpPr>
          <p:cNvPr id="4" name="メモ 3"/>
          <p:cNvSpPr/>
          <p:nvPr/>
        </p:nvSpPr>
        <p:spPr>
          <a:xfrm>
            <a:off x="785786" y="1214422"/>
            <a:ext cx="7072362" cy="4286280"/>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Form::</a:t>
            </a:r>
            <a:r>
              <a:rPr kumimoji="1" lang="en-US" altLang="ja-JP" dirty="0" err="1" smtClean="0">
                <a:solidFill>
                  <a:schemeClr val="tx1"/>
                </a:solidFill>
              </a:rPr>
              <a:t>OnLoginClick</a:t>
            </a:r>
            <a:r>
              <a:rPr kumimoji="1" lang="en-US" altLang="ja-JP" dirty="0" smtClean="0">
                <a:solidFill>
                  <a:schemeClr val="tx1"/>
                </a:solidFill>
              </a:rPr>
              <a:t>()</a:t>
            </a:r>
          </a:p>
          <a:p>
            <a:r>
              <a:rPr lang="en-US" altLang="ja-JP" dirty="0" smtClean="0">
                <a:solidFill>
                  <a:schemeClr val="tx1"/>
                </a:solidFill>
              </a:rPr>
              <a:t>{</a:t>
            </a:r>
          </a:p>
          <a:p>
            <a:r>
              <a:rPr lang="en-US" altLang="ja-JP" dirty="0" smtClean="0">
                <a:solidFill>
                  <a:schemeClr val="tx1"/>
                </a:solidFill>
              </a:rPr>
              <a:t>    string </a:t>
            </a:r>
            <a:r>
              <a:rPr lang="en-US" altLang="ja-JP" dirty="0" err="1" smtClean="0">
                <a:solidFill>
                  <a:srgbClr val="FF0000"/>
                </a:solidFill>
              </a:rPr>
              <a:t>UserName</a:t>
            </a:r>
            <a:r>
              <a:rPr lang="en-US" altLang="ja-JP" dirty="0" smtClean="0">
                <a:solidFill>
                  <a:schemeClr val="tx1"/>
                </a:solidFill>
              </a:rPr>
              <a:t> = Text1-&gt;Text;</a:t>
            </a:r>
          </a:p>
          <a:p>
            <a:r>
              <a:rPr lang="en-US" altLang="ja-JP" dirty="0" smtClean="0">
                <a:solidFill>
                  <a:schemeClr val="tx1"/>
                </a:solidFill>
              </a:rPr>
              <a:t>    string </a:t>
            </a:r>
            <a:r>
              <a:rPr lang="en-US" altLang="ja-JP" dirty="0" smtClean="0">
                <a:solidFill>
                  <a:srgbClr val="FF0000"/>
                </a:solidFill>
              </a:rPr>
              <a:t>Password</a:t>
            </a:r>
            <a:r>
              <a:rPr lang="en-US" altLang="ja-JP" dirty="0" smtClean="0">
                <a:solidFill>
                  <a:schemeClr val="tx1"/>
                </a:solidFill>
              </a:rPr>
              <a:t>  = Text2-&gt;Text;</a:t>
            </a:r>
          </a:p>
          <a:p>
            <a:endParaRPr lang="en-US" altLang="ja-JP" dirty="0" smtClean="0">
              <a:solidFill>
                <a:schemeClr val="tx1"/>
              </a:solidFill>
            </a:endParaRPr>
          </a:p>
          <a:p>
            <a:r>
              <a:rPr lang="en-US" altLang="ja-JP" dirty="0" smtClean="0">
                <a:solidFill>
                  <a:schemeClr val="tx1"/>
                </a:solidFill>
              </a:rPr>
              <a:t>    </a:t>
            </a:r>
            <a:r>
              <a:rPr lang="en-US" altLang="ja-JP" dirty="0" err="1" smtClean="0">
                <a:solidFill>
                  <a:schemeClr val="tx1"/>
                </a:solidFill>
              </a:rPr>
              <a:t>bool</a:t>
            </a:r>
            <a:r>
              <a:rPr lang="en-US" altLang="ja-JP" dirty="0" smtClean="0">
                <a:solidFill>
                  <a:schemeClr val="tx1"/>
                </a:solidFill>
              </a:rPr>
              <a:t> ret = Logic-&gt;Check( </a:t>
            </a:r>
            <a:r>
              <a:rPr lang="en-US" altLang="ja-JP" dirty="0" err="1" smtClean="0">
                <a:solidFill>
                  <a:srgbClr val="FF0000"/>
                </a:solidFill>
              </a:rPr>
              <a:t>UserName</a:t>
            </a:r>
            <a:r>
              <a:rPr lang="en-US" altLang="ja-JP" dirty="0" smtClean="0">
                <a:solidFill>
                  <a:schemeClr val="tx1"/>
                </a:solidFill>
              </a:rPr>
              <a:t>, </a:t>
            </a:r>
            <a:r>
              <a:rPr lang="en-US" altLang="ja-JP" dirty="0" smtClean="0">
                <a:solidFill>
                  <a:srgbClr val="FF0000"/>
                </a:solidFill>
              </a:rPr>
              <a:t>Password</a:t>
            </a:r>
            <a:r>
              <a:rPr lang="en-US" altLang="ja-JP" dirty="0" smtClean="0">
                <a:solidFill>
                  <a:schemeClr val="tx1"/>
                </a:solidFill>
              </a:rPr>
              <a:t> ); </a:t>
            </a:r>
          </a:p>
          <a:p>
            <a:r>
              <a:rPr kumimoji="1" lang="en-US" altLang="ja-JP" dirty="0" smtClean="0">
                <a:solidFill>
                  <a:schemeClr val="tx1"/>
                </a:solidFill>
              </a:rPr>
              <a:t>    if( ret == true )</a:t>
            </a:r>
          </a:p>
          <a:p>
            <a:r>
              <a:rPr lang="en-US" altLang="ja-JP" dirty="0" smtClean="0">
                <a:solidFill>
                  <a:schemeClr val="tx1"/>
                </a:solidFill>
              </a:rPr>
              <a:t>    {</a:t>
            </a:r>
          </a:p>
          <a:p>
            <a:r>
              <a:rPr kumimoji="1" lang="en-US" altLang="ja-JP" dirty="0" smtClean="0">
                <a:solidFill>
                  <a:schemeClr val="tx1"/>
                </a:solidFill>
              </a:rPr>
              <a:t>        ret = Logic-&gt;Login( </a:t>
            </a:r>
            <a:r>
              <a:rPr kumimoji="1" lang="en-US" altLang="ja-JP" dirty="0" err="1" smtClean="0">
                <a:solidFill>
                  <a:srgbClr val="FF0000"/>
                </a:solidFill>
              </a:rPr>
              <a:t>UserName</a:t>
            </a:r>
            <a:r>
              <a:rPr kumimoji="1" lang="en-US" altLang="ja-JP" dirty="0" smtClean="0">
                <a:solidFill>
                  <a:schemeClr val="tx1"/>
                </a:solidFill>
              </a:rPr>
              <a:t>, </a:t>
            </a:r>
            <a:r>
              <a:rPr kumimoji="1" lang="en-US" altLang="ja-JP" dirty="0" smtClean="0">
                <a:solidFill>
                  <a:srgbClr val="FF0000"/>
                </a:solidFill>
              </a:rPr>
              <a:t>Password</a:t>
            </a:r>
            <a:r>
              <a:rPr kumimoji="1" lang="en-US" altLang="ja-JP" dirty="0" smtClean="0">
                <a:solidFill>
                  <a:schemeClr val="tx1"/>
                </a:solidFill>
              </a:rPr>
              <a:t> );</a:t>
            </a:r>
          </a:p>
          <a:p>
            <a:r>
              <a:rPr lang="en-US" altLang="ja-JP" dirty="0" smtClean="0">
                <a:solidFill>
                  <a:schemeClr val="tx1"/>
                </a:solidFill>
              </a:rPr>
              <a:t>    }</a:t>
            </a:r>
          </a:p>
          <a:p>
            <a:r>
              <a:rPr kumimoji="1" lang="en-US" altLang="ja-JP" dirty="0" smtClean="0">
                <a:solidFill>
                  <a:schemeClr val="tx1"/>
                </a:solidFill>
              </a:rPr>
              <a:t>    if( ret == false )</a:t>
            </a:r>
          </a:p>
          <a:p>
            <a:r>
              <a:rPr lang="en-US" altLang="ja-JP" dirty="0" smtClean="0">
                <a:solidFill>
                  <a:schemeClr val="tx1"/>
                </a:solidFill>
              </a:rPr>
              <a:t>    {</a:t>
            </a:r>
          </a:p>
          <a:p>
            <a:r>
              <a:rPr kumimoji="1" lang="en-US" altLang="ja-JP" dirty="0" smtClean="0">
                <a:solidFill>
                  <a:schemeClr val="tx1"/>
                </a:solidFill>
              </a:rPr>
              <a:t>           :</a:t>
            </a:r>
          </a:p>
          <a:p>
            <a:r>
              <a:rPr lang="en-US" altLang="ja-JP" dirty="0" smtClean="0">
                <a:solidFill>
                  <a:schemeClr val="tx1"/>
                </a:solidFill>
              </a:rPr>
              <a:t>           :</a:t>
            </a:r>
          </a:p>
          <a:p>
            <a:endParaRPr kumimoji="1" lang="ja-JP" altLang="en-US" dirty="0">
              <a:solidFill>
                <a:schemeClr val="tx1"/>
              </a:solidFill>
            </a:endParaRPr>
          </a:p>
        </p:txBody>
      </p:sp>
      <p:sp>
        <p:nvSpPr>
          <p:cNvPr id="5" name="角丸四角形吹き出し 4"/>
          <p:cNvSpPr/>
          <p:nvPr/>
        </p:nvSpPr>
        <p:spPr>
          <a:xfrm>
            <a:off x="4071934" y="4000504"/>
            <a:ext cx="2928958" cy="1214446"/>
          </a:xfrm>
          <a:prstGeom prst="wedgeRoundRectCallout">
            <a:avLst>
              <a:gd name="adj1" fmla="val -33580"/>
              <a:gd name="adj2" fmla="val -72866"/>
              <a:gd name="adj3" fmla="val 16667"/>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編集テキストを内部で取得</a:t>
            </a:r>
            <a:endParaRPr lang="en-US" altLang="ja-JP" dirty="0" smtClean="0">
              <a:solidFill>
                <a:schemeClr val="tx1"/>
              </a:solidFill>
            </a:endParaRPr>
          </a:p>
          <a:p>
            <a:pPr algn="ctr"/>
            <a:r>
              <a:rPr kumimoji="1" lang="ja-JP" altLang="en-US" dirty="0" smtClean="0">
                <a:solidFill>
                  <a:schemeClr val="tx1"/>
                </a:solidFill>
              </a:rPr>
              <a:t>ロジックに問い合わせ</a:t>
            </a:r>
            <a:endParaRPr kumimoji="1" lang="ja-JP" altLang="en-US" dirty="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Logic</a:t>
            </a:r>
            <a:r>
              <a:rPr kumimoji="1" lang="ja-JP" altLang="en-US" dirty="0" smtClean="0"/>
              <a:t>のコードイメージ</a:t>
            </a:r>
            <a:endParaRPr kumimoji="1" lang="ja-JP" altLang="en-US" dirty="0"/>
          </a:p>
        </p:txBody>
      </p:sp>
      <p:sp>
        <p:nvSpPr>
          <p:cNvPr id="3" name="メモ 2"/>
          <p:cNvSpPr/>
          <p:nvPr/>
        </p:nvSpPr>
        <p:spPr>
          <a:xfrm>
            <a:off x="785786" y="1214422"/>
            <a:ext cx="7500990" cy="3857652"/>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err="1" smtClean="0">
                <a:solidFill>
                  <a:schemeClr val="tx1"/>
                </a:solidFill>
              </a:rPr>
              <a:t>bool</a:t>
            </a:r>
            <a:r>
              <a:rPr kumimoji="1" lang="en-US" altLang="ja-JP" dirty="0" smtClean="0">
                <a:solidFill>
                  <a:schemeClr val="tx1"/>
                </a:solidFill>
              </a:rPr>
              <a:t> Logic::Check( string </a:t>
            </a:r>
            <a:r>
              <a:rPr kumimoji="1" lang="en-US" altLang="ja-JP" dirty="0" err="1" smtClean="0">
                <a:solidFill>
                  <a:srgbClr val="FF0000"/>
                </a:solidFill>
              </a:rPr>
              <a:t>UserName</a:t>
            </a:r>
            <a:r>
              <a:rPr kumimoji="1" lang="en-US" altLang="ja-JP" dirty="0" smtClean="0">
                <a:solidFill>
                  <a:schemeClr val="tx1"/>
                </a:solidFill>
              </a:rPr>
              <a:t>, string </a:t>
            </a:r>
            <a:r>
              <a:rPr kumimoji="1" lang="en-US" altLang="ja-JP" dirty="0" smtClean="0">
                <a:solidFill>
                  <a:srgbClr val="FF0000"/>
                </a:solidFill>
              </a:rPr>
              <a:t>Password</a:t>
            </a:r>
            <a:r>
              <a:rPr kumimoji="1" lang="en-US" altLang="ja-JP" dirty="0" smtClean="0">
                <a:solidFill>
                  <a:schemeClr val="tx1"/>
                </a:solidFill>
              </a:rPr>
              <a:t> )</a:t>
            </a:r>
          </a:p>
          <a:p>
            <a:r>
              <a:rPr lang="en-US" altLang="ja-JP" dirty="0" smtClean="0">
                <a:solidFill>
                  <a:schemeClr val="tx1"/>
                </a:solidFill>
              </a:rPr>
              <a:t>{</a:t>
            </a:r>
          </a:p>
          <a:p>
            <a:r>
              <a:rPr kumimoji="1" lang="en-US" altLang="ja-JP" dirty="0" smtClean="0">
                <a:solidFill>
                  <a:schemeClr val="tx1"/>
                </a:solidFill>
              </a:rPr>
              <a:t>    // </a:t>
            </a:r>
            <a:r>
              <a:rPr kumimoji="1" lang="en-US" altLang="ja-JP" dirty="0" err="1" smtClean="0">
                <a:solidFill>
                  <a:schemeClr val="tx1"/>
                </a:solidFill>
              </a:rPr>
              <a:t>UserName</a:t>
            </a:r>
            <a:r>
              <a:rPr kumimoji="1" lang="en-US" altLang="ja-JP" dirty="0" smtClean="0">
                <a:solidFill>
                  <a:schemeClr val="tx1"/>
                </a:solidFill>
              </a:rPr>
              <a:t> </a:t>
            </a:r>
            <a:r>
              <a:rPr kumimoji="1" lang="ja-JP" altLang="en-US" dirty="0" smtClean="0">
                <a:solidFill>
                  <a:schemeClr val="tx1"/>
                </a:solidFill>
              </a:rPr>
              <a:t>の妥当性検証</a:t>
            </a:r>
            <a:endParaRPr kumimoji="1" lang="en-US" altLang="ja-JP" dirty="0" smtClean="0">
              <a:solidFill>
                <a:schemeClr val="tx1"/>
              </a:solidFill>
            </a:endParaRPr>
          </a:p>
          <a:p>
            <a:r>
              <a:rPr lang="en-US" altLang="ja-JP" dirty="0" smtClean="0">
                <a:solidFill>
                  <a:schemeClr val="tx1"/>
                </a:solidFill>
              </a:rPr>
              <a:t>    // Password </a:t>
            </a:r>
            <a:r>
              <a:rPr lang="ja-JP" altLang="en-US" dirty="0" smtClean="0">
                <a:solidFill>
                  <a:schemeClr val="tx1"/>
                </a:solidFill>
              </a:rPr>
              <a:t>の妥当性検証</a:t>
            </a:r>
            <a:endParaRPr lang="en-US" altLang="ja-JP" dirty="0" smtClean="0">
              <a:solidFill>
                <a:schemeClr val="tx1"/>
              </a:solidFill>
            </a:endParaRPr>
          </a:p>
          <a:p>
            <a:r>
              <a:rPr kumimoji="1" lang="en-US" altLang="ja-JP" dirty="0" smtClean="0">
                <a:solidFill>
                  <a:schemeClr val="tx1"/>
                </a:solidFill>
              </a:rPr>
              <a:t>    return </a:t>
            </a:r>
            <a:r>
              <a:rPr kumimoji="1" lang="ja-JP" altLang="en-US" dirty="0" smtClean="0">
                <a:solidFill>
                  <a:schemeClr val="tx1"/>
                </a:solidFill>
              </a:rPr>
              <a:t>真偽</a:t>
            </a:r>
            <a:r>
              <a:rPr kumimoji="1" lang="en-US" altLang="ja-JP" dirty="0" smtClean="0">
                <a:solidFill>
                  <a:schemeClr val="tx1"/>
                </a:solidFill>
              </a:rPr>
              <a:t>;</a:t>
            </a:r>
          </a:p>
          <a:p>
            <a:r>
              <a:rPr lang="en-US" altLang="ja-JP" dirty="0" smtClean="0">
                <a:solidFill>
                  <a:schemeClr val="tx1"/>
                </a:solidFill>
              </a:rPr>
              <a:t>}</a:t>
            </a:r>
          </a:p>
          <a:p>
            <a:endParaRPr kumimoji="1" lang="en-US" altLang="ja-JP" dirty="0" smtClean="0">
              <a:solidFill>
                <a:schemeClr val="tx1"/>
              </a:solidFill>
            </a:endParaRPr>
          </a:p>
          <a:p>
            <a:r>
              <a:rPr lang="en-US" altLang="ja-JP" dirty="0" err="1" smtClean="0">
                <a:solidFill>
                  <a:schemeClr val="tx1"/>
                </a:solidFill>
              </a:rPr>
              <a:t>bool</a:t>
            </a:r>
            <a:r>
              <a:rPr lang="en-US" altLang="ja-JP" dirty="0" smtClean="0">
                <a:solidFill>
                  <a:schemeClr val="tx1"/>
                </a:solidFill>
              </a:rPr>
              <a:t> Logic::Login( string </a:t>
            </a:r>
            <a:r>
              <a:rPr lang="en-US" altLang="ja-JP" dirty="0" err="1" smtClean="0">
                <a:solidFill>
                  <a:srgbClr val="FF0000"/>
                </a:solidFill>
              </a:rPr>
              <a:t>UserName</a:t>
            </a:r>
            <a:r>
              <a:rPr lang="en-US" altLang="ja-JP" dirty="0" smtClean="0">
                <a:solidFill>
                  <a:schemeClr val="tx1"/>
                </a:solidFill>
              </a:rPr>
              <a:t>, string </a:t>
            </a:r>
            <a:r>
              <a:rPr lang="en-US" altLang="ja-JP" dirty="0" smtClean="0">
                <a:solidFill>
                  <a:srgbClr val="FF0000"/>
                </a:solidFill>
              </a:rPr>
              <a:t>Password</a:t>
            </a:r>
            <a:r>
              <a:rPr lang="en-US" altLang="ja-JP" dirty="0" smtClean="0">
                <a:solidFill>
                  <a:schemeClr val="tx1"/>
                </a:solidFill>
              </a:rPr>
              <a:t> )</a:t>
            </a:r>
          </a:p>
          <a:p>
            <a:r>
              <a:rPr kumimoji="1" lang="en-US" altLang="ja-JP" dirty="0" smtClean="0">
                <a:solidFill>
                  <a:schemeClr val="tx1"/>
                </a:solidFill>
              </a:rPr>
              <a:t>{</a:t>
            </a:r>
          </a:p>
          <a:p>
            <a:r>
              <a:rPr lang="en-US" altLang="ja-JP" dirty="0" smtClean="0">
                <a:solidFill>
                  <a:schemeClr val="tx1"/>
                </a:solidFill>
              </a:rPr>
              <a:t>    </a:t>
            </a:r>
            <a:r>
              <a:rPr lang="en-US" altLang="ja-JP" dirty="0" err="1" smtClean="0">
                <a:solidFill>
                  <a:schemeClr val="tx1"/>
                </a:solidFill>
              </a:rPr>
              <a:t>bool</a:t>
            </a:r>
            <a:r>
              <a:rPr lang="en-US" altLang="ja-JP" dirty="0" smtClean="0">
                <a:solidFill>
                  <a:schemeClr val="tx1"/>
                </a:solidFill>
              </a:rPr>
              <a:t> exist = DAL-&gt;</a:t>
            </a:r>
            <a:r>
              <a:rPr lang="en-US" altLang="ja-JP" dirty="0" err="1" smtClean="0">
                <a:solidFill>
                  <a:schemeClr val="tx1"/>
                </a:solidFill>
              </a:rPr>
              <a:t>QueryUser</a:t>
            </a:r>
            <a:r>
              <a:rPr lang="en-US" altLang="ja-JP" dirty="0" smtClean="0">
                <a:solidFill>
                  <a:schemeClr val="tx1"/>
                </a:solidFill>
              </a:rPr>
              <a:t>( </a:t>
            </a:r>
            <a:r>
              <a:rPr lang="en-US" altLang="ja-JP" dirty="0" err="1" smtClean="0">
                <a:solidFill>
                  <a:srgbClr val="FF0000"/>
                </a:solidFill>
              </a:rPr>
              <a:t>UserName</a:t>
            </a:r>
            <a:r>
              <a:rPr lang="en-US" altLang="ja-JP" dirty="0" smtClean="0">
                <a:solidFill>
                  <a:schemeClr val="tx1"/>
                </a:solidFill>
              </a:rPr>
              <a:t>, </a:t>
            </a:r>
            <a:r>
              <a:rPr lang="en-US" altLang="ja-JP" dirty="0" smtClean="0">
                <a:solidFill>
                  <a:srgbClr val="FF0000"/>
                </a:solidFill>
              </a:rPr>
              <a:t>Password</a:t>
            </a:r>
            <a:r>
              <a:rPr lang="en-US" altLang="ja-JP" dirty="0" smtClean="0">
                <a:solidFill>
                  <a:schemeClr val="tx1"/>
                </a:solidFill>
              </a:rPr>
              <a:t> );</a:t>
            </a:r>
          </a:p>
          <a:p>
            <a:r>
              <a:rPr kumimoji="1" lang="en-US" altLang="ja-JP" dirty="0" smtClean="0">
                <a:solidFill>
                  <a:schemeClr val="tx1"/>
                </a:solidFill>
              </a:rPr>
              <a:t>    return exist;</a:t>
            </a:r>
          </a:p>
          <a:p>
            <a:r>
              <a:rPr lang="en-US" altLang="ja-JP" dirty="0" smtClean="0">
                <a:solidFill>
                  <a:schemeClr val="tx1"/>
                </a:solidFill>
              </a:rPr>
              <a:t>}</a:t>
            </a:r>
            <a:endParaRPr kumimoji="1" lang="ja-JP" altLang="en-US"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DAL</a:t>
            </a:r>
            <a:r>
              <a:rPr kumimoji="1" lang="ja-JP" altLang="en-US" dirty="0" smtClean="0"/>
              <a:t>のコードイメージ</a:t>
            </a:r>
            <a:endParaRPr kumimoji="1" lang="ja-JP" altLang="en-US" dirty="0"/>
          </a:p>
        </p:txBody>
      </p:sp>
      <p:sp>
        <p:nvSpPr>
          <p:cNvPr id="3" name="メモ 2"/>
          <p:cNvSpPr/>
          <p:nvPr/>
        </p:nvSpPr>
        <p:spPr>
          <a:xfrm>
            <a:off x="500034" y="1000108"/>
            <a:ext cx="8072494" cy="4786346"/>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DAL::</a:t>
            </a:r>
            <a:r>
              <a:rPr kumimoji="1" lang="en-US" altLang="ja-JP" dirty="0" err="1" smtClean="0">
                <a:solidFill>
                  <a:schemeClr val="tx1"/>
                </a:solidFill>
              </a:rPr>
              <a:t>QueryUser</a:t>
            </a:r>
            <a:r>
              <a:rPr kumimoji="1" lang="en-US" altLang="ja-JP" dirty="0" smtClean="0">
                <a:solidFill>
                  <a:schemeClr val="tx1"/>
                </a:solidFill>
              </a:rPr>
              <a:t>( string </a:t>
            </a:r>
            <a:r>
              <a:rPr kumimoji="1" lang="en-US" altLang="ja-JP" dirty="0" err="1" smtClean="0">
                <a:solidFill>
                  <a:srgbClr val="FF0000"/>
                </a:solidFill>
              </a:rPr>
              <a:t>UserName</a:t>
            </a:r>
            <a:r>
              <a:rPr kumimoji="1" lang="en-US" altLang="ja-JP" dirty="0" smtClean="0">
                <a:solidFill>
                  <a:schemeClr val="tx1"/>
                </a:solidFill>
              </a:rPr>
              <a:t>, string </a:t>
            </a:r>
            <a:r>
              <a:rPr kumimoji="1" lang="en-US" altLang="ja-JP" dirty="0" smtClean="0">
                <a:solidFill>
                  <a:srgbClr val="FF0000"/>
                </a:solidFill>
              </a:rPr>
              <a:t>Password</a:t>
            </a:r>
            <a:r>
              <a:rPr kumimoji="1" lang="en-US" altLang="ja-JP" dirty="0" smtClean="0">
                <a:solidFill>
                  <a:schemeClr val="tx1"/>
                </a:solidFill>
              </a:rPr>
              <a:t> )</a:t>
            </a:r>
          </a:p>
          <a:p>
            <a:r>
              <a:rPr lang="en-US" altLang="ja-JP" dirty="0" smtClean="0">
                <a:solidFill>
                  <a:schemeClr val="tx1"/>
                </a:solidFill>
              </a:rPr>
              <a:t>{</a:t>
            </a:r>
          </a:p>
          <a:p>
            <a:r>
              <a:rPr lang="en-US" altLang="ja-JP" dirty="0" smtClean="0">
                <a:solidFill>
                  <a:schemeClr val="tx1"/>
                </a:solidFill>
              </a:rPr>
              <a:t>     string SQL=“SELECT COUNT * from </a:t>
            </a:r>
            <a:r>
              <a:rPr lang="en-US" altLang="ja-JP" dirty="0" err="1" smtClean="0">
                <a:solidFill>
                  <a:schemeClr val="tx1"/>
                </a:solidFill>
              </a:rPr>
              <a:t>UserTable</a:t>
            </a:r>
            <a:r>
              <a:rPr lang="en-US" altLang="ja-JP" dirty="0" smtClean="0">
                <a:solidFill>
                  <a:schemeClr val="tx1"/>
                </a:solidFill>
              </a:rPr>
              <a:t> “</a:t>
            </a:r>
          </a:p>
          <a:p>
            <a:r>
              <a:rPr lang="en-US" altLang="ja-JP" dirty="0" smtClean="0">
                <a:solidFill>
                  <a:schemeClr val="tx1"/>
                </a:solidFill>
              </a:rPr>
              <a:t>                        “where (</a:t>
            </a:r>
            <a:r>
              <a:rPr lang="en-US" altLang="ja-JP" dirty="0" err="1" smtClean="0">
                <a:solidFill>
                  <a:srgbClr val="FF0000"/>
                </a:solidFill>
              </a:rPr>
              <a:t>UserName</a:t>
            </a:r>
            <a:r>
              <a:rPr lang="en-US" altLang="ja-JP" dirty="0" smtClean="0">
                <a:solidFill>
                  <a:schemeClr val="tx1"/>
                </a:solidFill>
              </a:rPr>
              <a:t>=\‘%s\’)”</a:t>
            </a:r>
          </a:p>
          <a:p>
            <a:r>
              <a:rPr lang="en-US" altLang="ja-JP" dirty="0" smtClean="0">
                <a:solidFill>
                  <a:schemeClr val="tx1"/>
                </a:solidFill>
              </a:rPr>
              <a:t>                        “and (</a:t>
            </a:r>
            <a:r>
              <a:rPr lang="en-US" altLang="ja-JP" dirty="0" smtClean="0">
                <a:solidFill>
                  <a:srgbClr val="FF0000"/>
                </a:solidFill>
              </a:rPr>
              <a:t>Password</a:t>
            </a:r>
            <a:r>
              <a:rPr lang="en-US" altLang="ja-JP" dirty="0" smtClean="0">
                <a:solidFill>
                  <a:schemeClr val="tx1"/>
                </a:solidFill>
              </a:rPr>
              <a:t>=\’%s\’)”;</a:t>
            </a:r>
          </a:p>
          <a:p>
            <a:r>
              <a:rPr lang="en-US" altLang="ja-JP" dirty="0" smtClean="0">
                <a:solidFill>
                  <a:schemeClr val="tx1"/>
                </a:solidFill>
              </a:rPr>
              <a:t>     try</a:t>
            </a:r>
          </a:p>
          <a:p>
            <a:r>
              <a:rPr lang="en-US" altLang="ja-JP" dirty="0" smtClean="0">
                <a:solidFill>
                  <a:schemeClr val="tx1"/>
                </a:solidFill>
              </a:rPr>
              <a:t>     {</a:t>
            </a:r>
          </a:p>
          <a:p>
            <a:r>
              <a:rPr lang="en-US" altLang="ja-JP" dirty="0" smtClean="0">
                <a:solidFill>
                  <a:schemeClr val="tx1"/>
                </a:solidFill>
              </a:rPr>
              <a:t>         </a:t>
            </a:r>
            <a:r>
              <a:rPr lang="en-US" altLang="ja-JP" dirty="0" err="1" smtClean="0">
                <a:solidFill>
                  <a:schemeClr val="tx1"/>
                </a:solidFill>
              </a:rPr>
              <a:t>SQL.FormatString</a:t>
            </a:r>
            <a:r>
              <a:rPr lang="en-US" altLang="ja-JP" dirty="0" smtClean="0">
                <a:solidFill>
                  <a:schemeClr val="tx1"/>
                </a:solidFill>
              </a:rPr>
              <a:t>( </a:t>
            </a:r>
            <a:r>
              <a:rPr lang="en-US" altLang="ja-JP" dirty="0" err="1" smtClean="0">
                <a:solidFill>
                  <a:srgbClr val="FF0000"/>
                </a:solidFill>
              </a:rPr>
              <a:t>UserName</a:t>
            </a:r>
            <a:r>
              <a:rPr lang="en-US" altLang="ja-JP" dirty="0" smtClean="0">
                <a:solidFill>
                  <a:schemeClr val="tx1"/>
                </a:solidFill>
              </a:rPr>
              <a:t>, </a:t>
            </a:r>
            <a:r>
              <a:rPr lang="en-US" altLang="ja-JP" dirty="0" smtClean="0">
                <a:solidFill>
                  <a:srgbClr val="FF0000"/>
                </a:solidFill>
              </a:rPr>
              <a:t>Password</a:t>
            </a:r>
            <a:r>
              <a:rPr lang="en-US" altLang="ja-JP" dirty="0" smtClean="0">
                <a:solidFill>
                  <a:schemeClr val="tx1"/>
                </a:solidFill>
              </a:rPr>
              <a:t> );</a:t>
            </a:r>
          </a:p>
          <a:p>
            <a:endParaRPr lang="en-US" altLang="ja-JP" dirty="0" smtClean="0">
              <a:solidFill>
                <a:schemeClr val="tx1"/>
              </a:solidFill>
            </a:endParaRPr>
          </a:p>
          <a:p>
            <a:r>
              <a:rPr lang="en-US" altLang="ja-JP" dirty="0" smtClean="0">
                <a:solidFill>
                  <a:schemeClr val="tx1"/>
                </a:solidFill>
              </a:rPr>
              <a:t>         </a:t>
            </a:r>
            <a:r>
              <a:rPr lang="en-US" altLang="ja-JP" dirty="0" err="1" smtClean="0">
                <a:solidFill>
                  <a:schemeClr val="tx1"/>
                </a:solidFill>
              </a:rPr>
              <a:t>DataBase</a:t>
            </a:r>
            <a:r>
              <a:rPr lang="en-US" altLang="ja-JP" dirty="0" smtClean="0">
                <a:solidFill>
                  <a:schemeClr val="tx1"/>
                </a:solidFill>
              </a:rPr>
              <a:t>-&gt;Query( SQL );</a:t>
            </a:r>
          </a:p>
          <a:p>
            <a:r>
              <a:rPr lang="en-US" altLang="ja-JP" dirty="0" smtClean="0">
                <a:solidFill>
                  <a:schemeClr val="tx1"/>
                </a:solidFill>
              </a:rPr>
              <a:t>         if( </a:t>
            </a:r>
            <a:r>
              <a:rPr lang="en-US" altLang="ja-JP" dirty="0" err="1" smtClean="0">
                <a:solidFill>
                  <a:schemeClr val="tx1"/>
                </a:solidFill>
              </a:rPr>
              <a:t>DataSet</a:t>
            </a:r>
            <a:r>
              <a:rPr lang="en-US" altLang="ja-JP" dirty="0" smtClean="0">
                <a:solidFill>
                  <a:schemeClr val="tx1"/>
                </a:solidFill>
              </a:rPr>
              <a:t>-&gt;Count &gt;= 1 )</a:t>
            </a:r>
          </a:p>
          <a:p>
            <a:r>
              <a:rPr lang="en-US" altLang="ja-JP" dirty="0" smtClean="0">
                <a:solidFill>
                  <a:schemeClr val="tx1"/>
                </a:solidFill>
              </a:rPr>
              <a:t>             return true;</a:t>
            </a:r>
          </a:p>
          <a:p>
            <a:r>
              <a:rPr lang="en-US" altLang="ja-JP" dirty="0" smtClean="0">
                <a:solidFill>
                  <a:schemeClr val="tx1"/>
                </a:solidFill>
              </a:rPr>
              <a:t>         }</a:t>
            </a:r>
          </a:p>
          <a:p>
            <a:r>
              <a:rPr lang="en-US" altLang="ja-JP" dirty="0" smtClean="0">
                <a:solidFill>
                  <a:schemeClr val="tx1"/>
                </a:solidFill>
              </a:rPr>
              <a:t>     }catch( ... ){</a:t>
            </a:r>
          </a:p>
          <a:p>
            <a:r>
              <a:rPr lang="en-US" altLang="ja-JP" dirty="0" smtClean="0">
                <a:solidFill>
                  <a:schemeClr val="tx1"/>
                </a:solidFill>
              </a:rPr>
              <a:t>     }</a:t>
            </a:r>
          </a:p>
          <a:p>
            <a:r>
              <a:rPr lang="en-US" altLang="ja-JP" dirty="0" smtClean="0">
                <a:solidFill>
                  <a:schemeClr val="tx1"/>
                </a:solidFill>
              </a:rPr>
              <a:t>    return false;</a:t>
            </a:r>
          </a:p>
          <a:p>
            <a:r>
              <a:rPr kumimoji="1" lang="en-US" altLang="ja-JP" dirty="0" smtClean="0">
                <a:solidFill>
                  <a:schemeClr val="tx1"/>
                </a:solidFill>
              </a:rPr>
              <a:t>}</a:t>
            </a:r>
            <a:endParaRPr kumimoji="1" lang="ja-JP" altLang="en-US" dirty="0">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a:t>
            </a:r>
            <a:r>
              <a:rPr lang="ja-JP" altLang="en-US" dirty="0" smtClean="0"/>
              <a:t>余談</a:t>
            </a:r>
            <a:r>
              <a:rPr lang="en-US" altLang="ja-JP" dirty="0" smtClean="0"/>
              <a:t>】</a:t>
            </a:r>
            <a:r>
              <a:rPr lang="ja-JP" altLang="en-US" dirty="0" smtClean="0"/>
              <a:t>保守性を下げる好き勝手な変数の命名</a:t>
            </a:r>
            <a:endParaRPr kumimoji="1" lang="ja-JP" altLang="en-US" dirty="0"/>
          </a:p>
        </p:txBody>
      </p:sp>
      <p:sp>
        <p:nvSpPr>
          <p:cNvPr id="3" name="メモ 2"/>
          <p:cNvSpPr/>
          <p:nvPr/>
        </p:nvSpPr>
        <p:spPr>
          <a:xfrm>
            <a:off x="785786" y="1214422"/>
            <a:ext cx="7500990" cy="1571636"/>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dirty="0" err="1" smtClean="0">
                <a:solidFill>
                  <a:schemeClr val="tx1"/>
                </a:solidFill>
              </a:rPr>
              <a:t>bool</a:t>
            </a:r>
            <a:r>
              <a:rPr lang="en-US" altLang="ja-JP" dirty="0" smtClean="0">
                <a:solidFill>
                  <a:schemeClr val="tx1"/>
                </a:solidFill>
              </a:rPr>
              <a:t> Logic::Login( string </a:t>
            </a:r>
            <a:r>
              <a:rPr lang="en-US" altLang="ja-JP" dirty="0" err="1" smtClean="0">
                <a:solidFill>
                  <a:srgbClr val="FF0000"/>
                </a:solidFill>
              </a:rPr>
              <a:t>sUser</a:t>
            </a:r>
            <a:r>
              <a:rPr lang="en-US" altLang="ja-JP" dirty="0" smtClean="0">
                <a:solidFill>
                  <a:schemeClr val="tx1"/>
                </a:solidFill>
              </a:rPr>
              <a:t>, string </a:t>
            </a:r>
            <a:r>
              <a:rPr lang="en-US" altLang="ja-JP" dirty="0" err="1" smtClean="0">
                <a:solidFill>
                  <a:srgbClr val="FF0000"/>
                </a:solidFill>
              </a:rPr>
              <a:t>sPsw</a:t>
            </a:r>
            <a:r>
              <a:rPr lang="en-US" altLang="ja-JP" dirty="0" smtClean="0">
                <a:solidFill>
                  <a:srgbClr val="FF0000"/>
                </a:solidFill>
              </a:rPr>
              <a:t> </a:t>
            </a:r>
            <a:r>
              <a:rPr lang="en-US" altLang="ja-JP" dirty="0" smtClean="0">
                <a:solidFill>
                  <a:schemeClr val="tx1"/>
                </a:solidFill>
              </a:rPr>
              <a:t>)</a:t>
            </a:r>
          </a:p>
          <a:p>
            <a:r>
              <a:rPr kumimoji="1" lang="en-US" altLang="ja-JP" dirty="0" smtClean="0">
                <a:solidFill>
                  <a:schemeClr val="tx1"/>
                </a:solidFill>
              </a:rPr>
              <a:t>{</a:t>
            </a:r>
          </a:p>
          <a:p>
            <a:r>
              <a:rPr lang="en-US" altLang="ja-JP" dirty="0" smtClean="0">
                <a:solidFill>
                  <a:schemeClr val="tx1"/>
                </a:solidFill>
              </a:rPr>
              <a:t>    </a:t>
            </a:r>
            <a:r>
              <a:rPr lang="en-US" altLang="ja-JP" dirty="0" err="1" smtClean="0">
                <a:solidFill>
                  <a:schemeClr val="tx1"/>
                </a:solidFill>
              </a:rPr>
              <a:t>bool</a:t>
            </a:r>
            <a:r>
              <a:rPr lang="en-US" altLang="ja-JP" dirty="0" smtClean="0">
                <a:solidFill>
                  <a:schemeClr val="tx1"/>
                </a:solidFill>
              </a:rPr>
              <a:t> exist = DAL-&gt;</a:t>
            </a:r>
            <a:r>
              <a:rPr lang="en-US" altLang="ja-JP" dirty="0" err="1" smtClean="0">
                <a:solidFill>
                  <a:schemeClr val="tx1"/>
                </a:solidFill>
              </a:rPr>
              <a:t>QueryUser</a:t>
            </a:r>
            <a:r>
              <a:rPr lang="en-US" altLang="ja-JP" dirty="0" smtClean="0">
                <a:solidFill>
                  <a:schemeClr val="tx1"/>
                </a:solidFill>
              </a:rPr>
              <a:t>( </a:t>
            </a:r>
            <a:r>
              <a:rPr lang="en-US" altLang="ja-JP" dirty="0" err="1" smtClean="0">
                <a:solidFill>
                  <a:srgbClr val="FF0000"/>
                </a:solidFill>
              </a:rPr>
              <a:t>sUser</a:t>
            </a:r>
            <a:r>
              <a:rPr lang="en-US" altLang="ja-JP" dirty="0" smtClean="0">
                <a:solidFill>
                  <a:schemeClr val="tx1"/>
                </a:solidFill>
              </a:rPr>
              <a:t>, </a:t>
            </a:r>
            <a:r>
              <a:rPr lang="en-US" altLang="ja-JP" dirty="0" err="1" smtClean="0">
                <a:solidFill>
                  <a:srgbClr val="FF0000"/>
                </a:solidFill>
              </a:rPr>
              <a:t>sPsw</a:t>
            </a:r>
            <a:r>
              <a:rPr lang="en-US" altLang="ja-JP" dirty="0" smtClean="0">
                <a:solidFill>
                  <a:srgbClr val="FF0000"/>
                </a:solidFill>
              </a:rPr>
              <a:t> </a:t>
            </a:r>
            <a:r>
              <a:rPr lang="en-US" altLang="ja-JP" dirty="0" smtClean="0">
                <a:solidFill>
                  <a:schemeClr val="tx1"/>
                </a:solidFill>
              </a:rPr>
              <a:t>);</a:t>
            </a:r>
          </a:p>
          <a:p>
            <a:r>
              <a:rPr kumimoji="1" lang="en-US" altLang="ja-JP" dirty="0" smtClean="0">
                <a:solidFill>
                  <a:schemeClr val="tx1"/>
                </a:solidFill>
              </a:rPr>
              <a:t>    return exist;</a:t>
            </a:r>
          </a:p>
          <a:p>
            <a:r>
              <a:rPr lang="en-US" altLang="ja-JP" dirty="0" smtClean="0">
                <a:solidFill>
                  <a:schemeClr val="tx1"/>
                </a:solidFill>
              </a:rPr>
              <a:t>}</a:t>
            </a:r>
            <a:endParaRPr kumimoji="1" lang="ja-JP" altLang="en-US" dirty="0">
              <a:solidFill>
                <a:schemeClr val="tx1"/>
              </a:solidFill>
            </a:endParaRPr>
          </a:p>
        </p:txBody>
      </p:sp>
      <p:sp>
        <p:nvSpPr>
          <p:cNvPr id="4" name="角丸四角形吹き出し 3"/>
          <p:cNvSpPr/>
          <p:nvPr/>
        </p:nvSpPr>
        <p:spPr>
          <a:xfrm>
            <a:off x="4214810" y="2357430"/>
            <a:ext cx="4500594" cy="714380"/>
          </a:xfrm>
          <a:prstGeom prst="wedgeRoundRectCallout">
            <a:avLst>
              <a:gd name="adj1" fmla="val -35234"/>
              <a:gd name="adj2" fmla="val -77343"/>
              <a:gd name="adj3" fmla="val 16667"/>
            </a:avLst>
          </a:prstGeom>
          <a:solidFill>
            <a:schemeClr val="accent2">
              <a:lumMod val="40000"/>
              <a:lumOff val="6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0000"/>
                </a:solidFill>
              </a:rPr>
              <a:t>アナタ以外の人が見ることを忘れずに</a:t>
            </a:r>
            <a:endParaRPr kumimoji="1" lang="ja-JP" altLang="en-US" dirty="0">
              <a:solidFill>
                <a:srgbClr val="FF0000"/>
              </a:solidFill>
            </a:endParaRPr>
          </a:p>
        </p:txBody>
      </p:sp>
      <p:sp>
        <p:nvSpPr>
          <p:cNvPr id="5" name="メモ 4"/>
          <p:cNvSpPr/>
          <p:nvPr/>
        </p:nvSpPr>
        <p:spPr>
          <a:xfrm>
            <a:off x="642910" y="3286124"/>
            <a:ext cx="7786742" cy="1428760"/>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node *search(node *lhs, node *</a:t>
            </a:r>
            <a:r>
              <a:rPr kumimoji="1" lang="en-US" altLang="ja-JP" dirty="0" err="1" smtClean="0">
                <a:solidFill>
                  <a:schemeClr val="tx1"/>
                </a:solidFill>
              </a:rPr>
              <a:t>rhs</a:t>
            </a:r>
            <a:r>
              <a:rPr kumimoji="1" lang="en-US" altLang="ja-JP" dirty="0" smtClean="0">
                <a:solidFill>
                  <a:schemeClr val="tx1"/>
                </a:solidFill>
              </a:rPr>
              <a:t>);</a:t>
            </a:r>
          </a:p>
          <a:p>
            <a:endParaRPr kumimoji="1" lang="ja-JP" altLang="en-US" dirty="0">
              <a:solidFill>
                <a:schemeClr val="tx1"/>
              </a:solidFill>
            </a:endParaRPr>
          </a:p>
        </p:txBody>
      </p:sp>
      <p:sp>
        <p:nvSpPr>
          <p:cNvPr id="6" name="角丸四角形吹き出し 5"/>
          <p:cNvSpPr/>
          <p:nvPr/>
        </p:nvSpPr>
        <p:spPr>
          <a:xfrm>
            <a:off x="4143372" y="3714752"/>
            <a:ext cx="4500594" cy="714380"/>
          </a:xfrm>
          <a:prstGeom prst="wedgeRoundRectCallout">
            <a:avLst>
              <a:gd name="adj1" fmla="val -40829"/>
              <a:gd name="adj2" fmla="val -79198"/>
              <a:gd name="adj3" fmla="val 16667"/>
            </a:avLst>
          </a:prstGeom>
          <a:solidFill>
            <a:schemeClr val="accent2">
              <a:lumMod val="40000"/>
              <a:lumOff val="6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node *search(node *left, node *right);</a:t>
            </a:r>
          </a:p>
        </p:txBody>
      </p:sp>
      <p:sp>
        <p:nvSpPr>
          <p:cNvPr id="7" name="角丸四角形吹き出し 6"/>
          <p:cNvSpPr/>
          <p:nvPr/>
        </p:nvSpPr>
        <p:spPr>
          <a:xfrm>
            <a:off x="714348" y="5143512"/>
            <a:ext cx="5357850" cy="714380"/>
          </a:xfrm>
          <a:prstGeom prst="wedgeRoundRectCallout">
            <a:avLst>
              <a:gd name="adj1" fmla="val -13150"/>
              <a:gd name="adj2" fmla="val -86618"/>
              <a:gd name="adj3" fmla="val 16667"/>
            </a:avLst>
          </a:prstGeom>
          <a:solidFill>
            <a:schemeClr val="accent2">
              <a:lumMod val="40000"/>
              <a:lumOff val="6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rgbClr val="FF0000"/>
                </a:solidFill>
              </a:rPr>
              <a:t>統一された命名規則であることが重要！</a:t>
            </a:r>
            <a:endParaRPr kumimoji="1" lang="ja-JP" altLang="en-US" dirty="0">
              <a:solidFill>
                <a:srgbClr val="FF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ついでに、</a:t>
            </a:r>
            <a:r>
              <a:rPr kumimoji="1" lang="en-US" altLang="ja-JP" dirty="0" err="1" smtClean="0"/>
              <a:t>UserTable</a:t>
            </a:r>
            <a:r>
              <a:rPr kumimoji="1" lang="ja-JP" altLang="en-US" dirty="0" smtClean="0"/>
              <a:t>のイメージ</a:t>
            </a:r>
            <a:endParaRPr kumimoji="1" lang="ja-JP" altLang="en-US" dirty="0"/>
          </a:p>
        </p:txBody>
      </p:sp>
      <p:graphicFrame>
        <p:nvGraphicFramePr>
          <p:cNvPr id="3" name="表 2"/>
          <p:cNvGraphicFramePr>
            <a:graphicFrameLocks noGrp="1"/>
          </p:cNvGraphicFramePr>
          <p:nvPr/>
        </p:nvGraphicFramePr>
        <p:xfrm>
          <a:off x="1524000" y="1397000"/>
          <a:ext cx="6048396" cy="1483360"/>
        </p:xfrm>
        <a:graphic>
          <a:graphicData uri="http://schemas.openxmlformats.org/drawingml/2006/table">
            <a:tbl>
              <a:tblPr firstRow="1" bandRow="1">
                <a:tableStyleId>{5C22544A-7EE6-4342-B048-85BDC9FD1C3A}</a:tableStyleId>
              </a:tblPr>
              <a:tblGrid>
                <a:gridCol w="1512099"/>
                <a:gridCol w="1512099"/>
                <a:gridCol w="1512099"/>
                <a:gridCol w="1512099"/>
              </a:tblGrid>
              <a:tr h="370840">
                <a:tc>
                  <a:txBody>
                    <a:bodyPr/>
                    <a:lstStyle/>
                    <a:p>
                      <a:r>
                        <a:rPr kumimoji="1" lang="ja-JP" altLang="en-US" dirty="0" smtClean="0">
                          <a:solidFill>
                            <a:schemeClr val="tx1"/>
                          </a:solidFill>
                        </a:rPr>
                        <a:t>フィールド</a:t>
                      </a:r>
                      <a:endParaRPr kumimoji="1" lang="ja-JP" altLang="en-US" dirty="0">
                        <a:solidFill>
                          <a:schemeClr val="tx1"/>
                        </a:solidFill>
                      </a:endParaRPr>
                    </a:p>
                  </a:txBody>
                  <a:tcPr/>
                </a:tc>
                <a:tc>
                  <a:txBody>
                    <a:bodyPr/>
                    <a:lstStyle/>
                    <a:p>
                      <a:r>
                        <a:rPr kumimoji="1" lang="ja-JP" altLang="en-US" dirty="0" smtClean="0">
                          <a:solidFill>
                            <a:schemeClr val="tx1"/>
                          </a:solidFill>
                        </a:rPr>
                        <a:t>型</a:t>
                      </a:r>
                      <a:endParaRPr kumimoji="1" lang="ja-JP" altLang="en-US" dirty="0">
                        <a:solidFill>
                          <a:schemeClr val="tx1"/>
                        </a:solidFill>
                      </a:endParaRPr>
                    </a:p>
                  </a:txBody>
                  <a:tcPr/>
                </a:tc>
                <a:tc>
                  <a:txBody>
                    <a:bodyPr/>
                    <a:lstStyle/>
                    <a:p>
                      <a:r>
                        <a:rPr kumimoji="1" lang="ja-JP" altLang="en-US" dirty="0" smtClean="0">
                          <a:solidFill>
                            <a:schemeClr val="tx1"/>
                          </a:solidFill>
                        </a:rPr>
                        <a:t>サイズ</a:t>
                      </a:r>
                      <a:endParaRPr kumimoji="1" lang="ja-JP" altLang="en-US" dirty="0">
                        <a:solidFill>
                          <a:schemeClr val="tx1"/>
                        </a:solidFill>
                      </a:endParaRPr>
                    </a:p>
                  </a:txBody>
                  <a:tcPr/>
                </a:tc>
                <a:tc>
                  <a:txBody>
                    <a:bodyPr/>
                    <a:lstStyle/>
                    <a:p>
                      <a:r>
                        <a:rPr kumimoji="1" lang="en-US" altLang="ja-JP" dirty="0" smtClean="0">
                          <a:solidFill>
                            <a:schemeClr val="tx1"/>
                          </a:solidFill>
                        </a:rPr>
                        <a:t>NULL</a:t>
                      </a:r>
                      <a:r>
                        <a:rPr kumimoji="1" lang="ja-JP" altLang="en-US" dirty="0" smtClean="0">
                          <a:solidFill>
                            <a:schemeClr val="tx1"/>
                          </a:solidFill>
                        </a:rPr>
                        <a:t>許容</a:t>
                      </a:r>
                      <a:endParaRPr kumimoji="1" lang="ja-JP" altLang="en-US" dirty="0">
                        <a:solidFill>
                          <a:schemeClr val="tx1"/>
                        </a:solidFill>
                      </a:endParaRPr>
                    </a:p>
                  </a:txBody>
                  <a:tcPr/>
                </a:tc>
              </a:tr>
              <a:tr h="370840">
                <a:tc>
                  <a:txBody>
                    <a:bodyPr/>
                    <a:lstStyle/>
                    <a:p>
                      <a:r>
                        <a:rPr kumimoji="1" lang="en-US" altLang="ja-JP" dirty="0" err="1" smtClean="0">
                          <a:solidFill>
                            <a:srgbClr val="FF0000"/>
                          </a:solidFill>
                        </a:rPr>
                        <a:t>UserName</a:t>
                      </a:r>
                      <a:endParaRPr kumimoji="1" lang="ja-JP" altLang="en-US" dirty="0">
                        <a:solidFill>
                          <a:srgbClr val="FF0000"/>
                        </a:solidFill>
                      </a:endParaRPr>
                    </a:p>
                  </a:txBody>
                  <a:tcPr/>
                </a:tc>
                <a:tc>
                  <a:txBody>
                    <a:bodyPr/>
                    <a:lstStyle/>
                    <a:p>
                      <a:r>
                        <a:rPr kumimoji="1" lang="en-US" altLang="ja-JP" dirty="0" smtClean="0">
                          <a:solidFill>
                            <a:schemeClr val="tx1"/>
                          </a:solidFill>
                        </a:rPr>
                        <a:t>CHAR</a:t>
                      </a:r>
                      <a:endParaRPr kumimoji="1" lang="ja-JP" altLang="en-US" dirty="0">
                        <a:solidFill>
                          <a:schemeClr val="tx1"/>
                        </a:solidFill>
                      </a:endParaRPr>
                    </a:p>
                  </a:txBody>
                  <a:tcPr/>
                </a:tc>
                <a:tc>
                  <a:txBody>
                    <a:bodyPr/>
                    <a:lstStyle/>
                    <a:p>
                      <a:r>
                        <a:rPr kumimoji="1" lang="en-US" altLang="ja-JP" dirty="0" smtClean="0">
                          <a:solidFill>
                            <a:schemeClr val="tx1"/>
                          </a:solidFill>
                        </a:rPr>
                        <a:t>40</a:t>
                      </a:r>
                      <a:endParaRPr kumimoji="1" lang="ja-JP" altLang="en-US" dirty="0">
                        <a:solidFill>
                          <a:schemeClr val="tx1"/>
                        </a:solidFill>
                      </a:endParaRPr>
                    </a:p>
                  </a:txBody>
                  <a:tcPr/>
                </a:tc>
                <a:tc>
                  <a:txBody>
                    <a:bodyPr/>
                    <a:lstStyle/>
                    <a:p>
                      <a:r>
                        <a:rPr kumimoji="1" lang="en-US" altLang="ja-JP" dirty="0" smtClean="0">
                          <a:solidFill>
                            <a:schemeClr val="tx1"/>
                          </a:solidFill>
                        </a:rPr>
                        <a:t>×</a:t>
                      </a:r>
                      <a:endParaRPr kumimoji="1" lang="ja-JP" altLang="en-US" dirty="0">
                        <a:solidFill>
                          <a:schemeClr val="tx1"/>
                        </a:solidFill>
                      </a:endParaRPr>
                    </a:p>
                  </a:txBody>
                  <a:tcPr/>
                </a:tc>
              </a:tr>
              <a:tr h="370840">
                <a:tc>
                  <a:txBody>
                    <a:bodyPr/>
                    <a:lstStyle/>
                    <a:p>
                      <a:r>
                        <a:rPr kumimoji="1" lang="en-US" altLang="ja-JP" dirty="0" smtClean="0">
                          <a:solidFill>
                            <a:srgbClr val="FF0000"/>
                          </a:solidFill>
                        </a:rPr>
                        <a:t>Password</a:t>
                      </a:r>
                      <a:endParaRPr kumimoji="1" lang="ja-JP" altLang="en-US" dirty="0">
                        <a:solidFill>
                          <a:srgbClr val="FF0000"/>
                        </a:solidFill>
                      </a:endParaRPr>
                    </a:p>
                  </a:txBody>
                  <a:tcPr/>
                </a:tc>
                <a:tc>
                  <a:txBody>
                    <a:bodyPr/>
                    <a:lstStyle/>
                    <a:p>
                      <a:r>
                        <a:rPr kumimoji="1" lang="en-US" altLang="ja-JP" dirty="0" smtClean="0">
                          <a:solidFill>
                            <a:schemeClr val="tx1"/>
                          </a:solidFill>
                        </a:rPr>
                        <a:t>CHAR</a:t>
                      </a:r>
                      <a:endParaRPr kumimoji="1" lang="ja-JP" altLang="en-US" dirty="0">
                        <a:solidFill>
                          <a:schemeClr val="tx1"/>
                        </a:solidFill>
                      </a:endParaRPr>
                    </a:p>
                  </a:txBody>
                  <a:tcPr/>
                </a:tc>
                <a:tc>
                  <a:txBody>
                    <a:bodyPr/>
                    <a:lstStyle/>
                    <a:p>
                      <a:r>
                        <a:rPr kumimoji="1" lang="en-US" altLang="ja-JP" dirty="0" smtClean="0">
                          <a:solidFill>
                            <a:schemeClr val="tx1"/>
                          </a:solidFill>
                        </a:rPr>
                        <a:t>20</a:t>
                      </a:r>
                      <a:endParaRPr kumimoji="1" lang="ja-JP" altLang="en-US" dirty="0">
                        <a:solidFill>
                          <a:schemeClr val="tx1"/>
                        </a:solidFill>
                      </a:endParaRPr>
                    </a:p>
                  </a:txBody>
                  <a:tcPr/>
                </a:tc>
                <a:tc>
                  <a:txBody>
                    <a:bodyPr/>
                    <a:lstStyle/>
                    <a:p>
                      <a:r>
                        <a:rPr kumimoji="1" lang="en-US" altLang="ja-JP" dirty="0" smtClean="0">
                          <a:solidFill>
                            <a:schemeClr val="tx1"/>
                          </a:solidFill>
                        </a:rPr>
                        <a:t>×</a:t>
                      </a:r>
                      <a:endParaRPr kumimoji="1" lang="ja-JP" altLang="en-US" dirty="0">
                        <a:solidFill>
                          <a:schemeClr val="tx1"/>
                        </a:solidFill>
                      </a:endParaRPr>
                    </a:p>
                  </a:txBody>
                  <a:tcPr/>
                </a:tc>
              </a:tr>
              <a:tr h="370840">
                <a:tc>
                  <a:txBody>
                    <a:bodyPr/>
                    <a:lstStyle/>
                    <a:p>
                      <a:r>
                        <a:rPr kumimoji="1" lang="en-US" altLang="ja-JP" dirty="0" smtClean="0">
                          <a:solidFill>
                            <a:schemeClr val="tx1"/>
                          </a:solidFill>
                        </a:rPr>
                        <a:t>    :</a:t>
                      </a:r>
                      <a:endParaRPr kumimoji="1" lang="ja-JP" altLang="en-US" dirty="0">
                        <a:solidFill>
                          <a:schemeClr val="tx1"/>
                        </a:solidFill>
                      </a:endParaRPr>
                    </a:p>
                  </a:txBody>
                  <a:tcPr/>
                </a:tc>
                <a:tc>
                  <a:txBody>
                    <a:bodyPr/>
                    <a:lstStyle/>
                    <a:p>
                      <a:r>
                        <a:rPr kumimoji="1" lang="en-US" altLang="ja-JP" dirty="0" smtClean="0">
                          <a:solidFill>
                            <a:schemeClr val="tx1"/>
                          </a:solidFill>
                        </a:rPr>
                        <a:t>  :</a:t>
                      </a:r>
                      <a:endParaRPr kumimoji="1" lang="ja-JP" altLang="en-US" dirty="0">
                        <a:solidFill>
                          <a:schemeClr val="tx1"/>
                        </a:solidFill>
                      </a:endParaRPr>
                    </a:p>
                  </a:txBody>
                  <a:tcPr/>
                </a:tc>
                <a:tc>
                  <a:txBody>
                    <a:bodyPr/>
                    <a:lstStyle/>
                    <a:p>
                      <a:r>
                        <a:rPr kumimoji="1" lang="en-US" altLang="ja-JP" dirty="0" smtClean="0">
                          <a:solidFill>
                            <a:schemeClr val="tx1"/>
                          </a:solidFill>
                        </a:rPr>
                        <a:t>  :</a:t>
                      </a:r>
                      <a:endParaRPr kumimoji="1" lang="ja-JP" altLang="en-US" dirty="0">
                        <a:solidFill>
                          <a:schemeClr val="tx1"/>
                        </a:solidFill>
                      </a:endParaRPr>
                    </a:p>
                  </a:txBody>
                  <a:tcPr/>
                </a:tc>
                <a:tc>
                  <a:txBody>
                    <a:bodyPr/>
                    <a:lstStyle/>
                    <a:p>
                      <a:r>
                        <a:rPr kumimoji="1" lang="en-US" altLang="ja-JP" dirty="0" smtClean="0">
                          <a:solidFill>
                            <a:schemeClr val="tx1"/>
                          </a:solidFill>
                        </a:rPr>
                        <a:t> :</a:t>
                      </a:r>
                      <a:endParaRPr kumimoji="1" lang="ja-JP" altLang="en-US" dirty="0">
                        <a:solidFill>
                          <a:schemeClr val="tx1"/>
                        </a:solidFill>
                      </a:endParaRPr>
                    </a:p>
                  </a:txBody>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ビューの設計に戻ると・・・</a:t>
            </a:r>
            <a:endParaRPr kumimoji="1" lang="ja-JP" altLang="en-US" dirty="0"/>
          </a:p>
        </p:txBody>
      </p:sp>
      <p:grpSp>
        <p:nvGrpSpPr>
          <p:cNvPr id="3" name="グループ化 2"/>
          <p:cNvGrpSpPr/>
          <p:nvPr/>
        </p:nvGrpSpPr>
        <p:grpSpPr>
          <a:xfrm>
            <a:off x="857224" y="1285860"/>
            <a:ext cx="5572164" cy="3429024"/>
            <a:chOff x="1001101" y="2071678"/>
            <a:chExt cx="3350647" cy="2143140"/>
          </a:xfrm>
        </p:grpSpPr>
        <p:sp>
          <p:nvSpPr>
            <p:cNvPr id="4" name="正方形/長方形 3"/>
            <p:cNvSpPr/>
            <p:nvPr/>
          </p:nvSpPr>
          <p:spPr>
            <a:xfrm>
              <a:off x="1001101" y="2071678"/>
              <a:ext cx="3350647" cy="214314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dirty="0" smtClean="0">
                <a:solidFill>
                  <a:schemeClr val="tx1"/>
                </a:solidFill>
              </a:endParaRPr>
            </a:p>
            <a:p>
              <a:r>
                <a:rPr kumimoji="1" lang="ja-JP" altLang="en-US" dirty="0" smtClean="0">
                  <a:solidFill>
                    <a:schemeClr val="tx1"/>
                  </a:solidFill>
                </a:rPr>
                <a:t>      </a:t>
              </a:r>
              <a:endParaRPr kumimoji="1" lang="en-US" altLang="ja-JP" dirty="0" smtClean="0">
                <a:solidFill>
                  <a:schemeClr val="tx1"/>
                </a:solidFill>
              </a:endParaRPr>
            </a:p>
            <a:p>
              <a:r>
                <a:rPr lang="en-US" altLang="ja-JP" dirty="0" smtClean="0">
                  <a:solidFill>
                    <a:schemeClr val="tx1"/>
                  </a:solidFill>
                </a:rPr>
                <a:t>            </a:t>
              </a:r>
              <a:r>
                <a:rPr kumimoji="1" lang="ja-JP" altLang="en-US" dirty="0" smtClean="0">
                  <a:solidFill>
                    <a:schemeClr val="tx1"/>
                  </a:solidFill>
                </a:rPr>
                <a:t>ユーザー名</a:t>
              </a:r>
              <a:endParaRPr kumimoji="1" lang="en-US" altLang="ja-JP" dirty="0" smtClean="0">
                <a:solidFill>
                  <a:schemeClr val="tx1"/>
                </a:solidFill>
              </a:endParaRPr>
            </a:p>
            <a:p>
              <a:endParaRPr lang="en-US" altLang="ja-JP" dirty="0" smtClean="0">
                <a:solidFill>
                  <a:schemeClr val="tx1"/>
                </a:solidFill>
              </a:endParaRPr>
            </a:p>
            <a:p>
              <a:r>
                <a:rPr kumimoji="1" lang="ja-JP" altLang="en-US" dirty="0" smtClean="0">
                  <a:solidFill>
                    <a:schemeClr val="tx1"/>
                  </a:solidFill>
                </a:rPr>
                <a:t>   </a:t>
              </a:r>
              <a:endParaRPr kumimoji="1" lang="en-US" altLang="ja-JP" dirty="0" smtClean="0">
                <a:solidFill>
                  <a:schemeClr val="tx1"/>
                </a:solidFill>
              </a:endParaRPr>
            </a:p>
            <a:p>
              <a:r>
                <a:rPr lang="en-US" altLang="ja-JP" dirty="0" smtClean="0">
                  <a:solidFill>
                    <a:schemeClr val="tx1"/>
                  </a:solidFill>
                </a:rPr>
                <a:t>             </a:t>
              </a:r>
              <a:r>
                <a:rPr kumimoji="1" lang="ja-JP" altLang="en-US" dirty="0" smtClean="0">
                  <a:solidFill>
                    <a:schemeClr val="tx1"/>
                  </a:solidFill>
                </a:rPr>
                <a:t>パスワード</a:t>
              </a:r>
              <a:endParaRPr kumimoji="1" lang="ja-JP" altLang="en-US" dirty="0">
                <a:solidFill>
                  <a:schemeClr val="tx1"/>
                </a:solidFill>
              </a:endParaRPr>
            </a:p>
          </p:txBody>
        </p:sp>
        <p:sp>
          <p:nvSpPr>
            <p:cNvPr id="5" name="正方形/長方形 4"/>
            <p:cNvSpPr/>
            <p:nvPr/>
          </p:nvSpPr>
          <p:spPr>
            <a:xfrm>
              <a:off x="2357422" y="2357430"/>
              <a:ext cx="1785950"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2357422" y="2857496"/>
              <a:ext cx="1785950"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 name="グループ化 18"/>
            <p:cNvGrpSpPr/>
            <p:nvPr/>
          </p:nvGrpSpPr>
          <p:grpSpPr>
            <a:xfrm>
              <a:off x="1142976" y="3429000"/>
              <a:ext cx="1357322" cy="571504"/>
              <a:chOff x="5143504" y="4643446"/>
              <a:chExt cx="1643074" cy="642942"/>
            </a:xfrm>
          </p:grpSpPr>
          <p:sp>
            <p:nvSpPr>
              <p:cNvPr id="11" name="角丸四角形 10"/>
              <p:cNvSpPr/>
              <p:nvPr/>
            </p:nvSpPr>
            <p:spPr>
              <a:xfrm>
                <a:off x="5143504" y="4643446"/>
                <a:ext cx="1643074" cy="642942"/>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12" name="角丸四角形 11"/>
              <p:cNvSpPr/>
              <p:nvPr/>
            </p:nvSpPr>
            <p:spPr>
              <a:xfrm>
                <a:off x="5214942" y="4714884"/>
                <a:ext cx="1500198" cy="500066"/>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ログイン</a:t>
                </a:r>
                <a:endParaRPr kumimoji="1" lang="ja-JP" altLang="en-US" sz="1600" dirty="0">
                  <a:solidFill>
                    <a:schemeClr val="tx1"/>
                  </a:solidFill>
                </a:endParaRPr>
              </a:p>
            </p:txBody>
          </p:sp>
        </p:grpSp>
        <p:grpSp>
          <p:nvGrpSpPr>
            <p:cNvPr id="8" name="グループ化 19"/>
            <p:cNvGrpSpPr/>
            <p:nvPr/>
          </p:nvGrpSpPr>
          <p:grpSpPr>
            <a:xfrm>
              <a:off x="2714612" y="3429000"/>
              <a:ext cx="1357322" cy="571504"/>
              <a:chOff x="5143504" y="4643446"/>
              <a:chExt cx="1643074" cy="642942"/>
            </a:xfrm>
          </p:grpSpPr>
          <p:sp>
            <p:nvSpPr>
              <p:cNvPr id="9" name="角丸四角形 8"/>
              <p:cNvSpPr/>
              <p:nvPr/>
            </p:nvSpPr>
            <p:spPr>
              <a:xfrm>
                <a:off x="5143504" y="4643446"/>
                <a:ext cx="1643074" cy="642942"/>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10" name="角丸四角形 9"/>
              <p:cNvSpPr/>
              <p:nvPr/>
            </p:nvSpPr>
            <p:spPr>
              <a:xfrm>
                <a:off x="5214942" y="4714884"/>
                <a:ext cx="1500198" cy="500066"/>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rPr>
                  <a:t>キャンセル</a:t>
                </a:r>
                <a:endParaRPr kumimoji="1" lang="ja-JP" altLang="en-US" sz="1600" dirty="0">
                  <a:solidFill>
                    <a:schemeClr val="tx1"/>
                  </a:solidFill>
                </a:endParaRPr>
              </a:p>
            </p:txBody>
          </p:sp>
        </p:grpSp>
      </p:grpSp>
      <p:sp>
        <p:nvSpPr>
          <p:cNvPr id="13" name="角丸四角形吹き出し 12"/>
          <p:cNvSpPr/>
          <p:nvPr/>
        </p:nvSpPr>
        <p:spPr>
          <a:xfrm>
            <a:off x="4071934" y="785794"/>
            <a:ext cx="4357718" cy="928694"/>
          </a:xfrm>
          <a:prstGeom prst="wedgeRoundRectCallout">
            <a:avLst>
              <a:gd name="adj1" fmla="val -49018"/>
              <a:gd name="adj2" fmla="val 88683"/>
              <a:gd name="adj3" fmla="val 16667"/>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Text1 </a:t>
            </a:r>
            <a:r>
              <a:rPr kumimoji="1" lang="ja-JP" altLang="en-US" dirty="0" smtClean="0">
                <a:solidFill>
                  <a:schemeClr val="tx1"/>
                </a:solidFill>
              </a:rPr>
              <a:t>という名前にしますか？</a:t>
            </a:r>
            <a:endParaRPr kumimoji="1" lang="ja-JP" altLang="en-US" dirty="0">
              <a:solidFill>
                <a:schemeClr val="tx1"/>
              </a:solidFill>
            </a:endParaRPr>
          </a:p>
        </p:txBody>
      </p:sp>
      <p:sp>
        <p:nvSpPr>
          <p:cNvPr id="14" name="角丸四角形吹き出し 13"/>
          <p:cNvSpPr/>
          <p:nvPr/>
        </p:nvSpPr>
        <p:spPr>
          <a:xfrm>
            <a:off x="5429256" y="2143116"/>
            <a:ext cx="2643206" cy="1285884"/>
          </a:xfrm>
          <a:prstGeom prst="wedgeRoundRectCallout">
            <a:avLst>
              <a:gd name="adj1" fmla="val -62016"/>
              <a:gd name="adj2" fmla="val -6719"/>
              <a:gd name="adj3" fmla="val 16667"/>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コントロールには、</a:t>
            </a:r>
            <a:endParaRPr kumimoji="1" lang="en-US" altLang="ja-JP" dirty="0" smtClean="0">
              <a:solidFill>
                <a:schemeClr val="tx1"/>
              </a:solidFill>
            </a:endParaRPr>
          </a:p>
          <a:p>
            <a:pPr algn="ctr"/>
            <a:r>
              <a:rPr lang="en-US" altLang="ja-JP" dirty="0" err="1" smtClean="0">
                <a:solidFill>
                  <a:srgbClr val="FF0000"/>
                </a:solidFill>
              </a:rPr>
              <a:t>UserName</a:t>
            </a:r>
            <a:r>
              <a:rPr lang="en-US" altLang="ja-JP" dirty="0" smtClean="0">
                <a:solidFill>
                  <a:schemeClr val="tx1"/>
                </a:solidFill>
              </a:rPr>
              <a:t> </a:t>
            </a:r>
            <a:r>
              <a:rPr lang="ja-JP" altLang="en-US" dirty="0" smtClean="0">
                <a:solidFill>
                  <a:schemeClr val="tx1"/>
                </a:solidFill>
              </a:rPr>
              <a:t>とか</a:t>
            </a:r>
            <a:endParaRPr lang="en-US" altLang="ja-JP" dirty="0" smtClean="0">
              <a:solidFill>
                <a:schemeClr val="tx1"/>
              </a:solidFill>
            </a:endParaRPr>
          </a:p>
          <a:p>
            <a:pPr algn="ctr"/>
            <a:r>
              <a:rPr kumimoji="1" lang="en-US" altLang="ja-JP" dirty="0" smtClean="0">
                <a:solidFill>
                  <a:srgbClr val="FF0000"/>
                </a:solidFill>
              </a:rPr>
              <a:t>Password</a:t>
            </a:r>
            <a:r>
              <a:rPr kumimoji="1" lang="en-US" altLang="ja-JP" dirty="0" smtClean="0">
                <a:solidFill>
                  <a:schemeClr val="tx1"/>
                </a:solidFill>
              </a:rPr>
              <a:t> </a:t>
            </a:r>
            <a:r>
              <a:rPr kumimoji="1" lang="ja-JP" altLang="en-US" dirty="0" smtClean="0">
                <a:solidFill>
                  <a:schemeClr val="tx1"/>
                </a:solidFill>
              </a:rPr>
              <a:t>という</a:t>
            </a:r>
            <a:endParaRPr kumimoji="1" lang="en-US" altLang="ja-JP" dirty="0" smtClean="0">
              <a:solidFill>
                <a:schemeClr val="tx1"/>
              </a:solidFill>
            </a:endParaRPr>
          </a:p>
          <a:p>
            <a:pPr algn="ctr"/>
            <a:r>
              <a:rPr lang="ja-JP" altLang="en-US" dirty="0" smtClean="0">
                <a:solidFill>
                  <a:schemeClr val="tx1"/>
                </a:solidFill>
              </a:rPr>
              <a:t>名前を付けますね。</a:t>
            </a:r>
            <a:endParaRPr kumimoji="1" lang="ja-JP" altLang="en-US" dirty="0">
              <a:solidFill>
                <a:schemeClr val="tx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別の例を考えてみましょう。</a:t>
            </a:r>
            <a:endParaRPr kumimoji="1" lang="ja-JP" altLang="en-US" sz="3200" dirty="0"/>
          </a:p>
        </p:txBody>
      </p:sp>
      <p:sp>
        <p:nvSpPr>
          <p:cNvPr id="3" name="テキスト プレースホルダ 2"/>
          <p:cNvSpPr>
            <a:spLocks noGrp="1"/>
          </p:cNvSpPr>
          <p:nvPr>
            <p:ph type="body" idx="1"/>
          </p:nvPr>
        </p:nvSpPr>
        <p:spPr/>
        <p:txBody>
          <a:bodyPr/>
          <a:lstStyle/>
          <a:p>
            <a:pPr>
              <a:buNone/>
            </a:pPr>
            <a:r>
              <a:rPr kumimoji="1" lang="ja-JP" altLang="en-US" dirty="0" smtClean="0"/>
              <a:t>こんな画面</a:t>
            </a:r>
            <a:r>
              <a:rPr lang="ja-JP" altLang="en-US" dirty="0" smtClean="0"/>
              <a:t>があったら？</a:t>
            </a:r>
            <a:endParaRPr kumimoji="1" lang="ja-JP" altLang="en-US" dirty="0"/>
          </a:p>
        </p:txBody>
      </p:sp>
      <p:grpSp>
        <p:nvGrpSpPr>
          <p:cNvPr id="4" name="グループ化 46"/>
          <p:cNvGrpSpPr/>
          <p:nvPr/>
        </p:nvGrpSpPr>
        <p:grpSpPr>
          <a:xfrm>
            <a:off x="714348" y="1928802"/>
            <a:ext cx="5786478" cy="2857520"/>
            <a:chOff x="714348" y="1928802"/>
            <a:chExt cx="5786478" cy="2857520"/>
          </a:xfrm>
        </p:grpSpPr>
        <p:grpSp>
          <p:nvGrpSpPr>
            <p:cNvPr id="5" name="グループ化 18"/>
            <p:cNvGrpSpPr/>
            <p:nvPr/>
          </p:nvGrpSpPr>
          <p:grpSpPr>
            <a:xfrm>
              <a:off x="714348" y="1928802"/>
              <a:ext cx="5786478" cy="2857520"/>
              <a:chOff x="995162" y="1643050"/>
              <a:chExt cx="2795958" cy="2143140"/>
            </a:xfrm>
          </p:grpSpPr>
          <p:sp>
            <p:nvSpPr>
              <p:cNvPr id="20" name="正方形/長方形 19"/>
              <p:cNvSpPr/>
              <p:nvPr/>
            </p:nvSpPr>
            <p:spPr>
              <a:xfrm>
                <a:off x="1000100" y="1831045"/>
                <a:ext cx="2786082" cy="195514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 name="正方形/長方形 22"/>
              <p:cNvSpPr/>
              <p:nvPr/>
            </p:nvSpPr>
            <p:spPr>
              <a:xfrm>
                <a:off x="1000100" y="1643051"/>
                <a:ext cx="2786082" cy="18799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995162" y="1643050"/>
                <a:ext cx="153906" cy="1879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a:t>
                </a:r>
                <a:endParaRPr kumimoji="1" lang="ja-JP" altLang="en-US" dirty="0">
                  <a:solidFill>
                    <a:schemeClr val="tx1"/>
                  </a:solidFill>
                </a:endParaRPr>
              </a:p>
            </p:txBody>
          </p:sp>
          <p:sp>
            <p:nvSpPr>
              <p:cNvPr id="27" name="正方形/長方形 26"/>
              <p:cNvSpPr/>
              <p:nvPr/>
            </p:nvSpPr>
            <p:spPr>
              <a:xfrm>
                <a:off x="3662865" y="1643051"/>
                <a:ext cx="128255" cy="1879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a:t>
                </a:r>
                <a:endParaRPr kumimoji="1" lang="ja-JP" altLang="en-US" dirty="0">
                  <a:solidFill>
                    <a:schemeClr val="tx1"/>
                  </a:solidFill>
                </a:endParaRPr>
              </a:p>
            </p:txBody>
          </p:sp>
        </p:grpSp>
        <p:sp>
          <p:nvSpPr>
            <p:cNvPr id="29" name="正方形/長方形 28"/>
            <p:cNvSpPr/>
            <p:nvPr/>
          </p:nvSpPr>
          <p:spPr>
            <a:xfrm>
              <a:off x="1000100" y="2285992"/>
              <a:ext cx="128588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社員コード</a:t>
              </a:r>
              <a:endParaRPr kumimoji="1" lang="ja-JP" altLang="en-US" dirty="0">
                <a:solidFill>
                  <a:schemeClr val="tx1"/>
                </a:solidFill>
              </a:endParaRPr>
            </a:p>
          </p:txBody>
        </p:sp>
        <p:sp>
          <p:nvSpPr>
            <p:cNvPr id="30" name="正方形/長方形 29"/>
            <p:cNvSpPr/>
            <p:nvPr/>
          </p:nvSpPr>
          <p:spPr>
            <a:xfrm>
              <a:off x="1000100" y="3071810"/>
              <a:ext cx="128588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社員名</a:t>
              </a:r>
              <a:endParaRPr kumimoji="1" lang="ja-JP" altLang="en-US" dirty="0">
                <a:solidFill>
                  <a:schemeClr val="tx1"/>
                </a:solidFill>
              </a:endParaRPr>
            </a:p>
          </p:txBody>
        </p:sp>
        <p:grpSp>
          <p:nvGrpSpPr>
            <p:cNvPr id="6" name="グループ化 39"/>
            <p:cNvGrpSpPr/>
            <p:nvPr/>
          </p:nvGrpSpPr>
          <p:grpSpPr>
            <a:xfrm>
              <a:off x="5143504" y="2285992"/>
              <a:ext cx="1042451" cy="475573"/>
              <a:chOff x="5286380" y="2285992"/>
              <a:chExt cx="1042451" cy="475573"/>
            </a:xfrm>
          </p:grpSpPr>
          <p:sp>
            <p:nvSpPr>
              <p:cNvPr id="31" name="角丸四角形 30"/>
              <p:cNvSpPr/>
              <p:nvPr/>
            </p:nvSpPr>
            <p:spPr>
              <a:xfrm>
                <a:off x="5286380" y="2285992"/>
                <a:ext cx="1042451" cy="475573"/>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32" name="角丸四角形 31"/>
              <p:cNvSpPr/>
              <p:nvPr/>
            </p:nvSpPr>
            <p:spPr>
              <a:xfrm>
                <a:off x="5336193" y="2328856"/>
                <a:ext cx="928694" cy="357190"/>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rPr>
                  <a:t>検索</a:t>
                </a:r>
                <a:endParaRPr kumimoji="1" lang="ja-JP" altLang="en-US" sz="1600" dirty="0">
                  <a:solidFill>
                    <a:schemeClr val="tx1"/>
                  </a:solidFill>
                </a:endParaRPr>
              </a:p>
            </p:txBody>
          </p:sp>
        </p:grpSp>
        <p:sp>
          <p:nvSpPr>
            <p:cNvPr id="33" name="正方形/長方形 32"/>
            <p:cNvSpPr/>
            <p:nvPr/>
          </p:nvSpPr>
          <p:spPr>
            <a:xfrm>
              <a:off x="2428860" y="2357430"/>
              <a:ext cx="2214578" cy="357190"/>
            </a:xfrm>
            <a:prstGeom prst="rect">
              <a:avLst/>
            </a:prstGeom>
            <a:solidFill>
              <a:schemeClr val="bg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35" name="直線コネクタ 34"/>
            <p:cNvCxnSpPr/>
            <p:nvPr/>
          </p:nvCxnSpPr>
          <p:spPr>
            <a:xfrm>
              <a:off x="714348" y="2857496"/>
              <a:ext cx="55721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正方形/長方形 36"/>
            <p:cNvSpPr/>
            <p:nvPr/>
          </p:nvSpPr>
          <p:spPr>
            <a:xfrm>
              <a:off x="2428860" y="3071810"/>
              <a:ext cx="2214578" cy="357190"/>
            </a:xfrm>
            <a:prstGeom prst="rect">
              <a:avLst/>
            </a:prstGeom>
            <a:solidFill>
              <a:schemeClr val="bg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8" name="正方形/長方形 37"/>
            <p:cNvSpPr/>
            <p:nvPr/>
          </p:nvSpPr>
          <p:spPr>
            <a:xfrm>
              <a:off x="1000100" y="3571876"/>
              <a:ext cx="128588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生年月日</a:t>
              </a:r>
              <a:endParaRPr kumimoji="1" lang="ja-JP" altLang="en-US" dirty="0">
                <a:solidFill>
                  <a:schemeClr val="tx1"/>
                </a:solidFill>
              </a:endParaRPr>
            </a:p>
          </p:txBody>
        </p:sp>
        <p:sp>
          <p:nvSpPr>
            <p:cNvPr id="39" name="正方形/長方形 38"/>
            <p:cNvSpPr/>
            <p:nvPr/>
          </p:nvSpPr>
          <p:spPr>
            <a:xfrm>
              <a:off x="2428860" y="3571876"/>
              <a:ext cx="2214578" cy="357190"/>
            </a:xfrm>
            <a:prstGeom prst="rect">
              <a:avLst/>
            </a:prstGeom>
            <a:solidFill>
              <a:schemeClr val="bg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grpSp>
          <p:nvGrpSpPr>
            <p:cNvPr id="7" name="グループ化 43"/>
            <p:cNvGrpSpPr/>
            <p:nvPr/>
          </p:nvGrpSpPr>
          <p:grpSpPr>
            <a:xfrm>
              <a:off x="5143504" y="4071942"/>
              <a:ext cx="1042451" cy="475573"/>
              <a:chOff x="5286380" y="2285992"/>
              <a:chExt cx="1042451" cy="475573"/>
            </a:xfrm>
          </p:grpSpPr>
          <p:sp>
            <p:nvSpPr>
              <p:cNvPr id="45" name="角丸四角形 44"/>
              <p:cNvSpPr/>
              <p:nvPr/>
            </p:nvSpPr>
            <p:spPr>
              <a:xfrm>
                <a:off x="5286380" y="2285992"/>
                <a:ext cx="1042451" cy="475573"/>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6" name="角丸四角形 45"/>
              <p:cNvSpPr/>
              <p:nvPr/>
            </p:nvSpPr>
            <p:spPr>
              <a:xfrm>
                <a:off x="5336193" y="2328856"/>
                <a:ext cx="928694" cy="357190"/>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閉じる</a:t>
                </a:r>
                <a:endParaRPr kumimoji="1" lang="ja-JP" altLang="en-US" dirty="0">
                  <a:solidFill>
                    <a:schemeClr val="tx1"/>
                  </a:solidFill>
                </a:endParaRPr>
              </a:p>
            </p:txBody>
          </p:sp>
        </p:grpSp>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画面の設計イメージ</a:t>
            </a:r>
            <a:endParaRPr kumimoji="1" lang="ja-JP" altLang="en-US" dirty="0"/>
          </a:p>
        </p:txBody>
      </p:sp>
      <p:grpSp>
        <p:nvGrpSpPr>
          <p:cNvPr id="3" name="グループ化 2"/>
          <p:cNvGrpSpPr/>
          <p:nvPr/>
        </p:nvGrpSpPr>
        <p:grpSpPr>
          <a:xfrm>
            <a:off x="1357290" y="1357298"/>
            <a:ext cx="5786478" cy="2857520"/>
            <a:chOff x="714348" y="1928802"/>
            <a:chExt cx="5786478" cy="2857520"/>
          </a:xfrm>
        </p:grpSpPr>
        <p:grpSp>
          <p:nvGrpSpPr>
            <p:cNvPr id="4" name="グループ化 18"/>
            <p:cNvGrpSpPr/>
            <p:nvPr/>
          </p:nvGrpSpPr>
          <p:grpSpPr>
            <a:xfrm>
              <a:off x="714350" y="1928802"/>
              <a:ext cx="5786480" cy="2857520"/>
              <a:chOff x="995162" y="1643050"/>
              <a:chExt cx="2795958" cy="2143140"/>
            </a:xfrm>
          </p:grpSpPr>
          <p:sp>
            <p:nvSpPr>
              <p:cNvPr id="18" name="正方形/長方形 17"/>
              <p:cNvSpPr/>
              <p:nvPr/>
            </p:nvSpPr>
            <p:spPr>
              <a:xfrm>
                <a:off x="1000100" y="1831045"/>
                <a:ext cx="2786082" cy="195514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9" name="正方形/長方形 18"/>
              <p:cNvSpPr/>
              <p:nvPr/>
            </p:nvSpPr>
            <p:spPr>
              <a:xfrm>
                <a:off x="1000100" y="1643051"/>
                <a:ext cx="2786082" cy="18799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995162" y="1643050"/>
                <a:ext cx="153906" cy="1879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a:t>
                </a:r>
                <a:endParaRPr kumimoji="1" lang="ja-JP" altLang="en-US" dirty="0">
                  <a:solidFill>
                    <a:schemeClr val="tx1"/>
                  </a:solidFill>
                </a:endParaRPr>
              </a:p>
            </p:txBody>
          </p:sp>
          <p:sp>
            <p:nvSpPr>
              <p:cNvPr id="21" name="正方形/長方形 20"/>
              <p:cNvSpPr/>
              <p:nvPr/>
            </p:nvSpPr>
            <p:spPr>
              <a:xfrm>
                <a:off x="3662865" y="1643051"/>
                <a:ext cx="128255" cy="1879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a:t>
                </a:r>
                <a:endParaRPr kumimoji="1" lang="ja-JP" altLang="en-US" dirty="0">
                  <a:solidFill>
                    <a:schemeClr val="tx1"/>
                  </a:solidFill>
                </a:endParaRPr>
              </a:p>
            </p:txBody>
          </p:sp>
        </p:grpSp>
        <p:sp>
          <p:nvSpPr>
            <p:cNvPr id="5" name="正方形/長方形 4"/>
            <p:cNvSpPr/>
            <p:nvPr/>
          </p:nvSpPr>
          <p:spPr>
            <a:xfrm>
              <a:off x="1000100" y="2285992"/>
              <a:ext cx="128588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社員コード</a:t>
              </a:r>
              <a:endParaRPr kumimoji="1" lang="ja-JP" altLang="en-US" dirty="0">
                <a:solidFill>
                  <a:schemeClr val="tx1"/>
                </a:solidFill>
              </a:endParaRPr>
            </a:p>
          </p:txBody>
        </p:sp>
        <p:sp>
          <p:nvSpPr>
            <p:cNvPr id="6" name="正方形/長方形 5"/>
            <p:cNvSpPr/>
            <p:nvPr/>
          </p:nvSpPr>
          <p:spPr>
            <a:xfrm>
              <a:off x="1000100" y="3071810"/>
              <a:ext cx="128588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社員名</a:t>
              </a:r>
              <a:endParaRPr kumimoji="1" lang="ja-JP" altLang="en-US" dirty="0">
                <a:solidFill>
                  <a:schemeClr val="tx1"/>
                </a:solidFill>
              </a:endParaRPr>
            </a:p>
          </p:txBody>
        </p:sp>
        <p:grpSp>
          <p:nvGrpSpPr>
            <p:cNvPr id="7" name="グループ化 39"/>
            <p:cNvGrpSpPr/>
            <p:nvPr/>
          </p:nvGrpSpPr>
          <p:grpSpPr>
            <a:xfrm>
              <a:off x="5143504" y="2285992"/>
              <a:ext cx="1042451" cy="475573"/>
              <a:chOff x="5286380" y="2285992"/>
              <a:chExt cx="1042451" cy="475573"/>
            </a:xfrm>
          </p:grpSpPr>
          <p:sp>
            <p:nvSpPr>
              <p:cNvPr id="16" name="角丸四角形 15"/>
              <p:cNvSpPr/>
              <p:nvPr/>
            </p:nvSpPr>
            <p:spPr>
              <a:xfrm>
                <a:off x="5286380" y="2285992"/>
                <a:ext cx="1042451" cy="475573"/>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17" name="角丸四角形 16"/>
              <p:cNvSpPr/>
              <p:nvPr/>
            </p:nvSpPr>
            <p:spPr>
              <a:xfrm>
                <a:off x="5336193" y="2328856"/>
                <a:ext cx="928694" cy="357190"/>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rPr>
                  <a:t>検索</a:t>
                </a:r>
                <a:endParaRPr kumimoji="1" lang="ja-JP" altLang="en-US" sz="1600" dirty="0">
                  <a:solidFill>
                    <a:schemeClr val="tx1"/>
                  </a:solidFill>
                </a:endParaRPr>
              </a:p>
            </p:txBody>
          </p:sp>
        </p:grpSp>
        <p:sp>
          <p:nvSpPr>
            <p:cNvPr id="8" name="正方形/長方形 7"/>
            <p:cNvSpPr/>
            <p:nvPr/>
          </p:nvSpPr>
          <p:spPr>
            <a:xfrm>
              <a:off x="2428860" y="2357430"/>
              <a:ext cx="2214578" cy="357190"/>
            </a:xfrm>
            <a:prstGeom prst="rect">
              <a:avLst/>
            </a:prstGeom>
            <a:solidFill>
              <a:schemeClr val="bg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FF0000"/>
                  </a:solidFill>
                </a:rPr>
                <a:t>Code</a:t>
              </a:r>
              <a:endParaRPr kumimoji="1" lang="ja-JP" altLang="en-US" dirty="0">
                <a:solidFill>
                  <a:srgbClr val="FF0000"/>
                </a:solidFill>
              </a:endParaRPr>
            </a:p>
          </p:txBody>
        </p:sp>
        <p:cxnSp>
          <p:nvCxnSpPr>
            <p:cNvPr id="9" name="直線コネクタ 8"/>
            <p:cNvCxnSpPr/>
            <p:nvPr/>
          </p:nvCxnSpPr>
          <p:spPr>
            <a:xfrm>
              <a:off x="714348" y="2857496"/>
              <a:ext cx="55721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正方形/長方形 9"/>
            <p:cNvSpPr/>
            <p:nvPr/>
          </p:nvSpPr>
          <p:spPr>
            <a:xfrm>
              <a:off x="2428860" y="3071810"/>
              <a:ext cx="2214578" cy="357190"/>
            </a:xfrm>
            <a:prstGeom prst="rect">
              <a:avLst/>
            </a:prstGeom>
            <a:solidFill>
              <a:schemeClr val="bg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rgbClr val="FF0000"/>
                  </a:solidFill>
                </a:rPr>
                <a:t>Name</a:t>
              </a:r>
              <a:endParaRPr kumimoji="1" lang="ja-JP" altLang="en-US" dirty="0">
                <a:solidFill>
                  <a:srgbClr val="FF0000"/>
                </a:solidFill>
              </a:endParaRPr>
            </a:p>
          </p:txBody>
        </p:sp>
        <p:sp>
          <p:nvSpPr>
            <p:cNvPr id="11" name="正方形/長方形 10"/>
            <p:cNvSpPr/>
            <p:nvPr/>
          </p:nvSpPr>
          <p:spPr>
            <a:xfrm>
              <a:off x="1000100" y="3571876"/>
              <a:ext cx="128588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生年月日</a:t>
              </a:r>
              <a:endParaRPr kumimoji="1" lang="ja-JP" altLang="en-US" dirty="0">
                <a:solidFill>
                  <a:schemeClr val="tx1"/>
                </a:solidFill>
              </a:endParaRPr>
            </a:p>
          </p:txBody>
        </p:sp>
        <p:sp>
          <p:nvSpPr>
            <p:cNvPr id="12" name="正方形/長方形 11"/>
            <p:cNvSpPr/>
            <p:nvPr/>
          </p:nvSpPr>
          <p:spPr>
            <a:xfrm>
              <a:off x="2428860" y="3571876"/>
              <a:ext cx="2214578" cy="357190"/>
            </a:xfrm>
            <a:prstGeom prst="rect">
              <a:avLst/>
            </a:prstGeom>
            <a:solidFill>
              <a:schemeClr val="bg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rgbClr val="FF0000"/>
                  </a:solidFill>
                </a:rPr>
                <a:t>Birthday</a:t>
              </a:r>
              <a:endParaRPr kumimoji="1" lang="ja-JP" altLang="en-US" dirty="0">
                <a:solidFill>
                  <a:srgbClr val="FF0000"/>
                </a:solidFill>
              </a:endParaRPr>
            </a:p>
          </p:txBody>
        </p:sp>
        <p:grpSp>
          <p:nvGrpSpPr>
            <p:cNvPr id="13" name="グループ化 43"/>
            <p:cNvGrpSpPr/>
            <p:nvPr/>
          </p:nvGrpSpPr>
          <p:grpSpPr>
            <a:xfrm>
              <a:off x="5143504" y="4071942"/>
              <a:ext cx="1042451" cy="475573"/>
              <a:chOff x="5286380" y="2285992"/>
              <a:chExt cx="1042451" cy="475573"/>
            </a:xfrm>
          </p:grpSpPr>
          <p:sp>
            <p:nvSpPr>
              <p:cNvPr id="14" name="角丸四角形 13"/>
              <p:cNvSpPr/>
              <p:nvPr/>
            </p:nvSpPr>
            <p:spPr>
              <a:xfrm>
                <a:off x="5286380" y="2285992"/>
                <a:ext cx="1042451" cy="475573"/>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5" name="角丸四角形 14"/>
              <p:cNvSpPr/>
              <p:nvPr/>
            </p:nvSpPr>
            <p:spPr>
              <a:xfrm>
                <a:off x="5336193" y="2328856"/>
                <a:ext cx="928694" cy="357190"/>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閉じる</a:t>
                </a:r>
                <a:endParaRPr kumimoji="1" lang="ja-JP" altLang="en-US" dirty="0">
                  <a:solidFill>
                    <a:schemeClr val="tx1"/>
                  </a:solidFill>
                </a:endParaRPr>
              </a:p>
            </p:txBody>
          </p:sp>
        </p:gr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タイトル 1"/>
          <p:cNvSpPr>
            <a:spLocks noGrp="1"/>
          </p:cNvSpPr>
          <p:nvPr>
            <p:ph type="title"/>
          </p:nvPr>
        </p:nvSpPr>
        <p:spPr/>
        <p:txBody>
          <a:bodyPr/>
          <a:lstStyle/>
          <a:p>
            <a:r>
              <a:rPr lang="ja-JP" altLang="en-US" sz="3200" smtClean="0"/>
              <a:t>スピーカー自己紹介</a:t>
            </a:r>
          </a:p>
        </p:txBody>
      </p:sp>
      <p:sp>
        <p:nvSpPr>
          <p:cNvPr id="3" name="テキスト プレースホルダ 2"/>
          <p:cNvSpPr>
            <a:spLocks noGrp="1"/>
          </p:cNvSpPr>
          <p:nvPr>
            <p:ph type="body" idx="1"/>
          </p:nvPr>
        </p:nvSpPr>
        <p:spPr/>
        <p:txBody>
          <a:bodyPr/>
          <a:lstStyle/>
          <a:p>
            <a:pPr>
              <a:buFontTx/>
              <a:buNone/>
              <a:defRPr/>
            </a:pPr>
            <a:r>
              <a:rPr lang="ja-JP" altLang="en-US" sz="1800" b="1" dirty="0" smtClean="0">
                <a:latin typeface="+mj-ea"/>
                <a:ea typeface="+mj-ea"/>
              </a:rPr>
              <a:t>　　　　／　　 　 　＼</a:t>
            </a:r>
          </a:p>
          <a:p>
            <a:pPr>
              <a:buFontTx/>
              <a:buNone/>
              <a:defRPr/>
            </a:pPr>
            <a:r>
              <a:rPr lang="ja-JP" altLang="en-US" sz="1800" b="1" dirty="0" smtClean="0">
                <a:latin typeface="+mj-ea"/>
                <a:ea typeface="+mj-ea"/>
              </a:rPr>
              <a:t>　　 ／　　─　 　 ─＼　　　　</a:t>
            </a:r>
            <a:r>
              <a:rPr lang="ja-JP" altLang="en-US" sz="1800" b="1" dirty="0" err="1" smtClean="0">
                <a:latin typeface="+mj-ea"/>
                <a:ea typeface="+mj-ea"/>
              </a:rPr>
              <a:t>ゆー</a:t>
            </a:r>
            <a:r>
              <a:rPr lang="ja-JP" altLang="en-US" sz="1800" b="1" dirty="0" smtClean="0">
                <a:latin typeface="+mj-ea"/>
                <a:ea typeface="+mj-ea"/>
              </a:rPr>
              <a:t>ちです。</a:t>
            </a:r>
          </a:p>
          <a:p>
            <a:pPr>
              <a:buFontTx/>
              <a:buNone/>
              <a:defRPr/>
            </a:pPr>
            <a:r>
              <a:rPr lang="ja-JP" altLang="en-US" sz="1800" b="1" dirty="0" smtClean="0">
                <a:latin typeface="+mj-ea"/>
                <a:ea typeface="+mj-ea"/>
              </a:rPr>
              <a:t>　／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ハンドル名です。</a:t>
            </a:r>
          </a:p>
          <a:p>
            <a:pPr>
              <a:buFontTx/>
              <a:buNone/>
              <a:defRPr/>
            </a:pP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__</a:t>
            </a:r>
            <a:r>
              <a:rPr lang="ja-JP" altLang="en-US" sz="1800" b="1" dirty="0" smtClean="0">
                <a:latin typeface="+mj-ea"/>
                <a:ea typeface="+mj-ea"/>
              </a:rPr>
              <a:t>人</a:t>
            </a:r>
            <a:r>
              <a:rPr lang="en-US" altLang="ja-JP" sz="1800" b="1" dirty="0" smtClean="0">
                <a:latin typeface="+mj-ea"/>
                <a:ea typeface="+mj-ea"/>
              </a:rPr>
              <a:t>__</a:t>
            </a:r>
            <a:r>
              <a:rPr lang="ja-JP" altLang="en-US" sz="1800" b="1" dirty="0" smtClean="0">
                <a:latin typeface="+mj-ea"/>
                <a:ea typeface="+mj-ea"/>
              </a:rPr>
              <a:t>）　 　 </a:t>
            </a:r>
            <a:r>
              <a:rPr lang="en-US" altLang="ja-JP" sz="1800" b="1" dirty="0" smtClean="0">
                <a:latin typeface="+mj-ea"/>
                <a:ea typeface="+mj-ea"/>
              </a:rPr>
              <a:t>| </a:t>
            </a:r>
            <a:r>
              <a:rPr lang="ja-JP" altLang="en-US" sz="1800" b="1" dirty="0" smtClean="0">
                <a:latin typeface="+mj-ea"/>
                <a:ea typeface="+mj-ea"/>
              </a:rPr>
              <a:t>　　</a:t>
            </a:r>
          </a:p>
          <a:p>
            <a:pPr>
              <a:buFontTx/>
              <a:buNone/>
              <a:defRPr/>
            </a:pPr>
            <a:r>
              <a:rPr lang="ja-JP" altLang="en-US" sz="1800" b="1" dirty="0" smtClean="0">
                <a:latin typeface="+mj-ea"/>
                <a:ea typeface="+mj-ea"/>
              </a:rPr>
              <a:t>　＼　　　　 ｀ ⌒</a:t>
            </a:r>
            <a:r>
              <a:rPr lang="en-US" altLang="ja-JP" sz="1800" b="1" dirty="0" smtClean="0">
                <a:latin typeface="+mj-ea"/>
                <a:ea typeface="+mj-ea"/>
              </a:rPr>
              <a:t>´</a:t>
            </a:r>
            <a:r>
              <a:rPr lang="ja-JP" altLang="en-US" sz="1800" b="1" dirty="0" smtClean="0">
                <a:latin typeface="+mj-ea"/>
                <a:ea typeface="+mj-ea"/>
              </a:rPr>
              <a:t>　　 ／ 　　 本名は、内山康広といいます。</a:t>
            </a:r>
          </a:p>
          <a:p>
            <a:pPr>
              <a:buFontTx/>
              <a:buNone/>
              <a:defRPr/>
            </a:pPr>
            <a:r>
              <a:rPr lang="en-US" altLang="ja-JP" sz="1800" b="1" dirty="0" smtClean="0">
                <a:latin typeface="+mj-ea"/>
                <a:ea typeface="+mj-ea"/>
              </a:rPr>
              <a:t>,,.....</a:t>
            </a:r>
            <a:r>
              <a:rPr lang="ja-JP" altLang="en-US" sz="1800" b="1" dirty="0" smtClean="0">
                <a:latin typeface="+mj-ea"/>
                <a:ea typeface="+mj-ea"/>
              </a:rPr>
              <a:t>イ</a:t>
            </a:r>
            <a:r>
              <a:rPr lang="en-US" altLang="ja-JP" sz="1800" b="1" dirty="0" smtClean="0">
                <a:latin typeface="+mj-ea"/>
                <a:ea typeface="+mj-ea"/>
              </a:rPr>
              <a:t>.</a:t>
            </a:r>
            <a:r>
              <a:rPr lang="ja-JP" altLang="en-US" sz="1800" b="1" dirty="0" smtClean="0">
                <a:latin typeface="+mj-ea"/>
                <a:ea typeface="+mj-ea"/>
              </a:rPr>
              <a:t>ヽヽ、</a:t>
            </a:r>
            <a:r>
              <a:rPr lang="en-US" altLang="ja-JP" sz="1800" b="1" dirty="0" smtClean="0">
                <a:latin typeface="+mj-ea"/>
                <a:ea typeface="+mj-ea"/>
              </a:rPr>
              <a:t>___ </a:t>
            </a:r>
            <a:r>
              <a:rPr lang="ja-JP" altLang="en-US" sz="1800" b="1" dirty="0" err="1" smtClean="0">
                <a:latin typeface="+mj-ea"/>
                <a:ea typeface="+mj-ea"/>
              </a:rPr>
              <a:t>ーー</a:t>
            </a:r>
            <a:r>
              <a:rPr lang="ja-JP" altLang="en-US" sz="1800" b="1" dirty="0" smtClean="0">
                <a:latin typeface="+mj-ea"/>
                <a:ea typeface="+mj-ea"/>
              </a:rPr>
              <a:t>ノﾞ</a:t>
            </a:r>
            <a:r>
              <a:rPr lang="en-US" altLang="ja-JP" sz="1800" b="1" dirty="0" smtClean="0">
                <a:latin typeface="+mj-ea"/>
                <a:ea typeface="+mj-ea"/>
              </a:rPr>
              <a:t>-､.</a:t>
            </a:r>
            <a:r>
              <a:rPr lang="ja-JP" altLang="en-US" sz="1800" b="1" dirty="0" smtClean="0">
                <a:latin typeface="+mj-ea"/>
                <a:ea typeface="+mj-ea"/>
              </a:rPr>
              <a:t>　　 ４８歳です。</a:t>
            </a:r>
            <a:endParaRPr lang="en-US" altLang="ja-JP" sz="1800" b="1" dirty="0" smtClean="0">
              <a:latin typeface="+mj-ea"/>
              <a:ea typeface="+mj-ea"/>
            </a:endParaRPr>
          </a:p>
          <a:p>
            <a:pPr>
              <a:buFontTx/>
              <a:buNone/>
              <a:defRPr/>
            </a:pP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 </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_____ </a:t>
            </a:r>
            <a:r>
              <a:rPr lang="ja-JP" altLang="en-US" sz="1800" b="1" dirty="0" smtClean="0">
                <a:latin typeface="+mj-ea"/>
                <a:ea typeface="+mj-ea"/>
              </a:rPr>
              <a:t>ノ</a:t>
            </a:r>
            <a:r>
              <a:rPr lang="en-US" altLang="ja-JP" sz="1800" b="1" dirty="0" smtClean="0">
                <a:latin typeface="+mj-ea"/>
                <a:ea typeface="+mj-ea"/>
              </a:rPr>
              <a:t>.| </a:t>
            </a:r>
            <a:r>
              <a:rPr lang="ja-JP" altLang="en-US" sz="1800" b="1" dirty="0" smtClean="0">
                <a:latin typeface="+mj-ea"/>
                <a:ea typeface="+mj-ea"/>
              </a:rPr>
              <a:t>ヽ　</a:t>
            </a:r>
            <a:r>
              <a:rPr lang="en-US" altLang="ja-JP" sz="1800" b="1" dirty="0" smtClean="0">
                <a:latin typeface="+mj-ea"/>
                <a:ea typeface="+mj-ea"/>
              </a:rPr>
              <a:t>I    </a:t>
            </a:r>
            <a:r>
              <a:rPr lang="ja-JP" altLang="en-US" sz="1800" b="1" dirty="0" smtClean="0">
                <a:latin typeface="+mj-ea"/>
              </a:rPr>
              <a:t>おっさんです。＿</a:t>
            </a:r>
            <a:r>
              <a:rPr lang="en-US" altLang="ja-JP" sz="1800" b="1" dirty="0" smtClean="0">
                <a:latin typeface="+mj-ea"/>
              </a:rPr>
              <a:t>|</a:t>
            </a:r>
            <a:r>
              <a:rPr lang="ja-JP" altLang="en-US" sz="1800" b="1" dirty="0" smtClean="0">
                <a:latin typeface="+mj-ea"/>
              </a:rPr>
              <a:t>￣</a:t>
            </a:r>
            <a:r>
              <a:rPr lang="en-US" altLang="ja-JP" sz="1800" b="1" dirty="0" smtClean="0">
                <a:latin typeface="+mj-ea"/>
              </a:rPr>
              <a:t>|○</a:t>
            </a:r>
            <a:endParaRPr lang="en-US" altLang="ja-JP" sz="1800" b="1" dirty="0" smtClean="0">
              <a:latin typeface="+mj-ea"/>
              <a:ea typeface="+mj-ea"/>
            </a:endParaRPr>
          </a:p>
          <a:p>
            <a:pPr>
              <a:buFontTx/>
              <a:buNone/>
              <a:defRPr/>
            </a:pP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ﾞ（</a:t>
            </a:r>
            <a:r>
              <a:rPr lang="en-US" altLang="ja-JP" sz="1800" b="1" dirty="0" smtClean="0">
                <a:latin typeface="+mj-ea"/>
                <a:ea typeface="+mj-ea"/>
              </a:rPr>
              <a:t>__)</a:t>
            </a:r>
            <a:r>
              <a:rPr lang="ja-JP" altLang="en-US" sz="1800" b="1" dirty="0" smtClean="0">
                <a:latin typeface="+mj-ea"/>
                <a:ea typeface="+mj-ea"/>
              </a:rPr>
              <a:t>＼</a:t>
            </a:r>
            <a:r>
              <a:rPr lang="en-US" altLang="ja-JP" sz="1800" b="1" dirty="0" smtClean="0">
                <a:latin typeface="+mj-ea"/>
                <a:ea typeface="+mj-ea"/>
              </a:rPr>
              <a:t>,| </a:t>
            </a:r>
            <a:r>
              <a:rPr lang="ja-JP" altLang="en-US" sz="1800" b="1" dirty="0" smtClean="0">
                <a:latin typeface="+mj-ea"/>
                <a:ea typeface="+mj-ea"/>
              </a:rPr>
              <a:t>　</a:t>
            </a:r>
            <a:r>
              <a:rPr lang="en-US" altLang="ja-JP" sz="1800" b="1" dirty="0" err="1" smtClean="0">
                <a:latin typeface="+mj-ea"/>
                <a:ea typeface="+mj-ea"/>
              </a:rPr>
              <a:t>i</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endParaRPr lang="en-US" altLang="ja-JP" sz="1800" b="1" dirty="0" smtClean="0">
              <a:latin typeface="+mj-ea"/>
              <a:ea typeface="+mj-ea"/>
            </a:endParaRPr>
          </a:p>
          <a:p>
            <a:pPr>
              <a:buFontTx/>
              <a:buNone/>
              <a:defRPr/>
            </a:pPr>
            <a:r>
              <a:rPr lang="ja-JP" altLang="en-US" sz="1800" b="1" dirty="0" smtClean="0">
                <a:latin typeface="+mj-ea"/>
                <a:ea typeface="+mj-ea"/>
              </a:rPr>
              <a:t>　 　 ＞　　 ヽ</a:t>
            </a:r>
            <a:r>
              <a:rPr lang="en-US" altLang="ja-JP" sz="1800" b="1" dirty="0" smtClean="0">
                <a:latin typeface="+mj-ea"/>
                <a:ea typeface="+mj-ea"/>
              </a:rPr>
              <a:t>. </a:t>
            </a:r>
            <a:r>
              <a:rPr lang="ja-JP" altLang="en-US" sz="1800" b="1" dirty="0" smtClean="0">
                <a:latin typeface="+mj-ea"/>
                <a:ea typeface="+mj-ea"/>
              </a:rPr>
              <a:t>ハ　 </a:t>
            </a:r>
            <a:r>
              <a:rPr lang="en-US" altLang="ja-JP" sz="1800" b="1" dirty="0" smtClean="0">
                <a:latin typeface="+mj-ea"/>
                <a:ea typeface="+mj-ea"/>
              </a:rPr>
              <a:t>| </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ja-JP" altLang="en-US" sz="1800" b="1" dirty="0" smtClean="0">
                <a:latin typeface="+mj-ea"/>
              </a:rPr>
              <a:t>株式会社シーソフト代表取締役です。</a:t>
            </a:r>
            <a:endParaRPr lang="en-US" altLang="ja-JP" sz="1800" b="1" dirty="0" smtClean="0">
              <a:latin typeface="+mj-ea"/>
              <a:ea typeface="+mj-ea"/>
            </a:endParaRPr>
          </a:p>
          <a:p>
            <a:pPr>
              <a:buFontTx/>
              <a:buNone/>
              <a:defRPr/>
            </a:pPr>
            <a:r>
              <a:rPr lang="ja-JP" altLang="en-US" sz="1800" b="1" dirty="0" smtClean="0">
                <a:latin typeface="+mj-ea"/>
                <a:ea typeface="+mj-ea"/>
              </a:rPr>
              <a:t> 　　　　　　　　　　　　　　　　　</a:t>
            </a:r>
            <a:r>
              <a:rPr lang="ja-JP" altLang="en-US" sz="1800" b="1" dirty="0" smtClean="0">
                <a:latin typeface="+mj-ea"/>
              </a:rPr>
              <a:t>現役のエンジニアです。プログラム書いてます。</a:t>
            </a:r>
            <a:endParaRPr lang="en-US" altLang="ja-JP" sz="1800" b="1" dirty="0" smtClean="0">
              <a:latin typeface="+mj-ea"/>
            </a:endParaRPr>
          </a:p>
          <a:p>
            <a:pPr>
              <a:buFontTx/>
              <a:buNone/>
              <a:defRPr/>
            </a:pPr>
            <a:endParaRPr lang="en-US" altLang="ja-JP" sz="1800" b="1" dirty="0" smtClean="0">
              <a:latin typeface="+mj-ea"/>
            </a:endParaRPr>
          </a:p>
          <a:p>
            <a:pPr>
              <a:buFontTx/>
              <a:buNone/>
              <a:defRPr/>
            </a:pPr>
            <a:r>
              <a:rPr lang="en-US" altLang="ja-JP" sz="1400" b="1" dirty="0" smtClean="0">
                <a:solidFill>
                  <a:schemeClr val="accent6">
                    <a:lumMod val="60000"/>
                    <a:lumOff val="40000"/>
                  </a:schemeClr>
                </a:solidFill>
                <a:latin typeface="+mj-ea"/>
              </a:rPr>
              <a:t>Becky!</a:t>
            </a:r>
            <a:r>
              <a:rPr lang="ja-JP" altLang="en-US" sz="1400" b="1" dirty="0" smtClean="0">
                <a:solidFill>
                  <a:schemeClr val="accent6">
                    <a:lumMod val="60000"/>
                    <a:lumOff val="40000"/>
                  </a:schemeClr>
                </a:solidFill>
                <a:latin typeface="+mj-ea"/>
              </a:rPr>
              <a:t>用 </a:t>
            </a:r>
            <a:r>
              <a:rPr lang="en-US" altLang="ja-JP" sz="1400" b="1" dirty="0" err="1" smtClean="0">
                <a:solidFill>
                  <a:schemeClr val="accent6">
                    <a:lumMod val="60000"/>
                    <a:lumOff val="40000"/>
                  </a:schemeClr>
                </a:solidFill>
                <a:latin typeface="+mj-ea"/>
              </a:rPr>
              <a:t>BkReplyer</a:t>
            </a:r>
            <a:r>
              <a:rPr lang="en-US" altLang="ja-JP" sz="1400" b="1" dirty="0" smtClean="0">
                <a:solidFill>
                  <a:schemeClr val="accent6">
                    <a:lumMod val="60000"/>
                    <a:lumOff val="40000"/>
                  </a:schemeClr>
                </a:solidFill>
                <a:latin typeface="+mj-ea"/>
              </a:rPr>
              <a:t> 2 </a:t>
            </a:r>
            <a:r>
              <a:rPr lang="ja-JP" altLang="en-US" sz="1400" b="1" dirty="0" smtClean="0">
                <a:solidFill>
                  <a:schemeClr val="accent6">
                    <a:lumMod val="60000"/>
                    <a:lumOff val="40000"/>
                  </a:schemeClr>
                </a:solidFill>
                <a:latin typeface="+mj-ea"/>
              </a:rPr>
              <a:t>よろしくお願いしますよ。ほんと。</a:t>
            </a:r>
            <a:endParaRPr lang="en-US" altLang="ja-JP" sz="1400" b="1" dirty="0" smtClean="0">
              <a:solidFill>
                <a:schemeClr val="accent6">
                  <a:lumMod val="60000"/>
                  <a:lumOff val="40000"/>
                </a:schemeClr>
              </a:solidFill>
              <a:latin typeface="+mj-ea"/>
            </a:endParaRPr>
          </a:p>
          <a:p>
            <a:pPr>
              <a:buNone/>
              <a:defRPr/>
            </a:pPr>
            <a:r>
              <a:rPr lang="ja-JP" altLang="en-US" sz="1400" b="1" dirty="0" smtClean="0">
                <a:solidFill>
                  <a:schemeClr val="accent6">
                    <a:lumMod val="60000"/>
                    <a:lumOff val="40000"/>
                  </a:schemeClr>
                </a:solidFill>
                <a:latin typeface="+mj-ea"/>
              </a:rPr>
              <a:t>にこにこカレンダーシートを販売しています。</a:t>
            </a:r>
            <a:endParaRPr lang="en-US" altLang="ja-JP" sz="1400" b="1" dirty="0" smtClean="0">
              <a:solidFill>
                <a:schemeClr val="accent6">
                  <a:lumMod val="60000"/>
                  <a:lumOff val="40000"/>
                </a:schemeClr>
              </a:solidFill>
              <a:latin typeface="+mj-ea"/>
            </a:endParaRPr>
          </a:p>
          <a:p>
            <a:pPr>
              <a:buFontTx/>
              <a:buNone/>
              <a:defRPr/>
            </a:pPr>
            <a:r>
              <a:rPr lang="ja-JP" altLang="en-US" sz="1400" b="1" dirty="0" smtClean="0">
                <a:solidFill>
                  <a:schemeClr val="accent6">
                    <a:lumMod val="60000"/>
                    <a:lumOff val="40000"/>
                  </a:schemeClr>
                </a:solidFill>
                <a:latin typeface="+mj-ea"/>
              </a:rPr>
              <a:t>２ちゃん</a:t>
            </a:r>
            <a:r>
              <a:rPr lang="ja-JP" altLang="en-US" sz="1400" b="1" dirty="0" err="1" smtClean="0">
                <a:solidFill>
                  <a:schemeClr val="accent6">
                    <a:lumMod val="60000"/>
                    <a:lumOff val="40000"/>
                  </a:schemeClr>
                </a:solidFill>
                <a:latin typeface="+mj-ea"/>
              </a:rPr>
              <a:t>ねら</a:t>
            </a:r>
            <a:r>
              <a:rPr lang="ja-JP" altLang="en-US" sz="1400" b="1" dirty="0" smtClean="0">
                <a:solidFill>
                  <a:schemeClr val="accent6">
                    <a:lumMod val="60000"/>
                    <a:lumOff val="40000"/>
                  </a:schemeClr>
                </a:solidFill>
                <a:latin typeface="+mj-ea"/>
              </a:rPr>
              <a:t>ーではありません。</a:t>
            </a:r>
          </a:p>
          <a:p>
            <a:pPr>
              <a:buFontTx/>
              <a:buNone/>
              <a:defRPr/>
            </a:pPr>
            <a:endParaRPr lang="ja-JP" altLang="en-US" sz="1800" b="1" dirty="0">
              <a:latin typeface="+mj-ea"/>
              <a:ea typeface="+mj-ea"/>
            </a:endParaRPr>
          </a:p>
        </p:txBody>
      </p:sp>
      <p:sp>
        <p:nvSpPr>
          <p:cNvPr id="4" name="角丸四角形 3"/>
          <p:cNvSpPr/>
          <p:nvPr/>
        </p:nvSpPr>
        <p:spPr>
          <a:xfrm>
            <a:off x="6572264" y="5500688"/>
            <a:ext cx="2000236" cy="357187"/>
          </a:xfrm>
          <a:prstGeom prst="roundRect">
            <a:avLst/>
          </a:prstGeom>
          <a:solidFill>
            <a:srgbClr val="E4D9BA"/>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000" dirty="0" smtClean="0">
                <a:solidFill>
                  <a:schemeClr val="accent6">
                    <a:lumMod val="40000"/>
                    <a:lumOff val="60000"/>
                  </a:schemeClr>
                </a:solidFill>
              </a:rPr>
              <a:t>Special thanks for 2ch.</a:t>
            </a:r>
            <a:endParaRPr lang="ja-JP" altLang="en-US" sz="1000" dirty="0">
              <a:solidFill>
                <a:schemeClr val="accent6">
                  <a:lumMod val="40000"/>
                  <a:lumOff val="60000"/>
                </a:schemeClr>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7158" y="285728"/>
            <a:ext cx="8286808" cy="706437"/>
          </a:xfrm>
        </p:spPr>
        <p:txBody>
          <a:bodyPr/>
          <a:lstStyle/>
          <a:p>
            <a:r>
              <a:rPr lang="en-US" altLang="ja-JP" dirty="0" smtClean="0"/>
              <a:t>Form</a:t>
            </a:r>
            <a:r>
              <a:rPr lang="ja-JP" altLang="en-US" dirty="0" smtClean="0"/>
              <a:t>のコードイメージ</a:t>
            </a:r>
            <a:endParaRPr kumimoji="1" lang="ja-JP" altLang="en-US" dirty="0"/>
          </a:p>
        </p:txBody>
      </p:sp>
      <p:sp>
        <p:nvSpPr>
          <p:cNvPr id="4" name="メモ 3"/>
          <p:cNvSpPr/>
          <p:nvPr/>
        </p:nvSpPr>
        <p:spPr>
          <a:xfrm>
            <a:off x="785786" y="1214422"/>
            <a:ext cx="7072362" cy="4286280"/>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Form::</a:t>
            </a:r>
            <a:r>
              <a:rPr kumimoji="1" lang="en-US" altLang="ja-JP" dirty="0" err="1" smtClean="0">
                <a:solidFill>
                  <a:schemeClr val="tx1"/>
                </a:solidFill>
              </a:rPr>
              <a:t>OnSearchClick</a:t>
            </a:r>
            <a:r>
              <a:rPr kumimoji="1" lang="en-US" altLang="ja-JP" dirty="0" smtClean="0">
                <a:solidFill>
                  <a:schemeClr val="tx1"/>
                </a:solidFill>
              </a:rPr>
              <a:t>()</a:t>
            </a:r>
          </a:p>
          <a:p>
            <a:r>
              <a:rPr lang="en-US" altLang="ja-JP" dirty="0" smtClean="0">
                <a:solidFill>
                  <a:schemeClr val="tx1"/>
                </a:solidFill>
              </a:rPr>
              <a:t>{</a:t>
            </a:r>
          </a:p>
          <a:p>
            <a:r>
              <a:rPr lang="en-US" altLang="ja-JP" dirty="0" smtClean="0">
                <a:solidFill>
                  <a:schemeClr val="tx1"/>
                </a:solidFill>
              </a:rPr>
              <a:t>    string </a:t>
            </a:r>
            <a:r>
              <a:rPr lang="en-US" altLang="ja-JP" dirty="0" smtClean="0">
                <a:solidFill>
                  <a:srgbClr val="FF0000"/>
                </a:solidFill>
              </a:rPr>
              <a:t>Code</a:t>
            </a:r>
            <a:r>
              <a:rPr lang="en-US" altLang="ja-JP" dirty="0" smtClean="0">
                <a:solidFill>
                  <a:schemeClr val="tx1"/>
                </a:solidFill>
              </a:rPr>
              <a:t> = </a:t>
            </a:r>
            <a:r>
              <a:rPr lang="en-US" altLang="ja-JP" dirty="0" smtClean="0">
                <a:solidFill>
                  <a:srgbClr val="FF0000"/>
                </a:solidFill>
              </a:rPr>
              <a:t>Code-</a:t>
            </a:r>
            <a:r>
              <a:rPr lang="en-US" altLang="ja-JP" dirty="0" smtClean="0">
                <a:solidFill>
                  <a:schemeClr val="tx1"/>
                </a:solidFill>
              </a:rPr>
              <a:t>&gt;Text;</a:t>
            </a:r>
          </a:p>
          <a:p>
            <a:r>
              <a:rPr lang="en-US" altLang="ja-JP" dirty="0" smtClean="0">
                <a:solidFill>
                  <a:schemeClr val="tx1"/>
                </a:solidFill>
              </a:rPr>
              <a:t>    string </a:t>
            </a:r>
            <a:r>
              <a:rPr lang="en-US" altLang="ja-JP" dirty="0" smtClean="0">
                <a:solidFill>
                  <a:srgbClr val="FF0000"/>
                </a:solidFill>
              </a:rPr>
              <a:t>Name</a:t>
            </a:r>
            <a:r>
              <a:rPr lang="en-US" altLang="ja-JP" dirty="0" smtClean="0">
                <a:solidFill>
                  <a:schemeClr val="tx1"/>
                </a:solidFill>
              </a:rPr>
              <a:t>, </a:t>
            </a:r>
            <a:r>
              <a:rPr lang="en-US" altLang="ja-JP" dirty="0" smtClean="0">
                <a:solidFill>
                  <a:srgbClr val="FF0000"/>
                </a:solidFill>
              </a:rPr>
              <a:t>Birthday</a:t>
            </a:r>
            <a:r>
              <a:rPr lang="en-US" altLang="ja-JP" dirty="0" smtClean="0">
                <a:solidFill>
                  <a:schemeClr val="tx1"/>
                </a:solidFill>
              </a:rPr>
              <a:t>;</a:t>
            </a:r>
          </a:p>
          <a:p>
            <a:endParaRPr lang="en-US" altLang="ja-JP" dirty="0" smtClean="0">
              <a:solidFill>
                <a:schemeClr val="tx1"/>
              </a:solidFill>
            </a:endParaRPr>
          </a:p>
          <a:p>
            <a:r>
              <a:rPr lang="en-US" altLang="ja-JP" dirty="0" smtClean="0">
                <a:solidFill>
                  <a:schemeClr val="tx1"/>
                </a:solidFill>
              </a:rPr>
              <a:t>    </a:t>
            </a:r>
            <a:r>
              <a:rPr lang="en-US" altLang="ja-JP" dirty="0" err="1" smtClean="0">
                <a:solidFill>
                  <a:schemeClr val="tx1"/>
                </a:solidFill>
              </a:rPr>
              <a:t>bool</a:t>
            </a:r>
            <a:r>
              <a:rPr lang="en-US" altLang="ja-JP" dirty="0" smtClean="0">
                <a:solidFill>
                  <a:schemeClr val="tx1"/>
                </a:solidFill>
              </a:rPr>
              <a:t> ret = Logic-&gt;Check( </a:t>
            </a:r>
            <a:r>
              <a:rPr lang="en-US" altLang="ja-JP" dirty="0" smtClean="0">
                <a:solidFill>
                  <a:srgbClr val="FF0000"/>
                </a:solidFill>
              </a:rPr>
              <a:t>Code</a:t>
            </a:r>
            <a:r>
              <a:rPr lang="en-US" altLang="ja-JP" dirty="0" smtClean="0">
                <a:solidFill>
                  <a:schemeClr val="tx1"/>
                </a:solidFill>
              </a:rPr>
              <a:t> ); </a:t>
            </a:r>
          </a:p>
          <a:p>
            <a:r>
              <a:rPr kumimoji="1" lang="en-US" altLang="ja-JP" dirty="0" smtClean="0">
                <a:solidFill>
                  <a:schemeClr val="tx1"/>
                </a:solidFill>
              </a:rPr>
              <a:t>    if( ret == true )</a:t>
            </a:r>
          </a:p>
          <a:p>
            <a:r>
              <a:rPr lang="en-US" altLang="ja-JP" dirty="0" smtClean="0">
                <a:solidFill>
                  <a:schemeClr val="tx1"/>
                </a:solidFill>
              </a:rPr>
              <a:t>    {</a:t>
            </a:r>
          </a:p>
          <a:p>
            <a:r>
              <a:rPr kumimoji="1" lang="en-US" altLang="ja-JP" dirty="0" smtClean="0">
                <a:solidFill>
                  <a:schemeClr val="tx1"/>
                </a:solidFill>
              </a:rPr>
              <a:t>        ret = Logic-&gt;</a:t>
            </a:r>
            <a:r>
              <a:rPr kumimoji="1" lang="en-US" altLang="ja-JP" dirty="0" err="1" smtClean="0">
                <a:solidFill>
                  <a:schemeClr val="tx1"/>
                </a:solidFill>
              </a:rPr>
              <a:t>GetPerson</a:t>
            </a:r>
            <a:r>
              <a:rPr kumimoji="1" lang="en-US" altLang="ja-JP" dirty="0" smtClean="0">
                <a:solidFill>
                  <a:schemeClr val="tx1"/>
                </a:solidFill>
              </a:rPr>
              <a:t>( </a:t>
            </a:r>
            <a:r>
              <a:rPr kumimoji="1" lang="en-US" altLang="ja-JP" dirty="0" smtClean="0">
                <a:solidFill>
                  <a:srgbClr val="FF0000"/>
                </a:solidFill>
              </a:rPr>
              <a:t>Code</a:t>
            </a:r>
            <a:r>
              <a:rPr kumimoji="1" lang="en-US" altLang="ja-JP" dirty="0" smtClean="0">
                <a:solidFill>
                  <a:schemeClr val="tx1"/>
                </a:solidFill>
              </a:rPr>
              <a:t>, &amp;</a:t>
            </a:r>
            <a:r>
              <a:rPr kumimoji="1" lang="en-US" altLang="ja-JP" dirty="0" smtClean="0">
                <a:solidFill>
                  <a:srgbClr val="FF0000"/>
                </a:solidFill>
              </a:rPr>
              <a:t>Name</a:t>
            </a:r>
            <a:r>
              <a:rPr kumimoji="1" lang="en-US" altLang="ja-JP" dirty="0" smtClean="0">
                <a:solidFill>
                  <a:schemeClr val="tx1"/>
                </a:solidFill>
              </a:rPr>
              <a:t>, &amp;</a:t>
            </a:r>
            <a:r>
              <a:rPr kumimoji="1" lang="en-US" altLang="ja-JP" dirty="0" smtClean="0">
                <a:solidFill>
                  <a:srgbClr val="FF0000"/>
                </a:solidFill>
              </a:rPr>
              <a:t>Birthday</a:t>
            </a:r>
            <a:r>
              <a:rPr kumimoji="1" lang="en-US" altLang="ja-JP" dirty="0" smtClean="0">
                <a:solidFill>
                  <a:schemeClr val="tx1"/>
                </a:solidFill>
              </a:rPr>
              <a:t> );</a:t>
            </a:r>
          </a:p>
          <a:p>
            <a:r>
              <a:rPr lang="en-US" altLang="ja-JP" dirty="0" smtClean="0">
                <a:solidFill>
                  <a:schemeClr val="tx1"/>
                </a:solidFill>
              </a:rPr>
              <a:t>    }</a:t>
            </a:r>
          </a:p>
          <a:p>
            <a:r>
              <a:rPr kumimoji="1" lang="en-US" altLang="ja-JP" dirty="0" smtClean="0">
                <a:solidFill>
                  <a:schemeClr val="tx1"/>
                </a:solidFill>
              </a:rPr>
              <a:t>    </a:t>
            </a:r>
            <a:r>
              <a:rPr kumimoji="1" lang="en-US" altLang="ja-JP" dirty="0" smtClean="0">
                <a:solidFill>
                  <a:srgbClr val="FF0000"/>
                </a:solidFill>
              </a:rPr>
              <a:t>Name-</a:t>
            </a:r>
            <a:r>
              <a:rPr kumimoji="1" lang="en-US" altLang="ja-JP" dirty="0" smtClean="0">
                <a:solidFill>
                  <a:schemeClr val="tx1"/>
                </a:solidFill>
              </a:rPr>
              <a:t>&gt;Text = </a:t>
            </a:r>
            <a:r>
              <a:rPr kumimoji="1" lang="en-US" altLang="ja-JP" dirty="0" smtClean="0">
                <a:solidFill>
                  <a:srgbClr val="FF0000"/>
                </a:solidFill>
              </a:rPr>
              <a:t>Name</a:t>
            </a:r>
            <a:r>
              <a:rPr kumimoji="1" lang="en-US" altLang="ja-JP" dirty="0" smtClean="0">
                <a:solidFill>
                  <a:schemeClr val="tx1"/>
                </a:solidFill>
              </a:rPr>
              <a:t>;</a:t>
            </a:r>
          </a:p>
          <a:p>
            <a:r>
              <a:rPr lang="en-US" altLang="ja-JP" dirty="0" smtClean="0">
                <a:solidFill>
                  <a:schemeClr val="tx1"/>
                </a:solidFill>
              </a:rPr>
              <a:t>    </a:t>
            </a:r>
            <a:r>
              <a:rPr lang="en-US" altLang="ja-JP" dirty="0" smtClean="0">
                <a:solidFill>
                  <a:srgbClr val="FF0000"/>
                </a:solidFill>
              </a:rPr>
              <a:t>Birthday-</a:t>
            </a:r>
            <a:r>
              <a:rPr lang="en-US" altLang="ja-JP" dirty="0" smtClean="0">
                <a:solidFill>
                  <a:schemeClr val="tx1"/>
                </a:solidFill>
              </a:rPr>
              <a:t>&gt;Text = </a:t>
            </a:r>
            <a:r>
              <a:rPr lang="en-US" altLang="ja-JP" dirty="0" smtClean="0">
                <a:solidFill>
                  <a:srgbClr val="FF0000"/>
                </a:solidFill>
              </a:rPr>
              <a:t>Birthday</a:t>
            </a:r>
            <a:r>
              <a:rPr lang="en-US" altLang="ja-JP" dirty="0" smtClean="0">
                <a:solidFill>
                  <a:schemeClr val="tx1"/>
                </a:solidFill>
              </a:rPr>
              <a:t>;</a:t>
            </a:r>
            <a:endParaRPr kumimoji="1" lang="en-US" altLang="ja-JP" dirty="0" smtClean="0">
              <a:solidFill>
                <a:schemeClr val="tx1"/>
              </a:solidFill>
            </a:endParaRPr>
          </a:p>
          <a:p>
            <a:r>
              <a:rPr lang="en-US" altLang="ja-JP" dirty="0" smtClean="0">
                <a:solidFill>
                  <a:schemeClr val="tx1"/>
                </a:solidFill>
              </a:rPr>
              <a:t>           :</a:t>
            </a:r>
          </a:p>
          <a:p>
            <a:endParaRPr kumimoji="1" lang="ja-JP" altLang="en-US" dirty="0">
              <a:solidFill>
                <a:schemeClr val="tx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Logic</a:t>
            </a:r>
            <a:r>
              <a:rPr kumimoji="1" lang="ja-JP" altLang="en-US" dirty="0" smtClean="0"/>
              <a:t>のコードイメージ</a:t>
            </a:r>
            <a:endParaRPr kumimoji="1" lang="ja-JP" altLang="en-US" dirty="0"/>
          </a:p>
        </p:txBody>
      </p:sp>
      <p:sp>
        <p:nvSpPr>
          <p:cNvPr id="3" name="メモ 2"/>
          <p:cNvSpPr/>
          <p:nvPr/>
        </p:nvSpPr>
        <p:spPr>
          <a:xfrm>
            <a:off x="785786" y="1214422"/>
            <a:ext cx="7500990" cy="3857652"/>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err="1" smtClean="0">
                <a:solidFill>
                  <a:schemeClr val="tx1"/>
                </a:solidFill>
              </a:rPr>
              <a:t>bool</a:t>
            </a:r>
            <a:r>
              <a:rPr kumimoji="1" lang="en-US" altLang="ja-JP" dirty="0" smtClean="0">
                <a:solidFill>
                  <a:schemeClr val="tx1"/>
                </a:solidFill>
              </a:rPr>
              <a:t> Logic::Check( string </a:t>
            </a:r>
            <a:r>
              <a:rPr kumimoji="1" lang="en-US" altLang="ja-JP" dirty="0" smtClean="0">
                <a:solidFill>
                  <a:srgbClr val="FF0000"/>
                </a:solidFill>
              </a:rPr>
              <a:t>Code</a:t>
            </a:r>
            <a:r>
              <a:rPr kumimoji="1" lang="en-US" altLang="ja-JP" dirty="0" smtClean="0">
                <a:solidFill>
                  <a:schemeClr val="tx1"/>
                </a:solidFill>
              </a:rPr>
              <a:t> )</a:t>
            </a:r>
          </a:p>
          <a:p>
            <a:r>
              <a:rPr lang="en-US" altLang="ja-JP" dirty="0" smtClean="0">
                <a:solidFill>
                  <a:schemeClr val="tx1"/>
                </a:solidFill>
              </a:rPr>
              <a:t>{</a:t>
            </a:r>
          </a:p>
          <a:p>
            <a:r>
              <a:rPr kumimoji="1" lang="en-US" altLang="ja-JP" dirty="0" smtClean="0">
                <a:solidFill>
                  <a:schemeClr val="tx1"/>
                </a:solidFill>
              </a:rPr>
              <a:t>    // </a:t>
            </a:r>
            <a:r>
              <a:rPr lang="en-US" altLang="ja-JP" dirty="0" smtClean="0">
                <a:solidFill>
                  <a:srgbClr val="FF0000"/>
                </a:solidFill>
              </a:rPr>
              <a:t>Code</a:t>
            </a:r>
            <a:r>
              <a:rPr kumimoji="1" lang="ja-JP" altLang="en-US" dirty="0" smtClean="0">
                <a:solidFill>
                  <a:schemeClr val="tx1"/>
                </a:solidFill>
              </a:rPr>
              <a:t>の妥当性検証</a:t>
            </a:r>
            <a:endParaRPr kumimoji="1" lang="en-US" altLang="ja-JP" dirty="0" smtClean="0">
              <a:solidFill>
                <a:schemeClr val="tx1"/>
              </a:solidFill>
            </a:endParaRPr>
          </a:p>
          <a:p>
            <a:r>
              <a:rPr kumimoji="1" lang="en-US" altLang="ja-JP" dirty="0" smtClean="0">
                <a:solidFill>
                  <a:schemeClr val="tx1"/>
                </a:solidFill>
              </a:rPr>
              <a:t>    return </a:t>
            </a:r>
            <a:r>
              <a:rPr kumimoji="1" lang="ja-JP" altLang="en-US" dirty="0" smtClean="0">
                <a:solidFill>
                  <a:schemeClr val="tx1"/>
                </a:solidFill>
              </a:rPr>
              <a:t>真偽</a:t>
            </a:r>
            <a:r>
              <a:rPr kumimoji="1" lang="en-US" altLang="ja-JP" dirty="0" smtClean="0">
                <a:solidFill>
                  <a:schemeClr val="tx1"/>
                </a:solidFill>
              </a:rPr>
              <a:t>;</a:t>
            </a:r>
          </a:p>
          <a:p>
            <a:r>
              <a:rPr lang="en-US" altLang="ja-JP" dirty="0" smtClean="0">
                <a:solidFill>
                  <a:schemeClr val="tx1"/>
                </a:solidFill>
              </a:rPr>
              <a:t>}</a:t>
            </a:r>
          </a:p>
          <a:p>
            <a:endParaRPr kumimoji="1" lang="en-US" altLang="ja-JP" dirty="0" smtClean="0">
              <a:solidFill>
                <a:schemeClr val="tx1"/>
              </a:solidFill>
            </a:endParaRPr>
          </a:p>
          <a:p>
            <a:r>
              <a:rPr lang="en-US" altLang="ja-JP" dirty="0" err="1" smtClean="0">
                <a:solidFill>
                  <a:schemeClr val="tx1"/>
                </a:solidFill>
              </a:rPr>
              <a:t>bool</a:t>
            </a:r>
            <a:r>
              <a:rPr lang="en-US" altLang="ja-JP" dirty="0" smtClean="0">
                <a:solidFill>
                  <a:schemeClr val="tx1"/>
                </a:solidFill>
              </a:rPr>
              <a:t> Logic::</a:t>
            </a:r>
            <a:r>
              <a:rPr lang="en-US" altLang="ja-JP" dirty="0" err="1" smtClean="0">
                <a:solidFill>
                  <a:schemeClr val="tx1"/>
                </a:solidFill>
              </a:rPr>
              <a:t>GetPerson</a:t>
            </a:r>
            <a:r>
              <a:rPr lang="en-US" altLang="ja-JP" dirty="0" smtClean="0">
                <a:solidFill>
                  <a:schemeClr val="tx1"/>
                </a:solidFill>
              </a:rPr>
              <a:t>( string </a:t>
            </a:r>
            <a:r>
              <a:rPr lang="en-US" altLang="ja-JP" dirty="0" smtClean="0">
                <a:solidFill>
                  <a:srgbClr val="FF0000"/>
                </a:solidFill>
              </a:rPr>
              <a:t>Code</a:t>
            </a:r>
            <a:r>
              <a:rPr lang="en-US" altLang="ja-JP" dirty="0" smtClean="0">
                <a:solidFill>
                  <a:schemeClr val="tx1"/>
                </a:solidFill>
              </a:rPr>
              <a:t>, string *</a:t>
            </a:r>
            <a:r>
              <a:rPr lang="en-US" altLang="ja-JP" dirty="0" smtClean="0">
                <a:solidFill>
                  <a:srgbClr val="FF0000"/>
                </a:solidFill>
              </a:rPr>
              <a:t>Name</a:t>
            </a:r>
            <a:r>
              <a:rPr lang="en-US" altLang="ja-JP" dirty="0" smtClean="0">
                <a:solidFill>
                  <a:schemeClr val="tx1"/>
                </a:solidFill>
              </a:rPr>
              <a:t>, string *</a:t>
            </a:r>
            <a:r>
              <a:rPr lang="en-US" altLang="ja-JP" dirty="0" smtClean="0">
                <a:solidFill>
                  <a:srgbClr val="FF0000"/>
                </a:solidFill>
              </a:rPr>
              <a:t>Birthday </a:t>
            </a:r>
            <a:r>
              <a:rPr lang="en-US" altLang="ja-JP" dirty="0" smtClean="0">
                <a:solidFill>
                  <a:schemeClr val="tx1"/>
                </a:solidFill>
              </a:rPr>
              <a:t>)</a:t>
            </a:r>
          </a:p>
          <a:p>
            <a:r>
              <a:rPr kumimoji="1" lang="en-US" altLang="ja-JP" dirty="0" smtClean="0">
                <a:solidFill>
                  <a:schemeClr val="tx1"/>
                </a:solidFill>
              </a:rPr>
              <a:t>{</a:t>
            </a:r>
          </a:p>
          <a:p>
            <a:r>
              <a:rPr lang="en-US" altLang="ja-JP" dirty="0" smtClean="0">
                <a:solidFill>
                  <a:schemeClr val="tx1"/>
                </a:solidFill>
              </a:rPr>
              <a:t>    </a:t>
            </a:r>
            <a:r>
              <a:rPr lang="en-US" altLang="ja-JP" dirty="0" err="1" smtClean="0">
                <a:solidFill>
                  <a:schemeClr val="tx1"/>
                </a:solidFill>
              </a:rPr>
              <a:t>bool</a:t>
            </a:r>
            <a:r>
              <a:rPr lang="en-US" altLang="ja-JP" dirty="0" smtClean="0">
                <a:solidFill>
                  <a:schemeClr val="tx1"/>
                </a:solidFill>
              </a:rPr>
              <a:t> exist = DAL-&gt;</a:t>
            </a:r>
            <a:r>
              <a:rPr lang="en-US" altLang="ja-JP" dirty="0" err="1" smtClean="0">
                <a:solidFill>
                  <a:schemeClr val="tx1"/>
                </a:solidFill>
              </a:rPr>
              <a:t>QueryPerson</a:t>
            </a:r>
            <a:r>
              <a:rPr lang="en-US" altLang="ja-JP" dirty="0" smtClean="0">
                <a:solidFill>
                  <a:schemeClr val="tx1"/>
                </a:solidFill>
              </a:rPr>
              <a:t>(</a:t>
            </a:r>
            <a:r>
              <a:rPr lang="en-US" altLang="ja-JP" dirty="0" smtClean="0">
                <a:solidFill>
                  <a:srgbClr val="FF0000"/>
                </a:solidFill>
              </a:rPr>
              <a:t>Code</a:t>
            </a:r>
            <a:r>
              <a:rPr lang="en-US" altLang="ja-JP" dirty="0" smtClean="0">
                <a:solidFill>
                  <a:schemeClr val="tx1"/>
                </a:solidFill>
              </a:rPr>
              <a:t>, </a:t>
            </a:r>
            <a:r>
              <a:rPr lang="en-US" altLang="ja-JP" dirty="0" smtClean="0">
                <a:solidFill>
                  <a:srgbClr val="FF0000"/>
                </a:solidFill>
              </a:rPr>
              <a:t>Name, Birthday </a:t>
            </a:r>
            <a:r>
              <a:rPr lang="en-US" altLang="ja-JP" dirty="0" smtClean="0">
                <a:solidFill>
                  <a:schemeClr val="tx1"/>
                </a:solidFill>
              </a:rPr>
              <a:t>);</a:t>
            </a:r>
          </a:p>
          <a:p>
            <a:r>
              <a:rPr kumimoji="1" lang="en-US" altLang="ja-JP" dirty="0" smtClean="0">
                <a:solidFill>
                  <a:schemeClr val="tx1"/>
                </a:solidFill>
              </a:rPr>
              <a:t>    return exist;</a:t>
            </a:r>
          </a:p>
          <a:p>
            <a:r>
              <a:rPr lang="en-US" altLang="ja-JP" dirty="0" smtClean="0">
                <a:solidFill>
                  <a:schemeClr val="tx1"/>
                </a:solidFill>
              </a:rPr>
              <a:t>}</a:t>
            </a:r>
            <a:endParaRPr kumimoji="1" lang="ja-JP" altLang="en-US" dirty="0">
              <a:solidFill>
                <a:schemeClr val="tx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DAL</a:t>
            </a:r>
            <a:r>
              <a:rPr kumimoji="1" lang="ja-JP" altLang="en-US" dirty="0" smtClean="0"/>
              <a:t>のコードイメージ</a:t>
            </a:r>
            <a:endParaRPr kumimoji="1" lang="ja-JP" altLang="en-US" dirty="0"/>
          </a:p>
        </p:txBody>
      </p:sp>
      <p:sp>
        <p:nvSpPr>
          <p:cNvPr id="3" name="メモ 2"/>
          <p:cNvSpPr/>
          <p:nvPr/>
        </p:nvSpPr>
        <p:spPr>
          <a:xfrm>
            <a:off x="500034" y="1000108"/>
            <a:ext cx="8072494" cy="4786346"/>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DAL::</a:t>
            </a:r>
            <a:r>
              <a:rPr kumimoji="1" lang="en-US" altLang="ja-JP" dirty="0" err="1" smtClean="0">
                <a:solidFill>
                  <a:schemeClr val="tx1"/>
                </a:solidFill>
              </a:rPr>
              <a:t>QueryPerson</a:t>
            </a:r>
            <a:r>
              <a:rPr kumimoji="1" lang="en-US" altLang="ja-JP" dirty="0" smtClean="0">
                <a:solidFill>
                  <a:schemeClr val="tx1"/>
                </a:solidFill>
              </a:rPr>
              <a:t>(</a:t>
            </a:r>
            <a:r>
              <a:rPr lang="en-US" altLang="ja-JP" dirty="0" smtClean="0">
                <a:solidFill>
                  <a:schemeClr val="tx1"/>
                </a:solidFill>
              </a:rPr>
              <a:t> string </a:t>
            </a:r>
            <a:r>
              <a:rPr lang="en-US" altLang="ja-JP" dirty="0" smtClean="0">
                <a:solidFill>
                  <a:srgbClr val="FF0000"/>
                </a:solidFill>
              </a:rPr>
              <a:t>Code</a:t>
            </a:r>
            <a:r>
              <a:rPr lang="en-US" altLang="ja-JP" dirty="0" smtClean="0">
                <a:solidFill>
                  <a:schemeClr val="tx1"/>
                </a:solidFill>
              </a:rPr>
              <a:t>, string *</a:t>
            </a:r>
            <a:r>
              <a:rPr lang="en-US" altLang="ja-JP" dirty="0" smtClean="0">
                <a:solidFill>
                  <a:srgbClr val="FF0000"/>
                </a:solidFill>
              </a:rPr>
              <a:t>Name</a:t>
            </a:r>
            <a:r>
              <a:rPr lang="en-US" altLang="ja-JP" dirty="0" smtClean="0">
                <a:solidFill>
                  <a:schemeClr val="tx1"/>
                </a:solidFill>
              </a:rPr>
              <a:t>, string *</a:t>
            </a:r>
            <a:r>
              <a:rPr lang="en-US" altLang="ja-JP" dirty="0" smtClean="0">
                <a:solidFill>
                  <a:srgbClr val="FF0000"/>
                </a:solidFill>
              </a:rPr>
              <a:t>Birthday </a:t>
            </a:r>
            <a:r>
              <a:rPr kumimoji="1" lang="en-US" altLang="ja-JP" dirty="0" smtClean="0">
                <a:solidFill>
                  <a:schemeClr val="tx1"/>
                </a:solidFill>
              </a:rPr>
              <a:t>)</a:t>
            </a:r>
          </a:p>
          <a:p>
            <a:r>
              <a:rPr lang="en-US" altLang="ja-JP" dirty="0" smtClean="0">
                <a:solidFill>
                  <a:schemeClr val="tx1"/>
                </a:solidFill>
              </a:rPr>
              <a:t>{</a:t>
            </a:r>
          </a:p>
          <a:p>
            <a:r>
              <a:rPr lang="en-US" altLang="ja-JP" dirty="0" smtClean="0">
                <a:solidFill>
                  <a:schemeClr val="tx1"/>
                </a:solidFill>
              </a:rPr>
              <a:t>     string SQL=“SELECT * from </a:t>
            </a:r>
            <a:r>
              <a:rPr lang="en-US" altLang="ja-JP" dirty="0" err="1" smtClean="0">
                <a:solidFill>
                  <a:schemeClr val="tx1"/>
                </a:solidFill>
              </a:rPr>
              <a:t>PersonTable</a:t>
            </a:r>
            <a:r>
              <a:rPr lang="en-US" altLang="ja-JP" dirty="0" smtClean="0">
                <a:solidFill>
                  <a:schemeClr val="tx1"/>
                </a:solidFill>
              </a:rPr>
              <a:t> “</a:t>
            </a:r>
          </a:p>
          <a:p>
            <a:r>
              <a:rPr lang="en-US" altLang="ja-JP" dirty="0" smtClean="0">
                <a:solidFill>
                  <a:schemeClr val="tx1"/>
                </a:solidFill>
              </a:rPr>
              <a:t>                        “where (</a:t>
            </a:r>
            <a:r>
              <a:rPr lang="en-US" altLang="ja-JP" dirty="0" smtClean="0">
                <a:solidFill>
                  <a:srgbClr val="FF0000"/>
                </a:solidFill>
              </a:rPr>
              <a:t>Code</a:t>
            </a:r>
            <a:r>
              <a:rPr lang="en-US" altLang="ja-JP" dirty="0" smtClean="0">
                <a:solidFill>
                  <a:schemeClr val="tx1"/>
                </a:solidFill>
              </a:rPr>
              <a:t>=\‘%s\’)”;                        </a:t>
            </a:r>
          </a:p>
          <a:p>
            <a:r>
              <a:rPr lang="en-US" altLang="ja-JP" dirty="0" smtClean="0">
                <a:solidFill>
                  <a:schemeClr val="tx1"/>
                </a:solidFill>
              </a:rPr>
              <a:t>     try</a:t>
            </a:r>
          </a:p>
          <a:p>
            <a:r>
              <a:rPr lang="en-US" altLang="ja-JP" dirty="0" smtClean="0">
                <a:solidFill>
                  <a:schemeClr val="tx1"/>
                </a:solidFill>
              </a:rPr>
              <a:t>     {</a:t>
            </a:r>
          </a:p>
          <a:p>
            <a:r>
              <a:rPr lang="en-US" altLang="ja-JP" dirty="0" smtClean="0">
                <a:solidFill>
                  <a:schemeClr val="tx1"/>
                </a:solidFill>
              </a:rPr>
              <a:t>         </a:t>
            </a:r>
            <a:r>
              <a:rPr lang="en-US" altLang="ja-JP" dirty="0" err="1" smtClean="0">
                <a:solidFill>
                  <a:schemeClr val="tx1"/>
                </a:solidFill>
              </a:rPr>
              <a:t>SQL.FormatString</a:t>
            </a:r>
            <a:r>
              <a:rPr lang="en-US" altLang="ja-JP" dirty="0" smtClean="0">
                <a:solidFill>
                  <a:schemeClr val="tx1"/>
                </a:solidFill>
              </a:rPr>
              <a:t>( </a:t>
            </a:r>
            <a:r>
              <a:rPr lang="en-US" altLang="ja-JP" dirty="0" smtClean="0">
                <a:solidFill>
                  <a:srgbClr val="FF0000"/>
                </a:solidFill>
              </a:rPr>
              <a:t>Code </a:t>
            </a:r>
            <a:r>
              <a:rPr lang="en-US" altLang="ja-JP" dirty="0" smtClean="0">
                <a:solidFill>
                  <a:schemeClr val="tx1"/>
                </a:solidFill>
              </a:rPr>
              <a:t>);</a:t>
            </a:r>
          </a:p>
          <a:p>
            <a:endParaRPr lang="en-US" altLang="ja-JP" dirty="0" smtClean="0">
              <a:solidFill>
                <a:schemeClr val="tx1"/>
              </a:solidFill>
            </a:endParaRPr>
          </a:p>
          <a:p>
            <a:r>
              <a:rPr lang="en-US" altLang="ja-JP" dirty="0" smtClean="0">
                <a:solidFill>
                  <a:schemeClr val="tx1"/>
                </a:solidFill>
              </a:rPr>
              <a:t>         </a:t>
            </a:r>
            <a:r>
              <a:rPr lang="en-US" altLang="ja-JP" dirty="0" err="1" smtClean="0">
                <a:solidFill>
                  <a:schemeClr val="tx1"/>
                </a:solidFill>
              </a:rPr>
              <a:t>DataBase</a:t>
            </a:r>
            <a:r>
              <a:rPr lang="en-US" altLang="ja-JP" dirty="0" smtClean="0">
                <a:solidFill>
                  <a:schemeClr val="tx1"/>
                </a:solidFill>
              </a:rPr>
              <a:t>-&gt;Query( SQL );</a:t>
            </a:r>
          </a:p>
          <a:p>
            <a:r>
              <a:rPr lang="en-US" altLang="ja-JP" dirty="0" smtClean="0">
                <a:solidFill>
                  <a:schemeClr val="tx1"/>
                </a:solidFill>
              </a:rPr>
              <a:t>         if( </a:t>
            </a:r>
            <a:r>
              <a:rPr lang="en-US" altLang="ja-JP" dirty="0" err="1" smtClean="0">
                <a:solidFill>
                  <a:schemeClr val="tx1"/>
                </a:solidFill>
              </a:rPr>
              <a:t>DataSet</a:t>
            </a:r>
            <a:r>
              <a:rPr lang="en-US" altLang="ja-JP" dirty="0" smtClean="0">
                <a:solidFill>
                  <a:schemeClr val="tx1"/>
                </a:solidFill>
              </a:rPr>
              <a:t>-&gt;Count &gt;= 1 )</a:t>
            </a:r>
          </a:p>
          <a:p>
            <a:pPr lvl="2"/>
            <a:r>
              <a:rPr lang="en-US" altLang="ja-JP" dirty="0" smtClean="0">
                <a:solidFill>
                  <a:schemeClr val="tx1"/>
                </a:solidFill>
              </a:rPr>
              <a:t>*</a:t>
            </a:r>
            <a:r>
              <a:rPr lang="en-US" altLang="ja-JP" dirty="0" smtClean="0">
                <a:solidFill>
                  <a:srgbClr val="FF0000"/>
                </a:solidFill>
              </a:rPr>
              <a:t>Name</a:t>
            </a:r>
            <a:r>
              <a:rPr lang="en-US" altLang="ja-JP" dirty="0" smtClean="0">
                <a:solidFill>
                  <a:schemeClr val="tx1"/>
                </a:solidFill>
              </a:rPr>
              <a:t>     = Dataset-&gt;</a:t>
            </a:r>
            <a:r>
              <a:rPr lang="en-US" altLang="ja-JP" dirty="0" err="1" smtClean="0">
                <a:solidFill>
                  <a:schemeClr val="tx1"/>
                </a:solidFill>
              </a:rPr>
              <a:t>GetField</a:t>
            </a:r>
            <a:r>
              <a:rPr lang="en-US" altLang="ja-JP" dirty="0" smtClean="0">
                <a:solidFill>
                  <a:schemeClr val="tx1"/>
                </a:solidFill>
              </a:rPr>
              <a:t>(“</a:t>
            </a:r>
            <a:r>
              <a:rPr lang="en-US" altLang="ja-JP" dirty="0" smtClean="0">
                <a:solidFill>
                  <a:srgbClr val="FF0000"/>
                </a:solidFill>
              </a:rPr>
              <a:t>Name</a:t>
            </a:r>
            <a:r>
              <a:rPr lang="en-US" altLang="ja-JP" dirty="0" smtClean="0">
                <a:solidFill>
                  <a:schemeClr val="tx1"/>
                </a:solidFill>
              </a:rPr>
              <a:t>”);</a:t>
            </a:r>
          </a:p>
          <a:p>
            <a:pPr lvl="2"/>
            <a:r>
              <a:rPr lang="en-US" altLang="ja-JP" dirty="0" smtClean="0">
                <a:solidFill>
                  <a:schemeClr val="tx1"/>
                </a:solidFill>
              </a:rPr>
              <a:t>*</a:t>
            </a:r>
            <a:r>
              <a:rPr lang="en-US" altLang="ja-JP" dirty="0" smtClean="0">
                <a:solidFill>
                  <a:srgbClr val="FF0000"/>
                </a:solidFill>
              </a:rPr>
              <a:t>Birthday</a:t>
            </a:r>
            <a:r>
              <a:rPr lang="en-US" altLang="ja-JP" dirty="0" smtClean="0">
                <a:solidFill>
                  <a:schemeClr val="tx1"/>
                </a:solidFill>
              </a:rPr>
              <a:t> = Dataset-&gt;</a:t>
            </a:r>
            <a:r>
              <a:rPr lang="en-US" altLang="ja-JP" dirty="0" err="1" smtClean="0">
                <a:solidFill>
                  <a:schemeClr val="tx1"/>
                </a:solidFill>
              </a:rPr>
              <a:t>GetField</a:t>
            </a:r>
            <a:r>
              <a:rPr lang="en-US" altLang="ja-JP" dirty="0" smtClean="0">
                <a:solidFill>
                  <a:schemeClr val="tx1"/>
                </a:solidFill>
              </a:rPr>
              <a:t>(“</a:t>
            </a:r>
            <a:r>
              <a:rPr lang="en-US" altLang="ja-JP" dirty="0" smtClean="0">
                <a:solidFill>
                  <a:srgbClr val="FF0000"/>
                </a:solidFill>
              </a:rPr>
              <a:t>Birthday</a:t>
            </a:r>
            <a:r>
              <a:rPr lang="en-US" altLang="ja-JP" dirty="0" smtClean="0">
                <a:solidFill>
                  <a:schemeClr val="tx1"/>
                </a:solidFill>
              </a:rPr>
              <a:t>”);</a:t>
            </a:r>
          </a:p>
          <a:p>
            <a:r>
              <a:rPr lang="en-US" altLang="ja-JP" dirty="0" smtClean="0">
                <a:solidFill>
                  <a:schemeClr val="tx1"/>
                </a:solidFill>
              </a:rPr>
              <a:t>               return true;</a:t>
            </a:r>
          </a:p>
          <a:p>
            <a:r>
              <a:rPr lang="en-US" altLang="ja-JP" dirty="0" smtClean="0">
                <a:solidFill>
                  <a:schemeClr val="tx1"/>
                </a:solidFill>
              </a:rPr>
              <a:t>         }</a:t>
            </a:r>
          </a:p>
          <a:p>
            <a:r>
              <a:rPr lang="en-US" altLang="ja-JP" dirty="0" smtClean="0">
                <a:solidFill>
                  <a:schemeClr val="tx1"/>
                </a:solidFill>
              </a:rPr>
              <a:t>     }catch( ... ){</a:t>
            </a:r>
          </a:p>
          <a:p>
            <a:r>
              <a:rPr lang="en-US" altLang="ja-JP" dirty="0" smtClean="0">
                <a:solidFill>
                  <a:schemeClr val="tx1"/>
                </a:solidFill>
              </a:rPr>
              <a:t>     }</a:t>
            </a:r>
          </a:p>
          <a:p>
            <a:r>
              <a:rPr lang="en-US" altLang="ja-JP" dirty="0" smtClean="0">
                <a:solidFill>
                  <a:schemeClr val="tx1"/>
                </a:solidFill>
              </a:rPr>
              <a:t>    return false;</a:t>
            </a:r>
          </a:p>
          <a:p>
            <a:r>
              <a:rPr kumimoji="1" lang="en-US" altLang="ja-JP" dirty="0" smtClean="0">
                <a:solidFill>
                  <a:schemeClr val="tx1"/>
                </a:solidFill>
              </a:rPr>
              <a:t>}</a:t>
            </a:r>
            <a:endParaRPr kumimoji="1" lang="ja-JP" altLang="en-US" dirty="0">
              <a:solidFill>
                <a:schemeClr val="tx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ついでに、</a:t>
            </a:r>
            <a:r>
              <a:rPr lang="en-US" altLang="ja-JP" dirty="0" err="1" smtClean="0"/>
              <a:t>Person</a:t>
            </a:r>
            <a:r>
              <a:rPr kumimoji="1" lang="en-US" altLang="ja-JP" dirty="0" err="1" smtClean="0"/>
              <a:t>Table</a:t>
            </a:r>
            <a:r>
              <a:rPr kumimoji="1" lang="ja-JP" altLang="en-US" dirty="0" smtClean="0"/>
              <a:t>のイメージ</a:t>
            </a:r>
            <a:endParaRPr kumimoji="1" lang="ja-JP" altLang="en-US" dirty="0"/>
          </a:p>
        </p:txBody>
      </p:sp>
      <p:graphicFrame>
        <p:nvGraphicFramePr>
          <p:cNvPr id="3" name="表 2"/>
          <p:cNvGraphicFramePr>
            <a:graphicFrameLocks noGrp="1"/>
          </p:cNvGraphicFramePr>
          <p:nvPr/>
        </p:nvGraphicFramePr>
        <p:xfrm>
          <a:off x="1524000" y="1397000"/>
          <a:ext cx="6048396" cy="1483360"/>
        </p:xfrm>
        <a:graphic>
          <a:graphicData uri="http://schemas.openxmlformats.org/drawingml/2006/table">
            <a:tbl>
              <a:tblPr firstRow="1" bandRow="1">
                <a:tableStyleId>{5C22544A-7EE6-4342-B048-85BDC9FD1C3A}</a:tableStyleId>
              </a:tblPr>
              <a:tblGrid>
                <a:gridCol w="1512099"/>
                <a:gridCol w="1512099"/>
                <a:gridCol w="1512099"/>
                <a:gridCol w="1512099"/>
              </a:tblGrid>
              <a:tr h="370840">
                <a:tc>
                  <a:txBody>
                    <a:bodyPr/>
                    <a:lstStyle/>
                    <a:p>
                      <a:r>
                        <a:rPr kumimoji="1" lang="ja-JP" altLang="en-US" dirty="0" smtClean="0">
                          <a:solidFill>
                            <a:schemeClr val="tx1"/>
                          </a:solidFill>
                        </a:rPr>
                        <a:t>フィールド</a:t>
                      </a:r>
                      <a:endParaRPr kumimoji="1" lang="ja-JP" altLang="en-US" dirty="0">
                        <a:solidFill>
                          <a:schemeClr val="tx1"/>
                        </a:solidFill>
                      </a:endParaRPr>
                    </a:p>
                  </a:txBody>
                  <a:tcPr/>
                </a:tc>
                <a:tc>
                  <a:txBody>
                    <a:bodyPr/>
                    <a:lstStyle/>
                    <a:p>
                      <a:r>
                        <a:rPr kumimoji="1" lang="ja-JP" altLang="en-US" dirty="0" smtClean="0">
                          <a:solidFill>
                            <a:schemeClr val="tx1"/>
                          </a:solidFill>
                        </a:rPr>
                        <a:t>型</a:t>
                      </a:r>
                      <a:endParaRPr kumimoji="1" lang="ja-JP" altLang="en-US" dirty="0">
                        <a:solidFill>
                          <a:schemeClr val="tx1"/>
                        </a:solidFill>
                      </a:endParaRPr>
                    </a:p>
                  </a:txBody>
                  <a:tcPr/>
                </a:tc>
                <a:tc>
                  <a:txBody>
                    <a:bodyPr/>
                    <a:lstStyle/>
                    <a:p>
                      <a:r>
                        <a:rPr kumimoji="1" lang="ja-JP" altLang="en-US" dirty="0" smtClean="0">
                          <a:solidFill>
                            <a:schemeClr val="tx1"/>
                          </a:solidFill>
                        </a:rPr>
                        <a:t>サイズ</a:t>
                      </a:r>
                      <a:endParaRPr kumimoji="1" lang="ja-JP" altLang="en-US" dirty="0">
                        <a:solidFill>
                          <a:schemeClr val="tx1"/>
                        </a:solidFill>
                      </a:endParaRPr>
                    </a:p>
                  </a:txBody>
                  <a:tcPr/>
                </a:tc>
                <a:tc>
                  <a:txBody>
                    <a:bodyPr/>
                    <a:lstStyle/>
                    <a:p>
                      <a:r>
                        <a:rPr kumimoji="1" lang="en-US" altLang="ja-JP" dirty="0" smtClean="0">
                          <a:solidFill>
                            <a:schemeClr val="tx1"/>
                          </a:solidFill>
                        </a:rPr>
                        <a:t>NULL</a:t>
                      </a:r>
                      <a:r>
                        <a:rPr kumimoji="1" lang="ja-JP" altLang="en-US" dirty="0" smtClean="0">
                          <a:solidFill>
                            <a:schemeClr val="tx1"/>
                          </a:solidFill>
                        </a:rPr>
                        <a:t>許容</a:t>
                      </a:r>
                      <a:endParaRPr kumimoji="1" lang="ja-JP" altLang="en-US" dirty="0">
                        <a:solidFill>
                          <a:schemeClr val="tx1"/>
                        </a:solidFill>
                      </a:endParaRPr>
                    </a:p>
                  </a:txBody>
                  <a:tcPr/>
                </a:tc>
              </a:tr>
              <a:tr h="370840">
                <a:tc>
                  <a:txBody>
                    <a:bodyPr/>
                    <a:lstStyle/>
                    <a:p>
                      <a:r>
                        <a:rPr kumimoji="1" lang="en-US" altLang="ja-JP" dirty="0" smtClean="0">
                          <a:solidFill>
                            <a:srgbClr val="FF0000"/>
                          </a:solidFill>
                        </a:rPr>
                        <a:t>Code</a:t>
                      </a:r>
                      <a:endParaRPr kumimoji="1" lang="ja-JP" altLang="en-US" dirty="0">
                        <a:solidFill>
                          <a:srgbClr val="FF0000"/>
                        </a:solidFill>
                      </a:endParaRPr>
                    </a:p>
                  </a:txBody>
                  <a:tcPr/>
                </a:tc>
                <a:tc>
                  <a:txBody>
                    <a:bodyPr/>
                    <a:lstStyle/>
                    <a:p>
                      <a:r>
                        <a:rPr kumimoji="1" lang="en-US" altLang="ja-JP" dirty="0" smtClean="0">
                          <a:solidFill>
                            <a:schemeClr val="tx1"/>
                          </a:solidFill>
                        </a:rPr>
                        <a:t>INTEGER</a:t>
                      </a:r>
                      <a:endParaRPr kumimoji="1" lang="ja-JP" altLang="en-US" dirty="0">
                        <a:solidFill>
                          <a:schemeClr val="tx1"/>
                        </a:solidFill>
                      </a:endParaRPr>
                    </a:p>
                  </a:txBody>
                  <a:tcPr/>
                </a:tc>
                <a:tc>
                  <a:txBody>
                    <a:bodyPr/>
                    <a:lstStyle/>
                    <a:p>
                      <a:r>
                        <a:rPr kumimoji="1" lang="en-US" altLang="ja-JP" dirty="0" smtClean="0">
                          <a:solidFill>
                            <a:schemeClr val="tx1"/>
                          </a:solidFill>
                        </a:rPr>
                        <a:t>8</a:t>
                      </a:r>
                      <a:endParaRPr kumimoji="1" lang="ja-JP" altLang="en-US" dirty="0">
                        <a:solidFill>
                          <a:schemeClr val="tx1"/>
                        </a:solidFill>
                      </a:endParaRPr>
                    </a:p>
                  </a:txBody>
                  <a:tcPr/>
                </a:tc>
                <a:tc>
                  <a:txBody>
                    <a:bodyPr/>
                    <a:lstStyle/>
                    <a:p>
                      <a:r>
                        <a:rPr kumimoji="1" lang="en-US" altLang="ja-JP" dirty="0" smtClean="0">
                          <a:solidFill>
                            <a:schemeClr val="tx1"/>
                          </a:solidFill>
                        </a:rPr>
                        <a:t>×</a:t>
                      </a:r>
                      <a:endParaRPr kumimoji="1" lang="ja-JP" altLang="en-US" dirty="0">
                        <a:solidFill>
                          <a:schemeClr val="tx1"/>
                        </a:solidFill>
                      </a:endParaRPr>
                    </a:p>
                  </a:txBody>
                  <a:tcPr/>
                </a:tc>
              </a:tr>
              <a:tr h="370840">
                <a:tc>
                  <a:txBody>
                    <a:bodyPr/>
                    <a:lstStyle/>
                    <a:p>
                      <a:r>
                        <a:rPr kumimoji="1" lang="en-US" altLang="ja-JP" dirty="0" smtClean="0">
                          <a:solidFill>
                            <a:srgbClr val="FF0000"/>
                          </a:solidFill>
                        </a:rPr>
                        <a:t>Name</a:t>
                      </a:r>
                      <a:endParaRPr kumimoji="1" lang="ja-JP" altLang="en-US" dirty="0">
                        <a:solidFill>
                          <a:srgbClr val="FF0000"/>
                        </a:solidFill>
                      </a:endParaRPr>
                    </a:p>
                  </a:txBody>
                  <a:tcPr/>
                </a:tc>
                <a:tc>
                  <a:txBody>
                    <a:bodyPr/>
                    <a:lstStyle/>
                    <a:p>
                      <a:r>
                        <a:rPr kumimoji="1" lang="en-US" altLang="ja-JP" dirty="0" smtClean="0">
                          <a:solidFill>
                            <a:schemeClr val="tx1"/>
                          </a:solidFill>
                        </a:rPr>
                        <a:t>CHAR</a:t>
                      </a:r>
                      <a:endParaRPr kumimoji="1" lang="ja-JP" altLang="en-US" dirty="0">
                        <a:solidFill>
                          <a:schemeClr val="tx1"/>
                        </a:solidFill>
                      </a:endParaRPr>
                    </a:p>
                  </a:txBody>
                  <a:tcPr/>
                </a:tc>
                <a:tc>
                  <a:txBody>
                    <a:bodyPr/>
                    <a:lstStyle/>
                    <a:p>
                      <a:r>
                        <a:rPr kumimoji="1" lang="en-US" altLang="ja-JP" dirty="0" smtClean="0">
                          <a:solidFill>
                            <a:schemeClr val="tx1"/>
                          </a:solidFill>
                        </a:rPr>
                        <a:t>40</a:t>
                      </a:r>
                      <a:endParaRPr kumimoji="1" lang="ja-JP" altLang="en-US" dirty="0">
                        <a:solidFill>
                          <a:schemeClr val="tx1"/>
                        </a:solidFill>
                      </a:endParaRPr>
                    </a:p>
                  </a:txBody>
                  <a:tcPr/>
                </a:tc>
                <a:tc>
                  <a:txBody>
                    <a:bodyPr/>
                    <a:lstStyle/>
                    <a:p>
                      <a:r>
                        <a:rPr kumimoji="1" lang="en-US" altLang="ja-JP" dirty="0" smtClean="0">
                          <a:solidFill>
                            <a:schemeClr val="tx1"/>
                          </a:solidFill>
                        </a:rPr>
                        <a:t>×</a:t>
                      </a:r>
                      <a:endParaRPr kumimoji="1" lang="ja-JP" altLang="en-US" dirty="0">
                        <a:solidFill>
                          <a:schemeClr val="tx1"/>
                        </a:solidFill>
                      </a:endParaRPr>
                    </a:p>
                  </a:txBody>
                  <a:tcPr/>
                </a:tc>
              </a:tr>
              <a:tr h="370840">
                <a:tc>
                  <a:txBody>
                    <a:bodyPr/>
                    <a:lstStyle/>
                    <a:p>
                      <a:r>
                        <a:rPr kumimoji="1" lang="en-US" altLang="ja-JP" dirty="0" smtClean="0">
                          <a:solidFill>
                            <a:srgbClr val="FF0000"/>
                          </a:solidFill>
                        </a:rPr>
                        <a:t>Birthday</a:t>
                      </a:r>
                      <a:endParaRPr kumimoji="1" lang="ja-JP" altLang="en-US" dirty="0">
                        <a:solidFill>
                          <a:srgbClr val="FF0000"/>
                        </a:solidFill>
                      </a:endParaRPr>
                    </a:p>
                  </a:txBody>
                  <a:tcPr/>
                </a:tc>
                <a:tc>
                  <a:txBody>
                    <a:bodyPr/>
                    <a:lstStyle/>
                    <a:p>
                      <a:r>
                        <a:rPr kumimoji="1" lang="en-US" altLang="ja-JP" dirty="0" err="1" smtClean="0">
                          <a:solidFill>
                            <a:schemeClr val="tx1"/>
                          </a:solidFill>
                        </a:rPr>
                        <a:t>DateTime</a:t>
                      </a:r>
                      <a:endParaRPr kumimoji="1" lang="ja-JP" altLang="en-US" dirty="0">
                        <a:solidFill>
                          <a:schemeClr val="tx1"/>
                        </a:solidFill>
                      </a:endParaRPr>
                    </a:p>
                  </a:txBody>
                  <a:tcPr/>
                </a:tc>
                <a:tc>
                  <a:txBody>
                    <a:bodyPr/>
                    <a:lstStyle/>
                    <a:p>
                      <a:r>
                        <a:rPr kumimoji="1" lang="en-US" altLang="ja-JP" dirty="0" smtClean="0">
                          <a:solidFill>
                            <a:schemeClr val="tx1"/>
                          </a:solidFill>
                        </a:rPr>
                        <a:t>8</a:t>
                      </a:r>
                      <a:endParaRPr kumimoji="1" lang="ja-JP" altLang="en-US" dirty="0">
                        <a:solidFill>
                          <a:schemeClr val="tx1"/>
                        </a:solidFill>
                      </a:endParaRPr>
                    </a:p>
                  </a:txBody>
                  <a:tcPr/>
                </a:tc>
                <a:tc>
                  <a:txBody>
                    <a:bodyPr/>
                    <a:lstStyle/>
                    <a:p>
                      <a:r>
                        <a:rPr kumimoji="1" lang="en-US" altLang="ja-JP" dirty="0" smtClean="0">
                          <a:solidFill>
                            <a:schemeClr val="tx1"/>
                          </a:solidFill>
                        </a:rPr>
                        <a:t>×</a:t>
                      </a:r>
                      <a:endParaRPr kumimoji="1" lang="ja-JP" altLang="en-US" dirty="0">
                        <a:solidFill>
                          <a:schemeClr val="tx1"/>
                        </a:solidFill>
                      </a:endParaRPr>
                    </a:p>
                  </a:txBody>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ついでに、</a:t>
            </a:r>
            <a:r>
              <a:rPr lang="ja-JP" altLang="en-US" dirty="0" smtClean="0"/>
              <a:t>帳票設計があるとしたら？</a:t>
            </a:r>
            <a:endParaRPr kumimoji="1" lang="ja-JP" altLang="en-US" dirty="0"/>
          </a:p>
        </p:txBody>
      </p:sp>
      <p:sp>
        <p:nvSpPr>
          <p:cNvPr id="4" name="メモ 3"/>
          <p:cNvSpPr/>
          <p:nvPr/>
        </p:nvSpPr>
        <p:spPr>
          <a:xfrm>
            <a:off x="928662" y="1428736"/>
            <a:ext cx="7072362" cy="4214842"/>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dirty="0" smtClean="0">
                <a:solidFill>
                  <a:schemeClr val="tx1"/>
                </a:solidFill>
              </a:rPr>
              <a:t>社員名簿</a:t>
            </a:r>
            <a:endParaRPr kumimoji="1" lang="ja-JP" altLang="en-US" dirty="0">
              <a:solidFill>
                <a:schemeClr val="tx1"/>
              </a:solidFill>
            </a:endParaRPr>
          </a:p>
        </p:txBody>
      </p:sp>
      <p:cxnSp>
        <p:nvCxnSpPr>
          <p:cNvPr id="6" name="直線コネクタ 5"/>
          <p:cNvCxnSpPr/>
          <p:nvPr/>
        </p:nvCxnSpPr>
        <p:spPr>
          <a:xfrm>
            <a:off x="928662" y="1857364"/>
            <a:ext cx="700092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8" name="表 7"/>
          <p:cNvGraphicFramePr>
            <a:graphicFrameLocks noGrp="1"/>
          </p:cNvGraphicFramePr>
          <p:nvPr/>
        </p:nvGraphicFramePr>
        <p:xfrm>
          <a:off x="1071538" y="2143116"/>
          <a:ext cx="6715173" cy="741680"/>
        </p:xfrm>
        <a:graphic>
          <a:graphicData uri="http://schemas.openxmlformats.org/drawingml/2006/table">
            <a:tbl>
              <a:tblPr firstRow="1" bandRow="1">
                <a:tableStyleId>{5C22544A-7EE6-4342-B048-85BDC9FD1C3A}</a:tableStyleId>
              </a:tblPr>
              <a:tblGrid>
                <a:gridCol w="2238391"/>
                <a:gridCol w="2238391"/>
                <a:gridCol w="2238391"/>
              </a:tblGrid>
              <a:tr h="370840">
                <a:tc>
                  <a:txBody>
                    <a:bodyPr/>
                    <a:lstStyle/>
                    <a:p>
                      <a:r>
                        <a:rPr kumimoji="1" lang="ja-JP" altLang="en-US" dirty="0" smtClean="0">
                          <a:solidFill>
                            <a:schemeClr val="tx1"/>
                          </a:solidFill>
                        </a:rPr>
                        <a:t>コード</a:t>
                      </a:r>
                      <a:endParaRPr kumimoji="1" lang="ja-JP" altLang="en-US" dirty="0">
                        <a:solidFill>
                          <a:schemeClr val="tx1"/>
                        </a:solidFill>
                      </a:endParaRPr>
                    </a:p>
                  </a:txBody>
                  <a:tcPr/>
                </a:tc>
                <a:tc>
                  <a:txBody>
                    <a:bodyPr/>
                    <a:lstStyle/>
                    <a:p>
                      <a:r>
                        <a:rPr kumimoji="1" lang="ja-JP" altLang="en-US" dirty="0" smtClean="0">
                          <a:solidFill>
                            <a:schemeClr val="tx1"/>
                          </a:solidFill>
                        </a:rPr>
                        <a:t>氏名</a:t>
                      </a:r>
                      <a:endParaRPr kumimoji="1" lang="ja-JP" altLang="en-US" dirty="0">
                        <a:solidFill>
                          <a:schemeClr val="tx1"/>
                        </a:solidFill>
                      </a:endParaRPr>
                    </a:p>
                  </a:txBody>
                  <a:tcPr/>
                </a:tc>
                <a:tc>
                  <a:txBody>
                    <a:bodyPr/>
                    <a:lstStyle/>
                    <a:p>
                      <a:r>
                        <a:rPr kumimoji="1" lang="ja-JP" altLang="en-US" dirty="0" smtClean="0">
                          <a:solidFill>
                            <a:schemeClr val="tx1"/>
                          </a:solidFill>
                        </a:rPr>
                        <a:t>誕生日</a:t>
                      </a:r>
                      <a:endParaRPr kumimoji="1" lang="ja-JP" altLang="en-US" dirty="0">
                        <a:solidFill>
                          <a:schemeClr val="tx1"/>
                        </a:solidFill>
                      </a:endParaRPr>
                    </a:p>
                  </a:txBody>
                  <a:tcPr/>
                </a:tc>
              </a:tr>
              <a:tr h="370840">
                <a:tc>
                  <a:txBody>
                    <a:bodyPr/>
                    <a:lstStyle/>
                    <a:p>
                      <a:r>
                        <a:rPr kumimoji="1" lang="en-US" altLang="ja-JP" dirty="0" smtClean="0">
                          <a:solidFill>
                            <a:srgbClr val="FF0000"/>
                          </a:solidFill>
                        </a:rPr>
                        <a:t>Code</a:t>
                      </a:r>
                      <a:endParaRPr kumimoji="1" lang="ja-JP" altLang="en-US" dirty="0">
                        <a:solidFill>
                          <a:srgbClr val="FF0000"/>
                        </a:solidFill>
                      </a:endParaRPr>
                    </a:p>
                  </a:txBody>
                  <a:tcPr/>
                </a:tc>
                <a:tc>
                  <a:txBody>
                    <a:bodyPr/>
                    <a:lstStyle/>
                    <a:p>
                      <a:r>
                        <a:rPr kumimoji="1" lang="en-US" altLang="ja-JP" dirty="0" smtClean="0">
                          <a:solidFill>
                            <a:srgbClr val="FF0000"/>
                          </a:solidFill>
                        </a:rPr>
                        <a:t>Name</a:t>
                      </a:r>
                      <a:endParaRPr kumimoji="1" lang="ja-JP" altLang="en-US" dirty="0">
                        <a:solidFill>
                          <a:srgbClr val="FF0000"/>
                        </a:solidFill>
                      </a:endParaRPr>
                    </a:p>
                  </a:txBody>
                  <a:tcPr/>
                </a:tc>
                <a:tc>
                  <a:txBody>
                    <a:bodyPr/>
                    <a:lstStyle/>
                    <a:p>
                      <a:r>
                        <a:rPr kumimoji="1" lang="en-US" altLang="ja-JP" dirty="0" smtClean="0">
                          <a:solidFill>
                            <a:srgbClr val="FF0000"/>
                          </a:solidFill>
                        </a:rPr>
                        <a:t>Birthday</a:t>
                      </a:r>
                      <a:endParaRPr kumimoji="1" lang="ja-JP" altLang="en-US" dirty="0">
                        <a:solidFill>
                          <a:srgbClr val="FF0000"/>
                        </a:solidFill>
                      </a:endParaRPr>
                    </a:p>
                  </a:txBody>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このように・・・</a:t>
            </a:r>
            <a:endParaRPr kumimoji="1" lang="ja-JP" altLang="en-US" dirty="0"/>
          </a:p>
        </p:txBody>
      </p:sp>
      <p:sp>
        <p:nvSpPr>
          <p:cNvPr id="3" name="正方形/長方形 2"/>
          <p:cNvSpPr/>
          <p:nvPr/>
        </p:nvSpPr>
        <p:spPr>
          <a:xfrm>
            <a:off x="857224" y="1214422"/>
            <a:ext cx="7215238" cy="642942"/>
          </a:xfrm>
          <a:prstGeom prst="rect">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1"/>
                </a:solidFill>
              </a:rPr>
              <a:t>変数の名前って、あちこちで出てきますね。</a:t>
            </a:r>
            <a:endParaRPr kumimoji="1" lang="ja-JP" altLang="en-US" sz="2800" dirty="0">
              <a:solidFill>
                <a:schemeClr val="tx1"/>
              </a:solidFill>
            </a:endParaRPr>
          </a:p>
        </p:txBody>
      </p:sp>
      <p:sp>
        <p:nvSpPr>
          <p:cNvPr id="4" name="正方形/長方形 3"/>
          <p:cNvSpPr/>
          <p:nvPr/>
        </p:nvSpPr>
        <p:spPr>
          <a:xfrm>
            <a:off x="857224" y="2143116"/>
            <a:ext cx="7215238" cy="642942"/>
          </a:xfrm>
          <a:prstGeom prst="rect">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1"/>
                </a:solidFill>
              </a:rPr>
              <a:t>毎回毎回、同じ名前を書かなきゃいけないよね。</a:t>
            </a:r>
            <a:endParaRPr kumimoji="1" lang="ja-JP" altLang="en-US" sz="2800" dirty="0">
              <a:solidFill>
                <a:schemeClr val="tx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あたりまえ？</a:t>
            </a:r>
            <a:endParaRPr kumimoji="1" lang="ja-JP" altLang="en-US" dirty="0"/>
          </a:p>
        </p:txBody>
      </p:sp>
      <p:sp>
        <p:nvSpPr>
          <p:cNvPr id="3" name="テキスト ボックス 2"/>
          <p:cNvSpPr txBox="1"/>
          <p:nvPr/>
        </p:nvSpPr>
        <p:spPr>
          <a:xfrm>
            <a:off x="857224" y="1214422"/>
            <a:ext cx="7505581" cy="830997"/>
          </a:xfrm>
          <a:prstGeom prst="rect">
            <a:avLst/>
          </a:prstGeom>
          <a:noFill/>
        </p:spPr>
        <p:txBody>
          <a:bodyPr wrap="none" rtlCol="0">
            <a:spAutoFit/>
          </a:bodyPr>
          <a:lstStyle/>
          <a:p>
            <a:r>
              <a:rPr kumimoji="1" lang="ja-JP" altLang="en-US" sz="2400" dirty="0" smtClean="0"/>
              <a:t>世界中のプログラマが、似たような画面やコードや帳票を</a:t>
            </a:r>
            <a:endParaRPr kumimoji="1" lang="en-US" altLang="ja-JP" sz="2400" dirty="0" smtClean="0"/>
          </a:p>
          <a:p>
            <a:r>
              <a:rPr lang="ja-JP" altLang="en-US" sz="2400" dirty="0" smtClean="0"/>
              <a:t>毎日せっせと書いています。</a:t>
            </a:r>
            <a:endParaRPr kumimoji="1" lang="ja-JP" altLang="en-US" sz="2400" dirty="0"/>
          </a:p>
        </p:txBody>
      </p:sp>
      <p:sp>
        <p:nvSpPr>
          <p:cNvPr id="4" name="下矢印 3"/>
          <p:cNvSpPr/>
          <p:nvPr/>
        </p:nvSpPr>
        <p:spPr>
          <a:xfrm>
            <a:off x="3714744" y="2214554"/>
            <a:ext cx="1500198" cy="978408"/>
          </a:xfrm>
          <a:prstGeom prst="downArrow">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6" name="正方形/長方形 5"/>
          <p:cNvSpPr/>
          <p:nvPr/>
        </p:nvSpPr>
        <p:spPr>
          <a:xfrm>
            <a:off x="857224" y="3500438"/>
            <a:ext cx="7215238" cy="642942"/>
          </a:xfrm>
          <a:prstGeom prst="rect">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err="1" smtClean="0">
                <a:solidFill>
                  <a:schemeClr val="tx1"/>
                </a:solidFill>
              </a:rPr>
              <a:t>めんど</a:t>
            </a:r>
            <a:r>
              <a:rPr kumimoji="1" lang="ja-JP" altLang="en-US" sz="2800" dirty="0" smtClean="0">
                <a:solidFill>
                  <a:schemeClr val="tx1"/>
                </a:solidFill>
              </a:rPr>
              <a:t>くさくないですか？</a:t>
            </a:r>
            <a:endParaRPr kumimoji="1" lang="ja-JP" altLang="en-US" sz="2800" dirty="0">
              <a:solidFill>
                <a:schemeClr val="tx1"/>
              </a:solidFill>
            </a:endParaRPr>
          </a:p>
        </p:txBody>
      </p:sp>
      <p:sp>
        <p:nvSpPr>
          <p:cNvPr id="7" name="正方形/長方形 6"/>
          <p:cNvSpPr/>
          <p:nvPr/>
        </p:nvSpPr>
        <p:spPr>
          <a:xfrm>
            <a:off x="857224" y="4500570"/>
            <a:ext cx="7215238" cy="642942"/>
          </a:xfrm>
          <a:prstGeom prst="rect">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1"/>
                </a:solidFill>
              </a:rPr>
              <a:t>なんとかならないんでしょうか？</a:t>
            </a:r>
            <a:endParaRPr kumimoji="1" lang="ja-JP" altLang="en-US" sz="2800" dirty="0">
              <a:solidFill>
                <a:schemeClr val="tx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定義と宣言を見てみましょう。</a:t>
            </a:r>
            <a:endParaRPr kumimoji="1" lang="ja-JP" altLang="en-US" dirty="0"/>
          </a:p>
        </p:txBody>
      </p:sp>
      <p:grpSp>
        <p:nvGrpSpPr>
          <p:cNvPr id="3" name="グループ化 13"/>
          <p:cNvGrpSpPr/>
          <p:nvPr/>
        </p:nvGrpSpPr>
        <p:grpSpPr>
          <a:xfrm>
            <a:off x="428597" y="1214422"/>
            <a:ext cx="2143140" cy="1428760"/>
            <a:chOff x="1001101" y="2071678"/>
            <a:chExt cx="3350647" cy="2143140"/>
          </a:xfrm>
        </p:grpSpPr>
        <p:sp>
          <p:nvSpPr>
            <p:cNvPr id="15" name="正方形/長方形 14"/>
            <p:cNvSpPr/>
            <p:nvPr/>
          </p:nvSpPr>
          <p:spPr>
            <a:xfrm>
              <a:off x="1001101" y="2071678"/>
              <a:ext cx="3350647" cy="214314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1200" dirty="0" smtClean="0">
                <a:solidFill>
                  <a:schemeClr val="tx1"/>
                </a:solidFill>
              </a:endParaRPr>
            </a:p>
            <a:p>
              <a:r>
                <a:rPr kumimoji="1" lang="ja-JP" altLang="en-US" sz="1200" dirty="0" smtClean="0">
                  <a:solidFill>
                    <a:schemeClr val="tx1"/>
                  </a:solidFill>
                </a:rPr>
                <a:t>ユーザー名</a:t>
              </a:r>
              <a:endParaRPr kumimoji="1" lang="en-US" altLang="ja-JP" sz="1200" dirty="0" smtClean="0">
                <a:solidFill>
                  <a:schemeClr val="tx1"/>
                </a:solidFill>
              </a:endParaRPr>
            </a:p>
            <a:p>
              <a:endParaRPr lang="en-US" altLang="ja-JP" sz="1200" dirty="0" smtClean="0">
                <a:solidFill>
                  <a:schemeClr val="tx1"/>
                </a:solidFill>
              </a:endParaRPr>
            </a:p>
            <a:p>
              <a:r>
                <a:rPr kumimoji="1" lang="ja-JP" altLang="en-US" sz="1200" dirty="0" smtClean="0">
                  <a:solidFill>
                    <a:schemeClr val="tx1"/>
                  </a:solidFill>
                </a:rPr>
                <a:t>パスワード</a:t>
              </a:r>
              <a:endParaRPr kumimoji="1" lang="ja-JP" altLang="en-US" sz="1200" dirty="0">
                <a:solidFill>
                  <a:schemeClr val="tx1"/>
                </a:solidFill>
              </a:endParaRPr>
            </a:p>
          </p:txBody>
        </p:sp>
        <p:sp>
          <p:nvSpPr>
            <p:cNvPr id="16" name="正方形/長方形 15"/>
            <p:cNvSpPr/>
            <p:nvPr/>
          </p:nvSpPr>
          <p:spPr>
            <a:xfrm>
              <a:off x="2357422" y="2357430"/>
              <a:ext cx="1785950"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smtClean="0">
                  <a:solidFill>
                    <a:srgbClr val="FF0000"/>
                  </a:solidFill>
                </a:rPr>
                <a:t>UseName</a:t>
              </a:r>
              <a:endParaRPr kumimoji="1" lang="ja-JP" altLang="en-US" sz="1200" dirty="0">
                <a:solidFill>
                  <a:srgbClr val="FF0000"/>
                </a:solidFill>
              </a:endParaRPr>
            </a:p>
          </p:txBody>
        </p:sp>
        <p:sp>
          <p:nvSpPr>
            <p:cNvPr id="17" name="正方形/長方形 16"/>
            <p:cNvSpPr/>
            <p:nvPr/>
          </p:nvSpPr>
          <p:spPr>
            <a:xfrm>
              <a:off x="2357422" y="2857496"/>
              <a:ext cx="1785950"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dirty="0" smtClean="0">
                  <a:solidFill>
                    <a:srgbClr val="FF0000"/>
                  </a:solidFill>
                </a:rPr>
                <a:t>Password</a:t>
              </a:r>
              <a:endParaRPr kumimoji="1" lang="ja-JP" altLang="en-US" sz="1200" dirty="0">
                <a:solidFill>
                  <a:srgbClr val="FF0000"/>
                </a:solidFill>
              </a:endParaRPr>
            </a:p>
          </p:txBody>
        </p:sp>
        <p:grpSp>
          <p:nvGrpSpPr>
            <p:cNvPr id="4" name="グループ化 18"/>
            <p:cNvGrpSpPr/>
            <p:nvPr/>
          </p:nvGrpSpPr>
          <p:grpSpPr>
            <a:xfrm>
              <a:off x="1142976" y="3429000"/>
              <a:ext cx="1357322" cy="571504"/>
              <a:chOff x="5143504" y="4643446"/>
              <a:chExt cx="1643074" cy="642942"/>
            </a:xfrm>
          </p:grpSpPr>
          <p:sp>
            <p:nvSpPr>
              <p:cNvPr id="22" name="角丸四角形 21"/>
              <p:cNvSpPr/>
              <p:nvPr/>
            </p:nvSpPr>
            <p:spPr>
              <a:xfrm>
                <a:off x="5143504" y="4643446"/>
                <a:ext cx="1643074" cy="642942"/>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a:solidFill>
                    <a:schemeClr val="tx1"/>
                  </a:solidFill>
                </a:endParaRPr>
              </a:p>
            </p:txBody>
          </p:sp>
          <p:sp>
            <p:nvSpPr>
              <p:cNvPr id="23" name="角丸四角形 22"/>
              <p:cNvSpPr/>
              <p:nvPr/>
            </p:nvSpPr>
            <p:spPr>
              <a:xfrm>
                <a:off x="5214942" y="4714884"/>
                <a:ext cx="1500198" cy="500066"/>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rPr>
                  <a:t>ログイン</a:t>
                </a:r>
                <a:endParaRPr kumimoji="1" lang="ja-JP" altLang="en-US" sz="900" dirty="0">
                  <a:solidFill>
                    <a:schemeClr val="tx1"/>
                  </a:solidFill>
                </a:endParaRPr>
              </a:p>
            </p:txBody>
          </p:sp>
        </p:grpSp>
        <p:grpSp>
          <p:nvGrpSpPr>
            <p:cNvPr id="5" name="グループ化 19"/>
            <p:cNvGrpSpPr/>
            <p:nvPr/>
          </p:nvGrpSpPr>
          <p:grpSpPr>
            <a:xfrm>
              <a:off x="2714612" y="3429000"/>
              <a:ext cx="1357322" cy="571504"/>
              <a:chOff x="5143504" y="4643446"/>
              <a:chExt cx="1643074" cy="642942"/>
            </a:xfrm>
          </p:grpSpPr>
          <p:sp>
            <p:nvSpPr>
              <p:cNvPr id="20" name="角丸四角形 19"/>
              <p:cNvSpPr/>
              <p:nvPr/>
            </p:nvSpPr>
            <p:spPr>
              <a:xfrm>
                <a:off x="5143504" y="4643446"/>
                <a:ext cx="1643074" cy="642942"/>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a:solidFill>
                    <a:schemeClr val="tx1"/>
                  </a:solidFill>
                </a:endParaRPr>
              </a:p>
            </p:txBody>
          </p:sp>
          <p:sp>
            <p:nvSpPr>
              <p:cNvPr id="21" name="角丸四角形 20"/>
              <p:cNvSpPr/>
              <p:nvPr/>
            </p:nvSpPr>
            <p:spPr>
              <a:xfrm>
                <a:off x="5214942" y="4714884"/>
                <a:ext cx="1500198" cy="500066"/>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schemeClr val="tx1"/>
                    </a:solidFill>
                  </a:rPr>
                  <a:t>キャンセル</a:t>
                </a:r>
                <a:endParaRPr kumimoji="1" lang="ja-JP" altLang="en-US" sz="900" dirty="0">
                  <a:solidFill>
                    <a:schemeClr val="tx1"/>
                  </a:solidFill>
                </a:endParaRPr>
              </a:p>
            </p:txBody>
          </p:sp>
        </p:grpSp>
      </p:grpSp>
      <p:sp>
        <p:nvSpPr>
          <p:cNvPr id="24" name="テキスト ボックス 23"/>
          <p:cNvSpPr txBox="1"/>
          <p:nvPr/>
        </p:nvSpPr>
        <p:spPr>
          <a:xfrm>
            <a:off x="1071538" y="2643182"/>
            <a:ext cx="792205" cy="369332"/>
          </a:xfrm>
          <a:prstGeom prst="rect">
            <a:avLst/>
          </a:prstGeom>
          <a:noFill/>
        </p:spPr>
        <p:txBody>
          <a:bodyPr wrap="none" rtlCol="0">
            <a:spAutoFit/>
          </a:bodyPr>
          <a:lstStyle/>
          <a:p>
            <a:r>
              <a:rPr kumimoji="1" lang="ja-JP" altLang="en-US" dirty="0" smtClean="0"/>
              <a:t>ビュー</a:t>
            </a:r>
            <a:endParaRPr kumimoji="1" lang="ja-JP" altLang="en-US" dirty="0"/>
          </a:p>
        </p:txBody>
      </p:sp>
      <p:sp>
        <p:nvSpPr>
          <p:cNvPr id="25" name="メモ 24"/>
          <p:cNvSpPr/>
          <p:nvPr/>
        </p:nvSpPr>
        <p:spPr>
          <a:xfrm>
            <a:off x="428596" y="3000372"/>
            <a:ext cx="2643206" cy="2928958"/>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Form::Form()</a:t>
            </a:r>
          </a:p>
          <a:p>
            <a:r>
              <a:rPr lang="en-US" altLang="ja-JP" dirty="0" smtClean="0">
                <a:solidFill>
                  <a:schemeClr val="tx1"/>
                </a:solidFill>
              </a:rPr>
              <a:t>{</a:t>
            </a:r>
          </a:p>
          <a:p>
            <a:r>
              <a:rPr kumimoji="1" lang="en-US" altLang="ja-JP" dirty="0" smtClean="0">
                <a:solidFill>
                  <a:schemeClr val="tx1"/>
                </a:solidFill>
              </a:rPr>
              <a:t>}</a:t>
            </a:r>
          </a:p>
          <a:p>
            <a:endParaRPr lang="en-US" altLang="ja-JP" dirty="0" smtClean="0">
              <a:solidFill>
                <a:schemeClr val="tx1"/>
              </a:solidFill>
            </a:endParaRPr>
          </a:p>
          <a:p>
            <a:r>
              <a:rPr kumimoji="1" lang="en-US" altLang="ja-JP" dirty="0" smtClean="0">
                <a:solidFill>
                  <a:schemeClr val="tx1"/>
                </a:solidFill>
              </a:rPr>
              <a:t>Form::</a:t>
            </a:r>
            <a:r>
              <a:rPr kumimoji="1" lang="en-US" altLang="ja-JP" dirty="0" err="1" smtClean="0">
                <a:solidFill>
                  <a:schemeClr val="tx1"/>
                </a:solidFill>
              </a:rPr>
              <a:t>On</a:t>
            </a:r>
            <a:r>
              <a:rPr lang="en-US" altLang="ja-JP" dirty="0" err="1" smtClean="0">
                <a:solidFill>
                  <a:schemeClr val="tx1"/>
                </a:solidFill>
              </a:rPr>
              <a:t>Login</a:t>
            </a:r>
            <a:r>
              <a:rPr kumimoji="1" lang="en-US" altLang="ja-JP" dirty="0" err="1" smtClean="0">
                <a:solidFill>
                  <a:schemeClr val="tx1"/>
                </a:solidFill>
              </a:rPr>
              <a:t>Click</a:t>
            </a:r>
            <a:r>
              <a:rPr kumimoji="1" lang="en-US" altLang="ja-JP" dirty="0" smtClean="0">
                <a:solidFill>
                  <a:schemeClr val="tx1"/>
                </a:solidFill>
              </a:rPr>
              <a:t>()</a:t>
            </a:r>
          </a:p>
          <a:p>
            <a:r>
              <a:rPr lang="en-US" altLang="ja-JP" dirty="0" smtClean="0">
                <a:solidFill>
                  <a:schemeClr val="tx1"/>
                </a:solidFill>
              </a:rPr>
              <a:t>{</a:t>
            </a:r>
          </a:p>
          <a:p>
            <a:r>
              <a:rPr kumimoji="1" lang="en-US" altLang="ja-JP" dirty="0" smtClean="0">
                <a:solidFill>
                  <a:schemeClr val="tx1"/>
                </a:solidFill>
              </a:rPr>
              <a:t>}</a:t>
            </a:r>
            <a:endParaRPr kumimoji="1" lang="ja-JP" altLang="en-US" dirty="0">
              <a:solidFill>
                <a:schemeClr val="tx1"/>
              </a:solidFill>
            </a:endParaRPr>
          </a:p>
        </p:txBody>
      </p:sp>
      <p:sp>
        <p:nvSpPr>
          <p:cNvPr id="26" name="テキスト ボックス 25"/>
          <p:cNvSpPr txBox="1"/>
          <p:nvPr/>
        </p:nvSpPr>
        <p:spPr>
          <a:xfrm>
            <a:off x="3929058" y="1357298"/>
            <a:ext cx="946093" cy="369332"/>
          </a:xfrm>
          <a:prstGeom prst="rect">
            <a:avLst/>
          </a:prstGeom>
          <a:noFill/>
        </p:spPr>
        <p:txBody>
          <a:bodyPr wrap="none" rtlCol="0">
            <a:spAutoFit/>
          </a:bodyPr>
          <a:lstStyle/>
          <a:p>
            <a:r>
              <a:rPr lang="ja-JP" altLang="en-US" dirty="0" smtClean="0"/>
              <a:t>ロジック</a:t>
            </a:r>
            <a:endParaRPr kumimoji="1" lang="ja-JP" altLang="en-US" dirty="0"/>
          </a:p>
        </p:txBody>
      </p:sp>
      <p:sp>
        <p:nvSpPr>
          <p:cNvPr id="27" name="メモ 26"/>
          <p:cNvSpPr/>
          <p:nvPr/>
        </p:nvSpPr>
        <p:spPr>
          <a:xfrm>
            <a:off x="3214678" y="1785926"/>
            <a:ext cx="2643206" cy="3643338"/>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Logic::Logic()</a:t>
            </a:r>
          </a:p>
          <a:p>
            <a:r>
              <a:rPr lang="en-US" altLang="ja-JP" dirty="0" smtClean="0">
                <a:solidFill>
                  <a:schemeClr val="tx1"/>
                </a:solidFill>
              </a:rPr>
              <a:t>{</a:t>
            </a:r>
          </a:p>
          <a:p>
            <a:r>
              <a:rPr kumimoji="1" lang="en-US" altLang="ja-JP" dirty="0" smtClean="0">
                <a:solidFill>
                  <a:schemeClr val="tx1"/>
                </a:solidFill>
              </a:rPr>
              <a:t>}</a:t>
            </a:r>
          </a:p>
          <a:p>
            <a:endParaRPr lang="en-US" altLang="ja-JP" dirty="0" smtClean="0">
              <a:solidFill>
                <a:schemeClr val="tx1"/>
              </a:solidFill>
            </a:endParaRPr>
          </a:p>
          <a:p>
            <a:r>
              <a:rPr lang="en-US" altLang="ja-JP" dirty="0" smtClean="0">
                <a:solidFill>
                  <a:schemeClr val="tx1"/>
                </a:solidFill>
              </a:rPr>
              <a:t>Logic</a:t>
            </a:r>
            <a:r>
              <a:rPr kumimoji="1" lang="en-US" altLang="ja-JP" dirty="0" smtClean="0">
                <a:solidFill>
                  <a:schemeClr val="tx1"/>
                </a:solidFill>
              </a:rPr>
              <a:t>::Check (...)</a:t>
            </a:r>
          </a:p>
          <a:p>
            <a:r>
              <a:rPr lang="en-US" altLang="ja-JP" dirty="0" smtClean="0">
                <a:solidFill>
                  <a:schemeClr val="tx1"/>
                </a:solidFill>
              </a:rPr>
              <a:t>{</a:t>
            </a:r>
          </a:p>
          <a:p>
            <a:r>
              <a:rPr kumimoji="1" lang="en-US" altLang="ja-JP" dirty="0" smtClean="0">
                <a:solidFill>
                  <a:schemeClr val="tx1"/>
                </a:solidFill>
              </a:rPr>
              <a:t>}</a:t>
            </a:r>
          </a:p>
          <a:p>
            <a:endParaRPr lang="en-US" altLang="ja-JP" dirty="0" smtClean="0">
              <a:solidFill>
                <a:schemeClr val="tx1"/>
              </a:solidFill>
            </a:endParaRPr>
          </a:p>
          <a:p>
            <a:r>
              <a:rPr kumimoji="1" lang="en-US" altLang="ja-JP" dirty="0" smtClean="0">
                <a:solidFill>
                  <a:schemeClr val="tx1"/>
                </a:solidFill>
              </a:rPr>
              <a:t>Logic::Login(...)</a:t>
            </a:r>
          </a:p>
          <a:p>
            <a:r>
              <a:rPr lang="en-US" altLang="ja-JP" dirty="0" smtClean="0">
                <a:solidFill>
                  <a:schemeClr val="tx1"/>
                </a:solidFill>
              </a:rPr>
              <a:t>{</a:t>
            </a:r>
          </a:p>
          <a:p>
            <a:r>
              <a:rPr kumimoji="1" lang="en-US" altLang="ja-JP" dirty="0" smtClean="0">
                <a:solidFill>
                  <a:schemeClr val="tx1"/>
                </a:solidFill>
              </a:rPr>
              <a:t>}</a:t>
            </a:r>
            <a:endParaRPr kumimoji="1" lang="ja-JP" altLang="en-US" dirty="0">
              <a:solidFill>
                <a:schemeClr val="tx1"/>
              </a:solidFill>
            </a:endParaRPr>
          </a:p>
        </p:txBody>
      </p:sp>
      <p:sp>
        <p:nvSpPr>
          <p:cNvPr id="28" name="テキスト ボックス 27"/>
          <p:cNvSpPr txBox="1"/>
          <p:nvPr/>
        </p:nvSpPr>
        <p:spPr>
          <a:xfrm>
            <a:off x="6715140" y="1357298"/>
            <a:ext cx="1616148" cy="369332"/>
          </a:xfrm>
          <a:prstGeom prst="rect">
            <a:avLst/>
          </a:prstGeom>
          <a:noFill/>
        </p:spPr>
        <p:txBody>
          <a:bodyPr wrap="none" rtlCol="0">
            <a:spAutoFit/>
          </a:bodyPr>
          <a:lstStyle/>
          <a:p>
            <a:r>
              <a:rPr lang="ja-JP" altLang="en-US" dirty="0" smtClean="0"/>
              <a:t>データアクセス</a:t>
            </a:r>
            <a:endParaRPr kumimoji="1" lang="ja-JP" altLang="en-US" dirty="0"/>
          </a:p>
        </p:txBody>
      </p:sp>
      <p:sp>
        <p:nvSpPr>
          <p:cNvPr id="29" name="メモ 28"/>
          <p:cNvSpPr/>
          <p:nvPr/>
        </p:nvSpPr>
        <p:spPr>
          <a:xfrm>
            <a:off x="6000760" y="1785926"/>
            <a:ext cx="2643206" cy="3643338"/>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dirty="0" smtClean="0">
                <a:solidFill>
                  <a:schemeClr val="tx1"/>
                </a:solidFill>
              </a:rPr>
              <a:t>DAC</a:t>
            </a:r>
            <a:r>
              <a:rPr kumimoji="1" lang="en-US" altLang="ja-JP" dirty="0" smtClean="0">
                <a:solidFill>
                  <a:schemeClr val="tx1"/>
                </a:solidFill>
              </a:rPr>
              <a:t>::DAC()</a:t>
            </a:r>
          </a:p>
          <a:p>
            <a:r>
              <a:rPr lang="en-US" altLang="ja-JP" dirty="0" smtClean="0">
                <a:solidFill>
                  <a:schemeClr val="tx1"/>
                </a:solidFill>
              </a:rPr>
              <a:t>{</a:t>
            </a:r>
          </a:p>
          <a:p>
            <a:r>
              <a:rPr kumimoji="1" lang="en-US" altLang="ja-JP" dirty="0" smtClean="0">
                <a:solidFill>
                  <a:schemeClr val="tx1"/>
                </a:solidFill>
              </a:rPr>
              <a:t>}</a:t>
            </a:r>
          </a:p>
          <a:p>
            <a:endParaRPr lang="en-US" altLang="ja-JP" dirty="0" smtClean="0">
              <a:solidFill>
                <a:schemeClr val="tx1"/>
              </a:solidFill>
            </a:endParaRPr>
          </a:p>
          <a:p>
            <a:r>
              <a:rPr lang="en-US" altLang="ja-JP" dirty="0" smtClean="0">
                <a:solidFill>
                  <a:schemeClr val="tx1"/>
                </a:solidFill>
              </a:rPr>
              <a:t>DAC</a:t>
            </a:r>
            <a:r>
              <a:rPr kumimoji="1" lang="en-US" altLang="ja-JP" dirty="0" smtClean="0">
                <a:solidFill>
                  <a:schemeClr val="tx1"/>
                </a:solidFill>
              </a:rPr>
              <a:t>::Connect(...)</a:t>
            </a:r>
          </a:p>
          <a:p>
            <a:r>
              <a:rPr lang="en-US" altLang="ja-JP" dirty="0" smtClean="0">
                <a:solidFill>
                  <a:schemeClr val="tx1"/>
                </a:solidFill>
              </a:rPr>
              <a:t>{</a:t>
            </a:r>
          </a:p>
          <a:p>
            <a:r>
              <a:rPr kumimoji="1" lang="en-US" altLang="ja-JP" dirty="0" smtClean="0">
                <a:solidFill>
                  <a:schemeClr val="tx1"/>
                </a:solidFill>
              </a:rPr>
              <a:t>}</a:t>
            </a:r>
          </a:p>
          <a:p>
            <a:endParaRPr lang="en-US" altLang="ja-JP" dirty="0" smtClean="0">
              <a:solidFill>
                <a:schemeClr val="tx1"/>
              </a:solidFill>
            </a:endParaRPr>
          </a:p>
          <a:p>
            <a:r>
              <a:rPr kumimoji="1" lang="en-US" altLang="ja-JP" dirty="0" smtClean="0">
                <a:solidFill>
                  <a:schemeClr val="tx1"/>
                </a:solidFill>
              </a:rPr>
              <a:t>DAC::</a:t>
            </a:r>
            <a:r>
              <a:rPr kumimoji="1" lang="en-US" altLang="ja-JP" dirty="0" err="1" smtClean="0">
                <a:solidFill>
                  <a:schemeClr val="tx1"/>
                </a:solidFill>
              </a:rPr>
              <a:t>QueryUser</a:t>
            </a:r>
            <a:r>
              <a:rPr kumimoji="1" lang="en-US" altLang="ja-JP" dirty="0" smtClean="0">
                <a:solidFill>
                  <a:schemeClr val="tx1"/>
                </a:solidFill>
              </a:rPr>
              <a:t>(...)</a:t>
            </a:r>
          </a:p>
          <a:p>
            <a:r>
              <a:rPr lang="en-US" altLang="ja-JP" dirty="0" smtClean="0">
                <a:solidFill>
                  <a:schemeClr val="tx1"/>
                </a:solidFill>
              </a:rPr>
              <a:t>{</a:t>
            </a:r>
          </a:p>
          <a:p>
            <a:r>
              <a:rPr kumimoji="1" lang="en-US" altLang="ja-JP" dirty="0" smtClean="0">
                <a:solidFill>
                  <a:schemeClr val="tx1"/>
                </a:solidFill>
              </a:rPr>
              <a:t>}</a:t>
            </a:r>
            <a:endParaRPr kumimoji="1" lang="ja-JP" altLang="en-US" dirty="0">
              <a:solidFill>
                <a:schemeClr val="tx1"/>
              </a:solidFill>
            </a:endParaRPr>
          </a:p>
        </p:txBody>
      </p:sp>
      <p:sp>
        <p:nvSpPr>
          <p:cNvPr id="19" name="フローチャート : 磁気ディスク 18"/>
          <p:cNvSpPr/>
          <p:nvPr/>
        </p:nvSpPr>
        <p:spPr>
          <a:xfrm>
            <a:off x="6572264" y="4714884"/>
            <a:ext cx="2200284" cy="1285884"/>
          </a:xfrm>
          <a:prstGeom prst="flowChartMagneticDisk">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graphicFrame>
        <p:nvGraphicFramePr>
          <p:cNvPr id="30" name="表 29"/>
          <p:cNvGraphicFramePr>
            <a:graphicFrameLocks noGrp="1"/>
          </p:cNvGraphicFramePr>
          <p:nvPr/>
        </p:nvGraphicFramePr>
        <p:xfrm>
          <a:off x="6643702" y="5214950"/>
          <a:ext cx="2286015" cy="792480"/>
        </p:xfrm>
        <a:graphic>
          <a:graphicData uri="http://schemas.openxmlformats.org/drawingml/2006/table">
            <a:tbl>
              <a:tblPr firstRow="1" bandRow="1">
                <a:tableStyleId>{5C22544A-7EE6-4342-B048-85BDC9FD1C3A}</a:tableStyleId>
              </a:tblPr>
              <a:tblGrid>
                <a:gridCol w="642942"/>
                <a:gridCol w="432830"/>
                <a:gridCol w="470650"/>
                <a:gridCol w="739593"/>
              </a:tblGrid>
              <a:tr h="178595">
                <a:tc>
                  <a:txBody>
                    <a:bodyPr/>
                    <a:lstStyle/>
                    <a:p>
                      <a:r>
                        <a:rPr kumimoji="1" lang="ja-JP" altLang="en-US" sz="700" dirty="0" smtClean="0">
                          <a:solidFill>
                            <a:schemeClr val="tx1"/>
                          </a:solidFill>
                        </a:rPr>
                        <a:t>フィールド</a:t>
                      </a:r>
                      <a:endParaRPr kumimoji="1" lang="ja-JP" altLang="en-US" sz="700" dirty="0">
                        <a:solidFill>
                          <a:schemeClr val="tx1"/>
                        </a:solidFill>
                      </a:endParaRPr>
                    </a:p>
                  </a:txBody>
                  <a:tcPr/>
                </a:tc>
                <a:tc>
                  <a:txBody>
                    <a:bodyPr/>
                    <a:lstStyle/>
                    <a:p>
                      <a:r>
                        <a:rPr kumimoji="1" lang="ja-JP" altLang="en-US" sz="700" dirty="0" smtClean="0">
                          <a:solidFill>
                            <a:schemeClr val="tx1"/>
                          </a:solidFill>
                        </a:rPr>
                        <a:t>型</a:t>
                      </a:r>
                      <a:endParaRPr kumimoji="1" lang="ja-JP" altLang="en-US" sz="700" dirty="0">
                        <a:solidFill>
                          <a:schemeClr val="tx1"/>
                        </a:solidFill>
                      </a:endParaRPr>
                    </a:p>
                  </a:txBody>
                  <a:tcPr/>
                </a:tc>
                <a:tc>
                  <a:txBody>
                    <a:bodyPr/>
                    <a:lstStyle/>
                    <a:p>
                      <a:r>
                        <a:rPr kumimoji="1" lang="ja-JP" altLang="en-US" sz="700" dirty="0" smtClean="0">
                          <a:solidFill>
                            <a:schemeClr val="tx1"/>
                          </a:solidFill>
                        </a:rPr>
                        <a:t>サイズ</a:t>
                      </a:r>
                      <a:endParaRPr kumimoji="1" lang="ja-JP" altLang="en-US" sz="700" dirty="0">
                        <a:solidFill>
                          <a:schemeClr val="tx1"/>
                        </a:solidFill>
                      </a:endParaRPr>
                    </a:p>
                  </a:txBody>
                  <a:tcPr/>
                </a:tc>
                <a:tc>
                  <a:txBody>
                    <a:bodyPr/>
                    <a:lstStyle/>
                    <a:p>
                      <a:r>
                        <a:rPr kumimoji="1" lang="en-US" altLang="ja-JP" sz="700" dirty="0" smtClean="0">
                          <a:solidFill>
                            <a:schemeClr val="tx1"/>
                          </a:solidFill>
                        </a:rPr>
                        <a:t>NULL</a:t>
                      </a:r>
                      <a:r>
                        <a:rPr kumimoji="1" lang="ja-JP" altLang="en-US" sz="700" dirty="0" smtClean="0">
                          <a:solidFill>
                            <a:schemeClr val="tx1"/>
                          </a:solidFill>
                        </a:rPr>
                        <a:t>許容</a:t>
                      </a:r>
                      <a:endParaRPr kumimoji="1" lang="ja-JP" altLang="en-US" sz="700" dirty="0">
                        <a:solidFill>
                          <a:schemeClr val="tx1"/>
                        </a:solidFill>
                      </a:endParaRPr>
                    </a:p>
                  </a:txBody>
                  <a:tcPr/>
                </a:tc>
              </a:tr>
              <a:tr h="178595">
                <a:tc>
                  <a:txBody>
                    <a:bodyPr/>
                    <a:lstStyle/>
                    <a:p>
                      <a:r>
                        <a:rPr kumimoji="1" lang="en-US" altLang="ja-JP" sz="700" dirty="0" err="1" smtClean="0">
                          <a:solidFill>
                            <a:srgbClr val="FF0000"/>
                          </a:solidFill>
                        </a:rPr>
                        <a:t>UserName</a:t>
                      </a:r>
                      <a:endParaRPr kumimoji="1" lang="ja-JP" altLang="en-US" sz="700" dirty="0">
                        <a:solidFill>
                          <a:srgbClr val="FF0000"/>
                        </a:solidFill>
                      </a:endParaRPr>
                    </a:p>
                  </a:txBody>
                  <a:tcPr/>
                </a:tc>
                <a:tc>
                  <a:txBody>
                    <a:bodyPr/>
                    <a:lstStyle/>
                    <a:p>
                      <a:r>
                        <a:rPr kumimoji="1" lang="en-US" altLang="ja-JP" sz="700" dirty="0" smtClean="0">
                          <a:solidFill>
                            <a:schemeClr val="tx1"/>
                          </a:solidFill>
                        </a:rPr>
                        <a:t>CHAR</a:t>
                      </a:r>
                      <a:endParaRPr kumimoji="1" lang="ja-JP" altLang="en-US" sz="700" dirty="0">
                        <a:solidFill>
                          <a:schemeClr val="tx1"/>
                        </a:solidFill>
                      </a:endParaRPr>
                    </a:p>
                  </a:txBody>
                  <a:tcPr/>
                </a:tc>
                <a:tc>
                  <a:txBody>
                    <a:bodyPr/>
                    <a:lstStyle/>
                    <a:p>
                      <a:r>
                        <a:rPr kumimoji="1" lang="en-US" altLang="ja-JP" sz="700" dirty="0" smtClean="0">
                          <a:solidFill>
                            <a:schemeClr val="tx1"/>
                          </a:solidFill>
                        </a:rPr>
                        <a:t>40</a:t>
                      </a:r>
                      <a:endParaRPr kumimoji="1" lang="ja-JP" altLang="en-US" sz="700" dirty="0">
                        <a:solidFill>
                          <a:schemeClr val="tx1"/>
                        </a:solidFill>
                      </a:endParaRPr>
                    </a:p>
                  </a:txBody>
                  <a:tcPr/>
                </a:tc>
                <a:tc>
                  <a:txBody>
                    <a:bodyPr/>
                    <a:lstStyle/>
                    <a:p>
                      <a:r>
                        <a:rPr kumimoji="1" lang="en-US" altLang="ja-JP" sz="700" dirty="0" smtClean="0">
                          <a:solidFill>
                            <a:schemeClr val="tx1"/>
                          </a:solidFill>
                        </a:rPr>
                        <a:t>×</a:t>
                      </a:r>
                      <a:endParaRPr kumimoji="1" lang="ja-JP" altLang="en-US" sz="700" dirty="0">
                        <a:solidFill>
                          <a:schemeClr val="tx1"/>
                        </a:solidFill>
                      </a:endParaRPr>
                    </a:p>
                  </a:txBody>
                  <a:tcPr/>
                </a:tc>
              </a:tr>
              <a:tr h="178595">
                <a:tc>
                  <a:txBody>
                    <a:bodyPr/>
                    <a:lstStyle/>
                    <a:p>
                      <a:r>
                        <a:rPr kumimoji="1" lang="en-US" altLang="ja-JP" sz="700" dirty="0" smtClean="0">
                          <a:solidFill>
                            <a:srgbClr val="FF0000"/>
                          </a:solidFill>
                        </a:rPr>
                        <a:t>Password</a:t>
                      </a:r>
                      <a:endParaRPr kumimoji="1" lang="ja-JP" altLang="en-US" sz="700" dirty="0">
                        <a:solidFill>
                          <a:srgbClr val="FF0000"/>
                        </a:solidFill>
                      </a:endParaRPr>
                    </a:p>
                  </a:txBody>
                  <a:tcPr/>
                </a:tc>
                <a:tc>
                  <a:txBody>
                    <a:bodyPr/>
                    <a:lstStyle/>
                    <a:p>
                      <a:r>
                        <a:rPr kumimoji="1" lang="en-US" altLang="ja-JP" sz="700" dirty="0" smtClean="0">
                          <a:solidFill>
                            <a:schemeClr val="tx1"/>
                          </a:solidFill>
                        </a:rPr>
                        <a:t>CHAR</a:t>
                      </a:r>
                      <a:endParaRPr kumimoji="1" lang="ja-JP" altLang="en-US" sz="700" dirty="0">
                        <a:solidFill>
                          <a:schemeClr val="tx1"/>
                        </a:solidFill>
                      </a:endParaRPr>
                    </a:p>
                  </a:txBody>
                  <a:tcPr/>
                </a:tc>
                <a:tc>
                  <a:txBody>
                    <a:bodyPr/>
                    <a:lstStyle/>
                    <a:p>
                      <a:r>
                        <a:rPr kumimoji="1" lang="en-US" altLang="ja-JP" sz="700" dirty="0" smtClean="0">
                          <a:solidFill>
                            <a:schemeClr val="tx1"/>
                          </a:solidFill>
                        </a:rPr>
                        <a:t>20</a:t>
                      </a:r>
                      <a:endParaRPr kumimoji="1" lang="ja-JP" altLang="en-US" sz="700" dirty="0">
                        <a:solidFill>
                          <a:schemeClr val="tx1"/>
                        </a:solidFill>
                      </a:endParaRPr>
                    </a:p>
                  </a:txBody>
                  <a:tcPr/>
                </a:tc>
                <a:tc>
                  <a:txBody>
                    <a:bodyPr/>
                    <a:lstStyle/>
                    <a:p>
                      <a:r>
                        <a:rPr kumimoji="1" lang="en-US" altLang="ja-JP" sz="700" dirty="0" smtClean="0">
                          <a:solidFill>
                            <a:schemeClr val="tx1"/>
                          </a:solidFill>
                        </a:rPr>
                        <a:t>×</a:t>
                      </a:r>
                      <a:endParaRPr kumimoji="1" lang="ja-JP" altLang="en-US" sz="700" dirty="0">
                        <a:solidFill>
                          <a:schemeClr val="tx1"/>
                        </a:solidFill>
                      </a:endParaRPr>
                    </a:p>
                  </a:txBody>
                  <a:tcPr/>
                </a:tc>
              </a:tr>
              <a:tr h="178595">
                <a:tc>
                  <a:txBody>
                    <a:bodyPr/>
                    <a:lstStyle/>
                    <a:p>
                      <a:r>
                        <a:rPr kumimoji="1" lang="en-US" altLang="ja-JP" sz="700" dirty="0" smtClean="0">
                          <a:solidFill>
                            <a:schemeClr val="tx1"/>
                          </a:solidFill>
                        </a:rPr>
                        <a:t>    :</a:t>
                      </a:r>
                      <a:endParaRPr kumimoji="1" lang="ja-JP" altLang="en-US" sz="700" dirty="0">
                        <a:solidFill>
                          <a:schemeClr val="tx1"/>
                        </a:solidFill>
                      </a:endParaRPr>
                    </a:p>
                  </a:txBody>
                  <a:tcPr/>
                </a:tc>
                <a:tc>
                  <a:txBody>
                    <a:bodyPr/>
                    <a:lstStyle/>
                    <a:p>
                      <a:r>
                        <a:rPr kumimoji="1" lang="en-US" altLang="ja-JP" sz="700" dirty="0" smtClean="0">
                          <a:solidFill>
                            <a:schemeClr val="tx1"/>
                          </a:solidFill>
                        </a:rPr>
                        <a:t>  :</a:t>
                      </a:r>
                      <a:endParaRPr kumimoji="1" lang="ja-JP" altLang="en-US" sz="700" dirty="0">
                        <a:solidFill>
                          <a:schemeClr val="tx1"/>
                        </a:solidFill>
                      </a:endParaRPr>
                    </a:p>
                  </a:txBody>
                  <a:tcPr/>
                </a:tc>
                <a:tc>
                  <a:txBody>
                    <a:bodyPr/>
                    <a:lstStyle/>
                    <a:p>
                      <a:r>
                        <a:rPr kumimoji="1" lang="en-US" altLang="ja-JP" sz="700" dirty="0" smtClean="0">
                          <a:solidFill>
                            <a:schemeClr val="tx1"/>
                          </a:solidFill>
                        </a:rPr>
                        <a:t>  :</a:t>
                      </a:r>
                      <a:endParaRPr kumimoji="1" lang="ja-JP" altLang="en-US" sz="700" dirty="0">
                        <a:solidFill>
                          <a:schemeClr val="tx1"/>
                        </a:solidFill>
                      </a:endParaRPr>
                    </a:p>
                  </a:txBody>
                  <a:tcPr/>
                </a:tc>
                <a:tc>
                  <a:txBody>
                    <a:bodyPr/>
                    <a:lstStyle/>
                    <a:p>
                      <a:r>
                        <a:rPr kumimoji="1" lang="en-US" altLang="ja-JP" sz="700" dirty="0" smtClean="0">
                          <a:solidFill>
                            <a:schemeClr val="tx1"/>
                          </a:solidFill>
                        </a:rPr>
                        <a:t> :</a:t>
                      </a:r>
                      <a:endParaRPr kumimoji="1" lang="ja-JP" altLang="en-US" sz="700" dirty="0">
                        <a:solidFill>
                          <a:schemeClr val="tx1"/>
                        </a:solidFill>
                      </a:endParaRPr>
                    </a:p>
                  </a:txBody>
                  <a:tcPr/>
                </a:tc>
              </a:tr>
            </a:tbl>
          </a:graphicData>
        </a:graphic>
      </p:graphicFrame>
      <p:sp>
        <p:nvSpPr>
          <p:cNvPr id="31" name="角丸四角形吹き出し 30"/>
          <p:cNvSpPr/>
          <p:nvPr/>
        </p:nvSpPr>
        <p:spPr>
          <a:xfrm>
            <a:off x="928662" y="4786322"/>
            <a:ext cx="1857388" cy="857256"/>
          </a:xfrm>
          <a:prstGeom prst="wedgeRoundRectCallout">
            <a:avLst>
              <a:gd name="adj1" fmla="val -50176"/>
              <a:gd name="adj2" fmla="val -79970"/>
              <a:gd name="adj3" fmla="val 16667"/>
            </a:avLst>
          </a:prstGeom>
          <a:solidFill>
            <a:schemeClr val="accent2">
              <a:lumMod val="40000"/>
              <a:lumOff val="6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コントロールとの入出力</a:t>
            </a:r>
            <a:endParaRPr kumimoji="1" lang="ja-JP" altLang="en-US" dirty="0">
              <a:solidFill>
                <a:schemeClr val="tx1"/>
              </a:solidFill>
            </a:endParaRPr>
          </a:p>
        </p:txBody>
      </p:sp>
      <p:sp>
        <p:nvSpPr>
          <p:cNvPr id="32" name="角丸四角形吹き出し 31"/>
          <p:cNvSpPr/>
          <p:nvPr/>
        </p:nvSpPr>
        <p:spPr>
          <a:xfrm>
            <a:off x="3857620" y="4643446"/>
            <a:ext cx="1857388" cy="857256"/>
          </a:xfrm>
          <a:prstGeom prst="wedgeRoundRectCallout">
            <a:avLst>
              <a:gd name="adj1" fmla="val -50176"/>
              <a:gd name="adj2" fmla="val -79970"/>
              <a:gd name="adj3" fmla="val 16667"/>
            </a:avLst>
          </a:prstGeom>
          <a:solidFill>
            <a:schemeClr val="accent2">
              <a:lumMod val="40000"/>
              <a:lumOff val="6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Form</a:t>
            </a:r>
            <a:r>
              <a:rPr kumimoji="1" lang="ja-JP" altLang="en-US" dirty="0" smtClean="0">
                <a:solidFill>
                  <a:schemeClr val="tx1"/>
                </a:solidFill>
              </a:rPr>
              <a:t>／</a:t>
            </a:r>
            <a:r>
              <a:rPr kumimoji="1" lang="en-US" altLang="ja-JP" dirty="0" smtClean="0">
                <a:solidFill>
                  <a:schemeClr val="tx1"/>
                </a:solidFill>
              </a:rPr>
              <a:t>DAL</a:t>
            </a:r>
            <a:r>
              <a:rPr kumimoji="1" lang="ja-JP" altLang="en-US" dirty="0" smtClean="0">
                <a:solidFill>
                  <a:schemeClr val="tx1"/>
                </a:solidFill>
              </a:rPr>
              <a:t>との橋渡し</a:t>
            </a:r>
            <a:endParaRPr kumimoji="1" lang="ja-JP" altLang="en-US" dirty="0">
              <a:solidFill>
                <a:schemeClr val="tx1"/>
              </a:solidFill>
            </a:endParaRPr>
          </a:p>
        </p:txBody>
      </p:sp>
      <p:sp>
        <p:nvSpPr>
          <p:cNvPr id="33" name="角丸四角形吹き出し 32"/>
          <p:cNvSpPr/>
          <p:nvPr/>
        </p:nvSpPr>
        <p:spPr>
          <a:xfrm>
            <a:off x="6715140" y="2143116"/>
            <a:ext cx="2143108" cy="857256"/>
          </a:xfrm>
          <a:prstGeom prst="wedgeRoundRectCallout">
            <a:avLst>
              <a:gd name="adj1" fmla="val 2909"/>
              <a:gd name="adj2" fmla="val 88531"/>
              <a:gd name="adj3" fmla="val 16667"/>
            </a:avLst>
          </a:prstGeom>
          <a:solidFill>
            <a:schemeClr val="accent2">
              <a:lumMod val="40000"/>
              <a:lumOff val="6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Logic</a:t>
            </a:r>
            <a:r>
              <a:rPr kumimoji="1" lang="ja-JP" altLang="en-US" dirty="0" smtClean="0">
                <a:solidFill>
                  <a:schemeClr val="tx1"/>
                </a:solidFill>
              </a:rPr>
              <a:t>とのやりとり</a:t>
            </a:r>
            <a:endParaRPr kumimoji="1" lang="ja-JP" altLang="en-US" dirty="0">
              <a:solidFill>
                <a:schemeClr val="tx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アプリケーションプログラム変数の宣言要因</a:t>
            </a:r>
            <a:endParaRPr kumimoji="1" lang="ja-JP" altLang="en-US" dirty="0"/>
          </a:p>
        </p:txBody>
      </p:sp>
      <p:graphicFrame>
        <p:nvGraphicFramePr>
          <p:cNvPr id="3" name="図表 2"/>
          <p:cNvGraphicFramePr/>
          <p:nvPr/>
        </p:nvGraphicFramePr>
        <p:xfrm>
          <a:off x="1571604" y="1428736"/>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そこで・・・</a:t>
            </a:r>
            <a:endParaRPr kumimoji="1" lang="ja-JP" altLang="en-US" dirty="0"/>
          </a:p>
        </p:txBody>
      </p:sp>
      <p:sp>
        <p:nvSpPr>
          <p:cNvPr id="3" name="角丸四角形 2"/>
          <p:cNvSpPr/>
          <p:nvPr/>
        </p:nvSpPr>
        <p:spPr>
          <a:xfrm>
            <a:off x="1071538" y="1643050"/>
            <a:ext cx="6715172" cy="3357586"/>
          </a:xfrm>
          <a:prstGeom prst="roundRect">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smtClean="0">
                <a:solidFill>
                  <a:schemeClr val="tx1"/>
                </a:solidFill>
              </a:rPr>
              <a:t>Form</a:t>
            </a:r>
            <a:r>
              <a:rPr kumimoji="1" lang="ja-JP" altLang="en-US" sz="2800" dirty="0" smtClean="0">
                <a:solidFill>
                  <a:schemeClr val="tx1"/>
                </a:solidFill>
              </a:rPr>
              <a:t>／</a:t>
            </a:r>
            <a:r>
              <a:rPr kumimoji="1" lang="en-US" altLang="ja-JP" sz="2800" dirty="0" smtClean="0">
                <a:solidFill>
                  <a:schemeClr val="tx1"/>
                </a:solidFill>
              </a:rPr>
              <a:t>Logic</a:t>
            </a:r>
            <a:r>
              <a:rPr kumimoji="1" lang="ja-JP" altLang="en-US" sz="2800" dirty="0" smtClean="0">
                <a:solidFill>
                  <a:schemeClr val="tx1"/>
                </a:solidFill>
              </a:rPr>
              <a:t>／</a:t>
            </a:r>
            <a:r>
              <a:rPr kumimoji="1" lang="en-US" altLang="ja-JP" sz="2800" dirty="0" smtClean="0">
                <a:solidFill>
                  <a:schemeClr val="tx1"/>
                </a:solidFill>
              </a:rPr>
              <a:t>DAL </a:t>
            </a:r>
            <a:r>
              <a:rPr kumimoji="1" lang="ja-JP" altLang="en-US" sz="2800" dirty="0" smtClean="0">
                <a:solidFill>
                  <a:schemeClr val="tx1"/>
                </a:solidFill>
              </a:rPr>
              <a:t>に設計情報から</a:t>
            </a:r>
            <a:endParaRPr kumimoji="1" lang="en-US" altLang="ja-JP" sz="2800" dirty="0" smtClean="0">
              <a:solidFill>
                <a:schemeClr val="tx1"/>
              </a:solidFill>
            </a:endParaRPr>
          </a:p>
          <a:p>
            <a:pPr algn="ctr"/>
            <a:r>
              <a:rPr kumimoji="1" lang="ja-JP" altLang="en-US" sz="2800" dirty="0" smtClean="0">
                <a:solidFill>
                  <a:schemeClr val="tx1"/>
                </a:solidFill>
              </a:rPr>
              <a:t>自動的に変数を作り出してしまおう</a:t>
            </a:r>
            <a:endParaRPr kumimoji="1" lang="en-US" altLang="ja-JP" sz="2800" dirty="0" smtClean="0">
              <a:solidFill>
                <a:schemeClr val="tx1"/>
              </a:solidFill>
            </a:endParaRPr>
          </a:p>
          <a:p>
            <a:pPr algn="ctr"/>
            <a:endParaRPr lang="en-US" altLang="ja-JP" sz="2800" dirty="0" smtClean="0">
              <a:solidFill>
                <a:schemeClr val="tx1"/>
              </a:solidFill>
            </a:endParaRPr>
          </a:p>
          <a:p>
            <a:pPr algn="ctr"/>
            <a:r>
              <a:rPr kumimoji="1" lang="ja-JP" altLang="en-US" sz="2800" dirty="0" smtClean="0">
                <a:solidFill>
                  <a:schemeClr val="tx1"/>
                </a:solidFill>
              </a:rPr>
              <a:t>という試み。</a:t>
            </a:r>
            <a:endParaRPr kumimoji="1" lang="ja-JP" altLang="en-US" sz="280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14348" y="1714489"/>
            <a:ext cx="7772400" cy="1357322"/>
          </a:xfrm>
        </p:spPr>
        <p:txBody>
          <a:bodyPr/>
          <a:lstStyle/>
          <a:p>
            <a:pPr algn="ctr"/>
            <a:r>
              <a:rPr kumimoji="1" lang="ja-JP" altLang="en-US" sz="7200" dirty="0" smtClean="0"/>
              <a:t>前回までのおさらい</a:t>
            </a:r>
            <a:endParaRPr kumimoji="1" lang="ja-JP" altLang="en-US" sz="7200" dirty="0"/>
          </a:p>
        </p:txBody>
      </p:sp>
      <p:sp>
        <p:nvSpPr>
          <p:cNvPr id="4" name="テキスト ボックス 3"/>
          <p:cNvSpPr txBox="1"/>
          <p:nvPr/>
        </p:nvSpPr>
        <p:spPr>
          <a:xfrm>
            <a:off x="3428992" y="3500438"/>
            <a:ext cx="5118709" cy="2031325"/>
          </a:xfrm>
          <a:prstGeom prst="rect">
            <a:avLst/>
          </a:prstGeom>
          <a:noFill/>
        </p:spPr>
        <p:txBody>
          <a:bodyPr wrap="none" rtlCol="0">
            <a:spAutoFit/>
          </a:bodyPr>
          <a:lstStyle/>
          <a:p>
            <a:r>
              <a:rPr lang="ja-JP" altLang="en-US" dirty="0" smtClean="0">
                <a:latin typeface="MS UI Gothic" pitchFamily="50" charset="-128"/>
                <a:ea typeface="MS UI Gothic" pitchFamily="50" charset="-128"/>
              </a:rPr>
              <a:t>　 　　　／⌒　　⌒＼　　　　　　</a:t>
            </a:r>
          </a:p>
          <a:p>
            <a:r>
              <a:rPr lang="ja-JP" altLang="en-US" dirty="0" smtClean="0">
                <a:latin typeface="MS UI Gothic" pitchFamily="50" charset="-128"/>
                <a:ea typeface="MS UI Gothic" pitchFamily="50" charset="-128"/>
              </a:rPr>
              <a:t>　　　／（ ●） 　（●）＼</a:t>
            </a:r>
          </a:p>
          <a:p>
            <a:r>
              <a:rPr lang="ja-JP" altLang="en-US" dirty="0" smtClean="0">
                <a:latin typeface="MS UI Gothic" pitchFamily="50" charset="-128"/>
                <a:ea typeface="MS UI Gothic" pitchFamily="50" charset="-128"/>
              </a:rPr>
              <a:t>　 ／</a:t>
            </a:r>
            <a:r>
              <a:rPr lang="en-US" altLang="ja-JP" dirty="0" smtClean="0">
                <a:latin typeface="MS UI Gothic" pitchFamily="50" charset="-128"/>
                <a:ea typeface="MS UI Gothic" pitchFamily="50" charset="-128"/>
              </a:rPr>
              <a:t>::::::⌒</a:t>
            </a:r>
            <a:r>
              <a:rPr lang="ja-JP" altLang="en-US" dirty="0" smtClean="0">
                <a:latin typeface="MS UI Gothic" pitchFamily="50" charset="-128"/>
                <a:ea typeface="MS UI Gothic" pitchFamily="50" charset="-128"/>
              </a:rPr>
              <a:t>（</a:t>
            </a:r>
            <a:r>
              <a:rPr lang="en-US" altLang="ja-JP" dirty="0" smtClean="0">
                <a:latin typeface="MS UI Gothic" pitchFamily="50" charset="-128"/>
                <a:ea typeface="MS UI Gothic" pitchFamily="50" charset="-128"/>
              </a:rPr>
              <a:t>__</a:t>
            </a:r>
            <a:r>
              <a:rPr lang="ja-JP" altLang="en-US" dirty="0" smtClean="0">
                <a:latin typeface="MS UI Gothic" pitchFamily="50" charset="-128"/>
                <a:ea typeface="MS UI Gothic" pitchFamily="50" charset="-128"/>
              </a:rPr>
              <a:t>人</a:t>
            </a:r>
            <a:r>
              <a:rPr lang="en-US" altLang="ja-JP" dirty="0" smtClean="0">
                <a:latin typeface="MS UI Gothic" pitchFamily="50" charset="-128"/>
                <a:ea typeface="MS UI Gothic" pitchFamily="50" charset="-128"/>
              </a:rPr>
              <a:t>__</a:t>
            </a:r>
            <a:r>
              <a:rPr lang="ja-JP" altLang="en-US" dirty="0" smtClean="0">
                <a:latin typeface="MS UI Gothic" pitchFamily="50" charset="-128"/>
                <a:ea typeface="MS UI Gothic" pitchFamily="50" charset="-128"/>
              </a:rPr>
              <a:t>）⌒</a:t>
            </a:r>
            <a:r>
              <a:rPr lang="en-US" altLang="ja-JP" dirty="0" smtClean="0">
                <a:latin typeface="MS UI Gothic" pitchFamily="50" charset="-128"/>
                <a:ea typeface="MS UI Gothic" pitchFamily="50" charset="-128"/>
              </a:rPr>
              <a:t>:::::</a:t>
            </a:r>
            <a:r>
              <a:rPr lang="ja-JP" altLang="en-US" dirty="0" smtClean="0">
                <a:latin typeface="MS UI Gothic" pitchFamily="50" charset="-128"/>
                <a:ea typeface="MS UI Gothic" pitchFamily="50" charset="-128"/>
              </a:rPr>
              <a:t>＼</a:t>
            </a:r>
            <a:endParaRPr lang="en-US" altLang="ja-JP" dirty="0" smtClean="0">
              <a:latin typeface="MS UI Gothic" pitchFamily="50" charset="-128"/>
              <a:ea typeface="MS UI Gothic" pitchFamily="50" charset="-128"/>
            </a:endParaRPr>
          </a:p>
          <a:p>
            <a:r>
              <a:rPr lang="ja-JP" altLang="en-US" dirty="0" smtClean="0">
                <a:latin typeface="MS UI Gothic" pitchFamily="50" charset="-128"/>
                <a:ea typeface="MS UI Gothic" pitchFamily="50" charset="-128"/>
              </a:rPr>
              <a:t>　 </a:t>
            </a:r>
            <a:r>
              <a:rPr lang="en-US" altLang="ja-JP" dirty="0" smtClean="0">
                <a:latin typeface="MS UI Gothic" pitchFamily="50" charset="-128"/>
                <a:ea typeface="MS UI Gothic" pitchFamily="50" charset="-128"/>
              </a:rPr>
              <a:t>|</a:t>
            </a:r>
            <a:r>
              <a:rPr lang="ja-JP" altLang="en-US" dirty="0" smtClean="0">
                <a:latin typeface="MS UI Gothic" pitchFamily="50" charset="-128"/>
                <a:ea typeface="MS UI Gothic" pitchFamily="50" charset="-128"/>
              </a:rPr>
              <a:t>　　　　　</a:t>
            </a:r>
            <a:r>
              <a:rPr lang="en-US" altLang="ja-JP" dirty="0" smtClean="0">
                <a:latin typeface="MS UI Gothic" pitchFamily="50" charset="-128"/>
                <a:ea typeface="MS UI Gothic" pitchFamily="50" charset="-128"/>
              </a:rPr>
              <a:t>|r┬-|</a:t>
            </a:r>
            <a:r>
              <a:rPr lang="ja-JP" altLang="en-US" dirty="0" smtClean="0">
                <a:latin typeface="MS UI Gothic" pitchFamily="50" charset="-128"/>
                <a:ea typeface="MS UI Gothic" pitchFamily="50" charset="-128"/>
              </a:rPr>
              <a:t>　　　　　</a:t>
            </a:r>
            <a:r>
              <a:rPr lang="en-US" altLang="ja-JP" dirty="0" smtClean="0">
                <a:latin typeface="MS UI Gothic" pitchFamily="50" charset="-128"/>
                <a:ea typeface="MS UI Gothic" pitchFamily="50" charset="-128"/>
              </a:rPr>
              <a:t>|</a:t>
            </a:r>
            <a:r>
              <a:rPr lang="ja-JP" altLang="en-US" dirty="0" smtClean="0">
                <a:latin typeface="MS UI Gothic" pitchFamily="50" charset="-128"/>
                <a:ea typeface="MS UI Gothic" pitchFamily="50" charset="-128"/>
              </a:rPr>
              <a:t>　そんなのがあったのか</a:t>
            </a:r>
            <a:r>
              <a:rPr lang="ja-JP" altLang="en-US" dirty="0" err="1" smtClean="0">
                <a:latin typeface="MS UI Gothic" pitchFamily="50" charset="-128"/>
                <a:ea typeface="MS UI Gothic" pitchFamily="50" charset="-128"/>
              </a:rPr>
              <a:t>？。</a:t>
            </a:r>
            <a:r>
              <a:rPr lang="ja-JP" altLang="en-US" dirty="0" smtClean="0">
                <a:latin typeface="MS UI Gothic" pitchFamily="50" charset="-128"/>
                <a:ea typeface="MS UI Gothic" pitchFamily="50" charset="-128"/>
              </a:rPr>
              <a:t>　</a:t>
            </a:r>
            <a:endParaRPr lang="en-US" altLang="ja-JP" dirty="0" smtClean="0">
              <a:latin typeface="MS UI Gothic" pitchFamily="50" charset="-128"/>
              <a:ea typeface="MS UI Gothic" pitchFamily="50" charset="-128"/>
            </a:endParaRPr>
          </a:p>
          <a:p>
            <a:r>
              <a:rPr lang="ja-JP" altLang="en-US" dirty="0" smtClean="0">
                <a:latin typeface="MS UI Gothic" pitchFamily="50" charset="-128"/>
                <a:ea typeface="MS UI Gothic" pitchFamily="50" charset="-128"/>
              </a:rPr>
              <a:t>　 ＼ 　　 　 </a:t>
            </a:r>
            <a:r>
              <a:rPr lang="en-US" altLang="ja-JP" dirty="0" smtClean="0">
                <a:latin typeface="MS UI Gothic" pitchFamily="50" charset="-128"/>
                <a:ea typeface="MS UI Gothic" pitchFamily="50" charset="-128"/>
              </a:rPr>
              <a:t>`</a:t>
            </a:r>
            <a:r>
              <a:rPr lang="ja-JP" altLang="en-US" dirty="0" err="1" smtClean="0">
                <a:latin typeface="MS UI Gothic" pitchFamily="50" charset="-128"/>
                <a:ea typeface="MS UI Gothic" pitchFamily="50" charset="-128"/>
              </a:rPr>
              <a:t>ー</a:t>
            </a:r>
            <a:r>
              <a:rPr lang="en-US" altLang="ja-JP" dirty="0" smtClean="0">
                <a:latin typeface="MS UI Gothic" pitchFamily="50" charset="-128"/>
                <a:ea typeface="MS UI Gothic" pitchFamily="50" charset="-128"/>
              </a:rPr>
              <a:t>'´ </a:t>
            </a:r>
            <a:r>
              <a:rPr lang="ja-JP" altLang="en-US" dirty="0" smtClean="0">
                <a:latin typeface="MS UI Gothic" pitchFamily="50" charset="-128"/>
                <a:ea typeface="MS UI Gothic" pitchFamily="50" charset="-128"/>
              </a:rPr>
              <a:t>　 　 ／</a:t>
            </a:r>
          </a:p>
          <a:p>
            <a:endParaRPr lang="ja-JP" altLang="en-US" dirty="0" smtClean="0">
              <a:latin typeface="MS UI Gothic" pitchFamily="50" charset="-128"/>
              <a:ea typeface="MS UI Gothic" pitchFamily="50" charset="-128"/>
            </a:endParaRPr>
          </a:p>
          <a:p>
            <a:endParaRPr kumimoji="1" lang="ja-JP" altLang="en-US" dirty="0">
              <a:latin typeface="MS UI Gothic" pitchFamily="50" charset="-128"/>
              <a:ea typeface="MS UI Gothic" pitchFamily="50" charset="-128"/>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XML</a:t>
            </a:r>
            <a:r>
              <a:rPr kumimoji="1" lang="ja-JP" altLang="en-US" dirty="0" smtClean="0"/>
              <a:t>ファイルに定義情報を用意する</a:t>
            </a:r>
            <a:endParaRPr kumimoji="1" lang="ja-JP" altLang="en-US" dirty="0"/>
          </a:p>
        </p:txBody>
      </p:sp>
      <p:sp>
        <p:nvSpPr>
          <p:cNvPr id="3" name="メモ 2"/>
          <p:cNvSpPr/>
          <p:nvPr/>
        </p:nvSpPr>
        <p:spPr>
          <a:xfrm>
            <a:off x="428596" y="1142984"/>
            <a:ext cx="8072494" cy="1857388"/>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&lt;Form Name=“Form1”&gt;</a:t>
            </a:r>
          </a:p>
          <a:p>
            <a:r>
              <a:rPr kumimoji="1" lang="en-US" altLang="ja-JP" dirty="0" smtClean="0">
                <a:solidFill>
                  <a:schemeClr val="tx1"/>
                </a:solidFill>
              </a:rPr>
              <a:t>  &lt;</a:t>
            </a:r>
            <a:r>
              <a:rPr kumimoji="1" lang="en-US" altLang="ja-JP" dirty="0" err="1" smtClean="0">
                <a:solidFill>
                  <a:schemeClr val="tx1"/>
                </a:solidFill>
              </a:rPr>
              <a:t>UserInterface</a:t>
            </a:r>
            <a:r>
              <a:rPr kumimoji="1" lang="en-US" altLang="ja-JP" dirty="0" smtClean="0">
                <a:solidFill>
                  <a:schemeClr val="tx1"/>
                </a:solidFill>
              </a:rPr>
              <a:t>&gt;</a:t>
            </a:r>
          </a:p>
          <a:p>
            <a:r>
              <a:rPr lang="en-US" altLang="ja-JP" dirty="0" smtClean="0">
                <a:solidFill>
                  <a:schemeClr val="tx1"/>
                </a:solidFill>
              </a:rPr>
              <a:t>    &lt;Field Name=“</a:t>
            </a:r>
            <a:r>
              <a:rPr lang="en-US" altLang="ja-JP" dirty="0" err="1" smtClean="0">
                <a:solidFill>
                  <a:schemeClr val="tx1"/>
                </a:solidFill>
              </a:rPr>
              <a:t>UserName</a:t>
            </a:r>
            <a:r>
              <a:rPr lang="en-US" altLang="ja-JP" dirty="0" smtClean="0">
                <a:solidFill>
                  <a:schemeClr val="tx1"/>
                </a:solidFill>
              </a:rPr>
              <a:t>”, </a:t>
            </a:r>
            <a:r>
              <a:rPr lang="en-US" altLang="ja-JP" dirty="0" err="1" smtClean="0">
                <a:solidFill>
                  <a:schemeClr val="tx1"/>
                </a:solidFill>
              </a:rPr>
              <a:t>DisplayName</a:t>
            </a:r>
            <a:r>
              <a:rPr lang="en-US" altLang="ja-JP" dirty="0" smtClean="0">
                <a:solidFill>
                  <a:schemeClr val="tx1"/>
                </a:solidFill>
              </a:rPr>
              <a:t>=“</a:t>
            </a:r>
            <a:r>
              <a:rPr lang="ja-JP" altLang="en-US" dirty="0" smtClean="0">
                <a:solidFill>
                  <a:schemeClr val="tx1"/>
                </a:solidFill>
              </a:rPr>
              <a:t>ユーザー名</a:t>
            </a:r>
            <a:r>
              <a:rPr lang="en-US" altLang="ja-JP" dirty="0" smtClean="0">
                <a:solidFill>
                  <a:schemeClr val="tx1"/>
                </a:solidFill>
              </a:rPr>
              <a:t>”, Type=“String”, ... &gt;</a:t>
            </a:r>
          </a:p>
          <a:p>
            <a:r>
              <a:rPr lang="en-US" altLang="ja-JP" dirty="0" smtClean="0">
                <a:solidFill>
                  <a:schemeClr val="tx1"/>
                </a:solidFill>
              </a:rPr>
              <a:t>    &lt;Field Name=“Password”, </a:t>
            </a:r>
            <a:r>
              <a:rPr lang="en-US" altLang="ja-JP" dirty="0" err="1" smtClean="0">
                <a:solidFill>
                  <a:schemeClr val="tx1"/>
                </a:solidFill>
              </a:rPr>
              <a:t>DisplayName</a:t>
            </a:r>
            <a:r>
              <a:rPr lang="en-US" altLang="ja-JP" dirty="0" smtClean="0">
                <a:solidFill>
                  <a:schemeClr val="tx1"/>
                </a:solidFill>
              </a:rPr>
              <a:t>=“</a:t>
            </a:r>
            <a:r>
              <a:rPr lang="ja-JP" altLang="en-US" dirty="0" smtClean="0">
                <a:solidFill>
                  <a:schemeClr val="tx1"/>
                </a:solidFill>
              </a:rPr>
              <a:t>パスワード</a:t>
            </a:r>
            <a:r>
              <a:rPr lang="en-US" altLang="ja-JP" dirty="0" smtClean="0">
                <a:solidFill>
                  <a:schemeClr val="tx1"/>
                </a:solidFill>
              </a:rPr>
              <a:t>”, Type=“String”, ... &gt;</a:t>
            </a:r>
            <a:endParaRPr lang="ja-JP" altLang="en-US" dirty="0" smtClean="0">
              <a:solidFill>
                <a:schemeClr val="tx1"/>
              </a:solidFill>
            </a:endParaRPr>
          </a:p>
          <a:p>
            <a:r>
              <a:rPr kumimoji="1" lang="en-US" altLang="ja-JP" dirty="0" smtClean="0">
                <a:solidFill>
                  <a:schemeClr val="tx1"/>
                </a:solidFill>
              </a:rPr>
              <a:t>  &lt;/</a:t>
            </a:r>
            <a:r>
              <a:rPr kumimoji="1" lang="en-US" altLang="ja-JP" dirty="0" err="1" smtClean="0">
                <a:solidFill>
                  <a:schemeClr val="tx1"/>
                </a:solidFill>
              </a:rPr>
              <a:t>UserInterface</a:t>
            </a:r>
            <a:r>
              <a:rPr kumimoji="1" lang="en-US" altLang="ja-JP" dirty="0" smtClean="0">
                <a:solidFill>
                  <a:schemeClr val="tx1"/>
                </a:solidFill>
              </a:rPr>
              <a:t>&gt;</a:t>
            </a:r>
          </a:p>
          <a:p>
            <a:r>
              <a:rPr lang="en-US" altLang="ja-JP" dirty="0" smtClean="0">
                <a:solidFill>
                  <a:schemeClr val="tx1"/>
                </a:solidFill>
              </a:rPr>
              <a:t>&lt;/Form&gt;</a:t>
            </a:r>
            <a:endParaRPr kumimoji="1" lang="ja-JP" altLang="en-US" dirty="0">
              <a:solidFill>
                <a:schemeClr val="tx1"/>
              </a:solidFill>
            </a:endParaRPr>
          </a:p>
        </p:txBody>
      </p:sp>
      <p:sp>
        <p:nvSpPr>
          <p:cNvPr id="4" name="メモ 3"/>
          <p:cNvSpPr/>
          <p:nvPr/>
        </p:nvSpPr>
        <p:spPr>
          <a:xfrm>
            <a:off x="428596" y="3214686"/>
            <a:ext cx="8072494" cy="1857388"/>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&lt;Database Name=“</a:t>
            </a:r>
            <a:r>
              <a:rPr kumimoji="1" lang="en-US" altLang="ja-JP" dirty="0" err="1" smtClean="0">
                <a:solidFill>
                  <a:schemeClr val="tx1"/>
                </a:solidFill>
              </a:rPr>
              <a:t>AppDB</a:t>
            </a:r>
            <a:r>
              <a:rPr kumimoji="1" lang="en-US" altLang="ja-JP" dirty="0" smtClean="0">
                <a:solidFill>
                  <a:schemeClr val="tx1"/>
                </a:solidFill>
              </a:rPr>
              <a:t>”&gt;</a:t>
            </a:r>
          </a:p>
          <a:p>
            <a:r>
              <a:rPr kumimoji="1" lang="en-US" altLang="ja-JP" dirty="0" smtClean="0">
                <a:solidFill>
                  <a:schemeClr val="tx1"/>
                </a:solidFill>
              </a:rPr>
              <a:t>  &lt;Table Name=“</a:t>
            </a:r>
            <a:r>
              <a:rPr kumimoji="1" lang="en-US" altLang="ja-JP" dirty="0" err="1" smtClean="0">
                <a:solidFill>
                  <a:schemeClr val="tx1"/>
                </a:solidFill>
              </a:rPr>
              <a:t>UserTable</a:t>
            </a:r>
            <a:r>
              <a:rPr kumimoji="1" lang="en-US" altLang="ja-JP" dirty="0" smtClean="0">
                <a:solidFill>
                  <a:schemeClr val="tx1"/>
                </a:solidFill>
              </a:rPr>
              <a:t>”&gt;</a:t>
            </a:r>
          </a:p>
          <a:p>
            <a:r>
              <a:rPr lang="en-US" altLang="ja-JP" dirty="0" smtClean="0">
                <a:solidFill>
                  <a:schemeClr val="tx1"/>
                </a:solidFill>
              </a:rPr>
              <a:t>    &lt;Field Name=“</a:t>
            </a:r>
            <a:r>
              <a:rPr lang="en-US" altLang="ja-JP" dirty="0" err="1" smtClean="0">
                <a:solidFill>
                  <a:schemeClr val="tx1"/>
                </a:solidFill>
              </a:rPr>
              <a:t>UserName</a:t>
            </a:r>
            <a:r>
              <a:rPr lang="en-US" altLang="ja-JP" dirty="0" smtClean="0">
                <a:solidFill>
                  <a:schemeClr val="tx1"/>
                </a:solidFill>
              </a:rPr>
              <a:t>”, </a:t>
            </a:r>
            <a:r>
              <a:rPr lang="en-US" altLang="ja-JP" dirty="0" err="1" smtClean="0">
                <a:solidFill>
                  <a:schemeClr val="tx1"/>
                </a:solidFill>
              </a:rPr>
              <a:t>DisplayName</a:t>
            </a:r>
            <a:r>
              <a:rPr lang="en-US" altLang="ja-JP" dirty="0" smtClean="0">
                <a:solidFill>
                  <a:schemeClr val="tx1"/>
                </a:solidFill>
              </a:rPr>
              <a:t>=“</a:t>
            </a:r>
            <a:r>
              <a:rPr lang="ja-JP" altLang="en-US" dirty="0" smtClean="0">
                <a:solidFill>
                  <a:schemeClr val="tx1"/>
                </a:solidFill>
              </a:rPr>
              <a:t>ユーザー名</a:t>
            </a:r>
            <a:r>
              <a:rPr lang="en-US" altLang="ja-JP" dirty="0" smtClean="0">
                <a:solidFill>
                  <a:schemeClr val="tx1"/>
                </a:solidFill>
              </a:rPr>
              <a:t>”, Type=“String”, ... &gt;</a:t>
            </a:r>
          </a:p>
          <a:p>
            <a:r>
              <a:rPr lang="en-US" altLang="ja-JP" dirty="0" smtClean="0">
                <a:solidFill>
                  <a:schemeClr val="tx1"/>
                </a:solidFill>
              </a:rPr>
              <a:t>    &lt;Field Name=“Password”, </a:t>
            </a:r>
            <a:r>
              <a:rPr lang="en-US" altLang="ja-JP" dirty="0" err="1" smtClean="0">
                <a:solidFill>
                  <a:schemeClr val="tx1"/>
                </a:solidFill>
              </a:rPr>
              <a:t>DisplayName</a:t>
            </a:r>
            <a:r>
              <a:rPr lang="en-US" altLang="ja-JP" dirty="0" smtClean="0">
                <a:solidFill>
                  <a:schemeClr val="tx1"/>
                </a:solidFill>
              </a:rPr>
              <a:t>=“</a:t>
            </a:r>
            <a:r>
              <a:rPr lang="ja-JP" altLang="en-US" dirty="0" smtClean="0">
                <a:solidFill>
                  <a:schemeClr val="tx1"/>
                </a:solidFill>
              </a:rPr>
              <a:t>パスワード</a:t>
            </a:r>
            <a:r>
              <a:rPr lang="en-US" altLang="ja-JP" dirty="0" smtClean="0">
                <a:solidFill>
                  <a:schemeClr val="tx1"/>
                </a:solidFill>
              </a:rPr>
              <a:t>”, Type=“String”, ... &gt;</a:t>
            </a:r>
            <a:endParaRPr lang="ja-JP" altLang="en-US" dirty="0" smtClean="0">
              <a:solidFill>
                <a:schemeClr val="tx1"/>
              </a:solidFill>
            </a:endParaRPr>
          </a:p>
          <a:p>
            <a:r>
              <a:rPr kumimoji="1" lang="en-US" altLang="ja-JP" dirty="0" smtClean="0">
                <a:solidFill>
                  <a:schemeClr val="tx1"/>
                </a:solidFill>
              </a:rPr>
              <a:t>  &lt;/Table&gt;</a:t>
            </a:r>
          </a:p>
          <a:p>
            <a:r>
              <a:rPr lang="en-US" altLang="ja-JP" dirty="0" smtClean="0">
                <a:solidFill>
                  <a:schemeClr val="tx1"/>
                </a:solidFill>
              </a:rPr>
              <a:t>&lt;/Database&gt;</a:t>
            </a:r>
            <a:endParaRPr kumimoji="1" lang="ja-JP" altLang="en-US" dirty="0">
              <a:solidFill>
                <a:schemeClr val="tx1"/>
              </a:solidFill>
            </a:endParaRPr>
          </a:p>
        </p:txBody>
      </p:sp>
      <p:sp>
        <p:nvSpPr>
          <p:cNvPr id="5" name="角丸四角形吹き出し 4"/>
          <p:cNvSpPr/>
          <p:nvPr/>
        </p:nvSpPr>
        <p:spPr>
          <a:xfrm>
            <a:off x="2786050" y="4786322"/>
            <a:ext cx="5272118" cy="1041276"/>
          </a:xfrm>
          <a:prstGeom prst="wedgeRoundRectCallout">
            <a:avLst>
              <a:gd name="adj1" fmla="val -34604"/>
              <a:gd name="adj2" fmla="val -72991"/>
              <a:gd name="adj3" fmla="val 16667"/>
            </a:avLst>
          </a:prstGeom>
          <a:solidFill>
            <a:schemeClr val="accent2">
              <a:lumMod val="40000"/>
              <a:lumOff val="6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基本クラスで</a:t>
            </a:r>
            <a:r>
              <a:rPr lang="en-US" altLang="ja-JP" sz="2000" dirty="0" smtClean="0">
                <a:solidFill>
                  <a:schemeClr val="tx1"/>
                </a:solidFill>
              </a:rPr>
              <a:t>XML</a:t>
            </a:r>
            <a:r>
              <a:rPr lang="ja-JP" altLang="en-US" sz="2000" dirty="0" smtClean="0">
                <a:solidFill>
                  <a:schemeClr val="tx1"/>
                </a:solidFill>
              </a:rPr>
              <a:t>を取り込み自動的に内部変数を用意する </a:t>
            </a:r>
            <a:r>
              <a:rPr lang="en-US" altLang="ja-JP" sz="2000" dirty="0" smtClean="0">
                <a:solidFill>
                  <a:schemeClr val="tx1"/>
                </a:solidFill>
              </a:rPr>
              <a:t>Form/Logic/DAL </a:t>
            </a:r>
            <a:r>
              <a:rPr lang="ja-JP" altLang="en-US" sz="2000" dirty="0" smtClean="0">
                <a:solidFill>
                  <a:schemeClr val="tx1"/>
                </a:solidFill>
              </a:rPr>
              <a:t>クラスを作る。</a:t>
            </a:r>
            <a:endParaRPr kumimoji="1" lang="ja-JP" altLang="en-US" sz="2000" dirty="0">
              <a:solidFill>
                <a:schemeClr val="tx1"/>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7158" y="285728"/>
            <a:ext cx="8286808" cy="706437"/>
          </a:xfrm>
        </p:spPr>
        <p:txBody>
          <a:bodyPr/>
          <a:lstStyle/>
          <a:p>
            <a:r>
              <a:rPr kumimoji="1" lang="ja-JP" altLang="en-US" dirty="0" smtClean="0"/>
              <a:t>ちょっとまって。ホントに便利になる？</a:t>
            </a:r>
            <a:endParaRPr kumimoji="1" lang="ja-JP" altLang="en-US" dirty="0"/>
          </a:p>
        </p:txBody>
      </p:sp>
      <p:sp>
        <p:nvSpPr>
          <p:cNvPr id="4" name="メモ 3"/>
          <p:cNvSpPr/>
          <p:nvPr/>
        </p:nvSpPr>
        <p:spPr>
          <a:xfrm>
            <a:off x="785786" y="1214422"/>
            <a:ext cx="7072362" cy="4286280"/>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Form::</a:t>
            </a:r>
            <a:r>
              <a:rPr kumimoji="1" lang="en-US" altLang="ja-JP" dirty="0" err="1" smtClean="0">
                <a:solidFill>
                  <a:schemeClr val="tx1"/>
                </a:solidFill>
              </a:rPr>
              <a:t>OnSearchClick</a:t>
            </a:r>
            <a:r>
              <a:rPr kumimoji="1" lang="en-US" altLang="ja-JP" dirty="0" smtClean="0">
                <a:solidFill>
                  <a:schemeClr val="tx1"/>
                </a:solidFill>
              </a:rPr>
              <a:t>()</a:t>
            </a:r>
          </a:p>
          <a:p>
            <a:r>
              <a:rPr lang="en-US" altLang="ja-JP" dirty="0" smtClean="0">
                <a:solidFill>
                  <a:schemeClr val="tx1"/>
                </a:solidFill>
              </a:rPr>
              <a:t>{</a:t>
            </a:r>
          </a:p>
          <a:p>
            <a:r>
              <a:rPr lang="en-US" altLang="ja-JP" dirty="0" smtClean="0">
                <a:solidFill>
                  <a:schemeClr val="tx1"/>
                </a:solidFill>
              </a:rPr>
              <a:t>    string </a:t>
            </a:r>
            <a:r>
              <a:rPr lang="en-US" altLang="ja-JP" dirty="0" smtClean="0">
                <a:solidFill>
                  <a:srgbClr val="FF0000"/>
                </a:solidFill>
              </a:rPr>
              <a:t>Code</a:t>
            </a:r>
            <a:r>
              <a:rPr lang="en-US" altLang="ja-JP" dirty="0" smtClean="0">
                <a:solidFill>
                  <a:schemeClr val="tx1"/>
                </a:solidFill>
              </a:rPr>
              <a:t> = </a:t>
            </a:r>
            <a:r>
              <a:rPr lang="en-US" altLang="ja-JP" dirty="0" smtClean="0">
                <a:solidFill>
                  <a:srgbClr val="FF0000"/>
                </a:solidFill>
              </a:rPr>
              <a:t>Code-</a:t>
            </a:r>
            <a:r>
              <a:rPr lang="en-US" altLang="ja-JP" dirty="0" smtClean="0">
                <a:solidFill>
                  <a:schemeClr val="tx1"/>
                </a:solidFill>
              </a:rPr>
              <a:t>&gt;Text;</a:t>
            </a:r>
          </a:p>
          <a:p>
            <a:r>
              <a:rPr lang="en-US" altLang="ja-JP" dirty="0" smtClean="0">
                <a:solidFill>
                  <a:schemeClr val="tx1"/>
                </a:solidFill>
              </a:rPr>
              <a:t>    string </a:t>
            </a:r>
            <a:r>
              <a:rPr lang="en-US" altLang="ja-JP" dirty="0" smtClean="0">
                <a:solidFill>
                  <a:srgbClr val="FF0000"/>
                </a:solidFill>
              </a:rPr>
              <a:t>Name</a:t>
            </a:r>
            <a:r>
              <a:rPr lang="en-US" altLang="ja-JP" dirty="0" smtClean="0">
                <a:solidFill>
                  <a:schemeClr val="tx1"/>
                </a:solidFill>
              </a:rPr>
              <a:t>, </a:t>
            </a:r>
            <a:r>
              <a:rPr lang="en-US" altLang="ja-JP" dirty="0" smtClean="0">
                <a:solidFill>
                  <a:srgbClr val="FF0000"/>
                </a:solidFill>
              </a:rPr>
              <a:t>Birthday</a:t>
            </a:r>
            <a:r>
              <a:rPr lang="en-US" altLang="ja-JP" dirty="0" smtClean="0">
                <a:solidFill>
                  <a:schemeClr val="tx1"/>
                </a:solidFill>
              </a:rPr>
              <a:t>;</a:t>
            </a:r>
          </a:p>
          <a:p>
            <a:endParaRPr lang="en-US" altLang="ja-JP" dirty="0" smtClean="0">
              <a:solidFill>
                <a:schemeClr val="tx1"/>
              </a:solidFill>
            </a:endParaRPr>
          </a:p>
          <a:p>
            <a:r>
              <a:rPr lang="en-US" altLang="ja-JP" dirty="0" smtClean="0">
                <a:solidFill>
                  <a:schemeClr val="tx1"/>
                </a:solidFill>
              </a:rPr>
              <a:t>    </a:t>
            </a:r>
            <a:r>
              <a:rPr lang="en-US" altLang="ja-JP" dirty="0" err="1" smtClean="0">
                <a:solidFill>
                  <a:schemeClr val="tx1"/>
                </a:solidFill>
              </a:rPr>
              <a:t>bool</a:t>
            </a:r>
            <a:r>
              <a:rPr lang="en-US" altLang="ja-JP" dirty="0" smtClean="0">
                <a:solidFill>
                  <a:schemeClr val="tx1"/>
                </a:solidFill>
              </a:rPr>
              <a:t> ret = Logic-&gt;Check( </a:t>
            </a:r>
            <a:r>
              <a:rPr lang="en-US" altLang="ja-JP" dirty="0" smtClean="0">
                <a:solidFill>
                  <a:srgbClr val="FF0000"/>
                </a:solidFill>
              </a:rPr>
              <a:t>Code</a:t>
            </a:r>
            <a:r>
              <a:rPr lang="en-US" altLang="ja-JP" dirty="0" smtClean="0">
                <a:solidFill>
                  <a:schemeClr val="tx1"/>
                </a:solidFill>
              </a:rPr>
              <a:t> ); </a:t>
            </a:r>
          </a:p>
          <a:p>
            <a:r>
              <a:rPr kumimoji="1" lang="en-US" altLang="ja-JP" dirty="0" smtClean="0">
                <a:solidFill>
                  <a:schemeClr val="tx1"/>
                </a:solidFill>
              </a:rPr>
              <a:t>    if( ret == true )</a:t>
            </a:r>
          </a:p>
          <a:p>
            <a:r>
              <a:rPr lang="en-US" altLang="ja-JP" dirty="0" smtClean="0">
                <a:solidFill>
                  <a:schemeClr val="tx1"/>
                </a:solidFill>
              </a:rPr>
              <a:t>    {</a:t>
            </a:r>
          </a:p>
          <a:p>
            <a:r>
              <a:rPr kumimoji="1" lang="en-US" altLang="ja-JP" dirty="0" smtClean="0">
                <a:solidFill>
                  <a:schemeClr val="tx1"/>
                </a:solidFill>
              </a:rPr>
              <a:t>        ret = Logic-&gt;</a:t>
            </a:r>
            <a:r>
              <a:rPr kumimoji="1" lang="en-US" altLang="ja-JP" dirty="0" err="1" smtClean="0">
                <a:solidFill>
                  <a:schemeClr val="tx1"/>
                </a:solidFill>
              </a:rPr>
              <a:t>GetPerson</a:t>
            </a:r>
            <a:r>
              <a:rPr kumimoji="1" lang="en-US" altLang="ja-JP" dirty="0" smtClean="0">
                <a:solidFill>
                  <a:schemeClr val="tx1"/>
                </a:solidFill>
              </a:rPr>
              <a:t>( </a:t>
            </a:r>
            <a:r>
              <a:rPr kumimoji="1" lang="en-US" altLang="ja-JP" dirty="0" smtClean="0">
                <a:solidFill>
                  <a:srgbClr val="FF0000"/>
                </a:solidFill>
              </a:rPr>
              <a:t>Code</a:t>
            </a:r>
            <a:r>
              <a:rPr kumimoji="1" lang="en-US" altLang="ja-JP" dirty="0" smtClean="0">
                <a:solidFill>
                  <a:schemeClr val="tx1"/>
                </a:solidFill>
              </a:rPr>
              <a:t>, &amp;</a:t>
            </a:r>
            <a:r>
              <a:rPr kumimoji="1" lang="en-US" altLang="ja-JP" dirty="0" smtClean="0">
                <a:solidFill>
                  <a:srgbClr val="FF0000"/>
                </a:solidFill>
              </a:rPr>
              <a:t>Name</a:t>
            </a:r>
            <a:r>
              <a:rPr kumimoji="1" lang="en-US" altLang="ja-JP" dirty="0" smtClean="0">
                <a:solidFill>
                  <a:schemeClr val="tx1"/>
                </a:solidFill>
              </a:rPr>
              <a:t>, &amp;</a:t>
            </a:r>
            <a:r>
              <a:rPr kumimoji="1" lang="en-US" altLang="ja-JP" dirty="0" smtClean="0">
                <a:solidFill>
                  <a:srgbClr val="FF0000"/>
                </a:solidFill>
              </a:rPr>
              <a:t>Birthday</a:t>
            </a:r>
            <a:r>
              <a:rPr kumimoji="1" lang="en-US" altLang="ja-JP" dirty="0" smtClean="0">
                <a:solidFill>
                  <a:schemeClr val="tx1"/>
                </a:solidFill>
              </a:rPr>
              <a:t> );</a:t>
            </a:r>
          </a:p>
          <a:p>
            <a:r>
              <a:rPr lang="en-US" altLang="ja-JP" dirty="0" smtClean="0">
                <a:solidFill>
                  <a:schemeClr val="tx1"/>
                </a:solidFill>
              </a:rPr>
              <a:t>    }</a:t>
            </a:r>
          </a:p>
          <a:p>
            <a:r>
              <a:rPr kumimoji="1" lang="en-US" altLang="ja-JP" dirty="0" smtClean="0">
                <a:solidFill>
                  <a:schemeClr val="tx1"/>
                </a:solidFill>
              </a:rPr>
              <a:t>    </a:t>
            </a:r>
            <a:r>
              <a:rPr kumimoji="1" lang="en-US" altLang="ja-JP" dirty="0" smtClean="0">
                <a:solidFill>
                  <a:srgbClr val="FF0000"/>
                </a:solidFill>
              </a:rPr>
              <a:t>Name-</a:t>
            </a:r>
            <a:r>
              <a:rPr kumimoji="1" lang="en-US" altLang="ja-JP" dirty="0" smtClean="0">
                <a:solidFill>
                  <a:schemeClr val="tx1"/>
                </a:solidFill>
              </a:rPr>
              <a:t>&gt;Text = </a:t>
            </a:r>
            <a:r>
              <a:rPr kumimoji="1" lang="en-US" altLang="ja-JP" dirty="0" smtClean="0">
                <a:solidFill>
                  <a:srgbClr val="FF0000"/>
                </a:solidFill>
              </a:rPr>
              <a:t>Name</a:t>
            </a:r>
            <a:r>
              <a:rPr kumimoji="1" lang="en-US" altLang="ja-JP" dirty="0" smtClean="0">
                <a:solidFill>
                  <a:schemeClr val="tx1"/>
                </a:solidFill>
              </a:rPr>
              <a:t>;</a:t>
            </a:r>
          </a:p>
          <a:p>
            <a:r>
              <a:rPr lang="en-US" altLang="ja-JP" dirty="0" smtClean="0">
                <a:solidFill>
                  <a:schemeClr val="tx1"/>
                </a:solidFill>
              </a:rPr>
              <a:t>    </a:t>
            </a:r>
            <a:r>
              <a:rPr lang="en-US" altLang="ja-JP" dirty="0" smtClean="0">
                <a:solidFill>
                  <a:srgbClr val="FF0000"/>
                </a:solidFill>
              </a:rPr>
              <a:t>Birthday-</a:t>
            </a:r>
            <a:r>
              <a:rPr lang="en-US" altLang="ja-JP" dirty="0" smtClean="0">
                <a:solidFill>
                  <a:schemeClr val="tx1"/>
                </a:solidFill>
              </a:rPr>
              <a:t>&gt;Text = </a:t>
            </a:r>
            <a:r>
              <a:rPr lang="en-US" altLang="ja-JP" dirty="0" smtClean="0">
                <a:solidFill>
                  <a:srgbClr val="FF0000"/>
                </a:solidFill>
              </a:rPr>
              <a:t>Birthday</a:t>
            </a:r>
            <a:r>
              <a:rPr lang="en-US" altLang="ja-JP" dirty="0" smtClean="0">
                <a:solidFill>
                  <a:schemeClr val="tx1"/>
                </a:solidFill>
              </a:rPr>
              <a:t>;</a:t>
            </a:r>
            <a:endParaRPr kumimoji="1" lang="en-US" altLang="ja-JP" dirty="0" smtClean="0">
              <a:solidFill>
                <a:schemeClr val="tx1"/>
              </a:solidFill>
            </a:endParaRPr>
          </a:p>
          <a:p>
            <a:r>
              <a:rPr lang="en-US" altLang="ja-JP" dirty="0" smtClean="0">
                <a:solidFill>
                  <a:schemeClr val="tx1"/>
                </a:solidFill>
              </a:rPr>
              <a:t>           :</a:t>
            </a:r>
          </a:p>
          <a:p>
            <a:endParaRPr kumimoji="1" lang="ja-JP" altLang="en-US" dirty="0">
              <a:solidFill>
                <a:schemeClr val="tx1"/>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7158" y="285728"/>
            <a:ext cx="8286808" cy="706437"/>
          </a:xfrm>
        </p:spPr>
        <p:txBody>
          <a:bodyPr/>
          <a:lstStyle/>
          <a:p>
            <a:r>
              <a:rPr lang="ja-JP" altLang="en-US" dirty="0" smtClean="0"/>
              <a:t>基底クラスの </a:t>
            </a:r>
            <a:r>
              <a:rPr lang="en-US" altLang="ja-JP" dirty="0" smtClean="0"/>
              <a:t>Fields[] </a:t>
            </a:r>
            <a:r>
              <a:rPr lang="ja-JP" altLang="en-US" dirty="0" smtClean="0"/>
              <a:t>変数を利用してみると・・・</a:t>
            </a:r>
            <a:endParaRPr kumimoji="1" lang="ja-JP" altLang="en-US" dirty="0"/>
          </a:p>
        </p:txBody>
      </p:sp>
      <p:sp>
        <p:nvSpPr>
          <p:cNvPr id="4" name="メモ 3"/>
          <p:cNvSpPr/>
          <p:nvPr/>
        </p:nvSpPr>
        <p:spPr>
          <a:xfrm>
            <a:off x="785786" y="1214422"/>
            <a:ext cx="7072362" cy="4286280"/>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dirty="0" smtClean="0">
                <a:solidFill>
                  <a:schemeClr val="tx1"/>
                </a:solidFill>
              </a:rPr>
              <a:t>Form::</a:t>
            </a:r>
            <a:r>
              <a:rPr lang="en-US" altLang="ja-JP" dirty="0" err="1" smtClean="0">
                <a:solidFill>
                  <a:schemeClr val="tx1"/>
                </a:solidFill>
              </a:rPr>
              <a:t>OnLoginClick</a:t>
            </a:r>
            <a:r>
              <a:rPr lang="en-US" altLang="ja-JP" dirty="0" smtClean="0">
                <a:solidFill>
                  <a:schemeClr val="tx1"/>
                </a:solidFill>
              </a:rPr>
              <a:t>()</a:t>
            </a:r>
          </a:p>
          <a:p>
            <a:r>
              <a:rPr lang="en-US" altLang="ja-JP" dirty="0" smtClean="0">
                <a:solidFill>
                  <a:schemeClr val="tx1"/>
                </a:solidFill>
              </a:rPr>
              <a:t>{</a:t>
            </a:r>
          </a:p>
          <a:p>
            <a:r>
              <a:rPr lang="en-US" altLang="ja-JP" dirty="0" smtClean="0">
                <a:solidFill>
                  <a:schemeClr val="tx1"/>
                </a:solidFill>
              </a:rPr>
              <a:t>    </a:t>
            </a:r>
            <a:r>
              <a:rPr lang="en-US" altLang="ja-JP" dirty="0" err="1" smtClean="0">
                <a:solidFill>
                  <a:schemeClr val="tx1"/>
                </a:solidFill>
              </a:rPr>
              <a:t>bool</a:t>
            </a:r>
            <a:r>
              <a:rPr lang="en-US" altLang="ja-JP" dirty="0" smtClean="0">
                <a:solidFill>
                  <a:schemeClr val="tx1"/>
                </a:solidFill>
              </a:rPr>
              <a:t> ret=Logic-&gt;Check(Fields[“</a:t>
            </a:r>
            <a:r>
              <a:rPr lang="en-US" altLang="ja-JP" dirty="0" err="1" smtClean="0">
                <a:solidFill>
                  <a:srgbClr val="FF0000"/>
                </a:solidFill>
              </a:rPr>
              <a:t>UserName</a:t>
            </a:r>
            <a:r>
              <a:rPr lang="en-US" altLang="ja-JP" dirty="0" smtClean="0">
                <a:solidFill>
                  <a:srgbClr val="FF0000"/>
                </a:solidFill>
              </a:rPr>
              <a:t>”</a:t>
            </a:r>
            <a:r>
              <a:rPr lang="en-US" altLang="ja-JP" dirty="0" smtClean="0">
                <a:solidFill>
                  <a:schemeClr val="tx1"/>
                </a:solidFill>
              </a:rPr>
              <a:t>], Fields[“</a:t>
            </a:r>
            <a:r>
              <a:rPr lang="en-US" altLang="ja-JP" dirty="0" smtClean="0">
                <a:solidFill>
                  <a:srgbClr val="FF0000"/>
                </a:solidFill>
              </a:rPr>
              <a:t>Password”</a:t>
            </a:r>
            <a:r>
              <a:rPr lang="en-US" altLang="ja-JP" dirty="0" smtClean="0">
                <a:solidFill>
                  <a:schemeClr val="tx1"/>
                </a:solidFill>
              </a:rPr>
              <a:t>]); </a:t>
            </a:r>
          </a:p>
          <a:p>
            <a:r>
              <a:rPr lang="en-US" altLang="ja-JP" dirty="0" smtClean="0">
                <a:solidFill>
                  <a:schemeClr val="tx1"/>
                </a:solidFill>
              </a:rPr>
              <a:t>    if( ret == true )</a:t>
            </a:r>
          </a:p>
          <a:p>
            <a:r>
              <a:rPr lang="en-US" altLang="ja-JP" dirty="0" smtClean="0">
                <a:solidFill>
                  <a:schemeClr val="tx1"/>
                </a:solidFill>
              </a:rPr>
              <a:t>    {</a:t>
            </a:r>
          </a:p>
          <a:p>
            <a:r>
              <a:rPr lang="en-US" altLang="ja-JP" dirty="0" smtClean="0">
                <a:solidFill>
                  <a:schemeClr val="tx1"/>
                </a:solidFill>
              </a:rPr>
              <a:t>        ret = Logic-&gt;Login(Fields[“</a:t>
            </a:r>
            <a:r>
              <a:rPr lang="en-US" altLang="ja-JP" dirty="0" err="1" smtClean="0">
                <a:solidFill>
                  <a:srgbClr val="FF0000"/>
                </a:solidFill>
              </a:rPr>
              <a:t>UserName</a:t>
            </a:r>
            <a:r>
              <a:rPr lang="en-US" altLang="ja-JP" dirty="0" smtClean="0">
                <a:solidFill>
                  <a:srgbClr val="FF0000"/>
                </a:solidFill>
              </a:rPr>
              <a:t>”</a:t>
            </a:r>
            <a:r>
              <a:rPr lang="en-US" altLang="ja-JP" dirty="0" smtClean="0">
                <a:solidFill>
                  <a:schemeClr val="tx1"/>
                </a:solidFill>
              </a:rPr>
              <a:t>], Fields[“</a:t>
            </a:r>
            <a:r>
              <a:rPr lang="en-US" altLang="ja-JP" dirty="0" smtClean="0">
                <a:solidFill>
                  <a:srgbClr val="FF0000"/>
                </a:solidFill>
              </a:rPr>
              <a:t>Password”</a:t>
            </a:r>
            <a:r>
              <a:rPr lang="en-US" altLang="ja-JP" dirty="0" smtClean="0">
                <a:solidFill>
                  <a:schemeClr val="tx1"/>
                </a:solidFill>
              </a:rPr>
              <a:t>]); </a:t>
            </a:r>
          </a:p>
          <a:p>
            <a:r>
              <a:rPr lang="en-US" altLang="ja-JP" dirty="0" smtClean="0">
                <a:solidFill>
                  <a:schemeClr val="tx1"/>
                </a:solidFill>
              </a:rPr>
              <a:t>    }</a:t>
            </a:r>
          </a:p>
          <a:p>
            <a:r>
              <a:rPr lang="en-US" altLang="ja-JP" dirty="0" smtClean="0">
                <a:solidFill>
                  <a:schemeClr val="tx1"/>
                </a:solidFill>
              </a:rPr>
              <a:t>    if( ret == false )</a:t>
            </a:r>
          </a:p>
          <a:p>
            <a:r>
              <a:rPr lang="en-US" altLang="ja-JP" dirty="0" smtClean="0">
                <a:solidFill>
                  <a:schemeClr val="tx1"/>
                </a:solidFill>
              </a:rPr>
              <a:t>    {</a:t>
            </a:r>
          </a:p>
          <a:p>
            <a:r>
              <a:rPr lang="en-US" altLang="ja-JP" dirty="0" smtClean="0">
                <a:solidFill>
                  <a:schemeClr val="tx1"/>
                </a:solidFill>
              </a:rPr>
              <a:t>           :</a:t>
            </a:r>
          </a:p>
          <a:p>
            <a:r>
              <a:rPr lang="en-US" altLang="ja-JP" dirty="0" smtClean="0">
                <a:solidFill>
                  <a:schemeClr val="tx1"/>
                </a:solidFill>
              </a:rPr>
              <a:t>           :</a:t>
            </a:r>
          </a:p>
        </p:txBody>
      </p:sp>
      <p:sp>
        <p:nvSpPr>
          <p:cNvPr id="6" name="テキスト ボックス 5"/>
          <p:cNvSpPr txBox="1"/>
          <p:nvPr/>
        </p:nvSpPr>
        <p:spPr>
          <a:xfrm>
            <a:off x="2428860" y="3429000"/>
            <a:ext cx="6357982" cy="2308324"/>
          </a:xfrm>
          <a:prstGeom prst="rect">
            <a:avLst/>
          </a:prstGeom>
          <a:noFill/>
        </p:spPr>
        <p:txBody>
          <a:bodyPr wrap="square" rtlCol="0">
            <a:spAutoFit/>
          </a:bodyPr>
          <a:lstStyle/>
          <a:p>
            <a:r>
              <a:rPr lang="ja-JP" altLang="en-US" dirty="0" smtClean="0">
                <a:latin typeface="+mn-ea"/>
                <a:ea typeface="+mn-ea"/>
              </a:rPr>
              <a:t>　 　 　　　＿＿＿</a:t>
            </a:r>
            <a:r>
              <a:rPr lang="en-US" altLang="ja-JP" dirty="0" smtClean="0">
                <a:latin typeface="+mn-ea"/>
                <a:ea typeface="+mn-ea"/>
              </a:rPr>
              <a:t>_</a:t>
            </a:r>
            <a:r>
              <a:rPr lang="ja-JP" altLang="en-US" dirty="0" smtClean="0">
                <a:latin typeface="+mn-ea"/>
                <a:ea typeface="+mn-ea"/>
              </a:rPr>
              <a:t>　　　　</a:t>
            </a:r>
          </a:p>
          <a:p>
            <a:r>
              <a:rPr lang="ja-JP" altLang="en-US" dirty="0" smtClean="0">
                <a:latin typeface="+mn-ea"/>
                <a:ea typeface="+mn-ea"/>
              </a:rPr>
              <a:t>　 　　　／⌒三 ⌒＼　　</a:t>
            </a:r>
          </a:p>
          <a:p>
            <a:r>
              <a:rPr lang="ja-JP" altLang="en-US" dirty="0" smtClean="0">
                <a:latin typeface="+mn-ea"/>
                <a:ea typeface="+mn-ea"/>
              </a:rPr>
              <a:t>　　　／（ ○）三（○）＼　　よけいに</a:t>
            </a:r>
            <a:r>
              <a:rPr lang="ja-JP" altLang="en-US" dirty="0" err="1" smtClean="0">
                <a:latin typeface="+mn-ea"/>
                <a:ea typeface="+mn-ea"/>
              </a:rPr>
              <a:t>めんど</a:t>
            </a:r>
            <a:r>
              <a:rPr lang="ja-JP" altLang="en-US" dirty="0" smtClean="0">
                <a:latin typeface="+mn-ea"/>
                <a:ea typeface="+mn-ea"/>
              </a:rPr>
              <a:t>くさくなった</a:t>
            </a:r>
            <a:r>
              <a:rPr lang="ja-JP" altLang="en-US" dirty="0" err="1" smtClean="0">
                <a:latin typeface="+mn-ea"/>
                <a:ea typeface="+mn-ea"/>
              </a:rPr>
              <a:t>お</a:t>
            </a:r>
            <a:endParaRPr lang="ja-JP" altLang="en-US" dirty="0" smtClean="0">
              <a:latin typeface="+mn-ea"/>
              <a:ea typeface="+mn-ea"/>
            </a:endParaRPr>
          </a:p>
          <a:p>
            <a:r>
              <a:rPr lang="ja-JP" altLang="en-US" dirty="0" smtClean="0">
                <a:latin typeface="+mn-ea"/>
                <a:ea typeface="+mn-ea"/>
              </a:rPr>
              <a:t>　 ／</a:t>
            </a:r>
            <a:r>
              <a:rPr lang="en-US" altLang="ja-JP" dirty="0" smtClean="0">
                <a:latin typeface="+mn-ea"/>
                <a:ea typeface="+mn-ea"/>
              </a:rPr>
              <a:t>::::::⌒</a:t>
            </a:r>
            <a:r>
              <a:rPr lang="ja-JP" altLang="en-US" dirty="0" smtClean="0">
                <a:latin typeface="+mn-ea"/>
                <a:ea typeface="+mn-ea"/>
              </a:rPr>
              <a:t>（</a:t>
            </a:r>
            <a:r>
              <a:rPr lang="en-US" altLang="ja-JP" dirty="0" smtClean="0">
                <a:latin typeface="+mn-ea"/>
                <a:ea typeface="+mn-ea"/>
              </a:rPr>
              <a:t>__</a:t>
            </a:r>
            <a:r>
              <a:rPr lang="ja-JP" altLang="en-US" dirty="0" smtClean="0">
                <a:latin typeface="+mn-ea"/>
                <a:ea typeface="+mn-ea"/>
              </a:rPr>
              <a:t>人</a:t>
            </a:r>
            <a:r>
              <a:rPr lang="en-US" altLang="ja-JP" dirty="0" smtClean="0">
                <a:latin typeface="+mn-ea"/>
                <a:ea typeface="+mn-ea"/>
              </a:rPr>
              <a:t>__</a:t>
            </a:r>
            <a:r>
              <a:rPr lang="ja-JP" altLang="en-US" dirty="0" smtClean="0">
                <a:latin typeface="+mn-ea"/>
                <a:ea typeface="+mn-ea"/>
              </a:rPr>
              <a:t>）⌒</a:t>
            </a:r>
            <a:r>
              <a:rPr lang="en-US" altLang="ja-JP" dirty="0" smtClean="0">
                <a:latin typeface="+mn-ea"/>
                <a:ea typeface="+mn-ea"/>
              </a:rPr>
              <a:t>:::::</a:t>
            </a:r>
            <a:r>
              <a:rPr lang="ja-JP" altLang="en-US" dirty="0" smtClean="0">
                <a:latin typeface="+mn-ea"/>
                <a:ea typeface="+mn-ea"/>
              </a:rPr>
              <a:t>＼</a:t>
            </a:r>
          </a:p>
          <a:p>
            <a:r>
              <a:rPr lang="ja-JP" altLang="en-US" dirty="0" smtClean="0">
                <a:latin typeface="+mn-ea"/>
                <a:ea typeface="+mn-ea"/>
              </a:rPr>
              <a:t>　 </a:t>
            </a:r>
            <a:r>
              <a:rPr lang="en-US" altLang="ja-JP" dirty="0" smtClean="0">
                <a:latin typeface="+mn-ea"/>
                <a:ea typeface="+mn-ea"/>
              </a:rPr>
              <a:t>|</a:t>
            </a:r>
            <a:r>
              <a:rPr lang="ja-JP" altLang="en-US" dirty="0" smtClean="0">
                <a:latin typeface="+mn-ea"/>
                <a:ea typeface="+mn-ea"/>
              </a:rPr>
              <a:t>　　　　　</a:t>
            </a:r>
            <a:r>
              <a:rPr lang="en-US" altLang="ja-JP" dirty="0" smtClean="0">
                <a:latin typeface="+mn-ea"/>
                <a:ea typeface="+mn-ea"/>
              </a:rPr>
              <a:t>|r┬-|</a:t>
            </a:r>
            <a:r>
              <a:rPr lang="ja-JP" altLang="en-US" dirty="0" smtClean="0">
                <a:latin typeface="+mn-ea"/>
                <a:ea typeface="+mn-ea"/>
              </a:rPr>
              <a:t>　　　　 </a:t>
            </a:r>
            <a:r>
              <a:rPr lang="en-US" altLang="ja-JP" dirty="0" smtClean="0">
                <a:latin typeface="+mn-ea"/>
                <a:ea typeface="+mn-ea"/>
              </a:rPr>
              <a:t>|</a:t>
            </a:r>
          </a:p>
          <a:p>
            <a:r>
              <a:rPr lang="ja-JP" altLang="en-US" dirty="0" smtClean="0">
                <a:latin typeface="+mn-ea"/>
                <a:ea typeface="+mn-ea"/>
              </a:rPr>
              <a:t>　 ＼ 　　 　 ｀</a:t>
            </a:r>
            <a:r>
              <a:rPr lang="ja-JP" altLang="en-US" dirty="0" err="1" smtClean="0">
                <a:latin typeface="+mn-ea"/>
                <a:ea typeface="+mn-ea"/>
              </a:rPr>
              <a:t>ー</a:t>
            </a:r>
            <a:r>
              <a:rPr lang="en-US" altLang="ja-JP" dirty="0" smtClean="0">
                <a:latin typeface="+mn-ea"/>
                <a:ea typeface="+mn-ea"/>
              </a:rPr>
              <a:t>'´</a:t>
            </a:r>
            <a:r>
              <a:rPr lang="ja-JP" altLang="en-US" dirty="0" smtClean="0">
                <a:latin typeface="+mn-ea"/>
                <a:ea typeface="+mn-ea"/>
              </a:rPr>
              <a:t>　　　／　</a:t>
            </a:r>
          </a:p>
          <a:p>
            <a:r>
              <a:rPr lang="ja-JP" altLang="en-US" dirty="0" smtClean="0">
                <a:latin typeface="+mn-ea"/>
                <a:ea typeface="+mn-ea"/>
              </a:rPr>
              <a:t>　</a:t>
            </a:r>
          </a:p>
          <a:p>
            <a:endParaRPr kumimoji="1" lang="ja-JP" altLang="en-US" dirty="0">
              <a:latin typeface="+mn-ea"/>
              <a:ea typeface="+mn-ea"/>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785786" y="2214554"/>
            <a:ext cx="7500990" cy="1428760"/>
          </a:xfrm>
          <a:prstGeom prst="round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000" dirty="0" smtClean="0">
                <a:solidFill>
                  <a:schemeClr val="tx1"/>
                </a:solidFill>
              </a:rPr>
              <a:t>アプリケーション・パターン</a:t>
            </a:r>
            <a:endParaRPr kumimoji="1" lang="ja-JP" altLang="en-US" sz="4000" dirty="0">
              <a:solidFill>
                <a:schemeClr val="tx1"/>
              </a:solidFill>
            </a:endParaRPr>
          </a:p>
        </p:txBody>
      </p:sp>
      <p:sp>
        <p:nvSpPr>
          <p:cNvPr id="9" name="タイトル 1"/>
          <p:cNvSpPr txBox="1">
            <a:spLocks/>
          </p:cNvSpPr>
          <p:nvPr/>
        </p:nvSpPr>
        <p:spPr>
          <a:xfrm>
            <a:off x="642910" y="357166"/>
            <a:ext cx="7772400" cy="1357322"/>
          </a:xfrm>
          <a:prstGeom prst="rect">
            <a:avLst/>
          </a:prstGeom>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7200" b="0" i="0" u="none" strike="noStrike" kern="0" cap="none" spc="0" normalizeH="0" baseline="0" noProof="0" dirty="0" smtClean="0">
                <a:ln>
                  <a:noFill/>
                </a:ln>
                <a:solidFill>
                  <a:schemeClr val="tx2"/>
                </a:solidFill>
                <a:effectLst/>
                <a:uLnTx/>
                <a:uFillTx/>
                <a:latin typeface="+mj-lt"/>
                <a:ea typeface="+mj-ea"/>
                <a:cs typeface="+mj-cs"/>
              </a:rPr>
              <a:t>ＰＡＲＴ６</a:t>
            </a:r>
            <a:endParaRPr kumimoji="1" lang="ja-JP" altLang="en-US" sz="7200" b="0" i="0" u="none" strike="noStrike" kern="0" cap="none" spc="0" normalizeH="0" baseline="0" noProof="0" dirty="0">
              <a:ln>
                <a:noFill/>
              </a:ln>
              <a:solidFill>
                <a:schemeClr val="tx2"/>
              </a:solidFill>
              <a:effectLst/>
              <a:uLnTx/>
              <a:uFillTx/>
              <a:latin typeface="+mj-lt"/>
              <a:ea typeface="+mj-ea"/>
              <a:cs typeface="+mj-cs"/>
            </a:endParaRPr>
          </a:p>
        </p:txBody>
      </p:sp>
      <p:sp>
        <p:nvSpPr>
          <p:cNvPr id="4" name="角丸四角形 3"/>
          <p:cNvSpPr/>
          <p:nvPr/>
        </p:nvSpPr>
        <p:spPr>
          <a:xfrm>
            <a:off x="785786" y="3857628"/>
            <a:ext cx="7500990" cy="1928826"/>
          </a:xfrm>
          <a:prstGeom prst="round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smtClean="0">
                <a:solidFill>
                  <a:schemeClr val="tx1"/>
                </a:solidFill>
              </a:rPr>
              <a:t>似通った処理をコンポーネント</a:t>
            </a:r>
            <a:r>
              <a:rPr lang="ja-JP" altLang="en-US" sz="4000" dirty="0" smtClean="0">
                <a:solidFill>
                  <a:schemeClr val="tx1"/>
                </a:solidFill>
              </a:rPr>
              <a:t>にしてしまおうぜ</a:t>
            </a:r>
            <a:r>
              <a:rPr lang="ja-JP" altLang="en-US" sz="4000" dirty="0" err="1" smtClean="0">
                <a:solidFill>
                  <a:schemeClr val="tx1"/>
                </a:solidFill>
              </a:rPr>
              <a:t>っ</a:t>
            </a:r>
            <a:r>
              <a:rPr lang="ja-JP" altLang="en-US" sz="4000" dirty="0" smtClean="0">
                <a:solidFill>
                  <a:schemeClr val="tx1"/>
                </a:solidFill>
              </a:rPr>
              <a:t>！みたいな（笑）</a:t>
            </a:r>
            <a:endParaRPr kumimoji="1" lang="ja-JP" altLang="en-US" sz="4000" dirty="0">
              <a:solidFill>
                <a:schemeClr val="tx1"/>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2800" dirty="0" smtClean="0"/>
              <a:t>ビューとロジック</a:t>
            </a:r>
            <a:r>
              <a:rPr lang="ja-JP" altLang="en-US" sz="2800" dirty="0" smtClean="0"/>
              <a:t>の内部処理</a:t>
            </a:r>
            <a:endParaRPr kumimoji="1" lang="ja-JP" altLang="en-US" sz="2800" dirty="0"/>
          </a:p>
        </p:txBody>
      </p:sp>
      <p:grpSp>
        <p:nvGrpSpPr>
          <p:cNvPr id="3" name="グループ化 13"/>
          <p:cNvGrpSpPr/>
          <p:nvPr/>
        </p:nvGrpSpPr>
        <p:grpSpPr>
          <a:xfrm>
            <a:off x="428596" y="1071546"/>
            <a:ext cx="2143140" cy="1428760"/>
            <a:chOff x="1001101" y="2071678"/>
            <a:chExt cx="3350647" cy="2143140"/>
          </a:xfrm>
        </p:grpSpPr>
        <p:sp>
          <p:nvSpPr>
            <p:cNvPr id="15" name="正方形/長方形 14"/>
            <p:cNvSpPr/>
            <p:nvPr/>
          </p:nvSpPr>
          <p:spPr>
            <a:xfrm>
              <a:off x="1001101" y="2071678"/>
              <a:ext cx="3350647" cy="214314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1200" dirty="0" smtClean="0">
                <a:solidFill>
                  <a:schemeClr val="tx1"/>
                </a:solidFill>
              </a:endParaRPr>
            </a:p>
            <a:p>
              <a:r>
                <a:rPr kumimoji="1" lang="ja-JP" altLang="en-US" sz="1200" dirty="0" smtClean="0">
                  <a:solidFill>
                    <a:schemeClr val="tx1"/>
                  </a:solidFill>
                </a:rPr>
                <a:t>ユーザー名</a:t>
              </a:r>
              <a:endParaRPr kumimoji="1" lang="en-US" altLang="ja-JP" sz="1200" dirty="0" smtClean="0">
                <a:solidFill>
                  <a:schemeClr val="tx1"/>
                </a:solidFill>
              </a:endParaRPr>
            </a:p>
            <a:p>
              <a:endParaRPr lang="en-US" altLang="ja-JP" sz="1200" dirty="0" smtClean="0">
                <a:solidFill>
                  <a:schemeClr val="tx1"/>
                </a:solidFill>
              </a:endParaRPr>
            </a:p>
            <a:p>
              <a:r>
                <a:rPr kumimoji="1" lang="ja-JP" altLang="en-US" sz="1200" dirty="0" smtClean="0">
                  <a:solidFill>
                    <a:schemeClr val="tx1"/>
                  </a:solidFill>
                </a:rPr>
                <a:t>パスワード</a:t>
              </a:r>
              <a:endParaRPr kumimoji="1" lang="ja-JP" altLang="en-US" sz="1200" dirty="0">
                <a:solidFill>
                  <a:schemeClr val="tx1"/>
                </a:solidFill>
              </a:endParaRPr>
            </a:p>
          </p:txBody>
        </p:sp>
        <p:sp>
          <p:nvSpPr>
            <p:cNvPr id="16" name="正方形/長方形 15"/>
            <p:cNvSpPr/>
            <p:nvPr/>
          </p:nvSpPr>
          <p:spPr>
            <a:xfrm>
              <a:off x="2357422" y="2357430"/>
              <a:ext cx="1785950"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17" name="正方形/長方形 16"/>
            <p:cNvSpPr/>
            <p:nvPr/>
          </p:nvSpPr>
          <p:spPr>
            <a:xfrm>
              <a:off x="2357422" y="2857496"/>
              <a:ext cx="1785950"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grpSp>
          <p:nvGrpSpPr>
            <p:cNvPr id="4" name="グループ化 18"/>
            <p:cNvGrpSpPr/>
            <p:nvPr/>
          </p:nvGrpSpPr>
          <p:grpSpPr>
            <a:xfrm>
              <a:off x="1142976" y="3429000"/>
              <a:ext cx="1357322" cy="571504"/>
              <a:chOff x="5143504" y="4643446"/>
              <a:chExt cx="1643074" cy="642942"/>
            </a:xfrm>
          </p:grpSpPr>
          <p:sp>
            <p:nvSpPr>
              <p:cNvPr id="22" name="角丸四角形 21"/>
              <p:cNvSpPr/>
              <p:nvPr/>
            </p:nvSpPr>
            <p:spPr>
              <a:xfrm>
                <a:off x="5143504" y="4643446"/>
                <a:ext cx="1643074" cy="642942"/>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a:solidFill>
                    <a:schemeClr val="tx1"/>
                  </a:solidFill>
                </a:endParaRPr>
              </a:p>
            </p:txBody>
          </p:sp>
          <p:sp>
            <p:nvSpPr>
              <p:cNvPr id="23" name="角丸四角形 22"/>
              <p:cNvSpPr/>
              <p:nvPr/>
            </p:nvSpPr>
            <p:spPr>
              <a:xfrm>
                <a:off x="5214942" y="4714884"/>
                <a:ext cx="1500198" cy="500066"/>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rPr>
                  <a:t>ログイン</a:t>
                </a:r>
                <a:endParaRPr kumimoji="1" lang="ja-JP" altLang="en-US" sz="900" dirty="0">
                  <a:solidFill>
                    <a:schemeClr val="tx1"/>
                  </a:solidFill>
                </a:endParaRPr>
              </a:p>
            </p:txBody>
          </p:sp>
        </p:grpSp>
        <p:grpSp>
          <p:nvGrpSpPr>
            <p:cNvPr id="5" name="グループ化 19"/>
            <p:cNvGrpSpPr/>
            <p:nvPr/>
          </p:nvGrpSpPr>
          <p:grpSpPr>
            <a:xfrm>
              <a:off x="2714612" y="3429000"/>
              <a:ext cx="1357322" cy="571504"/>
              <a:chOff x="5143504" y="4643446"/>
              <a:chExt cx="1643074" cy="642942"/>
            </a:xfrm>
          </p:grpSpPr>
          <p:sp>
            <p:nvSpPr>
              <p:cNvPr id="20" name="角丸四角形 19"/>
              <p:cNvSpPr/>
              <p:nvPr/>
            </p:nvSpPr>
            <p:spPr>
              <a:xfrm>
                <a:off x="5143504" y="4643446"/>
                <a:ext cx="1643074" cy="642942"/>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a:solidFill>
                    <a:schemeClr val="tx1"/>
                  </a:solidFill>
                </a:endParaRPr>
              </a:p>
            </p:txBody>
          </p:sp>
          <p:sp>
            <p:nvSpPr>
              <p:cNvPr id="21" name="角丸四角形 20"/>
              <p:cNvSpPr/>
              <p:nvPr/>
            </p:nvSpPr>
            <p:spPr>
              <a:xfrm>
                <a:off x="5214942" y="4714884"/>
                <a:ext cx="1500198" cy="500066"/>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schemeClr val="tx1"/>
                    </a:solidFill>
                  </a:rPr>
                  <a:t>キャンセル</a:t>
                </a:r>
                <a:endParaRPr kumimoji="1" lang="ja-JP" altLang="en-US" sz="900" dirty="0">
                  <a:solidFill>
                    <a:schemeClr val="tx1"/>
                  </a:solidFill>
                </a:endParaRPr>
              </a:p>
            </p:txBody>
          </p:sp>
        </p:grpSp>
      </p:grpSp>
      <p:sp>
        <p:nvSpPr>
          <p:cNvPr id="24" name="テキスト ボックス 23"/>
          <p:cNvSpPr txBox="1"/>
          <p:nvPr/>
        </p:nvSpPr>
        <p:spPr>
          <a:xfrm>
            <a:off x="1071538" y="2643182"/>
            <a:ext cx="792205" cy="369332"/>
          </a:xfrm>
          <a:prstGeom prst="rect">
            <a:avLst/>
          </a:prstGeom>
          <a:noFill/>
        </p:spPr>
        <p:txBody>
          <a:bodyPr wrap="none" rtlCol="0">
            <a:spAutoFit/>
          </a:bodyPr>
          <a:lstStyle/>
          <a:p>
            <a:r>
              <a:rPr kumimoji="1" lang="ja-JP" altLang="en-US" dirty="0" smtClean="0"/>
              <a:t>ビュー</a:t>
            </a:r>
            <a:endParaRPr kumimoji="1" lang="ja-JP" altLang="en-US" dirty="0"/>
          </a:p>
        </p:txBody>
      </p:sp>
      <p:sp>
        <p:nvSpPr>
          <p:cNvPr id="25" name="メモ 24"/>
          <p:cNvSpPr/>
          <p:nvPr/>
        </p:nvSpPr>
        <p:spPr>
          <a:xfrm>
            <a:off x="428596" y="3000372"/>
            <a:ext cx="2643206" cy="2928958"/>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Form::</a:t>
            </a:r>
            <a:r>
              <a:rPr kumimoji="1" lang="en-US" altLang="ja-JP" dirty="0" err="1" smtClean="0">
                <a:solidFill>
                  <a:schemeClr val="tx1"/>
                </a:solidFill>
              </a:rPr>
              <a:t>On</a:t>
            </a:r>
            <a:r>
              <a:rPr lang="en-US" altLang="ja-JP" dirty="0" err="1" smtClean="0">
                <a:solidFill>
                  <a:schemeClr val="tx1"/>
                </a:solidFill>
              </a:rPr>
              <a:t>Login</a:t>
            </a:r>
            <a:r>
              <a:rPr kumimoji="1" lang="en-US" altLang="ja-JP" dirty="0" err="1" smtClean="0">
                <a:solidFill>
                  <a:schemeClr val="tx1"/>
                </a:solidFill>
              </a:rPr>
              <a:t>Click</a:t>
            </a:r>
            <a:r>
              <a:rPr kumimoji="1" lang="en-US" altLang="ja-JP" dirty="0" smtClean="0">
                <a:solidFill>
                  <a:schemeClr val="tx1"/>
                </a:solidFill>
              </a:rPr>
              <a:t>()</a:t>
            </a:r>
          </a:p>
          <a:p>
            <a:r>
              <a:rPr lang="en-US" altLang="ja-JP" dirty="0" smtClean="0">
                <a:solidFill>
                  <a:schemeClr val="tx1"/>
                </a:solidFill>
              </a:rPr>
              <a:t>{</a:t>
            </a:r>
          </a:p>
          <a:p>
            <a:r>
              <a:rPr kumimoji="1" lang="en-US" altLang="ja-JP" dirty="0" smtClean="0">
                <a:solidFill>
                  <a:schemeClr val="tx1"/>
                </a:solidFill>
              </a:rPr>
              <a:t>}</a:t>
            </a:r>
          </a:p>
          <a:p>
            <a:endParaRPr lang="en-US" altLang="ja-JP" dirty="0" smtClean="0">
              <a:solidFill>
                <a:schemeClr val="tx1"/>
              </a:solidFill>
            </a:endParaRPr>
          </a:p>
          <a:p>
            <a:endParaRPr lang="en-US" altLang="ja-JP" dirty="0" smtClean="0">
              <a:solidFill>
                <a:schemeClr val="tx1"/>
              </a:solidFill>
            </a:endParaRPr>
          </a:p>
          <a:p>
            <a:r>
              <a:rPr lang="en-US" altLang="ja-JP" dirty="0" smtClean="0">
                <a:solidFill>
                  <a:schemeClr val="tx1"/>
                </a:solidFill>
              </a:rPr>
              <a:t>Form::</a:t>
            </a:r>
            <a:r>
              <a:rPr lang="en-US" altLang="ja-JP" dirty="0" err="1" smtClean="0">
                <a:solidFill>
                  <a:schemeClr val="tx1"/>
                </a:solidFill>
              </a:rPr>
              <a:t>OnCancelClick</a:t>
            </a:r>
            <a:r>
              <a:rPr lang="en-US" altLang="ja-JP" dirty="0" smtClean="0">
                <a:solidFill>
                  <a:schemeClr val="tx1"/>
                </a:solidFill>
              </a:rPr>
              <a:t>()</a:t>
            </a:r>
          </a:p>
          <a:p>
            <a:r>
              <a:rPr lang="en-US" altLang="ja-JP" dirty="0" smtClean="0">
                <a:solidFill>
                  <a:schemeClr val="tx1"/>
                </a:solidFill>
              </a:rPr>
              <a:t>{</a:t>
            </a:r>
          </a:p>
          <a:p>
            <a:r>
              <a:rPr lang="en-US" altLang="ja-JP" dirty="0" smtClean="0">
                <a:solidFill>
                  <a:schemeClr val="tx1"/>
                </a:solidFill>
              </a:rPr>
              <a:t>}</a:t>
            </a:r>
            <a:endParaRPr kumimoji="1" lang="ja-JP" altLang="en-US" dirty="0">
              <a:solidFill>
                <a:schemeClr val="tx1"/>
              </a:solidFill>
            </a:endParaRPr>
          </a:p>
        </p:txBody>
      </p:sp>
      <p:sp>
        <p:nvSpPr>
          <p:cNvPr id="26" name="テキスト ボックス 25"/>
          <p:cNvSpPr txBox="1"/>
          <p:nvPr/>
        </p:nvSpPr>
        <p:spPr>
          <a:xfrm>
            <a:off x="3929058" y="1000108"/>
            <a:ext cx="946093" cy="369332"/>
          </a:xfrm>
          <a:prstGeom prst="rect">
            <a:avLst/>
          </a:prstGeom>
          <a:noFill/>
        </p:spPr>
        <p:txBody>
          <a:bodyPr wrap="none" rtlCol="0">
            <a:spAutoFit/>
          </a:bodyPr>
          <a:lstStyle/>
          <a:p>
            <a:r>
              <a:rPr lang="ja-JP" altLang="en-US" dirty="0" smtClean="0"/>
              <a:t>ロジック</a:t>
            </a:r>
            <a:endParaRPr kumimoji="1" lang="ja-JP" altLang="en-US" dirty="0"/>
          </a:p>
        </p:txBody>
      </p:sp>
      <p:sp>
        <p:nvSpPr>
          <p:cNvPr id="27" name="メモ 26"/>
          <p:cNvSpPr/>
          <p:nvPr/>
        </p:nvSpPr>
        <p:spPr>
          <a:xfrm>
            <a:off x="3214678" y="1428736"/>
            <a:ext cx="2643206" cy="4429156"/>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dirty="0" smtClean="0">
                <a:solidFill>
                  <a:schemeClr val="tx1"/>
                </a:solidFill>
              </a:rPr>
              <a:t>Logic</a:t>
            </a:r>
            <a:r>
              <a:rPr kumimoji="1" lang="en-US" altLang="ja-JP" dirty="0" smtClean="0">
                <a:solidFill>
                  <a:schemeClr val="tx1"/>
                </a:solidFill>
              </a:rPr>
              <a:t>::Check (...)</a:t>
            </a:r>
          </a:p>
          <a:p>
            <a:r>
              <a:rPr lang="en-US" altLang="ja-JP" dirty="0" smtClean="0">
                <a:solidFill>
                  <a:schemeClr val="tx1"/>
                </a:solidFill>
              </a:rPr>
              <a:t>{</a:t>
            </a:r>
          </a:p>
          <a:p>
            <a:r>
              <a:rPr kumimoji="1" lang="en-US" altLang="ja-JP" dirty="0" smtClean="0">
                <a:solidFill>
                  <a:schemeClr val="tx1"/>
                </a:solidFill>
              </a:rPr>
              <a:t>}</a:t>
            </a:r>
          </a:p>
          <a:p>
            <a:endParaRPr kumimoji="1" lang="en-US" altLang="ja-JP" dirty="0" smtClean="0">
              <a:solidFill>
                <a:schemeClr val="tx1"/>
              </a:solidFill>
            </a:endParaRPr>
          </a:p>
          <a:p>
            <a:endParaRPr kumimoji="1" lang="en-US" altLang="ja-JP" dirty="0" smtClean="0">
              <a:solidFill>
                <a:schemeClr val="tx1"/>
              </a:solidFill>
            </a:endParaRPr>
          </a:p>
          <a:p>
            <a:r>
              <a:rPr kumimoji="1" lang="en-US" altLang="ja-JP" dirty="0" smtClean="0">
                <a:solidFill>
                  <a:schemeClr val="tx1"/>
                </a:solidFill>
              </a:rPr>
              <a:t>Logic::Login(...)</a:t>
            </a:r>
          </a:p>
          <a:p>
            <a:r>
              <a:rPr lang="en-US" altLang="ja-JP" dirty="0" smtClean="0">
                <a:solidFill>
                  <a:schemeClr val="tx1"/>
                </a:solidFill>
              </a:rPr>
              <a:t>{</a:t>
            </a:r>
          </a:p>
          <a:p>
            <a:r>
              <a:rPr kumimoji="1" lang="en-US" altLang="ja-JP" dirty="0" smtClean="0">
                <a:solidFill>
                  <a:schemeClr val="tx1"/>
                </a:solidFill>
              </a:rPr>
              <a:t>}</a:t>
            </a:r>
          </a:p>
          <a:p>
            <a:endParaRPr lang="en-US" altLang="ja-JP" dirty="0" smtClean="0">
              <a:solidFill>
                <a:schemeClr val="tx1"/>
              </a:solidFill>
            </a:endParaRPr>
          </a:p>
          <a:p>
            <a:endParaRPr lang="en-US" altLang="ja-JP" dirty="0" smtClean="0">
              <a:solidFill>
                <a:schemeClr val="tx1"/>
              </a:solidFill>
            </a:endParaRPr>
          </a:p>
          <a:p>
            <a:r>
              <a:rPr lang="en-US" altLang="ja-JP" dirty="0" smtClean="0">
                <a:solidFill>
                  <a:schemeClr val="tx1"/>
                </a:solidFill>
              </a:rPr>
              <a:t>Logic::Cancel (...)</a:t>
            </a:r>
          </a:p>
          <a:p>
            <a:r>
              <a:rPr lang="en-US" altLang="ja-JP" dirty="0" smtClean="0">
                <a:solidFill>
                  <a:schemeClr val="tx1"/>
                </a:solidFill>
              </a:rPr>
              <a:t>{</a:t>
            </a:r>
          </a:p>
          <a:p>
            <a:r>
              <a:rPr lang="en-US" altLang="ja-JP" dirty="0" smtClean="0">
                <a:solidFill>
                  <a:schemeClr val="tx1"/>
                </a:solidFill>
              </a:rPr>
              <a:t>}</a:t>
            </a:r>
            <a:endParaRPr lang="ja-JP" altLang="en-US" dirty="0" smtClean="0">
              <a:solidFill>
                <a:schemeClr val="tx1"/>
              </a:solidFill>
            </a:endParaRPr>
          </a:p>
          <a:p>
            <a:endParaRPr kumimoji="1" lang="ja-JP" altLang="en-US" dirty="0">
              <a:solidFill>
                <a:schemeClr val="tx1"/>
              </a:solidFill>
            </a:endParaRPr>
          </a:p>
        </p:txBody>
      </p:sp>
      <p:sp>
        <p:nvSpPr>
          <p:cNvPr id="28" name="テキスト ボックス 27"/>
          <p:cNvSpPr txBox="1"/>
          <p:nvPr/>
        </p:nvSpPr>
        <p:spPr>
          <a:xfrm>
            <a:off x="6715140" y="1357298"/>
            <a:ext cx="1616148" cy="369332"/>
          </a:xfrm>
          <a:prstGeom prst="rect">
            <a:avLst/>
          </a:prstGeom>
          <a:noFill/>
        </p:spPr>
        <p:txBody>
          <a:bodyPr wrap="none" rtlCol="0">
            <a:spAutoFit/>
          </a:bodyPr>
          <a:lstStyle/>
          <a:p>
            <a:r>
              <a:rPr lang="ja-JP" altLang="en-US" dirty="0" smtClean="0"/>
              <a:t>データアクセス</a:t>
            </a:r>
            <a:endParaRPr kumimoji="1" lang="ja-JP" altLang="en-US" dirty="0"/>
          </a:p>
        </p:txBody>
      </p:sp>
      <p:sp>
        <p:nvSpPr>
          <p:cNvPr id="29" name="メモ 28"/>
          <p:cNvSpPr/>
          <p:nvPr/>
        </p:nvSpPr>
        <p:spPr>
          <a:xfrm>
            <a:off x="6000760" y="1785926"/>
            <a:ext cx="2643206" cy="3643338"/>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DAC::</a:t>
            </a:r>
            <a:r>
              <a:rPr kumimoji="1" lang="en-US" altLang="ja-JP" dirty="0" err="1" smtClean="0">
                <a:solidFill>
                  <a:schemeClr val="tx1"/>
                </a:solidFill>
              </a:rPr>
              <a:t>QueryUser</a:t>
            </a:r>
            <a:r>
              <a:rPr kumimoji="1" lang="en-US" altLang="ja-JP" dirty="0" smtClean="0">
                <a:solidFill>
                  <a:schemeClr val="tx1"/>
                </a:solidFill>
              </a:rPr>
              <a:t>(...)</a:t>
            </a:r>
          </a:p>
          <a:p>
            <a:r>
              <a:rPr lang="en-US" altLang="ja-JP" dirty="0" smtClean="0">
                <a:solidFill>
                  <a:schemeClr val="tx1"/>
                </a:solidFill>
              </a:rPr>
              <a:t>{</a:t>
            </a:r>
          </a:p>
          <a:p>
            <a:r>
              <a:rPr kumimoji="1" lang="en-US" altLang="ja-JP" dirty="0" smtClean="0">
                <a:solidFill>
                  <a:schemeClr val="tx1"/>
                </a:solidFill>
              </a:rPr>
              <a:t>}</a:t>
            </a:r>
            <a:endParaRPr lang="en-US" altLang="ja-JP" dirty="0" smtClean="0">
              <a:solidFill>
                <a:schemeClr val="tx1"/>
              </a:solidFill>
            </a:endParaRPr>
          </a:p>
          <a:p>
            <a:endParaRPr lang="en-US" altLang="ja-JP" dirty="0" smtClean="0">
              <a:solidFill>
                <a:schemeClr val="tx1"/>
              </a:solidFill>
            </a:endParaRPr>
          </a:p>
          <a:p>
            <a:endParaRPr lang="en-US" altLang="ja-JP" dirty="0" smtClean="0">
              <a:solidFill>
                <a:schemeClr val="tx1"/>
              </a:solidFill>
            </a:endParaRPr>
          </a:p>
          <a:p>
            <a:endParaRPr lang="en-US" altLang="ja-JP" dirty="0" smtClean="0">
              <a:solidFill>
                <a:schemeClr val="tx1"/>
              </a:solidFill>
            </a:endParaRPr>
          </a:p>
          <a:p>
            <a:r>
              <a:rPr lang="en-US" altLang="ja-JP" dirty="0" smtClean="0">
                <a:solidFill>
                  <a:schemeClr val="tx1"/>
                </a:solidFill>
              </a:rPr>
              <a:t>DAC::Connect(...)</a:t>
            </a:r>
          </a:p>
          <a:p>
            <a:r>
              <a:rPr lang="en-US" altLang="ja-JP" dirty="0" smtClean="0">
                <a:solidFill>
                  <a:schemeClr val="tx1"/>
                </a:solidFill>
              </a:rPr>
              <a:t>{</a:t>
            </a:r>
          </a:p>
          <a:p>
            <a:r>
              <a:rPr lang="en-US" altLang="ja-JP" dirty="0" smtClean="0">
                <a:solidFill>
                  <a:schemeClr val="tx1"/>
                </a:solidFill>
              </a:rPr>
              <a:t>}</a:t>
            </a:r>
          </a:p>
          <a:p>
            <a:endParaRPr lang="en-US" altLang="ja-JP" dirty="0" smtClean="0">
              <a:solidFill>
                <a:schemeClr val="tx1"/>
              </a:solidFill>
            </a:endParaRPr>
          </a:p>
          <a:p>
            <a:endParaRPr kumimoji="1" lang="ja-JP" altLang="en-US" dirty="0">
              <a:solidFill>
                <a:schemeClr val="tx1"/>
              </a:solidFill>
            </a:endParaRPr>
          </a:p>
        </p:txBody>
      </p:sp>
      <p:sp>
        <p:nvSpPr>
          <p:cNvPr id="30" name="角丸四角形 29"/>
          <p:cNvSpPr/>
          <p:nvPr/>
        </p:nvSpPr>
        <p:spPr>
          <a:xfrm>
            <a:off x="714348" y="3357562"/>
            <a:ext cx="2214578" cy="100013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コントロールから値を取り出し、ロジックで</a:t>
            </a:r>
            <a:r>
              <a:rPr lang="en-US" altLang="ja-JP" dirty="0" smtClean="0">
                <a:solidFill>
                  <a:schemeClr val="tx1"/>
                </a:solidFill>
              </a:rPr>
              <a:t>Check</a:t>
            </a:r>
            <a:r>
              <a:rPr lang="ja-JP" altLang="en-US" dirty="0" smtClean="0">
                <a:solidFill>
                  <a:schemeClr val="tx1"/>
                </a:solidFill>
              </a:rPr>
              <a:t>後に</a:t>
            </a:r>
            <a:r>
              <a:rPr lang="en-US" altLang="ja-JP" dirty="0" smtClean="0">
                <a:solidFill>
                  <a:schemeClr val="tx1"/>
                </a:solidFill>
              </a:rPr>
              <a:t>Login</a:t>
            </a:r>
            <a:endParaRPr kumimoji="1" lang="ja-JP" altLang="en-US" dirty="0">
              <a:solidFill>
                <a:schemeClr val="tx1"/>
              </a:solidFill>
            </a:endParaRPr>
          </a:p>
        </p:txBody>
      </p:sp>
      <p:sp>
        <p:nvSpPr>
          <p:cNvPr id="31" name="角丸四角形 30"/>
          <p:cNvSpPr/>
          <p:nvPr/>
        </p:nvSpPr>
        <p:spPr>
          <a:xfrm>
            <a:off x="714348" y="4714884"/>
            <a:ext cx="2214578" cy="100013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ロジックで</a:t>
            </a:r>
            <a:r>
              <a:rPr lang="en-US" altLang="ja-JP" dirty="0" smtClean="0">
                <a:solidFill>
                  <a:schemeClr val="tx1"/>
                </a:solidFill>
              </a:rPr>
              <a:t>Cancel</a:t>
            </a:r>
            <a:endParaRPr kumimoji="1" lang="ja-JP" altLang="en-US" dirty="0">
              <a:solidFill>
                <a:schemeClr val="tx1"/>
              </a:solidFill>
            </a:endParaRPr>
          </a:p>
        </p:txBody>
      </p:sp>
      <p:sp>
        <p:nvSpPr>
          <p:cNvPr id="32" name="角丸四角形 31"/>
          <p:cNvSpPr/>
          <p:nvPr/>
        </p:nvSpPr>
        <p:spPr>
          <a:xfrm>
            <a:off x="3571868" y="1785926"/>
            <a:ext cx="2214578" cy="100013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文字妥当性</a:t>
            </a:r>
            <a:endParaRPr kumimoji="1" lang="en-US" altLang="ja-JP" dirty="0" smtClean="0">
              <a:solidFill>
                <a:schemeClr val="tx1"/>
              </a:solidFill>
            </a:endParaRPr>
          </a:p>
          <a:p>
            <a:pPr algn="ctr"/>
            <a:r>
              <a:rPr lang="ja-JP" altLang="en-US" dirty="0" smtClean="0">
                <a:solidFill>
                  <a:schemeClr val="tx1"/>
                </a:solidFill>
              </a:rPr>
              <a:t>登録されてるの？</a:t>
            </a:r>
            <a:endParaRPr kumimoji="1" lang="ja-JP" altLang="en-US" dirty="0">
              <a:solidFill>
                <a:schemeClr val="tx1"/>
              </a:solidFill>
            </a:endParaRPr>
          </a:p>
        </p:txBody>
      </p:sp>
      <p:sp>
        <p:nvSpPr>
          <p:cNvPr id="33" name="角丸四角形 32"/>
          <p:cNvSpPr/>
          <p:nvPr/>
        </p:nvSpPr>
        <p:spPr>
          <a:xfrm>
            <a:off x="3500430" y="3143248"/>
            <a:ext cx="2214578" cy="100013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ログインの記録とか</a:t>
            </a:r>
            <a:endParaRPr kumimoji="1" lang="ja-JP" altLang="en-US" dirty="0">
              <a:solidFill>
                <a:schemeClr val="tx1"/>
              </a:solidFill>
            </a:endParaRPr>
          </a:p>
        </p:txBody>
      </p:sp>
      <p:sp>
        <p:nvSpPr>
          <p:cNvPr id="34" name="角丸四角形 33"/>
          <p:cNvSpPr/>
          <p:nvPr/>
        </p:nvSpPr>
        <p:spPr>
          <a:xfrm>
            <a:off x="3500430" y="4500570"/>
            <a:ext cx="2214578" cy="100013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終了処理</a:t>
            </a:r>
            <a:endParaRPr kumimoji="1" lang="ja-JP" altLang="en-US" dirty="0">
              <a:solidFill>
                <a:schemeClr val="tx1"/>
              </a:solidFill>
            </a:endParaRPr>
          </a:p>
        </p:txBody>
      </p:sp>
      <p:sp>
        <p:nvSpPr>
          <p:cNvPr id="35" name="角丸四角形 34"/>
          <p:cNvSpPr/>
          <p:nvPr/>
        </p:nvSpPr>
        <p:spPr>
          <a:xfrm>
            <a:off x="6286512" y="2214554"/>
            <a:ext cx="2214578" cy="100013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登録されてるの？</a:t>
            </a:r>
            <a:endParaRPr kumimoji="1" lang="ja-JP" altLang="en-US" dirty="0">
              <a:solidFill>
                <a:schemeClr val="tx1"/>
              </a:solidFill>
            </a:endParaRPr>
          </a:p>
        </p:txBody>
      </p:sp>
      <p:sp>
        <p:nvSpPr>
          <p:cNvPr id="36" name="角丸四角形 35"/>
          <p:cNvSpPr/>
          <p:nvPr/>
        </p:nvSpPr>
        <p:spPr>
          <a:xfrm>
            <a:off x="6357950" y="3857628"/>
            <a:ext cx="2214578" cy="100013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なにかする</a:t>
            </a:r>
            <a:endParaRPr kumimoji="1" lang="ja-JP" alt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blinds(horizontal)">
                                      <p:cBhvr>
                                        <p:cTn id="7" dur="500"/>
                                        <p:tgtEl>
                                          <p:spTgt spid="30"/>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1"/>
                                        </p:tgtEl>
                                        <p:attrNameLst>
                                          <p:attrName>style.visibility</p:attrName>
                                        </p:attrNameLst>
                                      </p:cBhvr>
                                      <p:to>
                                        <p:strVal val="visible"/>
                                      </p:to>
                                    </p:set>
                                    <p:animEffect transition="in" filter="blinds(horizontal)">
                                      <p:cBhvr>
                                        <p:cTn id="10" dur="500"/>
                                        <p:tgtEl>
                                          <p:spTgt spid="31"/>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4"/>
                                        </p:tgtEl>
                                        <p:attrNameLst>
                                          <p:attrName>style.visibility</p:attrName>
                                        </p:attrNameLst>
                                      </p:cBhvr>
                                      <p:to>
                                        <p:strVal val="visible"/>
                                      </p:to>
                                    </p:set>
                                    <p:animEffect transition="in" filter="blinds(horizontal)">
                                      <p:cBhvr>
                                        <p:cTn id="13" dur="500"/>
                                        <p:tgtEl>
                                          <p:spTgt spid="34"/>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3"/>
                                        </p:tgtEl>
                                        <p:attrNameLst>
                                          <p:attrName>style.visibility</p:attrName>
                                        </p:attrNameLst>
                                      </p:cBhvr>
                                      <p:to>
                                        <p:strVal val="visible"/>
                                      </p:to>
                                    </p:set>
                                    <p:animEffect transition="in" filter="blinds(horizontal)">
                                      <p:cBhvr>
                                        <p:cTn id="16" dur="500"/>
                                        <p:tgtEl>
                                          <p:spTgt spid="33"/>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32"/>
                                        </p:tgtEl>
                                        <p:attrNameLst>
                                          <p:attrName>style.visibility</p:attrName>
                                        </p:attrNameLst>
                                      </p:cBhvr>
                                      <p:to>
                                        <p:strVal val="visible"/>
                                      </p:to>
                                    </p:set>
                                    <p:animEffect transition="in" filter="blinds(horizontal)">
                                      <p:cBhvr>
                                        <p:cTn id="19" dur="500"/>
                                        <p:tgtEl>
                                          <p:spTgt spid="32"/>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35"/>
                                        </p:tgtEl>
                                        <p:attrNameLst>
                                          <p:attrName>style.visibility</p:attrName>
                                        </p:attrNameLst>
                                      </p:cBhvr>
                                      <p:to>
                                        <p:strVal val="visible"/>
                                      </p:to>
                                    </p:set>
                                    <p:animEffect transition="in" filter="blinds(horizontal)">
                                      <p:cBhvr>
                                        <p:cTn id="22" dur="500"/>
                                        <p:tgtEl>
                                          <p:spTgt spid="35"/>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36"/>
                                        </p:tgtEl>
                                        <p:attrNameLst>
                                          <p:attrName>style.visibility</p:attrName>
                                        </p:attrNameLst>
                                      </p:cBhvr>
                                      <p:to>
                                        <p:strVal val="visible"/>
                                      </p:to>
                                    </p:set>
                                    <p:animEffect transition="in" filter="blinds(horizontal)">
                                      <p:cBhvr>
                                        <p:cTn id="25"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31" grpId="0" animBg="1"/>
      <p:bldP spid="32" grpId="0" animBg="1"/>
      <p:bldP spid="33" grpId="0" animBg="1"/>
      <p:bldP spid="34" grpId="0" animBg="1"/>
      <p:bldP spid="35" grpId="0" animBg="1"/>
      <p:bldP spid="36"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テキスト ボックス 23"/>
          <p:cNvSpPr txBox="1"/>
          <p:nvPr/>
        </p:nvSpPr>
        <p:spPr>
          <a:xfrm>
            <a:off x="1142976" y="2428868"/>
            <a:ext cx="792205" cy="369332"/>
          </a:xfrm>
          <a:prstGeom prst="rect">
            <a:avLst/>
          </a:prstGeom>
          <a:noFill/>
        </p:spPr>
        <p:txBody>
          <a:bodyPr wrap="none" rtlCol="0">
            <a:spAutoFit/>
          </a:bodyPr>
          <a:lstStyle/>
          <a:p>
            <a:r>
              <a:rPr kumimoji="1" lang="ja-JP" altLang="en-US" dirty="0" smtClean="0"/>
              <a:t>ビュー</a:t>
            </a:r>
            <a:endParaRPr kumimoji="1" lang="ja-JP" altLang="en-US" dirty="0"/>
          </a:p>
        </p:txBody>
      </p:sp>
      <p:sp>
        <p:nvSpPr>
          <p:cNvPr id="25" name="メモ 24"/>
          <p:cNvSpPr/>
          <p:nvPr/>
        </p:nvSpPr>
        <p:spPr>
          <a:xfrm>
            <a:off x="428596" y="2786058"/>
            <a:ext cx="2643206" cy="3143272"/>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Form::</a:t>
            </a:r>
            <a:r>
              <a:rPr kumimoji="1" lang="en-US" altLang="ja-JP" dirty="0" err="1" smtClean="0">
                <a:solidFill>
                  <a:schemeClr val="tx1"/>
                </a:solidFill>
              </a:rPr>
              <a:t>OnSearchClick</a:t>
            </a:r>
            <a:r>
              <a:rPr kumimoji="1" lang="en-US" altLang="ja-JP" dirty="0" smtClean="0">
                <a:solidFill>
                  <a:schemeClr val="tx1"/>
                </a:solidFill>
              </a:rPr>
              <a:t>()</a:t>
            </a:r>
          </a:p>
          <a:p>
            <a:r>
              <a:rPr lang="en-US" altLang="ja-JP" dirty="0" smtClean="0">
                <a:solidFill>
                  <a:schemeClr val="tx1"/>
                </a:solidFill>
              </a:rPr>
              <a:t>{</a:t>
            </a:r>
          </a:p>
          <a:p>
            <a:r>
              <a:rPr kumimoji="1" lang="en-US" altLang="ja-JP" dirty="0" smtClean="0">
                <a:solidFill>
                  <a:schemeClr val="tx1"/>
                </a:solidFill>
              </a:rPr>
              <a:t>}</a:t>
            </a:r>
          </a:p>
          <a:p>
            <a:endParaRPr lang="en-US" altLang="ja-JP" dirty="0" smtClean="0">
              <a:solidFill>
                <a:schemeClr val="tx1"/>
              </a:solidFill>
            </a:endParaRPr>
          </a:p>
          <a:p>
            <a:endParaRPr lang="en-US" altLang="ja-JP" dirty="0" smtClean="0">
              <a:solidFill>
                <a:schemeClr val="tx1"/>
              </a:solidFill>
            </a:endParaRPr>
          </a:p>
          <a:p>
            <a:r>
              <a:rPr lang="en-US" altLang="ja-JP" dirty="0" smtClean="0">
                <a:solidFill>
                  <a:schemeClr val="tx1"/>
                </a:solidFill>
              </a:rPr>
              <a:t>Form::</a:t>
            </a:r>
            <a:r>
              <a:rPr lang="en-US" altLang="ja-JP" dirty="0" err="1" smtClean="0">
                <a:solidFill>
                  <a:schemeClr val="tx1"/>
                </a:solidFill>
              </a:rPr>
              <a:t>OnChangeField</a:t>
            </a:r>
            <a:r>
              <a:rPr lang="en-US" altLang="ja-JP" dirty="0" smtClean="0">
                <a:solidFill>
                  <a:schemeClr val="tx1"/>
                </a:solidFill>
              </a:rPr>
              <a:t>()</a:t>
            </a:r>
          </a:p>
          <a:p>
            <a:r>
              <a:rPr lang="en-US" altLang="ja-JP" dirty="0" smtClean="0">
                <a:solidFill>
                  <a:schemeClr val="tx1"/>
                </a:solidFill>
              </a:rPr>
              <a:t>{</a:t>
            </a:r>
          </a:p>
          <a:p>
            <a:r>
              <a:rPr lang="en-US" altLang="ja-JP" dirty="0" smtClean="0">
                <a:solidFill>
                  <a:schemeClr val="tx1"/>
                </a:solidFill>
              </a:rPr>
              <a:t>}</a:t>
            </a:r>
            <a:endParaRPr kumimoji="1" lang="ja-JP" altLang="en-US" dirty="0">
              <a:solidFill>
                <a:schemeClr val="tx1"/>
              </a:solidFill>
            </a:endParaRPr>
          </a:p>
        </p:txBody>
      </p:sp>
      <p:sp>
        <p:nvSpPr>
          <p:cNvPr id="26" name="テキスト ボックス 25"/>
          <p:cNvSpPr txBox="1"/>
          <p:nvPr/>
        </p:nvSpPr>
        <p:spPr>
          <a:xfrm>
            <a:off x="3929058" y="1000108"/>
            <a:ext cx="946093" cy="369332"/>
          </a:xfrm>
          <a:prstGeom prst="rect">
            <a:avLst/>
          </a:prstGeom>
          <a:noFill/>
        </p:spPr>
        <p:txBody>
          <a:bodyPr wrap="none" rtlCol="0">
            <a:spAutoFit/>
          </a:bodyPr>
          <a:lstStyle/>
          <a:p>
            <a:r>
              <a:rPr lang="ja-JP" altLang="en-US" dirty="0" smtClean="0"/>
              <a:t>ロジック</a:t>
            </a:r>
            <a:endParaRPr kumimoji="1" lang="ja-JP" altLang="en-US" dirty="0"/>
          </a:p>
        </p:txBody>
      </p:sp>
      <p:sp>
        <p:nvSpPr>
          <p:cNvPr id="27" name="メモ 26"/>
          <p:cNvSpPr/>
          <p:nvPr/>
        </p:nvSpPr>
        <p:spPr>
          <a:xfrm>
            <a:off x="3214678" y="1428736"/>
            <a:ext cx="2643206" cy="4429156"/>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dirty="0" smtClean="0">
                <a:solidFill>
                  <a:schemeClr val="tx1"/>
                </a:solidFill>
              </a:rPr>
              <a:t>Logic</a:t>
            </a:r>
            <a:r>
              <a:rPr kumimoji="1" lang="en-US" altLang="ja-JP" dirty="0" smtClean="0">
                <a:solidFill>
                  <a:schemeClr val="tx1"/>
                </a:solidFill>
              </a:rPr>
              <a:t>::Check (...)</a:t>
            </a:r>
          </a:p>
          <a:p>
            <a:r>
              <a:rPr lang="en-US" altLang="ja-JP" dirty="0" smtClean="0">
                <a:solidFill>
                  <a:schemeClr val="tx1"/>
                </a:solidFill>
              </a:rPr>
              <a:t>{</a:t>
            </a:r>
          </a:p>
          <a:p>
            <a:r>
              <a:rPr kumimoji="1" lang="en-US" altLang="ja-JP" dirty="0" smtClean="0">
                <a:solidFill>
                  <a:schemeClr val="tx1"/>
                </a:solidFill>
              </a:rPr>
              <a:t>}</a:t>
            </a:r>
          </a:p>
          <a:p>
            <a:endParaRPr kumimoji="1" lang="en-US" altLang="ja-JP" dirty="0" smtClean="0">
              <a:solidFill>
                <a:schemeClr val="tx1"/>
              </a:solidFill>
            </a:endParaRPr>
          </a:p>
          <a:p>
            <a:endParaRPr kumimoji="1" lang="en-US" altLang="ja-JP" dirty="0" smtClean="0">
              <a:solidFill>
                <a:schemeClr val="tx1"/>
              </a:solidFill>
            </a:endParaRPr>
          </a:p>
          <a:p>
            <a:r>
              <a:rPr kumimoji="1" lang="en-US" altLang="ja-JP" dirty="0" smtClean="0">
                <a:solidFill>
                  <a:schemeClr val="tx1"/>
                </a:solidFill>
              </a:rPr>
              <a:t>Logic::Search(...)</a:t>
            </a:r>
          </a:p>
          <a:p>
            <a:r>
              <a:rPr lang="en-US" altLang="ja-JP" dirty="0" smtClean="0">
                <a:solidFill>
                  <a:schemeClr val="tx1"/>
                </a:solidFill>
              </a:rPr>
              <a:t>{</a:t>
            </a:r>
          </a:p>
          <a:p>
            <a:r>
              <a:rPr kumimoji="1" lang="en-US" altLang="ja-JP" dirty="0" smtClean="0">
                <a:solidFill>
                  <a:schemeClr val="tx1"/>
                </a:solidFill>
              </a:rPr>
              <a:t>}</a:t>
            </a:r>
          </a:p>
          <a:p>
            <a:endParaRPr lang="en-US" altLang="ja-JP" dirty="0" smtClean="0">
              <a:solidFill>
                <a:schemeClr val="tx1"/>
              </a:solidFill>
            </a:endParaRPr>
          </a:p>
          <a:p>
            <a:endParaRPr lang="en-US" altLang="ja-JP" dirty="0" smtClean="0">
              <a:solidFill>
                <a:schemeClr val="tx1"/>
              </a:solidFill>
            </a:endParaRPr>
          </a:p>
          <a:p>
            <a:endParaRPr kumimoji="1" lang="ja-JP" altLang="en-US" dirty="0">
              <a:solidFill>
                <a:schemeClr val="tx1"/>
              </a:solidFill>
            </a:endParaRPr>
          </a:p>
        </p:txBody>
      </p:sp>
      <p:sp>
        <p:nvSpPr>
          <p:cNvPr id="28" name="テキスト ボックス 27"/>
          <p:cNvSpPr txBox="1"/>
          <p:nvPr/>
        </p:nvSpPr>
        <p:spPr>
          <a:xfrm>
            <a:off x="6715140" y="1357298"/>
            <a:ext cx="1616148" cy="369332"/>
          </a:xfrm>
          <a:prstGeom prst="rect">
            <a:avLst/>
          </a:prstGeom>
          <a:noFill/>
        </p:spPr>
        <p:txBody>
          <a:bodyPr wrap="none" rtlCol="0">
            <a:spAutoFit/>
          </a:bodyPr>
          <a:lstStyle/>
          <a:p>
            <a:r>
              <a:rPr lang="ja-JP" altLang="en-US" dirty="0" smtClean="0"/>
              <a:t>データアクセス</a:t>
            </a:r>
            <a:endParaRPr kumimoji="1" lang="ja-JP" altLang="en-US" dirty="0"/>
          </a:p>
        </p:txBody>
      </p:sp>
      <p:sp>
        <p:nvSpPr>
          <p:cNvPr id="29" name="メモ 28"/>
          <p:cNvSpPr/>
          <p:nvPr/>
        </p:nvSpPr>
        <p:spPr>
          <a:xfrm>
            <a:off x="6000760" y="1785926"/>
            <a:ext cx="2643206" cy="3643338"/>
          </a:xfrm>
          <a:prstGeom prst="foldedCorner">
            <a:avLst/>
          </a:prstGeom>
          <a:solidFill>
            <a:srgbClr val="EDE0B1">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DAC::</a:t>
            </a:r>
            <a:r>
              <a:rPr kumimoji="1" lang="en-US" altLang="ja-JP" dirty="0" err="1" smtClean="0">
                <a:solidFill>
                  <a:schemeClr val="tx1"/>
                </a:solidFill>
              </a:rPr>
              <a:t>QueryUser</a:t>
            </a:r>
            <a:r>
              <a:rPr kumimoji="1" lang="en-US" altLang="ja-JP" dirty="0" smtClean="0">
                <a:solidFill>
                  <a:schemeClr val="tx1"/>
                </a:solidFill>
              </a:rPr>
              <a:t>(...)</a:t>
            </a:r>
          </a:p>
          <a:p>
            <a:r>
              <a:rPr lang="en-US" altLang="ja-JP" dirty="0" smtClean="0">
                <a:solidFill>
                  <a:schemeClr val="tx1"/>
                </a:solidFill>
              </a:rPr>
              <a:t>{</a:t>
            </a:r>
          </a:p>
          <a:p>
            <a:r>
              <a:rPr kumimoji="1" lang="en-US" altLang="ja-JP" dirty="0" smtClean="0">
                <a:solidFill>
                  <a:schemeClr val="tx1"/>
                </a:solidFill>
              </a:rPr>
              <a:t>}</a:t>
            </a:r>
            <a:endParaRPr lang="en-US" altLang="ja-JP" dirty="0" smtClean="0">
              <a:solidFill>
                <a:schemeClr val="tx1"/>
              </a:solidFill>
            </a:endParaRPr>
          </a:p>
          <a:p>
            <a:endParaRPr lang="en-US" altLang="ja-JP" dirty="0" smtClean="0">
              <a:solidFill>
                <a:schemeClr val="tx1"/>
              </a:solidFill>
            </a:endParaRPr>
          </a:p>
          <a:p>
            <a:endParaRPr lang="en-US" altLang="ja-JP" dirty="0" smtClean="0">
              <a:solidFill>
                <a:schemeClr val="tx1"/>
              </a:solidFill>
            </a:endParaRPr>
          </a:p>
          <a:p>
            <a:endParaRPr lang="en-US" altLang="ja-JP" dirty="0" smtClean="0">
              <a:solidFill>
                <a:schemeClr val="tx1"/>
              </a:solidFill>
            </a:endParaRPr>
          </a:p>
          <a:p>
            <a:r>
              <a:rPr lang="en-US" altLang="ja-JP" dirty="0" smtClean="0">
                <a:solidFill>
                  <a:schemeClr val="tx1"/>
                </a:solidFill>
              </a:rPr>
              <a:t>DAC::Search(...)</a:t>
            </a:r>
          </a:p>
          <a:p>
            <a:r>
              <a:rPr lang="en-US" altLang="ja-JP" dirty="0" smtClean="0">
                <a:solidFill>
                  <a:schemeClr val="tx1"/>
                </a:solidFill>
              </a:rPr>
              <a:t>{</a:t>
            </a:r>
          </a:p>
          <a:p>
            <a:r>
              <a:rPr lang="en-US" altLang="ja-JP" dirty="0" smtClean="0">
                <a:solidFill>
                  <a:schemeClr val="tx1"/>
                </a:solidFill>
              </a:rPr>
              <a:t>}</a:t>
            </a:r>
          </a:p>
          <a:p>
            <a:endParaRPr lang="en-US" altLang="ja-JP" dirty="0" smtClean="0">
              <a:solidFill>
                <a:schemeClr val="tx1"/>
              </a:solidFill>
            </a:endParaRPr>
          </a:p>
          <a:p>
            <a:endParaRPr kumimoji="1" lang="ja-JP" altLang="en-US" dirty="0">
              <a:solidFill>
                <a:schemeClr val="tx1"/>
              </a:solidFill>
            </a:endParaRPr>
          </a:p>
        </p:txBody>
      </p:sp>
      <p:sp>
        <p:nvSpPr>
          <p:cNvPr id="30" name="角丸四角形 29"/>
          <p:cNvSpPr/>
          <p:nvPr/>
        </p:nvSpPr>
        <p:spPr>
          <a:xfrm>
            <a:off x="642910" y="3214686"/>
            <a:ext cx="2428892" cy="100013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コントロールから値を取り出し、ロジックで</a:t>
            </a:r>
            <a:r>
              <a:rPr lang="en-US" altLang="ja-JP" dirty="0" smtClean="0">
                <a:solidFill>
                  <a:schemeClr val="tx1"/>
                </a:solidFill>
              </a:rPr>
              <a:t>Check</a:t>
            </a:r>
            <a:r>
              <a:rPr lang="ja-JP" altLang="en-US" dirty="0" smtClean="0">
                <a:solidFill>
                  <a:schemeClr val="tx1"/>
                </a:solidFill>
              </a:rPr>
              <a:t>後に</a:t>
            </a:r>
            <a:r>
              <a:rPr lang="en-US" altLang="ja-JP" dirty="0" smtClean="0">
                <a:solidFill>
                  <a:schemeClr val="tx1"/>
                </a:solidFill>
              </a:rPr>
              <a:t>Search</a:t>
            </a:r>
            <a:endParaRPr kumimoji="1" lang="ja-JP" altLang="en-US" dirty="0">
              <a:solidFill>
                <a:schemeClr val="tx1"/>
              </a:solidFill>
            </a:endParaRPr>
          </a:p>
        </p:txBody>
      </p:sp>
      <p:sp>
        <p:nvSpPr>
          <p:cNvPr id="32" name="角丸四角形 31"/>
          <p:cNvSpPr/>
          <p:nvPr/>
        </p:nvSpPr>
        <p:spPr>
          <a:xfrm>
            <a:off x="3571868" y="1785926"/>
            <a:ext cx="2214578" cy="100013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文字妥当性</a:t>
            </a:r>
            <a:endParaRPr kumimoji="1" lang="en-US" altLang="ja-JP" dirty="0" smtClean="0">
              <a:solidFill>
                <a:schemeClr val="tx1"/>
              </a:solidFill>
            </a:endParaRPr>
          </a:p>
          <a:p>
            <a:pPr algn="ctr"/>
            <a:r>
              <a:rPr lang="ja-JP" altLang="en-US" dirty="0" smtClean="0">
                <a:solidFill>
                  <a:schemeClr val="tx1"/>
                </a:solidFill>
              </a:rPr>
              <a:t>登録されてるの？</a:t>
            </a:r>
            <a:endParaRPr kumimoji="1" lang="ja-JP" altLang="en-US" dirty="0">
              <a:solidFill>
                <a:schemeClr val="tx1"/>
              </a:solidFill>
            </a:endParaRPr>
          </a:p>
        </p:txBody>
      </p:sp>
      <p:sp>
        <p:nvSpPr>
          <p:cNvPr id="33" name="角丸四角形 32"/>
          <p:cNvSpPr/>
          <p:nvPr/>
        </p:nvSpPr>
        <p:spPr>
          <a:xfrm>
            <a:off x="3500430" y="3143248"/>
            <a:ext cx="2214578" cy="100013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社員コードで</a:t>
            </a:r>
            <a:endParaRPr kumimoji="1" lang="en-US" altLang="ja-JP" dirty="0" smtClean="0">
              <a:solidFill>
                <a:schemeClr val="tx1"/>
              </a:solidFill>
            </a:endParaRPr>
          </a:p>
          <a:p>
            <a:pPr algn="ctr"/>
            <a:r>
              <a:rPr kumimoji="1" lang="ja-JP" altLang="en-US" dirty="0" smtClean="0">
                <a:solidFill>
                  <a:schemeClr val="tx1"/>
                </a:solidFill>
              </a:rPr>
              <a:t>データ検索</a:t>
            </a:r>
            <a:endParaRPr kumimoji="1" lang="ja-JP" altLang="en-US" dirty="0">
              <a:solidFill>
                <a:schemeClr val="tx1"/>
              </a:solidFill>
            </a:endParaRPr>
          </a:p>
        </p:txBody>
      </p:sp>
      <p:sp>
        <p:nvSpPr>
          <p:cNvPr id="34" name="角丸四角形 33"/>
          <p:cNvSpPr/>
          <p:nvPr/>
        </p:nvSpPr>
        <p:spPr>
          <a:xfrm>
            <a:off x="3500430" y="4500570"/>
            <a:ext cx="2214578" cy="100013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データセットからフォーム用変数の通知</a:t>
            </a:r>
            <a:endParaRPr kumimoji="1" lang="ja-JP" altLang="en-US" dirty="0">
              <a:solidFill>
                <a:schemeClr val="tx1"/>
              </a:solidFill>
            </a:endParaRPr>
          </a:p>
        </p:txBody>
      </p:sp>
      <p:sp>
        <p:nvSpPr>
          <p:cNvPr id="35" name="角丸四角形 34"/>
          <p:cNvSpPr/>
          <p:nvPr/>
        </p:nvSpPr>
        <p:spPr>
          <a:xfrm>
            <a:off x="6286512" y="2214554"/>
            <a:ext cx="2214578" cy="100013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登録されてるの？</a:t>
            </a:r>
            <a:endParaRPr kumimoji="1" lang="ja-JP" altLang="en-US" dirty="0">
              <a:solidFill>
                <a:schemeClr val="tx1"/>
              </a:solidFill>
            </a:endParaRPr>
          </a:p>
        </p:txBody>
      </p:sp>
      <p:sp>
        <p:nvSpPr>
          <p:cNvPr id="36" name="角丸四角形 35"/>
          <p:cNvSpPr/>
          <p:nvPr/>
        </p:nvSpPr>
        <p:spPr>
          <a:xfrm>
            <a:off x="6357950" y="3857628"/>
            <a:ext cx="2214578" cy="100013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社員検索</a:t>
            </a:r>
            <a:r>
              <a:rPr kumimoji="1" lang="en-US" altLang="ja-JP" dirty="0" smtClean="0">
                <a:solidFill>
                  <a:schemeClr val="tx1"/>
                </a:solidFill>
              </a:rPr>
              <a:t>SQL</a:t>
            </a:r>
            <a:r>
              <a:rPr kumimoji="1" lang="ja-JP" altLang="en-US" dirty="0" smtClean="0">
                <a:solidFill>
                  <a:schemeClr val="tx1"/>
                </a:solidFill>
              </a:rPr>
              <a:t>発行</a:t>
            </a:r>
            <a:endParaRPr kumimoji="1" lang="ja-JP" altLang="en-US" dirty="0">
              <a:solidFill>
                <a:schemeClr val="tx1"/>
              </a:solidFill>
            </a:endParaRPr>
          </a:p>
        </p:txBody>
      </p:sp>
      <p:grpSp>
        <p:nvGrpSpPr>
          <p:cNvPr id="2" name="グループ化 46"/>
          <p:cNvGrpSpPr/>
          <p:nvPr/>
        </p:nvGrpSpPr>
        <p:grpSpPr>
          <a:xfrm>
            <a:off x="357158" y="785794"/>
            <a:ext cx="2571768" cy="1500198"/>
            <a:chOff x="714348" y="1928802"/>
            <a:chExt cx="5786478" cy="2857520"/>
          </a:xfrm>
        </p:grpSpPr>
        <p:grpSp>
          <p:nvGrpSpPr>
            <p:cNvPr id="3" name="グループ化 18"/>
            <p:cNvGrpSpPr/>
            <p:nvPr/>
          </p:nvGrpSpPr>
          <p:grpSpPr>
            <a:xfrm>
              <a:off x="714350" y="1928802"/>
              <a:ext cx="5786480" cy="2857520"/>
              <a:chOff x="995162" y="1643050"/>
              <a:chExt cx="2795958" cy="2143140"/>
            </a:xfrm>
          </p:grpSpPr>
          <p:sp>
            <p:nvSpPr>
              <p:cNvPr id="52" name="正方形/長方形 51"/>
              <p:cNvSpPr/>
              <p:nvPr/>
            </p:nvSpPr>
            <p:spPr>
              <a:xfrm>
                <a:off x="1000100" y="1831045"/>
                <a:ext cx="2786082" cy="195514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00" dirty="0"/>
              </a:p>
            </p:txBody>
          </p:sp>
          <p:sp>
            <p:nvSpPr>
              <p:cNvPr id="53" name="正方形/長方形 52"/>
              <p:cNvSpPr/>
              <p:nvPr/>
            </p:nvSpPr>
            <p:spPr>
              <a:xfrm>
                <a:off x="1000100" y="1643051"/>
                <a:ext cx="2786082" cy="18799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00"/>
              </a:p>
            </p:txBody>
          </p:sp>
          <p:sp>
            <p:nvSpPr>
              <p:cNvPr id="54" name="正方形/長方形 53"/>
              <p:cNvSpPr/>
              <p:nvPr/>
            </p:nvSpPr>
            <p:spPr>
              <a:xfrm>
                <a:off x="995162" y="1643050"/>
                <a:ext cx="153906" cy="1879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600" dirty="0" smtClean="0">
                    <a:solidFill>
                      <a:schemeClr val="tx1"/>
                    </a:solidFill>
                  </a:rPr>
                  <a:t>■</a:t>
                </a:r>
                <a:endParaRPr kumimoji="1" lang="ja-JP" altLang="en-US" sz="600" dirty="0">
                  <a:solidFill>
                    <a:schemeClr val="tx1"/>
                  </a:solidFill>
                </a:endParaRPr>
              </a:p>
            </p:txBody>
          </p:sp>
          <p:sp>
            <p:nvSpPr>
              <p:cNvPr id="55" name="正方形/長方形 54"/>
              <p:cNvSpPr/>
              <p:nvPr/>
            </p:nvSpPr>
            <p:spPr>
              <a:xfrm>
                <a:off x="3662865" y="1643051"/>
                <a:ext cx="128255" cy="1879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600" dirty="0" smtClean="0">
                    <a:solidFill>
                      <a:schemeClr val="tx1"/>
                    </a:solidFill>
                  </a:rPr>
                  <a:t>×</a:t>
                </a:r>
                <a:endParaRPr kumimoji="1" lang="ja-JP" altLang="en-US" sz="600" dirty="0">
                  <a:solidFill>
                    <a:schemeClr val="tx1"/>
                  </a:solidFill>
                </a:endParaRPr>
              </a:p>
            </p:txBody>
          </p:sp>
        </p:grpSp>
        <p:sp>
          <p:nvSpPr>
            <p:cNvPr id="39" name="正方形/長方形 38"/>
            <p:cNvSpPr/>
            <p:nvPr/>
          </p:nvSpPr>
          <p:spPr>
            <a:xfrm>
              <a:off x="1000100" y="2285992"/>
              <a:ext cx="128588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600" dirty="0" smtClean="0">
                  <a:solidFill>
                    <a:schemeClr val="tx1"/>
                  </a:solidFill>
                </a:rPr>
                <a:t>社員コード</a:t>
              </a:r>
              <a:endParaRPr kumimoji="1" lang="ja-JP" altLang="en-US" sz="600" dirty="0">
                <a:solidFill>
                  <a:schemeClr val="tx1"/>
                </a:solidFill>
              </a:endParaRPr>
            </a:p>
          </p:txBody>
        </p:sp>
        <p:sp>
          <p:nvSpPr>
            <p:cNvPr id="40" name="正方形/長方形 39"/>
            <p:cNvSpPr/>
            <p:nvPr/>
          </p:nvSpPr>
          <p:spPr>
            <a:xfrm>
              <a:off x="1000100" y="3071810"/>
              <a:ext cx="128588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600" dirty="0" smtClean="0">
                  <a:solidFill>
                    <a:schemeClr val="tx1"/>
                  </a:solidFill>
                </a:rPr>
                <a:t>社員名</a:t>
              </a:r>
              <a:endParaRPr kumimoji="1" lang="ja-JP" altLang="en-US" sz="600" dirty="0">
                <a:solidFill>
                  <a:schemeClr val="tx1"/>
                </a:solidFill>
              </a:endParaRPr>
            </a:p>
          </p:txBody>
        </p:sp>
        <p:grpSp>
          <p:nvGrpSpPr>
            <p:cNvPr id="4" name="グループ化 39"/>
            <p:cNvGrpSpPr/>
            <p:nvPr/>
          </p:nvGrpSpPr>
          <p:grpSpPr>
            <a:xfrm>
              <a:off x="5143504" y="2285992"/>
              <a:ext cx="1042451" cy="475573"/>
              <a:chOff x="5286380" y="2285992"/>
              <a:chExt cx="1042451" cy="475573"/>
            </a:xfrm>
          </p:grpSpPr>
          <p:sp>
            <p:nvSpPr>
              <p:cNvPr id="50" name="角丸四角形 49"/>
              <p:cNvSpPr/>
              <p:nvPr/>
            </p:nvSpPr>
            <p:spPr>
              <a:xfrm>
                <a:off x="5286380" y="2285992"/>
                <a:ext cx="1042451" cy="475573"/>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500">
                  <a:solidFill>
                    <a:schemeClr val="tx1"/>
                  </a:solidFill>
                </a:endParaRPr>
              </a:p>
            </p:txBody>
          </p:sp>
          <p:sp>
            <p:nvSpPr>
              <p:cNvPr id="51" name="角丸四角形 50"/>
              <p:cNvSpPr/>
              <p:nvPr/>
            </p:nvSpPr>
            <p:spPr>
              <a:xfrm>
                <a:off x="5336193" y="2328856"/>
                <a:ext cx="928694" cy="357190"/>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500" dirty="0" smtClean="0">
                    <a:solidFill>
                      <a:schemeClr val="tx1"/>
                    </a:solidFill>
                  </a:rPr>
                  <a:t>検索</a:t>
                </a:r>
                <a:endParaRPr kumimoji="1" lang="ja-JP" altLang="en-US" sz="500" dirty="0">
                  <a:solidFill>
                    <a:schemeClr val="tx1"/>
                  </a:solidFill>
                </a:endParaRPr>
              </a:p>
            </p:txBody>
          </p:sp>
        </p:grpSp>
        <p:sp>
          <p:nvSpPr>
            <p:cNvPr id="42" name="正方形/長方形 41"/>
            <p:cNvSpPr/>
            <p:nvPr/>
          </p:nvSpPr>
          <p:spPr>
            <a:xfrm>
              <a:off x="2428860" y="2357430"/>
              <a:ext cx="2214578" cy="357190"/>
            </a:xfrm>
            <a:prstGeom prst="rect">
              <a:avLst/>
            </a:prstGeom>
            <a:solidFill>
              <a:schemeClr val="bg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00" dirty="0">
                <a:solidFill>
                  <a:schemeClr val="tx1"/>
                </a:solidFill>
              </a:endParaRPr>
            </a:p>
          </p:txBody>
        </p:sp>
        <p:cxnSp>
          <p:nvCxnSpPr>
            <p:cNvPr id="43" name="直線コネクタ 42"/>
            <p:cNvCxnSpPr/>
            <p:nvPr/>
          </p:nvCxnSpPr>
          <p:spPr>
            <a:xfrm>
              <a:off x="714348" y="2857496"/>
              <a:ext cx="55721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 name="正方形/長方形 43"/>
            <p:cNvSpPr/>
            <p:nvPr/>
          </p:nvSpPr>
          <p:spPr>
            <a:xfrm>
              <a:off x="2428860" y="3071810"/>
              <a:ext cx="2214578" cy="357190"/>
            </a:xfrm>
            <a:prstGeom prst="rect">
              <a:avLst/>
            </a:prstGeom>
            <a:solidFill>
              <a:schemeClr val="bg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00" dirty="0">
                <a:solidFill>
                  <a:schemeClr val="tx1"/>
                </a:solidFill>
              </a:endParaRPr>
            </a:p>
          </p:txBody>
        </p:sp>
        <p:sp>
          <p:nvSpPr>
            <p:cNvPr id="45" name="正方形/長方形 44"/>
            <p:cNvSpPr/>
            <p:nvPr/>
          </p:nvSpPr>
          <p:spPr>
            <a:xfrm>
              <a:off x="1000100" y="3571876"/>
              <a:ext cx="128588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600" dirty="0" smtClean="0">
                  <a:solidFill>
                    <a:schemeClr val="tx1"/>
                  </a:solidFill>
                </a:rPr>
                <a:t>生年月日</a:t>
              </a:r>
              <a:endParaRPr kumimoji="1" lang="ja-JP" altLang="en-US" sz="600" dirty="0">
                <a:solidFill>
                  <a:schemeClr val="tx1"/>
                </a:solidFill>
              </a:endParaRPr>
            </a:p>
          </p:txBody>
        </p:sp>
        <p:sp>
          <p:nvSpPr>
            <p:cNvPr id="46" name="正方形/長方形 45"/>
            <p:cNvSpPr/>
            <p:nvPr/>
          </p:nvSpPr>
          <p:spPr>
            <a:xfrm>
              <a:off x="2428860" y="3571876"/>
              <a:ext cx="2214578" cy="357190"/>
            </a:xfrm>
            <a:prstGeom prst="rect">
              <a:avLst/>
            </a:prstGeom>
            <a:solidFill>
              <a:schemeClr val="bg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00" dirty="0">
                <a:solidFill>
                  <a:schemeClr val="tx1"/>
                </a:solidFill>
              </a:endParaRPr>
            </a:p>
          </p:txBody>
        </p:sp>
        <p:grpSp>
          <p:nvGrpSpPr>
            <p:cNvPr id="5" name="グループ化 43"/>
            <p:cNvGrpSpPr/>
            <p:nvPr/>
          </p:nvGrpSpPr>
          <p:grpSpPr>
            <a:xfrm>
              <a:off x="5143504" y="4071942"/>
              <a:ext cx="1042451" cy="475573"/>
              <a:chOff x="5286380" y="2285992"/>
              <a:chExt cx="1042451" cy="475573"/>
            </a:xfrm>
          </p:grpSpPr>
          <p:sp>
            <p:nvSpPr>
              <p:cNvPr id="48" name="角丸四角形 47"/>
              <p:cNvSpPr/>
              <p:nvPr/>
            </p:nvSpPr>
            <p:spPr>
              <a:xfrm>
                <a:off x="5286380" y="2285992"/>
                <a:ext cx="1042451" cy="475573"/>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600">
                  <a:solidFill>
                    <a:schemeClr val="tx1"/>
                  </a:solidFill>
                </a:endParaRPr>
              </a:p>
            </p:txBody>
          </p:sp>
          <p:sp>
            <p:nvSpPr>
              <p:cNvPr id="49" name="角丸四角形 48"/>
              <p:cNvSpPr/>
              <p:nvPr/>
            </p:nvSpPr>
            <p:spPr>
              <a:xfrm>
                <a:off x="5336193" y="2328856"/>
                <a:ext cx="928694" cy="357190"/>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600" dirty="0" smtClean="0">
                    <a:solidFill>
                      <a:schemeClr val="tx1"/>
                    </a:solidFill>
                  </a:rPr>
                  <a:t>閉じる</a:t>
                </a:r>
                <a:endParaRPr kumimoji="1" lang="ja-JP" altLang="en-US" sz="600" dirty="0">
                  <a:solidFill>
                    <a:schemeClr val="tx1"/>
                  </a:solidFill>
                </a:endParaRPr>
              </a:p>
            </p:txBody>
          </p:sp>
        </p:grpSp>
      </p:grpSp>
      <p:sp>
        <p:nvSpPr>
          <p:cNvPr id="56" name="角丸四角形 55"/>
          <p:cNvSpPr/>
          <p:nvPr/>
        </p:nvSpPr>
        <p:spPr>
          <a:xfrm>
            <a:off x="642910" y="4643446"/>
            <a:ext cx="2428892" cy="100013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ロジックから値の変更通知を受け取ったら、コントロールに設定</a:t>
            </a:r>
            <a:endParaRPr kumimoji="1" lang="ja-JP" altLang="en-US" dirty="0">
              <a:solidFill>
                <a:schemeClr val="tx1"/>
              </a:solidFill>
            </a:endParaRPr>
          </a:p>
        </p:txBody>
      </p:sp>
      <p:sp>
        <p:nvSpPr>
          <p:cNvPr id="57" name="タイトル 56"/>
          <p:cNvSpPr>
            <a:spLocks noGrp="1"/>
          </p:cNvSpPr>
          <p:nvPr>
            <p:ph type="title"/>
          </p:nvPr>
        </p:nvSpPr>
        <p:spPr/>
        <p:txBody>
          <a:bodyPr/>
          <a:lstStyle/>
          <a:p>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blinds(horizontal)">
                                      <p:cBhvr>
                                        <p:cTn id="7" dur="500"/>
                                        <p:tgtEl>
                                          <p:spTgt spid="30"/>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2"/>
                                        </p:tgtEl>
                                        <p:attrNameLst>
                                          <p:attrName>style.visibility</p:attrName>
                                        </p:attrNameLst>
                                      </p:cBhvr>
                                      <p:to>
                                        <p:strVal val="visible"/>
                                      </p:to>
                                    </p:set>
                                    <p:animEffect transition="in" filter="blinds(horizontal)">
                                      <p:cBhvr>
                                        <p:cTn id="10" dur="500"/>
                                        <p:tgtEl>
                                          <p:spTgt spid="32"/>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3"/>
                                        </p:tgtEl>
                                        <p:attrNameLst>
                                          <p:attrName>style.visibility</p:attrName>
                                        </p:attrNameLst>
                                      </p:cBhvr>
                                      <p:to>
                                        <p:strVal val="visible"/>
                                      </p:to>
                                    </p:set>
                                    <p:animEffect transition="in" filter="blinds(horizontal)">
                                      <p:cBhvr>
                                        <p:cTn id="13" dur="500"/>
                                        <p:tgtEl>
                                          <p:spTgt spid="33"/>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56"/>
                                        </p:tgtEl>
                                        <p:attrNameLst>
                                          <p:attrName>style.visibility</p:attrName>
                                        </p:attrNameLst>
                                      </p:cBhvr>
                                      <p:to>
                                        <p:strVal val="visible"/>
                                      </p:to>
                                    </p:set>
                                    <p:animEffect transition="in" filter="blinds(horizontal)">
                                      <p:cBhvr>
                                        <p:cTn id="16" dur="500"/>
                                        <p:tgtEl>
                                          <p:spTgt spid="56"/>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34"/>
                                        </p:tgtEl>
                                        <p:attrNameLst>
                                          <p:attrName>style.visibility</p:attrName>
                                        </p:attrNameLst>
                                      </p:cBhvr>
                                      <p:to>
                                        <p:strVal val="visible"/>
                                      </p:to>
                                    </p:set>
                                    <p:animEffect transition="in" filter="blinds(horizontal)">
                                      <p:cBhvr>
                                        <p:cTn id="19" dur="500"/>
                                        <p:tgtEl>
                                          <p:spTgt spid="34"/>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35"/>
                                        </p:tgtEl>
                                        <p:attrNameLst>
                                          <p:attrName>style.visibility</p:attrName>
                                        </p:attrNameLst>
                                      </p:cBhvr>
                                      <p:to>
                                        <p:strVal val="visible"/>
                                      </p:to>
                                    </p:set>
                                    <p:animEffect transition="in" filter="blinds(horizontal)">
                                      <p:cBhvr>
                                        <p:cTn id="22" dur="500"/>
                                        <p:tgtEl>
                                          <p:spTgt spid="35"/>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36"/>
                                        </p:tgtEl>
                                        <p:attrNameLst>
                                          <p:attrName>style.visibility</p:attrName>
                                        </p:attrNameLst>
                                      </p:cBhvr>
                                      <p:to>
                                        <p:strVal val="visible"/>
                                      </p:to>
                                    </p:set>
                                    <p:animEffect transition="in" filter="blinds(horizontal)">
                                      <p:cBhvr>
                                        <p:cTn id="25"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32" grpId="0" animBg="1"/>
      <p:bldP spid="33" grpId="0" animBg="1"/>
      <p:bldP spid="34" grpId="0" animBg="1"/>
      <p:bldP spid="35" grpId="0" animBg="1"/>
      <p:bldP spid="36" grpId="0" animBg="1"/>
      <p:bldP spid="56"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800" dirty="0" smtClean="0"/>
              <a:t>これら</a:t>
            </a:r>
            <a:r>
              <a:rPr kumimoji="1" lang="ja-JP" altLang="en-US" sz="2800" dirty="0" smtClean="0"/>
              <a:t>２つを</a:t>
            </a:r>
            <a:r>
              <a:rPr kumimoji="1" lang="en-US" altLang="ja-JP" sz="2800" dirty="0" smtClean="0"/>
              <a:t>1</a:t>
            </a:r>
            <a:r>
              <a:rPr kumimoji="1" lang="ja-JP" altLang="en-US" sz="2800" dirty="0" err="1" smtClean="0"/>
              <a:t>つに</a:t>
            </a:r>
            <a:r>
              <a:rPr kumimoji="1" lang="ja-JP" altLang="en-US" sz="2800" dirty="0" smtClean="0"/>
              <a:t>できないでしょうか？</a:t>
            </a:r>
            <a:endParaRPr kumimoji="1" lang="ja-JP" altLang="en-US" sz="2800" dirty="0"/>
          </a:p>
        </p:txBody>
      </p:sp>
      <p:sp>
        <p:nvSpPr>
          <p:cNvPr id="3" name="コンテンツ プレースホルダ 2"/>
          <p:cNvSpPr>
            <a:spLocks noGrp="1"/>
          </p:cNvSpPr>
          <p:nvPr>
            <p:ph idx="1"/>
          </p:nvPr>
        </p:nvSpPr>
        <p:spPr/>
        <p:txBody>
          <a:bodyPr/>
          <a:lstStyle/>
          <a:p>
            <a:pPr>
              <a:buNone/>
            </a:pPr>
            <a:r>
              <a:rPr kumimoji="1" lang="en-US" altLang="ja-JP" sz="2400" dirty="0" err="1" smtClean="0"/>
              <a:t>BaseForm</a:t>
            </a:r>
            <a:r>
              <a:rPr kumimoji="1" lang="en-US" altLang="ja-JP" sz="2400" dirty="0" smtClean="0"/>
              <a:t>::</a:t>
            </a:r>
            <a:r>
              <a:rPr kumimoji="1" lang="en-US" altLang="ja-JP" sz="2400" dirty="0" err="1" smtClean="0"/>
              <a:t>OnActionExecute</a:t>
            </a:r>
            <a:r>
              <a:rPr kumimoji="1" lang="en-US" altLang="ja-JP" sz="2400" dirty="0" smtClean="0"/>
              <a:t>()</a:t>
            </a:r>
          </a:p>
          <a:p>
            <a:pPr>
              <a:buNone/>
            </a:pPr>
            <a:r>
              <a:rPr lang="en-US" altLang="ja-JP" sz="2400" dirty="0" smtClean="0"/>
              <a:t>{</a:t>
            </a:r>
          </a:p>
          <a:p>
            <a:pPr>
              <a:buNone/>
            </a:pPr>
            <a:r>
              <a:rPr lang="en-US" altLang="ja-JP" sz="2400" dirty="0" smtClean="0"/>
              <a:t>	</a:t>
            </a:r>
            <a:r>
              <a:rPr lang="en-US" altLang="ja-JP" sz="2400" dirty="0" err="1" smtClean="0"/>
              <a:t>UpdateFields</a:t>
            </a:r>
            <a:r>
              <a:rPr lang="en-US" altLang="ja-JP" sz="2400" dirty="0" smtClean="0"/>
              <a:t>();//</a:t>
            </a:r>
            <a:r>
              <a:rPr lang="ja-JP" altLang="en-US" sz="2400" dirty="0" smtClean="0"/>
              <a:t>おまじない</a:t>
            </a:r>
            <a:endParaRPr lang="en-US" altLang="ja-JP" sz="2400" dirty="0" smtClean="0"/>
          </a:p>
          <a:p>
            <a:pPr>
              <a:buNone/>
            </a:pPr>
            <a:r>
              <a:rPr lang="en-US" altLang="ja-JP" sz="2400" dirty="0" smtClean="0"/>
              <a:t>	//</a:t>
            </a:r>
            <a:r>
              <a:rPr lang="ja-JP" altLang="en-US" sz="2400" dirty="0" smtClean="0"/>
              <a:t>入力コントロールを列挙</a:t>
            </a:r>
            <a:endParaRPr lang="en-US" altLang="ja-JP" sz="2400" dirty="0" smtClean="0"/>
          </a:p>
          <a:p>
            <a:pPr>
              <a:buNone/>
            </a:pPr>
            <a:r>
              <a:rPr lang="en-US" altLang="ja-JP" sz="2400" dirty="0" smtClean="0"/>
              <a:t>	</a:t>
            </a:r>
            <a:r>
              <a:rPr lang="en-US" altLang="ja-JP" sz="2400" dirty="0" err="1" smtClean="0"/>
              <a:t>foreach</a:t>
            </a:r>
            <a:r>
              <a:rPr lang="en-US" altLang="ja-JP" sz="2400" dirty="0" smtClean="0"/>
              <a:t>( Control *control = </a:t>
            </a:r>
            <a:r>
              <a:rPr lang="en-US" altLang="ja-JP" sz="2400" dirty="0" err="1" smtClean="0"/>
              <a:t>InputControls</a:t>
            </a:r>
            <a:r>
              <a:rPr lang="en-US" altLang="ja-JP" sz="2400" dirty="0" smtClean="0"/>
              <a:t>  ){</a:t>
            </a:r>
          </a:p>
          <a:p>
            <a:pPr>
              <a:buNone/>
            </a:pPr>
            <a:r>
              <a:rPr lang="en-US" altLang="ja-JP" sz="2400" dirty="0" smtClean="0"/>
              <a:t>	  // </a:t>
            </a:r>
            <a:r>
              <a:rPr lang="ja-JP" altLang="en-US" sz="2400" dirty="0" smtClean="0"/>
              <a:t>ロジックのプロパティに入力値を転送</a:t>
            </a:r>
            <a:endParaRPr lang="en-US" altLang="ja-JP" sz="2400" dirty="0" smtClean="0"/>
          </a:p>
          <a:p>
            <a:pPr>
              <a:buNone/>
            </a:pPr>
            <a:r>
              <a:rPr kumimoji="1" lang="en-US" altLang="ja-JP" sz="2400" dirty="0" smtClean="0"/>
              <a:t>	</a:t>
            </a:r>
            <a:r>
              <a:rPr kumimoji="1" lang="ja-JP" altLang="en-US" sz="2400" dirty="0" smtClean="0"/>
              <a:t>　</a:t>
            </a:r>
            <a:r>
              <a:rPr kumimoji="1" lang="en-US" altLang="ja-JP" sz="2400" dirty="0" smtClean="0"/>
              <a:t>Logic-&gt;Fields[control-&gt;Name] = Fields[ control-&gt;Name];</a:t>
            </a:r>
          </a:p>
          <a:p>
            <a:pPr>
              <a:buNone/>
            </a:pPr>
            <a:r>
              <a:rPr lang="en-US" altLang="ja-JP" sz="2400" dirty="0" smtClean="0"/>
              <a:t>	}</a:t>
            </a:r>
          </a:p>
          <a:p>
            <a:pPr>
              <a:buNone/>
            </a:pPr>
            <a:r>
              <a:rPr kumimoji="1" lang="ja-JP" altLang="en-US" sz="2400" dirty="0" smtClean="0"/>
              <a:t>　　</a:t>
            </a:r>
            <a:r>
              <a:rPr lang="en-US" altLang="ja-JP" sz="2400" dirty="0" smtClean="0"/>
              <a:t>// </a:t>
            </a:r>
            <a:r>
              <a:rPr lang="ja-JP" altLang="en-US" sz="2400" dirty="0" smtClean="0"/>
              <a:t>ロジックに値チェックをお願いする</a:t>
            </a:r>
            <a:endParaRPr lang="en-US" altLang="ja-JP" sz="2400" dirty="0" smtClean="0"/>
          </a:p>
          <a:p>
            <a:pPr>
              <a:buNone/>
            </a:pPr>
            <a:r>
              <a:rPr kumimoji="1" lang="en-US" altLang="ja-JP" sz="2400" dirty="0" smtClean="0"/>
              <a:t>     if(</a:t>
            </a:r>
            <a:r>
              <a:rPr kumimoji="1" lang="ja-JP" altLang="en-US" sz="2400" dirty="0" smtClean="0"/>
              <a:t>　</a:t>
            </a:r>
            <a:r>
              <a:rPr kumimoji="1" lang="en-US" altLang="ja-JP" sz="2400" dirty="0" smtClean="0"/>
              <a:t>Logic-&gt;Check() ==</a:t>
            </a:r>
            <a:r>
              <a:rPr kumimoji="1" lang="ja-JP" altLang="en-US" sz="2400" dirty="0" smtClean="0"/>
              <a:t>　</a:t>
            </a:r>
            <a:r>
              <a:rPr kumimoji="1" lang="en-US" altLang="ja-JP" sz="2400" dirty="0" smtClean="0"/>
              <a:t>true )</a:t>
            </a:r>
            <a:r>
              <a:rPr lang="en-US" altLang="ja-JP" sz="2400" dirty="0" smtClean="0"/>
              <a:t>{</a:t>
            </a:r>
            <a:endParaRPr kumimoji="1" lang="en-US" altLang="ja-JP" sz="2400" dirty="0" smtClean="0"/>
          </a:p>
          <a:p>
            <a:pPr>
              <a:buNone/>
            </a:pPr>
            <a:r>
              <a:rPr lang="ja-JP" altLang="en-US" sz="2400" dirty="0" smtClean="0"/>
              <a:t>　　　　</a:t>
            </a:r>
            <a:r>
              <a:rPr lang="en-US" altLang="ja-JP" sz="2400" dirty="0" smtClean="0"/>
              <a:t>Logic-&gt;Execute();</a:t>
            </a:r>
          </a:p>
          <a:p>
            <a:pPr>
              <a:buNone/>
            </a:pPr>
            <a:r>
              <a:rPr kumimoji="1" lang="en-US" altLang="ja-JP" sz="2400" dirty="0" smtClean="0"/>
              <a:t>	}</a:t>
            </a:r>
          </a:p>
          <a:p>
            <a:pPr>
              <a:buNone/>
            </a:pPr>
            <a:endParaRPr kumimoji="1" lang="ja-JP" altLang="en-US" sz="2400" dirty="0"/>
          </a:p>
        </p:txBody>
      </p:sp>
      <p:sp>
        <p:nvSpPr>
          <p:cNvPr id="4" name="正方形/長方形 3"/>
          <p:cNvSpPr/>
          <p:nvPr/>
        </p:nvSpPr>
        <p:spPr>
          <a:xfrm>
            <a:off x="4857752" y="1000108"/>
            <a:ext cx="4071934" cy="1285884"/>
          </a:xfrm>
          <a:prstGeom prst="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注意：コードはあくまでもふい</a:t>
            </a:r>
            <a:r>
              <a:rPr lang="ja-JP" altLang="en-US" dirty="0" err="1" smtClean="0">
                <a:solidFill>
                  <a:schemeClr val="tx1"/>
                </a:solidFill>
              </a:rPr>
              <a:t>んきｗ</a:t>
            </a:r>
            <a:r>
              <a:rPr lang="ja-JP" altLang="en-US" dirty="0" smtClean="0">
                <a:solidFill>
                  <a:schemeClr val="tx1"/>
                </a:solidFill>
              </a:rPr>
              <a:t>です。</a:t>
            </a:r>
            <a:endParaRPr kumimoji="1" lang="ja-JP" altLang="en-US" dirty="0">
              <a:solidFill>
                <a:schemeClr val="tx1"/>
              </a:solidFill>
            </a:endParaRPr>
          </a:p>
        </p:txBody>
      </p:sp>
      <p:sp>
        <p:nvSpPr>
          <p:cNvPr id="5" name="テキスト ボックス 4"/>
          <p:cNvSpPr txBox="1"/>
          <p:nvPr/>
        </p:nvSpPr>
        <p:spPr>
          <a:xfrm>
            <a:off x="4786314" y="3857628"/>
            <a:ext cx="4357283" cy="2308324"/>
          </a:xfrm>
          <a:prstGeom prst="rect">
            <a:avLst/>
          </a:prstGeom>
          <a:noFill/>
        </p:spPr>
        <p:txBody>
          <a:bodyPr wrap="none" rtlCol="0">
            <a:spAutoFit/>
          </a:bodyPr>
          <a:lstStyle/>
          <a:p>
            <a:r>
              <a:rPr lang="ja-JP" altLang="en-US" dirty="0" smtClean="0">
                <a:latin typeface="+mn-ea"/>
                <a:ea typeface="+mn-ea"/>
              </a:rPr>
              <a:t>　 　 　　　＿＿＿</a:t>
            </a:r>
            <a:r>
              <a:rPr lang="en-US" altLang="ja-JP" dirty="0" smtClean="0">
                <a:latin typeface="+mn-ea"/>
                <a:ea typeface="+mn-ea"/>
              </a:rPr>
              <a:t>_</a:t>
            </a:r>
            <a:r>
              <a:rPr lang="ja-JP" altLang="en-US" dirty="0" smtClean="0">
                <a:latin typeface="+mn-ea"/>
                <a:ea typeface="+mn-ea"/>
              </a:rPr>
              <a:t>　　　　</a:t>
            </a:r>
          </a:p>
          <a:p>
            <a:r>
              <a:rPr lang="ja-JP" altLang="en-US" dirty="0" smtClean="0">
                <a:latin typeface="+mn-ea"/>
                <a:ea typeface="+mn-ea"/>
              </a:rPr>
              <a:t>　 　　　／⌒三 ⌒＼　　</a:t>
            </a:r>
          </a:p>
          <a:p>
            <a:r>
              <a:rPr lang="ja-JP" altLang="en-US" dirty="0" smtClean="0">
                <a:latin typeface="+mn-ea"/>
                <a:ea typeface="+mn-ea"/>
              </a:rPr>
              <a:t>　　　／（ ○）三（○）＼　　</a:t>
            </a:r>
            <a:r>
              <a:rPr lang="ja-JP" altLang="en-US" dirty="0" err="1" smtClean="0">
                <a:latin typeface="+mn-ea"/>
                <a:ea typeface="+mn-ea"/>
              </a:rPr>
              <a:t>ごちゃ</a:t>
            </a:r>
            <a:r>
              <a:rPr lang="ja-JP" altLang="en-US" dirty="0" smtClean="0">
                <a:latin typeface="+mn-ea"/>
                <a:ea typeface="+mn-ea"/>
              </a:rPr>
              <a:t>まぜに　　　</a:t>
            </a:r>
          </a:p>
          <a:p>
            <a:r>
              <a:rPr lang="ja-JP" altLang="en-US" dirty="0" smtClean="0">
                <a:latin typeface="+mn-ea"/>
                <a:ea typeface="+mn-ea"/>
              </a:rPr>
              <a:t>　 ／</a:t>
            </a:r>
            <a:r>
              <a:rPr lang="en-US" altLang="ja-JP" dirty="0" smtClean="0">
                <a:latin typeface="+mn-ea"/>
                <a:ea typeface="+mn-ea"/>
              </a:rPr>
              <a:t>::::::⌒</a:t>
            </a:r>
            <a:r>
              <a:rPr lang="ja-JP" altLang="en-US" dirty="0" smtClean="0">
                <a:latin typeface="+mn-ea"/>
                <a:ea typeface="+mn-ea"/>
              </a:rPr>
              <a:t>（</a:t>
            </a:r>
            <a:r>
              <a:rPr lang="en-US" altLang="ja-JP" dirty="0" smtClean="0">
                <a:latin typeface="+mn-ea"/>
                <a:ea typeface="+mn-ea"/>
              </a:rPr>
              <a:t>__</a:t>
            </a:r>
            <a:r>
              <a:rPr lang="ja-JP" altLang="en-US" dirty="0" smtClean="0">
                <a:latin typeface="+mn-ea"/>
                <a:ea typeface="+mn-ea"/>
              </a:rPr>
              <a:t>人</a:t>
            </a:r>
            <a:r>
              <a:rPr lang="en-US" altLang="ja-JP" dirty="0" smtClean="0">
                <a:latin typeface="+mn-ea"/>
                <a:ea typeface="+mn-ea"/>
              </a:rPr>
              <a:t>__</a:t>
            </a:r>
            <a:r>
              <a:rPr lang="ja-JP" altLang="en-US" dirty="0" smtClean="0">
                <a:latin typeface="+mn-ea"/>
                <a:ea typeface="+mn-ea"/>
              </a:rPr>
              <a:t>）⌒</a:t>
            </a:r>
            <a:r>
              <a:rPr lang="en-US" altLang="ja-JP" dirty="0" smtClean="0">
                <a:latin typeface="+mn-ea"/>
                <a:ea typeface="+mn-ea"/>
              </a:rPr>
              <a:t>:::::</a:t>
            </a:r>
            <a:r>
              <a:rPr lang="ja-JP" altLang="en-US" dirty="0" smtClean="0">
                <a:latin typeface="+mn-ea"/>
                <a:ea typeface="+mn-ea"/>
              </a:rPr>
              <a:t>＼　なっちまう</a:t>
            </a:r>
            <a:r>
              <a:rPr lang="ja-JP" altLang="en-US" dirty="0" err="1" smtClean="0">
                <a:latin typeface="+mn-ea"/>
                <a:ea typeface="+mn-ea"/>
              </a:rPr>
              <a:t>お</a:t>
            </a:r>
            <a:r>
              <a:rPr lang="ja-JP" altLang="en-US" dirty="0" smtClean="0">
                <a:latin typeface="+mn-ea"/>
                <a:ea typeface="+mn-ea"/>
              </a:rPr>
              <a:t>？</a:t>
            </a:r>
          </a:p>
          <a:p>
            <a:r>
              <a:rPr lang="ja-JP" altLang="en-US" dirty="0" smtClean="0">
                <a:latin typeface="+mn-ea"/>
                <a:ea typeface="+mn-ea"/>
              </a:rPr>
              <a:t>　 </a:t>
            </a:r>
            <a:r>
              <a:rPr lang="en-US" altLang="ja-JP" dirty="0" smtClean="0">
                <a:latin typeface="+mn-ea"/>
                <a:ea typeface="+mn-ea"/>
              </a:rPr>
              <a:t>|</a:t>
            </a:r>
            <a:r>
              <a:rPr lang="ja-JP" altLang="en-US" dirty="0" smtClean="0">
                <a:latin typeface="+mn-ea"/>
                <a:ea typeface="+mn-ea"/>
              </a:rPr>
              <a:t>　　　　　</a:t>
            </a:r>
            <a:r>
              <a:rPr lang="en-US" altLang="ja-JP" dirty="0" smtClean="0">
                <a:latin typeface="+mn-ea"/>
                <a:ea typeface="+mn-ea"/>
              </a:rPr>
              <a:t>|r┬-|</a:t>
            </a:r>
            <a:r>
              <a:rPr lang="ja-JP" altLang="en-US" dirty="0" smtClean="0">
                <a:latin typeface="+mn-ea"/>
                <a:ea typeface="+mn-ea"/>
              </a:rPr>
              <a:t>　　　　 </a:t>
            </a:r>
            <a:r>
              <a:rPr lang="en-US" altLang="ja-JP" dirty="0" smtClean="0">
                <a:latin typeface="+mn-ea"/>
                <a:ea typeface="+mn-ea"/>
              </a:rPr>
              <a:t>|</a:t>
            </a:r>
          </a:p>
          <a:p>
            <a:r>
              <a:rPr lang="ja-JP" altLang="en-US" dirty="0" smtClean="0">
                <a:latin typeface="+mn-ea"/>
                <a:ea typeface="+mn-ea"/>
              </a:rPr>
              <a:t>　 ＼ 　　 　 ｀</a:t>
            </a:r>
            <a:r>
              <a:rPr lang="ja-JP" altLang="en-US" dirty="0" err="1" smtClean="0">
                <a:latin typeface="+mn-ea"/>
                <a:ea typeface="+mn-ea"/>
              </a:rPr>
              <a:t>ー</a:t>
            </a:r>
            <a:r>
              <a:rPr lang="en-US" altLang="ja-JP" dirty="0" smtClean="0">
                <a:latin typeface="+mn-ea"/>
                <a:ea typeface="+mn-ea"/>
              </a:rPr>
              <a:t>'´</a:t>
            </a:r>
            <a:r>
              <a:rPr lang="ja-JP" altLang="en-US" dirty="0" smtClean="0">
                <a:latin typeface="+mn-ea"/>
                <a:ea typeface="+mn-ea"/>
              </a:rPr>
              <a:t>　　　／　</a:t>
            </a:r>
          </a:p>
          <a:p>
            <a:r>
              <a:rPr lang="ja-JP" altLang="en-US" dirty="0" smtClean="0">
                <a:latin typeface="+mn-ea"/>
                <a:ea typeface="+mn-ea"/>
              </a:rPr>
              <a:t>　</a:t>
            </a:r>
          </a:p>
          <a:p>
            <a:endParaRPr kumimoji="1" lang="ja-JP" altLang="en-US" dirty="0">
              <a:latin typeface="+mn-ea"/>
              <a:ea typeface="+mn-ea"/>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357158" y="428605"/>
            <a:ext cx="8286808" cy="5572164"/>
          </a:xfrm>
        </p:spPr>
        <p:txBody>
          <a:bodyPr/>
          <a:lstStyle/>
          <a:p>
            <a:pPr>
              <a:buNone/>
            </a:pPr>
            <a:r>
              <a:rPr kumimoji="1" lang="en-US" altLang="ja-JP" sz="2400" dirty="0" err="1" smtClean="0"/>
              <a:t>BaseForm</a:t>
            </a:r>
            <a:r>
              <a:rPr kumimoji="1" lang="en-US" altLang="ja-JP" sz="2400" dirty="0" smtClean="0"/>
              <a:t>::</a:t>
            </a:r>
            <a:r>
              <a:rPr kumimoji="1" lang="en-US" altLang="ja-JP" sz="2400" dirty="0" err="1" smtClean="0"/>
              <a:t>OnPropertyNotifyChanged</a:t>
            </a:r>
            <a:r>
              <a:rPr kumimoji="1" lang="en-US" altLang="ja-JP" sz="2400" dirty="0" smtClean="0"/>
              <a:t>()</a:t>
            </a:r>
          </a:p>
          <a:p>
            <a:pPr>
              <a:buNone/>
            </a:pPr>
            <a:r>
              <a:rPr lang="en-US" altLang="ja-JP" sz="2400" dirty="0" smtClean="0"/>
              <a:t>{</a:t>
            </a:r>
          </a:p>
          <a:p>
            <a:pPr>
              <a:buNone/>
            </a:pPr>
            <a:r>
              <a:rPr lang="en-US" altLang="ja-JP" sz="2400" dirty="0" smtClean="0"/>
              <a:t>	//</a:t>
            </a:r>
            <a:r>
              <a:rPr lang="ja-JP" altLang="en-US" sz="2400" dirty="0" smtClean="0"/>
              <a:t>表示コントロールを列挙</a:t>
            </a:r>
            <a:endParaRPr lang="en-US" altLang="ja-JP" sz="2400" dirty="0" smtClean="0"/>
          </a:p>
          <a:p>
            <a:pPr>
              <a:buNone/>
            </a:pPr>
            <a:r>
              <a:rPr lang="en-US" altLang="ja-JP" sz="2400" dirty="0" smtClean="0"/>
              <a:t>	</a:t>
            </a:r>
            <a:r>
              <a:rPr lang="en-US" altLang="ja-JP" sz="2400" dirty="0" err="1" smtClean="0"/>
              <a:t>foreach</a:t>
            </a:r>
            <a:r>
              <a:rPr lang="en-US" altLang="ja-JP" sz="2400" dirty="0" smtClean="0"/>
              <a:t>( Control *control = </a:t>
            </a:r>
            <a:r>
              <a:rPr lang="en-US" altLang="ja-JP" sz="2400" dirty="0" err="1" smtClean="0"/>
              <a:t>DisplayControls</a:t>
            </a:r>
            <a:r>
              <a:rPr lang="en-US" altLang="ja-JP" sz="2400" dirty="0" smtClean="0"/>
              <a:t>  ){</a:t>
            </a:r>
          </a:p>
          <a:p>
            <a:pPr>
              <a:buNone/>
            </a:pPr>
            <a:r>
              <a:rPr lang="en-US" altLang="ja-JP" sz="2400" dirty="0" smtClean="0"/>
              <a:t>	  // </a:t>
            </a:r>
            <a:r>
              <a:rPr lang="ja-JP" altLang="en-US" sz="2400" dirty="0" smtClean="0"/>
              <a:t>ロジックのプロパティに入力値を転送</a:t>
            </a:r>
            <a:endParaRPr lang="en-US" altLang="ja-JP" sz="2400" dirty="0" smtClean="0"/>
          </a:p>
          <a:p>
            <a:pPr>
              <a:buNone/>
            </a:pPr>
            <a:r>
              <a:rPr kumimoji="1" lang="en-US" altLang="ja-JP" sz="2400" dirty="0" smtClean="0"/>
              <a:t>	</a:t>
            </a:r>
            <a:r>
              <a:rPr kumimoji="1" lang="ja-JP" altLang="en-US" sz="2400" dirty="0" smtClean="0"/>
              <a:t>　</a:t>
            </a:r>
            <a:r>
              <a:rPr kumimoji="1" lang="en-US" altLang="ja-JP" sz="2400" dirty="0" smtClean="0"/>
              <a:t>Fields[control-&gt;Name] = Logic-&gt;Fields[control-&gt;Name];</a:t>
            </a:r>
          </a:p>
          <a:p>
            <a:pPr>
              <a:buNone/>
            </a:pPr>
            <a:r>
              <a:rPr lang="en-US" altLang="ja-JP" sz="2400" dirty="0" smtClean="0"/>
              <a:t>	}</a:t>
            </a:r>
          </a:p>
          <a:p>
            <a:pPr>
              <a:buNone/>
            </a:pPr>
            <a:r>
              <a:rPr lang="en-US" altLang="ja-JP" sz="2400" dirty="0" smtClean="0"/>
              <a:t>    Repaint();</a:t>
            </a:r>
          </a:p>
          <a:p>
            <a:pPr>
              <a:buNone/>
            </a:pPr>
            <a:r>
              <a:rPr kumimoji="1" lang="en-US" altLang="ja-JP" sz="2400" dirty="0" smtClean="0"/>
              <a:t>}</a:t>
            </a:r>
            <a:endParaRPr kumimoji="1" lang="ja-JP" altLang="en-US" sz="2400" dirty="0"/>
          </a:p>
        </p:txBody>
      </p:sp>
      <p:grpSp>
        <p:nvGrpSpPr>
          <p:cNvPr id="2" name="グループ化 46"/>
          <p:cNvGrpSpPr/>
          <p:nvPr/>
        </p:nvGrpSpPr>
        <p:grpSpPr>
          <a:xfrm>
            <a:off x="3000364" y="3214686"/>
            <a:ext cx="5786478" cy="2857520"/>
            <a:chOff x="714348" y="1928802"/>
            <a:chExt cx="5786478" cy="2857520"/>
          </a:xfrm>
        </p:grpSpPr>
        <p:grpSp>
          <p:nvGrpSpPr>
            <p:cNvPr id="4" name="グループ化 18"/>
            <p:cNvGrpSpPr/>
            <p:nvPr/>
          </p:nvGrpSpPr>
          <p:grpSpPr>
            <a:xfrm>
              <a:off x="714350" y="1928802"/>
              <a:ext cx="5786480" cy="2857520"/>
              <a:chOff x="995162" y="1643050"/>
              <a:chExt cx="2795958" cy="2143140"/>
            </a:xfrm>
          </p:grpSpPr>
          <p:sp>
            <p:nvSpPr>
              <p:cNvPr id="20" name="正方形/長方形 19"/>
              <p:cNvSpPr/>
              <p:nvPr/>
            </p:nvSpPr>
            <p:spPr>
              <a:xfrm>
                <a:off x="1000100" y="1831045"/>
                <a:ext cx="2786082" cy="1955145"/>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1" name="正方形/長方形 20"/>
              <p:cNvSpPr/>
              <p:nvPr/>
            </p:nvSpPr>
            <p:spPr>
              <a:xfrm>
                <a:off x="1000100" y="1643051"/>
                <a:ext cx="2786082" cy="18799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995162" y="1643050"/>
                <a:ext cx="153906" cy="1879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a:t>
                </a:r>
                <a:endParaRPr kumimoji="1" lang="ja-JP" altLang="en-US" dirty="0">
                  <a:solidFill>
                    <a:schemeClr val="tx1"/>
                  </a:solidFill>
                </a:endParaRPr>
              </a:p>
            </p:txBody>
          </p:sp>
          <p:sp>
            <p:nvSpPr>
              <p:cNvPr id="23" name="正方形/長方形 22"/>
              <p:cNvSpPr/>
              <p:nvPr/>
            </p:nvSpPr>
            <p:spPr>
              <a:xfrm>
                <a:off x="3662865" y="1643051"/>
                <a:ext cx="128255" cy="1879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a:t>
                </a:r>
                <a:endParaRPr kumimoji="1" lang="ja-JP" altLang="en-US" dirty="0">
                  <a:solidFill>
                    <a:schemeClr val="tx1"/>
                  </a:solidFill>
                </a:endParaRPr>
              </a:p>
            </p:txBody>
          </p:sp>
        </p:grpSp>
        <p:sp>
          <p:nvSpPr>
            <p:cNvPr id="7" name="正方形/長方形 6"/>
            <p:cNvSpPr/>
            <p:nvPr/>
          </p:nvSpPr>
          <p:spPr>
            <a:xfrm>
              <a:off x="1000100" y="2285992"/>
              <a:ext cx="128588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社員コード</a:t>
              </a:r>
              <a:endParaRPr kumimoji="1" lang="ja-JP" altLang="en-US" dirty="0">
                <a:solidFill>
                  <a:schemeClr val="tx1"/>
                </a:solidFill>
              </a:endParaRPr>
            </a:p>
          </p:txBody>
        </p:sp>
        <p:sp>
          <p:nvSpPr>
            <p:cNvPr id="8" name="正方形/長方形 7"/>
            <p:cNvSpPr/>
            <p:nvPr/>
          </p:nvSpPr>
          <p:spPr>
            <a:xfrm>
              <a:off x="1000100" y="3071810"/>
              <a:ext cx="128588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社員名</a:t>
              </a:r>
              <a:endParaRPr kumimoji="1" lang="ja-JP" altLang="en-US" dirty="0">
                <a:solidFill>
                  <a:schemeClr val="tx1"/>
                </a:solidFill>
              </a:endParaRPr>
            </a:p>
          </p:txBody>
        </p:sp>
        <p:grpSp>
          <p:nvGrpSpPr>
            <p:cNvPr id="5" name="グループ化 39"/>
            <p:cNvGrpSpPr/>
            <p:nvPr/>
          </p:nvGrpSpPr>
          <p:grpSpPr>
            <a:xfrm>
              <a:off x="5143504" y="2285992"/>
              <a:ext cx="1042451" cy="475573"/>
              <a:chOff x="5286380" y="2285992"/>
              <a:chExt cx="1042451" cy="475573"/>
            </a:xfrm>
          </p:grpSpPr>
          <p:sp>
            <p:nvSpPr>
              <p:cNvPr id="18" name="角丸四角形 17"/>
              <p:cNvSpPr/>
              <p:nvPr/>
            </p:nvSpPr>
            <p:spPr>
              <a:xfrm>
                <a:off x="5286380" y="2285992"/>
                <a:ext cx="1042451" cy="475573"/>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19" name="角丸四角形 18"/>
              <p:cNvSpPr/>
              <p:nvPr/>
            </p:nvSpPr>
            <p:spPr>
              <a:xfrm>
                <a:off x="5336193" y="2328856"/>
                <a:ext cx="928694" cy="357190"/>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rPr>
                  <a:t>検索</a:t>
                </a:r>
                <a:endParaRPr kumimoji="1" lang="ja-JP" altLang="en-US" sz="1600" dirty="0">
                  <a:solidFill>
                    <a:schemeClr val="tx1"/>
                  </a:solidFill>
                </a:endParaRPr>
              </a:p>
            </p:txBody>
          </p:sp>
        </p:grpSp>
        <p:sp>
          <p:nvSpPr>
            <p:cNvPr id="10" name="正方形/長方形 9"/>
            <p:cNvSpPr/>
            <p:nvPr/>
          </p:nvSpPr>
          <p:spPr>
            <a:xfrm>
              <a:off x="2428860" y="2357430"/>
              <a:ext cx="2214578" cy="357190"/>
            </a:xfrm>
            <a:prstGeom prst="rect">
              <a:avLst/>
            </a:prstGeom>
            <a:solidFill>
              <a:schemeClr val="bg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11" name="直線コネクタ 10"/>
            <p:cNvCxnSpPr/>
            <p:nvPr/>
          </p:nvCxnSpPr>
          <p:spPr>
            <a:xfrm>
              <a:off x="714348" y="2857496"/>
              <a:ext cx="55721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正方形/長方形 11"/>
            <p:cNvSpPr/>
            <p:nvPr/>
          </p:nvSpPr>
          <p:spPr>
            <a:xfrm>
              <a:off x="2428860" y="3071810"/>
              <a:ext cx="2214578" cy="357190"/>
            </a:xfrm>
            <a:prstGeom prst="rect">
              <a:avLst/>
            </a:prstGeom>
            <a:solidFill>
              <a:schemeClr val="bg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3" name="正方形/長方形 12"/>
            <p:cNvSpPr/>
            <p:nvPr/>
          </p:nvSpPr>
          <p:spPr>
            <a:xfrm>
              <a:off x="1000100" y="3571876"/>
              <a:ext cx="128588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生年月日</a:t>
              </a:r>
              <a:endParaRPr kumimoji="1" lang="ja-JP" altLang="en-US" dirty="0">
                <a:solidFill>
                  <a:schemeClr val="tx1"/>
                </a:solidFill>
              </a:endParaRPr>
            </a:p>
          </p:txBody>
        </p:sp>
        <p:sp>
          <p:nvSpPr>
            <p:cNvPr id="14" name="正方形/長方形 13"/>
            <p:cNvSpPr/>
            <p:nvPr/>
          </p:nvSpPr>
          <p:spPr>
            <a:xfrm>
              <a:off x="2428860" y="3571876"/>
              <a:ext cx="2214578" cy="357190"/>
            </a:xfrm>
            <a:prstGeom prst="rect">
              <a:avLst/>
            </a:prstGeom>
            <a:solidFill>
              <a:schemeClr val="bg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grpSp>
          <p:nvGrpSpPr>
            <p:cNvPr id="6" name="グループ化 43"/>
            <p:cNvGrpSpPr/>
            <p:nvPr/>
          </p:nvGrpSpPr>
          <p:grpSpPr>
            <a:xfrm>
              <a:off x="5143504" y="4071942"/>
              <a:ext cx="1042451" cy="475573"/>
              <a:chOff x="5286380" y="2285992"/>
              <a:chExt cx="1042451" cy="475573"/>
            </a:xfrm>
          </p:grpSpPr>
          <p:sp>
            <p:nvSpPr>
              <p:cNvPr id="16" name="角丸四角形 15"/>
              <p:cNvSpPr/>
              <p:nvPr/>
            </p:nvSpPr>
            <p:spPr>
              <a:xfrm>
                <a:off x="5286380" y="2285992"/>
                <a:ext cx="1042451" cy="475573"/>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7" name="角丸四角形 16"/>
              <p:cNvSpPr/>
              <p:nvPr/>
            </p:nvSpPr>
            <p:spPr>
              <a:xfrm>
                <a:off x="5336193" y="2328856"/>
                <a:ext cx="928694" cy="357190"/>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閉じる</a:t>
                </a:r>
                <a:endParaRPr kumimoji="1" lang="ja-JP" altLang="en-US" dirty="0">
                  <a:solidFill>
                    <a:schemeClr val="tx1"/>
                  </a:solidFill>
                </a:endParaRPr>
              </a:p>
            </p:txBody>
          </p:sp>
        </p:grpSp>
      </p:grpSp>
      <p:sp>
        <p:nvSpPr>
          <p:cNvPr id="24" name="角丸四角形吹き出し 23"/>
          <p:cNvSpPr/>
          <p:nvPr/>
        </p:nvSpPr>
        <p:spPr>
          <a:xfrm>
            <a:off x="642910" y="4357694"/>
            <a:ext cx="2214578" cy="1500198"/>
          </a:xfrm>
          <a:prstGeom prst="wedgeRoundRectCallout">
            <a:avLst>
              <a:gd name="adj1" fmla="val 132754"/>
              <a:gd name="adj2" fmla="val -24823"/>
              <a:gd name="adj3" fmla="val 16667"/>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表示コントロールに</a:t>
            </a:r>
            <a:endParaRPr lang="en-US" altLang="ja-JP" dirty="0" smtClean="0">
              <a:solidFill>
                <a:schemeClr val="tx1"/>
              </a:solidFill>
            </a:endParaRPr>
          </a:p>
          <a:p>
            <a:pPr algn="ctr"/>
            <a:r>
              <a:rPr kumimoji="1" lang="ja-JP" altLang="en-US" dirty="0" smtClean="0">
                <a:solidFill>
                  <a:schemeClr val="tx1"/>
                </a:solidFill>
              </a:rPr>
              <a:t>値が設定される</a:t>
            </a:r>
            <a:endParaRPr kumimoji="1" lang="ja-JP" altLang="en-US" dirty="0">
              <a:solidFill>
                <a:schemeClr val="tx1"/>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2800" dirty="0" smtClean="0"/>
              <a:t>Logic</a:t>
            </a:r>
            <a:r>
              <a:rPr kumimoji="1" lang="ja-JP" altLang="en-US" sz="2800" dirty="0" err="1" smtClean="0"/>
              <a:t>はど</a:t>
            </a:r>
            <a:r>
              <a:rPr kumimoji="1" lang="ja-JP" altLang="en-US" sz="2800" dirty="0" smtClean="0"/>
              <a:t>うなる？</a:t>
            </a:r>
            <a:endParaRPr kumimoji="1" lang="ja-JP" altLang="en-US" sz="2800" dirty="0"/>
          </a:p>
        </p:txBody>
      </p:sp>
      <p:sp>
        <p:nvSpPr>
          <p:cNvPr id="3" name="コンテンツ プレースホルダ 2"/>
          <p:cNvSpPr>
            <a:spLocks noGrp="1"/>
          </p:cNvSpPr>
          <p:nvPr>
            <p:ph idx="1"/>
          </p:nvPr>
        </p:nvSpPr>
        <p:spPr/>
        <p:txBody>
          <a:bodyPr/>
          <a:lstStyle/>
          <a:p>
            <a:pPr>
              <a:buNone/>
            </a:pPr>
            <a:r>
              <a:rPr kumimoji="1" lang="en-US" altLang="ja-JP" sz="2400" dirty="0" err="1" smtClean="0"/>
              <a:t>bool</a:t>
            </a:r>
            <a:r>
              <a:rPr kumimoji="1" lang="en-US" altLang="ja-JP" sz="2400" dirty="0" smtClean="0"/>
              <a:t> </a:t>
            </a:r>
            <a:r>
              <a:rPr kumimoji="1" lang="en-US" altLang="ja-JP" sz="2400" dirty="0" err="1" smtClean="0"/>
              <a:t>BaseLogic</a:t>
            </a:r>
            <a:r>
              <a:rPr kumimoji="1" lang="en-US" altLang="ja-JP" sz="2400" dirty="0" smtClean="0"/>
              <a:t>::Check()</a:t>
            </a:r>
          </a:p>
          <a:p>
            <a:pPr>
              <a:buNone/>
            </a:pPr>
            <a:r>
              <a:rPr lang="en-US" altLang="ja-JP" sz="2400" dirty="0" smtClean="0"/>
              <a:t>{</a:t>
            </a:r>
          </a:p>
          <a:p>
            <a:pPr>
              <a:buNone/>
            </a:pPr>
            <a:r>
              <a:rPr kumimoji="1" lang="en-US" altLang="ja-JP" sz="2400" dirty="0" smtClean="0"/>
              <a:t>    return true;</a:t>
            </a:r>
          </a:p>
          <a:p>
            <a:pPr>
              <a:buNone/>
            </a:pPr>
            <a:r>
              <a:rPr lang="en-US" altLang="ja-JP" sz="2400" dirty="0" smtClean="0"/>
              <a:t>}</a:t>
            </a:r>
          </a:p>
          <a:p>
            <a:pPr>
              <a:buNone/>
            </a:pPr>
            <a:r>
              <a:rPr lang="en-US" altLang="ja-JP" sz="2400" dirty="0" err="1" smtClean="0"/>
              <a:t>bool</a:t>
            </a:r>
            <a:r>
              <a:rPr lang="en-US" altLang="ja-JP" sz="2400" dirty="0" smtClean="0"/>
              <a:t> </a:t>
            </a:r>
            <a:r>
              <a:rPr lang="en-US" altLang="ja-JP" sz="2400" dirty="0" err="1" smtClean="0"/>
              <a:t>BaseLogic</a:t>
            </a:r>
            <a:r>
              <a:rPr lang="en-US" altLang="ja-JP" sz="2400" dirty="0" smtClean="0"/>
              <a:t>::Execute()</a:t>
            </a:r>
          </a:p>
          <a:p>
            <a:pPr>
              <a:buNone/>
            </a:pPr>
            <a:r>
              <a:rPr lang="en-US" altLang="ja-JP" sz="2400" dirty="0" smtClean="0"/>
              <a:t>{</a:t>
            </a:r>
          </a:p>
          <a:p>
            <a:pPr>
              <a:buNone/>
            </a:pPr>
            <a:r>
              <a:rPr lang="en-US" altLang="ja-JP" sz="2400" dirty="0" smtClean="0"/>
              <a:t>    return true;</a:t>
            </a:r>
          </a:p>
          <a:p>
            <a:pPr>
              <a:buNone/>
            </a:pPr>
            <a:r>
              <a:rPr lang="en-US" altLang="ja-JP" sz="2400" dirty="0" smtClean="0"/>
              <a:t>}</a:t>
            </a:r>
            <a:endParaRPr lang="ja-JP" altLang="en-US" sz="2400" dirty="0" smtClean="0"/>
          </a:p>
          <a:p>
            <a:pPr>
              <a:buNone/>
            </a:pPr>
            <a:endParaRPr kumimoji="1" lang="ja-JP" altLang="en-US" sz="2400" dirty="0"/>
          </a:p>
        </p:txBody>
      </p:sp>
      <p:sp>
        <p:nvSpPr>
          <p:cNvPr id="5" name="角丸四角形 4"/>
          <p:cNvSpPr/>
          <p:nvPr/>
        </p:nvSpPr>
        <p:spPr>
          <a:xfrm>
            <a:off x="3071802" y="1643050"/>
            <a:ext cx="5572164" cy="120015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検証すべきフィールドや条件は毎回異なるので、</a:t>
            </a:r>
            <a:r>
              <a:rPr kumimoji="1" lang="ja-JP" altLang="en-US" dirty="0" smtClean="0">
                <a:solidFill>
                  <a:schemeClr val="tx1"/>
                </a:solidFill>
              </a:rPr>
              <a:t>基底クラス</a:t>
            </a:r>
            <a:r>
              <a:rPr kumimoji="1" lang="en-US" altLang="ja-JP" dirty="0" smtClean="0">
                <a:solidFill>
                  <a:schemeClr val="tx1"/>
                </a:solidFill>
              </a:rPr>
              <a:t>(</a:t>
            </a:r>
            <a:r>
              <a:rPr kumimoji="1" lang="en-US" altLang="ja-JP" dirty="0" err="1" smtClean="0">
                <a:solidFill>
                  <a:schemeClr val="tx1"/>
                </a:solidFill>
              </a:rPr>
              <a:t>BaseLogic</a:t>
            </a:r>
            <a:r>
              <a:rPr kumimoji="1" lang="en-US" altLang="ja-JP" dirty="0" smtClean="0">
                <a:solidFill>
                  <a:schemeClr val="tx1"/>
                </a:solidFill>
              </a:rPr>
              <a:t>)</a:t>
            </a:r>
            <a:r>
              <a:rPr kumimoji="1" lang="ja-JP" altLang="en-US" dirty="0" smtClean="0">
                <a:solidFill>
                  <a:schemeClr val="tx1"/>
                </a:solidFill>
              </a:rPr>
              <a:t>では汎用的な実装はできませんね。</a:t>
            </a:r>
            <a:endParaRPr kumimoji="1" lang="ja-JP" altLang="en-US" dirty="0">
              <a:solidFill>
                <a:schemeClr val="tx1"/>
              </a:solidFill>
            </a:endParaRPr>
          </a:p>
        </p:txBody>
      </p:sp>
      <p:sp>
        <p:nvSpPr>
          <p:cNvPr id="6" name="角丸四角形 5"/>
          <p:cNvSpPr/>
          <p:nvPr/>
        </p:nvSpPr>
        <p:spPr>
          <a:xfrm>
            <a:off x="3071802" y="3286124"/>
            <a:ext cx="5572164" cy="120015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何を実行するのか、というのも要件によって異なりますので、基底クラスで実装できにくいですね・・・</a:t>
            </a:r>
            <a:endParaRPr kumimoji="1" lang="ja-JP" altLang="en-US" dirty="0">
              <a:solidFill>
                <a:schemeClr val="tx1"/>
              </a:solidFill>
            </a:endParaRPr>
          </a:p>
        </p:txBody>
      </p:sp>
      <p:sp>
        <p:nvSpPr>
          <p:cNvPr id="7" name="テキスト ボックス 6"/>
          <p:cNvSpPr txBox="1"/>
          <p:nvPr/>
        </p:nvSpPr>
        <p:spPr>
          <a:xfrm>
            <a:off x="571472" y="4357694"/>
            <a:ext cx="4903907" cy="2308324"/>
          </a:xfrm>
          <a:prstGeom prst="rect">
            <a:avLst/>
          </a:prstGeom>
          <a:noFill/>
        </p:spPr>
        <p:txBody>
          <a:bodyPr wrap="none" rtlCol="0">
            <a:spAutoFit/>
          </a:bodyPr>
          <a:lstStyle/>
          <a:p>
            <a:r>
              <a:rPr lang="ja-JP" altLang="en-US" dirty="0" smtClean="0">
                <a:latin typeface="+mn-ea"/>
                <a:ea typeface="+mn-ea"/>
              </a:rPr>
              <a:t>　 　 　　　＿＿＿</a:t>
            </a:r>
            <a:r>
              <a:rPr lang="en-US" altLang="ja-JP" dirty="0" smtClean="0">
                <a:latin typeface="+mn-ea"/>
                <a:ea typeface="+mn-ea"/>
              </a:rPr>
              <a:t>_</a:t>
            </a:r>
          </a:p>
          <a:p>
            <a:r>
              <a:rPr lang="ja-JP" altLang="en-US" dirty="0" smtClean="0">
                <a:latin typeface="+mn-ea"/>
                <a:ea typeface="+mn-ea"/>
              </a:rPr>
              <a:t>　 　　　／ノ 　 ヽ</a:t>
            </a:r>
            <a:r>
              <a:rPr lang="en-US" altLang="ja-JP" dirty="0" smtClean="0">
                <a:latin typeface="+mn-ea"/>
                <a:ea typeface="+mn-ea"/>
              </a:rPr>
              <a:t>､_</a:t>
            </a:r>
            <a:r>
              <a:rPr lang="ja-JP" altLang="en-US" dirty="0" smtClean="0">
                <a:latin typeface="+mn-ea"/>
                <a:ea typeface="+mn-ea"/>
              </a:rPr>
              <a:t>＼　</a:t>
            </a:r>
          </a:p>
          <a:p>
            <a:r>
              <a:rPr lang="ja-JP" altLang="en-US" dirty="0" smtClean="0">
                <a:latin typeface="+mn-ea"/>
                <a:ea typeface="+mn-ea"/>
              </a:rPr>
              <a:t>　　　／（ ○）</a:t>
            </a:r>
            <a:r>
              <a:rPr lang="en-US" altLang="ja-JP" dirty="0" smtClean="0">
                <a:latin typeface="+mn-ea"/>
                <a:ea typeface="+mn-ea"/>
              </a:rPr>
              <a:t>}</a:t>
            </a:r>
            <a:r>
              <a:rPr lang="en-US" altLang="ja-JP" dirty="0" err="1" smtClean="0">
                <a:latin typeface="+mn-ea"/>
                <a:ea typeface="+mn-ea"/>
              </a:rPr>
              <a:t>liil</a:t>
            </a:r>
            <a:r>
              <a:rPr lang="en-US" altLang="ja-JP" dirty="0" smtClean="0">
                <a:latin typeface="+mn-ea"/>
                <a:ea typeface="+mn-ea"/>
              </a:rPr>
              <a:t>{</a:t>
            </a:r>
            <a:r>
              <a:rPr lang="ja-JP" altLang="en-US" dirty="0" smtClean="0">
                <a:latin typeface="+mn-ea"/>
                <a:ea typeface="+mn-ea"/>
              </a:rPr>
              <a:t>（○）＼　　　　（意味なさそうだお）</a:t>
            </a:r>
          </a:p>
          <a:p>
            <a:r>
              <a:rPr lang="ja-JP" altLang="en-US" dirty="0" smtClean="0">
                <a:latin typeface="+mn-ea"/>
                <a:ea typeface="+mn-ea"/>
              </a:rPr>
              <a:t>　 ／　　　 （</a:t>
            </a:r>
            <a:r>
              <a:rPr lang="en-US" altLang="ja-JP" dirty="0" smtClean="0">
                <a:latin typeface="+mn-ea"/>
                <a:ea typeface="+mn-ea"/>
              </a:rPr>
              <a:t>__</a:t>
            </a:r>
            <a:r>
              <a:rPr lang="ja-JP" altLang="en-US" dirty="0" smtClean="0">
                <a:latin typeface="+mn-ea"/>
                <a:ea typeface="+mn-ea"/>
              </a:rPr>
              <a:t>人</a:t>
            </a:r>
            <a:r>
              <a:rPr lang="en-US" altLang="ja-JP" dirty="0" smtClean="0">
                <a:latin typeface="+mn-ea"/>
                <a:ea typeface="+mn-ea"/>
              </a:rPr>
              <a:t>__</a:t>
            </a:r>
            <a:r>
              <a:rPr lang="ja-JP" altLang="en-US" dirty="0" smtClean="0">
                <a:latin typeface="+mn-ea"/>
                <a:ea typeface="+mn-ea"/>
              </a:rPr>
              <a:t>）　　　＼</a:t>
            </a:r>
          </a:p>
          <a:p>
            <a:r>
              <a:rPr lang="ja-JP" altLang="en-US" dirty="0" smtClean="0">
                <a:latin typeface="+mn-ea"/>
                <a:ea typeface="+mn-ea"/>
              </a:rPr>
              <a:t>　 </a:t>
            </a:r>
            <a:r>
              <a:rPr lang="en-US" altLang="ja-JP" dirty="0" smtClean="0">
                <a:latin typeface="+mn-ea"/>
                <a:ea typeface="+mn-ea"/>
              </a:rPr>
              <a:t>|</a:t>
            </a:r>
            <a:r>
              <a:rPr lang="ja-JP" altLang="en-US" dirty="0" smtClean="0">
                <a:latin typeface="+mn-ea"/>
                <a:ea typeface="+mn-ea"/>
              </a:rPr>
              <a:t>　　　ヽ　</a:t>
            </a:r>
            <a:r>
              <a:rPr lang="en-US" altLang="ja-JP" dirty="0" smtClean="0">
                <a:latin typeface="+mn-ea"/>
                <a:ea typeface="+mn-ea"/>
              </a:rPr>
              <a:t>|!!</a:t>
            </a:r>
            <a:r>
              <a:rPr lang="en-US" altLang="ja-JP" dirty="0" err="1" smtClean="0">
                <a:latin typeface="+mn-ea"/>
                <a:ea typeface="+mn-ea"/>
              </a:rPr>
              <a:t>il</a:t>
            </a:r>
            <a:r>
              <a:rPr lang="en-US" altLang="ja-JP" dirty="0" smtClean="0">
                <a:latin typeface="+mn-ea"/>
                <a:ea typeface="+mn-ea"/>
              </a:rPr>
              <a:t>|!|!l|</a:t>
            </a:r>
            <a:r>
              <a:rPr lang="ja-JP" altLang="en-US" dirty="0" smtClean="0">
                <a:latin typeface="+mn-ea"/>
                <a:ea typeface="+mn-ea"/>
              </a:rPr>
              <a:t>　</a:t>
            </a:r>
            <a:r>
              <a:rPr lang="en-US" altLang="ja-JP" dirty="0" smtClean="0">
                <a:latin typeface="+mn-ea"/>
                <a:ea typeface="+mn-ea"/>
              </a:rPr>
              <a:t>/</a:t>
            </a:r>
            <a:r>
              <a:rPr lang="ja-JP" altLang="en-US" dirty="0" smtClean="0">
                <a:latin typeface="+mn-ea"/>
                <a:ea typeface="+mn-ea"/>
              </a:rPr>
              <a:t>　　　</a:t>
            </a:r>
            <a:r>
              <a:rPr lang="en-US" altLang="ja-JP" dirty="0" smtClean="0">
                <a:latin typeface="+mn-ea"/>
                <a:ea typeface="+mn-ea"/>
              </a:rPr>
              <a:t>|</a:t>
            </a:r>
            <a:r>
              <a:rPr lang="ja-JP" altLang="en-US" dirty="0" smtClean="0">
                <a:latin typeface="+mn-ea"/>
                <a:ea typeface="+mn-ea"/>
              </a:rPr>
              <a:t>　　　</a:t>
            </a:r>
          </a:p>
          <a:p>
            <a:r>
              <a:rPr lang="ja-JP" altLang="en-US" dirty="0" smtClean="0">
                <a:latin typeface="+mn-ea"/>
                <a:ea typeface="+mn-ea"/>
              </a:rPr>
              <a:t>　 ＼　　　　</a:t>
            </a:r>
            <a:r>
              <a:rPr lang="en-US" altLang="ja-JP" dirty="0" smtClean="0">
                <a:latin typeface="+mn-ea"/>
                <a:ea typeface="+mn-ea"/>
              </a:rPr>
              <a:t>|</a:t>
            </a:r>
            <a:r>
              <a:rPr lang="ja-JP" altLang="en-US" dirty="0" smtClean="0">
                <a:latin typeface="+mn-ea"/>
                <a:ea typeface="+mn-ea"/>
              </a:rPr>
              <a:t>ｪｪｪｪ</a:t>
            </a:r>
            <a:r>
              <a:rPr lang="en-US" altLang="ja-JP" dirty="0" smtClean="0">
                <a:latin typeface="+mn-ea"/>
                <a:ea typeface="+mn-ea"/>
              </a:rPr>
              <a:t>| </a:t>
            </a:r>
            <a:r>
              <a:rPr lang="ja-JP" altLang="en-US" dirty="0" smtClean="0">
                <a:latin typeface="+mn-ea"/>
                <a:ea typeface="+mn-ea"/>
              </a:rPr>
              <a:t>　 　 ／</a:t>
            </a:r>
          </a:p>
          <a:p>
            <a:r>
              <a:rPr lang="ja-JP" altLang="en-US" dirty="0" smtClean="0">
                <a:latin typeface="+mn-ea"/>
                <a:ea typeface="+mn-ea"/>
              </a:rPr>
              <a:t>　 ／ 　 　 　　　　 　 　 ＼</a:t>
            </a:r>
          </a:p>
          <a:p>
            <a:endParaRPr kumimoji="1" lang="ja-JP" altLang="en-US" dirty="0">
              <a:latin typeface="+mn-ea"/>
              <a:ea typeface="+mn-ea"/>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2800" dirty="0" smtClean="0"/>
              <a:t>派生クラスで個別対応？</a:t>
            </a:r>
            <a:endParaRPr kumimoji="1" lang="ja-JP" altLang="en-US" sz="2800" dirty="0"/>
          </a:p>
        </p:txBody>
      </p:sp>
      <p:sp>
        <p:nvSpPr>
          <p:cNvPr id="3" name="コンテンツ プレースホルダ 2"/>
          <p:cNvSpPr>
            <a:spLocks noGrp="1"/>
          </p:cNvSpPr>
          <p:nvPr>
            <p:ph idx="1"/>
          </p:nvPr>
        </p:nvSpPr>
        <p:spPr/>
        <p:txBody>
          <a:bodyPr/>
          <a:lstStyle/>
          <a:p>
            <a:pPr>
              <a:buNone/>
            </a:pPr>
            <a:r>
              <a:rPr kumimoji="1" lang="en-US" altLang="ja-JP" sz="2400" dirty="0" smtClean="0"/>
              <a:t>class </a:t>
            </a:r>
            <a:r>
              <a:rPr lang="en-US" altLang="ja-JP" sz="2400" dirty="0" err="1" smtClean="0"/>
              <a:t>LoginLogic</a:t>
            </a:r>
            <a:r>
              <a:rPr lang="en-US" altLang="ja-JP" sz="2400" dirty="0" smtClean="0"/>
              <a:t> : public </a:t>
            </a:r>
            <a:r>
              <a:rPr lang="en-US" altLang="ja-JP" sz="2400" dirty="0" err="1" smtClean="0"/>
              <a:t>BaseLogic</a:t>
            </a:r>
            <a:r>
              <a:rPr lang="en-US" altLang="ja-JP" sz="2400" dirty="0" smtClean="0"/>
              <a:t> …</a:t>
            </a:r>
          </a:p>
          <a:p>
            <a:pPr>
              <a:buNone/>
            </a:pPr>
            <a:endParaRPr kumimoji="1" lang="en-US" altLang="ja-JP" sz="2400" dirty="0" smtClean="0"/>
          </a:p>
          <a:p>
            <a:pPr>
              <a:buNone/>
            </a:pPr>
            <a:r>
              <a:rPr kumimoji="1" lang="en-US" altLang="ja-JP" sz="2400" dirty="0" err="1" smtClean="0"/>
              <a:t>bool</a:t>
            </a:r>
            <a:r>
              <a:rPr kumimoji="1" lang="en-US" altLang="ja-JP" sz="2400" dirty="0" smtClean="0"/>
              <a:t> </a:t>
            </a:r>
            <a:r>
              <a:rPr kumimoji="1" lang="en-US" altLang="ja-JP" sz="2400" dirty="0" err="1" smtClean="0"/>
              <a:t>LoginLogic</a:t>
            </a:r>
            <a:r>
              <a:rPr kumimoji="1" lang="en-US" altLang="ja-JP" sz="2400" dirty="0" smtClean="0"/>
              <a:t>::Check()</a:t>
            </a:r>
          </a:p>
          <a:p>
            <a:pPr>
              <a:buNone/>
            </a:pPr>
            <a:r>
              <a:rPr lang="en-US" altLang="ja-JP" sz="2400" dirty="0" smtClean="0"/>
              <a:t>{</a:t>
            </a:r>
          </a:p>
          <a:p>
            <a:pPr>
              <a:buNone/>
            </a:pPr>
            <a:r>
              <a:rPr lang="en-US" altLang="ja-JP" sz="2400" dirty="0" smtClean="0"/>
              <a:t>	return DAL-&gt;</a:t>
            </a:r>
            <a:r>
              <a:rPr lang="en-US" altLang="ja-JP" sz="2400" dirty="0" err="1" smtClean="0"/>
              <a:t>QueryUser</a:t>
            </a:r>
            <a:r>
              <a:rPr lang="en-US" altLang="ja-JP" sz="2400" dirty="0" smtClean="0"/>
              <a:t>(Fields[ “</a:t>
            </a:r>
            <a:r>
              <a:rPr lang="en-US" altLang="ja-JP" sz="2400" dirty="0" err="1" smtClean="0"/>
              <a:t>UserName</a:t>
            </a:r>
            <a:r>
              <a:rPr lang="en-US" altLang="ja-JP" sz="2400" dirty="0" smtClean="0"/>
              <a:t>” ], 			Fields[ “Password” ]);</a:t>
            </a:r>
          </a:p>
          <a:p>
            <a:pPr>
              <a:buNone/>
            </a:pPr>
            <a:r>
              <a:rPr lang="en-US" altLang="ja-JP" sz="2400" dirty="0" smtClean="0"/>
              <a:t>}</a:t>
            </a:r>
          </a:p>
          <a:p>
            <a:pPr>
              <a:buNone/>
            </a:pPr>
            <a:endParaRPr kumimoji="1" lang="en-US" altLang="ja-JP" sz="2400" dirty="0" smtClean="0"/>
          </a:p>
          <a:p>
            <a:pPr>
              <a:buNone/>
            </a:pPr>
            <a:endParaRPr kumimoji="1" lang="ja-JP" altLang="en-US" sz="2400" dirty="0"/>
          </a:p>
        </p:txBody>
      </p:sp>
      <p:sp>
        <p:nvSpPr>
          <p:cNvPr id="7" name="角丸四角形 6"/>
          <p:cNvSpPr/>
          <p:nvPr/>
        </p:nvSpPr>
        <p:spPr>
          <a:xfrm>
            <a:off x="1714480" y="3857628"/>
            <a:ext cx="6929486" cy="2000264"/>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smtClean="0">
                <a:solidFill>
                  <a:srgbClr val="FF0000"/>
                </a:solidFill>
              </a:rPr>
              <a:t>仮にロジックを個別実装することになったとしても、この方法が実現できれば、少なくともフォームのコードについては基底クラスが処理してくれるので、画面設計だけやっておけばロジックの必要箇所の実装だけですむことになります。</a:t>
            </a:r>
            <a:endParaRPr kumimoji="1" lang="ja-JP" altLang="en-US" sz="2400" dirty="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テキスト プレースホルダ 2"/>
          <p:cNvSpPr>
            <a:spLocks noGrp="1"/>
          </p:cNvSpPr>
          <p:nvPr>
            <p:ph type="body" idx="1"/>
          </p:nvPr>
        </p:nvSpPr>
        <p:spPr>
          <a:xfrm>
            <a:off x="714348" y="3000372"/>
            <a:ext cx="7472362" cy="3162300"/>
          </a:xfrm>
        </p:spPr>
        <p:txBody>
          <a:bodyPr/>
          <a:lstStyle/>
          <a:p>
            <a:pPr>
              <a:buFontTx/>
              <a:buNone/>
            </a:pPr>
            <a:r>
              <a:rPr lang="ja-JP" altLang="en-US" dirty="0" smtClean="0"/>
              <a:t>開発者はプロセス指向にとらえがち。</a:t>
            </a:r>
            <a:endParaRPr lang="en-US" altLang="ja-JP" dirty="0" smtClean="0"/>
          </a:p>
          <a:p>
            <a:pPr>
              <a:buFontTx/>
              <a:buNone/>
            </a:pPr>
            <a:r>
              <a:rPr lang="ja-JP" altLang="en-US" dirty="0" smtClean="0">
                <a:solidFill>
                  <a:srgbClr val="FF0000"/>
                </a:solidFill>
              </a:rPr>
              <a:t>オブジェクト指向は</a:t>
            </a:r>
            <a:r>
              <a:rPr lang="en-US" altLang="ja-JP" dirty="0" smtClean="0">
                <a:solidFill>
                  <a:srgbClr val="FF0000"/>
                </a:solidFill>
              </a:rPr>
              <a:t>『</a:t>
            </a:r>
            <a:r>
              <a:rPr lang="ja-JP" altLang="en-US" dirty="0" smtClean="0">
                <a:solidFill>
                  <a:srgbClr val="FF0000"/>
                </a:solidFill>
              </a:rPr>
              <a:t>モノ</a:t>
            </a:r>
            <a:r>
              <a:rPr lang="en-US" altLang="ja-JP" dirty="0" smtClean="0">
                <a:solidFill>
                  <a:srgbClr val="FF0000"/>
                </a:solidFill>
              </a:rPr>
              <a:t>』</a:t>
            </a:r>
            <a:r>
              <a:rPr lang="ja-JP" altLang="en-US" dirty="0" smtClean="0">
                <a:solidFill>
                  <a:srgbClr val="FF0000"/>
                </a:solidFill>
              </a:rPr>
              <a:t>をとらえる。</a:t>
            </a:r>
            <a:endParaRPr lang="en-US" altLang="ja-JP" dirty="0" smtClean="0">
              <a:solidFill>
                <a:srgbClr val="FF0000"/>
              </a:solidFill>
            </a:endParaRPr>
          </a:p>
          <a:p>
            <a:pPr>
              <a:buFontTx/>
              <a:buNone/>
            </a:pPr>
            <a:r>
              <a:rPr lang="en-US" altLang="ja-JP" dirty="0" smtClean="0"/>
              <a:t>『</a:t>
            </a:r>
            <a:r>
              <a:rPr lang="ja-JP" altLang="en-US" dirty="0" smtClean="0"/>
              <a:t>モノ</a:t>
            </a:r>
            <a:r>
              <a:rPr lang="en-US" altLang="ja-JP" dirty="0" smtClean="0"/>
              <a:t>』</a:t>
            </a:r>
            <a:r>
              <a:rPr lang="ja-JP" altLang="en-US" dirty="0" smtClean="0"/>
              <a:t>に対する時間軸のイベントを列挙。</a:t>
            </a:r>
            <a:endParaRPr lang="en-US" altLang="ja-JP" dirty="0" smtClean="0"/>
          </a:p>
          <a:p>
            <a:pPr>
              <a:buFontTx/>
              <a:buNone/>
            </a:pPr>
            <a:r>
              <a:rPr lang="ja-JP" altLang="en-US" dirty="0" smtClean="0">
                <a:solidFill>
                  <a:srgbClr val="FF0000"/>
                </a:solidFill>
              </a:rPr>
              <a:t>時間軸へのイベントが</a:t>
            </a:r>
            <a:r>
              <a:rPr lang="en-US" altLang="ja-JP" dirty="0" smtClean="0">
                <a:solidFill>
                  <a:srgbClr val="FF0000"/>
                </a:solidFill>
              </a:rPr>
              <a:t>『</a:t>
            </a:r>
            <a:r>
              <a:rPr lang="ja-JP" altLang="en-US" dirty="0" smtClean="0">
                <a:solidFill>
                  <a:srgbClr val="FF0000"/>
                </a:solidFill>
              </a:rPr>
              <a:t>状態</a:t>
            </a:r>
            <a:r>
              <a:rPr lang="en-US" altLang="ja-JP" dirty="0" smtClean="0">
                <a:solidFill>
                  <a:srgbClr val="FF0000"/>
                </a:solidFill>
              </a:rPr>
              <a:t>』</a:t>
            </a:r>
            <a:r>
              <a:rPr lang="ja-JP" altLang="en-US" dirty="0" smtClean="0">
                <a:solidFill>
                  <a:srgbClr val="FF0000"/>
                </a:solidFill>
              </a:rPr>
              <a:t>を作る。</a:t>
            </a:r>
            <a:endParaRPr lang="en-US" altLang="ja-JP" dirty="0" smtClean="0">
              <a:solidFill>
                <a:srgbClr val="FF0000"/>
              </a:solidFill>
            </a:endParaRPr>
          </a:p>
          <a:p>
            <a:pPr>
              <a:buFontTx/>
              <a:buNone/>
            </a:pPr>
            <a:r>
              <a:rPr lang="ja-JP" altLang="en-US" dirty="0" smtClean="0">
                <a:solidFill>
                  <a:srgbClr val="FF0000"/>
                </a:solidFill>
              </a:rPr>
              <a:t>開発は</a:t>
            </a:r>
            <a:r>
              <a:rPr lang="en-US" altLang="ja-JP" dirty="0" smtClean="0">
                <a:solidFill>
                  <a:srgbClr val="FF0000"/>
                </a:solidFill>
              </a:rPr>
              <a:t>『</a:t>
            </a:r>
            <a:r>
              <a:rPr lang="ja-JP" altLang="en-US" dirty="0" smtClean="0">
                <a:solidFill>
                  <a:srgbClr val="FF0000"/>
                </a:solidFill>
              </a:rPr>
              <a:t>状態</a:t>
            </a:r>
            <a:r>
              <a:rPr lang="en-US" altLang="ja-JP" dirty="0" smtClean="0">
                <a:solidFill>
                  <a:srgbClr val="FF0000"/>
                </a:solidFill>
              </a:rPr>
              <a:t>』</a:t>
            </a:r>
            <a:r>
              <a:rPr lang="ja-JP" altLang="en-US" dirty="0" smtClean="0">
                <a:solidFill>
                  <a:srgbClr val="FF0000"/>
                </a:solidFill>
              </a:rPr>
              <a:t>別に分けて考える。</a:t>
            </a:r>
            <a:endParaRPr lang="en-US" altLang="ja-JP" dirty="0" smtClean="0">
              <a:solidFill>
                <a:srgbClr val="FF0000"/>
              </a:solidFill>
            </a:endParaRPr>
          </a:p>
          <a:p>
            <a:pPr>
              <a:buFontTx/>
              <a:buNone/>
            </a:pPr>
            <a:endParaRPr lang="ja-JP" altLang="en-US" dirty="0" smtClean="0"/>
          </a:p>
        </p:txBody>
      </p:sp>
      <p:sp>
        <p:nvSpPr>
          <p:cNvPr id="6" name="テキスト ボックス 5"/>
          <p:cNvSpPr txBox="1"/>
          <p:nvPr/>
        </p:nvSpPr>
        <p:spPr>
          <a:xfrm>
            <a:off x="500034" y="571480"/>
            <a:ext cx="6192721" cy="2462213"/>
          </a:xfrm>
          <a:prstGeom prst="rect">
            <a:avLst/>
          </a:prstGeom>
          <a:noFill/>
        </p:spPr>
        <p:txBody>
          <a:bodyPr wrap="none">
            <a:spAutoFit/>
          </a:bodyPr>
          <a:lstStyle/>
          <a:p>
            <a:pPr>
              <a:defRPr/>
            </a:pPr>
            <a:r>
              <a:rPr lang="ja-JP" altLang="en-US" sz="1400" b="1" dirty="0" smtClean="0">
                <a:latin typeface="+mn-ea"/>
                <a:ea typeface="+mn-ea"/>
              </a:rPr>
              <a:t>　　　　　　 　 ＿＿＿</a:t>
            </a:r>
            <a:r>
              <a:rPr lang="en-US" altLang="ja-JP" sz="1400" b="1" dirty="0" smtClean="0">
                <a:latin typeface="+mn-ea"/>
                <a:ea typeface="+mn-ea"/>
              </a:rPr>
              <a:t>_</a:t>
            </a:r>
            <a:r>
              <a:rPr lang="ja-JP" altLang="en-US" sz="1400" b="1" dirty="0" smtClean="0">
                <a:latin typeface="+mn-ea"/>
                <a:ea typeface="+mn-ea"/>
              </a:rPr>
              <a:t>　　　</a:t>
            </a:r>
          </a:p>
          <a:p>
            <a:pPr>
              <a:defRPr/>
            </a:pPr>
            <a:r>
              <a:rPr lang="ja-JP" altLang="en-US" sz="1400" b="1" dirty="0" smtClean="0">
                <a:latin typeface="+mn-ea"/>
                <a:ea typeface="+mn-ea"/>
              </a:rPr>
              <a:t>　　　　　　 ／ </a:t>
            </a:r>
            <a:r>
              <a:rPr lang="en-US" altLang="ja-JP" sz="1400" b="1" dirty="0" smtClean="0">
                <a:latin typeface="+mn-ea"/>
                <a:ea typeface="+mn-ea"/>
              </a:rPr>
              <a:t>―</a:t>
            </a: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a:t>
            </a:r>
          </a:p>
          <a:p>
            <a:pPr>
              <a:defRPr/>
            </a:pPr>
            <a:r>
              <a:rPr lang="en-US" altLang="ja-JP" sz="1400" b="1" dirty="0" smtClean="0">
                <a:latin typeface="+mn-ea"/>
                <a:ea typeface="+mn-ea"/>
              </a:rPr>
              <a:t>.</a:t>
            </a:r>
            <a:r>
              <a:rPr lang="ja-JP" altLang="en-US" sz="1400" b="1" dirty="0" smtClean="0">
                <a:latin typeface="+mn-ea"/>
                <a:ea typeface="+mn-ea"/>
              </a:rPr>
              <a:t>　　　　　／　（</a:t>
            </a:r>
            <a:r>
              <a:rPr lang="en-US" altLang="ja-JP" sz="1400" b="1" dirty="0" smtClean="0">
                <a:latin typeface="+mn-ea"/>
                <a:ea typeface="+mn-ea"/>
              </a:rPr>
              <a:t>―</a:t>
            </a: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　　　　・・・ちゃんとまじめな話を</a:t>
            </a:r>
            <a:r>
              <a:rPr lang="ja-JP" altLang="en-US" sz="1400" b="1" dirty="0" err="1" smtClean="0">
                <a:latin typeface="+mn-ea"/>
                <a:ea typeface="+mn-ea"/>
              </a:rPr>
              <a:t>し</a:t>
            </a:r>
            <a:r>
              <a:rPr lang="ja-JP" altLang="en-US" sz="1400" b="1" dirty="0" smtClean="0">
                <a:latin typeface="+mn-ea"/>
                <a:ea typeface="+mn-ea"/>
              </a:rPr>
              <a:t>たんだお。　　　　　　</a:t>
            </a:r>
          </a:p>
          <a:p>
            <a:pPr>
              <a:defRPr/>
            </a:pPr>
            <a:r>
              <a:rPr lang="ja-JP" altLang="en-US" sz="1400" b="1" dirty="0" smtClean="0">
                <a:latin typeface="+mn-ea"/>
                <a:ea typeface="+mn-ea"/>
              </a:rPr>
              <a:t>　　　　／　　 ⌒（</a:t>
            </a:r>
            <a:r>
              <a:rPr lang="en-US" altLang="ja-JP" sz="1400" b="1" dirty="0" smtClean="0">
                <a:latin typeface="+mn-ea"/>
                <a:ea typeface="+mn-ea"/>
              </a:rPr>
              <a:t>__</a:t>
            </a:r>
            <a:r>
              <a:rPr lang="ja-JP" altLang="en-US" sz="1400" b="1" dirty="0" smtClean="0">
                <a:latin typeface="+mn-ea"/>
                <a:ea typeface="+mn-ea"/>
              </a:rPr>
              <a:t>人</a:t>
            </a:r>
            <a:r>
              <a:rPr lang="en-US" altLang="ja-JP" sz="1400" b="1" dirty="0" smtClean="0">
                <a:latin typeface="+mn-ea"/>
                <a:ea typeface="+mn-ea"/>
              </a:rPr>
              <a:t>__</a:t>
            </a:r>
            <a:r>
              <a:rPr lang="ja-JP" altLang="en-US" sz="1400" b="1" dirty="0" smtClean="0">
                <a:latin typeface="+mn-ea"/>
                <a:ea typeface="+mn-ea"/>
              </a:rPr>
              <a:t>）⌒ ＼</a:t>
            </a:r>
          </a:p>
          <a:p>
            <a:pPr>
              <a:defRPr/>
            </a:pP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　　 　　　｀ </a:t>
            </a:r>
            <a:r>
              <a:rPr lang="en-US" altLang="ja-JP" sz="1400" b="1" dirty="0" smtClean="0">
                <a:latin typeface="+mn-ea"/>
                <a:ea typeface="+mn-ea"/>
              </a:rPr>
              <a:t>―</a:t>
            </a: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　　　</a:t>
            </a:r>
          </a:p>
          <a:p>
            <a:pPr>
              <a:defRPr/>
            </a:pPr>
            <a:r>
              <a:rPr lang="ja-JP" altLang="en-US" sz="1400" b="1" dirty="0" smtClean="0">
                <a:latin typeface="+mn-ea"/>
                <a:ea typeface="+mn-ea"/>
              </a:rPr>
              <a:t>　　　　 ＼　　　　 　　　　　 ／</a:t>
            </a:r>
          </a:p>
          <a:p>
            <a:pPr>
              <a:defRPr/>
            </a:pPr>
            <a:r>
              <a:rPr lang="ja-JP" altLang="en-US" sz="1400" b="1" dirty="0" smtClean="0">
                <a:latin typeface="+mn-ea"/>
                <a:ea typeface="+mn-ea"/>
              </a:rPr>
              <a:t>　　　　ノ　　　　　　　　　　 　＼　　　</a:t>
            </a:r>
          </a:p>
          <a:p>
            <a:pPr>
              <a:defRPr/>
            </a:pP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　　　　　　　　　　　　 　　ヽ 　 　 　 　 　 　 　</a:t>
            </a:r>
          </a:p>
          <a:p>
            <a:pPr>
              <a:defRPr/>
            </a:pP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　　　　ｌ　　　　　　　　　　　　　　＼</a:t>
            </a:r>
          </a:p>
          <a:p>
            <a:pPr>
              <a:defRPr/>
            </a:pPr>
            <a:r>
              <a:rPr lang="ja-JP" altLang="en-US" sz="1400" b="1" dirty="0" smtClean="0">
                <a:latin typeface="+mn-ea"/>
                <a:ea typeface="+mn-ea"/>
              </a:rPr>
              <a:t>　ヽ　　　 </a:t>
            </a:r>
            <a:r>
              <a:rPr lang="en-US" altLang="ja-JP" sz="1400" b="1" dirty="0" smtClean="0">
                <a:latin typeface="+mn-ea"/>
                <a:ea typeface="+mn-ea"/>
              </a:rPr>
              <a:t>-</a:t>
            </a:r>
            <a:r>
              <a:rPr lang="ja-JP" altLang="en-US" sz="1400" b="1" dirty="0" smtClean="0">
                <a:latin typeface="+mn-ea"/>
                <a:ea typeface="+mn-ea"/>
              </a:rPr>
              <a:t>一</a:t>
            </a:r>
            <a:r>
              <a:rPr lang="en-US" altLang="ja-JP" sz="1400" b="1" dirty="0" smtClean="0">
                <a:latin typeface="+mn-ea"/>
                <a:ea typeface="+mn-ea"/>
              </a:rPr>
              <a:t>''''''"</a:t>
            </a:r>
            <a:r>
              <a:rPr lang="ja-JP" altLang="en-US" sz="1400" b="1" dirty="0" smtClean="0">
                <a:latin typeface="+mn-ea"/>
                <a:ea typeface="+mn-ea"/>
              </a:rPr>
              <a:t>～～｀</a:t>
            </a:r>
            <a:r>
              <a:rPr lang="en-US" altLang="ja-JP" sz="1400" b="1" dirty="0" smtClean="0">
                <a:latin typeface="+mn-ea"/>
                <a:ea typeface="+mn-ea"/>
              </a:rPr>
              <a:t>`'</a:t>
            </a:r>
            <a:r>
              <a:rPr lang="ja-JP" altLang="en-US" sz="1400" b="1" dirty="0" err="1" smtClean="0">
                <a:latin typeface="+mn-ea"/>
                <a:ea typeface="+mn-ea"/>
              </a:rPr>
              <a:t>ー</a:t>
            </a:r>
            <a:r>
              <a:rPr lang="en-US" altLang="ja-JP" sz="1400" b="1" dirty="0" smtClean="0">
                <a:latin typeface="+mn-ea"/>
                <a:ea typeface="+mn-ea"/>
              </a:rPr>
              <a:t>--､</a:t>
            </a: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一</a:t>
            </a:r>
            <a:r>
              <a:rPr lang="en-US" altLang="ja-JP" sz="1400" b="1" dirty="0" smtClean="0">
                <a:latin typeface="+mn-ea"/>
                <a:ea typeface="+mn-ea"/>
              </a:rPr>
              <a:t>'''''''</a:t>
            </a:r>
            <a:r>
              <a:rPr lang="ja-JP" altLang="en-US" sz="1400" b="1" dirty="0" err="1" smtClean="0">
                <a:latin typeface="+mn-ea"/>
                <a:ea typeface="+mn-ea"/>
              </a:rPr>
              <a:t>ー</a:t>
            </a:r>
            <a:r>
              <a:rPr lang="en-US" altLang="ja-JP" sz="1400" b="1" dirty="0" smtClean="0">
                <a:latin typeface="+mn-ea"/>
                <a:ea typeface="+mn-ea"/>
              </a:rPr>
              <a:t>-､. </a:t>
            </a:r>
            <a:r>
              <a:rPr lang="ja-JP" altLang="en-US" sz="1400" b="1" dirty="0" smtClean="0">
                <a:latin typeface="+mn-ea"/>
                <a:ea typeface="+mn-ea"/>
              </a:rPr>
              <a:t>　 　</a:t>
            </a:r>
          </a:p>
          <a:p>
            <a:pPr>
              <a:defRPr/>
            </a:pPr>
            <a:r>
              <a:rPr lang="ja-JP" altLang="en-US" sz="1400" b="1" dirty="0" smtClean="0">
                <a:latin typeface="+mn-ea"/>
                <a:ea typeface="+mn-ea"/>
              </a:rPr>
              <a:t>　　ヽ ＿＿＿＿</a:t>
            </a:r>
            <a:r>
              <a:rPr lang="en-US" altLang="ja-JP" sz="1400" b="1" dirty="0" smtClean="0">
                <a:latin typeface="+mn-ea"/>
                <a:ea typeface="+mn-ea"/>
              </a:rPr>
              <a:t>(⌒)(⌒)⌒)</a:t>
            </a: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a:t>
            </a:r>
            <a:r>
              <a:rPr lang="en-US" altLang="ja-JP" sz="1400" b="1" dirty="0" smtClean="0">
                <a:latin typeface="+mn-ea"/>
                <a:ea typeface="+mn-ea"/>
              </a:rPr>
              <a:t>(⌒)⌒)⌒))</a:t>
            </a:r>
            <a:endParaRPr lang="en-US" altLang="ja-JP" sz="1400" b="1" dirty="0">
              <a:latin typeface="+mn-ea"/>
              <a:ea typeface="+mn-ea"/>
            </a:endParaRPr>
          </a:p>
        </p:txBody>
      </p:sp>
      <p:sp>
        <p:nvSpPr>
          <p:cNvPr id="4" name="テキスト ボックス 3"/>
          <p:cNvSpPr txBox="1"/>
          <p:nvPr/>
        </p:nvSpPr>
        <p:spPr>
          <a:xfrm>
            <a:off x="5429256" y="2071678"/>
            <a:ext cx="1547731" cy="523220"/>
          </a:xfrm>
          <a:prstGeom prst="rect">
            <a:avLst/>
          </a:prstGeom>
          <a:noFill/>
        </p:spPr>
        <p:txBody>
          <a:bodyPr wrap="none" rtlCol="0">
            <a:spAutoFit/>
          </a:bodyPr>
          <a:lstStyle/>
          <a:p>
            <a:r>
              <a:rPr kumimoji="1" lang="en-US" altLang="ja-JP" sz="2800" dirty="0" smtClean="0"/>
              <a:t>PART</a:t>
            </a:r>
            <a:r>
              <a:rPr kumimoji="1" lang="ja-JP" altLang="en-US" sz="2800" dirty="0" smtClean="0"/>
              <a:t>　</a:t>
            </a:r>
            <a:r>
              <a:rPr kumimoji="1" lang="en-US" altLang="ja-JP" sz="2800" dirty="0" smtClean="0"/>
              <a:t>1</a:t>
            </a:r>
            <a:endParaRPr kumimoji="1" lang="ja-JP" altLang="en-US" sz="28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標準のアクションリスト</a:t>
            </a:r>
            <a:endParaRPr kumimoji="1" lang="ja-JP" altLang="en-US" sz="3200" dirty="0"/>
          </a:p>
        </p:txBody>
      </p:sp>
      <p:sp>
        <p:nvSpPr>
          <p:cNvPr id="3" name="コンテンツ プレースホルダ 2"/>
          <p:cNvSpPr>
            <a:spLocks noGrp="1"/>
          </p:cNvSpPr>
          <p:nvPr>
            <p:ph idx="1"/>
          </p:nvPr>
        </p:nvSpPr>
        <p:spPr/>
        <p:txBody>
          <a:bodyPr/>
          <a:lstStyle/>
          <a:p>
            <a:pPr>
              <a:buNone/>
            </a:pPr>
            <a:r>
              <a:rPr lang="ja-JP" altLang="en-US" dirty="0" smtClean="0"/>
              <a:t>　　一般的な業務アプリケーションの場合、オペレータのアクションの入り口（メニューやボタン）には、次のようなアクションが用意されます。</a:t>
            </a:r>
            <a:endParaRPr lang="en-US" altLang="ja-JP" dirty="0" smtClean="0"/>
          </a:p>
          <a:p>
            <a:pPr>
              <a:buNone/>
            </a:pPr>
            <a:r>
              <a:rPr lang="ja-JP" altLang="en-US" dirty="0" smtClean="0"/>
              <a:t>「キャンセル」 </a:t>
            </a:r>
            <a:endParaRPr lang="en-US" altLang="ja-JP" dirty="0" smtClean="0"/>
          </a:p>
          <a:p>
            <a:pPr>
              <a:buNone/>
            </a:pPr>
            <a:r>
              <a:rPr lang="ja-JP" altLang="en-US" dirty="0" smtClean="0"/>
              <a:t>「</a:t>
            </a:r>
            <a:r>
              <a:rPr lang="en-US" altLang="ja-JP" dirty="0" smtClean="0"/>
              <a:t>OK</a:t>
            </a:r>
            <a:r>
              <a:rPr lang="ja-JP" altLang="en-US" dirty="0" smtClean="0"/>
              <a:t>（実行）」</a:t>
            </a:r>
            <a:r>
              <a:rPr kumimoji="1" lang="ja-JP" altLang="en-US" dirty="0" smtClean="0"/>
              <a:t>「更新」</a:t>
            </a:r>
            <a:r>
              <a:rPr lang="ja-JP" altLang="en-US" dirty="0" smtClean="0"/>
              <a:t>「登録」「確定」</a:t>
            </a:r>
            <a:endParaRPr lang="en-US" altLang="ja-JP" dirty="0" smtClean="0"/>
          </a:p>
          <a:p>
            <a:pPr>
              <a:buNone/>
            </a:pPr>
            <a:r>
              <a:rPr lang="ja-JP" altLang="en-US" dirty="0" smtClean="0"/>
              <a:t>「削除」「検索」</a:t>
            </a:r>
            <a:endParaRPr lang="en-US" altLang="ja-JP" dirty="0" smtClean="0"/>
          </a:p>
          <a:p>
            <a:pPr>
              <a:buNone/>
            </a:pPr>
            <a:r>
              <a:rPr kumimoji="1" lang="ja-JP" altLang="en-US" dirty="0" smtClean="0"/>
              <a:t>「前ページ」「次ページ」</a:t>
            </a:r>
            <a:endParaRPr kumimoji="1" lang="en-US" altLang="ja-JP" dirty="0" smtClean="0"/>
          </a:p>
          <a:p>
            <a:pPr>
              <a:buNone/>
            </a:pPr>
            <a:r>
              <a:rPr lang="ja-JP" altLang="en-US" dirty="0" smtClean="0"/>
              <a:t>「コピー」「貼り付け」などなど</a:t>
            </a:r>
            <a:endParaRPr kumimoji="1" lang="en-US" altLang="ja-JP" dirty="0" smtClean="0"/>
          </a:p>
          <a:p>
            <a:pPr>
              <a:buNone/>
            </a:pPr>
            <a:endParaRPr kumimoji="1" lang="ja-JP" altLang="en-US" dirty="0"/>
          </a:p>
        </p:txBody>
      </p:sp>
      <p:sp>
        <p:nvSpPr>
          <p:cNvPr id="4" name="角丸四角形 3"/>
          <p:cNvSpPr/>
          <p:nvPr/>
        </p:nvSpPr>
        <p:spPr>
          <a:xfrm>
            <a:off x="5214942" y="4214818"/>
            <a:ext cx="3714776" cy="1428760"/>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800" dirty="0" smtClean="0">
                <a:solidFill>
                  <a:srgbClr val="FF0000"/>
                </a:solidFill>
              </a:rPr>
              <a:t>定型ロジックを基底クラスにうめこんじゃおう</a:t>
            </a:r>
            <a:endParaRPr kumimoji="1" lang="ja-JP" altLang="en-US" sz="2800" dirty="0">
              <a:solidFill>
                <a:srgbClr val="FF0000"/>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Ｆｏｒｍの</a:t>
            </a:r>
            <a:r>
              <a:rPr kumimoji="1" lang="en-US" altLang="ja-JP" sz="3200" dirty="0" smtClean="0"/>
              <a:t>[OK]</a:t>
            </a:r>
            <a:r>
              <a:rPr kumimoji="1" lang="ja-JP" altLang="en-US" sz="3200" dirty="0" smtClean="0"/>
              <a:t>処理</a:t>
            </a:r>
            <a:endParaRPr kumimoji="1" lang="ja-JP" altLang="en-US" sz="3200" dirty="0"/>
          </a:p>
        </p:txBody>
      </p:sp>
      <p:sp>
        <p:nvSpPr>
          <p:cNvPr id="3" name="コンテンツ プレースホルダ 2"/>
          <p:cNvSpPr>
            <a:spLocks noGrp="1"/>
          </p:cNvSpPr>
          <p:nvPr>
            <p:ph idx="1"/>
          </p:nvPr>
        </p:nvSpPr>
        <p:spPr/>
        <p:txBody>
          <a:bodyPr/>
          <a:lstStyle/>
          <a:p>
            <a:pPr>
              <a:buNone/>
            </a:pPr>
            <a:r>
              <a:rPr kumimoji="1" lang="en-US" altLang="ja-JP" dirty="0" smtClean="0"/>
              <a:t>	</a:t>
            </a:r>
            <a:r>
              <a:rPr kumimoji="1" lang="ja-JP" altLang="en-US" dirty="0" smtClean="0"/>
              <a:t>入力フィールドを検証（</a:t>
            </a:r>
            <a:r>
              <a:rPr kumimoji="1" lang="en-US" altLang="ja-JP" dirty="0" smtClean="0"/>
              <a:t>Check</a:t>
            </a:r>
            <a:r>
              <a:rPr kumimoji="1" lang="ja-JP" altLang="en-US" dirty="0" smtClean="0"/>
              <a:t>）</a:t>
            </a:r>
            <a:endParaRPr kumimoji="1" lang="en-US" altLang="ja-JP" dirty="0" smtClean="0"/>
          </a:p>
          <a:p>
            <a:pPr>
              <a:buNone/>
            </a:pPr>
            <a:r>
              <a:rPr lang="en-US" altLang="ja-JP" dirty="0" smtClean="0"/>
              <a:t>   </a:t>
            </a:r>
            <a:r>
              <a:rPr lang="ja-JP" altLang="en-US" dirty="0" smtClean="0"/>
              <a:t>　＞チェック</a:t>
            </a:r>
            <a:r>
              <a:rPr lang="en-US" altLang="ja-JP" dirty="0" smtClean="0"/>
              <a:t>NG</a:t>
            </a:r>
            <a:r>
              <a:rPr lang="ja-JP" altLang="en-US" dirty="0" smtClean="0"/>
              <a:t>の場合、メッセージ表示</a:t>
            </a:r>
            <a:endParaRPr lang="en-US" altLang="ja-JP" dirty="0" smtClean="0"/>
          </a:p>
          <a:p>
            <a:pPr>
              <a:buNone/>
            </a:pPr>
            <a:r>
              <a:rPr lang="en-US" altLang="ja-JP" dirty="0" smtClean="0"/>
              <a:t>	</a:t>
            </a:r>
            <a:r>
              <a:rPr lang="ja-JP" altLang="en-US" dirty="0" smtClean="0"/>
              <a:t>　</a:t>
            </a:r>
            <a:r>
              <a:rPr kumimoji="1" lang="ja-JP" altLang="en-US" dirty="0" smtClean="0"/>
              <a:t>＞間違った箇所にカーソル移動</a:t>
            </a:r>
            <a:endParaRPr kumimoji="1" lang="en-US" altLang="ja-JP" dirty="0" smtClean="0"/>
          </a:p>
          <a:p>
            <a:pPr>
              <a:buNone/>
            </a:pPr>
            <a:r>
              <a:rPr lang="ja-JP" altLang="en-US" dirty="0" smtClean="0"/>
              <a:t>　チェック</a:t>
            </a:r>
            <a:r>
              <a:rPr lang="en-US" altLang="ja-JP" dirty="0" smtClean="0"/>
              <a:t>OK</a:t>
            </a:r>
            <a:r>
              <a:rPr lang="ja-JP" altLang="en-US" dirty="0" smtClean="0"/>
              <a:t>なら、実行処理</a:t>
            </a:r>
            <a:r>
              <a:rPr lang="en-US" altLang="ja-JP" dirty="0" smtClean="0"/>
              <a:t>(Execute)</a:t>
            </a:r>
          </a:p>
          <a:p>
            <a:pPr>
              <a:buNone/>
            </a:pPr>
            <a:r>
              <a:rPr kumimoji="1" lang="en-US" altLang="ja-JP" dirty="0" smtClean="0"/>
              <a:t>	</a:t>
            </a:r>
            <a:r>
              <a:rPr lang="ja-JP" altLang="en-US" dirty="0" smtClean="0"/>
              <a:t>　＞必要な保存処理を実施する</a:t>
            </a:r>
            <a:endParaRPr kumimoji="1" lang="en-US" altLang="ja-JP" dirty="0" smtClean="0"/>
          </a:p>
          <a:p>
            <a:pPr>
              <a:buNone/>
            </a:pPr>
            <a:r>
              <a:rPr lang="en-US" altLang="ja-JP" dirty="0" smtClean="0"/>
              <a:t>	</a:t>
            </a:r>
            <a:endParaRPr kumimoji="1" lang="ja-JP" alt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200" dirty="0" smtClean="0"/>
              <a:t>Form</a:t>
            </a:r>
            <a:r>
              <a:rPr kumimoji="1" lang="ja-JP" altLang="en-US" sz="3200" dirty="0" smtClean="0"/>
              <a:t>の</a:t>
            </a:r>
            <a:r>
              <a:rPr kumimoji="1" lang="en-US" altLang="ja-JP" sz="3200" dirty="0" smtClean="0"/>
              <a:t>[</a:t>
            </a:r>
            <a:r>
              <a:rPr kumimoji="1" lang="ja-JP" altLang="en-US" sz="3200" dirty="0" smtClean="0"/>
              <a:t>キャンセル</a:t>
            </a:r>
            <a:r>
              <a:rPr kumimoji="1" lang="en-US" altLang="ja-JP" sz="3200" dirty="0" smtClean="0"/>
              <a:t>]</a:t>
            </a:r>
            <a:r>
              <a:rPr kumimoji="1" lang="ja-JP" altLang="en-US" sz="3200" dirty="0" smtClean="0"/>
              <a:t>処理</a:t>
            </a:r>
            <a:endParaRPr kumimoji="1" lang="ja-JP" altLang="en-US" sz="3200" dirty="0"/>
          </a:p>
        </p:txBody>
      </p:sp>
      <p:sp>
        <p:nvSpPr>
          <p:cNvPr id="3" name="コンテンツ プレースホルダ 2"/>
          <p:cNvSpPr>
            <a:spLocks noGrp="1"/>
          </p:cNvSpPr>
          <p:nvPr>
            <p:ph idx="1"/>
          </p:nvPr>
        </p:nvSpPr>
        <p:spPr/>
        <p:txBody>
          <a:bodyPr/>
          <a:lstStyle/>
          <a:p>
            <a:pPr>
              <a:buNone/>
            </a:pPr>
            <a:r>
              <a:rPr kumimoji="1" lang="ja-JP" altLang="en-US" dirty="0" smtClean="0"/>
              <a:t>　フォームを閉じる。</a:t>
            </a:r>
            <a:endParaRPr kumimoji="1" lang="en-US" altLang="ja-JP" dirty="0" smtClean="0"/>
          </a:p>
          <a:p>
            <a:pPr>
              <a:buNone/>
            </a:pPr>
            <a:r>
              <a:rPr lang="ja-JP" altLang="en-US" dirty="0" smtClean="0"/>
              <a:t>　アプリケーションフォームならプログラムを終了する</a:t>
            </a:r>
            <a:endParaRPr kumimoji="1" lang="ja-JP" altLang="en-US" dirty="0"/>
          </a:p>
        </p:txBody>
      </p:sp>
      <p:sp>
        <p:nvSpPr>
          <p:cNvPr id="5" name="テキスト ボックス 4"/>
          <p:cNvSpPr txBox="1"/>
          <p:nvPr/>
        </p:nvSpPr>
        <p:spPr>
          <a:xfrm>
            <a:off x="1714480" y="3214686"/>
            <a:ext cx="6805068" cy="2554545"/>
          </a:xfrm>
          <a:prstGeom prst="rect">
            <a:avLst/>
          </a:prstGeom>
          <a:noFill/>
        </p:spPr>
        <p:txBody>
          <a:bodyPr wrap="none" rtlCol="0">
            <a:spAutoFit/>
          </a:bodyPr>
          <a:lstStyle/>
          <a:p>
            <a:r>
              <a:rPr lang="ja-JP" altLang="en-US" sz="2000" b="1" dirty="0" smtClean="0">
                <a:latin typeface="+mn-ea"/>
                <a:ea typeface="+mn-ea"/>
              </a:rPr>
              <a:t>　 　 　　　／￣￣￣ ＼ 　ﾎｼﾞﾎｼﾞ</a:t>
            </a:r>
          </a:p>
          <a:p>
            <a:r>
              <a:rPr lang="ja-JP" altLang="en-US" sz="2000" b="1" dirty="0" smtClean="0">
                <a:latin typeface="+mn-ea"/>
                <a:ea typeface="+mn-ea"/>
              </a:rPr>
              <a:t>　 　　　／　</a:t>
            </a:r>
            <a:r>
              <a:rPr lang="en-US" altLang="ja-JP" sz="2000" b="1" dirty="0" smtClean="0">
                <a:latin typeface="+mn-ea"/>
                <a:ea typeface="+mn-ea"/>
              </a:rPr>
              <a:t>―</a:t>
            </a:r>
            <a:r>
              <a:rPr lang="ja-JP" altLang="en-US" sz="2000" b="1" dirty="0" smtClean="0">
                <a:latin typeface="+mn-ea"/>
                <a:ea typeface="+mn-ea"/>
              </a:rPr>
              <a:t>　　　</a:t>
            </a:r>
            <a:r>
              <a:rPr lang="en-US" altLang="ja-JP" sz="2000" b="1" dirty="0" smtClean="0">
                <a:latin typeface="+mn-ea"/>
                <a:ea typeface="+mn-ea"/>
              </a:rPr>
              <a:t>―</a:t>
            </a:r>
            <a:r>
              <a:rPr lang="ja-JP" altLang="en-US" sz="2000" b="1" dirty="0" smtClean="0">
                <a:latin typeface="+mn-ea"/>
                <a:ea typeface="+mn-ea"/>
              </a:rPr>
              <a:t>　＼</a:t>
            </a:r>
          </a:p>
          <a:p>
            <a:r>
              <a:rPr lang="ja-JP" altLang="en-US" sz="2000" b="1" dirty="0" smtClean="0">
                <a:latin typeface="+mn-ea"/>
                <a:ea typeface="+mn-ea"/>
              </a:rPr>
              <a:t>　 　 ／ 　 （●） 　（●）　　＼　　　　</a:t>
            </a:r>
            <a:r>
              <a:rPr lang="ja-JP" altLang="en-US" sz="2000" b="1" dirty="0" smtClean="0">
                <a:solidFill>
                  <a:srgbClr val="FF0000"/>
                </a:solidFill>
              </a:rPr>
              <a:t>えー？？？</a:t>
            </a:r>
            <a:endParaRPr lang="ja-JP" altLang="en-US" sz="2000" b="1" dirty="0" smtClean="0">
              <a:latin typeface="+mn-ea"/>
              <a:ea typeface="+mn-ea"/>
            </a:endParaRPr>
          </a:p>
          <a:p>
            <a:r>
              <a:rPr lang="ja-JP" altLang="en-US" sz="2000" b="1" dirty="0" smtClean="0">
                <a:latin typeface="+mn-ea"/>
                <a:ea typeface="+mn-ea"/>
              </a:rPr>
              <a:t>　 　 </a:t>
            </a:r>
            <a:r>
              <a:rPr lang="en-US" altLang="ja-JP" sz="2000" b="1" dirty="0" smtClean="0">
                <a:latin typeface="+mn-ea"/>
                <a:ea typeface="+mn-ea"/>
              </a:rPr>
              <a:t>|</a:t>
            </a:r>
            <a:r>
              <a:rPr lang="ja-JP" altLang="en-US" sz="2000" b="1" dirty="0" smtClean="0">
                <a:latin typeface="+mn-ea"/>
                <a:ea typeface="+mn-ea"/>
              </a:rPr>
              <a:t>　 　　　（</a:t>
            </a:r>
            <a:r>
              <a:rPr lang="en-US" altLang="ja-JP" sz="2000" b="1" dirty="0" smtClean="0">
                <a:latin typeface="+mn-ea"/>
                <a:ea typeface="+mn-ea"/>
              </a:rPr>
              <a:t>__</a:t>
            </a:r>
            <a:r>
              <a:rPr lang="ja-JP" altLang="en-US" sz="2000" b="1" dirty="0" smtClean="0">
                <a:latin typeface="+mn-ea"/>
                <a:ea typeface="+mn-ea"/>
              </a:rPr>
              <a:t>人</a:t>
            </a:r>
            <a:r>
              <a:rPr lang="en-US" altLang="ja-JP" sz="2000" b="1" dirty="0" smtClean="0">
                <a:latin typeface="+mn-ea"/>
                <a:ea typeface="+mn-ea"/>
              </a:rPr>
              <a:t>__</a:t>
            </a:r>
            <a:r>
              <a:rPr lang="ja-JP" altLang="en-US" sz="2000" b="1" dirty="0" smtClean="0">
                <a:latin typeface="+mn-ea"/>
                <a:ea typeface="+mn-ea"/>
              </a:rPr>
              <a:t>） 　　 　 </a:t>
            </a:r>
            <a:r>
              <a:rPr lang="en-US" altLang="ja-JP" sz="2000" b="1" dirty="0" smtClean="0">
                <a:latin typeface="+mn-ea"/>
                <a:ea typeface="+mn-ea"/>
              </a:rPr>
              <a:t>|</a:t>
            </a:r>
            <a:r>
              <a:rPr lang="ja-JP" altLang="en-US" sz="2000" b="1" dirty="0" smtClean="0">
                <a:latin typeface="+mn-ea"/>
                <a:ea typeface="+mn-ea"/>
              </a:rPr>
              <a:t>　　　</a:t>
            </a:r>
            <a:r>
              <a:rPr lang="ja-JP" altLang="en-US" sz="2000" b="1" dirty="0" smtClean="0">
                <a:solidFill>
                  <a:srgbClr val="FF0000"/>
                </a:solidFill>
              </a:rPr>
              <a:t>このくらいまでならわかるけど</a:t>
            </a:r>
            <a:endParaRPr lang="ja-JP" altLang="en-US" sz="2000" b="1" dirty="0" smtClean="0">
              <a:latin typeface="+mn-ea"/>
              <a:ea typeface="+mn-ea"/>
            </a:endParaRPr>
          </a:p>
          <a:p>
            <a:r>
              <a:rPr lang="ja-JP" altLang="en-US" sz="2000" b="1" dirty="0" smtClean="0">
                <a:latin typeface="+mn-ea"/>
                <a:ea typeface="+mn-ea"/>
              </a:rPr>
              <a:t>　 　 ＼　　 </a:t>
            </a:r>
            <a:r>
              <a:rPr lang="ja-JP" altLang="en-US" sz="2000" b="1" dirty="0" err="1" smtClean="0">
                <a:latin typeface="+mn-ea"/>
                <a:ea typeface="+mn-ea"/>
              </a:rPr>
              <a:t>ｍ</a:t>
            </a:r>
            <a:r>
              <a:rPr lang="en-US" altLang="ja-JP" sz="2000" b="1" dirty="0" smtClean="0">
                <a:latin typeface="+mn-ea"/>
                <a:ea typeface="+mn-ea"/>
              </a:rPr>
              <a:t>j |⌒´ </a:t>
            </a:r>
            <a:r>
              <a:rPr lang="ja-JP" altLang="en-US" sz="2000" b="1" dirty="0" smtClean="0">
                <a:latin typeface="+mn-ea"/>
                <a:ea typeface="+mn-ea"/>
              </a:rPr>
              <a:t>　　 　／　　</a:t>
            </a:r>
            <a:r>
              <a:rPr lang="ja-JP" altLang="en-US" sz="2000" b="1" dirty="0" smtClean="0">
                <a:solidFill>
                  <a:srgbClr val="FF0000"/>
                </a:solidFill>
              </a:rPr>
              <a:t>なかなかそう簡単に共通化は</a:t>
            </a:r>
            <a:endParaRPr lang="ja-JP" altLang="en-US" sz="2000" b="1" dirty="0" smtClean="0">
              <a:latin typeface="+mn-ea"/>
              <a:ea typeface="+mn-ea"/>
            </a:endParaRPr>
          </a:p>
          <a:p>
            <a:r>
              <a:rPr lang="ja-JP" altLang="en-US" sz="2000" b="1" dirty="0" smtClean="0">
                <a:latin typeface="+mn-ea"/>
                <a:ea typeface="+mn-ea"/>
              </a:rPr>
              <a:t>　 　　　　 </a:t>
            </a:r>
            <a:r>
              <a:rPr lang="en-US" altLang="ja-JP" sz="2000" b="1" dirty="0" smtClean="0">
                <a:latin typeface="+mn-ea"/>
                <a:ea typeface="+mn-ea"/>
              </a:rPr>
              <a:t>〈</a:t>
            </a:r>
            <a:r>
              <a:rPr lang="ja-JP" altLang="en-US" sz="2000" b="1" dirty="0" smtClean="0">
                <a:latin typeface="+mn-ea"/>
                <a:ea typeface="+mn-ea"/>
              </a:rPr>
              <a:t>＿</a:t>
            </a:r>
            <a:r>
              <a:rPr lang="en-US" altLang="ja-JP" sz="2000" b="1" dirty="0" smtClean="0">
                <a:latin typeface="+mn-ea"/>
                <a:ea typeface="+mn-ea"/>
              </a:rPr>
              <a:t>_</a:t>
            </a:r>
            <a:r>
              <a:rPr lang="ja-JP" altLang="en-US" sz="2000" b="1" dirty="0" smtClean="0">
                <a:latin typeface="+mn-ea"/>
                <a:ea typeface="+mn-ea"/>
              </a:rPr>
              <a:t>ﾉ　　　　　　　　</a:t>
            </a:r>
            <a:r>
              <a:rPr lang="ja-JP" altLang="en-US" sz="2000" b="1" dirty="0" smtClean="0">
                <a:solidFill>
                  <a:srgbClr val="FF0000"/>
                </a:solidFill>
              </a:rPr>
              <a:t>で</a:t>
            </a:r>
            <a:r>
              <a:rPr lang="ja-JP" altLang="en-US" sz="2000" b="1" dirty="0" err="1" smtClean="0">
                <a:solidFill>
                  <a:srgbClr val="FF0000"/>
                </a:solidFill>
              </a:rPr>
              <a:t>きな</a:t>
            </a:r>
            <a:r>
              <a:rPr lang="ja-JP" altLang="en-US" sz="2000" b="1" dirty="0" smtClean="0">
                <a:solidFill>
                  <a:srgbClr val="FF0000"/>
                </a:solidFill>
              </a:rPr>
              <a:t>いんじゃなぁい？？？</a:t>
            </a:r>
            <a:endParaRPr lang="ja-JP" altLang="en-US" sz="2000" b="1" dirty="0" smtClean="0">
              <a:latin typeface="+mn-ea"/>
              <a:ea typeface="+mn-ea"/>
            </a:endParaRPr>
          </a:p>
          <a:p>
            <a:r>
              <a:rPr lang="ja-JP" altLang="en-US" sz="2000" b="1" dirty="0" smtClean="0">
                <a:latin typeface="+mn-ea"/>
                <a:ea typeface="+mn-ea"/>
              </a:rPr>
              <a:t>　 　　　　ノ 　 ﾉ</a:t>
            </a:r>
          </a:p>
          <a:p>
            <a:endParaRPr kumimoji="1" lang="ja-JP" altLang="en-US" sz="2000" b="1" dirty="0">
              <a:latin typeface="+mn-ea"/>
              <a:ea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t>グリッドを持つ画面</a:t>
            </a:r>
            <a:endParaRPr kumimoji="1" lang="ja-JP" altLang="en-US" sz="3200" dirty="0"/>
          </a:p>
        </p:txBody>
      </p:sp>
      <p:grpSp>
        <p:nvGrpSpPr>
          <p:cNvPr id="3" name="グループ化 18"/>
          <p:cNvGrpSpPr/>
          <p:nvPr/>
        </p:nvGrpSpPr>
        <p:grpSpPr>
          <a:xfrm>
            <a:off x="285720" y="1000108"/>
            <a:ext cx="8429690" cy="4929222"/>
            <a:chOff x="995162" y="1643050"/>
            <a:chExt cx="2795958" cy="2143140"/>
          </a:xfrm>
        </p:grpSpPr>
        <p:sp>
          <p:nvSpPr>
            <p:cNvPr id="19" name="正方形/長方形 18"/>
            <p:cNvSpPr/>
            <p:nvPr/>
          </p:nvSpPr>
          <p:spPr>
            <a:xfrm>
              <a:off x="1000100" y="1767290"/>
              <a:ext cx="2786082" cy="201890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0" name="正方形/長方形 19"/>
            <p:cNvSpPr/>
            <p:nvPr/>
          </p:nvSpPr>
          <p:spPr>
            <a:xfrm>
              <a:off x="1000100" y="1643051"/>
              <a:ext cx="2786082" cy="124239"/>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t>月間一覧</a:t>
              </a:r>
              <a:r>
                <a:rPr kumimoji="1" lang="ja-JP" altLang="en-US" dirty="0" smtClean="0"/>
                <a:t>表</a:t>
              </a:r>
              <a:endParaRPr kumimoji="1" lang="ja-JP" altLang="en-US" dirty="0"/>
            </a:p>
          </p:txBody>
        </p:sp>
        <p:sp>
          <p:nvSpPr>
            <p:cNvPr id="21" name="正方形/長方形 20"/>
            <p:cNvSpPr/>
            <p:nvPr/>
          </p:nvSpPr>
          <p:spPr>
            <a:xfrm>
              <a:off x="995162" y="1643050"/>
              <a:ext cx="94778" cy="1242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a:t>
              </a:r>
              <a:endParaRPr kumimoji="1" lang="ja-JP" altLang="en-US" dirty="0">
                <a:solidFill>
                  <a:schemeClr val="tx1"/>
                </a:solidFill>
              </a:endParaRPr>
            </a:p>
          </p:txBody>
        </p:sp>
        <p:sp>
          <p:nvSpPr>
            <p:cNvPr id="22" name="正方形/長方形 21"/>
            <p:cNvSpPr/>
            <p:nvPr/>
          </p:nvSpPr>
          <p:spPr>
            <a:xfrm>
              <a:off x="3696340" y="1643051"/>
              <a:ext cx="94780" cy="1242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a:t>
              </a:r>
              <a:endParaRPr kumimoji="1" lang="ja-JP" altLang="en-US" dirty="0">
                <a:solidFill>
                  <a:schemeClr val="tx1"/>
                </a:solidFill>
              </a:endParaRPr>
            </a:p>
          </p:txBody>
        </p:sp>
      </p:grpSp>
      <p:sp>
        <p:nvSpPr>
          <p:cNvPr id="6" name="正方形/長方形 5"/>
          <p:cNvSpPr/>
          <p:nvPr/>
        </p:nvSpPr>
        <p:spPr>
          <a:xfrm>
            <a:off x="428597" y="1357299"/>
            <a:ext cx="642941" cy="4286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月</a:t>
            </a:r>
            <a:endParaRPr kumimoji="1" lang="ja-JP" altLang="en-US" dirty="0">
              <a:solidFill>
                <a:schemeClr val="tx1"/>
              </a:solidFill>
            </a:endParaRPr>
          </a:p>
        </p:txBody>
      </p:sp>
      <p:grpSp>
        <p:nvGrpSpPr>
          <p:cNvPr id="4" name="グループ化 39"/>
          <p:cNvGrpSpPr/>
          <p:nvPr/>
        </p:nvGrpSpPr>
        <p:grpSpPr>
          <a:xfrm>
            <a:off x="2214546" y="1357299"/>
            <a:ext cx="785818" cy="428627"/>
            <a:chOff x="5286380" y="2285992"/>
            <a:chExt cx="1042451" cy="475573"/>
          </a:xfrm>
        </p:grpSpPr>
        <p:sp>
          <p:nvSpPr>
            <p:cNvPr id="17" name="角丸四角形 16"/>
            <p:cNvSpPr/>
            <p:nvPr/>
          </p:nvSpPr>
          <p:spPr>
            <a:xfrm>
              <a:off x="5286380" y="2285992"/>
              <a:ext cx="1042451" cy="475573"/>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solidFill>
                  <a:schemeClr val="tx1"/>
                </a:solidFill>
              </a:endParaRPr>
            </a:p>
          </p:txBody>
        </p:sp>
        <p:sp>
          <p:nvSpPr>
            <p:cNvPr id="18" name="角丸四角形 17"/>
            <p:cNvSpPr/>
            <p:nvPr/>
          </p:nvSpPr>
          <p:spPr>
            <a:xfrm>
              <a:off x="5336193" y="2328856"/>
              <a:ext cx="928694" cy="357190"/>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rPr>
                <a:t>表示</a:t>
              </a:r>
              <a:endParaRPr kumimoji="1" lang="ja-JP" altLang="en-US" sz="1400" dirty="0">
                <a:solidFill>
                  <a:schemeClr val="tx1"/>
                </a:solidFill>
              </a:endParaRPr>
            </a:p>
          </p:txBody>
        </p:sp>
      </p:grpSp>
      <p:sp>
        <p:nvSpPr>
          <p:cNvPr id="9" name="正方形/長方形 8"/>
          <p:cNvSpPr/>
          <p:nvPr/>
        </p:nvSpPr>
        <p:spPr>
          <a:xfrm>
            <a:off x="1071538" y="1357298"/>
            <a:ext cx="857256" cy="428628"/>
          </a:xfrm>
          <a:prstGeom prst="rect">
            <a:avLst/>
          </a:prstGeom>
          <a:solidFill>
            <a:schemeClr val="bg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rgbClr val="FF0000"/>
                </a:solidFill>
              </a:rPr>
              <a:t>Month</a:t>
            </a:r>
            <a:endParaRPr kumimoji="1" lang="ja-JP" altLang="en-US" dirty="0">
              <a:solidFill>
                <a:srgbClr val="FF0000"/>
              </a:solidFill>
            </a:endParaRPr>
          </a:p>
        </p:txBody>
      </p:sp>
      <p:cxnSp>
        <p:nvCxnSpPr>
          <p:cNvPr id="10" name="直線コネクタ 9"/>
          <p:cNvCxnSpPr/>
          <p:nvPr/>
        </p:nvCxnSpPr>
        <p:spPr>
          <a:xfrm>
            <a:off x="428596" y="1857364"/>
            <a:ext cx="8117473" cy="27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 name="グループ化 43"/>
          <p:cNvGrpSpPr/>
          <p:nvPr/>
        </p:nvGrpSpPr>
        <p:grpSpPr>
          <a:xfrm>
            <a:off x="7429520" y="5214950"/>
            <a:ext cx="1071570" cy="445314"/>
            <a:chOff x="5286380" y="2285992"/>
            <a:chExt cx="1042451" cy="475573"/>
          </a:xfrm>
        </p:grpSpPr>
        <p:sp>
          <p:nvSpPr>
            <p:cNvPr id="15" name="角丸四角形 14"/>
            <p:cNvSpPr/>
            <p:nvPr/>
          </p:nvSpPr>
          <p:spPr>
            <a:xfrm>
              <a:off x="5286380" y="2285992"/>
              <a:ext cx="1042451" cy="475573"/>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16" name="角丸四角形 15"/>
            <p:cNvSpPr/>
            <p:nvPr/>
          </p:nvSpPr>
          <p:spPr>
            <a:xfrm>
              <a:off x="5336193" y="2328856"/>
              <a:ext cx="928694" cy="357190"/>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閉じる</a:t>
              </a:r>
              <a:endParaRPr kumimoji="1" lang="ja-JP" altLang="en-US" sz="1600" dirty="0">
                <a:solidFill>
                  <a:schemeClr val="tx1"/>
                </a:solidFill>
              </a:endParaRPr>
            </a:p>
          </p:txBody>
        </p:sp>
      </p:grpSp>
      <p:graphicFrame>
        <p:nvGraphicFramePr>
          <p:cNvPr id="23" name="表 22"/>
          <p:cNvGraphicFramePr>
            <a:graphicFrameLocks noGrp="1"/>
          </p:cNvGraphicFramePr>
          <p:nvPr/>
        </p:nvGraphicFramePr>
        <p:xfrm>
          <a:off x="500034" y="2000240"/>
          <a:ext cx="8001054" cy="2926080"/>
        </p:xfrm>
        <a:graphic>
          <a:graphicData uri="http://schemas.openxmlformats.org/drawingml/2006/table">
            <a:tbl>
              <a:tblPr firstRow="1" bandRow="1">
                <a:tableStyleId>{5C22544A-7EE6-4342-B048-85BDC9FD1C3A}</a:tableStyleId>
              </a:tblPr>
              <a:tblGrid>
                <a:gridCol w="1333509"/>
                <a:gridCol w="1333509"/>
                <a:gridCol w="1333509"/>
                <a:gridCol w="1333509"/>
                <a:gridCol w="1333509"/>
                <a:gridCol w="1333509"/>
              </a:tblGrid>
              <a:tr h="246064">
                <a:tc>
                  <a:txBody>
                    <a:bodyPr/>
                    <a:lstStyle/>
                    <a:p>
                      <a:r>
                        <a:rPr kumimoji="1" lang="ja-JP" altLang="en-US" dirty="0" smtClean="0">
                          <a:solidFill>
                            <a:schemeClr val="tx1"/>
                          </a:solidFill>
                        </a:rPr>
                        <a:t>商品コード</a:t>
                      </a:r>
                      <a:endParaRPr kumimoji="1" lang="ja-JP" altLang="en-US" dirty="0">
                        <a:solidFill>
                          <a:schemeClr val="tx1"/>
                        </a:solidFill>
                      </a:endParaRPr>
                    </a:p>
                  </a:txBody>
                  <a:tcPr/>
                </a:tc>
                <a:tc>
                  <a:txBody>
                    <a:bodyPr/>
                    <a:lstStyle/>
                    <a:p>
                      <a:r>
                        <a:rPr kumimoji="1" lang="ja-JP" altLang="en-US" dirty="0" smtClean="0">
                          <a:solidFill>
                            <a:schemeClr val="tx1"/>
                          </a:solidFill>
                        </a:rPr>
                        <a:t>商品名</a:t>
                      </a:r>
                      <a:endParaRPr kumimoji="1" lang="ja-JP" altLang="en-US" dirty="0">
                        <a:solidFill>
                          <a:schemeClr val="tx1"/>
                        </a:solidFill>
                      </a:endParaRPr>
                    </a:p>
                  </a:txBody>
                  <a:tcPr/>
                </a:tc>
                <a:tc>
                  <a:txBody>
                    <a:bodyPr/>
                    <a:lstStyle/>
                    <a:p>
                      <a:r>
                        <a:rPr kumimoji="1" lang="ja-JP" altLang="en-US" dirty="0" smtClean="0">
                          <a:solidFill>
                            <a:schemeClr val="tx1"/>
                          </a:solidFill>
                        </a:rPr>
                        <a:t>顧客コード</a:t>
                      </a:r>
                      <a:endParaRPr kumimoji="1" lang="ja-JP" altLang="en-US" dirty="0">
                        <a:solidFill>
                          <a:schemeClr val="tx1"/>
                        </a:solidFill>
                      </a:endParaRPr>
                    </a:p>
                  </a:txBody>
                  <a:tcPr/>
                </a:tc>
                <a:tc>
                  <a:txBody>
                    <a:bodyPr/>
                    <a:lstStyle/>
                    <a:p>
                      <a:r>
                        <a:rPr kumimoji="1" lang="ja-JP" altLang="en-US" dirty="0" smtClean="0">
                          <a:solidFill>
                            <a:schemeClr val="tx1"/>
                          </a:solidFill>
                        </a:rPr>
                        <a:t>数量</a:t>
                      </a:r>
                      <a:endParaRPr kumimoji="1" lang="ja-JP" altLang="en-US" dirty="0">
                        <a:solidFill>
                          <a:schemeClr val="tx1"/>
                        </a:solidFill>
                      </a:endParaRPr>
                    </a:p>
                  </a:txBody>
                  <a:tcPr/>
                </a:tc>
                <a:tc>
                  <a:txBody>
                    <a:bodyPr/>
                    <a:lstStyle/>
                    <a:p>
                      <a:r>
                        <a:rPr kumimoji="1" lang="ja-JP" altLang="en-US" dirty="0" smtClean="0">
                          <a:solidFill>
                            <a:schemeClr val="tx1"/>
                          </a:solidFill>
                        </a:rPr>
                        <a:t>単価</a:t>
                      </a:r>
                      <a:endParaRPr kumimoji="1" lang="ja-JP" altLang="en-US" dirty="0">
                        <a:solidFill>
                          <a:schemeClr val="tx1"/>
                        </a:solidFill>
                      </a:endParaRPr>
                    </a:p>
                  </a:txBody>
                  <a:tcPr/>
                </a:tc>
                <a:tc>
                  <a:txBody>
                    <a:bodyPr/>
                    <a:lstStyle/>
                    <a:p>
                      <a:r>
                        <a:rPr kumimoji="1" lang="ja-JP" altLang="en-US" dirty="0" smtClean="0">
                          <a:solidFill>
                            <a:schemeClr val="tx1"/>
                          </a:solidFill>
                        </a:rPr>
                        <a:t>金額</a:t>
                      </a:r>
                      <a:endParaRPr kumimoji="1" lang="ja-JP" altLang="en-US" dirty="0">
                        <a:solidFill>
                          <a:schemeClr val="tx1"/>
                        </a:solidFill>
                      </a:endParaRPr>
                    </a:p>
                  </a:txBody>
                  <a:tcPr/>
                </a:tc>
              </a:tr>
              <a:tr h="246064">
                <a:tc>
                  <a:txBody>
                    <a:bodyPr/>
                    <a:lstStyle/>
                    <a:p>
                      <a:r>
                        <a:rPr kumimoji="1" lang="en-US" altLang="ja-JP" dirty="0" err="1" smtClean="0">
                          <a:solidFill>
                            <a:srgbClr val="FF0000"/>
                          </a:solidFill>
                        </a:rPr>
                        <a:t>ProductId</a:t>
                      </a:r>
                      <a:endParaRPr kumimoji="1" lang="ja-JP" altLang="en-US" dirty="0">
                        <a:solidFill>
                          <a:srgbClr val="FF0000"/>
                        </a:solidFill>
                      </a:endParaRPr>
                    </a:p>
                  </a:txBody>
                  <a:tcPr/>
                </a:tc>
                <a:tc>
                  <a:txBody>
                    <a:bodyPr/>
                    <a:lstStyle/>
                    <a:p>
                      <a:r>
                        <a:rPr kumimoji="1" lang="en-US" altLang="ja-JP" dirty="0" smtClean="0">
                          <a:solidFill>
                            <a:srgbClr val="FF0000"/>
                          </a:solidFill>
                        </a:rPr>
                        <a:t>Product</a:t>
                      </a:r>
                      <a:endParaRPr kumimoji="1" lang="ja-JP" altLang="en-US" dirty="0">
                        <a:solidFill>
                          <a:srgbClr val="FF0000"/>
                        </a:solidFill>
                      </a:endParaRPr>
                    </a:p>
                  </a:txBody>
                  <a:tcPr/>
                </a:tc>
                <a:tc>
                  <a:txBody>
                    <a:bodyPr/>
                    <a:lstStyle/>
                    <a:p>
                      <a:r>
                        <a:rPr kumimoji="1" lang="en-US" altLang="ja-JP" dirty="0" err="1" smtClean="0">
                          <a:solidFill>
                            <a:srgbClr val="FF0000"/>
                          </a:solidFill>
                        </a:rPr>
                        <a:t>CutomerId</a:t>
                      </a:r>
                      <a:endParaRPr kumimoji="1" lang="ja-JP" altLang="en-US" dirty="0">
                        <a:solidFill>
                          <a:srgbClr val="FF0000"/>
                        </a:solidFill>
                      </a:endParaRPr>
                    </a:p>
                  </a:txBody>
                  <a:tcPr/>
                </a:tc>
                <a:tc>
                  <a:txBody>
                    <a:bodyPr/>
                    <a:lstStyle/>
                    <a:p>
                      <a:r>
                        <a:rPr kumimoji="1" lang="en-US" altLang="ja-JP" dirty="0" smtClean="0">
                          <a:solidFill>
                            <a:srgbClr val="FF0000"/>
                          </a:solidFill>
                        </a:rPr>
                        <a:t>Count</a:t>
                      </a:r>
                      <a:endParaRPr kumimoji="1" lang="ja-JP" altLang="en-US" dirty="0">
                        <a:solidFill>
                          <a:srgbClr val="FF0000"/>
                        </a:solidFill>
                      </a:endParaRPr>
                    </a:p>
                  </a:txBody>
                  <a:tcPr/>
                </a:tc>
                <a:tc>
                  <a:txBody>
                    <a:bodyPr/>
                    <a:lstStyle/>
                    <a:p>
                      <a:r>
                        <a:rPr kumimoji="1" lang="en-US" altLang="ja-JP" dirty="0" err="1" smtClean="0">
                          <a:solidFill>
                            <a:srgbClr val="FF0000"/>
                          </a:solidFill>
                        </a:rPr>
                        <a:t>UnitPrice</a:t>
                      </a:r>
                      <a:endParaRPr kumimoji="1" lang="ja-JP" altLang="en-US" dirty="0">
                        <a:solidFill>
                          <a:srgbClr val="FF0000"/>
                        </a:solidFill>
                      </a:endParaRPr>
                    </a:p>
                  </a:txBody>
                  <a:tcPr/>
                </a:tc>
                <a:tc>
                  <a:txBody>
                    <a:bodyPr/>
                    <a:lstStyle/>
                    <a:p>
                      <a:r>
                        <a:rPr kumimoji="1" lang="en-US" altLang="ja-JP" dirty="0" smtClean="0">
                          <a:solidFill>
                            <a:srgbClr val="FF0000"/>
                          </a:solidFill>
                        </a:rPr>
                        <a:t>Amount</a:t>
                      </a:r>
                      <a:endParaRPr kumimoji="1" lang="ja-JP" altLang="en-US" dirty="0">
                        <a:solidFill>
                          <a:srgbClr val="FF0000"/>
                        </a:solidFill>
                      </a:endParaRPr>
                    </a:p>
                  </a:txBody>
                  <a:tcPr/>
                </a:tc>
              </a:tr>
              <a:tr h="246064">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r>
              <a:tr h="246064">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r>
              <a:tr h="246064">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r>
              <a:tr h="246064">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a:p>
                  </a:txBody>
                  <a:tcPr/>
                </a:tc>
              </a:tr>
              <a:tr h="246064">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tr>
              <a:tr h="246064">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bl>
          </a:graphicData>
        </a:graphic>
      </p:graphicFrame>
      <p:grpSp>
        <p:nvGrpSpPr>
          <p:cNvPr id="7" name="グループ化 43"/>
          <p:cNvGrpSpPr/>
          <p:nvPr/>
        </p:nvGrpSpPr>
        <p:grpSpPr>
          <a:xfrm>
            <a:off x="571472" y="5214950"/>
            <a:ext cx="1184373" cy="445314"/>
            <a:chOff x="5286380" y="2285992"/>
            <a:chExt cx="1042451" cy="475573"/>
          </a:xfrm>
        </p:grpSpPr>
        <p:sp>
          <p:nvSpPr>
            <p:cNvPr id="25" name="角丸四角形 24"/>
            <p:cNvSpPr/>
            <p:nvPr/>
          </p:nvSpPr>
          <p:spPr>
            <a:xfrm>
              <a:off x="5286380" y="2285992"/>
              <a:ext cx="1042451" cy="475573"/>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6" name="角丸四角形 25"/>
            <p:cNvSpPr/>
            <p:nvPr/>
          </p:nvSpPr>
          <p:spPr>
            <a:xfrm>
              <a:off x="5336193" y="2328856"/>
              <a:ext cx="928694" cy="357190"/>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前ページ</a:t>
              </a:r>
              <a:endParaRPr kumimoji="1" lang="ja-JP" altLang="en-US" sz="1600" dirty="0">
                <a:solidFill>
                  <a:schemeClr val="tx1"/>
                </a:solidFill>
              </a:endParaRPr>
            </a:p>
          </p:txBody>
        </p:sp>
      </p:grpSp>
      <p:grpSp>
        <p:nvGrpSpPr>
          <p:cNvPr id="8" name="グループ化 43"/>
          <p:cNvGrpSpPr/>
          <p:nvPr/>
        </p:nvGrpSpPr>
        <p:grpSpPr>
          <a:xfrm>
            <a:off x="1857356" y="5214950"/>
            <a:ext cx="1184373" cy="445314"/>
            <a:chOff x="5286380" y="2285992"/>
            <a:chExt cx="1042451" cy="475573"/>
          </a:xfrm>
        </p:grpSpPr>
        <p:sp>
          <p:nvSpPr>
            <p:cNvPr id="28" name="角丸四角形 27"/>
            <p:cNvSpPr/>
            <p:nvPr/>
          </p:nvSpPr>
          <p:spPr>
            <a:xfrm>
              <a:off x="5286380" y="2285992"/>
              <a:ext cx="1042451" cy="475573"/>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tx1"/>
                </a:solidFill>
              </a:endParaRPr>
            </a:p>
          </p:txBody>
        </p:sp>
        <p:sp>
          <p:nvSpPr>
            <p:cNvPr id="29" name="角丸四角形 28"/>
            <p:cNvSpPr/>
            <p:nvPr/>
          </p:nvSpPr>
          <p:spPr>
            <a:xfrm>
              <a:off x="5336193" y="2328856"/>
              <a:ext cx="928694" cy="357190"/>
            </a:xfrm>
            <a:prstGeom prst="round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次ページ</a:t>
              </a:r>
              <a:endParaRPr kumimoji="1" lang="ja-JP" altLang="en-US" sz="1600" dirty="0">
                <a:solidFill>
                  <a:schemeClr val="tx1"/>
                </a:solidFill>
              </a:endParaRPr>
            </a:p>
          </p:txBody>
        </p:sp>
      </p:grpSp>
      <p:sp>
        <p:nvSpPr>
          <p:cNvPr id="30" name="角丸四角形吹き出し 29"/>
          <p:cNvSpPr/>
          <p:nvPr/>
        </p:nvSpPr>
        <p:spPr>
          <a:xfrm>
            <a:off x="3428992" y="3571876"/>
            <a:ext cx="4000528" cy="612648"/>
          </a:xfrm>
          <a:prstGeom prst="wedgeRoundRectCallout">
            <a:avLst>
              <a:gd name="adj1" fmla="val -82573"/>
              <a:gd name="adj2" fmla="val -198137"/>
              <a:gd name="adj3" fmla="val 16667"/>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赤い文字は</a:t>
            </a:r>
            <a:r>
              <a:rPr kumimoji="1" lang="en-US" altLang="ja-JP" dirty="0" smtClean="0">
                <a:solidFill>
                  <a:schemeClr val="tx1"/>
                </a:solidFill>
              </a:rPr>
              <a:t>XML</a:t>
            </a:r>
            <a:r>
              <a:rPr kumimoji="1" lang="ja-JP" altLang="en-US" dirty="0" smtClean="0">
                <a:solidFill>
                  <a:schemeClr val="tx1"/>
                </a:solidFill>
              </a:rPr>
              <a:t>で定義された名前</a:t>
            </a:r>
            <a:endParaRPr kumimoji="1" lang="ja-JP" alt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blinds(horizontal)">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2800" dirty="0" smtClean="0"/>
              <a:t>[</a:t>
            </a:r>
            <a:r>
              <a:rPr kumimoji="1" lang="ja-JP" altLang="en-US" sz="2800" dirty="0" smtClean="0"/>
              <a:t>表示</a:t>
            </a:r>
            <a:r>
              <a:rPr kumimoji="1" lang="en-US" altLang="ja-JP" sz="2800" dirty="0" smtClean="0"/>
              <a:t>]</a:t>
            </a:r>
            <a:r>
              <a:rPr kumimoji="1" lang="ja-JP" altLang="en-US" sz="2800" dirty="0" smtClean="0"/>
              <a:t>ボタン処理</a:t>
            </a:r>
            <a:endParaRPr kumimoji="1" lang="ja-JP" altLang="en-US" sz="2800" dirty="0"/>
          </a:p>
        </p:txBody>
      </p:sp>
      <p:sp>
        <p:nvSpPr>
          <p:cNvPr id="3" name="コンテンツ プレースホルダ 2"/>
          <p:cNvSpPr>
            <a:spLocks noGrp="1"/>
          </p:cNvSpPr>
          <p:nvPr>
            <p:ph idx="1"/>
          </p:nvPr>
        </p:nvSpPr>
        <p:spPr>
          <a:xfrm>
            <a:off x="357158" y="928670"/>
            <a:ext cx="8286808" cy="590537"/>
          </a:xfrm>
        </p:spPr>
        <p:txBody>
          <a:bodyPr/>
          <a:lstStyle/>
          <a:p>
            <a:pPr>
              <a:buNone/>
            </a:pPr>
            <a:r>
              <a:rPr kumimoji="1" lang="ja-JP" altLang="en-US" dirty="0" smtClean="0"/>
              <a:t>基底データアクセスロジックの</a:t>
            </a:r>
            <a:r>
              <a:rPr lang="ja-JP" altLang="en-US" dirty="0" smtClean="0"/>
              <a:t>一部</a:t>
            </a:r>
            <a:r>
              <a:rPr kumimoji="1" lang="ja-JP" altLang="en-US" dirty="0" smtClean="0"/>
              <a:t>・・・</a:t>
            </a:r>
            <a:endParaRPr kumimoji="1" lang="ja-JP" altLang="en-US" dirty="0"/>
          </a:p>
        </p:txBody>
      </p:sp>
      <p:sp>
        <p:nvSpPr>
          <p:cNvPr id="4" name="正方形/長方形 3"/>
          <p:cNvSpPr/>
          <p:nvPr/>
        </p:nvSpPr>
        <p:spPr>
          <a:xfrm>
            <a:off x="500034" y="1500174"/>
            <a:ext cx="8001056" cy="4286280"/>
          </a:xfrm>
          <a:prstGeom prst="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smtClean="0">
                <a:solidFill>
                  <a:schemeClr val="tx1"/>
                </a:solidFill>
              </a:rPr>
              <a:t>string SQL = “SELECT “</a:t>
            </a:r>
          </a:p>
          <a:p>
            <a:r>
              <a:rPr lang="en-US" altLang="ja-JP" dirty="0" err="1" smtClean="0">
                <a:solidFill>
                  <a:schemeClr val="tx1"/>
                </a:solidFill>
              </a:rPr>
              <a:t>foreach</a:t>
            </a:r>
            <a:r>
              <a:rPr lang="en-US" altLang="ja-JP" dirty="0" smtClean="0">
                <a:solidFill>
                  <a:schemeClr val="tx1"/>
                </a:solidFill>
              </a:rPr>
              <a:t>( field = </a:t>
            </a:r>
            <a:r>
              <a:rPr lang="en-US" altLang="ja-JP" dirty="0" err="1" smtClean="0">
                <a:solidFill>
                  <a:schemeClr val="tx1"/>
                </a:solidFill>
              </a:rPr>
              <a:t>OutputFields</a:t>
            </a:r>
            <a:r>
              <a:rPr lang="en-US" altLang="ja-JP" dirty="0" smtClean="0">
                <a:solidFill>
                  <a:schemeClr val="tx1"/>
                </a:solidFill>
              </a:rPr>
              <a:t> ){</a:t>
            </a:r>
          </a:p>
          <a:p>
            <a:r>
              <a:rPr lang="en-US" altLang="ja-JP" dirty="0" smtClean="0">
                <a:solidFill>
                  <a:schemeClr val="tx1"/>
                </a:solidFill>
              </a:rPr>
              <a:t>   SQL += field-&gt;Name;</a:t>
            </a:r>
          </a:p>
          <a:p>
            <a:r>
              <a:rPr lang="en-US" altLang="ja-JP" dirty="0" smtClean="0">
                <a:solidFill>
                  <a:schemeClr val="tx1"/>
                </a:solidFill>
              </a:rPr>
              <a:t>   if( field != End of List ){</a:t>
            </a:r>
          </a:p>
          <a:p>
            <a:r>
              <a:rPr lang="en-US" altLang="ja-JP" dirty="0" smtClean="0">
                <a:solidFill>
                  <a:schemeClr val="tx1"/>
                </a:solidFill>
              </a:rPr>
              <a:t>      SQL += “,“;</a:t>
            </a:r>
          </a:p>
          <a:p>
            <a:r>
              <a:rPr lang="en-US" altLang="ja-JP" dirty="0" smtClean="0">
                <a:solidFill>
                  <a:schemeClr val="tx1"/>
                </a:solidFill>
              </a:rPr>
              <a:t>   }</a:t>
            </a:r>
          </a:p>
          <a:p>
            <a:r>
              <a:rPr kumimoji="1" lang="en-US" altLang="ja-JP" dirty="0" smtClean="0">
                <a:solidFill>
                  <a:schemeClr val="tx1"/>
                </a:solidFill>
              </a:rPr>
              <a:t>}</a:t>
            </a:r>
          </a:p>
          <a:p>
            <a:r>
              <a:rPr lang="en-US" altLang="ja-JP" dirty="0" smtClean="0">
                <a:solidFill>
                  <a:schemeClr val="tx1"/>
                </a:solidFill>
              </a:rPr>
              <a:t>SQL += “from “ +</a:t>
            </a:r>
            <a:r>
              <a:rPr lang="en-US" altLang="ja-JP" dirty="0" err="1" smtClean="0">
                <a:solidFill>
                  <a:schemeClr val="tx1"/>
                </a:solidFill>
              </a:rPr>
              <a:t>DatabaseTable</a:t>
            </a:r>
            <a:r>
              <a:rPr lang="en-US" altLang="ja-JP" dirty="0" smtClean="0">
                <a:solidFill>
                  <a:schemeClr val="tx1"/>
                </a:solidFill>
              </a:rPr>
              <a:t>;</a:t>
            </a:r>
          </a:p>
          <a:p>
            <a:r>
              <a:rPr lang="en-US" altLang="ja-JP" dirty="0" smtClean="0">
                <a:solidFill>
                  <a:schemeClr val="tx1"/>
                </a:solidFill>
              </a:rPr>
              <a:t>SQL += “WHERE “;</a:t>
            </a:r>
          </a:p>
          <a:p>
            <a:r>
              <a:rPr kumimoji="1" lang="en-US" altLang="ja-JP" dirty="0" err="1" smtClean="0">
                <a:solidFill>
                  <a:schemeClr val="tx1"/>
                </a:solidFill>
              </a:rPr>
              <a:t>foreach</a:t>
            </a:r>
            <a:r>
              <a:rPr kumimoji="1" lang="en-US" altLang="ja-JP" dirty="0" smtClean="0">
                <a:solidFill>
                  <a:schemeClr val="tx1"/>
                </a:solidFill>
              </a:rPr>
              <a:t>( field = </a:t>
            </a:r>
            <a:r>
              <a:rPr kumimoji="1" lang="en-US" altLang="ja-JP" dirty="0" err="1" smtClean="0">
                <a:solidFill>
                  <a:schemeClr val="tx1"/>
                </a:solidFill>
              </a:rPr>
              <a:t>InputField</a:t>
            </a:r>
            <a:r>
              <a:rPr lang="en-US" altLang="ja-JP" dirty="0" err="1" smtClean="0">
                <a:solidFill>
                  <a:schemeClr val="tx1"/>
                </a:solidFill>
              </a:rPr>
              <a:t>s</a:t>
            </a:r>
            <a:r>
              <a:rPr lang="en-US" altLang="ja-JP" dirty="0" smtClean="0">
                <a:solidFill>
                  <a:schemeClr val="tx1"/>
                </a:solidFill>
              </a:rPr>
              <a:t> ){</a:t>
            </a:r>
          </a:p>
          <a:p>
            <a:r>
              <a:rPr kumimoji="1" lang="en-US" altLang="ja-JP" dirty="0" smtClean="0">
                <a:solidFill>
                  <a:schemeClr val="tx1"/>
                </a:solidFill>
              </a:rPr>
              <a:t>    SQL += </a:t>
            </a:r>
            <a:r>
              <a:rPr lang="en-US" altLang="ja-JP" dirty="0" smtClean="0">
                <a:solidFill>
                  <a:schemeClr val="tx1"/>
                </a:solidFill>
              </a:rPr>
              <a:t>field-&gt;</a:t>
            </a:r>
            <a:r>
              <a:rPr kumimoji="1" lang="en-US" altLang="ja-JP" dirty="0" smtClean="0">
                <a:solidFill>
                  <a:schemeClr val="tx1"/>
                </a:solidFill>
              </a:rPr>
              <a:t>Name + “= \’” </a:t>
            </a:r>
          </a:p>
          <a:p>
            <a:r>
              <a:rPr lang="ja-JP" altLang="en-US" dirty="0" smtClean="0">
                <a:solidFill>
                  <a:schemeClr val="tx1"/>
                </a:solidFill>
              </a:rPr>
              <a:t>　　　　　</a:t>
            </a:r>
            <a:r>
              <a:rPr kumimoji="1" lang="en-US" altLang="ja-JP" dirty="0" smtClean="0">
                <a:solidFill>
                  <a:schemeClr val="tx1"/>
                </a:solidFill>
              </a:rPr>
              <a:t>+ </a:t>
            </a:r>
            <a:r>
              <a:rPr lang="en-US" altLang="ja-JP" dirty="0" smtClean="0">
                <a:solidFill>
                  <a:schemeClr val="tx1"/>
                </a:solidFill>
              </a:rPr>
              <a:t>field-&gt;</a:t>
            </a:r>
            <a:r>
              <a:rPr kumimoji="1" lang="en-US" altLang="ja-JP" dirty="0" smtClean="0">
                <a:solidFill>
                  <a:schemeClr val="tx1"/>
                </a:solidFill>
              </a:rPr>
              <a:t>Value + “\’”;</a:t>
            </a:r>
          </a:p>
          <a:p>
            <a:r>
              <a:rPr lang="en-US" altLang="ja-JP" dirty="0" smtClean="0">
                <a:solidFill>
                  <a:schemeClr val="tx1"/>
                </a:solidFill>
              </a:rPr>
              <a:t>    if( field != End of List ){</a:t>
            </a:r>
          </a:p>
          <a:p>
            <a:r>
              <a:rPr lang="en-US" altLang="ja-JP" dirty="0" smtClean="0">
                <a:solidFill>
                  <a:schemeClr val="tx1"/>
                </a:solidFill>
              </a:rPr>
              <a:t>        SQL += “&amp;&amp;”;</a:t>
            </a:r>
          </a:p>
          <a:p>
            <a:r>
              <a:rPr kumimoji="1" lang="en-US" altLang="ja-JP" dirty="0" smtClean="0">
                <a:solidFill>
                  <a:schemeClr val="tx1"/>
                </a:solidFill>
              </a:rPr>
              <a:t>    }</a:t>
            </a:r>
          </a:p>
          <a:p>
            <a:r>
              <a:rPr lang="en-US" altLang="ja-JP" dirty="0" smtClean="0">
                <a:solidFill>
                  <a:schemeClr val="tx1"/>
                </a:solidFill>
              </a:rPr>
              <a:t>}</a:t>
            </a:r>
            <a:endParaRPr kumimoji="1" lang="ja-JP" altLang="en-US" dirty="0">
              <a:solidFill>
                <a:schemeClr val="tx1"/>
              </a:solidFill>
            </a:endParaRPr>
          </a:p>
        </p:txBody>
      </p:sp>
      <p:sp>
        <p:nvSpPr>
          <p:cNvPr id="5" name="正方形/長方形 4"/>
          <p:cNvSpPr/>
          <p:nvPr/>
        </p:nvSpPr>
        <p:spPr>
          <a:xfrm>
            <a:off x="4429124" y="1785926"/>
            <a:ext cx="3857652" cy="1143008"/>
          </a:xfrm>
          <a:prstGeom prst="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t"/>
            <a:r>
              <a:rPr kumimoji="1" lang="en-US" altLang="ja-JP" dirty="0" smtClean="0">
                <a:solidFill>
                  <a:srgbClr val="FF0000"/>
                </a:solidFill>
              </a:rPr>
              <a:t>SELECT </a:t>
            </a:r>
            <a:r>
              <a:rPr lang="en-US" b="1" dirty="0" err="1" smtClean="0">
                <a:solidFill>
                  <a:srgbClr val="FF0000"/>
                </a:solidFill>
              </a:rPr>
              <a:t>ProductId,Product,CutomerId,Count,UnitPrice,Amount</a:t>
            </a:r>
            <a:endParaRPr lang="ja-JP" altLang="en-US" b="1" dirty="0" smtClean="0">
              <a:solidFill>
                <a:srgbClr val="FF0000"/>
              </a:solidFill>
            </a:endParaRPr>
          </a:p>
          <a:p>
            <a:pPr algn="ctr"/>
            <a:endParaRPr kumimoji="1" lang="ja-JP" altLang="en-US" dirty="0">
              <a:solidFill>
                <a:srgbClr val="FF0000"/>
              </a:solidFill>
            </a:endParaRPr>
          </a:p>
        </p:txBody>
      </p:sp>
      <p:sp>
        <p:nvSpPr>
          <p:cNvPr id="6" name="正方形/長方形 5"/>
          <p:cNvSpPr/>
          <p:nvPr/>
        </p:nvSpPr>
        <p:spPr>
          <a:xfrm>
            <a:off x="4429124" y="3071810"/>
            <a:ext cx="3857652" cy="714380"/>
          </a:xfrm>
          <a:prstGeom prst="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t"/>
            <a:r>
              <a:rPr kumimoji="1" lang="en-US" altLang="ja-JP" dirty="0" smtClean="0">
                <a:solidFill>
                  <a:srgbClr val="FF0000"/>
                </a:solidFill>
              </a:rPr>
              <a:t>from </a:t>
            </a:r>
            <a:r>
              <a:rPr kumimoji="1" lang="en-US" altLang="ja-JP" dirty="0" err="1" smtClean="0">
                <a:solidFill>
                  <a:srgbClr val="FF0000"/>
                </a:solidFill>
              </a:rPr>
              <a:t>UserDatabase.</a:t>
            </a:r>
            <a:r>
              <a:rPr lang="en-US" b="1" dirty="0" err="1" smtClean="0">
                <a:solidFill>
                  <a:srgbClr val="FF0000"/>
                </a:solidFill>
              </a:rPr>
              <a:t>UserTable</a:t>
            </a:r>
            <a:endParaRPr lang="ja-JP" altLang="en-US" b="1" dirty="0" smtClean="0">
              <a:solidFill>
                <a:srgbClr val="FF0000"/>
              </a:solidFill>
            </a:endParaRPr>
          </a:p>
          <a:p>
            <a:pPr algn="ctr"/>
            <a:endParaRPr kumimoji="1" lang="ja-JP" altLang="en-US" dirty="0">
              <a:solidFill>
                <a:srgbClr val="FF0000"/>
              </a:solidFill>
            </a:endParaRPr>
          </a:p>
        </p:txBody>
      </p:sp>
      <p:sp>
        <p:nvSpPr>
          <p:cNvPr id="7" name="正方形/長方形 6"/>
          <p:cNvSpPr/>
          <p:nvPr/>
        </p:nvSpPr>
        <p:spPr>
          <a:xfrm>
            <a:off x="4429124" y="4000504"/>
            <a:ext cx="3857652" cy="1571636"/>
          </a:xfrm>
          <a:prstGeom prst="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t"/>
            <a:r>
              <a:rPr kumimoji="1" lang="en-US" altLang="ja-JP" dirty="0" smtClean="0">
                <a:solidFill>
                  <a:srgbClr val="FF0000"/>
                </a:solidFill>
              </a:rPr>
              <a:t>where</a:t>
            </a:r>
          </a:p>
          <a:p>
            <a:pPr fontAlgn="t"/>
            <a:r>
              <a:rPr lang="en-US" b="1" dirty="0" smtClean="0">
                <a:solidFill>
                  <a:srgbClr val="FF0000"/>
                </a:solidFill>
              </a:rPr>
              <a:t>Month = “5”;</a:t>
            </a:r>
          </a:p>
          <a:p>
            <a:pPr fontAlgn="t"/>
            <a:endParaRPr lang="en-US" b="1" dirty="0" smtClean="0">
              <a:solidFill>
                <a:srgbClr val="FF0000"/>
              </a:solidFill>
            </a:endParaRPr>
          </a:p>
          <a:p>
            <a:pPr fontAlgn="t"/>
            <a:r>
              <a:rPr lang="ja-JP" altLang="en-US" b="1" dirty="0" smtClean="0">
                <a:solidFill>
                  <a:srgbClr val="FF0000"/>
                </a:solidFill>
              </a:rPr>
              <a:t>ページ行数＋１を選択とかもあり。</a:t>
            </a:r>
          </a:p>
          <a:p>
            <a:pPr algn="ctr"/>
            <a:endParaRPr kumimoji="1" lang="ja-JP" altLang="en-US" dirty="0">
              <a:solidFill>
                <a:srgbClr val="FF0000"/>
              </a:solidFill>
            </a:endParaRPr>
          </a:p>
        </p:txBody>
      </p:sp>
      <p:sp>
        <p:nvSpPr>
          <p:cNvPr id="8" name="角丸四角形吹き出し 7"/>
          <p:cNvSpPr/>
          <p:nvPr/>
        </p:nvSpPr>
        <p:spPr>
          <a:xfrm>
            <a:off x="6000760" y="4143380"/>
            <a:ext cx="2500330" cy="428628"/>
          </a:xfrm>
          <a:prstGeom prst="wedgeRoundRectCallout">
            <a:avLst>
              <a:gd name="adj1" fmla="val 2236"/>
              <a:gd name="adj2" fmla="val -206662"/>
              <a:gd name="adj3" fmla="val 16667"/>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この辺も</a:t>
            </a:r>
            <a:r>
              <a:rPr kumimoji="1" lang="en-US" altLang="ja-JP" dirty="0" smtClean="0">
                <a:solidFill>
                  <a:schemeClr val="tx1"/>
                </a:solidFill>
              </a:rPr>
              <a:t>XML</a:t>
            </a:r>
            <a:r>
              <a:rPr kumimoji="1" lang="ja-JP" altLang="en-US" dirty="0" smtClean="0">
                <a:solidFill>
                  <a:schemeClr val="tx1"/>
                </a:solidFill>
              </a:rPr>
              <a:t>で定義</a:t>
            </a:r>
            <a:endParaRPr kumimoji="1" lang="ja-JP" alt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linds(horizontal)">
                                      <p:cBhvr>
                                        <p:cTn id="10" dur="500"/>
                                        <p:tgtEl>
                                          <p:spTgt spid="6"/>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blinds(horizontal)">
                                      <p:cBhvr>
                                        <p:cTn id="13" dur="500"/>
                                        <p:tgtEl>
                                          <p:spTgt spid="8"/>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blinds(horizontal)">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2800" dirty="0" smtClean="0"/>
              <a:t>[</a:t>
            </a:r>
            <a:r>
              <a:rPr kumimoji="1" lang="ja-JP" altLang="en-US" sz="2800" dirty="0" smtClean="0"/>
              <a:t>次ページ</a:t>
            </a:r>
            <a:r>
              <a:rPr kumimoji="1" lang="en-US" altLang="ja-JP" sz="2800" dirty="0" smtClean="0"/>
              <a:t>]</a:t>
            </a:r>
            <a:r>
              <a:rPr kumimoji="1" lang="ja-JP" altLang="en-US" sz="2800" dirty="0" smtClean="0"/>
              <a:t>ボタン処理（あくまでもイメージｗ）</a:t>
            </a:r>
            <a:endParaRPr kumimoji="1" lang="ja-JP" altLang="en-US" sz="2800" dirty="0"/>
          </a:p>
        </p:txBody>
      </p:sp>
      <p:sp>
        <p:nvSpPr>
          <p:cNvPr id="4" name="正方形/長方形 3"/>
          <p:cNvSpPr/>
          <p:nvPr/>
        </p:nvSpPr>
        <p:spPr>
          <a:xfrm>
            <a:off x="571472" y="1142984"/>
            <a:ext cx="7643866" cy="4500594"/>
          </a:xfrm>
          <a:prstGeom prst="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err="1" smtClean="0">
                <a:solidFill>
                  <a:schemeClr val="tx1"/>
                </a:solidFill>
              </a:rPr>
              <a:t>BaseLogic</a:t>
            </a:r>
            <a:r>
              <a:rPr kumimoji="1" lang="en-US" altLang="ja-JP" dirty="0" smtClean="0">
                <a:solidFill>
                  <a:schemeClr val="tx1"/>
                </a:solidFill>
              </a:rPr>
              <a:t>::</a:t>
            </a:r>
            <a:r>
              <a:rPr kumimoji="1" lang="en-US" altLang="ja-JP" dirty="0" err="1" smtClean="0">
                <a:solidFill>
                  <a:schemeClr val="tx1"/>
                </a:solidFill>
              </a:rPr>
              <a:t>NextPage</a:t>
            </a:r>
            <a:r>
              <a:rPr kumimoji="1" lang="en-US" altLang="ja-JP" dirty="0" smtClean="0">
                <a:solidFill>
                  <a:schemeClr val="tx1"/>
                </a:solidFill>
              </a:rPr>
              <a:t>()</a:t>
            </a:r>
          </a:p>
          <a:p>
            <a:r>
              <a:rPr lang="en-US" altLang="ja-JP" dirty="0" smtClean="0">
                <a:solidFill>
                  <a:schemeClr val="tx1"/>
                </a:solidFill>
              </a:rPr>
              <a:t>{</a:t>
            </a:r>
          </a:p>
          <a:p>
            <a:r>
              <a:rPr kumimoji="1" lang="en-US" altLang="ja-JP" dirty="0" smtClean="0">
                <a:solidFill>
                  <a:schemeClr val="tx1"/>
                </a:solidFill>
              </a:rPr>
              <a:t>   DAL-&gt;</a:t>
            </a:r>
            <a:r>
              <a:rPr kumimoji="1" lang="en-US" altLang="ja-JP" dirty="0" err="1" smtClean="0">
                <a:solidFill>
                  <a:schemeClr val="tx1"/>
                </a:solidFill>
              </a:rPr>
              <a:t>NextPage</a:t>
            </a:r>
            <a:r>
              <a:rPr kumimoji="1" lang="en-US" altLang="ja-JP" dirty="0" smtClean="0">
                <a:solidFill>
                  <a:schemeClr val="tx1"/>
                </a:solidFill>
              </a:rPr>
              <a:t>( </a:t>
            </a:r>
            <a:r>
              <a:rPr kumimoji="1" lang="en-US" altLang="ja-JP" dirty="0" err="1" smtClean="0">
                <a:solidFill>
                  <a:schemeClr val="tx1"/>
                </a:solidFill>
              </a:rPr>
              <a:t>CurrentPage</a:t>
            </a:r>
            <a:r>
              <a:rPr kumimoji="1" lang="en-US" altLang="ja-JP" dirty="0" smtClean="0">
                <a:solidFill>
                  <a:schemeClr val="tx1"/>
                </a:solidFill>
              </a:rPr>
              <a:t> );</a:t>
            </a:r>
          </a:p>
          <a:p>
            <a:endParaRPr kumimoji="1" lang="en-US" altLang="ja-JP" dirty="0" smtClean="0">
              <a:solidFill>
                <a:schemeClr val="tx1"/>
              </a:solidFill>
            </a:endParaRPr>
          </a:p>
          <a:p>
            <a:r>
              <a:rPr lang="en-US" altLang="ja-JP" dirty="0" smtClean="0">
                <a:solidFill>
                  <a:schemeClr val="tx1"/>
                </a:solidFill>
              </a:rPr>
              <a:t>   </a:t>
            </a:r>
            <a:r>
              <a:rPr lang="en-US" altLang="ja-JP" dirty="0" err="1" smtClean="0">
                <a:solidFill>
                  <a:schemeClr val="tx1"/>
                </a:solidFill>
              </a:rPr>
              <a:t>foreach</a:t>
            </a:r>
            <a:r>
              <a:rPr lang="en-US" altLang="ja-JP" dirty="0" smtClean="0">
                <a:solidFill>
                  <a:schemeClr val="tx1"/>
                </a:solidFill>
              </a:rPr>
              <a:t>( field = Grid[ “</a:t>
            </a:r>
            <a:r>
              <a:rPr lang="ja-JP" altLang="en-US" dirty="0" smtClean="0">
                <a:solidFill>
                  <a:schemeClr val="tx1"/>
                </a:solidFill>
              </a:rPr>
              <a:t>グリッドの名前</a:t>
            </a:r>
            <a:r>
              <a:rPr lang="en-US" altLang="ja-JP" dirty="0" smtClean="0">
                <a:solidFill>
                  <a:schemeClr val="tx1"/>
                </a:solidFill>
              </a:rPr>
              <a:t>” ].Fields )</a:t>
            </a:r>
          </a:p>
          <a:p>
            <a:r>
              <a:rPr kumimoji="1" lang="en-US" altLang="ja-JP" dirty="0" smtClean="0">
                <a:solidFill>
                  <a:schemeClr val="tx1"/>
                </a:solidFill>
              </a:rPr>
              <a:t>   {</a:t>
            </a:r>
          </a:p>
          <a:p>
            <a:r>
              <a:rPr lang="en-US" altLang="ja-JP" dirty="0" smtClean="0">
                <a:solidFill>
                  <a:schemeClr val="tx1"/>
                </a:solidFill>
              </a:rPr>
              <a:t>      field[ </a:t>
            </a:r>
            <a:r>
              <a:rPr lang="ja-JP" altLang="en-US" dirty="0" smtClean="0">
                <a:solidFill>
                  <a:schemeClr val="tx1"/>
                </a:solidFill>
              </a:rPr>
              <a:t>フィールド名</a:t>
            </a:r>
            <a:r>
              <a:rPr lang="en-US" altLang="ja-JP" dirty="0" smtClean="0">
                <a:solidFill>
                  <a:schemeClr val="tx1"/>
                </a:solidFill>
              </a:rPr>
              <a:t> ] = DAL-&gt;Dataset[ </a:t>
            </a:r>
            <a:r>
              <a:rPr lang="ja-JP" altLang="en-US" dirty="0" smtClean="0">
                <a:solidFill>
                  <a:schemeClr val="tx1"/>
                </a:solidFill>
              </a:rPr>
              <a:t>フィールド名 </a:t>
            </a:r>
            <a:r>
              <a:rPr lang="en-US" altLang="ja-JP" dirty="0" smtClean="0">
                <a:solidFill>
                  <a:schemeClr val="tx1"/>
                </a:solidFill>
              </a:rPr>
              <a:t>];</a:t>
            </a:r>
          </a:p>
          <a:p>
            <a:r>
              <a:rPr kumimoji="1" lang="en-US" altLang="ja-JP" dirty="0" smtClean="0">
                <a:solidFill>
                  <a:schemeClr val="tx1"/>
                </a:solidFill>
              </a:rPr>
              <a:t>   }</a:t>
            </a:r>
          </a:p>
          <a:p>
            <a:endParaRPr lang="en-US" altLang="ja-JP" dirty="0" smtClean="0">
              <a:solidFill>
                <a:schemeClr val="tx1"/>
              </a:solidFill>
            </a:endParaRPr>
          </a:p>
          <a:p>
            <a:endParaRPr lang="en-US" altLang="ja-JP" dirty="0" smtClean="0">
              <a:solidFill>
                <a:schemeClr val="tx1"/>
              </a:solidFill>
            </a:endParaRPr>
          </a:p>
          <a:p>
            <a:r>
              <a:rPr lang="en-US" altLang="ja-JP" dirty="0" smtClean="0">
                <a:solidFill>
                  <a:schemeClr val="tx1"/>
                </a:solidFill>
              </a:rPr>
              <a:t>   Observers-&gt;Notify( GRID_CHANGE, </a:t>
            </a:r>
            <a:r>
              <a:rPr lang="ja-JP" altLang="en-US" dirty="0" smtClean="0">
                <a:solidFill>
                  <a:schemeClr val="tx1"/>
                </a:solidFill>
              </a:rPr>
              <a:t>グリッド名</a:t>
            </a:r>
            <a:r>
              <a:rPr lang="en-US" altLang="ja-JP" dirty="0" smtClean="0">
                <a:solidFill>
                  <a:schemeClr val="tx1"/>
                </a:solidFill>
              </a:rPr>
              <a:t>);</a:t>
            </a:r>
          </a:p>
          <a:p>
            <a:r>
              <a:rPr kumimoji="1" lang="en-US" altLang="ja-JP" dirty="0" smtClean="0">
                <a:solidFill>
                  <a:schemeClr val="tx1"/>
                </a:solidFill>
              </a:rPr>
              <a:t>}</a:t>
            </a:r>
          </a:p>
        </p:txBody>
      </p:sp>
      <p:sp>
        <p:nvSpPr>
          <p:cNvPr id="5" name="角丸四角形吹き出し 4"/>
          <p:cNvSpPr/>
          <p:nvPr/>
        </p:nvSpPr>
        <p:spPr>
          <a:xfrm>
            <a:off x="5500694" y="1214422"/>
            <a:ext cx="2128846" cy="612648"/>
          </a:xfrm>
          <a:prstGeom prst="wedgeRoundRectCallout">
            <a:avLst>
              <a:gd name="adj1" fmla="val -104216"/>
              <a:gd name="adj2" fmla="val 49134"/>
              <a:gd name="adj3" fmla="val 16667"/>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SQL</a:t>
            </a:r>
            <a:r>
              <a:rPr kumimoji="1" lang="ja-JP" altLang="en-US" dirty="0" smtClean="0">
                <a:solidFill>
                  <a:schemeClr val="tx1"/>
                </a:solidFill>
              </a:rPr>
              <a:t>発行</a:t>
            </a:r>
            <a:endParaRPr kumimoji="1" lang="ja-JP" altLang="en-US" dirty="0">
              <a:solidFill>
                <a:schemeClr val="tx1"/>
              </a:solidFill>
            </a:endParaRPr>
          </a:p>
        </p:txBody>
      </p:sp>
      <p:sp>
        <p:nvSpPr>
          <p:cNvPr id="6" name="角丸四角形吹き出し 5"/>
          <p:cNvSpPr/>
          <p:nvPr/>
        </p:nvSpPr>
        <p:spPr>
          <a:xfrm>
            <a:off x="3357554" y="3286124"/>
            <a:ext cx="4357718" cy="612648"/>
          </a:xfrm>
          <a:prstGeom prst="wedgeRoundRectCallout">
            <a:avLst>
              <a:gd name="adj1" fmla="val -28150"/>
              <a:gd name="adj2" fmla="val -88981"/>
              <a:gd name="adj3" fmla="val 16667"/>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データセットからローカルに値を取得</a:t>
            </a:r>
            <a:endParaRPr kumimoji="1" lang="ja-JP" altLang="en-US" dirty="0">
              <a:solidFill>
                <a:schemeClr val="tx1"/>
              </a:solidFill>
            </a:endParaRPr>
          </a:p>
        </p:txBody>
      </p:sp>
      <p:sp>
        <p:nvSpPr>
          <p:cNvPr id="7" name="角丸四角形吹き出し 6"/>
          <p:cNvSpPr/>
          <p:nvPr/>
        </p:nvSpPr>
        <p:spPr>
          <a:xfrm>
            <a:off x="3428992" y="4643446"/>
            <a:ext cx="4500594" cy="612648"/>
          </a:xfrm>
          <a:prstGeom prst="wedgeRoundRectCallout">
            <a:avLst>
              <a:gd name="adj1" fmla="val -44436"/>
              <a:gd name="adj2" fmla="val -115713"/>
              <a:gd name="adj3" fmla="val 16667"/>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グリッドを表示しているフォームに変更通知</a:t>
            </a:r>
            <a:endParaRPr kumimoji="1" lang="ja-JP" altLang="en-US" dirty="0">
              <a:solidFill>
                <a:schemeClr val="tx1"/>
              </a:solidFill>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2800" dirty="0" smtClean="0"/>
              <a:t>データベースがあるとは限らない！</a:t>
            </a:r>
            <a:endParaRPr kumimoji="1" lang="ja-JP" altLang="en-US" sz="2800" dirty="0"/>
          </a:p>
        </p:txBody>
      </p:sp>
      <p:sp>
        <p:nvSpPr>
          <p:cNvPr id="3" name="コンテンツ プレースホルダ 2"/>
          <p:cNvSpPr>
            <a:spLocks noGrp="1"/>
          </p:cNvSpPr>
          <p:nvPr>
            <p:ph idx="1"/>
          </p:nvPr>
        </p:nvSpPr>
        <p:spPr>
          <a:xfrm>
            <a:off x="357158" y="1052513"/>
            <a:ext cx="8286808" cy="3948123"/>
          </a:xfrm>
        </p:spPr>
        <p:txBody>
          <a:bodyPr/>
          <a:lstStyle/>
          <a:p>
            <a:pPr>
              <a:buNone/>
            </a:pPr>
            <a:r>
              <a:rPr kumimoji="1" lang="ja-JP" altLang="en-US" dirty="0" smtClean="0"/>
              <a:t>そのとおり。</a:t>
            </a:r>
            <a:endParaRPr kumimoji="1" lang="en-US" altLang="ja-JP" dirty="0" smtClean="0"/>
          </a:p>
          <a:p>
            <a:pPr>
              <a:buNone/>
            </a:pPr>
            <a:endParaRPr lang="en-US" altLang="ja-JP" dirty="0" smtClean="0"/>
          </a:p>
          <a:p>
            <a:pPr>
              <a:buNone/>
            </a:pPr>
            <a:r>
              <a:rPr lang="ja-JP" altLang="en-US" dirty="0" smtClean="0"/>
              <a:t>　　</a:t>
            </a:r>
            <a:r>
              <a:rPr lang="en-US" altLang="ja-JP" dirty="0" smtClean="0"/>
              <a:t>DB</a:t>
            </a:r>
            <a:r>
              <a:rPr lang="ja-JP" altLang="en-US" dirty="0" smtClean="0"/>
              <a:t>とは異なる格納なら、</a:t>
            </a:r>
            <a:r>
              <a:rPr lang="en-US" altLang="ja-JP" dirty="0" smtClean="0"/>
              <a:t>DAL</a:t>
            </a:r>
            <a:r>
              <a:rPr lang="ja-JP" altLang="en-US" dirty="0" err="1" smtClean="0"/>
              <a:t>だけ</a:t>
            </a:r>
            <a:r>
              <a:rPr lang="ja-JP" altLang="en-US" dirty="0" smtClean="0"/>
              <a:t>かえてしまえばいいんじゃない？</a:t>
            </a:r>
            <a:endParaRPr lang="en-US" altLang="ja-JP" dirty="0" smtClean="0"/>
          </a:p>
          <a:p>
            <a:pPr>
              <a:buNone/>
            </a:pPr>
            <a:r>
              <a:rPr lang="ja-JP" altLang="en-US" dirty="0" smtClean="0"/>
              <a:t>　　（設定情報を</a:t>
            </a:r>
            <a:r>
              <a:rPr lang="en-US" altLang="ja-JP" dirty="0" err="1" smtClean="0"/>
              <a:t>ini</a:t>
            </a:r>
            <a:r>
              <a:rPr lang="ja-JP" altLang="en-US" dirty="0" smtClean="0"/>
              <a:t>ファイルに書いたりレジストリにしたり）</a:t>
            </a:r>
            <a:endParaRPr lang="en-US" altLang="ja-JP" dirty="0" smtClean="0"/>
          </a:p>
          <a:p>
            <a:pPr>
              <a:buNone/>
            </a:pPr>
            <a:endParaRPr kumimoji="1" lang="en-US" altLang="ja-JP" dirty="0" smtClean="0"/>
          </a:p>
          <a:p>
            <a:pPr>
              <a:buNone/>
            </a:pPr>
            <a:endParaRPr kumimoji="1" lang="ja-JP" altLang="en-US" dirty="0"/>
          </a:p>
        </p:txBody>
      </p:sp>
      <p:sp>
        <p:nvSpPr>
          <p:cNvPr id="4" name="角丸四角形 3"/>
          <p:cNvSpPr/>
          <p:nvPr/>
        </p:nvSpPr>
        <p:spPr>
          <a:xfrm>
            <a:off x="2428860" y="4143380"/>
            <a:ext cx="6215106" cy="1357322"/>
          </a:xfrm>
          <a:prstGeom prst="roundRect">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400" dirty="0" smtClean="0">
                <a:solidFill>
                  <a:srgbClr val="FF0000"/>
                </a:solidFill>
              </a:rPr>
              <a:t>データベース、</a:t>
            </a:r>
            <a:r>
              <a:rPr kumimoji="1" lang="en-US" altLang="ja-JP" sz="2400" dirty="0" err="1" smtClean="0">
                <a:solidFill>
                  <a:srgbClr val="FF0000"/>
                </a:solidFill>
              </a:rPr>
              <a:t>ini</a:t>
            </a:r>
            <a:r>
              <a:rPr kumimoji="1" lang="en-US" altLang="ja-JP" sz="2400" dirty="0" smtClean="0">
                <a:solidFill>
                  <a:srgbClr val="FF0000"/>
                </a:solidFill>
              </a:rPr>
              <a:t> </a:t>
            </a:r>
            <a:r>
              <a:rPr kumimoji="1" lang="ja-JP" altLang="en-US" sz="2400" dirty="0" smtClean="0">
                <a:solidFill>
                  <a:srgbClr val="FF0000"/>
                </a:solidFill>
              </a:rPr>
              <a:t>ファイル、レジストリの入出力があれば、多くのアプリケーションでは満足なのでは？</a:t>
            </a:r>
            <a:endParaRPr kumimoji="1" lang="ja-JP" altLang="en-US" sz="2400" dirty="0">
              <a:solidFill>
                <a:srgbClr val="FF0000"/>
              </a:solidFill>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2800" dirty="0" smtClean="0"/>
              <a:t>通信を利用するアプリケーションに適用できない！</a:t>
            </a:r>
            <a:endParaRPr kumimoji="1" lang="ja-JP" altLang="en-US" sz="2800" dirty="0"/>
          </a:p>
        </p:txBody>
      </p:sp>
      <p:sp>
        <p:nvSpPr>
          <p:cNvPr id="3" name="コンテンツ プレースホルダ 2"/>
          <p:cNvSpPr>
            <a:spLocks noGrp="1"/>
          </p:cNvSpPr>
          <p:nvPr>
            <p:ph idx="1"/>
          </p:nvPr>
        </p:nvSpPr>
        <p:spPr/>
        <p:txBody>
          <a:bodyPr/>
          <a:lstStyle/>
          <a:p>
            <a:pPr>
              <a:buNone/>
            </a:pPr>
            <a:r>
              <a:rPr kumimoji="1" lang="ja-JP" altLang="en-US" dirty="0" smtClean="0"/>
              <a:t>そんなことは</a:t>
            </a:r>
            <a:r>
              <a:rPr kumimoji="1" lang="ja-JP" altLang="en-US" dirty="0" err="1" smtClean="0"/>
              <a:t>ないっす。</a:t>
            </a:r>
            <a:endParaRPr kumimoji="1" lang="en-US" altLang="ja-JP" dirty="0" smtClean="0"/>
          </a:p>
          <a:p>
            <a:pPr>
              <a:buNone/>
            </a:pPr>
            <a:r>
              <a:rPr lang="ja-JP" altLang="en-US" dirty="0" smtClean="0"/>
              <a:t>　一般的な通信手段として</a:t>
            </a:r>
            <a:endParaRPr lang="en-US" altLang="ja-JP" dirty="0" smtClean="0"/>
          </a:p>
          <a:p>
            <a:pPr>
              <a:buNone/>
            </a:pPr>
            <a:r>
              <a:rPr kumimoji="1" lang="ja-JP" altLang="en-US" dirty="0" smtClean="0"/>
              <a:t>　　　・</a:t>
            </a:r>
            <a:r>
              <a:rPr kumimoji="1" lang="en-US" altLang="ja-JP" dirty="0" smtClean="0"/>
              <a:t>TCP/IP</a:t>
            </a:r>
            <a:r>
              <a:rPr kumimoji="1" lang="ja-JP" altLang="en-US" dirty="0" smtClean="0"/>
              <a:t>とか</a:t>
            </a:r>
            <a:endParaRPr kumimoji="1" lang="en-US" altLang="ja-JP" dirty="0" smtClean="0"/>
          </a:p>
          <a:p>
            <a:pPr>
              <a:buNone/>
            </a:pPr>
            <a:r>
              <a:rPr lang="ja-JP" altLang="en-US" dirty="0" smtClean="0"/>
              <a:t>　　　・</a:t>
            </a:r>
            <a:r>
              <a:rPr lang="en-US" altLang="ja-JP" dirty="0" smtClean="0"/>
              <a:t>COM</a:t>
            </a:r>
            <a:r>
              <a:rPr lang="ja-JP" altLang="en-US" dirty="0" smtClean="0"/>
              <a:t>ポートとか</a:t>
            </a:r>
            <a:endParaRPr lang="en-US" altLang="ja-JP" dirty="0" smtClean="0"/>
          </a:p>
          <a:p>
            <a:pPr>
              <a:buNone/>
            </a:pPr>
            <a:r>
              <a:rPr kumimoji="1" lang="ja-JP" altLang="en-US" dirty="0" smtClean="0"/>
              <a:t>　　は、標準的なやりとりで吸収できます。</a:t>
            </a:r>
            <a:endParaRPr kumimoji="1" lang="en-US" altLang="ja-JP" dirty="0" smtClean="0"/>
          </a:p>
          <a:p>
            <a:pPr>
              <a:buNone/>
            </a:pPr>
            <a:endParaRPr kumimoji="1" lang="en-US" altLang="ja-JP" dirty="0" smtClean="0"/>
          </a:p>
          <a:p>
            <a:pPr>
              <a:buNone/>
            </a:pPr>
            <a:r>
              <a:rPr kumimoji="1" lang="ja-JP" altLang="en-US" dirty="0" smtClean="0"/>
              <a:t>　</a:t>
            </a:r>
            <a:endParaRPr kumimoji="1" lang="ja-JP" alt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サ</a:t>
            </a:r>
            <a:r>
              <a:rPr lang="ja-JP" altLang="en-US" sz="3200" dirty="0" smtClean="0"/>
              <a:t>ー</a:t>
            </a:r>
            <a:r>
              <a:rPr kumimoji="1" lang="ja-JP" altLang="en-US" sz="3200" dirty="0" smtClean="0"/>
              <a:t>バアプリとクライアントアプリ</a:t>
            </a:r>
            <a:endParaRPr kumimoji="1" lang="ja-JP" altLang="en-US" sz="3200" dirty="0"/>
          </a:p>
        </p:txBody>
      </p:sp>
      <p:sp>
        <p:nvSpPr>
          <p:cNvPr id="3" name="コンテンツ プレースホルダ 2"/>
          <p:cNvSpPr>
            <a:spLocks noGrp="1"/>
          </p:cNvSpPr>
          <p:nvPr>
            <p:ph idx="1"/>
          </p:nvPr>
        </p:nvSpPr>
        <p:spPr>
          <a:xfrm>
            <a:off x="357158" y="1052513"/>
            <a:ext cx="8286808" cy="3590933"/>
          </a:xfrm>
        </p:spPr>
        <p:txBody>
          <a:bodyPr/>
          <a:lstStyle/>
          <a:p>
            <a:pPr>
              <a:buNone/>
            </a:pPr>
            <a:r>
              <a:rPr lang="ja-JP" altLang="en-US" dirty="0" smtClean="0"/>
              <a:t>・サーバーアプリケーション</a:t>
            </a:r>
            <a:endParaRPr lang="en-US" altLang="ja-JP" dirty="0" smtClean="0"/>
          </a:p>
          <a:p>
            <a:pPr>
              <a:buNone/>
            </a:pPr>
            <a:r>
              <a:rPr lang="en-US" altLang="ja-JP" dirty="0" smtClean="0"/>
              <a:t>	</a:t>
            </a:r>
            <a:r>
              <a:rPr lang="en-US" altLang="ja-JP" dirty="0" err="1" smtClean="0"/>
              <a:t>ServerSocket</a:t>
            </a:r>
            <a:endParaRPr lang="en-US" altLang="ja-JP" dirty="0" smtClean="0"/>
          </a:p>
          <a:p>
            <a:pPr>
              <a:buNone/>
            </a:pPr>
            <a:r>
              <a:rPr kumimoji="1" lang="ja-JP" altLang="en-US" dirty="0" smtClean="0"/>
              <a:t>・クライアントアプリケーション</a:t>
            </a:r>
            <a:endParaRPr kumimoji="1" lang="en-US" altLang="ja-JP" dirty="0" smtClean="0"/>
          </a:p>
          <a:p>
            <a:pPr>
              <a:buNone/>
            </a:pPr>
            <a:r>
              <a:rPr lang="en-US" altLang="ja-JP" dirty="0" smtClean="0"/>
              <a:t>	</a:t>
            </a:r>
            <a:r>
              <a:rPr lang="en-US" altLang="ja-JP" dirty="0" err="1" smtClean="0"/>
              <a:t>ClientSocket</a:t>
            </a:r>
            <a:endParaRPr lang="en-US" altLang="ja-JP" dirty="0" smtClean="0"/>
          </a:p>
        </p:txBody>
      </p:sp>
      <p:sp>
        <p:nvSpPr>
          <p:cNvPr id="4" name="テキスト ボックス 3"/>
          <p:cNvSpPr txBox="1"/>
          <p:nvPr/>
        </p:nvSpPr>
        <p:spPr>
          <a:xfrm>
            <a:off x="2571736" y="2764572"/>
            <a:ext cx="6072496" cy="4093428"/>
          </a:xfrm>
          <a:prstGeom prst="rect">
            <a:avLst/>
          </a:prstGeom>
          <a:noFill/>
        </p:spPr>
        <p:txBody>
          <a:bodyPr wrap="none" rtlCol="0">
            <a:spAutoFit/>
          </a:bodyPr>
          <a:lstStyle/>
          <a:p>
            <a:r>
              <a:rPr lang="ja-JP" altLang="en-US" sz="2000" b="1" dirty="0" smtClean="0">
                <a:latin typeface="+mn-ea"/>
                <a:ea typeface="+mn-ea"/>
              </a:rPr>
              <a:t>　　　 　 　 　＿＿＿</a:t>
            </a:r>
            <a:r>
              <a:rPr lang="en-US" altLang="ja-JP" sz="2000" b="1" dirty="0" smtClean="0">
                <a:latin typeface="+mn-ea"/>
                <a:ea typeface="+mn-ea"/>
              </a:rPr>
              <a:t>_</a:t>
            </a:r>
          </a:p>
          <a:p>
            <a:r>
              <a:rPr lang="ja-JP" altLang="en-US" sz="2000" b="1" dirty="0" smtClean="0">
                <a:latin typeface="+mn-ea"/>
                <a:ea typeface="+mn-ea"/>
              </a:rPr>
              <a:t>　　　　　　 ／ ＼　　／＼　ｷﾘｯ</a:t>
            </a:r>
          </a:p>
          <a:p>
            <a:r>
              <a:rPr lang="en-US" altLang="ja-JP" sz="2000" b="1" dirty="0" smtClean="0">
                <a:latin typeface="+mn-ea"/>
                <a:ea typeface="+mn-ea"/>
              </a:rPr>
              <a:t>.</a:t>
            </a:r>
            <a:r>
              <a:rPr lang="ja-JP" altLang="en-US" sz="2000" b="1" dirty="0" smtClean="0">
                <a:latin typeface="+mn-ea"/>
                <a:ea typeface="+mn-ea"/>
              </a:rPr>
              <a:t>　　　　　／　（</a:t>
            </a:r>
            <a:r>
              <a:rPr lang="ja-JP" altLang="en-US" sz="2000" b="1" dirty="0" err="1" smtClean="0">
                <a:latin typeface="+mn-ea"/>
                <a:ea typeface="+mn-ea"/>
              </a:rPr>
              <a:t>ー</a:t>
            </a:r>
            <a:r>
              <a:rPr lang="ja-JP" altLang="en-US" sz="2000" b="1" dirty="0" smtClean="0">
                <a:latin typeface="+mn-ea"/>
                <a:ea typeface="+mn-ea"/>
              </a:rPr>
              <a:t>） 　（</a:t>
            </a:r>
            <a:r>
              <a:rPr lang="ja-JP" altLang="en-US" sz="2000" b="1" dirty="0" err="1" smtClean="0">
                <a:latin typeface="+mn-ea"/>
                <a:ea typeface="+mn-ea"/>
              </a:rPr>
              <a:t>ー</a:t>
            </a:r>
            <a:r>
              <a:rPr lang="ja-JP" altLang="en-US" sz="2000" b="1" dirty="0" smtClean="0">
                <a:latin typeface="+mn-ea"/>
                <a:ea typeface="+mn-ea"/>
              </a:rPr>
              <a:t>）＼　　　　</a:t>
            </a:r>
          </a:p>
          <a:p>
            <a:r>
              <a:rPr lang="ja-JP" altLang="en-US" sz="2000" b="1" dirty="0" smtClean="0">
                <a:latin typeface="+mn-ea"/>
                <a:ea typeface="+mn-ea"/>
              </a:rPr>
              <a:t>　　　　／　　 ⌒（</a:t>
            </a:r>
            <a:r>
              <a:rPr lang="en-US" altLang="ja-JP" sz="2000" b="1" dirty="0" smtClean="0">
                <a:latin typeface="+mn-ea"/>
                <a:ea typeface="+mn-ea"/>
              </a:rPr>
              <a:t>__</a:t>
            </a:r>
            <a:r>
              <a:rPr lang="ja-JP" altLang="en-US" sz="2000" b="1" dirty="0" smtClean="0">
                <a:latin typeface="+mn-ea"/>
                <a:ea typeface="+mn-ea"/>
              </a:rPr>
              <a:t>人</a:t>
            </a:r>
            <a:r>
              <a:rPr lang="en-US" altLang="ja-JP" sz="2000" b="1" dirty="0" smtClean="0">
                <a:latin typeface="+mn-ea"/>
                <a:ea typeface="+mn-ea"/>
              </a:rPr>
              <a:t>__</a:t>
            </a:r>
            <a:r>
              <a:rPr lang="ja-JP" altLang="en-US" sz="2000" b="1" dirty="0" smtClean="0">
                <a:latin typeface="+mn-ea"/>
                <a:ea typeface="+mn-ea"/>
              </a:rPr>
              <a:t>）⌒ ＼　　　基底コンポーネントの</a:t>
            </a:r>
          </a:p>
          <a:p>
            <a:r>
              <a:rPr lang="ja-JP" altLang="en-US" sz="2000" b="1" dirty="0" smtClean="0">
                <a:latin typeface="+mn-ea"/>
                <a:ea typeface="+mn-ea"/>
              </a:rPr>
              <a:t>　　　　</a:t>
            </a:r>
            <a:r>
              <a:rPr lang="en-US" altLang="ja-JP" sz="2000" b="1" dirty="0" smtClean="0">
                <a:latin typeface="+mn-ea"/>
                <a:ea typeface="+mn-ea"/>
              </a:rPr>
              <a:t>|</a:t>
            </a:r>
            <a:r>
              <a:rPr lang="ja-JP" altLang="en-US" sz="2000" b="1" dirty="0" smtClean="0">
                <a:latin typeface="+mn-ea"/>
                <a:ea typeface="+mn-ea"/>
              </a:rPr>
              <a:t>　　 　　　</a:t>
            </a:r>
            <a:r>
              <a:rPr lang="en-US" altLang="ja-JP" sz="2000" b="1" dirty="0" smtClean="0">
                <a:latin typeface="+mn-ea"/>
                <a:ea typeface="+mn-ea"/>
              </a:rPr>
              <a:t>|r┬-|</a:t>
            </a:r>
            <a:r>
              <a:rPr lang="ja-JP" altLang="en-US" sz="2000" b="1" dirty="0" smtClean="0">
                <a:latin typeface="+mn-ea"/>
                <a:ea typeface="+mn-ea"/>
              </a:rPr>
              <a:t>　　　　</a:t>
            </a:r>
            <a:r>
              <a:rPr lang="en-US" altLang="ja-JP" sz="2000" b="1" dirty="0" smtClean="0">
                <a:latin typeface="+mn-ea"/>
                <a:ea typeface="+mn-ea"/>
              </a:rPr>
              <a:t>|</a:t>
            </a:r>
            <a:r>
              <a:rPr lang="ja-JP" altLang="en-US" sz="2000" b="1" dirty="0" smtClean="0">
                <a:latin typeface="+mn-ea"/>
                <a:ea typeface="+mn-ea"/>
              </a:rPr>
              <a:t>　　　考え方、固まった</a:t>
            </a:r>
            <a:r>
              <a:rPr lang="ja-JP" altLang="en-US" sz="2000" b="1" dirty="0" err="1" smtClean="0">
                <a:latin typeface="+mn-ea"/>
                <a:ea typeface="+mn-ea"/>
              </a:rPr>
              <a:t>お</a:t>
            </a:r>
            <a:endParaRPr lang="en-US" altLang="ja-JP" sz="2000" b="1" dirty="0" smtClean="0">
              <a:latin typeface="+mn-ea"/>
              <a:ea typeface="+mn-ea"/>
            </a:endParaRPr>
          </a:p>
          <a:p>
            <a:r>
              <a:rPr lang="ja-JP" altLang="en-US" sz="2000" b="1" dirty="0" smtClean="0">
                <a:latin typeface="+mn-ea"/>
                <a:ea typeface="+mn-ea"/>
              </a:rPr>
              <a:t>　　　　 ＼　　　　 </a:t>
            </a:r>
            <a:r>
              <a:rPr lang="en-US" altLang="ja-JP" sz="2000" b="1" dirty="0" smtClean="0">
                <a:latin typeface="+mn-ea"/>
                <a:ea typeface="+mn-ea"/>
              </a:rPr>
              <a:t>`</a:t>
            </a:r>
            <a:r>
              <a:rPr lang="ja-JP" altLang="en-US" sz="2000" b="1" dirty="0" err="1" smtClean="0">
                <a:latin typeface="+mn-ea"/>
                <a:ea typeface="+mn-ea"/>
              </a:rPr>
              <a:t>ー</a:t>
            </a:r>
            <a:r>
              <a:rPr lang="en-US" altLang="ja-JP" sz="2000" b="1" dirty="0" smtClean="0">
                <a:latin typeface="+mn-ea"/>
                <a:ea typeface="+mn-ea"/>
              </a:rPr>
              <a:t>'´</a:t>
            </a:r>
            <a:r>
              <a:rPr lang="ja-JP" altLang="en-US" sz="2000" b="1" dirty="0" smtClean="0">
                <a:latin typeface="+mn-ea"/>
                <a:ea typeface="+mn-ea"/>
              </a:rPr>
              <a:t>　　 ／</a:t>
            </a:r>
          </a:p>
          <a:p>
            <a:r>
              <a:rPr lang="ja-JP" altLang="en-US" sz="2000" b="1" dirty="0" smtClean="0">
                <a:latin typeface="+mn-ea"/>
                <a:ea typeface="+mn-ea"/>
              </a:rPr>
              <a:t>　　　　ノ　　　　　　　　　　 　＼</a:t>
            </a:r>
          </a:p>
          <a:p>
            <a:r>
              <a:rPr lang="ja-JP" altLang="en-US" sz="2000" b="1" dirty="0" smtClean="0">
                <a:latin typeface="+mn-ea"/>
                <a:ea typeface="+mn-ea"/>
              </a:rPr>
              <a:t>　 ／</a:t>
            </a:r>
            <a:r>
              <a:rPr lang="en-US" altLang="ja-JP" sz="2000" b="1" dirty="0" smtClean="0">
                <a:latin typeface="+mn-ea"/>
                <a:ea typeface="+mn-ea"/>
              </a:rPr>
              <a:t>´</a:t>
            </a:r>
            <a:r>
              <a:rPr lang="ja-JP" altLang="en-US" sz="2000" b="1" dirty="0" smtClean="0">
                <a:latin typeface="+mn-ea"/>
                <a:ea typeface="+mn-ea"/>
              </a:rPr>
              <a:t>　　　　　　　　　　　　 　　ヽ</a:t>
            </a:r>
          </a:p>
          <a:p>
            <a:r>
              <a:rPr lang="ja-JP" altLang="en-US" sz="2000" b="1" dirty="0" smtClean="0">
                <a:latin typeface="+mn-ea"/>
                <a:ea typeface="+mn-ea"/>
              </a:rPr>
              <a:t>　</a:t>
            </a:r>
            <a:r>
              <a:rPr lang="en-US" altLang="ja-JP" sz="2000" b="1" dirty="0" smtClean="0">
                <a:latin typeface="+mn-ea"/>
                <a:ea typeface="+mn-ea"/>
              </a:rPr>
              <a:t>|</a:t>
            </a:r>
            <a:r>
              <a:rPr lang="ja-JP" altLang="en-US" sz="2000" b="1" dirty="0" smtClean="0">
                <a:latin typeface="+mn-ea"/>
                <a:ea typeface="+mn-ea"/>
              </a:rPr>
              <a:t>　　　　ｌ　　　　　　　　　　　　　　＼</a:t>
            </a:r>
          </a:p>
          <a:p>
            <a:r>
              <a:rPr lang="ja-JP" altLang="en-US" sz="2000" b="1" dirty="0" smtClean="0">
                <a:latin typeface="+mn-ea"/>
                <a:ea typeface="+mn-ea"/>
              </a:rPr>
              <a:t>　ヽ　　　 </a:t>
            </a:r>
            <a:r>
              <a:rPr lang="en-US" altLang="ja-JP" sz="2000" b="1" dirty="0" smtClean="0">
                <a:latin typeface="+mn-ea"/>
                <a:ea typeface="+mn-ea"/>
              </a:rPr>
              <a:t>-</a:t>
            </a:r>
            <a:r>
              <a:rPr lang="ja-JP" altLang="en-US" sz="2000" b="1" dirty="0" smtClean="0">
                <a:latin typeface="+mn-ea"/>
                <a:ea typeface="+mn-ea"/>
              </a:rPr>
              <a:t>一</a:t>
            </a:r>
            <a:r>
              <a:rPr lang="en-US" altLang="ja-JP" sz="2000" b="1" dirty="0" smtClean="0">
                <a:latin typeface="+mn-ea"/>
                <a:ea typeface="+mn-ea"/>
              </a:rPr>
              <a:t>''''''"~~</a:t>
            </a:r>
            <a:r>
              <a:rPr lang="ja-JP" altLang="en-US" sz="2000" b="1" dirty="0" smtClean="0">
                <a:latin typeface="+mn-ea"/>
                <a:ea typeface="+mn-ea"/>
              </a:rPr>
              <a:t>｀</a:t>
            </a:r>
            <a:r>
              <a:rPr lang="en-US" altLang="ja-JP" sz="2000" b="1" dirty="0" smtClean="0">
                <a:latin typeface="+mn-ea"/>
                <a:ea typeface="+mn-ea"/>
              </a:rPr>
              <a:t>`'</a:t>
            </a:r>
            <a:r>
              <a:rPr lang="ja-JP" altLang="en-US" sz="2000" b="1" dirty="0" err="1" smtClean="0">
                <a:latin typeface="+mn-ea"/>
                <a:ea typeface="+mn-ea"/>
              </a:rPr>
              <a:t>ー</a:t>
            </a:r>
            <a:r>
              <a:rPr lang="en-US" altLang="ja-JP" sz="2000" b="1" dirty="0" smtClean="0">
                <a:latin typeface="+mn-ea"/>
                <a:ea typeface="+mn-ea"/>
              </a:rPr>
              <a:t>--､</a:t>
            </a:r>
            <a:r>
              <a:rPr lang="ja-JP" altLang="en-US" sz="2000" b="1" dirty="0" smtClean="0">
                <a:latin typeface="+mn-ea"/>
                <a:ea typeface="+mn-ea"/>
              </a:rPr>
              <a:t>　　　</a:t>
            </a:r>
            <a:r>
              <a:rPr lang="en-US" altLang="ja-JP" sz="2000" b="1" dirty="0" smtClean="0">
                <a:latin typeface="+mn-ea"/>
                <a:ea typeface="+mn-ea"/>
              </a:rPr>
              <a:t>-</a:t>
            </a:r>
            <a:r>
              <a:rPr lang="ja-JP" altLang="en-US" sz="2000" b="1" dirty="0" smtClean="0">
                <a:latin typeface="+mn-ea"/>
                <a:ea typeface="+mn-ea"/>
              </a:rPr>
              <a:t>一</a:t>
            </a:r>
            <a:r>
              <a:rPr lang="en-US" altLang="ja-JP" sz="2000" b="1" dirty="0" smtClean="0">
                <a:latin typeface="+mn-ea"/>
                <a:ea typeface="+mn-ea"/>
              </a:rPr>
              <a:t>'''''''</a:t>
            </a:r>
            <a:r>
              <a:rPr lang="ja-JP" altLang="en-US" sz="2000" b="1" dirty="0" err="1" smtClean="0">
                <a:latin typeface="+mn-ea"/>
                <a:ea typeface="+mn-ea"/>
              </a:rPr>
              <a:t>ー</a:t>
            </a:r>
            <a:r>
              <a:rPr lang="en-US" altLang="ja-JP" sz="2000" b="1" dirty="0" smtClean="0">
                <a:latin typeface="+mn-ea"/>
                <a:ea typeface="+mn-ea"/>
              </a:rPr>
              <a:t>-､.</a:t>
            </a:r>
          </a:p>
          <a:p>
            <a:r>
              <a:rPr lang="ja-JP" altLang="en-US" sz="2000" b="1" dirty="0" smtClean="0">
                <a:latin typeface="+mn-ea"/>
                <a:ea typeface="+mn-ea"/>
              </a:rPr>
              <a:t>　　ヽ ＿＿＿＿</a:t>
            </a:r>
            <a:r>
              <a:rPr lang="en-US" altLang="ja-JP" sz="2000" b="1" dirty="0" smtClean="0">
                <a:latin typeface="+mn-ea"/>
                <a:ea typeface="+mn-ea"/>
              </a:rPr>
              <a:t>(⌒)(⌒)⌒)</a:t>
            </a:r>
            <a:r>
              <a:rPr lang="ja-JP" altLang="en-US" sz="2000" b="1" dirty="0" smtClean="0">
                <a:latin typeface="+mn-ea"/>
                <a:ea typeface="+mn-ea"/>
              </a:rPr>
              <a:t>　</a:t>
            </a:r>
            <a:r>
              <a:rPr lang="en-US" altLang="ja-JP" sz="2000" b="1" dirty="0" smtClean="0">
                <a:latin typeface="+mn-ea"/>
                <a:ea typeface="+mn-ea"/>
              </a:rPr>
              <a:t>)</a:t>
            </a:r>
            <a:r>
              <a:rPr lang="ja-JP" altLang="en-US" sz="2000" b="1" dirty="0" smtClean="0">
                <a:latin typeface="+mn-ea"/>
                <a:ea typeface="+mn-ea"/>
              </a:rPr>
              <a:t>　　</a:t>
            </a:r>
            <a:r>
              <a:rPr lang="en-US" altLang="ja-JP" sz="2000" b="1" dirty="0" smtClean="0">
                <a:latin typeface="+mn-ea"/>
                <a:ea typeface="+mn-ea"/>
              </a:rPr>
              <a:t>(⌒</a:t>
            </a:r>
            <a:r>
              <a:rPr lang="ja-JP" altLang="en-US" sz="2000" b="1" dirty="0" smtClean="0">
                <a:latin typeface="+mn-ea"/>
                <a:ea typeface="+mn-ea"/>
              </a:rPr>
              <a:t>＿</a:t>
            </a:r>
            <a:r>
              <a:rPr lang="en-US" altLang="ja-JP" sz="2000" b="1" dirty="0" smtClean="0">
                <a:latin typeface="+mn-ea"/>
                <a:ea typeface="+mn-ea"/>
              </a:rPr>
              <a:t>(⌒)⌒)⌒))</a:t>
            </a:r>
          </a:p>
          <a:p>
            <a:endParaRPr lang="en-US" altLang="ja-JP" sz="2000" b="1" dirty="0" smtClean="0">
              <a:latin typeface="+mn-ea"/>
              <a:ea typeface="+mn-ea"/>
            </a:endParaRPr>
          </a:p>
          <a:p>
            <a:endParaRPr kumimoji="1" lang="ja-JP" altLang="en-US" sz="2000" b="1" dirty="0">
              <a:latin typeface="+mn-ea"/>
              <a:ea typeface="+mn-ea"/>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smtClean="0"/>
              <a:t>たとえば、どうなる？</a:t>
            </a:r>
            <a:endParaRPr kumimoji="1" lang="ja-JP" altLang="en-US" sz="3200"/>
          </a:p>
        </p:txBody>
      </p:sp>
      <p:sp>
        <p:nvSpPr>
          <p:cNvPr id="3" name="コンテンツ プレースホルダ 2"/>
          <p:cNvSpPr>
            <a:spLocks noGrp="1"/>
          </p:cNvSpPr>
          <p:nvPr>
            <p:ph idx="1"/>
          </p:nvPr>
        </p:nvSpPr>
        <p:spPr/>
        <p:txBody>
          <a:bodyPr/>
          <a:lstStyle/>
          <a:p>
            <a:pPr>
              <a:buNone/>
            </a:pPr>
            <a:r>
              <a:rPr kumimoji="1" lang="ja-JP" altLang="en-US" dirty="0" smtClean="0"/>
              <a:t>典型的な例では、「マスターメンテナンス画面」</a:t>
            </a:r>
            <a:endParaRPr kumimoji="1" lang="en-US" altLang="ja-JP" dirty="0" smtClean="0"/>
          </a:p>
          <a:p>
            <a:pPr>
              <a:buNone/>
            </a:pPr>
            <a:endParaRPr kumimoji="1" lang="en-US" altLang="ja-JP" dirty="0" smtClean="0"/>
          </a:p>
          <a:p>
            <a:pPr>
              <a:buNone/>
            </a:pPr>
            <a:r>
              <a:rPr lang="ja-JP" altLang="en-US" dirty="0" smtClean="0"/>
              <a:t>テーブル設計</a:t>
            </a:r>
            <a:endParaRPr lang="en-US" altLang="ja-JP" dirty="0" smtClean="0"/>
          </a:p>
          <a:p>
            <a:pPr>
              <a:buNone/>
            </a:pPr>
            <a:r>
              <a:rPr kumimoji="1" lang="ja-JP" altLang="en-US" dirty="0" smtClean="0"/>
              <a:t>メンテナンス画面</a:t>
            </a:r>
            <a:endParaRPr kumimoji="1" lang="en-US" altLang="ja-JP" dirty="0" smtClean="0"/>
          </a:p>
          <a:p>
            <a:pPr>
              <a:buNone/>
            </a:pPr>
            <a:r>
              <a:rPr kumimoji="1" lang="ja-JP" altLang="en-US" dirty="0" smtClean="0"/>
              <a:t>それぞれの</a:t>
            </a:r>
            <a:r>
              <a:rPr kumimoji="1" lang="en-US" altLang="ja-JP" dirty="0" smtClean="0"/>
              <a:t>XML</a:t>
            </a:r>
            <a:r>
              <a:rPr kumimoji="1" lang="ja-JP" altLang="en-US" dirty="0" smtClean="0"/>
              <a:t>定義</a:t>
            </a:r>
            <a:endParaRPr kumimoji="1" lang="en-US" altLang="ja-JP" dirty="0" smtClean="0"/>
          </a:p>
          <a:p>
            <a:pPr>
              <a:buNone/>
            </a:pPr>
            <a:endParaRPr lang="en-US" altLang="ja-JP" dirty="0" smtClean="0"/>
          </a:p>
          <a:p>
            <a:pPr>
              <a:buNone/>
            </a:pPr>
            <a:r>
              <a:rPr kumimoji="1" lang="ja-JP" altLang="en-US" dirty="0" smtClean="0"/>
              <a:t>だけで、コードを書かずにできあがってしまう！</a:t>
            </a:r>
            <a:endParaRPr kumimoji="1" lang="ja-JP" altLang="en-US" dirty="0"/>
          </a:p>
        </p:txBody>
      </p:sp>
      <p:sp>
        <p:nvSpPr>
          <p:cNvPr id="4" name="テキスト ボックス 3"/>
          <p:cNvSpPr txBox="1"/>
          <p:nvPr/>
        </p:nvSpPr>
        <p:spPr>
          <a:xfrm>
            <a:off x="3286116" y="1857364"/>
            <a:ext cx="5670142" cy="2031325"/>
          </a:xfrm>
          <a:prstGeom prst="rect">
            <a:avLst/>
          </a:prstGeom>
          <a:noFill/>
        </p:spPr>
        <p:txBody>
          <a:bodyPr wrap="none" rtlCol="0">
            <a:spAutoFit/>
          </a:bodyPr>
          <a:lstStyle/>
          <a:p>
            <a:r>
              <a:rPr lang="ja-JP" altLang="en-US" dirty="0" smtClean="0">
                <a:latin typeface="+mn-ea"/>
                <a:ea typeface="+mn-ea"/>
              </a:rPr>
              <a:t>　 　　　／⌒　　⌒＼　　　　　　ほんとかお？</a:t>
            </a:r>
          </a:p>
          <a:p>
            <a:r>
              <a:rPr lang="ja-JP" altLang="en-US" dirty="0" smtClean="0">
                <a:latin typeface="+mn-ea"/>
                <a:ea typeface="+mn-ea"/>
              </a:rPr>
              <a:t>　　　／（ ●） 　（●）＼</a:t>
            </a:r>
          </a:p>
          <a:p>
            <a:r>
              <a:rPr lang="ja-JP" altLang="en-US" dirty="0" smtClean="0">
                <a:latin typeface="+mn-ea"/>
                <a:ea typeface="+mn-ea"/>
              </a:rPr>
              <a:t>　 ／</a:t>
            </a:r>
            <a:r>
              <a:rPr lang="en-US" altLang="ja-JP" dirty="0" smtClean="0">
                <a:latin typeface="+mn-ea"/>
                <a:ea typeface="+mn-ea"/>
              </a:rPr>
              <a:t>::::::⌒</a:t>
            </a:r>
            <a:r>
              <a:rPr lang="ja-JP" altLang="en-US" dirty="0" smtClean="0">
                <a:latin typeface="+mn-ea"/>
                <a:ea typeface="+mn-ea"/>
              </a:rPr>
              <a:t>（</a:t>
            </a:r>
            <a:r>
              <a:rPr lang="en-US" altLang="ja-JP" dirty="0" smtClean="0">
                <a:latin typeface="+mn-ea"/>
                <a:ea typeface="+mn-ea"/>
              </a:rPr>
              <a:t>__</a:t>
            </a:r>
            <a:r>
              <a:rPr lang="ja-JP" altLang="en-US" dirty="0" smtClean="0">
                <a:latin typeface="+mn-ea"/>
                <a:ea typeface="+mn-ea"/>
              </a:rPr>
              <a:t>人</a:t>
            </a:r>
            <a:r>
              <a:rPr lang="en-US" altLang="ja-JP" dirty="0" smtClean="0">
                <a:latin typeface="+mn-ea"/>
                <a:ea typeface="+mn-ea"/>
              </a:rPr>
              <a:t>__</a:t>
            </a:r>
            <a:r>
              <a:rPr lang="ja-JP" altLang="en-US" dirty="0" smtClean="0">
                <a:latin typeface="+mn-ea"/>
                <a:ea typeface="+mn-ea"/>
              </a:rPr>
              <a:t>）⌒</a:t>
            </a:r>
            <a:r>
              <a:rPr lang="en-US" altLang="ja-JP" dirty="0" smtClean="0">
                <a:latin typeface="+mn-ea"/>
                <a:ea typeface="+mn-ea"/>
              </a:rPr>
              <a:t>::::: </a:t>
            </a:r>
            <a:r>
              <a:rPr lang="ja-JP" altLang="en-US" dirty="0" smtClean="0">
                <a:latin typeface="+mn-ea"/>
                <a:ea typeface="+mn-ea"/>
              </a:rPr>
              <a:t>＼ 　　よろしくおながいしますお！</a:t>
            </a:r>
          </a:p>
          <a:p>
            <a:r>
              <a:rPr lang="ja-JP" altLang="en-US" dirty="0" smtClean="0">
                <a:latin typeface="+mn-ea"/>
                <a:ea typeface="+mn-ea"/>
              </a:rPr>
              <a:t>　 </a:t>
            </a:r>
            <a:r>
              <a:rPr lang="en-US" altLang="ja-JP" dirty="0" smtClean="0">
                <a:latin typeface="+mn-ea"/>
                <a:ea typeface="+mn-ea"/>
              </a:rPr>
              <a:t>|</a:t>
            </a:r>
            <a:r>
              <a:rPr lang="ja-JP" altLang="en-US" dirty="0" smtClean="0">
                <a:latin typeface="+mn-ea"/>
                <a:ea typeface="+mn-ea"/>
              </a:rPr>
              <a:t>　　　　　</a:t>
            </a:r>
            <a:r>
              <a:rPr lang="en-US" altLang="ja-JP" dirty="0" smtClean="0">
                <a:latin typeface="+mn-ea"/>
                <a:ea typeface="+mn-ea"/>
              </a:rPr>
              <a:t>|r┬-|</a:t>
            </a:r>
            <a:r>
              <a:rPr lang="ja-JP" altLang="en-US" dirty="0" smtClean="0">
                <a:latin typeface="+mn-ea"/>
                <a:ea typeface="+mn-ea"/>
              </a:rPr>
              <a:t>　　　　　</a:t>
            </a:r>
            <a:r>
              <a:rPr lang="en-US" altLang="ja-JP" dirty="0" smtClean="0">
                <a:latin typeface="+mn-ea"/>
                <a:ea typeface="+mn-ea"/>
              </a:rPr>
              <a:t>|</a:t>
            </a:r>
            <a:r>
              <a:rPr lang="ja-JP" altLang="en-US" dirty="0" smtClean="0">
                <a:latin typeface="+mn-ea"/>
                <a:ea typeface="+mn-ea"/>
              </a:rPr>
              <a:t>　</a:t>
            </a:r>
          </a:p>
          <a:p>
            <a:r>
              <a:rPr lang="ja-JP" altLang="en-US" dirty="0" smtClean="0">
                <a:latin typeface="+mn-ea"/>
                <a:ea typeface="+mn-ea"/>
              </a:rPr>
              <a:t>　 ＼ 　　 　 </a:t>
            </a:r>
            <a:r>
              <a:rPr lang="en-US" altLang="ja-JP" dirty="0" smtClean="0">
                <a:latin typeface="+mn-ea"/>
                <a:ea typeface="+mn-ea"/>
              </a:rPr>
              <a:t>`</a:t>
            </a:r>
            <a:r>
              <a:rPr lang="ja-JP" altLang="en-US" dirty="0" err="1" smtClean="0">
                <a:latin typeface="+mn-ea"/>
                <a:ea typeface="+mn-ea"/>
              </a:rPr>
              <a:t>ー</a:t>
            </a:r>
            <a:r>
              <a:rPr lang="en-US" altLang="ja-JP" dirty="0" smtClean="0">
                <a:latin typeface="+mn-ea"/>
                <a:ea typeface="+mn-ea"/>
              </a:rPr>
              <a:t>'´ </a:t>
            </a:r>
            <a:r>
              <a:rPr lang="ja-JP" altLang="en-US" dirty="0" smtClean="0">
                <a:latin typeface="+mn-ea"/>
                <a:ea typeface="+mn-ea"/>
              </a:rPr>
              <a:t>　 　 ／</a:t>
            </a:r>
          </a:p>
          <a:p>
            <a:endParaRPr lang="ja-JP" altLang="en-US" dirty="0" smtClean="0">
              <a:latin typeface="+mn-ea"/>
              <a:ea typeface="+mn-ea"/>
            </a:endParaRPr>
          </a:p>
          <a:p>
            <a:endParaRPr kumimoji="1" lang="ja-JP" altLang="en-US" dirty="0">
              <a:latin typeface="+mn-ea"/>
              <a:ea typeface="+mn-ea"/>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テキスト プレースホルダ 2"/>
          <p:cNvSpPr>
            <a:spLocks noGrp="1"/>
          </p:cNvSpPr>
          <p:nvPr>
            <p:ph type="body" idx="1"/>
          </p:nvPr>
        </p:nvSpPr>
        <p:spPr>
          <a:xfrm>
            <a:off x="714348" y="3500438"/>
            <a:ext cx="7472362" cy="2214578"/>
          </a:xfrm>
        </p:spPr>
        <p:txBody>
          <a:bodyPr/>
          <a:lstStyle/>
          <a:p>
            <a:pPr>
              <a:buNone/>
            </a:pPr>
            <a:r>
              <a:rPr lang="ja-JP" altLang="en-US" dirty="0" smtClean="0"/>
              <a:t>処理の依存性を切り離す</a:t>
            </a:r>
            <a:endParaRPr lang="en-US" altLang="ja-JP" dirty="0" smtClean="0"/>
          </a:p>
          <a:p>
            <a:pPr>
              <a:buFontTx/>
              <a:buNone/>
            </a:pPr>
            <a:r>
              <a:rPr lang="ja-JP" altLang="en-US" dirty="0" smtClean="0">
                <a:solidFill>
                  <a:srgbClr val="FF0000"/>
                </a:solidFill>
              </a:rPr>
              <a:t>非同期の事象はループを分断して考える。</a:t>
            </a:r>
            <a:endParaRPr lang="en-US" altLang="ja-JP" dirty="0" smtClean="0">
              <a:solidFill>
                <a:srgbClr val="FF0000"/>
              </a:solidFill>
            </a:endParaRPr>
          </a:p>
          <a:p>
            <a:pPr>
              <a:buFontTx/>
              <a:buNone/>
            </a:pPr>
            <a:r>
              <a:rPr lang="ja-JP" altLang="en-US" dirty="0" smtClean="0"/>
              <a:t>イベントトレース図→状態遷移表。</a:t>
            </a:r>
            <a:endParaRPr lang="en-US" altLang="ja-JP" dirty="0" smtClean="0"/>
          </a:p>
          <a:p>
            <a:pPr>
              <a:buFontTx/>
              <a:buNone/>
            </a:pPr>
            <a:r>
              <a:rPr lang="ja-JP" altLang="en-US" dirty="0" smtClean="0"/>
              <a:t>ステートパターンの実装。</a:t>
            </a:r>
            <a:endParaRPr lang="en-US" altLang="ja-JP" dirty="0" smtClean="0"/>
          </a:p>
        </p:txBody>
      </p:sp>
      <p:sp>
        <p:nvSpPr>
          <p:cNvPr id="4" name="テキスト ボックス 3"/>
          <p:cNvSpPr txBox="1"/>
          <p:nvPr/>
        </p:nvSpPr>
        <p:spPr>
          <a:xfrm>
            <a:off x="1000100" y="785794"/>
            <a:ext cx="1592615" cy="523220"/>
          </a:xfrm>
          <a:prstGeom prst="rect">
            <a:avLst/>
          </a:prstGeom>
          <a:noFill/>
        </p:spPr>
        <p:txBody>
          <a:bodyPr wrap="none" rtlCol="0">
            <a:spAutoFit/>
          </a:bodyPr>
          <a:lstStyle/>
          <a:p>
            <a:r>
              <a:rPr kumimoji="1" lang="en-US" altLang="ja-JP" sz="2800" dirty="0" smtClean="0"/>
              <a:t>PART</a:t>
            </a:r>
            <a:r>
              <a:rPr kumimoji="1" lang="ja-JP" altLang="en-US" sz="2800" dirty="0" smtClean="0"/>
              <a:t>　２</a:t>
            </a:r>
            <a:endParaRPr kumimoji="1" lang="ja-JP" altLang="en-US" sz="2800" dirty="0"/>
          </a:p>
        </p:txBody>
      </p:sp>
      <p:sp>
        <p:nvSpPr>
          <p:cNvPr id="5" name="テキスト ボックス 4"/>
          <p:cNvSpPr txBox="1"/>
          <p:nvPr/>
        </p:nvSpPr>
        <p:spPr>
          <a:xfrm>
            <a:off x="4286248" y="1428736"/>
            <a:ext cx="3698448" cy="1600438"/>
          </a:xfrm>
          <a:prstGeom prst="rect">
            <a:avLst/>
          </a:prstGeom>
          <a:noFill/>
        </p:spPr>
        <p:txBody>
          <a:bodyPr wrap="none">
            <a:spAutoFit/>
          </a:bodyPr>
          <a:lstStyle/>
          <a:p>
            <a:pPr>
              <a:defRPr/>
            </a:pPr>
            <a:r>
              <a:rPr lang="ja-JP" altLang="en-US" sz="1400" b="1" dirty="0">
                <a:latin typeface="+mn-ea"/>
                <a:ea typeface="+mn-ea"/>
              </a:rPr>
              <a:t>　　　　　 ＿＿＿</a:t>
            </a:r>
            <a:r>
              <a:rPr lang="en-US" altLang="ja-JP" sz="1400" b="1" dirty="0">
                <a:latin typeface="+mn-ea"/>
                <a:ea typeface="+mn-ea"/>
              </a:rPr>
              <a:t>_</a:t>
            </a:r>
          </a:p>
          <a:p>
            <a:pPr>
              <a:defRPr/>
            </a:pPr>
            <a:r>
              <a:rPr lang="ja-JP" altLang="en-US" sz="1400" b="1" dirty="0">
                <a:latin typeface="+mn-ea"/>
                <a:ea typeface="+mn-ea"/>
              </a:rPr>
              <a:t>　 　　　／⌒　　⌒＼</a:t>
            </a:r>
          </a:p>
          <a:p>
            <a:pPr>
              <a:defRPr/>
            </a:pPr>
            <a:r>
              <a:rPr lang="ja-JP" altLang="en-US" sz="1400" b="1" dirty="0">
                <a:latin typeface="+mn-ea"/>
                <a:ea typeface="+mn-ea"/>
              </a:rPr>
              <a:t>　　　／（ ＞） 　（＜）＼</a:t>
            </a:r>
          </a:p>
          <a:p>
            <a:pPr>
              <a:defRPr/>
            </a:pP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a:t>
            </a:r>
            <a:r>
              <a:rPr lang="en-US" altLang="ja-JP" sz="1400" b="1" dirty="0">
                <a:latin typeface="+mn-ea"/>
                <a:ea typeface="+mn-ea"/>
              </a:rPr>
              <a:t>__</a:t>
            </a:r>
            <a:r>
              <a:rPr lang="ja-JP" altLang="en-US" sz="1400" b="1" dirty="0">
                <a:latin typeface="+mn-ea"/>
                <a:ea typeface="+mn-ea"/>
              </a:rPr>
              <a:t>人</a:t>
            </a:r>
            <a:r>
              <a:rPr lang="en-US" altLang="ja-JP" sz="1400" b="1" dirty="0">
                <a:latin typeface="+mn-ea"/>
                <a:ea typeface="+mn-ea"/>
              </a:rPr>
              <a:t>__</a:t>
            </a:r>
            <a:r>
              <a:rPr lang="ja-JP" altLang="en-US" sz="1400" b="1" dirty="0">
                <a:latin typeface="+mn-ea"/>
                <a:ea typeface="+mn-ea"/>
              </a:rPr>
              <a:t>）⌒</a:t>
            </a:r>
            <a:r>
              <a:rPr lang="en-US" altLang="ja-JP" sz="1400" b="1" dirty="0">
                <a:latin typeface="+mn-ea"/>
                <a:ea typeface="+mn-ea"/>
              </a:rPr>
              <a:t>::::: </a:t>
            </a:r>
            <a:r>
              <a:rPr lang="ja-JP" altLang="en-US" sz="1400" b="1" dirty="0">
                <a:latin typeface="+mn-ea"/>
                <a:ea typeface="+mn-ea"/>
              </a:rPr>
              <a:t>＼ 　</a:t>
            </a:r>
            <a:r>
              <a:rPr lang="ja-JP" altLang="en-US" sz="1400" b="1" dirty="0" smtClean="0">
                <a:latin typeface="+mn-ea"/>
                <a:ea typeface="+mn-ea"/>
              </a:rPr>
              <a:t>ぐだぐだだったお。</a:t>
            </a:r>
            <a:endParaRPr lang="ja-JP" altLang="en-US" sz="1400" b="1" dirty="0">
              <a:latin typeface="+mn-ea"/>
              <a:ea typeface="+mn-ea"/>
            </a:endParaRPr>
          </a:p>
          <a:p>
            <a:pPr>
              <a:defRPr/>
            </a:pP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　　　 　</a:t>
            </a:r>
            <a:r>
              <a:rPr lang="en-US" altLang="ja-JP" sz="1400" b="1" dirty="0">
                <a:latin typeface="+mn-ea"/>
                <a:ea typeface="+mn-ea"/>
              </a:rPr>
              <a:t>/| | | | |</a:t>
            </a:r>
            <a:r>
              <a:rPr lang="ja-JP" altLang="en-US" sz="1400" b="1" dirty="0">
                <a:latin typeface="+mn-ea"/>
                <a:ea typeface="+mn-ea"/>
              </a:rPr>
              <a:t>　　　　　</a:t>
            </a:r>
            <a:r>
              <a:rPr lang="en-US" altLang="ja-JP" sz="1400" b="1" dirty="0">
                <a:latin typeface="+mn-ea"/>
                <a:ea typeface="+mn-ea"/>
              </a:rPr>
              <a:t>|</a:t>
            </a:r>
          </a:p>
          <a:p>
            <a:pPr>
              <a:defRPr/>
            </a:pPr>
            <a:r>
              <a:rPr lang="ja-JP" altLang="en-US" sz="1400" b="1" dirty="0">
                <a:latin typeface="+mn-ea"/>
                <a:ea typeface="+mn-ea"/>
              </a:rPr>
              <a:t>　 ＼　 </a:t>
            </a:r>
            <a:r>
              <a:rPr lang="en-US" altLang="ja-JP" sz="1400" b="1" dirty="0">
                <a:latin typeface="+mn-ea"/>
                <a:ea typeface="+mn-ea"/>
              </a:rPr>
              <a:t>(</a:t>
            </a:r>
            <a:r>
              <a:rPr lang="ja-JP" altLang="en-US" sz="1400" b="1" dirty="0" err="1">
                <a:latin typeface="+mn-ea"/>
                <a:ea typeface="+mn-ea"/>
              </a:rPr>
              <a:t>、</a:t>
            </a:r>
            <a:r>
              <a:rPr lang="en-US" altLang="ja-JP" sz="1400" b="1" dirty="0">
                <a:latin typeface="+mn-ea"/>
                <a:ea typeface="+mn-ea"/>
              </a:rPr>
              <a:t>`</a:t>
            </a:r>
            <a:r>
              <a:rPr lang="ja-JP" altLang="en-US" sz="1400" b="1" dirty="0" err="1">
                <a:latin typeface="+mn-ea"/>
                <a:ea typeface="+mn-ea"/>
              </a:rPr>
              <a:t>ー</a:t>
            </a:r>
            <a:r>
              <a:rPr lang="en-US" altLang="ja-JP" sz="1400" b="1" dirty="0">
                <a:latin typeface="+mn-ea"/>
                <a:ea typeface="+mn-ea"/>
              </a:rPr>
              <a:t>―'´,</a:t>
            </a:r>
            <a:r>
              <a:rPr lang="ja-JP" altLang="en-US" sz="1400" b="1" dirty="0">
                <a:latin typeface="+mn-ea"/>
                <a:ea typeface="+mn-ea"/>
              </a:rPr>
              <a:t>　　 　／</a:t>
            </a:r>
          </a:p>
          <a:p>
            <a:pPr>
              <a:defRPr/>
            </a:pPr>
            <a:endParaRPr lang="ja-JP" altLang="en-US" sz="1400" b="1" dirty="0">
              <a:latin typeface="+mn-ea"/>
              <a:ea typeface="+mn-ea"/>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たとえば、どうなる？</a:t>
            </a:r>
            <a:endParaRPr kumimoji="1" lang="ja-JP" altLang="en-US" sz="3200" dirty="0"/>
          </a:p>
        </p:txBody>
      </p:sp>
      <p:sp>
        <p:nvSpPr>
          <p:cNvPr id="3" name="コンテンツ プレースホルダ 2"/>
          <p:cNvSpPr>
            <a:spLocks noGrp="1"/>
          </p:cNvSpPr>
          <p:nvPr>
            <p:ph idx="1"/>
          </p:nvPr>
        </p:nvSpPr>
        <p:spPr/>
        <p:txBody>
          <a:bodyPr/>
          <a:lstStyle/>
          <a:p>
            <a:pPr>
              <a:buNone/>
            </a:pPr>
            <a:r>
              <a:rPr kumimoji="1" lang="ja-JP" altLang="en-US" dirty="0" smtClean="0"/>
              <a:t>　アプリケーションの設定情報</a:t>
            </a:r>
            <a:endParaRPr kumimoji="1" lang="en-US" altLang="ja-JP" dirty="0" smtClean="0"/>
          </a:p>
          <a:p>
            <a:pPr>
              <a:buNone/>
            </a:pPr>
            <a:endParaRPr lang="en-US" altLang="ja-JP" dirty="0" smtClean="0"/>
          </a:p>
          <a:p>
            <a:pPr>
              <a:buNone/>
            </a:pPr>
            <a:r>
              <a:rPr lang="ja-JP" altLang="en-US" dirty="0" smtClean="0"/>
              <a:t>　　画面レイアウト、</a:t>
            </a:r>
            <a:r>
              <a:rPr lang="en-US" altLang="ja-JP" dirty="0" smtClean="0"/>
              <a:t>XML</a:t>
            </a:r>
            <a:r>
              <a:rPr lang="ja-JP" altLang="en-US" dirty="0" smtClean="0"/>
              <a:t>定義だけでコードを書かなくて、できちゃう。</a:t>
            </a:r>
            <a:endParaRPr lang="en-US" altLang="ja-JP" dirty="0" smtClean="0"/>
          </a:p>
          <a:p>
            <a:pPr>
              <a:buNone/>
            </a:pPr>
            <a:endParaRPr kumimoji="1" lang="ja-JP" altLang="en-US" dirty="0"/>
          </a:p>
        </p:txBody>
      </p:sp>
      <p:sp>
        <p:nvSpPr>
          <p:cNvPr id="5" name="テキスト ボックス 4"/>
          <p:cNvSpPr txBox="1"/>
          <p:nvPr/>
        </p:nvSpPr>
        <p:spPr>
          <a:xfrm>
            <a:off x="4286248" y="3786190"/>
            <a:ext cx="4143404" cy="1600438"/>
          </a:xfrm>
          <a:prstGeom prst="rect">
            <a:avLst/>
          </a:prstGeom>
          <a:noFill/>
        </p:spPr>
        <p:txBody>
          <a:bodyPr wrap="square">
            <a:spAutoFit/>
          </a:bodyPr>
          <a:lstStyle/>
          <a:p>
            <a:pPr>
              <a:defRPr/>
            </a:pPr>
            <a:r>
              <a:rPr lang="ja-JP" altLang="en-US" sz="1400" b="1" dirty="0">
                <a:latin typeface="+mn-ea"/>
                <a:ea typeface="+mn-ea"/>
              </a:rPr>
              <a:t>　 　 　　　＿＿＿</a:t>
            </a:r>
            <a:r>
              <a:rPr lang="en-US" altLang="ja-JP" sz="1400" b="1" dirty="0">
                <a:latin typeface="+mn-ea"/>
                <a:ea typeface="+mn-ea"/>
              </a:rPr>
              <a:t>_</a:t>
            </a:r>
          </a:p>
          <a:p>
            <a:pPr>
              <a:defRPr/>
            </a:pPr>
            <a:r>
              <a:rPr lang="ja-JP" altLang="en-US" sz="1400" b="1" dirty="0">
                <a:latin typeface="+mn-ea"/>
                <a:ea typeface="+mn-ea"/>
              </a:rPr>
              <a:t>　 　　　／　　 　 　＼</a:t>
            </a:r>
          </a:p>
          <a:p>
            <a:pPr>
              <a:defRPr/>
            </a:pPr>
            <a:r>
              <a:rPr lang="ja-JP" altLang="en-US" sz="1400" b="1" dirty="0">
                <a:latin typeface="+mn-ea"/>
                <a:ea typeface="+mn-ea"/>
              </a:rPr>
              <a:t>　　　／　 </a:t>
            </a:r>
            <a:r>
              <a:rPr lang="en-US" altLang="ja-JP" sz="1400" b="1" dirty="0">
                <a:latin typeface="+mn-ea"/>
                <a:ea typeface="+mn-ea"/>
              </a:rPr>
              <a:t>_</a:t>
            </a:r>
            <a:r>
              <a:rPr lang="ja-JP" altLang="en-US" sz="1400" b="1" dirty="0">
                <a:latin typeface="+mn-ea"/>
                <a:ea typeface="+mn-ea"/>
              </a:rPr>
              <a:t>ノ 　ヽ</a:t>
            </a:r>
            <a:r>
              <a:rPr lang="en-US" altLang="ja-JP" sz="1400" b="1" dirty="0">
                <a:latin typeface="+mn-ea"/>
                <a:ea typeface="+mn-ea"/>
              </a:rPr>
              <a:t>､_</a:t>
            </a:r>
            <a:r>
              <a:rPr lang="ja-JP" altLang="en-US" sz="1400" b="1" dirty="0">
                <a:latin typeface="+mn-ea"/>
                <a:ea typeface="+mn-ea"/>
              </a:rPr>
              <a:t>　 ＼</a:t>
            </a:r>
          </a:p>
          <a:p>
            <a:pPr>
              <a:defRPr/>
            </a:pPr>
            <a:r>
              <a:rPr lang="ja-JP" altLang="en-US" sz="1400" b="1" dirty="0">
                <a:latin typeface="+mn-ea"/>
                <a:ea typeface="+mn-ea"/>
              </a:rPr>
              <a:t>　 ／ 　</a:t>
            </a:r>
            <a:r>
              <a:rPr lang="en-US" altLang="ja-JP" sz="1400" b="1" dirty="0">
                <a:latin typeface="+mn-ea"/>
                <a:ea typeface="+mn-ea"/>
              </a:rPr>
              <a:t>o</a:t>
            </a:r>
            <a:r>
              <a:rPr lang="ja-JP" altLang="en-US" sz="1400" b="1" dirty="0">
                <a:latin typeface="+mn-ea"/>
                <a:ea typeface="+mn-ea"/>
              </a:rPr>
              <a:t>ﾟ⌒　　　⌒ﾟ</a:t>
            </a:r>
            <a:r>
              <a:rPr lang="en-US" altLang="ja-JP" sz="1400" b="1" dirty="0">
                <a:latin typeface="+mn-ea"/>
                <a:ea typeface="+mn-ea"/>
              </a:rPr>
              <a:t>o</a:t>
            </a:r>
            <a:r>
              <a:rPr lang="ja-JP" altLang="en-US" sz="1400" b="1" dirty="0">
                <a:latin typeface="+mn-ea"/>
                <a:ea typeface="+mn-ea"/>
              </a:rPr>
              <a:t>　 ＼　 </a:t>
            </a:r>
            <a:r>
              <a:rPr lang="ja-JP" altLang="en-US" sz="1400" b="1" dirty="0" err="1" smtClean="0">
                <a:latin typeface="+mn-ea"/>
                <a:ea typeface="+mn-ea"/>
              </a:rPr>
              <a:t>めんど</a:t>
            </a:r>
            <a:r>
              <a:rPr lang="ja-JP" altLang="en-US" sz="1400" b="1" dirty="0" smtClean="0">
                <a:latin typeface="+mn-ea"/>
                <a:ea typeface="+mn-ea"/>
              </a:rPr>
              <a:t>くさかった</a:t>
            </a:r>
            <a:r>
              <a:rPr lang="ja-JP" altLang="en-US" sz="1400" b="1" dirty="0" err="1" smtClean="0">
                <a:latin typeface="+mn-ea"/>
                <a:ea typeface="+mn-ea"/>
              </a:rPr>
              <a:t>お</a:t>
            </a:r>
            <a:r>
              <a:rPr lang="ja-JP" altLang="en-US" sz="1400" b="1" dirty="0">
                <a:latin typeface="+mn-ea"/>
                <a:ea typeface="+mn-ea"/>
              </a:rPr>
              <a:t>　</a:t>
            </a:r>
          </a:p>
          <a:p>
            <a:pPr>
              <a:defRPr/>
            </a:pP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　　　　 （</a:t>
            </a:r>
            <a:r>
              <a:rPr lang="en-US" altLang="ja-JP" sz="1400" b="1" dirty="0">
                <a:latin typeface="+mn-ea"/>
                <a:ea typeface="+mn-ea"/>
              </a:rPr>
              <a:t>__</a:t>
            </a:r>
            <a:r>
              <a:rPr lang="ja-JP" altLang="en-US" sz="1400" b="1" dirty="0">
                <a:latin typeface="+mn-ea"/>
                <a:ea typeface="+mn-ea"/>
              </a:rPr>
              <a:t>人</a:t>
            </a:r>
            <a:r>
              <a:rPr lang="en-US" altLang="ja-JP" sz="1400" b="1" dirty="0">
                <a:latin typeface="+mn-ea"/>
                <a:ea typeface="+mn-ea"/>
              </a:rPr>
              <a:t>__</a:t>
            </a:r>
            <a:r>
              <a:rPr lang="ja-JP" altLang="en-US" sz="1400" b="1" dirty="0">
                <a:latin typeface="+mn-ea"/>
                <a:ea typeface="+mn-ea"/>
              </a:rPr>
              <a:t>）　　　　</a:t>
            </a:r>
            <a:r>
              <a:rPr lang="en-US" altLang="ja-JP" sz="1400" b="1" dirty="0">
                <a:latin typeface="+mn-ea"/>
                <a:ea typeface="+mn-ea"/>
              </a:rPr>
              <a:t>|</a:t>
            </a:r>
          </a:p>
          <a:p>
            <a:pPr>
              <a:defRPr/>
            </a:pPr>
            <a:r>
              <a:rPr lang="ja-JP" altLang="en-US" sz="1400" b="1" dirty="0">
                <a:latin typeface="+mn-ea"/>
                <a:ea typeface="+mn-ea"/>
              </a:rPr>
              <a:t>　 ＼　　 　 ｀ ⌒</a:t>
            </a:r>
            <a:r>
              <a:rPr lang="en-US" altLang="ja-JP" sz="1400" b="1" dirty="0">
                <a:latin typeface="+mn-ea"/>
                <a:ea typeface="+mn-ea"/>
              </a:rPr>
              <a:t>´ </a:t>
            </a:r>
            <a:r>
              <a:rPr lang="ja-JP" altLang="en-US" sz="1400" b="1" dirty="0">
                <a:latin typeface="+mn-ea"/>
                <a:ea typeface="+mn-ea"/>
              </a:rPr>
              <a:t>　 　 ／</a:t>
            </a:r>
          </a:p>
          <a:p>
            <a:pPr>
              <a:defRPr/>
            </a:pPr>
            <a:endParaRPr lang="ja-JP" altLang="en-US" sz="1400" b="1" dirty="0">
              <a:latin typeface="+mn-ea"/>
              <a:ea typeface="+mn-ea"/>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57224" y="1000108"/>
            <a:ext cx="7772400" cy="1643074"/>
          </a:xfrm>
        </p:spPr>
        <p:txBody>
          <a:bodyPr/>
          <a:lstStyle/>
          <a:p>
            <a:r>
              <a:rPr kumimoji="1" lang="ja-JP" altLang="en-US" sz="4800" dirty="0" smtClean="0"/>
              <a:t>プログラムの開発時間を大幅に短縮できる！</a:t>
            </a:r>
            <a:endParaRPr kumimoji="1" lang="ja-JP" altLang="en-US" sz="4800" dirty="0"/>
          </a:p>
        </p:txBody>
      </p:sp>
      <p:sp>
        <p:nvSpPr>
          <p:cNvPr id="3" name="テキスト プレースホルダ 2"/>
          <p:cNvSpPr>
            <a:spLocks noGrp="1"/>
          </p:cNvSpPr>
          <p:nvPr>
            <p:ph type="body" idx="1"/>
          </p:nvPr>
        </p:nvSpPr>
        <p:spPr>
          <a:xfrm>
            <a:off x="714348" y="3929066"/>
            <a:ext cx="7772400" cy="1500187"/>
          </a:xfrm>
        </p:spPr>
        <p:txBody>
          <a:bodyPr/>
          <a:lstStyle/>
          <a:p>
            <a:r>
              <a:rPr kumimoji="1" lang="ja-JP" altLang="en-US" sz="4400" dirty="0" smtClean="0">
                <a:solidFill>
                  <a:srgbClr val="FF0000"/>
                </a:solidFill>
              </a:rPr>
              <a:t>デスマーチからの解放！</a:t>
            </a:r>
            <a:endParaRPr kumimoji="1" lang="ja-JP" altLang="en-US" sz="4400" dirty="0">
              <a:solidFill>
                <a:srgbClr val="FF0000"/>
              </a:solidFill>
            </a:endParaRPr>
          </a:p>
        </p:txBody>
      </p:sp>
      <p:sp>
        <p:nvSpPr>
          <p:cNvPr id="4" name="下矢印 3"/>
          <p:cNvSpPr/>
          <p:nvPr/>
        </p:nvSpPr>
        <p:spPr>
          <a:xfrm>
            <a:off x="1142976" y="2857496"/>
            <a:ext cx="2286016" cy="1571636"/>
          </a:xfrm>
          <a:prstGeom prst="downArrow">
            <a:avLst/>
          </a:prstGeom>
          <a:solidFill>
            <a:schemeClr val="accent2">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6" name="テキスト ボックス 5"/>
          <p:cNvSpPr txBox="1"/>
          <p:nvPr/>
        </p:nvSpPr>
        <p:spPr>
          <a:xfrm>
            <a:off x="3465843" y="3000372"/>
            <a:ext cx="5678157" cy="2031325"/>
          </a:xfrm>
          <a:prstGeom prst="rect">
            <a:avLst/>
          </a:prstGeom>
          <a:noFill/>
        </p:spPr>
        <p:txBody>
          <a:bodyPr wrap="none" rtlCol="0">
            <a:spAutoFit/>
          </a:bodyPr>
          <a:lstStyle/>
          <a:p>
            <a:r>
              <a:rPr lang="ja-JP" altLang="en-US" dirty="0" smtClean="0">
                <a:latin typeface="+mn-ea"/>
                <a:ea typeface="+mn-ea"/>
              </a:rPr>
              <a:t>　 　　　／⌒　　⌒＼　　　　　　ほんとかお？</a:t>
            </a:r>
          </a:p>
          <a:p>
            <a:r>
              <a:rPr lang="ja-JP" altLang="en-US" dirty="0" smtClean="0">
                <a:latin typeface="+mn-ea"/>
                <a:ea typeface="+mn-ea"/>
              </a:rPr>
              <a:t>　　　／（ ●） 　（●）＼</a:t>
            </a:r>
          </a:p>
          <a:p>
            <a:r>
              <a:rPr lang="ja-JP" altLang="en-US" dirty="0" smtClean="0">
                <a:latin typeface="+mn-ea"/>
                <a:ea typeface="+mn-ea"/>
              </a:rPr>
              <a:t>　 ／</a:t>
            </a:r>
            <a:r>
              <a:rPr lang="en-US" altLang="ja-JP" dirty="0" smtClean="0">
                <a:latin typeface="+mn-ea"/>
                <a:ea typeface="+mn-ea"/>
              </a:rPr>
              <a:t>::::::⌒</a:t>
            </a:r>
            <a:r>
              <a:rPr lang="ja-JP" altLang="en-US" dirty="0" smtClean="0">
                <a:latin typeface="+mn-ea"/>
                <a:ea typeface="+mn-ea"/>
              </a:rPr>
              <a:t>（</a:t>
            </a:r>
            <a:r>
              <a:rPr lang="en-US" altLang="ja-JP" dirty="0" smtClean="0">
                <a:latin typeface="+mn-ea"/>
                <a:ea typeface="+mn-ea"/>
              </a:rPr>
              <a:t>__</a:t>
            </a:r>
            <a:r>
              <a:rPr lang="ja-JP" altLang="en-US" dirty="0" smtClean="0">
                <a:latin typeface="+mn-ea"/>
                <a:ea typeface="+mn-ea"/>
              </a:rPr>
              <a:t>人</a:t>
            </a:r>
            <a:r>
              <a:rPr lang="en-US" altLang="ja-JP" dirty="0" smtClean="0">
                <a:latin typeface="+mn-ea"/>
                <a:ea typeface="+mn-ea"/>
              </a:rPr>
              <a:t>__</a:t>
            </a:r>
            <a:r>
              <a:rPr lang="ja-JP" altLang="en-US" dirty="0" smtClean="0">
                <a:latin typeface="+mn-ea"/>
                <a:ea typeface="+mn-ea"/>
              </a:rPr>
              <a:t>）⌒</a:t>
            </a:r>
            <a:r>
              <a:rPr lang="en-US" altLang="ja-JP" dirty="0" smtClean="0">
                <a:latin typeface="+mn-ea"/>
                <a:ea typeface="+mn-ea"/>
              </a:rPr>
              <a:t>::::: </a:t>
            </a:r>
            <a:r>
              <a:rPr lang="ja-JP" altLang="en-US" dirty="0" smtClean="0">
                <a:latin typeface="+mn-ea"/>
                <a:ea typeface="+mn-ea"/>
              </a:rPr>
              <a:t>＼ 　　定時で帰っていいのかお？</a:t>
            </a:r>
          </a:p>
          <a:p>
            <a:r>
              <a:rPr lang="ja-JP" altLang="en-US" dirty="0" smtClean="0">
                <a:latin typeface="+mn-ea"/>
                <a:ea typeface="+mn-ea"/>
              </a:rPr>
              <a:t>　 </a:t>
            </a:r>
            <a:r>
              <a:rPr lang="en-US" altLang="ja-JP" dirty="0" smtClean="0">
                <a:latin typeface="+mn-ea"/>
                <a:ea typeface="+mn-ea"/>
              </a:rPr>
              <a:t>|</a:t>
            </a:r>
            <a:r>
              <a:rPr lang="ja-JP" altLang="en-US" dirty="0" smtClean="0">
                <a:latin typeface="+mn-ea"/>
                <a:ea typeface="+mn-ea"/>
              </a:rPr>
              <a:t>　　　　　</a:t>
            </a:r>
            <a:r>
              <a:rPr lang="en-US" altLang="ja-JP" dirty="0" smtClean="0">
                <a:latin typeface="+mn-ea"/>
                <a:ea typeface="+mn-ea"/>
              </a:rPr>
              <a:t>|r┬-|</a:t>
            </a:r>
            <a:r>
              <a:rPr lang="ja-JP" altLang="en-US" dirty="0" smtClean="0">
                <a:latin typeface="+mn-ea"/>
                <a:ea typeface="+mn-ea"/>
              </a:rPr>
              <a:t>　　　　　</a:t>
            </a:r>
            <a:r>
              <a:rPr lang="en-US" altLang="ja-JP" dirty="0" smtClean="0">
                <a:latin typeface="+mn-ea"/>
                <a:ea typeface="+mn-ea"/>
              </a:rPr>
              <a:t>|</a:t>
            </a:r>
            <a:r>
              <a:rPr lang="ja-JP" altLang="en-US" dirty="0" smtClean="0">
                <a:latin typeface="+mn-ea"/>
                <a:ea typeface="+mn-ea"/>
              </a:rPr>
              <a:t>　</a:t>
            </a:r>
          </a:p>
          <a:p>
            <a:r>
              <a:rPr lang="ja-JP" altLang="en-US" dirty="0" smtClean="0">
                <a:latin typeface="+mn-ea"/>
                <a:ea typeface="+mn-ea"/>
              </a:rPr>
              <a:t>　 ＼ 　　 　 </a:t>
            </a:r>
            <a:r>
              <a:rPr lang="en-US" altLang="ja-JP" dirty="0" smtClean="0">
                <a:latin typeface="+mn-ea"/>
                <a:ea typeface="+mn-ea"/>
              </a:rPr>
              <a:t>`</a:t>
            </a:r>
            <a:r>
              <a:rPr lang="ja-JP" altLang="en-US" dirty="0" err="1" smtClean="0">
                <a:latin typeface="+mn-ea"/>
                <a:ea typeface="+mn-ea"/>
              </a:rPr>
              <a:t>ー</a:t>
            </a:r>
            <a:r>
              <a:rPr lang="en-US" altLang="ja-JP" dirty="0" smtClean="0">
                <a:latin typeface="+mn-ea"/>
                <a:ea typeface="+mn-ea"/>
              </a:rPr>
              <a:t>'´ </a:t>
            </a:r>
            <a:r>
              <a:rPr lang="ja-JP" altLang="en-US" dirty="0" smtClean="0">
                <a:latin typeface="+mn-ea"/>
                <a:ea typeface="+mn-ea"/>
              </a:rPr>
              <a:t>　 　 ／</a:t>
            </a:r>
          </a:p>
          <a:p>
            <a:endParaRPr lang="ja-JP" altLang="en-US" dirty="0" smtClean="0">
              <a:latin typeface="+mn-ea"/>
              <a:ea typeface="+mn-ea"/>
            </a:endParaRPr>
          </a:p>
          <a:p>
            <a:endParaRPr kumimoji="1" lang="ja-JP" altLang="en-US" dirty="0">
              <a:latin typeface="+mn-ea"/>
              <a:ea typeface="+mn-ea"/>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14348" y="1357298"/>
            <a:ext cx="7772400" cy="1362075"/>
          </a:xfrm>
        </p:spPr>
        <p:txBody>
          <a:bodyPr/>
          <a:lstStyle/>
          <a:p>
            <a:r>
              <a:rPr kumimoji="1" lang="ja-JP" altLang="en-US" dirty="0" smtClean="0"/>
              <a:t>現在、誠意開発中（笑）</a:t>
            </a:r>
            <a:endParaRPr kumimoji="1" lang="ja-JP" altLang="en-US" dirty="0"/>
          </a:p>
        </p:txBody>
      </p:sp>
      <p:sp>
        <p:nvSpPr>
          <p:cNvPr id="3" name="テキスト ボックス 2"/>
          <p:cNvSpPr txBox="1"/>
          <p:nvPr/>
        </p:nvSpPr>
        <p:spPr>
          <a:xfrm>
            <a:off x="2500298" y="3214686"/>
            <a:ext cx="5998758" cy="2554545"/>
          </a:xfrm>
          <a:prstGeom prst="rect">
            <a:avLst/>
          </a:prstGeom>
          <a:noFill/>
        </p:spPr>
        <p:txBody>
          <a:bodyPr wrap="none" rtlCol="0">
            <a:spAutoFit/>
          </a:bodyPr>
          <a:lstStyle/>
          <a:p>
            <a:r>
              <a:rPr lang="ja-JP" altLang="en-US" sz="2000" b="1" dirty="0" smtClean="0">
                <a:latin typeface="+mn-ea"/>
                <a:ea typeface="+mn-ea"/>
              </a:rPr>
              <a:t>　 　 　　　＿＿＿</a:t>
            </a:r>
            <a:r>
              <a:rPr lang="en-US" altLang="ja-JP" sz="2000" b="1" dirty="0" smtClean="0">
                <a:latin typeface="+mn-ea"/>
                <a:ea typeface="+mn-ea"/>
              </a:rPr>
              <a:t>_</a:t>
            </a:r>
          </a:p>
          <a:p>
            <a:r>
              <a:rPr lang="ja-JP" altLang="en-US" sz="2000" b="1" dirty="0" smtClean="0">
                <a:latin typeface="+mn-ea"/>
                <a:ea typeface="+mn-ea"/>
              </a:rPr>
              <a:t>　 　　　／ノ 　 ヽ</a:t>
            </a:r>
            <a:r>
              <a:rPr lang="en-US" altLang="ja-JP" sz="2000" b="1" dirty="0" smtClean="0">
                <a:latin typeface="+mn-ea"/>
                <a:ea typeface="+mn-ea"/>
              </a:rPr>
              <a:t>､_</a:t>
            </a:r>
            <a:r>
              <a:rPr lang="ja-JP" altLang="en-US" sz="2000" b="1" dirty="0" smtClean="0">
                <a:latin typeface="+mn-ea"/>
                <a:ea typeface="+mn-ea"/>
              </a:rPr>
              <a:t>＼　</a:t>
            </a:r>
          </a:p>
          <a:p>
            <a:r>
              <a:rPr lang="ja-JP" altLang="en-US" sz="2000" b="1" dirty="0" smtClean="0">
                <a:latin typeface="+mn-ea"/>
                <a:ea typeface="+mn-ea"/>
              </a:rPr>
              <a:t>　　　／（ ○）</a:t>
            </a:r>
            <a:r>
              <a:rPr lang="en-US" altLang="ja-JP" sz="2000" b="1" dirty="0" smtClean="0">
                <a:latin typeface="+mn-ea"/>
                <a:ea typeface="+mn-ea"/>
              </a:rPr>
              <a:t>}</a:t>
            </a:r>
            <a:r>
              <a:rPr lang="en-US" altLang="ja-JP" sz="2000" b="1" dirty="0" err="1" smtClean="0">
                <a:latin typeface="+mn-ea"/>
                <a:ea typeface="+mn-ea"/>
              </a:rPr>
              <a:t>liil</a:t>
            </a:r>
            <a:r>
              <a:rPr lang="en-US" altLang="ja-JP" sz="2000" b="1" dirty="0" smtClean="0">
                <a:latin typeface="+mn-ea"/>
                <a:ea typeface="+mn-ea"/>
              </a:rPr>
              <a:t>{</a:t>
            </a:r>
            <a:r>
              <a:rPr lang="ja-JP" altLang="en-US" sz="2000" b="1" dirty="0" smtClean="0">
                <a:latin typeface="+mn-ea"/>
                <a:ea typeface="+mn-ea"/>
              </a:rPr>
              <a:t>（○）＼　　　　まだ</a:t>
            </a:r>
            <a:r>
              <a:rPr lang="ja-JP" altLang="en-US" sz="2000" b="1" dirty="0" err="1" smtClean="0">
                <a:latin typeface="+mn-ea"/>
                <a:ea typeface="+mn-ea"/>
              </a:rPr>
              <a:t>できてないの</a:t>
            </a:r>
            <a:r>
              <a:rPr lang="ja-JP" altLang="en-US" sz="2000" b="1" dirty="0" smtClean="0">
                <a:latin typeface="+mn-ea"/>
                <a:ea typeface="+mn-ea"/>
              </a:rPr>
              <a:t>かお！</a:t>
            </a:r>
          </a:p>
          <a:p>
            <a:r>
              <a:rPr lang="ja-JP" altLang="en-US" sz="2000" b="1" dirty="0" smtClean="0">
                <a:latin typeface="+mn-ea"/>
                <a:ea typeface="+mn-ea"/>
              </a:rPr>
              <a:t>　 ／　　　 （</a:t>
            </a:r>
            <a:r>
              <a:rPr lang="en-US" altLang="ja-JP" sz="2000" b="1" dirty="0" smtClean="0">
                <a:latin typeface="+mn-ea"/>
                <a:ea typeface="+mn-ea"/>
              </a:rPr>
              <a:t>__</a:t>
            </a:r>
            <a:r>
              <a:rPr lang="ja-JP" altLang="en-US" sz="2000" b="1" dirty="0" smtClean="0">
                <a:latin typeface="+mn-ea"/>
                <a:ea typeface="+mn-ea"/>
              </a:rPr>
              <a:t>人</a:t>
            </a:r>
            <a:r>
              <a:rPr lang="en-US" altLang="ja-JP" sz="2000" b="1" dirty="0" smtClean="0">
                <a:latin typeface="+mn-ea"/>
                <a:ea typeface="+mn-ea"/>
              </a:rPr>
              <a:t>__</a:t>
            </a:r>
            <a:r>
              <a:rPr lang="ja-JP" altLang="en-US" sz="2000" b="1" dirty="0" smtClean="0">
                <a:latin typeface="+mn-ea"/>
                <a:ea typeface="+mn-ea"/>
              </a:rPr>
              <a:t>）　　　＼</a:t>
            </a:r>
          </a:p>
          <a:p>
            <a:r>
              <a:rPr lang="ja-JP" altLang="en-US" sz="2000" b="1" dirty="0" smtClean="0">
                <a:latin typeface="+mn-ea"/>
                <a:ea typeface="+mn-ea"/>
              </a:rPr>
              <a:t>　 </a:t>
            </a:r>
            <a:r>
              <a:rPr lang="en-US" altLang="ja-JP" sz="2000" b="1" dirty="0" smtClean="0">
                <a:latin typeface="+mn-ea"/>
                <a:ea typeface="+mn-ea"/>
              </a:rPr>
              <a:t>|</a:t>
            </a:r>
            <a:r>
              <a:rPr lang="ja-JP" altLang="en-US" sz="2000" b="1" dirty="0" smtClean="0">
                <a:latin typeface="+mn-ea"/>
                <a:ea typeface="+mn-ea"/>
              </a:rPr>
              <a:t>　　　ヽ　</a:t>
            </a:r>
            <a:r>
              <a:rPr lang="en-US" altLang="ja-JP" sz="2000" b="1" dirty="0" smtClean="0">
                <a:latin typeface="+mn-ea"/>
                <a:ea typeface="+mn-ea"/>
              </a:rPr>
              <a:t>|!!</a:t>
            </a:r>
            <a:r>
              <a:rPr lang="en-US" altLang="ja-JP" sz="2000" b="1" dirty="0" err="1" smtClean="0">
                <a:latin typeface="+mn-ea"/>
                <a:ea typeface="+mn-ea"/>
              </a:rPr>
              <a:t>il</a:t>
            </a:r>
            <a:r>
              <a:rPr lang="en-US" altLang="ja-JP" sz="2000" b="1" dirty="0" smtClean="0">
                <a:latin typeface="+mn-ea"/>
                <a:ea typeface="+mn-ea"/>
              </a:rPr>
              <a:t>|!|!l|</a:t>
            </a:r>
            <a:r>
              <a:rPr lang="ja-JP" altLang="en-US" sz="2000" b="1" dirty="0" smtClean="0">
                <a:latin typeface="+mn-ea"/>
                <a:ea typeface="+mn-ea"/>
              </a:rPr>
              <a:t>　</a:t>
            </a:r>
            <a:r>
              <a:rPr lang="en-US" altLang="ja-JP" sz="2000" b="1" dirty="0" smtClean="0">
                <a:latin typeface="+mn-ea"/>
                <a:ea typeface="+mn-ea"/>
              </a:rPr>
              <a:t>/</a:t>
            </a:r>
            <a:r>
              <a:rPr lang="ja-JP" altLang="en-US" sz="2000" b="1" dirty="0" smtClean="0">
                <a:latin typeface="+mn-ea"/>
                <a:ea typeface="+mn-ea"/>
              </a:rPr>
              <a:t>　　　</a:t>
            </a:r>
            <a:r>
              <a:rPr lang="en-US" altLang="ja-JP" sz="2000" b="1" dirty="0" smtClean="0">
                <a:latin typeface="+mn-ea"/>
                <a:ea typeface="+mn-ea"/>
              </a:rPr>
              <a:t>|</a:t>
            </a:r>
            <a:r>
              <a:rPr lang="ja-JP" altLang="en-US" sz="2000" b="1" dirty="0" smtClean="0">
                <a:latin typeface="+mn-ea"/>
                <a:ea typeface="+mn-ea"/>
              </a:rPr>
              <a:t>　　　</a:t>
            </a:r>
          </a:p>
          <a:p>
            <a:r>
              <a:rPr lang="ja-JP" altLang="en-US" sz="2000" b="1" dirty="0" smtClean="0">
                <a:latin typeface="+mn-ea"/>
                <a:ea typeface="+mn-ea"/>
              </a:rPr>
              <a:t>　 ＼　　　　</a:t>
            </a:r>
            <a:r>
              <a:rPr lang="en-US" altLang="ja-JP" sz="2000" b="1" dirty="0" smtClean="0">
                <a:latin typeface="+mn-ea"/>
                <a:ea typeface="+mn-ea"/>
              </a:rPr>
              <a:t>|</a:t>
            </a:r>
            <a:r>
              <a:rPr lang="ja-JP" altLang="en-US" sz="2000" b="1" dirty="0" smtClean="0">
                <a:latin typeface="+mn-ea"/>
                <a:ea typeface="+mn-ea"/>
              </a:rPr>
              <a:t>ｪｪｪｪ</a:t>
            </a:r>
            <a:r>
              <a:rPr lang="en-US" altLang="ja-JP" sz="2000" b="1" dirty="0" smtClean="0">
                <a:latin typeface="+mn-ea"/>
                <a:ea typeface="+mn-ea"/>
              </a:rPr>
              <a:t>| </a:t>
            </a:r>
            <a:r>
              <a:rPr lang="ja-JP" altLang="en-US" sz="2000" b="1" dirty="0" smtClean="0">
                <a:latin typeface="+mn-ea"/>
                <a:ea typeface="+mn-ea"/>
              </a:rPr>
              <a:t>　 　 ／</a:t>
            </a:r>
          </a:p>
          <a:p>
            <a:r>
              <a:rPr lang="ja-JP" altLang="en-US" sz="2000" b="1" dirty="0" smtClean="0">
                <a:latin typeface="+mn-ea"/>
                <a:ea typeface="+mn-ea"/>
              </a:rPr>
              <a:t>　 ／ 　 　 　　　　 　 　 ＼</a:t>
            </a:r>
          </a:p>
          <a:p>
            <a:endParaRPr kumimoji="1" lang="ja-JP" altLang="en-US" sz="2000" b="1" dirty="0">
              <a:latin typeface="+mn-ea"/>
              <a:ea typeface="+mn-ea"/>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pPr>
              <a:buFontTx/>
              <a:buNone/>
              <a:defRPr/>
            </a:pPr>
            <a:r>
              <a:rPr lang="ja-JP" altLang="en-US" sz="1800" b="1" dirty="0" smtClean="0">
                <a:latin typeface="+mn-ea"/>
              </a:rPr>
              <a:t>　　 　 　 ＿＿＿</a:t>
            </a:r>
            <a:r>
              <a:rPr lang="en-US" altLang="ja-JP" sz="1800" b="1" dirty="0" smtClean="0">
                <a:latin typeface="+mn-ea"/>
              </a:rPr>
              <a:t>_</a:t>
            </a:r>
          </a:p>
          <a:p>
            <a:pPr>
              <a:buFontTx/>
              <a:buNone/>
              <a:defRPr/>
            </a:pPr>
            <a:r>
              <a:rPr lang="ja-JP" altLang="en-US" sz="1800" b="1" dirty="0" smtClean="0">
                <a:latin typeface="+mn-ea"/>
              </a:rPr>
              <a:t>　　　　／　　 　 　＼</a:t>
            </a:r>
          </a:p>
          <a:p>
            <a:pPr>
              <a:buFontTx/>
              <a:buNone/>
              <a:defRPr/>
            </a:pPr>
            <a:r>
              <a:rPr lang="ja-JP" altLang="en-US" sz="1800" b="1" dirty="0" smtClean="0">
                <a:latin typeface="+mn-ea"/>
              </a:rPr>
              <a:t>　　 ／　　─　 　 ─＼　　　　残念ながら時間がきてしまったようです。</a:t>
            </a:r>
          </a:p>
          <a:p>
            <a:pPr>
              <a:buFontTx/>
              <a:buNone/>
              <a:defRPr/>
            </a:pPr>
            <a:r>
              <a:rPr lang="ja-JP" altLang="en-US" sz="1800" b="1" dirty="0" smtClean="0">
                <a:latin typeface="+mn-ea"/>
              </a:rPr>
              <a:t>　／ 　　 </a:t>
            </a:r>
            <a:r>
              <a:rPr lang="en-US" altLang="ja-JP" sz="1800" b="1" dirty="0" smtClean="0">
                <a:latin typeface="+mn-ea"/>
              </a:rPr>
              <a:t>,</a:t>
            </a:r>
            <a:r>
              <a:rPr lang="ja-JP" altLang="en-US" sz="1800" b="1" dirty="0" smtClean="0">
                <a:latin typeface="+mn-ea"/>
              </a:rPr>
              <a:t>（●）　（●）</a:t>
            </a:r>
            <a:r>
              <a:rPr lang="en-US" altLang="ja-JP" sz="1800" b="1" dirty="0" smtClean="0">
                <a:latin typeface="+mn-ea"/>
              </a:rPr>
              <a:t>､</a:t>
            </a:r>
            <a:r>
              <a:rPr lang="ja-JP" altLang="en-US" sz="1800" b="1" dirty="0" smtClean="0">
                <a:latin typeface="+mn-ea"/>
              </a:rPr>
              <a:t>＼ 　　</a:t>
            </a:r>
          </a:p>
          <a:p>
            <a:pPr>
              <a:buFontTx/>
              <a:buNone/>
              <a:defRPr/>
            </a:pPr>
            <a:r>
              <a:rPr lang="ja-JP" altLang="en-US" sz="1800" b="1" dirty="0" smtClean="0">
                <a:latin typeface="+mn-ea"/>
              </a:rPr>
              <a:t>　</a:t>
            </a:r>
            <a:r>
              <a:rPr lang="en-US" altLang="ja-JP" sz="1800" b="1" dirty="0" smtClean="0">
                <a:latin typeface="+mn-ea"/>
              </a:rPr>
              <a:t>|</a:t>
            </a:r>
            <a:r>
              <a:rPr lang="ja-JP" altLang="en-US" sz="1800" b="1" dirty="0" smtClean="0">
                <a:latin typeface="+mn-ea"/>
              </a:rPr>
              <a:t>　 　　 　 （</a:t>
            </a:r>
            <a:r>
              <a:rPr lang="en-US" altLang="ja-JP" sz="1800" b="1" dirty="0" smtClean="0">
                <a:latin typeface="+mn-ea"/>
              </a:rPr>
              <a:t>__</a:t>
            </a:r>
            <a:r>
              <a:rPr lang="ja-JP" altLang="en-US" sz="1800" b="1" dirty="0" smtClean="0">
                <a:latin typeface="+mn-ea"/>
              </a:rPr>
              <a:t>人</a:t>
            </a:r>
            <a:r>
              <a:rPr lang="en-US" altLang="ja-JP" sz="1800" b="1" dirty="0" smtClean="0">
                <a:latin typeface="+mn-ea"/>
              </a:rPr>
              <a:t>__</a:t>
            </a:r>
            <a:r>
              <a:rPr lang="ja-JP" altLang="en-US" sz="1800" b="1" dirty="0" smtClean="0">
                <a:latin typeface="+mn-ea"/>
              </a:rPr>
              <a:t>）　 　 </a:t>
            </a:r>
            <a:r>
              <a:rPr lang="en-US" altLang="ja-JP" sz="1800" b="1" dirty="0" smtClean="0">
                <a:latin typeface="+mn-ea"/>
              </a:rPr>
              <a:t>| </a:t>
            </a:r>
            <a:r>
              <a:rPr lang="ja-JP" altLang="en-US" sz="1800" b="1" dirty="0" smtClean="0">
                <a:latin typeface="+mn-ea"/>
              </a:rPr>
              <a:t>　　</a:t>
            </a:r>
          </a:p>
          <a:p>
            <a:pPr>
              <a:buFontTx/>
              <a:buNone/>
              <a:defRPr/>
            </a:pPr>
            <a:r>
              <a:rPr lang="ja-JP" altLang="en-US" sz="1800" b="1" dirty="0" smtClean="0">
                <a:latin typeface="+mn-ea"/>
              </a:rPr>
              <a:t>　＼　　　　 ｀ ⌒</a:t>
            </a:r>
            <a:r>
              <a:rPr lang="en-US" altLang="ja-JP" sz="1800" b="1" dirty="0" smtClean="0">
                <a:latin typeface="+mn-ea"/>
              </a:rPr>
              <a:t>´</a:t>
            </a:r>
            <a:r>
              <a:rPr lang="ja-JP" altLang="en-US" sz="1800" b="1" dirty="0" smtClean="0">
                <a:latin typeface="+mn-ea"/>
              </a:rPr>
              <a:t>　　 ／ 　　 　　　</a:t>
            </a:r>
          </a:p>
          <a:p>
            <a:pPr>
              <a:buFontTx/>
              <a:buNone/>
              <a:defRPr/>
            </a:pPr>
            <a:r>
              <a:rPr lang="en-US" altLang="ja-JP" sz="1800" b="1" dirty="0" smtClean="0">
                <a:latin typeface="+mn-ea"/>
              </a:rPr>
              <a:t>,,.....</a:t>
            </a:r>
            <a:r>
              <a:rPr lang="ja-JP" altLang="en-US" sz="1800" b="1" dirty="0" smtClean="0">
                <a:latin typeface="+mn-ea"/>
              </a:rPr>
              <a:t>イ</a:t>
            </a:r>
            <a:r>
              <a:rPr lang="en-US" altLang="ja-JP" sz="1800" b="1" dirty="0" smtClean="0">
                <a:latin typeface="+mn-ea"/>
              </a:rPr>
              <a:t>.</a:t>
            </a:r>
            <a:r>
              <a:rPr lang="ja-JP" altLang="en-US" sz="1800" b="1" dirty="0" smtClean="0">
                <a:latin typeface="+mn-ea"/>
              </a:rPr>
              <a:t>ヽヽ、</a:t>
            </a:r>
            <a:r>
              <a:rPr lang="en-US" altLang="ja-JP" sz="1800" b="1" dirty="0" smtClean="0">
                <a:latin typeface="+mn-ea"/>
              </a:rPr>
              <a:t>___ </a:t>
            </a:r>
            <a:r>
              <a:rPr lang="ja-JP" altLang="en-US" sz="1800" b="1" dirty="0" err="1" smtClean="0">
                <a:latin typeface="+mn-ea"/>
              </a:rPr>
              <a:t>ーー</a:t>
            </a:r>
            <a:r>
              <a:rPr lang="ja-JP" altLang="en-US" sz="1800" b="1" dirty="0" smtClean="0">
                <a:latin typeface="+mn-ea"/>
              </a:rPr>
              <a:t>ノﾞ</a:t>
            </a:r>
            <a:r>
              <a:rPr lang="en-US" altLang="ja-JP" sz="1800" b="1" dirty="0" smtClean="0">
                <a:latin typeface="+mn-ea"/>
              </a:rPr>
              <a:t>-､.</a:t>
            </a:r>
            <a:r>
              <a:rPr lang="ja-JP" altLang="en-US" sz="1800" b="1" dirty="0" smtClean="0">
                <a:latin typeface="+mn-ea"/>
              </a:rPr>
              <a:t>　　 次回は、ここで紹介したフレームワークを</a:t>
            </a:r>
            <a:endParaRPr lang="en-US" altLang="ja-JP" sz="1800" b="1" dirty="0" smtClean="0">
              <a:latin typeface="+mn-ea"/>
            </a:endParaRPr>
          </a:p>
          <a:p>
            <a:pPr>
              <a:buFontTx/>
              <a:buNone/>
              <a:defRPr/>
            </a:pPr>
            <a:r>
              <a:rPr lang="en-US" altLang="ja-JP" sz="1800" b="1" dirty="0" smtClean="0">
                <a:latin typeface="+mn-ea"/>
              </a:rPr>
              <a:t>:</a:t>
            </a:r>
            <a:r>
              <a:rPr lang="ja-JP" altLang="en-US" sz="1800" b="1" dirty="0" smtClean="0">
                <a:latin typeface="+mn-ea"/>
              </a:rPr>
              <a:t>　 　</a:t>
            </a:r>
            <a:r>
              <a:rPr lang="en-US" altLang="ja-JP" sz="1800" b="1" dirty="0" smtClean="0">
                <a:latin typeface="+mn-ea"/>
              </a:rPr>
              <a:t>| </a:t>
            </a:r>
            <a:r>
              <a:rPr lang="ja-JP" altLang="en-US" sz="1800" b="1" dirty="0" smtClean="0">
                <a:latin typeface="+mn-ea"/>
              </a:rPr>
              <a:t>　</a:t>
            </a:r>
            <a:r>
              <a:rPr lang="en-US" altLang="ja-JP" sz="1800" b="1" dirty="0" smtClean="0">
                <a:latin typeface="+mn-ea"/>
              </a:rPr>
              <a:t>‘;</a:t>
            </a:r>
            <a:r>
              <a:rPr lang="ja-JP" altLang="en-US" sz="1800" b="1" dirty="0" smtClean="0">
                <a:latin typeface="+mn-ea"/>
              </a:rPr>
              <a:t>　＼</a:t>
            </a:r>
            <a:r>
              <a:rPr lang="en-US" altLang="ja-JP" sz="1800" b="1" dirty="0" smtClean="0">
                <a:latin typeface="+mn-ea"/>
              </a:rPr>
              <a:t>_____ </a:t>
            </a:r>
            <a:r>
              <a:rPr lang="ja-JP" altLang="en-US" sz="1800" b="1" dirty="0" smtClean="0">
                <a:latin typeface="+mn-ea"/>
              </a:rPr>
              <a:t>ノ</a:t>
            </a:r>
            <a:r>
              <a:rPr lang="en-US" altLang="ja-JP" sz="1800" b="1" dirty="0" smtClean="0">
                <a:latin typeface="+mn-ea"/>
              </a:rPr>
              <a:t>.| </a:t>
            </a:r>
            <a:r>
              <a:rPr lang="ja-JP" altLang="en-US" sz="1800" b="1" dirty="0" smtClean="0">
                <a:latin typeface="+mn-ea"/>
              </a:rPr>
              <a:t>ヽ　</a:t>
            </a:r>
            <a:r>
              <a:rPr lang="en-US" altLang="ja-JP" sz="1800" b="1" dirty="0" smtClean="0">
                <a:latin typeface="+mn-ea"/>
              </a:rPr>
              <a:t>I</a:t>
            </a:r>
            <a:r>
              <a:rPr lang="ja-JP" altLang="en-US" sz="1800" b="1" dirty="0" smtClean="0">
                <a:latin typeface="+mn-ea"/>
              </a:rPr>
              <a:t>　　実際にデモを交えてご紹介しましょう。</a:t>
            </a:r>
            <a:endParaRPr lang="en-US" altLang="ja-JP" sz="1800" b="1" dirty="0" smtClean="0">
              <a:latin typeface="+mn-ea"/>
            </a:endParaRPr>
          </a:p>
          <a:p>
            <a:pPr>
              <a:buFontTx/>
              <a:buNone/>
              <a:defRPr/>
            </a:pPr>
            <a:r>
              <a:rPr lang="ja-JP" altLang="en-US" sz="1800" b="1" dirty="0" smtClean="0">
                <a:latin typeface="+mn-ea"/>
              </a:rPr>
              <a:t>　 　 </a:t>
            </a:r>
            <a:r>
              <a:rPr lang="en-US" altLang="ja-JP" sz="1800" b="1" dirty="0" smtClean="0">
                <a:latin typeface="+mn-ea"/>
              </a:rPr>
              <a:t>|</a:t>
            </a:r>
            <a:r>
              <a:rPr lang="ja-JP" altLang="en-US" sz="1800" b="1" dirty="0" smtClean="0">
                <a:latin typeface="+mn-ea"/>
              </a:rPr>
              <a:t>　　＼</a:t>
            </a:r>
            <a:r>
              <a:rPr lang="en-US" altLang="ja-JP" sz="1800" b="1" dirty="0" smtClean="0">
                <a:latin typeface="+mn-ea"/>
              </a:rPr>
              <a:t>/</a:t>
            </a:r>
            <a:r>
              <a:rPr lang="ja-JP" altLang="en-US" sz="1800" b="1" dirty="0" smtClean="0">
                <a:latin typeface="+mn-ea"/>
              </a:rPr>
              <a:t>ﾞ（</a:t>
            </a:r>
            <a:r>
              <a:rPr lang="en-US" altLang="ja-JP" sz="1800" b="1" dirty="0" smtClean="0">
                <a:latin typeface="+mn-ea"/>
              </a:rPr>
              <a:t>__)</a:t>
            </a:r>
            <a:r>
              <a:rPr lang="ja-JP" altLang="en-US" sz="1800" b="1" dirty="0" smtClean="0">
                <a:latin typeface="+mn-ea"/>
              </a:rPr>
              <a:t>＼</a:t>
            </a:r>
            <a:r>
              <a:rPr lang="en-US" altLang="ja-JP" sz="1800" b="1" dirty="0" smtClean="0">
                <a:latin typeface="+mn-ea"/>
              </a:rPr>
              <a:t>,| </a:t>
            </a:r>
            <a:r>
              <a:rPr lang="ja-JP" altLang="en-US" sz="1800" b="1" dirty="0" smtClean="0">
                <a:latin typeface="+mn-ea"/>
              </a:rPr>
              <a:t>　</a:t>
            </a:r>
            <a:r>
              <a:rPr lang="en-US" altLang="ja-JP" sz="1800" b="1" dirty="0" err="1" smtClean="0">
                <a:latin typeface="+mn-ea"/>
              </a:rPr>
              <a:t>i</a:t>
            </a:r>
            <a:r>
              <a:rPr lang="ja-JP" altLang="en-US" sz="1800" b="1" dirty="0" smtClean="0">
                <a:latin typeface="+mn-ea"/>
              </a:rPr>
              <a:t>　</a:t>
            </a:r>
            <a:r>
              <a:rPr lang="en-US" altLang="ja-JP" sz="1800" b="1" dirty="0" smtClean="0">
                <a:latin typeface="+mn-ea"/>
              </a:rPr>
              <a:t>|</a:t>
            </a:r>
          </a:p>
          <a:p>
            <a:pPr>
              <a:buFontTx/>
              <a:buNone/>
              <a:defRPr/>
            </a:pPr>
            <a:r>
              <a:rPr lang="ja-JP" altLang="en-US" sz="1800" b="1" dirty="0" smtClean="0">
                <a:latin typeface="+mn-ea"/>
              </a:rPr>
              <a:t>　 　 ＞　　 ヽ</a:t>
            </a:r>
            <a:r>
              <a:rPr lang="en-US" altLang="ja-JP" sz="1800" b="1" dirty="0" smtClean="0">
                <a:latin typeface="+mn-ea"/>
              </a:rPr>
              <a:t>. </a:t>
            </a:r>
            <a:r>
              <a:rPr lang="ja-JP" altLang="en-US" sz="1800" b="1" dirty="0" smtClean="0">
                <a:latin typeface="+mn-ea"/>
              </a:rPr>
              <a:t>ハ　 </a:t>
            </a:r>
            <a:r>
              <a:rPr lang="en-US" altLang="ja-JP" sz="1800" b="1" dirty="0" smtClean="0">
                <a:latin typeface="+mn-ea"/>
              </a:rPr>
              <a:t>| </a:t>
            </a:r>
            <a:r>
              <a:rPr lang="ja-JP" altLang="en-US" sz="1800" b="1" dirty="0" smtClean="0">
                <a:latin typeface="+mn-ea"/>
              </a:rPr>
              <a:t>　 </a:t>
            </a:r>
            <a:r>
              <a:rPr lang="en-US" altLang="ja-JP" sz="1800" b="1" dirty="0" smtClean="0">
                <a:latin typeface="+mn-ea"/>
              </a:rPr>
              <a:t>|</a:t>
            </a:r>
            <a:r>
              <a:rPr lang="ja-JP" altLang="en-US" sz="1800" b="1" dirty="0" smtClean="0">
                <a:latin typeface="+mn-ea"/>
              </a:rPr>
              <a:t>｜　いつになるのか、皆目見当もつかないわけだ</a:t>
            </a:r>
            <a:r>
              <a:rPr lang="ja-JP" altLang="en-US" sz="1800" b="1" dirty="0" err="1" smtClean="0">
                <a:latin typeface="+mn-ea"/>
              </a:rPr>
              <a:t>ｗ</a:t>
            </a:r>
            <a:endParaRPr lang="ja-JP" altLang="en-US" sz="1800" b="1" dirty="0" smtClean="0">
              <a:latin typeface="+mn-ea"/>
            </a:endParaRPr>
          </a:p>
          <a:p>
            <a:pPr>
              <a:buFontTx/>
              <a:buNone/>
              <a:defRPr/>
            </a:pPr>
            <a:r>
              <a:rPr lang="ja-JP" altLang="en-US" sz="1800" b="1" dirty="0" smtClean="0">
                <a:latin typeface="+mn-ea"/>
              </a:rPr>
              <a:t>　　　　　　　　　　　　　　　　　　</a:t>
            </a:r>
            <a:endParaRPr lang="ja-JP" altLang="en-US" sz="1800" b="1" dirty="0">
              <a:latin typeface="+mn-ea"/>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コンテンツ プレースホルダ 2"/>
          <p:cNvSpPr>
            <a:spLocks noGrp="1"/>
          </p:cNvSpPr>
          <p:nvPr>
            <p:ph idx="1"/>
          </p:nvPr>
        </p:nvSpPr>
        <p:spPr>
          <a:xfrm>
            <a:off x="457200" y="1052513"/>
            <a:ext cx="8229600" cy="1590675"/>
          </a:xfrm>
        </p:spPr>
        <p:txBody>
          <a:bodyPr/>
          <a:lstStyle/>
          <a:p>
            <a:pPr algn="ctr">
              <a:buFontTx/>
              <a:buNone/>
            </a:pPr>
            <a:r>
              <a:rPr lang="ja-JP" altLang="en-US" smtClean="0"/>
              <a:t>ご静聴ありがとうございました。</a:t>
            </a:r>
            <a:endParaRPr lang="en-US" altLang="ja-JP" smtClean="0"/>
          </a:p>
          <a:p>
            <a:pPr algn="ctr">
              <a:buFontTx/>
              <a:buNone/>
            </a:pPr>
            <a:r>
              <a:rPr lang="en-US" altLang="ja-JP" smtClean="0"/>
              <a:t>m(_._)m</a:t>
            </a:r>
            <a:endParaRPr lang="ja-JP" altLang="en-US" smtClean="0"/>
          </a:p>
        </p:txBody>
      </p:sp>
      <p:sp>
        <p:nvSpPr>
          <p:cNvPr id="5" name="テキスト ボックス 4"/>
          <p:cNvSpPr txBox="1"/>
          <p:nvPr/>
        </p:nvSpPr>
        <p:spPr>
          <a:xfrm>
            <a:off x="5214942" y="2714620"/>
            <a:ext cx="3241675" cy="2838450"/>
          </a:xfrm>
          <a:prstGeom prst="rect">
            <a:avLst/>
          </a:prstGeom>
          <a:noFill/>
        </p:spPr>
        <p:txBody>
          <a:bodyPr wrap="none">
            <a:spAutoFit/>
          </a:bodyPr>
          <a:lstStyle/>
          <a:p>
            <a:pPr>
              <a:defRPr/>
            </a:pP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へ</a:t>
            </a:r>
          </a:p>
          <a:p>
            <a:pPr>
              <a:defRPr/>
            </a:pPr>
            <a:r>
              <a:rPr lang="ja-JP" altLang="en-US" sz="1050" b="1" dirty="0">
                <a:latin typeface="+mn-ea"/>
                <a:ea typeface="+mn-ea"/>
              </a:rPr>
              <a:t>　　</a:t>
            </a:r>
            <a:r>
              <a:rPr lang="en-US" altLang="ja-JP" sz="1050" b="1" dirty="0">
                <a:latin typeface="+mn-ea"/>
                <a:ea typeface="+mn-ea"/>
              </a:rPr>
              <a:t>___ </a:t>
            </a:r>
            <a:r>
              <a:rPr lang="ja-JP" altLang="en-US" sz="1050" b="1" dirty="0">
                <a:latin typeface="+mn-ea"/>
                <a:ea typeface="+mn-ea"/>
              </a:rPr>
              <a:t>　　　　　　　 　 　 　 　 　　　　　　　　　　　　ﾑ　　</a:t>
            </a:r>
            <a:r>
              <a:rPr lang="en-US" altLang="ja-JP" sz="1050" b="1" dirty="0" err="1">
                <a:latin typeface="+mn-ea"/>
                <a:ea typeface="+mn-ea"/>
              </a:rPr>
              <a:t>i</a:t>
            </a:r>
            <a:endParaRPr lang="en-US" altLang="ja-JP" sz="1050" b="1" dirty="0">
              <a:latin typeface="+mn-ea"/>
              <a:ea typeface="+mn-ea"/>
            </a:endParaRPr>
          </a:p>
          <a:p>
            <a:pPr>
              <a:defRPr/>
            </a:pPr>
            <a:r>
              <a:rPr lang="ja-JP" altLang="en-US" sz="1050" b="1" dirty="0">
                <a:latin typeface="+mn-ea"/>
                <a:ea typeface="+mn-ea"/>
              </a:rPr>
              <a:t>　「 ﾋ</a:t>
            </a:r>
            <a:r>
              <a:rPr lang="en-US" altLang="ja-JP" sz="1050" b="1" dirty="0">
                <a:latin typeface="+mn-ea"/>
                <a:ea typeface="+mn-ea"/>
              </a:rPr>
              <a:t>_</a:t>
            </a:r>
            <a:r>
              <a:rPr lang="en-US" altLang="ja-JP" sz="1050" b="1" dirty="0" err="1">
                <a:latin typeface="+mn-ea"/>
                <a:ea typeface="+mn-ea"/>
              </a:rPr>
              <a:t>i</a:t>
            </a:r>
            <a:r>
              <a:rPr lang="en-US" altLang="ja-JP" sz="1050" b="1" dirty="0">
                <a:latin typeface="+mn-ea"/>
                <a:ea typeface="+mn-ea"/>
              </a:rPr>
              <a:t>〉</a:t>
            </a:r>
            <a:r>
              <a:rPr lang="ja-JP" altLang="en-US" sz="1050" b="1" dirty="0">
                <a:latin typeface="+mn-ea"/>
                <a:ea typeface="+mn-ea"/>
              </a:rPr>
              <a:t>　　　 　 　　　　　　 　 　　　　　　　　　　　　 ゝ　</a:t>
            </a:r>
            <a:r>
              <a:rPr lang="en-US" altLang="ja-JP" sz="1050" b="1" dirty="0">
                <a:latin typeface="+mn-ea"/>
                <a:ea typeface="+mn-ea"/>
              </a:rPr>
              <a:t>〈</a:t>
            </a:r>
          </a:p>
          <a:p>
            <a:pPr>
              <a:defRPr/>
            </a:pPr>
            <a:r>
              <a:rPr lang="ja-JP" altLang="en-US" sz="1050" b="1" dirty="0">
                <a:latin typeface="+mn-ea"/>
                <a:ea typeface="+mn-ea"/>
              </a:rPr>
              <a:t>　ﾄ　ノ 　　　　　　　　　　　　　　　　　　　　　　　　　　</a:t>
            </a:r>
            <a:r>
              <a:rPr lang="en-US" altLang="ja-JP" sz="1050" b="1" dirty="0" err="1">
                <a:latin typeface="+mn-ea"/>
                <a:ea typeface="+mn-ea"/>
              </a:rPr>
              <a:t>i</a:t>
            </a:r>
            <a:r>
              <a:rPr lang="ja-JP" altLang="en-US" sz="1050" b="1" dirty="0">
                <a:latin typeface="+mn-ea"/>
                <a:ea typeface="+mn-ea"/>
              </a:rPr>
              <a:t>ニ</a:t>
            </a:r>
            <a:r>
              <a:rPr lang="en-US" altLang="ja-JP" sz="1050" b="1" dirty="0">
                <a:latin typeface="+mn-ea"/>
                <a:ea typeface="+mn-ea"/>
              </a:rPr>
              <a:t>(()</a:t>
            </a:r>
          </a:p>
          <a:p>
            <a:pPr>
              <a:defRPr/>
            </a:pPr>
            <a:r>
              <a:rPr lang="ja-JP" altLang="en-US" sz="1050" b="1" dirty="0">
                <a:latin typeface="+mn-ea"/>
                <a:ea typeface="+mn-ea"/>
              </a:rPr>
              <a:t>　</a:t>
            </a:r>
            <a:r>
              <a:rPr lang="en-US" altLang="ja-JP" sz="1050" b="1" dirty="0" err="1">
                <a:latin typeface="+mn-ea"/>
                <a:ea typeface="+mn-ea"/>
              </a:rPr>
              <a:t>i</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_ </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ヽ</a:t>
            </a:r>
          </a:p>
          <a:p>
            <a:pPr>
              <a:defRPr/>
            </a:pPr>
            <a:r>
              <a:rPr lang="ja-JP" altLang="en-US" sz="1050" b="1" dirty="0">
                <a:latin typeface="+mn-ea"/>
                <a:ea typeface="+mn-ea"/>
              </a:rPr>
              <a:t>　</a:t>
            </a:r>
            <a:r>
              <a:rPr lang="en-US" altLang="ja-JP" sz="1050" b="1" dirty="0" err="1">
                <a:latin typeface="+mn-ea"/>
                <a:ea typeface="+mn-ea"/>
              </a:rPr>
              <a:t>i</a:t>
            </a:r>
            <a:r>
              <a:rPr lang="ja-JP" altLang="en-US" sz="1050" b="1" dirty="0">
                <a:latin typeface="+mn-ea"/>
                <a:ea typeface="+mn-ea"/>
              </a:rPr>
              <a:t>　　</a:t>
            </a:r>
            <a:r>
              <a:rPr lang="en-US" altLang="ja-JP" sz="1050" b="1" dirty="0" err="1">
                <a:latin typeface="+mn-ea"/>
                <a:ea typeface="+mn-ea"/>
              </a:rPr>
              <a:t>i</a:t>
            </a:r>
            <a:r>
              <a:rPr lang="ja-JP" altLang="en-US" sz="1050" b="1" dirty="0">
                <a:latin typeface="+mn-ea"/>
                <a:ea typeface="+mn-ea"/>
              </a:rPr>
              <a:t>　　　 　　　　　　　／</a:t>
            </a:r>
            <a:r>
              <a:rPr lang="en-US" altLang="ja-JP" sz="1050" b="1" dirty="0">
                <a:latin typeface="+mn-ea"/>
                <a:ea typeface="+mn-ea"/>
              </a:rPr>
              <a:t>__,</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a:t>
            </a:r>
            <a:r>
              <a:rPr lang="en-US" altLang="ja-JP" sz="1050" b="1" dirty="0" err="1">
                <a:latin typeface="+mn-ea"/>
                <a:ea typeface="+mn-ea"/>
              </a:rPr>
              <a:t>i</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a:t>
            </a:r>
          </a:p>
          <a:p>
            <a:pPr>
              <a:defRPr/>
            </a:pP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err="1">
                <a:latin typeface="+mn-ea"/>
                <a:ea typeface="+mn-ea"/>
              </a:rPr>
              <a:t>i</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 ●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λ</a:t>
            </a:r>
          </a:p>
          <a:p>
            <a:pPr>
              <a:defRPr/>
            </a:pPr>
            <a:r>
              <a:rPr lang="ja-JP" altLang="en-US" sz="1050" b="1" dirty="0">
                <a:latin typeface="+mn-ea"/>
                <a:ea typeface="+mn-ea"/>
              </a:rPr>
              <a:t>　ト－┤</a:t>
            </a:r>
            <a:r>
              <a:rPr lang="en-US" altLang="ja-JP" sz="1050" b="1" dirty="0">
                <a:latin typeface="+mn-ea"/>
                <a:ea typeface="+mn-ea"/>
              </a:rPr>
              <a:t>.</a:t>
            </a:r>
            <a:r>
              <a:rPr lang="ja-JP" altLang="en-US" sz="1050" b="1" dirty="0">
                <a:latin typeface="+mn-ea"/>
                <a:ea typeface="+mn-ea"/>
              </a:rPr>
              <a:t>　　　　　　／ 　 　（</a:t>
            </a:r>
            <a:r>
              <a:rPr lang="en-US" altLang="ja-JP" sz="1050" b="1" dirty="0">
                <a:latin typeface="+mn-ea"/>
                <a:ea typeface="+mn-ea"/>
              </a:rPr>
              <a:t>__</a:t>
            </a:r>
            <a:r>
              <a:rPr lang="ja-JP" altLang="en-US" sz="1050" b="1" dirty="0">
                <a:latin typeface="+mn-ea"/>
                <a:ea typeface="+mn-ea"/>
              </a:rPr>
              <a:t>人</a:t>
            </a:r>
            <a:r>
              <a:rPr lang="en-US" altLang="ja-JP" sz="1050" b="1" dirty="0">
                <a:latin typeface="+mn-ea"/>
                <a:ea typeface="+mn-ea"/>
              </a:rPr>
              <a:t>__</a:t>
            </a:r>
            <a:r>
              <a:rPr lang="ja-JP" altLang="en-US" sz="1050" b="1" dirty="0">
                <a:latin typeface="+mn-ea"/>
                <a:ea typeface="+mn-ea"/>
              </a:rPr>
              <a:t>） 　　　＼　　　 </a:t>
            </a:r>
            <a:r>
              <a:rPr lang="en-US" altLang="ja-JP" sz="1050" b="1" dirty="0">
                <a:latin typeface="+mn-ea"/>
                <a:ea typeface="+mn-ea"/>
              </a:rPr>
              <a:t>,</a:t>
            </a:r>
            <a:r>
              <a:rPr lang="ja-JP" altLang="en-US" sz="1050" b="1" dirty="0">
                <a:latin typeface="+mn-ea"/>
                <a:ea typeface="+mn-ea"/>
              </a:rPr>
              <a:t>ノ　￣ </a:t>
            </a:r>
            <a:r>
              <a:rPr lang="en-US" altLang="ja-JP" sz="1050" b="1" dirty="0">
                <a:latin typeface="+mn-ea"/>
                <a:ea typeface="+mn-ea"/>
              </a:rPr>
              <a:t>,!</a:t>
            </a:r>
          </a:p>
          <a:p>
            <a:pPr>
              <a:defRPr/>
            </a:pPr>
            <a:r>
              <a:rPr lang="ja-JP" altLang="en-US" sz="1050" b="1" dirty="0">
                <a:latin typeface="+mn-ea"/>
                <a:ea typeface="+mn-ea"/>
              </a:rPr>
              <a:t>　</a:t>
            </a:r>
            <a:r>
              <a:rPr lang="en-US" altLang="ja-JP" sz="1050" b="1" dirty="0" err="1">
                <a:latin typeface="+mn-ea"/>
                <a:ea typeface="+mn-ea"/>
              </a:rPr>
              <a:t>i</a:t>
            </a:r>
            <a:r>
              <a:rPr lang="ja-JP" altLang="en-US" sz="1050" b="1" dirty="0">
                <a:latin typeface="+mn-ea"/>
                <a:ea typeface="+mn-ea"/>
              </a:rPr>
              <a:t>　　　ゝ</a:t>
            </a:r>
            <a:r>
              <a:rPr lang="en-US" altLang="ja-JP" sz="1050" b="1" dirty="0">
                <a:latin typeface="+mn-ea"/>
                <a:ea typeface="+mn-ea"/>
              </a:rPr>
              <a:t>､_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ﾊ　　　</a:t>
            </a:r>
            <a:r>
              <a:rPr lang="en-US" altLang="ja-JP" sz="1050" b="1" dirty="0">
                <a:latin typeface="+mn-ea"/>
                <a:ea typeface="+mn-ea"/>
              </a:rPr>
              <a:t>,!</a:t>
            </a:r>
          </a:p>
          <a:p>
            <a:pPr>
              <a:defRPr/>
            </a:pPr>
            <a:r>
              <a:rPr lang="en-US" altLang="ja-JP" sz="1050" b="1" dirty="0">
                <a:latin typeface="+mn-ea"/>
                <a:ea typeface="+mn-ea"/>
              </a:rPr>
              <a:t>.</a:t>
            </a:r>
            <a:r>
              <a:rPr lang="ja-JP" altLang="en-US" sz="1050" b="1" dirty="0">
                <a:latin typeface="+mn-ea"/>
                <a:ea typeface="+mn-ea"/>
              </a:rPr>
              <a:t>　ヽ、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､,__</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 　ヽ／</a:t>
            </a:r>
          </a:p>
          <a:p>
            <a:pPr>
              <a:defRPr/>
            </a:pPr>
            <a:r>
              <a:rPr lang="ja-JP" altLang="en-US" sz="1050" b="1" dirty="0">
                <a:latin typeface="+mn-ea"/>
                <a:ea typeface="+mn-ea"/>
              </a:rPr>
              <a:t>　　　＼ノ　ﾉ　　　ﾊ￣</a:t>
            </a:r>
            <a:r>
              <a:rPr lang="en-US" altLang="ja-JP" sz="1050" b="1" dirty="0">
                <a:latin typeface="+mn-ea"/>
                <a:ea typeface="+mn-ea"/>
              </a:rPr>
              <a:t>r/:::r―--―/::</a:t>
            </a:r>
            <a:r>
              <a:rPr lang="ja-JP" altLang="en-US" sz="1050" b="1" dirty="0">
                <a:latin typeface="+mn-ea"/>
                <a:ea typeface="+mn-ea"/>
              </a:rPr>
              <a:t>７　　 ﾉ　　　　／</a:t>
            </a:r>
          </a:p>
          <a:p>
            <a:pPr>
              <a:defRPr/>
            </a:pPr>
            <a:r>
              <a:rPr lang="ja-JP" altLang="en-US" sz="1050" b="1" dirty="0">
                <a:latin typeface="+mn-ea"/>
                <a:ea typeface="+mn-ea"/>
              </a:rPr>
              <a:t>　 　　 　 ヽ</a:t>
            </a:r>
            <a:r>
              <a:rPr lang="en-US" altLang="ja-JP" sz="1050" b="1" dirty="0">
                <a:latin typeface="+mn-ea"/>
                <a:ea typeface="+mn-ea"/>
              </a:rPr>
              <a:t>.</a:t>
            </a:r>
            <a:r>
              <a:rPr lang="ja-JP" altLang="en-US" sz="1050" b="1" dirty="0">
                <a:latin typeface="+mn-ea"/>
                <a:ea typeface="+mn-ea"/>
              </a:rPr>
              <a:t>　　　　　　ヽ</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 '::. :'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 "</a:t>
            </a:r>
          </a:p>
          <a:p>
            <a:pPr>
              <a:defRPr/>
            </a:pPr>
            <a:r>
              <a:rPr lang="ja-JP" altLang="en-US" sz="1050" b="1" dirty="0">
                <a:latin typeface="+mn-ea"/>
                <a:ea typeface="+mn-ea"/>
              </a:rPr>
              <a:t>　　　　　　　 </a:t>
            </a:r>
            <a:r>
              <a:rPr lang="en-US" altLang="ja-JP" sz="1050" b="1" dirty="0">
                <a:latin typeface="+mn-ea"/>
                <a:ea typeface="+mn-ea"/>
              </a:rPr>
              <a:t>`</a:t>
            </a:r>
            <a:r>
              <a:rPr lang="ja-JP" altLang="en-US" sz="1050" b="1" dirty="0" err="1">
                <a:latin typeface="+mn-ea"/>
                <a:ea typeface="+mn-ea"/>
              </a:rPr>
              <a:t>ｰ</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＼ヽ</a:t>
            </a:r>
            <a:r>
              <a:rPr lang="en-US" altLang="ja-JP" sz="1050" b="1" dirty="0">
                <a:latin typeface="+mn-ea"/>
                <a:ea typeface="+mn-ea"/>
              </a:rPr>
              <a:t>::. ;::</a:t>
            </a:r>
            <a:r>
              <a:rPr lang="ja-JP" altLang="en-US" sz="1050" b="1" dirty="0">
                <a:latin typeface="+mn-ea"/>
                <a:ea typeface="+mn-ea"/>
              </a:rPr>
              <a:t>：</a:t>
            </a:r>
            <a:r>
              <a:rPr lang="en-US" altLang="ja-JP" sz="1050" b="1" dirty="0">
                <a:latin typeface="+mn-ea"/>
                <a:ea typeface="+mn-ea"/>
              </a:rPr>
              <a:t>|/</a:t>
            </a:r>
            <a:r>
              <a:rPr lang="ja-JP" altLang="en-US" sz="1050" b="1" dirty="0">
                <a:latin typeface="+mn-ea"/>
                <a:ea typeface="+mn-ea"/>
              </a:rPr>
              <a:t>　　　　　</a:t>
            </a:r>
            <a:r>
              <a:rPr lang="ja-JP" altLang="en-US" sz="1050" b="1" dirty="0" err="1">
                <a:latin typeface="+mn-ea"/>
                <a:ea typeface="+mn-ea"/>
              </a:rPr>
              <a:t>ｒ</a:t>
            </a:r>
            <a:r>
              <a:rPr lang="en-US" altLang="ja-JP" sz="1050" b="1" dirty="0">
                <a:latin typeface="+mn-ea"/>
                <a:ea typeface="+mn-ea"/>
              </a:rPr>
              <a:t>'"</a:t>
            </a:r>
          </a:p>
          <a:p>
            <a:pPr>
              <a:defRPr/>
            </a:pPr>
            <a:r>
              <a:rPr lang="ja-JP" altLang="en-US" sz="1050" b="1" dirty="0">
                <a:latin typeface="+mn-ea"/>
                <a:ea typeface="+mn-ea"/>
              </a:rPr>
              <a:t>　　　　　／￣二二二二二二二二二二二二二二二二ヽ</a:t>
            </a:r>
          </a:p>
          <a:p>
            <a:pPr>
              <a:defRPr/>
            </a:pP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お　し　ま　い　　 　　　　　　│</a:t>
            </a:r>
            <a:r>
              <a:rPr lang="en-US" altLang="ja-JP" sz="1050" b="1" dirty="0">
                <a:latin typeface="+mn-ea"/>
                <a:ea typeface="+mn-ea"/>
              </a:rPr>
              <a:t>|</a:t>
            </a:r>
          </a:p>
          <a:p>
            <a:pPr>
              <a:defRPr/>
            </a:pPr>
            <a:r>
              <a:rPr lang="ja-JP" altLang="en-US" sz="1050" b="1" dirty="0">
                <a:latin typeface="+mn-ea"/>
                <a:ea typeface="+mn-ea"/>
              </a:rPr>
              <a:t>　　　　　＼＿二二二二二二二二二二二二二二二二ノ</a:t>
            </a:r>
          </a:p>
          <a:p>
            <a:pPr>
              <a:defRPr/>
            </a:pPr>
            <a:endParaRPr lang="ja-JP" altLang="en-US" sz="1050" b="1" dirty="0">
              <a:latin typeface="+mn-ea"/>
              <a:ea typeface="+mn-ea"/>
            </a:endParaRPr>
          </a:p>
        </p:txBody>
      </p:sp>
      <p:sp>
        <p:nvSpPr>
          <p:cNvPr id="6" name="テキスト ボックス 5"/>
          <p:cNvSpPr txBox="1"/>
          <p:nvPr/>
        </p:nvSpPr>
        <p:spPr>
          <a:xfrm>
            <a:off x="7000892" y="5643578"/>
            <a:ext cx="1608133" cy="200055"/>
          </a:xfrm>
          <a:prstGeom prst="rect">
            <a:avLst/>
          </a:prstGeom>
          <a:noFill/>
        </p:spPr>
        <p:txBody>
          <a:bodyPr wrap="none" rtlCol="0">
            <a:spAutoFit/>
          </a:bodyPr>
          <a:lstStyle/>
          <a:p>
            <a:r>
              <a:rPr kumimoji="1" lang="en-US" altLang="ja-JP" sz="700" dirty="0" smtClean="0"/>
              <a:t>Special thanks for </a:t>
            </a:r>
            <a:r>
              <a:rPr kumimoji="1" lang="en-US" altLang="ja-JP" sz="700" dirty="0" err="1" smtClean="0"/>
              <a:t>Yaruo</a:t>
            </a:r>
            <a:r>
              <a:rPr kumimoji="1" lang="en-US" altLang="ja-JP" sz="700" dirty="0" smtClean="0"/>
              <a:t> </a:t>
            </a:r>
            <a:r>
              <a:rPr kumimoji="1" lang="en-US" altLang="ja-JP" sz="700" dirty="0" err="1" smtClean="0"/>
              <a:t>charactors</a:t>
            </a:r>
            <a:endParaRPr kumimoji="1" lang="ja-JP" altLang="en-US" sz="700" dirty="0"/>
          </a:p>
        </p:txBody>
      </p:sp>
      <p:sp>
        <p:nvSpPr>
          <p:cNvPr id="7" name="テキスト ボックス 6"/>
          <p:cNvSpPr txBox="1"/>
          <p:nvPr/>
        </p:nvSpPr>
        <p:spPr>
          <a:xfrm>
            <a:off x="1000100" y="2357430"/>
            <a:ext cx="3571900" cy="1277273"/>
          </a:xfrm>
          <a:prstGeom prst="rect">
            <a:avLst/>
          </a:prstGeom>
          <a:noFill/>
        </p:spPr>
        <p:txBody>
          <a:bodyPr wrap="square">
            <a:spAutoFit/>
          </a:bodyPr>
          <a:lstStyle/>
          <a:p>
            <a:pPr>
              <a:defRPr/>
            </a:pPr>
            <a:r>
              <a:rPr lang="ja-JP" altLang="en-US" sz="1100" b="1" dirty="0">
                <a:latin typeface="+mn-ea"/>
                <a:ea typeface="+mn-ea"/>
              </a:rPr>
              <a:t>　 　 　　　＿＿＿</a:t>
            </a:r>
            <a:r>
              <a:rPr lang="en-US" altLang="ja-JP" sz="1100" b="1" dirty="0">
                <a:latin typeface="+mn-ea"/>
                <a:ea typeface="+mn-ea"/>
              </a:rPr>
              <a:t>_</a:t>
            </a:r>
          </a:p>
          <a:p>
            <a:pPr>
              <a:defRPr/>
            </a:pPr>
            <a:r>
              <a:rPr lang="ja-JP" altLang="en-US" sz="1100" b="1" dirty="0">
                <a:latin typeface="+mn-ea"/>
                <a:ea typeface="+mn-ea"/>
              </a:rPr>
              <a:t>　 　　　／　　 　 　＼</a:t>
            </a:r>
          </a:p>
          <a:p>
            <a:pPr>
              <a:defRPr/>
            </a:pPr>
            <a:r>
              <a:rPr lang="ja-JP" altLang="en-US" sz="1100" b="1" dirty="0">
                <a:latin typeface="+mn-ea"/>
                <a:ea typeface="+mn-ea"/>
              </a:rPr>
              <a:t>　　　／　 </a:t>
            </a:r>
            <a:r>
              <a:rPr lang="en-US" altLang="ja-JP" sz="1100" b="1" dirty="0">
                <a:latin typeface="+mn-ea"/>
                <a:ea typeface="+mn-ea"/>
              </a:rPr>
              <a:t>_</a:t>
            </a:r>
            <a:r>
              <a:rPr lang="ja-JP" altLang="en-US" sz="1100" b="1" dirty="0">
                <a:latin typeface="+mn-ea"/>
                <a:ea typeface="+mn-ea"/>
              </a:rPr>
              <a:t>ノ 　ヽ</a:t>
            </a:r>
            <a:r>
              <a:rPr lang="en-US" altLang="ja-JP" sz="1100" b="1" dirty="0">
                <a:latin typeface="+mn-ea"/>
                <a:ea typeface="+mn-ea"/>
              </a:rPr>
              <a:t>､_</a:t>
            </a:r>
            <a:r>
              <a:rPr lang="ja-JP" altLang="en-US" sz="1100" b="1" dirty="0">
                <a:latin typeface="+mn-ea"/>
                <a:ea typeface="+mn-ea"/>
              </a:rPr>
              <a:t>　 ＼</a:t>
            </a:r>
          </a:p>
          <a:p>
            <a:pPr>
              <a:defRPr/>
            </a:pPr>
            <a:r>
              <a:rPr lang="ja-JP" altLang="en-US" sz="1100" b="1" dirty="0">
                <a:latin typeface="+mn-ea"/>
                <a:ea typeface="+mn-ea"/>
              </a:rPr>
              <a:t>　 ／ 　</a:t>
            </a:r>
            <a:r>
              <a:rPr lang="en-US" altLang="ja-JP" sz="1100" b="1" dirty="0">
                <a:latin typeface="+mn-ea"/>
                <a:ea typeface="+mn-ea"/>
              </a:rPr>
              <a:t>o</a:t>
            </a:r>
            <a:r>
              <a:rPr lang="ja-JP" altLang="en-US" sz="1100" b="1" dirty="0">
                <a:latin typeface="+mn-ea"/>
                <a:ea typeface="+mn-ea"/>
              </a:rPr>
              <a:t>ﾟ⌒　　　⌒ﾟ</a:t>
            </a:r>
            <a:r>
              <a:rPr lang="en-US" altLang="ja-JP" sz="1100" b="1" dirty="0">
                <a:latin typeface="+mn-ea"/>
                <a:ea typeface="+mn-ea"/>
              </a:rPr>
              <a:t>o</a:t>
            </a:r>
            <a:r>
              <a:rPr lang="ja-JP" altLang="en-US" sz="1100" b="1" dirty="0">
                <a:latin typeface="+mn-ea"/>
                <a:ea typeface="+mn-ea"/>
              </a:rPr>
              <a:t>　 ＼　 </a:t>
            </a:r>
            <a:r>
              <a:rPr lang="ja-JP" altLang="en-US" sz="1100" b="1" dirty="0" smtClean="0">
                <a:latin typeface="+mn-ea"/>
                <a:ea typeface="+mn-ea"/>
              </a:rPr>
              <a:t>また今度</a:t>
            </a:r>
            <a:r>
              <a:rPr lang="ja-JP" altLang="en-US" sz="1100" b="1" dirty="0" err="1" smtClean="0">
                <a:latin typeface="+mn-ea"/>
                <a:ea typeface="+mn-ea"/>
              </a:rPr>
              <a:t>だお。</a:t>
            </a:r>
            <a:endParaRPr lang="ja-JP" altLang="en-US" sz="1100" b="1" dirty="0">
              <a:latin typeface="+mn-ea"/>
              <a:ea typeface="+mn-ea"/>
            </a:endParaRP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__</a:t>
            </a:r>
            <a:r>
              <a:rPr lang="ja-JP" altLang="en-US" sz="1100" b="1" dirty="0">
                <a:latin typeface="+mn-ea"/>
                <a:ea typeface="+mn-ea"/>
              </a:rPr>
              <a:t>人</a:t>
            </a:r>
            <a:r>
              <a:rPr lang="en-US" altLang="ja-JP" sz="1100" b="1" dirty="0">
                <a:latin typeface="+mn-ea"/>
                <a:ea typeface="+mn-ea"/>
              </a:rPr>
              <a:t>__</a:t>
            </a:r>
            <a:r>
              <a:rPr lang="ja-JP" altLang="en-US" sz="1100" b="1" dirty="0">
                <a:latin typeface="+mn-ea"/>
                <a:ea typeface="+mn-ea"/>
              </a:rPr>
              <a:t>）　　　　</a:t>
            </a:r>
            <a:r>
              <a:rPr lang="en-US" altLang="ja-JP" sz="1100" b="1" dirty="0">
                <a:latin typeface="+mn-ea"/>
                <a:ea typeface="+mn-ea"/>
              </a:rPr>
              <a:t>|</a:t>
            </a:r>
          </a:p>
          <a:p>
            <a:pPr>
              <a:defRPr/>
            </a:pPr>
            <a:r>
              <a:rPr lang="ja-JP" altLang="en-US" sz="1100" b="1" dirty="0">
                <a:latin typeface="+mn-ea"/>
                <a:ea typeface="+mn-ea"/>
              </a:rPr>
              <a:t>　 ＼　　 　 ｀ ⌒</a:t>
            </a:r>
            <a:r>
              <a:rPr lang="en-US" altLang="ja-JP" sz="1100" b="1" dirty="0">
                <a:latin typeface="+mn-ea"/>
                <a:ea typeface="+mn-ea"/>
              </a:rPr>
              <a:t>´ </a:t>
            </a:r>
            <a:r>
              <a:rPr lang="ja-JP" altLang="en-US" sz="1100" b="1" dirty="0">
                <a:latin typeface="+mn-ea"/>
                <a:ea typeface="+mn-ea"/>
              </a:rPr>
              <a:t>　 　 ／</a:t>
            </a:r>
          </a:p>
          <a:p>
            <a:pPr>
              <a:defRPr/>
            </a:pPr>
            <a:endParaRPr lang="ja-JP" altLang="en-US" sz="1100" b="1" dirty="0">
              <a:latin typeface="+mn-ea"/>
              <a:ea typeface="+mn-ea"/>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テキスト プレースホルダ 2"/>
          <p:cNvSpPr>
            <a:spLocks noGrp="1"/>
          </p:cNvSpPr>
          <p:nvPr>
            <p:ph type="body" idx="1"/>
          </p:nvPr>
        </p:nvSpPr>
        <p:spPr>
          <a:xfrm>
            <a:off x="785786" y="3214686"/>
            <a:ext cx="7500990" cy="2928958"/>
          </a:xfrm>
        </p:spPr>
        <p:txBody>
          <a:bodyPr/>
          <a:lstStyle/>
          <a:p>
            <a:pPr>
              <a:buFontTx/>
              <a:buNone/>
            </a:pPr>
            <a:r>
              <a:rPr lang="ja-JP" altLang="en-US" sz="2800" dirty="0" smtClean="0"/>
              <a:t>クラスに「時間軸」を考える。</a:t>
            </a:r>
            <a:endParaRPr lang="en-US" altLang="ja-JP" sz="2800" dirty="0" smtClean="0"/>
          </a:p>
          <a:p>
            <a:pPr>
              <a:buFontTx/>
              <a:buNone/>
            </a:pPr>
            <a:r>
              <a:rPr lang="ja-JP" altLang="en-US" sz="2800" dirty="0" smtClean="0"/>
              <a:t>オブザーバパターンによるイベント通知。</a:t>
            </a:r>
            <a:endParaRPr lang="en-US" altLang="ja-JP" sz="2800" dirty="0" smtClean="0"/>
          </a:p>
          <a:p>
            <a:pPr>
              <a:buFontTx/>
              <a:buNone/>
            </a:pPr>
            <a:r>
              <a:rPr lang="ja-JP" altLang="en-US" sz="2800" dirty="0" smtClean="0">
                <a:solidFill>
                  <a:srgbClr val="FF0000"/>
                </a:solidFill>
              </a:rPr>
              <a:t>クラスの依存性を少なくし独立性を高める。</a:t>
            </a:r>
            <a:endParaRPr lang="en-US" altLang="ja-JP" sz="2800" dirty="0" smtClean="0">
              <a:solidFill>
                <a:srgbClr val="FF0000"/>
              </a:solidFill>
            </a:endParaRPr>
          </a:p>
          <a:p>
            <a:pPr>
              <a:buFontTx/>
              <a:buNone/>
            </a:pPr>
            <a:r>
              <a:rPr lang="ja-JP" altLang="en-US" sz="2800" dirty="0" smtClean="0"/>
              <a:t>ＰＡＲＴ４？なんだっけ・・・ＤＩかな？</a:t>
            </a:r>
            <a:endParaRPr lang="en-US" altLang="ja-JP" sz="2800" dirty="0" smtClean="0"/>
          </a:p>
          <a:p>
            <a:pPr>
              <a:buFontTx/>
              <a:buNone/>
            </a:pPr>
            <a:r>
              <a:rPr lang="ja-JP" altLang="en-US" sz="2800" dirty="0" smtClean="0"/>
              <a:t>では、ＰＡＲＴ５，６行きましょう！</a:t>
            </a:r>
            <a:r>
              <a:rPr lang="ja-JP" altLang="en-US" sz="2800" dirty="0" err="1" smtClean="0"/>
              <a:t>ｗ</a:t>
            </a:r>
            <a:endParaRPr lang="ja-JP" altLang="en-US" sz="2800" dirty="0" smtClean="0"/>
          </a:p>
        </p:txBody>
      </p:sp>
      <p:sp>
        <p:nvSpPr>
          <p:cNvPr id="6" name="テキスト ボックス 5"/>
          <p:cNvSpPr txBox="1"/>
          <p:nvPr/>
        </p:nvSpPr>
        <p:spPr>
          <a:xfrm>
            <a:off x="500034" y="571480"/>
            <a:ext cx="5806398" cy="2462213"/>
          </a:xfrm>
          <a:prstGeom prst="rect">
            <a:avLst/>
          </a:prstGeom>
          <a:noFill/>
        </p:spPr>
        <p:txBody>
          <a:bodyPr wrap="none">
            <a:spAutoFit/>
          </a:bodyPr>
          <a:lstStyle/>
          <a:p>
            <a:pPr>
              <a:defRPr/>
            </a:pPr>
            <a:r>
              <a:rPr lang="ja-JP" altLang="en-US" sz="1400" b="1" dirty="0" smtClean="0">
                <a:latin typeface="+mn-ea"/>
                <a:ea typeface="+mn-ea"/>
              </a:rPr>
              <a:t>　　　　　　 　 ＿＿＿</a:t>
            </a:r>
            <a:r>
              <a:rPr lang="en-US" altLang="ja-JP" sz="1400" b="1" dirty="0" smtClean="0">
                <a:latin typeface="+mn-ea"/>
                <a:ea typeface="+mn-ea"/>
              </a:rPr>
              <a:t>_</a:t>
            </a:r>
            <a:r>
              <a:rPr lang="ja-JP" altLang="en-US" sz="1400" b="1" dirty="0" smtClean="0">
                <a:latin typeface="+mn-ea"/>
                <a:ea typeface="+mn-ea"/>
              </a:rPr>
              <a:t>　　　</a:t>
            </a:r>
          </a:p>
          <a:p>
            <a:pPr>
              <a:defRPr/>
            </a:pPr>
            <a:r>
              <a:rPr lang="ja-JP" altLang="en-US" sz="1400" b="1" dirty="0" smtClean="0">
                <a:latin typeface="+mn-ea"/>
                <a:ea typeface="+mn-ea"/>
              </a:rPr>
              <a:t>　　　　　　 ／ </a:t>
            </a:r>
            <a:r>
              <a:rPr lang="en-US" altLang="ja-JP" sz="1400" b="1" dirty="0" smtClean="0">
                <a:latin typeface="+mn-ea"/>
                <a:ea typeface="+mn-ea"/>
              </a:rPr>
              <a:t>―</a:t>
            </a: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a:t>
            </a:r>
          </a:p>
          <a:p>
            <a:pPr>
              <a:defRPr/>
            </a:pPr>
            <a:r>
              <a:rPr lang="en-US" altLang="ja-JP" sz="1400" b="1" dirty="0" smtClean="0">
                <a:latin typeface="+mn-ea"/>
                <a:ea typeface="+mn-ea"/>
              </a:rPr>
              <a:t>.</a:t>
            </a:r>
            <a:r>
              <a:rPr lang="ja-JP" altLang="en-US" sz="1400" b="1" dirty="0" smtClean="0">
                <a:latin typeface="+mn-ea"/>
                <a:ea typeface="+mn-ea"/>
              </a:rPr>
              <a:t>　　　　　／　（</a:t>
            </a:r>
            <a:r>
              <a:rPr lang="en-US" altLang="ja-JP" sz="1400" b="1" dirty="0" smtClean="0">
                <a:latin typeface="+mn-ea"/>
                <a:ea typeface="+mn-ea"/>
              </a:rPr>
              <a:t>―</a:t>
            </a: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　　　　デモをまじえて説明したん</a:t>
            </a:r>
            <a:r>
              <a:rPr lang="ja-JP" altLang="en-US" sz="1400" b="1" dirty="0" err="1" smtClean="0">
                <a:latin typeface="+mn-ea"/>
                <a:ea typeface="+mn-ea"/>
              </a:rPr>
              <a:t>だお。</a:t>
            </a:r>
            <a:r>
              <a:rPr lang="ja-JP" altLang="en-US" sz="1400" b="1" dirty="0" smtClean="0">
                <a:latin typeface="+mn-ea"/>
                <a:ea typeface="+mn-ea"/>
              </a:rPr>
              <a:t>　　　　　　</a:t>
            </a:r>
          </a:p>
          <a:p>
            <a:pPr>
              <a:defRPr/>
            </a:pPr>
            <a:r>
              <a:rPr lang="ja-JP" altLang="en-US" sz="1400" b="1" dirty="0" smtClean="0">
                <a:latin typeface="+mn-ea"/>
                <a:ea typeface="+mn-ea"/>
              </a:rPr>
              <a:t>　　　　／　　 ⌒（</a:t>
            </a:r>
            <a:r>
              <a:rPr lang="en-US" altLang="ja-JP" sz="1400" b="1" dirty="0" smtClean="0">
                <a:latin typeface="+mn-ea"/>
                <a:ea typeface="+mn-ea"/>
              </a:rPr>
              <a:t>__</a:t>
            </a:r>
            <a:r>
              <a:rPr lang="ja-JP" altLang="en-US" sz="1400" b="1" dirty="0" smtClean="0">
                <a:latin typeface="+mn-ea"/>
                <a:ea typeface="+mn-ea"/>
              </a:rPr>
              <a:t>人</a:t>
            </a:r>
            <a:r>
              <a:rPr lang="en-US" altLang="ja-JP" sz="1400" b="1" dirty="0" smtClean="0">
                <a:latin typeface="+mn-ea"/>
                <a:ea typeface="+mn-ea"/>
              </a:rPr>
              <a:t>__</a:t>
            </a:r>
            <a:r>
              <a:rPr lang="ja-JP" altLang="en-US" sz="1400" b="1" dirty="0" smtClean="0">
                <a:latin typeface="+mn-ea"/>
                <a:ea typeface="+mn-ea"/>
              </a:rPr>
              <a:t>）⌒ ＼</a:t>
            </a:r>
          </a:p>
          <a:p>
            <a:pPr>
              <a:defRPr/>
            </a:pP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　　 　　　｀ </a:t>
            </a:r>
            <a:r>
              <a:rPr lang="en-US" altLang="ja-JP" sz="1400" b="1" dirty="0" smtClean="0">
                <a:latin typeface="+mn-ea"/>
                <a:ea typeface="+mn-ea"/>
              </a:rPr>
              <a:t>―</a:t>
            </a: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　　　</a:t>
            </a:r>
          </a:p>
          <a:p>
            <a:pPr>
              <a:defRPr/>
            </a:pPr>
            <a:r>
              <a:rPr lang="ja-JP" altLang="en-US" sz="1400" b="1" dirty="0" smtClean="0">
                <a:latin typeface="+mn-ea"/>
                <a:ea typeface="+mn-ea"/>
              </a:rPr>
              <a:t>　　　　 ＼　　　　 　　　　　 ／</a:t>
            </a:r>
          </a:p>
          <a:p>
            <a:pPr>
              <a:defRPr/>
            </a:pPr>
            <a:r>
              <a:rPr lang="ja-JP" altLang="en-US" sz="1400" b="1" dirty="0" smtClean="0">
                <a:latin typeface="+mn-ea"/>
                <a:ea typeface="+mn-ea"/>
              </a:rPr>
              <a:t>　　　　ノ　　　　　　　　　　 　＼　　　</a:t>
            </a:r>
          </a:p>
          <a:p>
            <a:pPr>
              <a:defRPr/>
            </a:pP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　　　　　　　　　　　　 　　ヽ 　 　 　 　 　 　 　</a:t>
            </a:r>
          </a:p>
          <a:p>
            <a:pPr>
              <a:defRPr/>
            </a:pP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　　　　ｌ　　　　　　　　　　　　　　＼</a:t>
            </a:r>
          </a:p>
          <a:p>
            <a:pPr>
              <a:defRPr/>
            </a:pPr>
            <a:r>
              <a:rPr lang="ja-JP" altLang="en-US" sz="1400" b="1" dirty="0" smtClean="0">
                <a:latin typeface="+mn-ea"/>
                <a:ea typeface="+mn-ea"/>
              </a:rPr>
              <a:t>　ヽ　　　 </a:t>
            </a:r>
            <a:r>
              <a:rPr lang="en-US" altLang="ja-JP" sz="1400" b="1" dirty="0" smtClean="0">
                <a:latin typeface="+mn-ea"/>
                <a:ea typeface="+mn-ea"/>
              </a:rPr>
              <a:t>-</a:t>
            </a:r>
            <a:r>
              <a:rPr lang="ja-JP" altLang="en-US" sz="1400" b="1" dirty="0" smtClean="0">
                <a:latin typeface="+mn-ea"/>
                <a:ea typeface="+mn-ea"/>
              </a:rPr>
              <a:t>一</a:t>
            </a:r>
            <a:r>
              <a:rPr lang="en-US" altLang="ja-JP" sz="1400" b="1" dirty="0" smtClean="0">
                <a:latin typeface="+mn-ea"/>
                <a:ea typeface="+mn-ea"/>
              </a:rPr>
              <a:t>''''''"</a:t>
            </a:r>
            <a:r>
              <a:rPr lang="ja-JP" altLang="en-US" sz="1400" b="1" dirty="0" smtClean="0">
                <a:latin typeface="+mn-ea"/>
                <a:ea typeface="+mn-ea"/>
              </a:rPr>
              <a:t>～～｀</a:t>
            </a:r>
            <a:r>
              <a:rPr lang="en-US" altLang="ja-JP" sz="1400" b="1" dirty="0" smtClean="0">
                <a:latin typeface="+mn-ea"/>
                <a:ea typeface="+mn-ea"/>
              </a:rPr>
              <a:t>`'</a:t>
            </a:r>
            <a:r>
              <a:rPr lang="ja-JP" altLang="en-US" sz="1400" b="1" dirty="0" err="1" smtClean="0">
                <a:latin typeface="+mn-ea"/>
                <a:ea typeface="+mn-ea"/>
              </a:rPr>
              <a:t>ー</a:t>
            </a:r>
            <a:r>
              <a:rPr lang="en-US" altLang="ja-JP" sz="1400" b="1" dirty="0" smtClean="0">
                <a:latin typeface="+mn-ea"/>
                <a:ea typeface="+mn-ea"/>
              </a:rPr>
              <a:t>--､</a:t>
            </a: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一</a:t>
            </a:r>
            <a:r>
              <a:rPr lang="en-US" altLang="ja-JP" sz="1400" b="1" dirty="0" smtClean="0">
                <a:latin typeface="+mn-ea"/>
                <a:ea typeface="+mn-ea"/>
              </a:rPr>
              <a:t>'''''''</a:t>
            </a:r>
            <a:r>
              <a:rPr lang="ja-JP" altLang="en-US" sz="1400" b="1" dirty="0" err="1" smtClean="0">
                <a:latin typeface="+mn-ea"/>
                <a:ea typeface="+mn-ea"/>
              </a:rPr>
              <a:t>ー</a:t>
            </a:r>
            <a:r>
              <a:rPr lang="en-US" altLang="ja-JP" sz="1400" b="1" dirty="0" smtClean="0">
                <a:latin typeface="+mn-ea"/>
                <a:ea typeface="+mn-ea"/>
              </a:rPr>
              <a:t>-､. </a:t>
            </a:r>
            <a:r>
              <a:rPr lang="ja-JP" altLang="en-US" sz="1400" b="1" dirty="0" smtClean="0">
                <a:latin typeface="+mn-ea"/>
                <a:ea typeface="+mn-ea"/>
              </a:rPr>
              <a:t>　 　</a:t>
            </a:r>
          </a:p>
          <a:p>
            <a:pPr>
              <a:defRPr/>
            </a:pPr>
            <a:r>
              <a:rPr lang="ja-JP" altLang="en-US" sz="1400" b="1" dirty="0" smtClean="0">
                <a:latin typeface="+mn-ea"/>
                <a:ea typeface="+mn-ea"/>
              </a:rPr>
              <a:t>　　ヽ ＿＿＿＿</a:t>
            </a:r>
            <a:r>
              <a:rPr lang="en-US" altLang="ja-JP" sz="1400" b="1" dirty="0" smtClean="0">
                <a:latin typeface="+mn-ea"/>
                <a:ea typeface="+mn-ea"/>
              </a:rPr>
              <a:t>(⌒)(⌒)⌒)</a:t>
            </a: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　　</a:t>
            </a:r>
            <a:r>
              <a:rPr lang="en-US" altLang="ja-JP" sz="1400" b="1" dirty="0" smtClean="0">
                <a:latin typeface="+mn-ea"/>
                <a:ea typeface="+mn-ea"/>
              </a:rPr>
              <a:t>(⌒</a:t>
            </a:r>
            <a:r>
              <a:rPr lang="ja-JP" altLang="en-US" sz="1400" b="1" dirty="0" smtClean="0">
                <a:latin typeface="+mn-ea"/>
                <a:ea typeface="+mn-ea"/>
              </a:rPr>
              <a:t>＿</a:t>
            </a:r>
            <a:r>
              <a:rPr lang="en-US" altLang="ja-JP" sz="1400" b="1" dirty="0" smtClean="0">
                <a:latin typeface="+mn-ea"/>
                <a:ea typeface="+mn-ea"/>
              </a:rPr>
              <a:t>(⌒)⌒)⌒))</a:t>
            </a:r>
            <a:endParaRPr lang="en-US" altLang="ja-JP" sz="1400" b="1" dirty="0">
              <a:latin typeface="+mn-ea"/>
              <a:ea typeface="+mn-ea"/>
            </a:endParaRPr>
          </a:p>
        </p:txBody>
      </p:sp>
      <p:sp>
        <p:nvSpPr>
          <p:cNvPr id="4" name="テキスト ボックス 3"/>
          <p:cNvSpPr txBox="1"/>
          <p:nvPr/>
        </p:nvSpPr>
        <p:spPr>
          <a:xfrm>
            <a:off x="5429256" y="2071678"/>
            <a:ext cx="1592615" cy="523220"/>
          </a:xfrm>
          <a:prstGeom prst="rect">
            <a:avLst/>
          </a:prstGeom>
          <a:noFill/>
        </p:spPr>
        <p:txBody>
          <a:bodyPr wrap="none" rtlCol="0">
            <a:spAutoFit/>
          </a:bodyPr>
          <a:lstStyle/>
          <a:p>
            <a:r>
              <a:rPr kumimoji="1" lang="en-US" altLang="ja-JP" sz="2800" dirty="0" smtClean="0"/>
              <a:t>PART</a:t>
            </a:r>
            <a:r>
              <a:rPr kumimoji="1" lang="ja-JP" altLang="en-US" sz="2800" dirty="0" smtClean="0"/>
              <a:t>　</a:t>
            </a:r>
            <a:r>
              <a:rPr lang="ja-JP" altLang="en-US" sz="2800" dirty="0"/>
              <a:t>３</a:t>
            </a:r>
            <a:endParaRPr kumimoji="1" lang="ja-JP" altLang="en-US"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タイトル 1"/>
          <p:cNvSpPr>
            <a:spLocks noGrp="1"/>
          </p:cNvSpPr>
          <p:nvPr>
            <p:ph type="title"/>
          </p:nvPr>
        </p:nvSpPr>
        <p:spPr/>
        <p:txBody>
          <a:bodyPr/>
          <a:lstStyle/>
          <a:p>
            <a:r>
              <a:rPr lang="ja-JP" altLang="en-US" sz="3200" dirty="0" smtClean="0"/>
              <a:t>いきなりですが。言語は何を使ってますか？</a:t>
            </a:r>
          </a:p>
        </p:txBody>
      </p:sp>
      <p:sp>
        <p:nvSpPr>
          <p:cNvPr id="3" name="テキスト プレースホルダ 2"/>
          <p:cNvSpPr>
            <a:spLocks noGrp="1"/>
          </p:cNvSpPr>
          <p:nvPr>
            <p:ph type="body" idx="1"/>
          </p:nvPr>
        </p:nvSpPr>
        <p:spPr>
          <a:xfrm>
            <a:off x="571501" y="1071563"/>
            <a:ext cx="7786714" cy="4572000"/>
          </a:xfrm>
        </p:spPr>
        <p:txBody>
          <a:bodyPr/>
          <a:lstStyle/>
          <a:p>
            <a:pPr>
              <a:buFontTx/>
              <a:buNone/>
              <a:defRPr/>
            </a:pPr>
            <a:r>
              <a:rPr lang="ja-JP" altLang="en-US" sz="1400" b="1" dirty="0" smtClean="0">
                <a:latin typeface="+mn-ea"/>
              </a:rPr>
              <a:t>                                   Ａｄａ　　　　</a:t>
            </a:r>
            <a:r>
              <a:rPr lang="en-US" altLang="ja-JP" sz="1400" b="1" dirty="0" smtClean="0">
                <a:latin typeface="+mn-ea"/>
              </a:rPr>
              <a:t>Pascal</a:t>
            </a:r>
            <a:r>
              <a:rPr lang="ja-JP" altLang="en-US" sz="1400" b="1" dirty="0" smtClean="0">
                <a:latin typeface="+mn-ea"/>
              </a:rPr>
              <a:t>　　　　　　　　　　</a:t>
            </a:r>
            <a:r>
              <a:rPr lang="en-US" altLang="ja-JP" sz="1400" b="1" dirty="0" smtClean="0">
                <a:latin typeface="+mn-ea"/>
              </a:rPr>
              <a:t>PHP</a:t>
            </a:r>
            <a:r>
              <a:rPr lang="ja-JP" altLang="en-US" sz="1400" b="1" dirty="0" smtClean="0">
                <a:latin typeface="+mn-ea"/>
              </a:rPr>
              <a:t>　　　　　　　　　　　　</a:t>
            </a:r>
            <a:r>
              <a:rPr lang="en-US" altLang="ja-JP" sz="1400" b="1" dirty="0" smtClean="0">
                <a:latin typeface="+mn-ea"/>
              </a:rPr>
              <a:t>APL</a:t>
            </a:r>
            <a:endParaRPr lang="ja-JP" altLang="en-US" sz="1400" b="1" dirty="0" smtClean="0">
              <a:latin typeface="+mn-ea"/>
            </a:endParaRPr>
          </a:p>
          <a:p>
            <a:pPr>
              <a:buFontTx/>
              <a:buNone/>
              <a:defRPr/>
            </a:pPr>
            <a:r>
              <a:rPr lang="en-US" altLang="ja-JP" sz="1400" b="1" dirty="0" err="1" smtClean="0">
                <a:latin typeface="+mn-ea"/>
              </a:rPr>
              <a:t>Scala</a:t>
            </a:r>
            <a:r>
              <a:rPr lang="ja-JP" altLang="en-US" sz="1400" b="1" dirty="0" smtClean="0">
                <a:latin typeface="+mn-ea"/>
              </a:rPr>
              <a:t>　　　　　　　　　　</a:t>
            </a:r>
            <a:r>
              <a:rPr lang="en-US" altLang="ja-JP" sz="1400" b="1" dirty="0" smtClean="0">
                <a:latin typeface="+mn-ea"/>
              </a:rPr>
              <a:t>NC</a:t>
            </a:r>
            <a:r>
              <a:rPr lang="ja-JP" altLang="en-US" sz="1400" b="1" dirty="0" smtClean="0">
                <a:latin typeface="+mn-ea"/>
              </a:rPr>
              <a:t>　　 　　　</a:t>
            </a:r>
            <a:r>
              <a:rPr lang="en-US" sz="1400" dirty="0" smtClean="0"/>
              <a:t> </a:t>
            </a:r>
            <a:r>
              <a:rPr lang="en-US" sz="1400" b="1" dirty="0" smtClean="0"/>
              <a:t>Shakespeare</a:t>
            </a:r>
            <a:r>
              <a:rPr lang="ja-JP" altLang="en-US" sz="1400" b="1" dirty="0" smtClean="0">
                <a:latin typeface="+mn-ea"/>
              </a:rPr>
              <a:t>　　　　　　　　</a:t>
            </a:r>
            <a:r>
              <a:rPr lang="en-US" altLang="ja-JP" sz="1400" b="1" dirty="0" smtClean="0">
                <a:latin typeface="+mn-ea"/>
              </a:rPr>
              <a:t>Whitespace</a:t>
            </a:r>
            <a:endParaRPr lang="ja-JP" altLang="en-US" sz="1400" b="1" dirty="0" smtClean="0">
              <a:latin typeface="+mn-ea"/>
            </a:endParaRPr>
          </a:p>
          <a:p>
            <a:pPr>
              <a:buFontTx/>
              <a:buNone/>
              <a:defRPr/>
            </a:pPr>
            <a:r>
              <a:rPr lang="ja-JP" altLang="en-US" sz="1400" b="1" dirty="0" smtClean="0">
                <a:latin typeface="+mn-ea"/>
              </a:rPr>
              <a:t>　　　　</a:t>
            </a:r>
            <a:r>
              <a:rPr lang="en-US" altLang="ja-JP" sz="1400" b="1" dirty="0" smtClean="0">
                <a:latin typeface="+mn-ea"/>
              </a:rPr>
              <a:t>C++</a:t>
            </a:r>
            <a:r>
              <a:rPr lang="ja-JP" altLang="en-US" sz="1400" b="1" dirty="0" smtClean="0">
                <a:latin typeface="+mn-ea"/>
              </a:rPr>
              <a:t>　　　　　　　　　　　　　　　　　　　　　</a:t>
            </a:r>
            <a:r>
              <a:rPr lang="en-US" altLang="ja-JP" sz="1400" b="1" dirty="0" smtClean="0">
                <a:latin typeface="+mn-ea"/>
              </a:rPr>
              <a:t>C</a:t>
            </a:r>
            <a:r>
              <a:rPr lang="ja-JP" altLang="en-US" sz="1400" b="1" dirty="0" smtClean="0">
                <a:latin typeface="+mn-ea"/>
              </a:rPr>
              <a:t>　　　 　　　　　　　　 　　　　　　　　　</a:t>
            </a:r>
            <a:r>
              <a:rPr lang="en-US" altLang="ja-JP" sz="1400" b="1" dirty="0" smtClean="0">
                <a:latin typeface="+mn-ea"/>
              </a:rPr>
              <a:t>Smalltalk</a:t>
            </a:r>
            <a:endParaRPr lang="ja-JP" altLang="en-US" sz="1400" b="1" dirty="0" smtClean="0">
              <a:latin typeface="+mn-ea"/>
            </a:endParaRPr>
          </a:p>
          <a:p>
            <a:pPr>
              <a:buFontTx/>
              <a:buNone/>
              <a:defRPr/>
            </a:pPr>
            <a:r>
              <a:rPr lang="ja-JP" altLang="en-US" sz="1400" b="1" dirty="0" smtClean="0">
                <a:latin typeface="+mn-ea"/>
              </a:rPr>
              <a:t>　　　　　　　　　　　　</a:t>
            </a:r>
            <a:r>
              <a:rPr lang="en-US" altLang="ja-JP" sz="1400" b="1" dirty="0" smtClean="0">
                <a:latin typeface="+mn-ea"/>
              </a:rPr>
              <a:t>Java</a:t>
            </a:r>
            <a:r>
              <a:rPr lang="ja-JP" altLang="en-US" sz="1400" b="1" dirty="0" smtClean="0">
                <a:latin typeface="+mn-ea"/>
              </a:rPr>
              <a:t>　　　　　　　　</a:t>
            </a:r>
            <a:r>
              <a:rPr lang="en-US" altLang="ja-JP" sz="1400" b="1" dirty="0" smtClean="0">
                <a:latin typeface="+mn-ea"/>
              </a:rPr>
              <a:t>C++</a:t>
            </a:r>
            <a:r>
              <a:rPr lang="ja-JP" altLang="en-US" sz="1400" b="1" dirty="0" smtClean="0">
                <a:latin typeface="+mn-ea"/>
              </a:rPr>
              <a:t>　　　　　</a:t>
            </a:r>
            <a:r>
              <a:rPr lang="en-US" altLang="ja-JP" sz="1400" b="1" dirty="0" smtClean="0">
                <a:latin typeface="+mn-ea"/>
              </a:rPr>
              <a:t>C++/CLI</a:t>
            </a:r>
            <a:r>
              <a:rPr lang="ja-JP" altLang="en-US" sz="1400" b="1" dirty="0" smtClean="0">
                <a:latin typeface="+mn-ea"/>
              </a:rPr>
              <a:t>　　　　　　　　　</a:t>
            </a:r>
            <a:r>
              <a:rPr lang="en-US" altLang="ja-JP" sz="1400" b="1" dirty="0" smtClean="0">
                <a:latin typeface="+mn-ea"/>
              </a:rPr>
              <a:t>UML</a:t>
            </a:r>
            <a:r>
              <a:rPr lang="ja-JP" altLang="en-US" sz="1400" b="1" dirty="0" smtClean="0">
                <a:latin typeface="+mn-ea"/>
              </a:rPr>
              <a:t>　　　　　　　</a:t>
            </a:r>
            <a:r>
              <a:rPr lang="en-US" altLang="ja-JP" sz="1400" b="1" dirty="0" smtClean="0">
                <a:latin typeface="+mn-ea"/>
              </a:rPr>
              <a:t>Objective-C</a:t>
            </a:r>
          </a:p>
          <a:p>
            <a:pPr>
              <a:buFontTx/>
              <a:buNone/>
              <a:defRPr/>
            </a:pPr>
            <a:r>
              <a:rPr lang="ja-JP" altLang="en-US" sz="1400" b="1" dirty="0" smtClean="0">
                <a:latin typeface="+mn-ea"/>
              </a:rPr>
              <a:t>　</a:t>
            </a:r>
            <a:r>
              <a:rPr lang="en-US" altLang="ja-JP" sz="1400" b="1" dirty="0" smtClean="0">
                <a:latin typeface="+mn-ea"/>
              </a:rPr>
              <a:t>PostScript</a:t>
            </a:r>
            <a:r>
              <a:rPr lang="ja-JP" altLang="en-US" sz="1400" b="1" dirty="0" smtClean="0">
                <a:latin typeface="+mn-ea"/>
              </a:rPr>
              <a:t>　　　　　　　　　　　　　　　　　　　　　　　　</a:t>
            </a:r>
            <a:r>
              <a:rPr lang="en-US" altLang="ja-JP" sz="1400" b="1" dirty="0" smtClean="0">
                <a:latin typeface="+mn-ea"/>
              </a:rPr>
              <a:t>D</a:t>
            </a:r>
            <a:r>
              <a:rPr lang="ja-JP" altLang="en-US" sz="1400" b="1" dirty="0" smtClean="0">
                <a:latin typeface="+mn-ea"/>
              </a:rPr>
              <a:t>言語</a:t>
            </a:r>
          </a:p>
          <a:p>
            <a:pPr>
              <a:buFontTx/>
              <a:buNone/>
              <a:defRPr/>
            </a:pPr>
            <a:r>
              <a:rPr lang="ja-JP" altLang="en-US" sz="1400" b="1" dirty="0" smtClean="0">
                <a:latin typeface="+mn-ea"/>
              </a:rPr>
              <a:t>　　　　　　　　</a:t>
            </a:r>
            <a:r>
              <a:rPr lang="en-US" altLang="ja-JP" sz="1400" b="1" dirty="0" smtClean="0">
                <a:latin typeface="+mn-ea"/>
              </a:rPr>
              <a:t>LISP</a:t>
            </a:r>
            <a:r>
              <a:rPr lang="ja-JP" altLang="en-US" sz="1400" b="1" dirty="0" smtClean="0">
                <a:latin typeface="+mn-ea"/>
              </a:rPr>
              <a:t>　　　　　　　</a:t>
            </a:r>
            <a:r>
              <a:rPr lang="en-US" altLang="ja-JP" sz="1400" b="1" dirty="0" smtClean="0">
                <a:latin typeface="+mn-ea"/>
              </a:rPr>
              <a:t>PL/I</a:t>
            </a:r>
            <a:r>
              <a:rPr lang="ja-JP" altLang="en-US" sz="1400" b="1" dirty="0" smtClean="0">
                <a:latin typeface="+mn-ea"/>
              </a:rPr>
              <a:t>　 　　　　　アセンブラ　　　　　　　なでしこ</a:t>
            </a:r>
          </a:p>
          <a:p>
            <a:pPr>
              <a:buFontTx/>
              <a:buNone/>
              <a:defRPr/>
            </a:pPr>
            <a:r>
              <a:rPr lang="ja-JP" altLang="en-US" sz="1400" b="1" dirty="0" smtClean="0">
                <a:latin typeface="+mn-ea"/>
              </a:rPr>
              <a:t>　　　　　　　　　　　　　　　</a:t>
            </a:r>
            <a:r>
              <a:rPr lang="en-US" altLang="ja-JP" sz="1400" b="1" dirty="0" err="1" smtClean="0">
                <a:latin typeface="+mn-ea"/>
              </a:rPr>
              <a:t>ActionScript</a:t>
            </a:r>
            <a:r>
              <a:rPr lang="en-US" altLang="ja-JP" sz="1400" b="1" dirty="0" smtClean="0">
                <a:latin typeface="+mn-ea"/>
              </a:rPr>
              <a:t> </a:t>
            </a:r>
            <a:r>
              <a:rPr lang="ja-JP" altLang="en-US" sz="1400" b="1" dirty="0" smtClean="0">
                <a:latin typeface="+mn-ea"/>
              </a:rPr>
              <a:t>　　　　　　　　　　　　　　 　　　　　</a:t>
            </a:r>
            <a:r>
              <a:rPr lang="en-US" altLang="ja-JP" sz="1400" b="1" dirty="0" smtClean="0">
                <a:latin typeface="+mn-ea"/>
              </a:rPr>
              <a:t>F#</a:t>
            </a:r>
            <a:r>
              <a:rPr lang="ja-JP" altLang="en-US" sz="1400" b="1" dirty="0" smtClean="0">
                <a:latin typeface="+mn-ea"/>
              </a:rPr>
              <a:t>　　　　　　　　　　</a:t>
            </a:r>
            <a:r>
              <a:rPr lang="en-US" altLang="ja-JP" sz="1400" b="1" dirty="0" err="1" smtClean="0">
                <a:latin typeface="+mn-ea"/>
              </a:rPr>
              <a:t>Tcl</a:t>
            </a:r>
            <a:endParaRPr lang="ja-JP" altLang="en-US" sz="1400" b="1" dirty="0" smtClean="0">
              <a:latin typeface="+mn-ea"/>
            </a:endParaRPr>
          </a:p>
          <a:p>
            <a:pPr>
              <a:buFontTx/>
              <a:buNone/>
              <a:defRPr/>
            </a:pPr>
            <a:r>
              <a:rPr lang="ja-JP" altLang="en-US" sz="1400" b="1" dirty="0" smtClean="0">
                <a:latin typeface="+mn-ea"/>
              </a:rPr>
              <a:t>　</a:t>
            </a:r>
            <a:r>
              <a:rPr lang="en-US" altLang="ja-JP" sz="1400" b="1" dirty="0" smtClean="0">
                <a:latin typeface="+mn-ea"/>
              </a:rPr>
              <a:t>SQL</a:t>
            </a:r>
            <a:r>
              <a:rPr lang="ja-JP" altLang="en-US" sz="1400" b="1" dirty="0" smtClean="0">
                <a:latin typeface="+mn-ea"/>
              </a:rPr>
              <a:t>　　　　　　</a:t>
            </a:r>
            <a:r>
              <a:rPr lang="en-US" altLang="ja-JP" sz="1400" b="1" dirty="0" smtClean="0">
                <a:latin typeface="+mn-ea"/>
              </a:rPr>
              <a:t>Ruby                  </a:t>
            </a:r>
            <a:r>
              <a:rPr lang="ja-JP" altLang="en-US" sz="1400" b="1" dirty="0" smtClean="0">
                <a:latin typeface="+mn-ea"/>
              </a:rPr>
              <a:t>　　　　　　　</a:t>
            </a:r>
            <a:r>
              <a:rPr lang="en-US" altLang="ja-JP" sz="1400" b="1" dirty="0" smtClean="0">
                <a:latin typeface="+mn-ea"/>
              </a:rPr>
              <a:t>Visual Basic</a:t>
            </a:r>
            <a:r>
              <a:rPr lang="ja-JP" altLang="en-US" sz="1400" b="1" dirty="0" smtClean="0">
                <a:latin typeface="+mn-ea"/>
              </a:rPr>
              <a:t>　　　　　　　　　　　　　　　Ｍｉｎｄ</a:t>
            </a:r>
          </a:p>
          <a:p>
            <a:pPr>
              <a:buFontTx/>
              <a:buNone/>
              <a:defRPr/>
            </a:pPr>
            <a:r>
              <a:rPr lang="ja-JP" altLang="en-US" sz="1400" b="1" dirty="0" smtClean="0">
                <a:latin typeface="+mn-ea"/>
              </a:rPr>
              <a:t>　　　　　　　　　　 　 　　　</a:t>
            </a:r>
            <a:r>
              <a:rPr lang="en-US" altLang="ja-JP" sz="1400" b="1" dirty="0" smtClean="0">
                <a:latin typeface="+mn-ea"/>
              </a:rPr>
              <a:t>Delphi      </a:t>
            </a:r>
            <a:r>
              <a:rPr lang="ja-JP" altLang="en-US" sz="1400" b="1" dirty="0" smtClean="0">
                <a:latin typeface="+mn-ea"/>
              </a:rPr>
              <a:t>　 　　　　　　 　／￣￣￣＼　　　　　　　　</a:t>
            </a:r>
          </a:p>
          <a:p>
            <a:pPr>
              <a:buFontTx/>
              <a:buNone/>
              <a:defRPr/>
            </a:pPr>
            <a:r>
              <a:rPr lang="en-US" altLang="ja-JP" sz="1400" b="1" dirty="0" smtClean="0">
                <a:latin typeface="+mn-ea"/>
              </a:rPr>
              <a:t>Prolog       </a:t>
            </a:r>
            <a:r>
              <a:rPr lang="ja-JP" altLang="en-US" sz="1400" b="1" dirty="0" smtClean="0">
                <a:latin typeface="+mn-ea"/>
              </a:rPr>
              <a:t> 　</a:t>
            </a:r>
            <a:r>
              <a:rPr lang="en-US" altLang="ja-JP" sz="1400" b="1" dirty="0" smtClean="0">
                <a:latin typeface="+mn-ea"/>
              </a:rPr>
              <a:t>Grass            </a:t>
            </a:r>
            <a:r>
              <a:rPr lang="ja-JP" altLang="en-US" sz="1400" b="1" dirty="0" smtClean="0">
                <a:latin typeface="+mn-ea"/>
              </a:rPr>
              <a:t>　　　　　　　　　　 </a:t>
            </a:r>
            <a:r>
              <a:rPr lang="en-US" altLang="ja-JP" sz="1400" b="1" dirty="0" smtClean="0">
                <a:latin typeface="+mn-ea"/>
              </a:rPr>
              <a:t>.</a:t>
            </a:r>
            <a:r>
              <a:rPr lang="ja-JP" altLang="en-US" sz="1400" b="1" dirty="0" smtClean="0">
                <a:latin typeface="+mn-ea"/>
              </a:rPr>
              <a:t>／　─　 　 ─  ＼　 　　 　 　</a:t>
            </a:r>
            <a:r>
              <a:rPr lang="en-US" altLang="ja-JP" sz="1400" b="1" dirty="0" smtClean="0">
                <a:latin typeface="+mn-ea"/>
              </a:rPr>
              <a:t>FORTRAN</a:t>
            </a:r>
            <a:endParaRPr lang="ja-JP" altLang="en-US" sz="1400" b="1" dirty="0" smtClean="0">
              <a:latin typeface="+mn-ea"/>
            </a:endParaRPr>
          </a:p>
          <a:p>
            <a:pPr>
              <a:buFontTx/>
              <a:buNone/>
              <a:defRPr/>
            </a:pPr>
            <a:r>
              <a:rPr lang="ja-JP" altLang="en-US" sz="1400" b="1" dirty="0" smtClean="0">
                <a:latin typeface="+mn-ea"/>
              </a:rPr>
              <a:t>　　　　　　　　　　　　　　　 　　　　　　　　 　　　 ／　 </a:t>
            </a:r>
            <a:r>
              <a:rPr lang="en-US" altLang="ja-JP" sz="1400" b="1" dirty="0" smtClean="0">
                <a:latin typeface="+mn-ea"/>
              </a:rPr>
              <a:t>&lt;○&gt; </a:t>
            </a:r>
            <a:r>
              <a:rPr lang="ja-JP" altLang="en-US" sz="1400" b="1" dirty="0" smtClean="0">
                <a:latin typeface="+mn-ea"/>
              </a:rPr>
              <a:t>　</a:t>
            </a:r>
            <a:r>
              <a:rPr lang="en-US" altLang="ja-JP" sz="1400" b="1" dirty="0" smtClean="0">
                <a:latin typeface="+mn-ea"/>
              </a:rPr>
              <a:t>&lt;○&gt;</a:t>
            </a:r>
            <a:r>
              <a:rPr lang="ja-JP" altLang="en-US" sz="1400" b="1" dirty="0" smtClean="0">
                <a:latin typeface="+mn-ea"/>
              </a:rPr>
              <a:t> 　 ＼　　</a:t>
            </a:r>
          </a:p>
          <a:p>
            <a:pPr>
              <a:buFontTx/>
              <a:buNone/>
              <a:defRPr/>
            </a:pPr>
            <a:r>
              <a:rPr lang="ja-JP" altLang="en-US" sz="1400" b="1" dirty="0" smtClean="0">
                <a:latin typeface="+mn-ea"/>
              </a:rPr>
              <a:t>　　　　　　　　　　</a:t>
            </a:r>
            <a:r>
              <a:rPr lang="en-US" altLang="ja-JP" sz="1400" b="1" dirty="0" smtClean="0">
                <a:latin typeface="+mn-ea"/>
              </a:rPr>
              <a:t>COBOL</a:t>
            </a:r>
            <a:r>
              <a:rPr lang="ja-JP" altLang="en-US" sz="1400" b="1" dirty="0" smtClean="0">
                <a:latin typeface="+mn-ea"/>
              </a:rPr>
              <a:t>　　　　　　     　　   </a:t>
            </a:r>
            <a:r>
              <a:rPr lang="en-US" altLang="ja-JP" sz="1400" b="1" dirty="0" smtClean="0">
                <a:latin typeface="+mn-ea"/>
              </a:rPr>
              <a:t>|</a:t>
            </a:r>
            <a:r>
              <a:rPr lang="ja-JP" altLang="en-US" sz="1400" b="1" dirty="0" smtClean="0">
                <a:latin typeface="+mn-ea"/>
              </a:rPr>
              <a:t>　　　 　（</a:t>
            </a:r>
            <a:r>
              <a:rPr lang="en-US" altLang="ja-JP" sz="1400" b="1" dirty="0" smtClean="0">
                <a:latin typeface="+mn-ea"/>
              </a:rPr>
              <a:t>__</a:t>
            </a:r>
            <a:r>
              <a:rPr lang="ja-JP" altLang="en-US" sz="1400" b="1" dirty="0" smtClean="0">
                <a:latin typeface="+mn-ea"/>
              </a:rPr>
              <a:t>人</a:t>
            </a:r>
            <a:r>
              <a:rPr lang="en-US" altLang="ja-JP" sz="1400" b="1" dirty="0" smtClean="0">
                <a:latin typeface="+mn-ea"/>
              </a:rPr>
              <a:t>__</a:t>
            </a:r>
            <a:r>
              <a:rPr lang="ja-JP" altLang="en-US" sz="1400" b="1" dirty="0" smtClean="0">
                <a:latin typeface="+mn-ea"/>
              </a:rPr>
              <a:t>）　　 　　</a:t>
            </a:r>
            <a:r>
              <a:rPr lang="en-US" altLang="ja-JP" sz="1400" b="1" dirty="0" smtClean="0">
                <a:latin typeface="+mn-ea"/>
              </a:rPr>
              <a:t>|</a:t>
            </a:r>
            <a:r>
              <a:rPr lang="ja-JP" altLang="en-US" sz="1400" b="1" dirty="0" smtClean="0">
                <a:latin typeface="+mn-ea"/>
              </a:rPr>
              <a:t>　　　　　　　　　　</a:t>
            </a:r>
            <a:r>
              <a:rPr lang="en-US" altLang="ja-JP" sz="1400" b="1" dirty="0" smtClean="0">
                <a:latin typeface="+mn-ea"/>
              </a:rPr>
              <a:t>Modula-2</a:t>
            </a:r>
            <a:r>
              <a:rPr lang="ja-JP" altLang="en-US" sz="1400" b="1" dirty="0" smtClean="0">
                <a:latin typeface="+mn-ea"/>
              </a:rPr>
              <a:t>　　</a:t>
            </a:r>
          </a:p>
          <a:p>
            <a:pPr>
              <a:buFontTx/>
              <a:buNone/>
              <a:defRPr/>
            </a:pPr>
            <a:r>
              <a:rPr lang="en-US" altLang="ja-JP" sz="1400" b="1" dirty="0" smtClean="0">
                <a:latin typeface="+mn-ea"/>
              </a:rPr>
              <a:t>LOGO           </a:t>
            </a:r>
            <a:r>
              <a:rPr lang="ja-JP" altLang="en-US" sz="1400" b="1" dirty="0" smtClean="0">
                <a:latin typeface="+mn-ea"/>
              </a:rPr>
              <a:t>　　　　　　　</a:t>
            </a:r>
            <a:r>
              <a:rPr lang="en-US" altLang="ja-JP" sz="1400" b="1" dirty="0" smtClean="0">
                <a:latin typeface="+mn-ea"/>
              </a:rPr>
              <a:t>Scheme</a:t>
            </a:r>
            <a:r>
              <a:rPr lang="ja-JP" altLang="en-US" sz="1400" b="1" dirty="0" smtClean="0">
                <a:latin typeface="+mn-ea"/>
              </a:rPr>
              <a:t> 　　     　 ＼　　 　 ｀ ⌒</a:t>
            </a:r>
            <a:r>
              <a:rPr lang="en-US" altLang="ja-JP" sz="1400" b="1" dirty="0" smtClean="0">
                <a:latin typeface="+mn-ea"/>
              </a:rPr>
              <a:t>´</a:t>
            </a:r>
            <a:r>
              <a:rPr lang="ja-JP" altLang="en-US" sz="1400" b="1" dirty="0" smtClean="0">
                <a:latin typeface="+mn-ea"/>
              </a:rPr>
              <a:t>　　 　／</a:t>
            </a:r>
            <a:r>
              <a:rPr lang="en-US" altLang="ja-JP" sz="1400" b="1" dirty="0" smtClean="0">
                <a:latin typeface="+mn-ea"/>
              </a:rPr>
              <a:t>Perl</a:t>
            </a:r>
            <a:r>
              <a:rPr lang="ja-JP" altLang="en-US" sz="1400" b="1" dirty="0" smtClean="0">
                <a:latin typeface="+mn-ea"/>
              </a:rPr>
              <a:t>　　</a:t>
            </a:r>
          </a:p>
          <a:p>
            <a:pPr>
              <a:buFontTx/>
              <a:buNone/>
              <a:defRPr/>
            </a:pPr>
            <a:r>
              <a:rPr lang="ja-JP" altLang="en-US" sz="1400" b="1" dirty="0" smtClean="0">
                <a:latin typeface="+mn-ea"/>
              </a:rPr>
              <a:t>　　　　　　ひまわり　　　　　　　　　　　　　 　　 ／ 　 　 　　　　 　  　 ＼　　　　　　　　</a:t>
            </a:r>
            <a:r>
              <a:rPr lang="en-US" altLang="ja-JP" sz="1400" b="1" dirty="0" smtClean="0">
                <a:latin typeface="+mn-ea"/>
              </a:rPr>
              <a:t>JavaScript</a:t>
            </a:r>
          </a:p>
          <a:p>
            <a:pPr>
              <a:buFontTx/>
              <a:buNone/>
              <a:defRPr/>
            </a:pPr>
            <a:r>
              <a:rPr lang="ja-JP" altLang="en-US" sz="1400" b="1" dirty="0" smtClean="0">
                <a:latin typeface="+mn-ea"/>
              </a:rPr>
              <a:t>　　　　　　　　　　　　　　　　　　　　　　　　　　　　＃＄％◎▽▲</a:t>
            </a:r>
            <a:r>
              <a:rPr lang="en-US" altLang="ja-JP" sz="1400" b="1" dirty="0" smtClean="0">
                <a:latin typeface="+mn-ea"/>
              </a:rPr>
              <a:t>×</a:t>
            </a:r>
            <a:r>
              <a:rPr lang="ja-JP" altLang="en-US" sz="1400" b="1" dirty="0" smtClean="0">
                <a:latin typeface="+mn-ea"/>
              </a:rPr>
              <a:t>・・・</a:t>
            </a:r>
            <a:endParaRPr lang="en-US" altLang="ja-JP" sz="1400" b="1" dirty="0" smtClean="0">
              <a:latin typeface="+mn-ea"/>
            </a:endParaRPr>
          </a:p>
          <a:p>
            <a:pPr>
              <a:buFontTx/>
              <a:buNone/>
              <a:defRPr/>
            </a:pPr>
            <a:r>
              <a:rPr lang="ja-JP" altLang="en-US" sz="1400" b="1" dirty="0" smtClean="0">
                <a:latin typeface="+mn-ea"/>
              </a:rPr>
              <a:t>　　　　　</a:t>
            </a:r>
            <a:r>
              <a:rPr lang="en-US" altLang="ja-JP" sz="1400" b="1" dirty="0" smtClean="0">
                <a:latin typeface="+mn-ea"/>
              </a:rPr>
              <a:t>Eiffel</a:t>
            </a:r>
            <a:r>
              <a:rPr lang="ja-JP" altLang="en-US" sz="1400" b="1" dirty="0" smtClean="0">
                <a:latin typeface="+mn-ea"/>
              </a:rPr>
              <a:t>　　　　　　　　　　　　　　　　　　　　　　　　　　</a:t>
            </a:r>
            <a:r>
              <a:rPr lang="en-US" altLang="ja-JP" sz="1400" b="1" dirty="0" smtClean="0">
                <a:latin typeface="+mn-ea"/>
              </a:rPr>
              <a:t>ALGOL</a:t>
            </a:r>
            <a:r>
              <a:rPr lang="ja-JP" altLang="en-US" sz="1400" b="1" dirty="0" smtClean="0">
                <a:latin typeface="+mn-ea"/>
              </a:rPr>
              <a:t>　　　　　      </a:t>
            </a:r>
            <a:r>
              <a:rPr lang="en-US" altLang="ja-JP" sz="1400" b="1" dirty="0" smtClean="0">
                <a:latin typeface="+mn-ea"/>
              </a:rPr>
              <a:t>Python</a:t>
            </a:r>
            <a:endParaRPr lang="ja-JP" altLang="en-US" sz="1400" b="1" dirty="0" smtClean="0">
              <a:latin typeface="+mn-ea"/>
            </a:endParaRPr>
          </a:p>
          <a:p>
            <a:pPr>
              <a:buFontTx/>
              <a:buNone/>
              <a:defRPr/>
            </a:pPr>
            <a:r>
              <a:rPr lang="en-US" altLang="ja-JP" sz="1400" b="1" dirty="0" smtClean="0">
                <a:latin typeface="+mn-ea"/>
              </a:rPr>
              <a:t>			R</a:t>
            </a:r>
            <a:r>
              <a:rPr lang="ja-JP" altLang="en-US" sz="1400" b="1" dirty="0" smtClean="0">
                <a:latin typeface="+mn-ea"/>
              </a:rPr>
              <a:t>言語</a:t>
            </a:r>
          </a:p>
          <a:p>
            <a:pPr>
              <a:buFontTx/>
              <a:buNone/>
              <a:defRPr/>
            </a:pPr>
            <a:endParaRPr lang="ja-JP" altLang="en-US" sz="1400" b="1" dirty="0" smtClean="0">
              <a:latin typeface="+mn-ea"/>
            </a:endParaRPr>
          </a:p>
          <a:p>
            <a:pPr>
              <a:buFontTx/>
              <a:buNone/>
              <a:defRPr/>
            </a:pPr>
            <a:endParaRPr lang="ja-JP" altLang="en-US" sz="1400" b="1" dirty="0">
              <a:latin typeface="+mn-ea"/>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プログラミング言語って</a:t>
            </a:r>
            <a:r>
              <a:rPr lang="ja-JP" altLang="en-US" sz="3600" dirty="0" err="1" smtClean="0"/>
              <a:t>覚えるの</a:t>
            </a:r>
            <a:r>
              <a:rPr lang="ja-JP" altLang="en-US" sz="3600" dirty="0" smtClean="0"/>
              <a:t>大変</a:t>
            </a:r>
            <a:r>
              <a:rPr lang="en-US" altLang="ja-JP" sz="3600" dirty="0" smtClean="0"/>
              <a:t>!?</a:t>
            </a:r>
            <a:endParaRPr kumimoji="1" lang="ja-JP" altLang="en-US" sz="3600" dirty="0"/>
          </a:p>
        </p:txBody>
      </p:sp>
      <p:sp>
        <p:nvSpPr>
          <p:cNvPr id="3" name="コンテンツ プレースホルダ 2"/>
          <p:cNvSpPr>
            <a:spLocks noGrp="1"/>
          </p:cNvSpPr>
          <p:nvPr>
            <p:ph idx="1"/>
          </p:nvPr>
        </p:nvSpPr>
        <p:spPr/>
        <p:txBody>
          <a:bodyPr/>
          <a:lstStyle/>
          <a:p>
            <a:pPr indent="342900">
              <a:buNone/>
            </a:pPr>
            <a:r>
              <a:rPr kumimoji="1" lang="ja-JP" altLang="en-US" b="1" dirty="0" smtClean="0"/>
              <a:t>制御文</a:t>
            </a:r>
            <a:endParaRPr kumimoji="1" lang="en-US" altLang="ja-JP" b="1" dirty="0" smtClean="0"/>
          </a:p>
          <a:p>
            <a:pPr indent="342900">
              <a:buNone/>
            </a:pPr>
            <a:r>
              <a:rPr lang="en-US" altLang="ja-JP" dirty="0" smtClean="0"/>
              <a:t>	if, for, while, switch, </a:t>
            </a:r>
            <a:r>
              <a:rPr lang="en-US" altLang="ja-JP" dirty="0" err="1" smtClean="0"/>
              <a:t>goto</a:t>
            </a:r>
            <a:r>
              <a:rPr lang="en-US" altLang="ja-JP" dirty="0" smtClean="0"/>
              <a:t>, return, (), {} ...</a:t>
            </a:r>
            <a:endParaRPr kumimoji="1" lang="en-US" altLang="ja-JP" dirty="0" smtClean="0"/>
          </a:p>
          <a:p>
            <a:pPr indent="342900">
              <a:buNone/>
            </a:pPr>
            <a:r>
              <a:rPr lang="ja-JP" altLang="en-US" b="1" dirty="0" smtClean="0"/>
              <a:t>演算子</a:t>
            </a:r>
            <a:endParaRPr lang="en-US" altLang="ja-JP" b="1" dirty="0" smtClean="0"/>
          </a:p>
          <a:p>
            <a:pPr indent="342900">
              <a:buNone/>
            </a:pPr>
            <a:r>
              <a:rPr lang="en-US" altLang="ja-JP" dirty="0" smtClean="0"/>
              <a:t>	+, -, /, *, %, mod, and, or, </a:t>
            </a:r>
            <a:r>
              <a:rPr lang="en-US" altLang="ja-JP" dirty="0" err="1" smtClean="0"/>
              <a:t>xor</a:t>
            </a:r>
            <a:r>
              <a:rPr lang="en-US" altLang="ja-JP" dirty="0" smtClean="0"/>
              <a:t>, </a:t>
            </a:r>
            <a:r>
              <a:rPr lang="en-US" altLang="ja-JP" dirty="0" err="1" smtClean="0"/>
              <a:t>sizeof</a:t>
            </a:r>
            <a:r>
              <a:rPr lang="en-US" altLang="ja-JP" dirty="0" smtClean="0"/>
              <a:t> ...</a:t>
            </a:r>
          </a:p>
          <a:p>
            <a:pPr indent="342900">
              <a:buNone/>
            </a:pPr>
            <a:r>
              <a:rPr lang="ja-JP" altLang="en-US" b="1" dirty="0" smtClean="0"/>
              <a:t>データ型と変数</a:t>
            </a:r>
            <a:endParaRPr lang="en-US" altLang="ja-JP" b="1" dirty="0" smtClean="0"/>
          </a:p>
          <a:p>
            <a:pPr indent="342900">
              <a:buNone/>
            </a:pPr>
            <a:r>
              <a:rPr lang="en-US" altLang="ja-JP" dirty="0" smtClean="0"/>
              <a:t>	</a:t>
            </a:r>
            <a:r>
              <a:rPr lang="en-US" altLang="ja-JP" dirty="0" err="1" smtClean="0"/>
              <a:t>int</a:t>
            </a:r>
            <a:r>
              <a:rPr lang="en-US" altLang="ja-JP" dirty="0" smtClean="0"/>
              <a:t>, float, string, </a:t>
            </a:r>
            <a:r>
              <a:rPr lang="en-US" altLang="ja-JP" dirty="0" err="1" smtClean="0"/>
              <a:t>struct</a:t>
            </a:r>
            <a:r>
              <a:rPr lang="en-US" altLang="ja-JP" dirty="0" smtClean="0"/>
              <a:t>/class, variant, ...</a:t>
            </a:r>
          </a:p>
          <a:p>
            <a:pPr indent="342900">
              <a:buNone/>
            </a:pPr>
            <a:endParaRPr kumimoji="1" lang="ja-JP" altLang="en-US" dirty="0"/>
          </a:p>
        </p:txBody>
      </p:sp>
      <p:sp>
        <p:nvSpPr>
          <p:cNvPr id="4" name="角丸四角形 3"/>
          <p:cNvSpPr/>
          <p:nvPr/>
        </p:nvSpPr>
        <p:spPr>
          <a:xfrm>
            <a:off x="316630" y="5000636"/>
            <a:ext cx="8349204" cy="785818"/>
          </a:xfrm>
          <a:prstGeom prst="round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000" dirty="0" smtClean="0">
                <a:solidFill>
                  <a:schemeClr val="tx1"/>
                </a:solidFill>
              </a:rPr>
              <a:t>ややこしいのはライブラリや統合環境</a:t>
            </a:r>
            <a:endParaRPr kumimoji="1" lang="ja-JP" altLang="en-US" sz="4000" dirty="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変数の種類</a:t>
            </a:r>
            <a:endParaRPr kumimoji="1" lang="ja-JP" altLang="en-US" sz="3600" dirty="0"/>
          </a:p>
        </p:txBody>
      </p:sp>
      <p:sp>
        <p:nvSpPr>
          <p:cNvPr id="3" name="テキスト プレースホルダ 2"/>
          <p:cNvSpPr>
            <a:spLocks noGrp="1"/>
          </p:cNvSpPr>
          <p:nvPr>
            <p:ph type="body" idx="1"/>
          </p:nvPr>
        </p:nvSpPr>
        <p:spPr/>
        <p:txBody>
          <a:bodyPr/>
          <a:lstStyle/>
          <a:p>
            <a:r>
              <a:rPr kumimoji="1" lang="ja-JP" altLang="en-US" dirty="0" smtClean="0"/>
              <a:t>グローバル変数</a:t>
            </a:r>
            <a:endParaRPr kumimoji="1" lang="en-US" altLang="ja-JP" dirty="0" smtClean="0"/>
          </a:p>
          <a:p>
            <a:r>
              <a:rPr lang="ja-JP" altLang="en-US" dirty="0" smtClean="0"/>
              <a:t>静的変数</a:t>
            </a:r>
            <a:endParaRPr lang="en-US" altLang="ja-JP" dirty="0" smtClean="0"/>
          </a:p>
          <a:p>
            <a:r>
              <a:rPr kumimoji="1" lang="ja-JP" altLang="en-US" dirty="0" smtClean="0"/>
              <a:t>動的変数</a:t>
            </a:r>
            <a:endParaRPr kumimoji="1" lang="en-US" altLang="ja-JP" dirty="0" smtClean="0"/>
          </a:p>
          <a:p>
            <a:r>
              <a:rPr kumimoji="1" lang="ja-JP" altLang="en-US" dirty="0" smtClean="0"/>
              <a:t>ローカル変数</a:t>
            </a:r>
            <a:endParaRPr kumimoji="1" lang="en-US" altLang="ja-JP" dirty="0" smtClean="0"/>
          </a:p>
          <a:p>
            <a:r>
              <a:rPr lang="ja-JP" altLang="en-US" dirty="0" smtClean="0"/>
              <a:t>関数やメソッドの引数</a:t>
            </a:r>
            <a:endParaRPr lang="en-US" altLang="ja-JP" dirty="0" smtClean="0"/>
          </a:p>
          <a:p>
            <a:pPr>
              <a:buNone/>
            </a:pPr>
            <a:endParaRPr lang="en-US" altLang="ja-JP" dirty="0" smtClean="0"/>
          </a:p>
          <a:p>
            <a:r>
              <a:rPr lang="ja-JP" altLang="en-US" dirty="0" smtClean="0"/>
              <a:t>メンバ変数</a:t>
            </a:r>
            <a:endParaRPr kumimoji="1" lang="ja-JP" altLang="en-US" dirty="0"/>
          </a:p>
        </p:txBody>
      </p:sp>
      <p:sp>
        <p:nvSpPr>
          <p:cNvPr id="5" name="テキスト ボックス 3"/>
          <p:cNvSpPr txBox="1">
            <a:spLocks noChangeArrowheads="1"/>
          </p:cNvSpPr>
          <p:nvPr/>
        </p:nvSpPr>
        <p:spPr bwMode="auto">
          <a:xfrm>
            <a:off x="4857752" y="4000504"/>
            <a:ext cx="3643338" cy="1938992"/>
          </a:xfrm>
          <a:prstGeom prst="rect">
            <a:avLst/>
          </a:prstGeom>
          <a:noFill/>
          <a:ln w="9525">
            <a:noFill/>
            <a:miter lim="800000"/>
            <a:headEnd/>
            <a:tailEnd/>
          </a:ln>
        </p:spPr>
        <p:txBody>
          <a:bodyPr wrap="square">
            <a:spAutoFit/>
          </a:bodyPr>
          <a:lstStyle/>
          <a:p>
            <a:r>
              <a:rPr lang="ja-JP" altLang="en-US" sz="1200" dirty="0"/>
              <a:t>　　　　 　＿ ＿</a:t>
            </a:r>
            <a:endParaRPr lang="en-US" altLang="ja-JP" sz="1200" dirty="0"/>
          </a:p>
          <a:p>
            <a:r>
              <a:rPr lang="ja-JP" altLang="en-US" sz="1200" dirty="0"/>
              <a:t>　　　／　　 　 　＼</a:t>
            </a:r>
          </a:p>
          <a:p>
            <a:r>
              <a:rPr lang="ja-JP" altLang="en-US" sz="1200" dirty="0"/>
              <a:t>　 ／　　─　 　 ─  ＼　 　</a:t>
            </a:r>
          </a:p>
          <a:p>
            <a:r>
              <a:rPr lang="ja-JP" altLang="en-US" sz="1200" dirty="0"/>
              <a:t>／ 　　 （●） 　（●） ＼　　</a:t>
            </a:r>
          </a:p>
          <a:p>
            <a:r>
              <a:rPr lang="en-US" altLang="ja-JP" sz="1200" dirty="0"/>
              <a:t>|</a:t>
            </a:r>
            <a:r>
              <a:rPr lang="ja-JP" altLang="en-US" sz="1200" dirty="0"/>
              <a:t>　 　　 　 （</a:t>
            </a:r>
            <a:r>
              <a:rPr lang="en-US" altLang="ja-JP" sz="1200" dirty="0"/>
              <a:t>__</a:t>
            </a:r>
            <a:r>
              <a:rPr lang="ja-JP" altLang="en-US" sz="1200" dirty="0"/>
              <a:t>人</a:t>
            </a:r>
            <a:r>
              <a:rPr lang="en-US" altLang="ja-JP" sz="1200" dirty="0"/>
              <a:t>__</a:t>
            </a:r>
            <a:r>
              <a:rPr lang="ja-JP" altLang="en-US" sz="1200" dirty="0"/>
              <a:t>）　 </a:t>
            </a:r>
            <a:r>
              <a:rPr lang="en-US" altLang="ja-JP" sz="1200" dirty="0"/>
              <a:t>|</a:t>
            </a:r>
            <a:r>
              <a:rPr lang="ja-JP" altLang="en-US" sz="1200" dirty="0"/>
              <a:t>　</a:t>
            </a:r>
            <a:r>
              <a:rPr lang="ja-JP" altLang="en-US" sz="1200" dirty="0" smtClean="0"/>
              <a:t>ＰＡＲＴ４で各変数について</a:t>
            </a:r>
            <a:r>
              <a:rPr lang="ja-JP" altLang="en-US" sz="1200" dirty="0"/>
              <a:t>　</a:t>
            </a:r>
          </a:p>
          <a:p>
            <a:r>
              <a:rPr lang="en-US" altLang="ja-JP" sz="1200" dirty="0"/>
              <a:t>  /</a:t>
            </a:r>
            <a:r>
              <a:rPr lang="ja-JP" altLang="en-US" sz="1200" dirty="0"/>
              <a:t>　 　 　  ∩ノ ⊃　　／　　</a:t>
            </a:r>
            <a:r>
              <a:rPr lang="ja-JP" altLang="en-US" sz="1200" dirty="0" smtClean="0"/>
              <a:t>説明したん</a:t>
            </a:r>
            <a:r>
              <a:rPr lang="ja-JP" altLang="en-US" sz="1200" dirty="0" err="1" smtClean="0"/>
              <a:t>だお。</a:t>
            </a:r>
            <a:r>
              <a:rPr lang="ja-JP" altLang="en-US" sz="1200" dirty="0"/>
              <a:t>　</a:t>
            </a:r>
          </a:p>
          <a:p>
            <a:r>
              <a:rPr lang="en-US" altLang="ja-JP" sz="1200" dirty="0"/>
              <a:t>(</a:t>
            </a:r>
            <a:r>
              <a:rPr lang="ja-JP" altLang="en-US" sz="1200" dirty="0"/>
              <a:t>　 ＼　／ ＿ノ　</a:t>
            </a:r>
            <a:r>
              <a:rPr lang="en-US" altLang="ja-JP" sz="1200" dirty="0"/>
              <a:t>|</a:t>
            </a:r>
            <a:r>
              <a:rPr lang="ja-JP" altLang="en-US" sz="1200" dirty="0"/>
              <a:t>　 </a:t>
            </a:r>
            <a:r>
              <a:rPr lang="en-US" altLang="ja-JP" sz="1200" dirty="0"/>
              <a:t>|</a:t>
            </a:r>
            <a:r>
              <a:rPr lang="ja-JP" altLang="en-US" sz="1200" dirty="0"/>
              <a:t>　　　</a:t>
            </a:r>
          </a:p>
          <a:p>
            <a:r>
              <a:rPr lang="en-US" altLang="ja-JP" sz="1200" dirty="0"/>
              <a:t>.</a:t>
            </a:r>
            <a:r>
              <a:rPr lang="ja-JP" altLang="en-US" sz="1200" dirty="0"/>
              <a:t>＼　“　　／＿＿</a:t>
            </a:r>
            <a:r>
              <a:rPr lang="en-US" altLang="ja-JP" sz="1200" dirty="0"/>
              <a:t>|</a:t>
            </a:r>
            <a:r>
              <a:rPr lang="ja-JP" altLang="en-US" sz="1200" dirty="0"/>
              <a:t>　 </a:t>
            </a:r>
            <a:r>
              <a:rPr lang="en-US" altLang="ja-JP" sz="1200" dirty="0"/>
              <a:t>| </a:t>
            </a:r>
            <a:r>
              <a:rPr lang="ja-JP" altLang="en-US" sz="1200" dirty="0"/>
              <a:t>　　</a:t>
            </a:r>
            <a:r>
              <a:rPr lang="ja-JP" altLang="en-US" sz="1200" dirty="0" smtClean="0"/>
              <a:t>でも、すっとばす</a:t>
            </a:r>
            <a:r>
              <a:rPr lang="ja-JP" altLang="en-US" sz="1200" dirty="0" err="1" smtClean="0"/>
              <a:t>ｗ</a:t>
            </a:r>
            <a:endParaRPr lang="ja-JP" altLang="en-US" sz="1200" dirty="0"/>
          </a:p>
          <a:p>
            <a:r>
              <a:rPr lang="ja-JP" altLang="en-US" sz="1200" dirty="0"/>
              <a:t>　　＼ ／＿＿＿ ／ 　</a:t>
            </a:r>
          </a:p>
          <a:p>
            <a:endParaRPr lang="ja-JP" altLang="en-US" sz="1200" dirty="0"/>
          </a:p>
        </p:txBody>
      </p:sp>
    </p:spTree>
  </p:cSld>
  <p:clrMapOvr>
    <a:masterClrMapping/>
  </p:clrMapOvr>
</p:sld>
</file>

<file path=ppt/theme/theme1.xml><?xml version="1.0" encoding="utf-8"?>
<a:theme xmlns:a="http://schemas.openxmlformats.org/drawingml/2006/main" name="wankuma">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a:solidFill>
          <a:srgbClr val="FFDCB9">
            <a:alpha val="50000"/>
          </a:srgbClr>
        </a:solidFill>
        <a:ln>
          <a:solidFill>
            <a:schemeClr val="tx1"/>
          </a:solidFill>
        </a:ln>
      </a:spPr>
      <a:bodyPr rtlCol="0" anchor="ctr"/>
      <a:lstStyle>
        <a:defPPr>
          <a:defRPr kumimoji="1"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wankuma</Template>
  <TotalTime>618</TotalTime>
  <Words>2255</Words>
  <Application>Microsoft Office PowerPoint</Application>
  <PresentationFormat>画面に合わせる (4:3)</PresentationFormat>
  <Paragraphs>829</Paragraphs>
  <Slides>54</Slides>
  <Notes>5</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54</vt:i4>
      </vt:variant>
    </vt:vector>
  </HeadingPairs>
  <TitlesOfParts>
    <vt:vector size="59" baseType="lpstr">
      <vt:lpstr>Arial</vt:lpstr>
      <vt:lpstr>ＭＳ Ｐゴシック</vt:lpstr>
      <vt:lpstr>MS UI Gothic</vt:lpstr>
      <vt:lpstr>Calibri</vt:lpstr>
      <vt:lpstr>wankuma</vt:lpstr>
      <vt:lpstr>匠の伝承ｗ</vt:lpstr>
      <vt:lpstr>スピーカー自己紹介</vt:lpstr>
      <vt:lpstr>前回までのおさらい</vt:lpstr>
      <vt:lpstr>スライド 4</vt:lpstr>
      <vt:lpstr>スライド 5</vt:lpstr>
      <vt:lpstr>スライド 6</vt:lpstr>
      <vt:lpstr>いきなりですが。言語は何を使ってますか？</vt:lpstr>
      <vt:lpstr>プログラミング言語って覚えるの大変!?</vt:lpstr>
      <vt:lpstr>変数の種類</vt:lpstr>
      <vt:lpstr>実際にどのように使われているかな？</vt:lpstr>
      <vt:lpstr>ビューとロジックは、分けるよね？</vt:lpstr>
      <vt:lpstr>Formのコードイメージ</vt:lpstr>
      <vt:lpstr>Logicのコードイメージ</vt:lpstr>
      <vt:lpstr>DALのコードイメージ</vt:lpstr>
      <vt:lpstr>【余談】保守性を下げる好き勝手な変数の命名</vt:lpstr>
      <vt:lpstr>ついでに、UserTableのイメージ</vt:lpstr>
      <vt:lpstr>ビューの設計に戻ると・・・</vt:lpstr>
      <vt:lpstr>別の例を考えてみましょう。</vt:lpstr>
      <vt:lpstr>画面の設計イメージ</vt:lpstr>
      <vt:lpstr>Formのコードイメージ</vt:lpstr>
      <vt:lpstr>Logicのコードイメージ</vt:lpstr>
      <vt:lpstr>DALのコードイメージ</vt:lpstr>
      <vt:lpstr>ついでに、PersonTableのイメージ</vt:lpstr>
      <vt:lpstr>ついでに、帳票設計があるとしたら？</vt:lpstr>
      <vt:lpstr>このように・・・</vt:lpstr>
      <vt:lpstr>あたりまえ？</vt:lpstr>
      <vt:lpstr>定義と宣言を見てみましょう。</vt:lpstr>
      <vt:lpstr>アプリケーションプログラム変数の宣言要因</vt:lpstr>
      <vt:lpstr>そこで・・・</vt:lpstr>
      <vt:lpstr>XMLファイルに定義情報を用意する</vt:lpstr>
      <vt:lpstr>ちょっとまって。ホントに便利になる？</vt:lpstr>
      <vt:lpstr>基底クラスの Fields[] 変数を利用してみると・・・</vt:lpstr>
      <vt:lpstr>スライド 33</vt:lpstr>
      <vt:lpstr>ビューとロジックの内部処理</vt:lpstr>
      <vt:lpstr>スライド 35</vt:lpstr>
      <vt:lpstr>これら２つを1つにできないでしょうか？</vt:lpstr>
      <vt:lpstr>スライド 37</vt:lpstr>
      <vt:lpstr>Logicはどうなる？</vt:lpstr>
      <vt:lpstr>派生クラスで個別対応？</vt:lpstr>
      <vt:lpstr>標準のアクションリスト</vt:lpstr>
      <vt:lpstr>Ｆｏｒｍの[OK]処理</vt:lpstr>
      <vt:lpstr>Formの[キャンセル]処理</vt:lpstr>
      <vt:lpstr>グリッドを持つ画面</vt:lpstr>
      <vt:lpstr>[表示]ボタン処理</vt:lpstr>
      <vt:lpstr>[次ページ]ボタン処理（あくまでもイメージｗ）</vt:lpstr>
      <vt:lpstr>データベースがあるとは限らない！</vt:lpstr>
      <vt:lpstr>通信を利用するアプリケーションに適用できない！</vt:lpstr>
      <vt:lpstr>サーバアプリとクライアントアプリ</vt:lpstr>
      <vt:lpstr>たとえば、どうなる？</vt:lpstr>
      <vt:lpstr>たとえば、どうなる？</vt:lpstr>
      <vt:lpstr>プログラムの開発時間を大幅に短縮できる！</vt:lpstr>
      <vt:lpstr>現在、誠意開発中（笑）</vt:lpstr>
      <vt:lpstr>スライド 53</vt:lpstr>
      <vt:lpstr>スライド 54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駆け足でｗ匠の伝承ｗ</dc:title>
  <dc:creator>Uchiyama</dc:creator>
  <cp:lastModifiedBy>わんくま同盟</cp:lastModifiedBy>
  <cp:revision>54</cp:revision>
  <dcterms:created xsi:type="dcterms:W3CDTF">2009-01-03T08:07:13Z</dcterms:created>
  <dcterms:modified xsi:type="dcterms:W3CDTF">2009-09-10T17:19:10Z</dcterms:modified>
</cp:coreProperties>
</file>