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33"/>
  </p:notesMasterIdLst>
  <p:handoutMasterIdLst>
    <p:handoutMasterId r:id="rId34"/>
  </p:handoutMasterIdLst>
  <p:sldIdLst>
    <p:sldId id="265" r:id="rId2"/>
    <p:sldId id="266" r:id="rId3"/>
    <p:sldId id="277" r:id="rId4"/>
    <p:sldId id="280" r:id="rId5"/>
    <p:sldId id="279" r:id="rId6"/>
    <p:sldId id="283" r:id="rId7"/>
    <p:sldId id="285" r:id="rId8"/>
    <p:sldId id="287" r:id="rId9"/>
    <p:sldId id="298" r:id="rId10"/>
    <p:sldId id="288" r:id="rId11"/>
    <p:sldId id="282" r:id="rId12"/>
    <p:sldId id="284" r:id="rId13"/>
    <p:sldId id="286" r:id="rId14"/>
    <p:sldId id="297" r:id="rId15"/>
    <p:sldId id="294" r:id="rId16"/>
    <p:sldId id="295" r:id="rId17"/>
    <p:sldId id="296" r:id="rId18"/>
    <p:sldId id="292" r:id="rId19"/>
    <p:sldId id="293" r:id="rId20"/>
    <p:sldId id="271" r:id="rId21"/>
    <p:sldId id="275" r:id="rId22"/>
    <p:sldId id="273" r:id="rId23"/>
    <p:sldId id="274" r:id="rId24"/>
    <p:sldId id="270" r:id="rId25"/>
    <p:sldId id="301" r:id="rId26"/>
    <p:sldId id="300" r:id="rId27"/>
    <p:sldId id="269" r:id="rId28"/>
    <p:sldId id="268" r:id="rId29"/>
    <p:sldId id="276" r:id="rId30"/>
    <p:sldId id="290" r:id="rId31"/>
    <p:sldId id="299" r:id="rId32"/>
  </p:sldIdLst>
  <p:sldSz cx="9144000" cy="6858000" type="screen4x3"/>
  <p:notesSz cx="6735763" cy="9866313"/>
  <p:embeddedFontLst>
    <p:embeddedFont>
      <p:font typeface="Calibri" pitchFamily="34" charset="0"/>
      <p:regular r:id="rId35"/>
      <p:bold r:id="rId36"/>
      <p:italic r:id="rId37"/>
      <p:boldItalic r:id="rId38"/>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CC"/>
    <a:srgbClr val="99FF99"/>
    <a:srgbClr val="CCFFCC"/>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94709" autoAdjust="0"/>
  </p:normalViewPr>
  <p:slideViewPr>
    <p:cSldViewPr>
      <p:cViewPr varScale="1">
        <p:scale>
          <a:sx n="66" d="100"/>
          <a:sy n="66" d="100"/>
        </p:scale>
        <p:origin x="-54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ACAAC3-93E1-4435-951E-DCFF58E9FC5A}"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kumimoji="1" lang="ja-JP" altLang="en-US"/>
        </a:p>
      </dgm:t>
    </dgm:pt>
    <dgm:pt modelId="{2F56D5FD-17FF-4CB9-A90A-4FE529881203}">
      <dgm:prSet phldrT="[テキスト]"/>
      <dgm:spPr/>
      <dgm:t>
        <a:bodyPr/>
        <a:lstStyle/>
        <a:p>
          <a:r>
            <a:rPr kumimoji="1" lang="en-US" altLang="ja-JP" dirty="0" smtClean="0">
              <a:solidFill>
                <a:schemeClr val="tx1"/>
              </a:solidFill>
            </a:rPr>
            <a:t>IL</a:t>
          </a:r>
          <a:r>
            <a:rPr kumimoji="1" lang="ja-JP" altLang="en-US" dirty="0" smtClean="0">
              <a:solidFill>
                <a:schemeClr val="tx1"/>
              </a:solidFill>
            </a:rPr>
            <a:t> </a:t>
          </a:r>
          <a:r>
            <a:rPr kumimoji="1" lang="en-US" altLang="ja-JP" dirty="0" smtClean="0">
              <a:solidFill>
                <a:schemeClr val="tx1"/>
              </a:solidFill>
            </a:rPr>
            <a:t>(SACL)</a:t>
          </a:r>
          <a:r>
            <a:rPr kumimoji="1" lang="ja-JP" altLang="en-US" dirty="0" smtClean="0">
              <a:solidFill>
                <a:schemeClr val="tx1"/>
              </a:solidFill>
            </a:rPr>
            <a:t> 照合</a:t>
          </a:r>
          <a:endParaRPr kumimoji="1" lang="ja-JP" altLang="en-US" dirty="0">
            <a:solidFill>
              <a:schemeClr val="tx1"/>
            </a:solidFill>
          </a:endParaRPr>
        </a:p>
      </dgm:t>
    </dgm:pt>
    <dgm:pt modelId="{EA0933EA-0000-4852-8888-ADE84A5F7767}" type="parTrans" cxnId="{350AFCD5-A1BD-4FA9-8619-0A7AC547A33A}">
      <dgm:prSet/>
      <dgm:spPr/>
      <dgm:t>
        <a:bodyPr/>
        <a:lstStyle/>
        <a:p>
          <a:endParaRPr kumimoji="1" lang="ja-JP" altLang="en-US"/>
        </a:p>
      </dgm:t>
    </dgm:pt>
    <dgm:pt modelId="{6CA91ACB-E55E-45AE-9156-AF8D01A73130}" type="sibTrans" cxnId="{350AFCD5-A1BD-4FA9-8619-0A7AC547A33A}">
      <dgm:prSet/>
      <dgm:spPr>
        <a:solidFill>
          <a:schemeClr val="accent2">
            <a:lumMod val="75000"/>
            <a:alpha val="90000"/>
          </a:schemeClr>
        </a:solidFill>
      </dgm:spPr>
      <dgm:t>
        <a:bodyPr/>
        <a:lstStyle/>
        <a:p>
          <a:endParaRPr kumimoji="1" lang="ja-JP" altLang="en-US"/>
        </a:p>
      </dgm:t>
    </dgm:pt>
    <dgm:pt modelId="{61806ABB-1926-471C-9D0E-6C5801C4E518}">
      <dgm:prSet phldrT="[テキスト]"/>
      <dgm:spPr/>
      <dgm:t>
        <a:bodyPr/>
        <a:lstStyle/>
        <a:p>
          <a:r>
            <a:rPr kumimoji="1" lang="en-US" altLang="ja-JP" dirty="0" smtClean="0">
              <a:solidFill>
                <a:schemeClr val="tx1"/>
              </a:solidFill>
            </a:rPr>
            <a:t>DACL</a:t>
          </a:r>
          <a:r>
            <a:rPr kumimoji="1" lang="ja-JP" altLang="en-US" dirty="0" smtClean="0">
              <a:solidFill>
                <a:schemeClr val="tx1"/>
              </a:solidFill>
            </a:rPr>
            <a:t> 照合</a:t>
          </a:r>
          <a:endParaRPr kumimoji="1" lang="ja-JP" altLang="en-US" dirty="0">
            <a:solidFill>
              <a:schemeClr val="tx1"/>
            </a:solidFill>
          </a:endParaRPr>
        </a:p>
      </dgm:t>
    </dgm:pt>
    <dgm:pt modelId="{1C5AF22F-800C-432B-8D9F-84E3FAE5D838}" type="parTrans" cxnId="{CE257AB0-9813-4A35-846F-7B31A5E36803}">
      <dgm:prSet/>
      <dgm:spPr/>
      <dgm:t>
        <a:bodyPr/>
        <a:lstStyle/>
        <a:p>
          <a:endParaRPr kumimoji="1" lang="ja-JP" altLang="en-US"/>
        </a:p>
      </dgm:t>
    </dgm:pt>
    <dgm:pt modelId="{702C9622-2B2E-4A49-AB92-0E1685C083CE}" type="sibTrans" cxnId="{CE257AB0-9813-4A35-846F-7B31A5E36803}">
      <dgm:prSet/>
      <dgm:spPr/>
      <dgm:t>
        <a:bodyPr/>
        <a:lstStyle/>
        <a:p>
          <a:endParaRPr kumimoji="1" lang="ja-JP" altLang="en-US"/>
        </a:p>
      </dgm:t>
    </dgm:pt>
    <dgm:pt modelId="{778D12EF-CF6C-41E5-AA9D-945381444B72}" type="pres">
      <dgm:prSet presAssocID="{2AACAAC3-93E1-4435-951E-DCFF58E9FC5A}" presName="outerComposite" presStyleCnt="0">
        <dgm:presLayoutVars>
          <dgm:chMax val="5"/>
          <dgm:dir/>
          <dgm:resizeHandles val="exact"/>
        </dgm:presLayoutVars>
      </dgm:prSet>
      <dgm:spPr/>
      <dgm:t>
        <a:bodyPr/>
        <a:lstStyle/>
        <a:p>
          <a:endParaRPr kumimoji="1" lang="ja-JP" altLang="en-US"/>
        </a:p>
      </dgm:t>
    </dgm:pt>
    <dgm:pt modelId="{8C0DCDDA-10EB-49FC-A77D-0E4B58DFDF1B}" type="pres">
      <dgm:prSet presAssocID="{2AACAAC3-93E1-4435-951E-DCFF58E9FC5A}" presName="dummyMaxCanvas" presStyleCnt="0">
        <dgm:presLayoutVars/>
      </dgm:prSet>
      <dgm:spPr/>
    </dgm:pt>
    <dgm:pt modelId="{5C613F23-B311-420E-BEEC-514C1A547EE4}" type="pres">
      <dgm:prSet presAssocID="{2AACAAC3-93E1-4435-951E-DCFF58E9FC5A}" presName="TwoNodes_1" presStyleLbl="node1" presStyleIdx="0" presStyleCnt="2" custScaleY="44097">
        <dgm:presLayoutVars>
          <dgm:bulletEnabled val="1"/>
        </dgm:presLayoutVars>
      </dgm:prSet>
      <dgm:spPr/>
      <dgm:t>
        <a:bodyPr/>
        <a:lstStyle/>
        <a:p>
          <a:endParaRPr kumimoji="1" lang="ja-JP" altLang="en-US"/>
        </a:p>
      </dgm:t>
    </dgm:pt>
    <dgm:pt modelId="{C1F5B778-31DD-4F46-92EC-B499C4D70F7B}" type="pres">
      <dgm:prSet presAssocID="{2AACAAC3-93E1-4435-951E-DCFF58E9FC5A}" presName="TwoNodes_2" presStyleLbl="node1" presStyleIdx="1" presStyleCnt="2" custScaleY="44097" custLinFactNeighborX="-5477" custLinFactNeighborY="-4970">
        <dgm:presLayoutVars>
          <dgm:bulletEnabled val="1"/>
        </dgm:presLayoutVars>
      </dgm:prSet>
      <dgm:spPr/>
      <dgm:t>
        <a:bodyPr/>
        <a:lstStyle/>
        <a:p>
          <a:endParaRPr kumimoji="1" lang="ja-JP" altLang="en-US"/>
        </a:p>
      </dgm:t>
    </dgm:pt>
    <dgm:pt modelId="{2A80EF9F-81B1-4F74-A1E6-FCB9382ACCEC}" type="pres">
      <dgm:prSet presAssocID="{2AACAAC3-93E1-4435-951E-DCFF58E9FC5A}" presName="TwoConn_1-2" presStyleLbl="fgAccFollowNode1" presStyleIdx="0" presStyleCnt="1">
        <dgm:presLayoutVars>
          <dgm:bulletEnabled val="1"/>
        </dgm:presLayoutVars>
      </dgm:prSet>
      <dgm:spPr/>
      <dgm:t>
        <a:bodyPr/>
        <a:lstStyle/>
        <a:p>
          <a:endParaRPr kumimoji="1" lang="ja-JP" altLang="en-US"/>
        </a:p>
      </dgm:t>
    </dgm:pt>
    <dgm:pt modelId="{AF965C46-F841-481D-A3BB-5240DD5DCDAE}" type="pres">
      <dgm:prSet presAssocID="{2AACAAC3-93E1-4435-951E-DCFF58E9FC5A}" presName="TwoNodes_1_text" presStyleLbl="node1" presStyleIdx="1" presStyleCnt="2">
        <dgm:presLayoutVars>
          <dgm:bulletEnabled val="1"/>
        </dgm:presLayoutVars>
      </dgm:prSet>
      <dgm:spPr/>
      <dgm:t>
        <a:bodyPr/>
        <a:lstStyle/>
        <a:p>
          <a:endParaRPr kumimoji="1" lang="ja-JP" altLang="en-US"/>
        </a:p>
      </dgm:t>
    </dgm:pt>
    <dgm:pt modelId="{ADB45159-5466-4D49-AD3F-22F0EE839B20}" type="pres">
      <dgm:prSet presAssocID="{2AACAAC3-93E1-4435-951E-DCFF58E9FC5A}" presName="TwoNodes_2_text" presStyleLbl="node1" presStyleIdx="1" presStyleCnt="2">
        <dgm:presLayoutVars>
          <dgm:bulletEnabled val="1"/>
        </dgm:presLayoutVars>
      </dgm:prSet>
      <dgm:spPr/>
      <dgm:t>
        <a:bodyPr/>
        <a:lstStyle/>
        <a:p>
          <a:endParaRPr kumimoji="1" lang="ja-JP" altLang="en-US"/>
        </a:p>
      </dgm:t>
    </dgm:pt>
  </dgm:ptLst>
  <dgm:cxnLst>
    <dgm:cxn modelId="{150B3B4F-3A50-49C6-9992-C8952ED6BFEB}" type="presOf" srcId="{2F56D5FD-17FF-4CB9-A90A-4FE529881203}" destId="{AF965C46-F841-481D-A3BB-5240DD5DCDAE}" srcOrd="1" destOrd="0" presId="urn:microsoft.com/office/officeart/2005/8/layout/vProcess5"/>
    <dgm:cxn modelId="{4AB9AC7D-CEBB-4259-BBCC-42B01A2CA28E}" type="presOf" srcId="{2AACAAC3-93E1-4435-951E-DCFF58E9FC5A}" destId="{778D12EF-CF6C-41E5-AA9D-945381444B72}" srcOrd="0" destOrd="0" presId="urn:microsoft.com/office/officeart/2005/8/layout/vProcess5"/>
    <dgm:cxn modelId="{350AFCD5-A1BD-4FA9-8619-0A7AC547A33A}" srcId="{2AACAAC3-93E1-4435-951E-DCFF58E9FC5A}" destId="{2F56D5FD-17FF-4CB9-A90A-4FE529881203}" srcOrd="0" destOrd="0" parTransId="{EA0933EA-0000-4852-8888-ADE84A5F7767}" sibTransId="{6CA91ACB-E55E-45AE-9156-AF8D01A73130}"/>
    <dgm:cxn modelId="{846461E0-4EEB-4A59-96A7-D384179D5C38}" type="presOf" srcId="{6CA91ACB-E55E-45AE-9156-AF8D01A73130}" destId="{2A80EF9F-81B1-4F74-A1E6-FCB9382ACCEC}" srcOrd="0" destOrd="0" presId="urn:microsoft.com/office/officeart/2005/8/layout/vProcess5"/>
    <dgm:cxn modelId="{BCFE5CC6-8EF1-409E-8A01-DBC9E3DF0F74}" type="presOf" srcId="{61806ABB-1926-471C-9D0E-6C5801C4E518}" destId="{C1F5B778-31DD-4F46-92EC-B499C4D70F7B}" srcOrd="0" destOrd="0" presId="urn:microsoft.com/office/officeart/2005/8/layout/vProcess5"/>
    <dgm:cxn modelId="{B3AC6FCD-FB94-4D32-B17E-F6E0A3B19A70}" type="presOf" srcId="{61806ABB-1926-471C-9D0E-6C5801C4E518}" destId="{ADB45159-5466-4D49-AD3F-22F0EE839B20}" srcOrd="1" destOrd="0" presId="urn:microsoft.com/office/officeart/2005/8/layout/vProcess5"/>
    <dgm:cxn modelId="{B6B6E93C-6A06-4F1A-9189-7C775E964FBD}" type="presOf" srcId="{2F56D5FD-17FF-4CB9-A90A-4FE529881203}" destId="{5C613F23-B311-420E-BEEC-514C1A547EE4}" srcOrd="0" destOrd="0" presId="urn:microsoft.com/office/officeart/2005/8/layout/vProcess5"/>
    <dgm:cxn modelId="{CE257AB0-9813-4A35-846F-7B31A5E36803}" srcId="{2AACAAC3-93E1-4435-951E-DCFF58E9FC5A}" destId="{61806ABB-1926-471C-9D0E-6C5801C4E518}" srcOrd="1" destOrd="0" parTransId="{1C5AF22F-800C-432B-8D9F-84E3FAE5D838}" sibTransId="{702C9622-2B2E-4A49-AB92-0E1685C083CE}"/>
    <dgm:cxn modelId="{84C8AFA4-E616-43DA-8969-0ABB9BEDE9F9}" type="presParOf" srcId="{778D12EF-CF6C-41E5-AA9D-945381444B72}" destId="{8C0DCDDA-10EB-49FC-A77D-0E4B58DFDF1B}" srcOrd="0" destOrd="0" presId="urn:microsoft.com/office/officeart/2005/8/layout/vProcess5"/>
    <dgm:cxn modelId="{61326497-21E9-41C7-AD2E-5AB26C90015B}" type="presParOf" srcId="{778D12EF-CF6C-41E5-AA9D-945381444B72}" destId="{5C613F23-B311-420E-BEEC-514C1A547EE4}" srcOrd="1" destOrd="0" presId="urn:microsoft.com/office/officeart/2005/8/layout/vProcess5"/>
    <dgm:cxn modelId="{9FBCCE78-01AD-46A2-A94C-BE1C29148E9C}" type="presParOf" srcId="{778D12EF-CF6C-41E5-AA9D-945381444B72}" destId="{C1F5B778-31DD-4F46-92EC-B499C4D70F7B}" srcOrd="2" destOrd="0" presId="urn:microsoft.com/office/officeart/2005/8/layout/vProcess5"/>
    <dgm:cxn modelId="{B6E35D72-4BEB-453B-8EB2-1DB11B97A321}" type="presParOf" srcId="{778D12EF-CF6C-41E5-AA9D-945381444B72}" destId="{2A80EF9F-81B1-4F74-A1E6-FCB9382ACCEC}" srcOrd="3" destOrd="0" presId="urn:microsoft.com/office/officeart/2005/8/layout/vProcess5"/>
    <dgm:cxn modelId="{D04D1388-6A4E-453D-8EDC-EE1675F48AA3}" type="presParOf" srcId="{778D12EF-CF6C-41E5-AA9D-945381444B72}" destId="{AF965C46-F841-481D-A3BB-5240DD5DCDAE}" srcOrd="4" destOrd="0" presId="urn:microsoft.com/office/officeart/2005/8/layout/vProcess5"/>
    <dgm:cxn modelId="{FEBB39BF-CA8B-4513-B2B6-ECB0760C1C64}" type="presParOf" srcId="{778D12EF-CF6C-41E5-AA9D-945381444B72}" destId="{ADB45159-5466-4D49-AD3F-22F0EE839B20}" srcOrd="5" destOrd="0" presId="urn:microsoft.com/office/officeart/2005/8/layout/vProcess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613F23-B311-420E-BEEC-514C1A547EE4}">
      <dsp:nvSpPr>
        <dsp:cNvPr id="0" name=""/>
        <dsp:cNvSpPr/>
      </dsp:nvSpPr>
      <dsp:spPr>
        <a:xfrm>
          <a:off x="0" y="413337"/>
          <a:ext cx="3521893" cy="6520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kumimoji="1" lang="en-US" altLang="ja-JP" sz="2200" kern="1200" dirty="0" smtClean="0">
              <a:solidFill>
                <a:schemeClr val="tx1"/>
              </a:solidFill>
            </a:rPr>
            <a:t>IL</a:t>
          </a:r>
          <a:r>
            <a:rPr kumimoji="1" lang="ja-JP" altLang="en-US" sz="2200" kern="1200" dirty="0" smtClean="0">
              <a:solidFill>
                <a:schemeClr val="tx1"/>
              </a:solidFill>
            </a:rPr>
            <a:t> </a:t>
          </a:r>
          <a:r>
            <a:rPr kumimoji="1" lang="en-US" altLang="ja-JP" sz="2200" kern="1200" dirty="0" smtClean="0">
              <a:solidFill>
                <a:schemeClr val="tx1"/>
              </a:solidFill>
            </a:rPr>
            <a:t>(SACL)</a:t>
          </a:r>
          <a:r>
            <a:rPr kumimoji="1" lang="ja-JP" altLang="en-US" sz="2200" kern="1200" dirty="0" smtClean="0">
              <a:solidFill>
                <a:schemeClr val="tx1"/>
              </a:solidFill>
            </a:rPr>
            <a:t> 照合</a:t>
          </a:r>
          <a:endParaRPr kumimoji="1" lang="ja-JP" altLang="en-US" sz="2200" kern="1200" dirty="0">
            <a:solidFill>
              <a:schemeClr val="tx1"/>
            </a:solidFill>
          </a:endParaRPr>
        </a:p>
      </dsp:txBody>
      <dsp:txXfrm>
        <a:off x="0" y="413337"/>
        <a:ext cx="2080095" cy="652091"/>
      </dsp:txXfrm>
    </dsp:sp>
    <dsp:sp modelId="{C1F5B778-31DD-4F46-92EC-B499C4D70F7B}">
      <dsp:nvSpPr>
        <dsp:cNvPr id="0" name=""/>
        <dsp:cNvSpPr/>
      </dsp:nvSpPr>
      <dsp:spPr>
        <a:xfrm>
          <a:off x="428616" y="2147224"/>
          <a:ext cx="3521893" cy="6520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kumimoji="1" lang="en-US" altLang="ja-JP" sz="2200" kern="1200" dirty="0" smtClean="0">
              <a:solidFill>
                <a:schemeClr val="tx1"/>
              </a:solidFill>
            </a:rPr>
            <a:t>DACL</a:t>
          </a:r>
          <a:r>
            <a:rPr kumimoji="1" lang="ja-JP" altLang="en-US" sz="2200" kern="1200" dirty="0" smtClean="0">
              <a:solidFill>
                <a:schemeClr val="tx1"/>
              </a:solidFill>
            </a:rPr>
            <a:t> 照合</a:t>
          </a:r>
          <a:endParaRPr kumimoji="1" lang="ja-JP" altLang="en-US" sz="2200" kern="1200" dirty="0">
            <a:solidFill>
              <a:schemeClr val="tx1"/>
            </a:solidFill>
          </a:endParaRPr>
        </a:p>
      </dsp:txBody>
      <dsp:txXfrm>
        <a:off x="428616" y="2147224"/>
        <a:ext cx="1939184" cy="652091"/>
      </dsp:txXfrm>
    </dsp:sp>
    <dsp:sp modelId="{2A80EF9F-81B1-4F74-A1E6-FCB9382ACCEC}">
      <dsp:nvSpPr>
        <dsp:cNvPr id="0" name=""/>
        <dsp:cNvSpPr/>
      </dsp:nvSpPr>
      <dsp:spPr>
        <a:xfrm>
          <a:off x="2560695" y="1162474"/>
          <a:ext cx="961198" cy="961198"/>
        </a:xfrm>
        <a:prstGeom prst="downArrow">
          <a:avLst>
            <a:gd name="adj1" fmla="val 55000"/>
            <a:gd name="adj2" fmla="val 45000"/>
          </a:avLst>
        </a:prstGeom>
        <a:solidFill>
          <a:schemeClr val="accent2">
            <a:lumMod val="7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kumimoji="1" lang="ja-JP" altLang="en-US" sz="3600" kern="1200"/>
        </a:p>
      </dsp:txBody>
      <dsp:txXfrm>
        <a:off x="2560695" y="1162474"/>
        <a:ext cx="961198" cy="96119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3200"/>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cstate="print"/>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1537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15370"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#36</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cstate="print"/>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technet.microsoft.com/library/cc783557.aspx" TargetMode="External"/><Relationship Id="rId2" Type="http://schemas.openxmlformats.org/officeDocument/2006/relationships/hyperlink" Target="http://msdn.microsoft.com/en-us/library/aa446583.aspx" TargetMode="External"/><Relationship Id="rId1" Type="http://schemas.openxmlformats.org/officeDocument/2006/relationships/slideLayout" Target="../slideLayouts/slideLayout12.xml"/><Relationship Id="rId5" Type="http://schemas.openxmlformats.org/officeDocument/2006/relationships/hyperlink" Target="http://msdn.microsoft.com/en-us/library/aa379316.aspx" TargetMode="External"/><Relationship Id="rId4" Type="http://schemas.openxmlformats.org/officeDocument/2006/relationships/hyperlink" Target="http://msdn.microsoft.com/en-us/library/aa379571.aspx"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msdn.microsoft.com/en-us/library/aa379563.aspx" TargetMode="External"/><Relationship Id="rId2" Type="http://schemas.openxmlformats.org/officeDocument/2006/relationships/hyperlink" Target="http://technet.microsoft.com/ja-jp/library/cc775598.aspx" TargetMode="External"/><Relationship Id="rId1" Type="http://schemas.openxmlformats.org/officeDocument/2006/relationships/slideLayout" Target="../slideLayouts/slideLayout12.xml"/><Relationship Id="rId4" Type="http://schemas.openxmlformats.org/officeDocument/2006/relationships/hyperlink" Target="http://msdn.microsoft.com/en-us/library/aa379567.aspx"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msdn.microsoft.com/en-us/library/aa379563.aspx" TargetMode="External"/><Relationship Id="rId2" Type="http://schemas.openxmlformats.org/officeDocument/2006/relationships/hyperlink" Target="http://technet.microsoft.com/ja-jp/library/cc775598.aspx" TargetMode="Externa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hyperlink" Target="http://technet.microsoft.com/ja-jp/library/cc753525.aspx" TargetMode="External"/><Relationship Id="rId2" Type="http://schemas.openxmlformats.org/officeDocument/2006/relationships/hyperlink" Target="http://technet.microsoft.com/en-us/library/bb490872.aspx" TargetMode="External"/><Relationship Id="rId1" Type="http://schemas.openxmlformats.org/officeDocument/2006/relationships/slideLayout" Target="../slideLayouts/slideLayout12.xml"/><Relationship Id="rId4" Type="http://schemas.openxmlformats.org/officeDocument/2006/relationships/hyperlink" Target="http://www.microsoft.com/downloads/details.aspx?FamilyId=E8BA3E56-D8FE-4A91-93CF-ED6985E3927B&amp;displaylang=en"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12.xml"/><Relationship Id="rId4" Type="http://schemas.openxmlformats.org/officeDocument/2006/relationships/image" Target="../media/image9.emf"/></Relationships>
</file>

<file path=ppt/slides/_rels/slide1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12.xml"/><Relationship Id="rId4" Type="http://schemas.openxmlformats.org/officeDocument/2006/relationships/hyperlink" Target="http://msdn.microsoft.com/en-us/library/aa446583.asp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hyperlink" Target="http://msdn.microsoft.com/en-us/library/bb756960.aspx" TargetMode="Externa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hyperlink" Target="http://msdn.microsoft.com/en-us/library/bb756960.aspx" TargetMode="Externa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microsoft.com/downloads/details.aspx?FamilyID=24da89e9-b581-47b0-b45e-492dd6da2971&amp;DisplayLang=en" TargetMode="Externa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msdn.microsoft.com/en-us/library/bb756929.aspx" TargetMode="External"/><Relationship Id="rId2" Type="http://schemas.openxmlformats.org/officeDocument/2006/relationships/hyperlink" Target="http://msdn.microsoft.com/en-us/library/aa374191.aspx" TargetMode="Externa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hyperlink" Target="http://blogs.msdn.com/uac/archive/2006/05/03/589561.aspx" TargetMode="Externa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msdn.microsoft.com/en-us/library/bb756929.aspx" TargetMode="External"/><Relationship Id="rId2" Type="http://schemas.openxmlformats.org/officeDocument/2006/relationships/hyperlink" Target="http://msdn.microsoft.com/en-us/library/aa374191.aspx" TargetMode="Externa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hyperlink" Target="http://msdn.microsoft.com/en-us/library/bb250462.aspx" TargetMode="Externa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hyperlink" Target="http://msdn.microsoft.com/en-us/library/bb625963.aspx" TargetMode="Externa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07/relationships/diagramDrawing" Target="../diagrams/drawing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openxmlformats.org/officeDocument/2006/relationships/hyperlink" Target="http://msdn.microsoft.com/en-us/library/bb625963.aspx" TargetMode="Externa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hyperlink" Target="http://msdn.microsoft.com/en-us/library/aa379571.aspx" TargetMode="External"/><Relationship Id="rId2" Type="http://schemas.openxmlformats.org/officeDocument/2006/relationships/hyperlink" Target="http://technet.microsoft.com/library/cc782880.aspx" TargetMode="External"/><Relationship Id="rId1" Type="http://schemas.openxmlformats.org/officeDocument/2006/relationships/slideLayout" Target="../slideLayouts/slideLayout12.xml"/><Relationship Id="rId4" Type="http://schemas.openxmlformats.org/officeDocument/2006/relationships/hyperlink" Target="http://msdn.microsoft.com/en-us/library/aa446683.aspx"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12.xml"/><Relationship Id="rId5" Type="http://schemas.openxmlformats.org/officeDocument/2006/relationships/hyperlink" Target="http://msdn.microsoft.com/en-us/library/ms632675.aspx" TargetMode="External"/><Relationship Id="rId4" Type="http://schemas.openxmlformats.org/officeDocument/2006/relationships/hyperlink" Target="http://msdn.microsoft.com/en-us/library/bb625963.aspx"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msdn.microsoft.com/en-us/library/aa379571.aspx" TargetMode="External"/><Relationship Id="rId2" Type="http://schemas.openxmlformats.org/officeDocument/2006/relationships/hyperlink" Target="http://technet.microsoft.com/library/cc778824.aspx#w2k3tr_sids_how_lpsh"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msdn.microsoft.com/en-us/library/aa379571.aspx" TargetMode="External"/><Relationship Id="rId2" Type="http://schemas.openxmlformats.org/officeDocument/2006/relationships/hyperlink" Target="http://technet.microsoft.com/library/cc758849.aspx" TargetMode="External"/><Relationship Id="rId1" Type="http://schemas.openxmlformats.org/officeDocument/2006/relationships/slideLayout" Target="../slideLayouts/slideLayout12.xml"/><Relationship Id="rId4" Type="http://schemas.openxmlformats.org/officeDocument/2006/relationships/hyperlink" Target="http://msdn.microsoft.com/en-us/library/aa374909.aspx"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technet.microsoft.com/en-us/sysinternals/bb896653.aspx" TargetMode="External"/><Relationship Id="rId2" Type="http://schemas.openxmlformats.org/officeDocument/2006/relationships/hyperlink" Target="http://technet.microsoft.com/library/cc771299.aspx"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msdn.microsoft.com/en-us/library/aa379571.aspx" TargetMode="External"/><Relationship Id="rId2" Type="http://schemas.openxmlformats.org/officeDocument/2006/relationships/hyperlink" Target="http://technet.microsoft.com/library/cc778824.aspx#w2k3tr_sids_how_lpsh"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12.xml"/><Relationship Id="rId5" Type="http://schemas.openxmlformats.org/officeDocument/2006/relationships/hyperlink" Target="http://technet.microsoft.com/en-us/library/cc783557.aspx" TargetMode="Externa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kumimoji="1" lang="en-US" altLang="ja-JP" sz="5400" dirty="0" smtClean="0"/>
              <a:t>UAC</a:t>
            </a:r>
            <a:r>
              <a:rPr kumimoji="1" lang="ja-JP" altLang="en-US" sz="5400" dirty="0" smtClean="0"/>
              <a:t> </a:t>
            </a:r>
            <a:r>
              <a:rPr kumimoji="1" lang="en-US" altLang="ja-JP" sz="5400" dirty="0" smtClean="0"/>
              <a:t/>
            </a:r>
            <a:br>
              <a:rPr kumimoji="1" lang="en-US" altLang="ja-JP" sz="5400" dirty="0" smtClean="0"/>
            </a:br>
            <a:r>
              <a:rPr kumimoji="1" lang="en-US" altLang="ja-JP" sz="5400" dirty="0" smtClean="0"/>
              <a:t>(User</a:t>
            </a:r>
            <a:r>
              <a:rPr kumimoji="1" lang="ja-JP" altLang="en-US" sz="5400" dirty="0" smtClean="0"/>
              <a:t> </a:t>
            </a:r>
            <a:r>
              <a:rPr kumimoji="1" lang="en-US" altLang="ja-JP" sz="5400" dirty="0" smtClean="0"/>
              <a:t>Account</a:t>
            </a:r>
            <a:r>
              <a:rPr kumimoji="1" lang="ja-JP" altLang="en-US" sz="5400" dirty="0" smtClean="0"/>
              <a:t> </a:t>
            </a:r>
            <a:r>
              <a:rPr kumimoji="1" lang="en-US" altLang="ja-JP" sz="5400" dirty="0" smtClean="0"/>
              <a:t>Control)</a:t>
            </a:r>
            <a:endParaRPr kumimoji="1" lang="ja-JP" altLang="en-US" sz="5400" dirty="0"/>
          </a:p>
        </p:txBody>
      </p:sp>
      <p:sp>
        <p:nvSpPr>
          <p:cNvPr id="5" name="サブタイトル 4"/>
          <p:cNvSpPr>
            <a:spLocks noGrp="1"/>
          </p:cNvSpPr>
          <p:nvPr>
            <p:ph type="subTitle" idx="1"/>
          </p:nvPr>
        </p:nvSpPr>
        <p:spPr/>
        <p:txBody>
          <a:bodyPr/>
          <a:lstStyle/>
          <a:p>
            <a:r>
              <a:rPr kumimoji="1" lang="ja-JP" altLang="en-US" dirty="0" err="1" smtClean="0"/>
              <a:t>ちゃっぴ</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 </a:t>
            </a:r>
            <a:r>
              <a:rPr lang="en-US" altLang="ja-JP" dirty="0" smtClean="0"/>
              <a:t/>
            </a:r>
            <a:br>
              <a:rPr lang="en-US" altLang="ja-JP" dirty="0" smtClean="0"/>
            </a:br>
            <a:r>
              <a:rPr lang="en-US" altLang="ja-JP" sz="2800" dirty="0" smtClean="0"/>
              <a:t>Restricted</a:t>
            </a:r>
            <a:r>
              <a:rPr lang="ja-JP" altLang="en-US" sz="2800" dirty="0" smtClean="0"/>
              <a:t> </a:t>
            </a:r>
            <a:r>
              <a:rPr lang="en-US" altLang="ja-JP" sz="2800" dirty="0" smtClean="0"/>
              <a:t>Token</a:t>
            </a:r>
            <a:endParaRPr kumimoji="1" lang="ja-JP" altLang="en-US" sz="2800" dirty="0"/>
          </a:p>
        </p:txBody>
      </p:sp>
      <p:sp>
        <p:nvSpPr>
          <p:cNvPr id="3" name="テキスト プレースホルダ 2"/>
          <p:cNvSpPr>
            <a:spLocks noGrp="1"/>
          </p:cNvSpPr>
          <p:nvPr>
            <p:ph type="body" idx="1"/>
          </p:nvPr>
        </p:nvSpPr>
        <p:spPr>
          <a:xfrm>
            <a:off x="357158" y="1052513"/>
            <a:ext cx="8329642" cy="2947991"/>
          </a:xfrm>
        </p:spPr>
        <p:txBody>
          <a:bodyPr/>
          <a:lstStyle/>
          <a:p>
            <a:pPr marL="0" indent="87313">
              <a:buNone/>
            </a:pPr>
            <a:r>
              <a:rPr kumimoji="1" lang="en-US" altLang="ja-JP" sz="2400" dirty="0" smtClean="0"/>
              <a:t>Access</a:t>
            </a:r>
            <a:r>
              <a:rPr kumimoji="1" lang="ja-JP" altLang="en-US" sz="2400" dirty="0" smtClean="0"/>
              <a:t> </a:t>
            </a:r>
            <a:r>
              <a:rPr kumimoji="1" lang="en-US" altLang="ja-JP" sz="2400" dirty="0" smtClean="0"/>
              <a:t>token</a:t>
            </a:r>
            <a:r>
              <a:rPr kumimoji="1" lang="ja-JP" altLang="en-US" sz="2400" dirty="0" smtClean="0"/>
              <a:t> の内容は基本的に変更できないが、</a:t>
            </a:r>
            <a:r>
              <a:rPr lang="en-US" altLang="ja-JP" sz="2400" dirty="0" smtClean="0">
                <a:hlinkClick r:id="rId2"/>
              </a:rPr>
              <a:t>CreateRestrictedToken</a:t>
            </a:r>
            <a:r>
              <a:rPr lang="en-US" altLang="ja-JP" sz="2400" dirty="0" smtClean="0"/>
              <a:t> </a:t>
            </a:r>
            <a:r>
              <a:rPr lang="ja-JP" altLang="en-US" sz="2400" dirty="0" smtClean="0"/>
              <a:t>関数を利用することにより制限を課すことはできる。より制限を課した </a:t>
            </a:r>
            <a:r>
              <a:rPr lang="en-US" altLang="ja-JP" sz="2400" dirty="0" smtClean="0"/>
              <a:t>token</a:t>
            </a:r>
            <a:r>
              <a:rPr lang="ja-JP" altLang="en-US" sz="2400" dirty="0" smtClean="0"/>
              <a:t> を </a:t>
            </a:r>
            <a:r>
              <a:rPr lang="en-US" altLang="ja-JP" sz="2400" dirty="0" smtClean="0"/>
              <a:t>restricted</a:t>
            </a:r>
            <a:r>
              <a:rPr lang="ja-JP" altLang="en-US" sz="2400" dirty="0" smtClean="0"/>
              <a:t> </a:t>
            </a:r>
            <a:r>
              <a:rPr lang="en-US" altLang="ja-JP" sz="2400" dirty="0" smtClean="0"/>
              <a:t>token</a:t>
            </a:r>
            <a:r>
              <a:rPr lang="ja-JP" altLang="en-US" sz="2400" dirty="0" smtClean="0"/>
              <a:t> と呼ぶ。</a:t>
            </a:r>
            <a:r>
              <a:rPr lang="en-US" altLang="ja-JP" sz="2400" dirty="0" smtClean="0"/>
              <a:t>Restricted</a:t>
            </a:r>
            <a:r>
              <a:rPr lang="ja-JP" altLang="en-US" sz="2400" dirty="0" smtClean="0"/>
              <a:t> </a:t>
            </a:r>
            <a:r>
              <a:rPr lang="en-US" altLang="ja-JP" sz="2400" dirty="0" smtClean="0"/>
              <a:t>token</a:t>
            </a:r>
            <a:r>
              <a:rPr lang="ja-JP" altLang="en-US" sz="2400" dirty="0" smtClean="0"/>
              <a:t> は </a:t>
            </a:r>
            <a:r>
              <a:rPr lang="en-US" altLang="ja-JP" sz="2400" dirty="0" smtClean="0"/>
              <a:t>token</a:t>
            </a:r>
            <a:r>
              <a:rPr lang="ja-JP" altLang="en-US" sz="2400" dirty="0" smtClean="0"/>
              <a:t> の内容に対し、下記変更を行う。</a:t>
            </a:r>
            <a:endParaRPr lang="en-US" altLang="ja-JP" sz="2400" dirty="0" smtClean="0"/>
          </a:p>
          <a:p>
            <a:pPr marL="623888" lvl="1" indent="-260350"/>
            <a:r>
              <a:rPr lang="en-US" altLang="ja-JP" sz="2000" dirty="0" smtClean="0"/>
              <a:t>Privileges</a:t>
            </a:r>
          </a:p>
          <a:p>
            <a:pPr marL="711200" lvl="2" indent="101600">
              <a:buNone/>
            </a:pPr>
            <a:r>
              <a:rPr lang="ja-JP" altLang="en-US" sz="1600" dirty="0" smtClean="0"/>
              <a:t>制限を掛ける特権を消し去る</a:t>
            </a:r>
            <a:endParaRPr kumimoji="1" lang="en-US" altLang="ja-JP" sz="2000" dirty="0" smtClean="0"/>
          </a:p>
          <a:p>
            <a:pPr marL="623888" lvl="1" indent="-260350"/>
            <a:r>
              <a:rPr kumimoji="1" lang="en-US" altLang="ja-JP" sz="2000" dirty="0" smtClean="0"/>
              <a:t>Groups</a:t>
            </a:r>
          </a:p>
          <a:p>
            <a:pPr marL="711200" lvl="2" indent="101600">
              <a:buNone/>
            </a:pPr>
            <a:r>
              <a:rPr kumimoji="1" lang="ja-JP" altLang="en-US" sz="1600" dirty="0" smtClean="0"/>
              <a:t>制限を</a:t>
            </a:r>
            <a:r>
              <a:rPr lang="ja-JP" altLang="en-US" sz="1600" dirty="0" smtClean="0"/>
              <a:t>掛ける </a:t>
            </a:r>
            <a:r>
              <a:rPr lang="en-US" altLang="ja-JP" sz="1600" dirty="0" smtClean="0"/>
              <a:t>SID</a:t>
            </a:r>
            <a:r>
              <a:rPr lang="ja-JP" altLang="en-US" sz="1600" dirty="0" smtClean="0"/>
              <a:t> に </a:t>
            </a:r>
            <a:r>
              <a:rPr lang="en-US" altLang="ja-JP" sz="1600" dirty="0" smtClean="0"/>
              <a:t>deny-only</a:t>
            </a:r>
            <a:r>
              <a:rPr lang="ja-JP" altLang="en-US" sz="1600" dirty="0" smtClean="0"/>
              <a:t> が設定される</a:t>
            </a:r>
            <a:endParaRPr lang="en-US" altLang="ja-JP" sz="1600" dirty="0" smtClean="0"/>
          </a:p>
        </p:txBody>
      </p:sp>
      <p:sp>
        <p:nvSpPr>
          <p:cNvPr id="8" name="テキスト プレースホルダ 2"/>
          <p:cNvSpPr txBox="1">
            <a:spLocks/>
          </p:cNvSpPr>
          <p:nvPr/>
        </p:nvSpPr>
        <p:spPr bwMode="auto">
          <a:xfrm>
            <a:off x="285720" y="5072074"/>
            <a:ext cx="8329642" cy="87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3"/>
              </a:rPr>
              <a:t>How Access Tokens Work - </a:t>
            </a:r>
            <a:r>
              <a:rPr lang="en-US" altLang="ja-JP" sz="1400" kern="0" dirty="0" err="1" smtClean="0">
                <a:latin typeface="+mn-lt"/>
                <a:ea typeface="+mn-ea"/>
                <a:hlinkClick r:id="rId3"/>
              </a:rPr>
              <a:t>Technet</a:t>
            </a:r>
            <a:endParaRPr lang="en-US" altLang="ja-JP" sz="1400" kern="0" dirty="0" smtClean="0">
              <a:latin typeface="+mn-lt"/>
              <a:ea typeface="+mn-ea"/>
              <a:hlinkClick r:id="rId4"/>
            </a:endParaRPr>
          </a:p>
          <a:p>
            <a:pPr marL="174625" lvl="0" indent="-174625">
              <a:spcBef>
                <a:spcPct val="20000"/>
              </a:spcBef>
              <a:buFont typeface="Arial" pitchFamily="34" charset="0"/>
              <a:buChar char="•"/>
            </a:pPr>
            <a:r>
              <a:rPr lang="en-US" altLang="ja-JP" sz="1400" kern="0" dirty="0" smtClean="0">
                <a:latin typeface="+mn-lt"/>
                <a:ea typeface="+mn-ea"/>
                <a:hlinkClick r:id="rId5"/>
              </a:rPr>
              <a:t>Restricted Tokens - MSDN</a:t>
            </a:r>
            <a:endParaRPr kumimoji="1" lang="ja-JP" altLang="en-US" sz="1400" b="0" i="0" u="none" strike="noStrike" kern="0" cap="none" spc="0" normalizeH="0" baseline="0" noProof="0" dirty="0">
              <a:ln>
                <a:noFill/>
              </a:ln>
              <a:solidFill>
                <a:schemeClr val="tx1"/>
              </a:solidFill>
              <a:effectLst/>
              <a:uLnTx/>
              <a:uFillTx/>
              <a:latin typeface="+mn-lt"/>
              <a:ea typeface="+mn-ea"/>
              <a:cs typeface="+mn-cs"/>
            </a:endParaRPr>
          </a:p>
        </p:txBody>
      </p:sp>
      <p:sp>
        <p:nvSpPr>
          <p:cNvPr id="10" name="テキスト プレースホルダ 2"/>
          <p:cNvSpPr txBox="1">
            <a:spLocks/>
          </p:cNvSpPr>
          <p:nvPr/>
        </p:nvSpPr>
        <p:spPr bwMode="auto">
          <a:xfrm>
            <a:off x="357158" y="4000504"/>
            <a:ext cx="8329642"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lang="en-US" altLang="ja-JP" sz="2000" kern="0" dirty="0" smtClean="0">
                <a:latin typeface="+mn-lt"/>
                <a:ea typeface="+mn-ea"/>
              </a:rPr>
              <a:t>T</a:t>
            </a:r>
            <a:r>
              <a:rPr kumimoji="1" lang="en-US" altLang="ja-JP" sz="2000" b="0" i="0" u="none" strike="noStrike" kern="0" cap="none" spc="0" normalizeH="0" baseline="0" noProof="0" dirty="0" err="1" smtClean="0">
                <a:ln>
                  <a:noFill/>
                </a:ln>
                <a:solidFill>
                  <a:schemeClr val="tx1"/>
                </a:solidFill>
                <a:effectLst/>
                <a:uLnTx/>
                <a:uFillTx/>
                <a:latin typeface="+mn-lt"/>
                <a:ea typeface="+mn-ea"/>
              </a:rPr>
              <a:t>oken</a:t>
            </a:r>
            <a:r>
              <a:rPr kumimoji="1" lang="ja-JP" altLang="en-US" sz="2000" b="0" i="0" u="none" strike="noStrike" kern="0" cap="none" spc="0" normalizeH="0" baseline="0" noProof="0" dirty="0" smtClean="0">
                <a:ln>
                  <a:noFill/>
                </a:ln>
                <a:solidFill>
                  <a:schemeClr val="tx1"/>
                </a:solidFill>
                <a:effectLst/>
                <a:uLnTx/>
                <a:uFillTx/>
                <a:latin typeface="+mn-lt"/>
                <a:ea typeface="+mn-ea"/>
              </a:rPr>
              <a:t> に制限を課した場合、 制限を課した </a:t>
            </a:r>
            <a:r>
              <a:rPr kumimoji="1" lang="en-US" altLang="ja-JP" sz="2000" b="0" i="0" u="none" strike="noStrike" kern="0" cap="none" spc="0" normalizeH="0" baseline="0" noProof="0" dirty="0" smtClean="0">
                <a:ln>
                  <a:noFill/>
                </a:ln>
                <a:solidFill>
                  <a:schemeClr val="tx1"/>
                </a:solidFill>
                <a:effectLst/>
                <a:uLnTx/>
                <a:uFillTx/>
                <a:latin typeface="+mn-lt"/>
                <a:ea typeface="+mn-ea"/>
              </a:rPr>
              <a:t>token</a:t>
            </a:r>
            <a:r>
              <a:rPr kumimoji="1" lang="ja-JP" altLang="en-US" sz="2000" b="0" i="0" u="none" strike="noStrike" kern="0" cap="none" spc="0" normalizeH="0" baseline="0" noProof="0" dirty="0" smtClean="0">
                <a:ln>
                  <a:noFill/>
                </a:ln>
                <a:solidFill>
                  <a:schemeClr val="tx1"/>
                </a:solidFill>
                <a:effectLst/>
                <a:uLnTx/>
                <a:uFillTx/>
                <a:latin typeface="+mn-lt"/>
                <a:ea typeface="+mn-ea"/>
              </a:rPr>
              <a:t> を制限取り払った状態に戻すことはできない。</a:t>
            </a:r>
            <a:endParaRPr kumimoji="1" lang="en-US" altLang="ja-JP" sz="2000" b="0" i="0" u="none" strike="noStrike" kern="0" cap="none" spc="0" normalizeH="0" baseline="0" noProof="0" dirty="0" smtClean="0">
              <a:ln>
                <a:noFill/>
              </a:ln>
              <a:solidFill>
                <a:schemeClr val="tx1"/>
              </a:solidFill>
              <a:effectLst/>
              <a:uLnTx/>
              <a:uFillTx/>
              <a:latin typeface="+mn-lt"/>
              <a:ea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 </a:t>
            </a:r>
            <a:r>
              <a:rPr lang="en-US" altLang="ja-JP" dirty="0" smtClean="0"/>
              <a:t/>
            </a:r>
            <a:br>
              <a:rPr lang="en-US" altLang="ja-JP" dirty="0" smtClean="0"/>
            </a:br>
            <a:r>
              <a:rPr lang="en-US" altLang="ja-JP" sz="2800" dirty="0" smtClean="0"/>
              <a:t>Security Descriptor</a:t>
            </a:r>
            <a:endParaRPr kumimoji="1" lang="ja-JP" altLang="en-US" sz="2800" dirty="0"/>
          </a:p>
        </p:txBody>
      </p:sp>
      <p:sp>
        <p:nvSpPr>
          <p:cNvPr id="3" name="テキスト プレースホルダ 2"/>
          <p:cNvSpPr>
            <a:spLocks noGrp="1"/>
          </p:cNvSpPr>
          <p:nvPr>
            <p:ph type="body" idx="1"/>
          </p:nvPr>
        </p:nvSpPr>
        <p:spPr>
          <a:xfrm>
            <a:off x="357158" y="1052513"/>
            <a:ext cx="8329642" cy="519099"/>
          </a:xfrm>
        </p:spPr>
        <p:txBody>
          <a:bodyPr/>
          <a:lstStyle/>
          <a:p>
            <a:pPr marL="0" indent="87313">
              <a:buNone/>
            </a:pPr>
            <a:r>
              <a:rPr kumimoji="1" lang="en-US" altLang="ja-JP" sz="2400" dirty="0" smtClean="0"/>
              <a:t>Object</a:t>
            </a:r>
            <a:r>
              <a:rPr lang="en-US" altLang="ja-JP" sz="2400" dirty="0" smtClean="0"/>
              <a:t>s</a:t>
            </a:r>
            <a:r>
              <a:rPr lang="ja-JP" altLang="en-US" sz="2400" dirty="0" smtClean="0"/>
              <a:t> に対する </a:t>
            </a:r>
            <a:r>
              <a:rPr lang="en-US" altLang="ja-JP" sz="2400" dirty="0" smtClean="0"/>
              <a:t>access</a:t>
            </a:r>
            <a:r>
              <a:rPr lang="ja-JP" altLang="en-US" sz="2400" dirty="0" smtClean="0"/>
              <a:t> 制御情報をまとめたもの。</a:t>
            </a:r>
            <a:endParaRPr lang="en-US" altLang="ja-JP" sz="2400" dirty="0" smtClean="0"/>
          </a:p>
        </p:txBody>
      </p:sp>
      <p:grpSp>
        <p:nvGrpSpPr>
          <p:cNvPr id="13" name="グループ化 12"/>
          <p:cNvGrpSpPr/>
          <p:nvPr/>
        </p:nvGrpSpPr>
        <p:grpSpPr>
          <a:xfrm>
            <a:off x="357158" y="2000240"/>
            <a:ext cx="2643206" cy="2857520"/>
            <a:chOff x="964381" y="2214554"/>
            <a:chExt cx="2643206" cy="2857520"/>
          </a:xfrm>
        </p:grpSpPr>
        <p:sp>
          <p:nvSpPr>
            <p:cNvPr id="8" name="角丸四角形 7"/>
            <p:cNvSpPr/>
            <p:nvPr/>
          </p:nvSpPr>
          <p:spPr>
            <a:xfrm>
              <a:off x="964381" y="2214554"/>
              <a:ext cx="2643206" cy="285752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1142976" y="2214554"/>
              <a:ext cx="2286016" cy="369332"/>
            </a:xfrm>
            <a:prstGeom prst="rect">
              <a:avLst/>
            </a:prstGeom>
            <a:noFill/>
          </p:spPr>
          <p:txBody>
            <a:bodyPr wrap="square" rtlCol="0">
              <a:spAutoFit/>
            </a:bodyPr>
            <a:lstStyle/>
            <a:p>
              <a:r>
                <a:rPr kumimoji="1" lang="en-US" altLang="ja-JP" dirty="0" smtClean="0"/>
                <a:t>Security</a:t>
              </a:r>
              <a:r>
                <a:rPr kumimoji="1" lang="ja-JP" altLang="en-US" dirty="0" smtClean="0"/>
                <a:t> </a:t>
              </a:r>
              <a:r>
                <a:rPr lang="en-US" altLang="ja-JP" dirty="0" smtClean="0"/>
                <a:t>d</a:t>
              </a:r>
              <a:r>
                <a:rPr kumimoji="1" lang="en-US" altLang="ja-JP" dirty="0" smtClean="0"/>
                <a:t>escriptor</a:t>
              </a:r>
              <a:endParaRPr kumimoji="1" lang="ja-JP" altLang="en-US" dirty="0"/>
            </a:p>
          </p:txBody>
        </p:sp>
        <p:sp>
          <p:nvSpPr>
            <p:cNvPr id="10" name="角丸四角形 9"/>
            <p:cNvSpPr/>
            <p:nvPr/>
          </p:nvSpPr>
          <p:spPr>
            <a:xfrm>
              <a:off x="1464447" y="2786058"/>
              <a:ext cx="1643074" cy="42862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Owner</a:t>
              </a:r>
              <a:endParaRPr kumimoji="1" lang="ja-JP" altLang="en-US" dirty="0">
                <a:solidFill>
                  <a:schemeClr val="tx1"/>
                </a:solidFill>
              </a:endParaRPr>
            </a:p>
          </p:txBody>
        </p:sp>
        <p:sp>
          <p:nvSpPr>
            <p:cNvPr id="11" name="角丸四角形 10"/>
            <p:cNvSpPr/>
            <p:nvPr/>
          </p:nvSpPr>
          <p:spPr>
            <a:xfrm>
              <a:off x="1464447" y="3357562"/>
              <a:ext cx="1643074" cy="42862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DACL</a:t>
              </a:r>
              <a:endParaRPr kumimoji="1" lang="ja-JP" altLang="en-US" dirty="0">
                <a:solidFill>
                  <a:schemeClr val="tx1"/>
                </a:solidFill>
              </a:endParaRPr>
            </a:p>
          </p:txBody>
        </p:sp>
        <p:sp>
          <p:nvSpPr>
            <p:cNvPr id="12" name="角丸四角形 11"/>
            <p:cNvSpPr/>
            <p:nvPr/>
          </p:nvSpPr>
          <p:spPr>
            <a:xfrm>
              <a:off x="1464447" y="3929066"/>
              <a:ext cx="1643074" cy="42862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S</a:t>
              </a:r>
              <a:r>
                <a:rPr kumimoji="1" lang="en-US" altLang="ja-JP" dirty="0" smtClean="0">
                  <a:solidFill>
                    <a:schemeClr val="tx1"/>
                  </a:solidFill>
                </a:rPr>
                <a:t>ACL</a:t>
              </a:r>
              <a:endParaRPr kumimoji="1" lang="ja-JP" altLang="en-US" dirty="0">
                <a:solidFill>
                  <a:schemeClr val="tx1"/>
                </a:solidFill>
              </a:endParaRPr>
            </a:p>
          </p:txBody>
        </p:sp>
      </p:grpSp>
      <p:sp>
        <p:nvSpPr>
          <p:cNvPr id="16" name="テキスト プレースホルダ 2"/>
          <p:cNvSpPr txBox="1">
            <a:spLocks/>
          </p:cNvSpPr>
          <p:nvPr/>
        </p:nvSpPr>
        <p:spPr bwMode="auto">
          <a:xfrm>
            <a:off x="3286116" y="1571612"/>
            <a:ext cx="5214974" cy="1714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endParaRPr kumimoji="1" lang="ja-JP" alt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17" name="テキスト プレースホルダ 2"/>
          <p:cNvSpPr txBox="1">
            <a:spLocks/>
          </p:cNvSpPr>
          <p:nvPr/>
        </p:nvSpPr>
        <p:spPr bwMode="auto">
          <a:xfrm>
            <a:off x="3143240" y="1571612"/>
            <a:ext cx="5357850" cy="22860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indent="87313">
              <a:spcBef>
                <a:spcPct val="20000"/>
              </a:spcBef>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Security</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a:t>
            </a:r>
            <a:r>
              <a:rPr lang="en-US" altLang="ja-JP" sz="2000" kern="0" dirty="0" smtClean="0">
                <a:latin typeface="+mn-lt"/>
                <a:ea typeface="+mn-ea"/>
              </a:rPr>
              <a:t>d</a:t>
            </a:r>
            <a:r>
              <a:rPr kumimoji="1" lang="en-US" altLang="ja-JP" sz="2000" b="0" i="0" u="none" strike="noStrike" kern="0" cap="none" spc="0" normalizeH="0" baseline="0" noProof="0" dirty="0" err="1" smtClean="0">
                <a:ln>
                  <a:noFill/>
                </a:ln>
                <a:solidFill>
                  <a:schemeClr val="tx1"/>
                </a:solidFill>
                <a:effectLst/>
                <a:uLnTx/>
                <a:uFillTx/>
                <a:latin typeface="+mn-lt"/>
                <a:ea typeface="+mn-ea"/>
                <a:cs typeface="+mn-cs"/>
              </a:rPr>
              <a:t>escriptor</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a:t>
            </a:r>
            <a:r>
              <a:rPr lang="ja-JP" altLang="en-US" sz="2000" kern="0" dirty="0" smtClean="0">
                <a:latin typeface="+mn-lt"/>
                <a:ea typeface="+mn-ea"/>
              </a:rPr>
              <a:t> の中には下記が存在する。</a:t>
            </a:r>
            <a:endParaRPr lang="en-US" altLang="ja-JP" sz="2000" kern="0" dirty="0" smtClean="0">
              <a:latin typeface="+mn-lt"/>
              <a:ea typeface="+mn-ea"/>
            </a:endParaRPr>
          </a:p>
          <a:p>
            <a:pPr marL="261938" lvl="1" indent="282575">
              <a:spcBef>
                <a:spcPct val="20000"/>
              </a:spcBef>
              <a:buFont typeface="Arial" pitchFamily="34" charset="0"/>
              <a:buChar char="•"/>
            </a:pPr>
            <a:r>
              <a:rPr kumimoji="1" lang="en-US" altLang="ja-JP" b="0" i="0" u="none" strike="noStrike" kern="0" cap="none" spc="0" normalizeH="0" baseline="0" noProof="0" dirty="0" smtClean="0">
                <a:ln>
                  <a:noFill/>
                </a:ln>
                <a:solidFill>
                  <a:schemeClr val="tx1"/>
                </a:solidFill>
                <a:effectLst/>
                <a:uLnTx/>
                <a:uFillTx/>
                <a:latin typeface="+mn-lt"/>
                <a:ea typeface="+mn-ea"/>
                <a:cs typeface="+mn-cs"/>
              </a:rPr>
              <a:t>Owner</a:t>
            </a:r>
          </a:p>
          <a:p>
            <a:pPr marL="623888" lvl="2" indent="87313">
              <a:spcBef>
                <a:spcPct val="20000"/>
              </a:spcBef>
            </a:pPr>
            <a:r>
              <a:rPr kumimoji="1" lang="ja-JP" altLang="en-US" sz="1600" b="0" i="0" u="none" strike="noStrike" kern="0" cap="none" spc="0" normalizeH="0" baseline="0" noProof="0" dirty="0" smtClean="0">
                <a:ln>
                  <a:noFill/>
                </a:ln>
                <a:solidFill>
                  <a:schemeClr val="tx1"/>
                </a:solidFill>
                <a:effectLst/>
                <a:uLnTx/>
                <a:uFillTx/>
                <a:latin typeface="+mn-lt"/>
                <a:ea typeface="+mn-ea"/>
                <a:cs typeface="+mn-cs"/>
              </a:rPr>
              <a:t>対象 </a:t>
            </a:r>
            <a:r>
              <a:rPr kumimoji="1" lang="en-US" altLang="ja-JP" sz="1600" b="0" i="0" u="none" strike="noStrike" kern="0" cap="none" spc="0" normalizeH="0" baseline="0" noProof="0" dirty="0" smtClean="0">
                <a:ln>
                  <a:noFill/>
                </a:ln>
                <a:solidFill>
                  <a:schemeClr val="tx1"/>
                </a:solidFill>
                <a:effectLst/>
                <a:uLnTx/>
                <a:uFillTx/>
                <a:latin typeface="+mn-lt"/>
                <a:ea typeface="+mn-ea"/>
                <a:cs typeface="+mn-cs"/>
              </a:rPr>
              <a:t>object</a:t>
            </a:r>
            <a:r>
              <a:rPr lang="ja-JP" altLang="en-US" sz="1600" kern="0" dirty="0" smtClean="0">
                <a:latin typeface="+mn-lt"/>
                <a:ea typeface="+mn-ea"/>
              </a:rPr>
              <a:t> の</a:t>
            </a:r>
            <a:r>
              <a:rPr kumimoji="1" lang="ja-JP" altLang="en-US" sz="1600" b="0" i="0" u="none" strike="noStrike" kern="0" cap="none" spc="0" normalizeH="0" baseline="0" noProof="0" dirty="0" smtClean="0">
                <a:ln>
                  <a:noFill/>
                </a:ln>
                <a:solidFill>
                  <a:schemeClr val="tx1"/>
                </a:solidFill>
                <a:effectLst/>
                <a:uLnTx/>
                <a:uFillTx/>
                <a:latin typeface="+mn-lt"/>
                <a:ea typeface="+mn-ea"/>
                <a:cs typeface="+mn-cs"/>
              </a:rPr>
              <a:t>所有者</a:t>
            </a:r>
            <a:endParaRPr kumimoji="1" lang="en-US" altLang="ja-JP" sz="1600" b="0" i="0" u="none" strike="noStrike" kern="0" cap="none" spc="0" normalizeH="0" baseline="0" noProof="0" dirty="0" smtClean="0">
              <a:ln>
                <a:noFill/>
              </a:ln>
              <a:solidFill>
                <a:schemeClr val="tx1"/>
              </a:solidFill>
              <a:effectLst/>
              <a:uLnTx/>
              <a:uFillTx/>
              <a:latin typeface="+mn-lt"/>
              <a:ea typeface="+mn-ea"/>
              <a:cs typeface="+mn-cs"/>
            </a:endParaRPr>
          </a:p>
          <a:p>
            <a:pPr marL="261938" lvl="1" indent="282575">
              <a:spcBef>
                <a:spcPct val="20000"/>
              </a:spcBef>
              <a:buFont typeface="Arial" pitchFamily="34" charset="0"/>
              <a:buChar char="•"/>
            </a:pPr>
            <a:r>
              <a:rPr lang="en-US" altLang="ja-JP" kern="0" dirty="0" smtClean="0"/>
              <a:t>DACL</a:t>
            </a:r>
            <a:r>
              <a:rPr lang="ja-JP" altLang="en-US" kern="0" dirty="0" smtClean="0"/>
              <a:t> </a:t>
            </a:r>
            <a:r>
              <a:rPr lang="en-US" altLang="ja-JP" kern="0" dirty="0" smtClean="0"/>
              <a:t>(Discretionary Access Control List )</a:t>
            </a:r>
          </a:p>
          <a:p>
            <a:pPr marL="806450" lvl="2" indent="-95250">
              <a:spcBef>
                <a:spcPct val="20000"/>
              </a:spcBef>
            </a:pPr>
            <a:r>
              <a:rPr lang="ja-JP" altLang="en-US" sz="1600" kern="0" dirty="0" smtClean="0"/>
              <a:t>対象 </a:t>
            </a:r>
            <a:r>
              <a:rPr lang="en-US" altLang="ja-JP" sz="1600" kern="0" dirty="0" smtClean="0"/>
              <a:t>object</a:t>
            </a:r>
            <a:r>
              <a:rPr lang="ja-JP" altLang="en-US" sz="1600" kern="0" dirty="0" smtClean="0"/>
              <a:t> への </a:t>
            </a:r>
            <a:r>
              <a:rPr lang="en-US" altLang="ja-JP" sz="1600" kern="0" dirty="0" smtClean="0"/>
              <a:t>access</a:t>
            </a:r>
            <a:r>
              <a:rPr lang="ja-JP" altLang="en-US" sz="1600" kern="0" dirty="0" smtClean="0"/>
              <a:t> を制御する </a:t>
            </a:r>
            <a:r>
              <a:rPr lang="en-US" altLang="ja-JP" sz="1600" kern="0" dirty="0" smtClean="0"/>
              <a:t>list</a:t>
            </a:r>
          </a:p>
          <a:p>
            <a:pPr marL="261938" lvl="1" indent="282575">
              <a:spcBef>
                <a:spcPct val="20000"/>
              </a:spcBef>
              <a:buFont typeface="Arial" pitchFamily="34" charset="0"/>
              <a:buChar char="•"/>
            </a:pPr>
            <a:r>
              <a:rPr lang="en-US" altLang="ja-JP" kern="0" dirty="0" smtClean="0"/>
              <a:t>SACL</a:t>
            </a:r>
            <a:r>
              <a:rPr lang="ja-JP" altLang="en-US" kern="0" dirty="0" smtClean="0"/>
              <a:t> </a:t>
            </a:r>
            <a:r>
              <a:rPr lang="en-US" altLang="ja-JP" kern="0" dirty="0" smtClean="0"/>
              <a:t>(System</a:t>
            </a:r>
            <a:r>
              <a:rPr lang="ja-JP" altLang="en-US" kern="0" dirty="0" smtClean="0"/>
              <a:t> </a:t>
            </a:r>
            <a:r>
              <a:rPr lang="en-US" altLang="ja-JP" kern="0" dirty="0" smtClean="0"/>
              <a:t>Access</a:t>
            </a:r>
            <a:r>
              <a:rPr lang="ja-JP" altLang="en-US" kern="0" dirty="0" smtClean="0"/>
              <a:t> </a:t>
            </a:r>
            <a:r>
              <a:rPr lang="en-US" altLang="ja-JP" kern="0" dirty="0" smtClean="0"/>
              <a:t>Control</a:t>
            </a:r>
            <a:r>
              <a:rPr lang="ja-JP" altLang="en-US" kern="0" dirty="0" smtClean="0"/>
              <a:t> </a:t>
            </a:r>
            <a:r>
              <a:rPr lang="en-US" altLang="ja-JP" kern="0" dirty="0" smtClean="0"/>
              <a:t>List)</a:t>
            </a:r>
          </a:p>
          <a:p>
            <a:pPr marL="806450" lvl="2" indent="-95250">
              <a:spcBef>
                <a:spcPct val="20000"/>
              </a:spcBef>
            </a:pPr>
            <a:r>
              <a:rPr lang="ja-JP" altLang="en-US" sz="1600" kern="0" dirty="0" smtClean="0"/>
              <a:t>対象 </a:t>
            </a:r>
            <a:r>
              <a:rPr lang="en-US" altLang="ja-JP" sz="1600" kern="0" dirty="0" smtClean="0"/>
              <a:t>object</a:t>
            </a:r>
            <a:r>
              <a:rPr lang="ja-JP" altLang="en-US" sz="1600" kern="0" dirty="0" smtClean="0"/>
              <a:t> </a:t>
            </a:r>
            <a:r>
              <a:rPr lang="ja-JP" altLang="en-US" sz="1600" kern="0" dirty="0" err="1" smtClean="0"/>
              <a:t>への</a:t>
            </a:r>
            <a:r>
              <a:rPr lang="ja-JP" altLang="en-US" sz="1600" kern="0" dirty="0" smtClean="0"/>
              <a:t>監査を制御する </a:t>
            </a:r>
            <a:r>
              <a:rPr lang="en-US" altLang="ja-JP" sz="1600" kern="0" dirty="0" smtClean="0"/>
              <a:t>list</a:t>
            </a:r>
          </a:p>
          <a:p>
            <a:pPr marL="806450" lvl="2" indent="-95250">
              <a:spcBef>
                <a:spcPct val="20000"/>
              </a:spcBef>
            </a:pPr>
            <a:endParaRPr lang="en-US" altLang="ja-JP" sz="2000" kern="0" dirty="0" smtClean="0">
              <a:latin typeface="+mn-lt"/>
              <a:ea typeface="+mn-ea"/>
            </a:endParaRPr>
          </a:p>
          <a:p>
            <a:pPr marL="349250" lvl="1" indent="-95250">
              <a:spcBef>
                <a:spcPct val="20000"/>
              </a:spcBef>
            </a:pPr>
            <a:endParaRPr lang="en-US" altLang="ja-JP" sz="1600" kern="0" dirty="0" smtClean="0"/>
          </a:p>
        </p:txBody>
      </p:sp>
      <p:sp>
        <p:nvSpPr>
          <p:cNvPr id="18" name="テキスト プレースホルダ 2"/>
          <p:cNvSpPr txBox="1">
            <a:spLocks/>
          </p:cNvSpPr>
          <p:nvPr/>
        </p:nvSpPr>
        <p:spPr bwMode="auto">
          <a:xfrm>
            <a:off x="3143240" y="4000504"/>
            <a:ext cx="5357850" cy="13573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lvl="2" indent="87313">
              <a:spcBef>
                <a:spcPct val="20000"/>
              </a:spcBef>
            </a:pPr>
            <a:r>
              <a:rPr lang="en-US" altLang="ja-JP" sz="2000" kern="0" dirty="0" smtClean="0">
                <a:latin typeface="+mn-lt"/>
                <a:ea typeface="+mn-ea"/>
              </a:rPr>
              <a:t>Security</a:t>
            </a:r>
            <a:r>
              <a:rPr lang="ja-JP" altLang="en-US" sz="2000" kern="0" dirty="0" smtClean="0">
                <a:latin typeface="+mn-lt"/>
                <a:ea typeface="+mn-ea"/>
              </a:rPr>
              <a:t> </a:t>
            </a:r>
            <a:r>
              <a:rPr lang="en-US" altLang="ja-JP" sz="2000" kern="0" dirty="0" smtClean="0">
                <a:latin typeface="+mn-lt"/>
                <a:ea typeface="+mn-ea"/>
              </a:rPr>
              <a:t>descriptor</a:t>
            </a:r>
            <a:r>
              <a:rPr lang="ja-JP" altLang="en-US" sz="2000" kern="0" dirty="0" smtClean="0">
                <a:latin typeface="+mn-lt"/>
                <a:ea typeface="+mn-ea"/>
              </a:rPr>
              <a:t> は </a:t>
            </a:r>
            <a:r>
              <a:rPr lang="en-US" altLang="ja-JP" sz="2000" kern="0" dirty="0" smtClean="0">
                <a:latin typeface="+mn-lt"/>
                <a:ea typeface="+mn-ea"/>
              </a:rPr>
              <a:t>SDDL</a:t>
            </a:r>
            <a:r>
              <a:rPr lang="ja-JP" altLang="en-US" sz="2000" kern="0" dirty="0" smtClean="0">
                <a:latin typeface="+mn-lt"/>
                <a:ea typeface="+mn-ea"/>
              </a:rPr>
              <a:t> </a:t>
            </a:r>
            <a:r>
              <a:rPr lang="en-US" altLang="ja-JP" sz="2000" kern="0" dirty="0" smtClean="0">
                <a:latin typeface="+mn-lt"/>
                <a:ea typeface="+mn-ea"/>
              </a:rPr>
              <a:t>(Security</a:t>
            </a:r>
            <a:r>
              <a:rPr lang="ja-JP" altLang="en-US" sz="2000" kern="0" dirty="0" smtClean="0">
                <a:latin typeface="+mn-lt"/>
                <a:ea typeface="+mn-ea"/>
              </a:rPr>
              <a:t> </a:t>
            </a:r>
            <a:r>
              <a:rPr lang="en-US" altLang="ja-JP" sz="2000" kern="0" dirty="0" smtClean="0">
                <a:latin typeface="+mn-lt"/>
                <a:ea typeface="+mn-ea"/>
              </a:rPr>
              <a:t>Descriptor</a:t>
            </a:r>
            <a:r>
              <a:rPr lang="ja-JP" altLang="en-US" sz="2000" kern="0" dirty="0" smtClean="0">
                <a:latin typeface="+mn-lt"/>
                <a:ea typeface="+mn-ea"/>
              </a:rPr>
              <a:t> </a:t>
            </a:r>
            <a:r>
              <a:rPr lang="en-US" altLang="ja-JP" sz="2000" kern="0" dirty="0" smtClean="0">
                <a:latin typeface="+mn-lt"/>
                <a:ea typeface="+mn-ea"/>
              </a:rPr>
              <a:t>Define</a:t>
            </a:r>
            <a:r>
              <a:rPr lang="ja-JP" altLang="en-US" sz="2000" kern="0" dirty="0" smtClean="0">
                <a:latin typeface="+mn-lt"/>
                <a:ea typeface="+mn-ea"/>
              </a:rPr>
              <a:t> </a:t>
            </a:r>
            <a:r>
              <a:rPr lang="en-US" altLang="ja-JP" sz="2000" kern="0" dirty="0" smtClean="0">
                <a:latin typeface="+mn-lt"/>
                <a:ea typeface="+mn-ea"/>
              </a:rPr>
              <a:t>Language)</a:t>
            </a:r>
            <a:r>
              <a:rPr lang="ja-JP" altLang="en-US" sz="2000" kern="0" dirty="0" smtClean="0">
                <a:latin typeface="+mn-lt"/>
                <a:ea typeface="+mn-ea"/>
              </a:rPr>
              <a:t> を利用し、文字列として記述することも可能。</a:t>
            </a:r>
            <a:endParaRPr lang="en-US" altLang="ja-JP" sz="2000" kern="0" dirty="0" smtClean="0">
              <a:latin typeface="+mn-lt"/>
              <a:ea typeface="+mn-ea"/>
            </a:endParaRPr>
          </a:p>
          <a:p>
            <a:pPr marL="0" lvl="2" indent="87313">
              <a:spcBef>
                <a:spcPct val="20000"/>
              </a:spcBef>
            </a:pPr>
            <a:r>
              <a:rPr lang="en-US" altLang="ja-JP" sz="1400" dirty="0" smtClean="0"/>
              <a:t>"O:AOG:DAD:(A;;RPWPCCDCLCSWRCWDWOGA;;;S-1-0-0)"</a:t>
            </a:r>
            <a:endParaRPr lang="ja-JP" altLang="en-US" sz="1400" kern="0" dirty="0" smtClean="0">
              <a:latin typeface="+mn-lt"/>
              <a:ea typeface="+mn-ea"/>
            </a:endParaRPr>
          </a:p>
          <a:p>
            <a:pPr marL="0" lvl="2" indent="87313">
              <a:spcBef>
                <a:spcPct val="20000"/>
              </a:spcBef>
            </a:pPr>
            <a:endParaRPr lang="en-US" altLang="ja-JP" sz="2000" kern="0" dirty="0" smtClean="0">
              <a:latin typeface="+mn-lt"/>
              <a:ea typeface="+mn-ea"/>
            </a:endParaRPr>
          </a:p>
        </p:txBody>
      </p:sp>
      <p:sp>
        <p:nvSpPr>
          <p:cNvPr id="19" name="テキスト プレースホルダ 2"/>
          <p:cNvSpPr txBox="1">
            <a:spLocks/>
          </p:cNvSpPr>
          <p:nvPr/>
        </p:nvSpPr>
        <p:spPr bwMode="auto">
          <a:xfrm>
            <a:off x="385762" y="5357826"/>
            <a:ext cx="8329642" cy="7858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indent="-174625">
              <a:spcBef>
                <a:spcPct val="20000"/>
              </a:spcBef>
              <a:buFont typeface="Arial" pitchFamily="34" charset="0"/>
              <a:buChar char="•"/>
            </a:pPr>
            <a:r>
              <a:rPr lang="en-US" altLang="ja-JP" sz="1400" dirty="0" smtClean="0">
                <a:hlinkClick r:id="rId2"/>
              </a:rPr>
              <a:t>Security Descriptors and Access Control Lists Technical Reference - </a:t>
            </a:r>
            <a:r>
              <a:rPr lang="en-US" altLang="ja-JP" sz="1400" dirty="0" err="1" smtClean="0">
                <a:hlinkClick r:id="rId2"/>
              </a:rPr>
              <a:t>Technet</a:t>
            </a:r>
            <a:endParaRPr lang="en-US" altLang="ja-JP" sz="1400" dirty="0" smtClean="0">
              <a:hlinkClick r:id="rId3"/>
            </a:endParaRPr>
          </a:p>
          <a:p>
            <a:pPr marL="174625" indent="-174625">
              <a:spcBef>
                <a:spcPct val="20000"/>
              </a:spcBef>
              <a:buFont typeface="Arial" pitchFamily="34" charset="0"/>
              <a:buChar char="•"/>
            </a:pPr>
            <a:r>
              <a:rPr lang="en-US" altLang="ja-JP" sz="1400" dirty="0" smtClean="0">
                <a:hlinkClick r:id="rId3"/>
              </a:rPr>
              <a:t>Security Descriptors - MSDN</a:t>
            </a:r>
            <a:endParaRPr lang="en-US" altLang="ja-JP" sz="1400" kern="0" dirty="0" smtClean="0">
              <a:latin typeface="+mn-lt"/>
              <a:ea typeface="+mn-ea"/>
              <a:hlinkClick r:id="rId4"/>
            </a:endParaRPr>
          </a:p>
          <a:p>
            <a:pPr marL="174625" lvl="0" indent="-174625">
              <a:spcBef>
                <a:spcPct val="20000"/>
              </a:spcBef>
              <a:buFont typeface="Arial" pitchFamily="34" charset="0"/>
              <a:buChar char="•"/>
            </a:pPr>
            <a:r>
              <a:rPr lang="en-US" altLang="ja-JP" sz="1400" kern="0" dirty="0" smtClean="0">
                <a:latin typeface="+mn-lt"/>
                <a:ea typeface="+mn-ea"/>
                <a:hlinkClick r:id="rId4"/>
              </a:rPr>
              <a:t>Security Descriptor Definition Language – MSDN</a:t>
            </a:r>
            <a:endParaRPr lang="en-US" altLang="ja-JP" sz="1400" kern="0" dirty="0" smtClean="0">
              <a:latin typeface="+mn-lt"/>
              <a:ea typeface="+mn-ea"/>
            </a:endParaRPr>
          </a:p>
          <a:p>
            <a:pPr marL="174625" lvl="0" indent="-174625">
              <a:spcBef>
                <a:spcPct val="20000"/>
              </a:spcBef>
              <a:buFont typeface="Arial" pitchFamily="34" charset="0"/>
              <a:buChar char="•"/>
            </a:pPr>
            <a:endParaRPr lang="en-US" altLang="ja-JP" sz="1400" kern="0" dirty="0" smtClean="0">
              <a:latin typeface="+mn-lt"/>
              <a:ea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 </a:t>
            </a:r>
            <a:r>
              <a:rPr lang="en-US" altLang="ja-JP" dirty="0" smtClean="0"/>
              <a:t/>
            </a:r>
            <a:br>
              <a:rPr lang="en-US" altLang="ja-JP" dirty="0" smtClean="0"/>
            </a:br>
            <a:r>
              <a:rPr lang="en-US" altLang="ja-JP" sz="2800" dirty="0" smtClean="0"/>
              <a:t>DACL</a:t>
            </a:r>
            <a:endParaRPr kumimoji="1" lang="ja-JP" altLang="en-US" sz="2800" dirty="0"/>
          </a:p>
        </p:txBody>
      </p:sp>
      <p:sp>
        <p:nvSpPr>
          <p:cNvPr id="19" name="テキスト プレースホルダ 2"/>
          <p:cNvSpPr txBox="1">
            <a:spLocks/>
          </p:cNvSpPr>
          <p:nvPr/>
        </p:nvSpPr>
        <p:spPr bwMode="auto">
          <a:xfrm>
            <a:off x="385762" y="5643578"/>
            <a:ext cx="8329642"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indent="-174625">
              <a:spcBef>
                <a:spcPct val="20000"/>
              </a:spcBef>
              <a:buFont typeface="Arial" pitchFamily="34" charset="0"/>
              <a:buChar char="•"/>
            </a:pPr>
            <a:r>
              <a:rPr lang="en-US" altLang="ja-JP" sz="1400" dirty="0" smtClean="0">
                <a:hlinkClick r:id="rId2"/>
              </a:rPr>
              <a:t>Security Descriptors and Access Control Lists Technical Reference - </a:t>
            </a:r>
            <a:r>
              <a:rPr lang="en-US" altLang="ja-JP" sz="1400" dirty="0" err="1" smtClean="0">
                <a:hlinkClick r:id="rId2"/>
              </a:rPr>
              <a:t>Technet</a:t>
            </a:r>
            <a:endParaRPr lang="en-US" altLang="ja-JP" sz="1400" dirty="0" smtClean="0">
              <a:hlinkClick r:id="rId3"/>
            </a:endParaRPr>
          </a:p>
          <a:p>
            <a:pPr marL="174625" indent="-174625">
              <a:spcBef>
                <a:spcPct val="20000"/>
              </a:spcBef>
              <a:buFont typeface="Arial" pitchFamily="34" charset="0"/>
              <a:buChar char="•"/>
            </a:pPr>
            <a:r>
              <a:rPr lang="en-US" altLang="ja-JP" sz="1400" dirty="0" smtClean="0">
                <a:hlinkClick r:id="rId3"/>
              </a:rPr>
              <a:t>Security Descriptors - MSDN</a:t>
            </a:r>
            <a:endParaRPr lang="en-US" altLang="ja-JP" sz="1400" kern="0" dirty="0" smtClean="0">
              <a:latin typeface="+mn-lt"/>
              <a:ea typeface="+mn-ea"/>
            </a:endParaRPr>
          </a:p>
          <a:p>
            <a:pPr marL="174625" lvl="0" indent="-174625">
              <a:spcBef>
                <a:spcPct val="20000"/>
              </a:spcBef>
              <a:buFont typeface="Arial" pitchFamily="34" charset="0"/>
              <a:buChar char="•"/>
            </a:pPr>
            <a:endParaRPr lang="en-US" altLang="ja-JP" sz="1400" kern="0" dirty="0" smtClean="0">
              <a:latin typeface="+mn-lt"/>
              <a:ea typeface="+mn-ea"/>
            </a:endParaRPr>
          </a:p>
        </p:txBody>
      </p:sp>
      <p:sp>
        <p:nvSpPr>
          <p:cNvPr id="56" name="テキスト プレースホルダ 55"/>
          <p:cNvSpPr>
            <a:spLocks noGrp="1"/>
          </p:cNvSpPr>
          <p:nvPr>
            <p:ph type="body" idx="1"/>
          </p:nvPr>
        </p:nvSpPr>
        <p:spPr>
          <a:xfrm>
            <a:off x="357158" y="1052513"/>
            <a:ext cx="8329642" cy="3876685"/>
          </a:xfrm>
        </p:spPr>
        <p:txBody>
          <a:bodyPr/>
          <a:lstStyle/>
          <a:p>
            <a:pPr marL="0" indent="87313">
              <a:buNone/>
            </a:pPr>
            <a:r>
              <a:rPr kumimoji="1" lang="en-US" altLang="ja-JP" sz="2400" dirty="0" smtClean="0"/>
              <a:t>DACL</a:t>
            </a:r>
            <a:r>
              <a:rPr kumimoji="1" lang="ja-JP" altLang="en-US" sz="2400" dirty="0" smtClean="0"/>
              <a:t> の構成の例を下記に示す。</a:t>
            </a:r>
            <a:endParaRPr kumimoji="1" lang="ja-JP" altLang="en-US" sz="2400" dirty="0"/>
          </a:p>
        </p:txBody>
      </p:sp>
      <p:grpSp>
        <p:nvGrpSpPr>
          <p:cNvPr id="95" name="Group 39"/>
          <p:cNvGrpSpPr>
            <a:grpSpLocks/>
          </p:cNvGrpSpPr>
          <p:nvPr/>
        </p:nvGrpSpPr>
        <p:grpSpPr bwMode="auto">
          <a:xfrm>
            <a:off x="428596" y="1643050"/>
            <a:ext cx="6624637" cy="4000528"/>
            <a:chOff x="249" y="845"/>
            <a:chExt cx="4173" cy="2812"/>
          </a:xfrm>
        </p:grpSpPr>
        <p:grpSp>
          <p:nvGrpSpPr>
            <p:cNvPr id="96" name="Group 17"/>
            <p:cNvGrpSpPr>
              <a:grpSpLocks/>
            </p:cNvGrpSpPr>
            <p:nvPr/>
          </p:nvGrpSpPr>
          <p:grpSpPr bwMode="auto">
            <a:xfrm>
              <a:off x="249" y="845"/>
              <a:ext cx="4173" cy="2812"/>
              <a:chOff x="249" y="845"/>
              <a:chExt cx="4400" cy="2812"/>
            </a:xfrm>
          </p:grpSpPr>
          <p:sp>
            <p:nvSpPr>
              <p:cNvPr id="125" name="Rectangle 6"/>
              <p:cNvSpPr>
                <a:spLocks noChangeArrowheads="1"/>
              </p:cNvSpPr>
              <p:nvPr/>
            </p:nvSpPr>
            <p:spPr bwMode="auto">
              <a:xfrm>
                <a:off x="249" y="850"/>
                <a:ext cx="4400" cy="2807"/>
              </a:xfrm>
              <a:prstGeom prst="rect">
                <a:avLst/>
              </a:prstGeom>
              <a:solidFill>
                <a:schemeClr val="accent6">
                  <a:lumMod val="20000"/>
                  <a:lumOff val="80000"/>
                </a:schemeClr>
              </a:solidFill>
              <a:ln w="9525" algn="ctr">
                <a:solidFill>
                  <a:schemeClr val="tx1"/>
                </a:solidFill>
                <a:miter lim="800000"/>
                <a:headEnd/>
                <a:tailEnd/>
              </a:ln>
              <a:effectLst/>
            </p:spPr>
            <p:txBody>
              <a:bodyPr wrap="none" anchor="ctr"/>
              <a:lstStyle/>
              <a:p>
                <a:endParaRPr lang="ja-JP" altLang="en-US"/>
              </a:p>
            </p:txBody>
          </p:sp>
          <p:sp>
            <p:nvSpPr>
              <p:cNvPr id="126" name="Text Box 7"/>
              <p:cNvSpPr txBox="1">
                <a:spLocks noChangeArrowheads="1"/>
              </p:cNvSpPr>
              <p:nvPr/>
            </p:nvSpPr>
            <p:spPr bwMode="auto">
              <a:xfrm>
                <a:off x="249" y="845"/>
                <a:ext cx="3901" cy="230"/>
              </a:xfrm>
              <a:prstGeom prst="rect">
                <a:avLst/>
              </a:prstGeom>
              <a:noFill/>
              <a:ln w="9525" algn="ctr">
                <a:noFill/>
                <a:miter lim="800000"/>
                <a:headEnd/>
                <a:tailEnd/>
              </a:ln>
              <a:effectLst/>
            </p:spPr>
            <p:txBody>
              <a:bodyPr>
                <a:spAutoFit/>
              </a:bodyPr>
              <a:lstStyle/>
              <a:p>
                <a:pPr algn="l">
                  <a:spcBef>
                    <a:spcPct val="50000"/>
                  </a:spcBef>
                </a:pPr>
                <a:r>
                  <a:rPr lang="en-US" altLang="ja-JP" sz="1800"/>
                  <a:t>DACL</a:t>
                </a:r>
              </a:p>
            </p:txBody>
          </p:sp>
        </p:grpSp>
        <p:grpSp>
          <p:nvGrpSpPr>
            <p:cNvPr id="97" name="Group 16"/>
            <p:cNvGrpSpPr>
              <a:grpSpLocks/>
            </p:cNvGrpSpPr>
            <p:nvPr/>
          </p:nvGrpSpPr>
          <p:grpSpPr bwMode="auto">
            <a:xfrm>
              <a:off x="431" y="1209"/>
              <a:ext cx="3765" cy="453"/>
              <a:chOff x="340" y="1135"/>
              <a:chExt cx="3765" cy="453"/>
            </a:xfrm>
          </p:grpSpPr>
          <p:sp>
            <p:nvSpPr>
              <p:cNvPr id="119" name="Rectangle 12"/>
              <p:cNvSpPr>
                <a:spLocks noChangeArrowheads="1"/>
              </p:cNvSpPr>
              <p:nvPr/>
            </p:nvSpPr>
            <p:spPr bwMode="auto">
              <a:xfrm>
                <a:off x="340" y="1135"/>
                <a:ext cx="3765" cy="453"/>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endParaRPr lang="ja-JP" altLang="en-US" sz="1800"/>
              </a:p>
            </p:txBody>
          </p:sp>
          <p:grpSp>
            <p:nvGrpSpPr>
              <p:cNvPr id="120" name="Group 15"/>
              <p:cNvGrpSpPr>
                <a:grpSpLocks/>
              </p:cNvGrpSpPr>
              <p:nvPr/>
            </p:nvGrpSpPr>
            <p:grpSpPr bwMode="auto">
              <a:xfrm>
                <a:off x="431" y="1253"/>
                <a:ext cx="3583" cy="227"/>
                <a:chOff x="431" y="1117"/>
                <a:chExt cx="3583" cy="227"/>
              </a:xfrm>
            </p:grpSpPr>
            <p:sp>
              <p:nvSpPr>
                <p:cNvPr id="121" name="Rectangle 9"/>
                <p:cNvSpPr>
                  <a:spLocks noChangeArrowheads="1"/>
                </p:cNvSpPr>
                <p:nvPr/>
              </p:nvSpPr>
              <p:spPr bwMode="auto">
                <a:xfrm>
                  <a:off x="1316" y="1117"/>
                  <a:ext cx="523" cy="227"/>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r>
                    <a:rPr lang="ja-JP" altLang="en-US" sz="1800"/>
                    <a:t>許可</a:t>
                  </a:r>
                </a:p>
              </p:txBody>
            </p:sp>
            <p:sp>
              <p:nvSpPr>
                <p:cNvPr id="122" name="Rectangle 10"/>
                <p:cNvSpPr>
                  <a:spLocks noChangeArrowheads="1"/>
                </p:cNvSpPr>
                <p:nvPr/>
              </p:nvSpPr>
              <p:spPr bwMode="auto">
                <a:xfrm>
                  <a:off x="1837" y="1117"/>
                  <a:ext cx="1134" cy="227"/>
                </a:xfrm>
                <a:prstGeom prst="rect">
                  <a:avLst/>
                </a:prstGeom>
                <a:solidFill>
                  <a:schemeClr val="accent1">
                    <a:lumMod val="60000"/>
                    <a:lumOff val="40000"/>
                  </a:schemeClr>
                </a:solidFill>
                <a:ln w="9525">
                  <a:solidFill>
                    <a:schemeClr val="tx1"/>
                  </a:solidFill>
                  <a:miter lim="800000"/>
                  <a:headEnd/>
                  <a:tailEnd/>
                </a:ln>
                <a:effectLst/>
              </p:spPr>
              <p:txBody>
                <a:bodyPr wrap="none" anchor="ctr"/>
                <a:lstStyle/>
                <a:p>
                  <a:r>
                    <a:rPr lang="ja-JP" altLang="en-US" sz="1800" dirty="0"/>
                    <a:t>フル コントロール</a:t>
                  </a:r>
                </a:p>
              </p:txBody>
            </p:sp>
            <p:sp>
              <p:nvSpPr>
                <p:cNvPr id="123" name="Rectangle 13"/>
                <p:cNvSpPr>
                  <a:spLocks noChangeArrowheads="1"/>
                </p:cNvSpPr>
                <p:nvPr/>
              </p:nvSpPr>
              <p:spPr bwMode="auto">
                <a:xfrm>
                  <a:off x="431" y="1117"/>
                  <a:ext cx="886" cy="227"/>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r>
                    <a:rPr lang="ja-JP" altLang="en-US" sz="1800" dirty="0"/>
                    <a:t>親から継承</a:t>
                  </a:r>
                </a:p>
              </p:txBody>
            </p:sp>
            <p:sp>
              <p:nvSpPr>
                <p:cNvPr id="124" name="Rectangle 14"/>
                <p:cNvSpPr>
                  <a:spLocks noChangeArrowheads="1"/>
                </p:cNvSpPr>
                <p:nvPr/>
              </p:nvSpPr>
              <p:spPr bwMode="auto">
                <a:xfrm>
                  <a:off x="2971" y="1117"/>
                  <a:ext cx="1043" cy="227"/>
                </a:xfrm>
                <a:prstGeom prst="rect">
                  <a:avLst/>
                </a:prstGeom>
                <a:solidFill>
                  <a:schemeClr val="accent1">
                    <a:lumMod val="75000"/>
                  </a:schemeClr>
                </a:solidFill>
                <a:ln w="9525">
                  <a:solidFill>
                    <a:schemeClr val="tx1"/>
                  </a:solidFill>
                  <a:miter lim="800000"/>
                  <a:headEnd/>
                  <a:tailEnd/>
                </a:ln>
                <a:effectLst/>
              </p:spPr>
              <p:txBody>
                <a:bodyPr wrap="none" anchor="ctr"/>
                <a:lstStyle/>
                <a:p>
                  <a:r>
                    <a:rPr lang="en-US" altLang="ja-JP" sz="1800"/>
                    <a:t>Administrators</a:t>
                  </a:r>
                </a:p>
              </p:txBody>
            </p:sp>
          </p:grpSp>
        </p:grpSp>
        <p:grpSp>
          <p:nvGrpSpPr>
            <p:cNvPr id="98" name="Group 18"/>
            <p:cNvGrpSpPr>
              <a:grpSpLocks/>
            </p:cNvGrpSpPr>
            <p:nvPr/>
          </p:nvGrpSpPr>
          <p:grpSpPr bwMode="auto">
            <a:xfrm>
              <a:off x="431" y="1783"/>
              <a:ext cx="3765" cy="453"/>
              <a:chOff x="340" y="1135"/>
              <a:chExt cx="3765" cy="453"/>
            </a:xfrm>
          </p:grpSpPr>
          <p:sp>
            <p:nvSpPr>
              <p:cNvPr id="113" name="Rectangle 19"/>
              <p:cNvSpPr>
                <a:spLocks noChangeArrowheads="1"/>
              </p:cNvSpPr>
              <p:nvPr/>
            </p:nvSpPr>
            <p:spPr bwMode="auto">
              <a:xfrm>
                <a:off x="340" y="1135"/>
                <a:ext cx="3765" cy="453"/>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endParaRPr lang="ja-JP" altLang="en-US" sz="1800"/>
              </a:p>
            </p:txBody>
          </p:sp>
          <p:grpSp>
            <p:nvGrpSpPr>
              <p:cNvPr id="114" name="Group 20"/>
              <p:cNvGrpSpPr>
                <a:grpSpLocks/>
              </p:cNvGrpSpPr>
              <p:nvPr/>
            </p:nvGrpSpPr>
            <p:grpSpPr bwMode="auto">
              <a:xfrm>
                <a:off x="431" y="1253"/>
                <a:ext cx="3583" cy="227"/>
                <a:chOff x="431" y="1117"/>
                <a:chExt cx="3583" cy="227"/>
              </a:xfrm>
            </p:grpSpPr>
            <p:sp>
              <p:nvSpPr>
                <p:cNvPr id="115" name="Rectangle 21"/>
                <p:cNvSpPr>
                  <a:spLocks noChangeArrowheads="1"/>
                </p:cNvSpPr>
                <p:nvPr/>
              </p:nvSpPr>
              <p:spPr bwMode="auto">
                <a:xfrm>
                  <a:off x="1316" y="1117"/>
                  <a:ext cx="523" cy="227"/>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r>
                    <a:rPr lang="ja-JP" altLang="en-US" sz="1800"/>
                    <a:t>許可</a:t>
                  </a:r>
                </a:p>
              </p:txBody>
            </p:sp>
            <p:sp>
              <p:nvSpPr>
                <p:cNvPr id="116" name="Rectangle 22"/>
                <p:cNvSpPr>
                  <a:spLocks noChangeArrowheads="1"/>
                </p:cNvSpPr>
                <p:nvPr/>
              </p:nvSpPr>
              <p:spPr bwMode="auto">
                <a:xfrm>
                  <a:off x="1837" y="1117"/>
                  <a:ext cx="1134" cy="227"/>
                </a:xfrm>
                <a:prstGeom prst="rect">
                  <a:avLst/>
                </a:prstGeom>
                <a:solidFill>
                  <a:schemeClr val="accent1">
                    <a:lumMod val="60000"/>
                    <a:lumOff val="40000"/>
                  </a:schemeClr>
                </a:solidFill>
                <a:ln w="9525">
                  <a:solidFill>
                    <a:schemeClr val="tx1"/>
                  </a:solidFill>
                  <a:miter lim="800000"/>
                  <a:headEnd/>
                  <a:tailEnd/>
                </a:ln>
                <a:effectLst/>
              </p:spPr>
              <p:txBody>
                <a:bodyPr wrap="none" anchor="ctr"/>
                <a:lstStyle/>
                <a:p>
                  <a:r>
                    <a:rPr lang="ja-JP" altLang="en-US" sz="1800" dirty="0"/>
                    <a:t>フル コントロール</a:t>
                  </a:r>
                </a:p>
              </p:txBody>
            </p:sp>
            <p:sp>
              <p:nvSpPr>
                <p:cNvPr id="117" name="Rectangle 23"/>
                <p:cNvSpPr>
                  <a:spLocks noChangeArrowheads="1"/>
                </p:cNvSpPr>
                <p:nvPr/>
              </p:nvSpPr>
              <p:spPr bwMode="auto">
                <a:xfrm>
                  <a:off x="431" y="1117"/>
                  <a:ext cx="886" cy="227"/>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r>
                    <a:rPr lang="ja-JP" altLang="en-US" sz="1800"/>
                    <a:t>親から継承</a:t>
                  </a:r>
                </a:p>
              </p:txBody>
            </p:sp>
            <p:sp>
              <p:nvSpPr>
                <p:cNvPr id="118" name="Rectangle 24"/>
                <p:cNvSpPr>
                  <a:spLocks noChangeArrowheads="1"/>
                </p:cNvSpPr>
                <p:nvPr/>
              </p:nvSpPr>
              <p:spPr bwMode="auto">
                <a:xfrm>
                  <a:off x="2971" y="1117"/>
                  <a:ext cx="1043" cy="227"/>
                </a:xfrm>
                <a:prstGeom prst="rect">
                  <a:avLst/>
                </a:prstGeom>
                <a:solidFill>
                  <a:schemeClr val="accent1">
                    <a:lumMod val="75000"/>
                  </a:schemeClr>
                </a:solidFill>
                <a:ln w="9525">
                  <a:solidFill>
                    <a:schemeClr val="tx1"/>
                  </a:solidFill>
                  <a:miter lim="800000"/>
                  <a:headEnd/>
                  <a:tailEnd/>
                </a:ln>
                <a:effectLst/>
              </p:spPr>
              <p:txBody>
                <a:bodyPr wrap="none" anchor="ctr"/>
                <a:lstStyle/>
                <a:p>
                  <a:r>
                    <a:rPr lang="en-US" altLang="ja-JP" sz="1800"/>
                    <a:t>System</a:t>
                  </a:r>
                </a:p>
              </p:txBody>
            </p:sp>
          </p:grpSp>
        </p:grpSp>
        <p:grpSp>
          <p:nvGrpSpPr>
            <p:cNvPr id="99" name="Group 25"/>
            <p:cNvGrpSpPr>
              <a:grpSpLocks/>
            </p:cNvGrpSpPr>
            <p:nvPr/>
          </p:nvGrpSpPr>
          <p:grpSpPr bwMode="auto">
            <a:xfrm>
              <a:off x="431" y="2357"/>
              <a:ext cx="3765" cy="453"/>
              <a:chOff x="340" y="1135"/>
              <a:chExt cx="3765" cy="453"/>
            </a:xfrm>
          </p:grpSpPr>
          <p:sp>
            <p:nvSpPr>
              <p:cNvPr id="107" name="Rectangle 26"/>
              <p:cNvSpPr>
                <a:spLocks noChangeArrowheads="1"/>
              </p:cNvSpPr>
              <p:nvPr/>
            </p:nvSpPr>
            <p:spPr bwMode="auto">
              <a:xfrm>
                <a:off x="340" y="1135"/>
                <a:ext cx="3765" cy="453"/>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endParaRPr lang="ja-JP" altLang="en-US" sz="1800"/>
              </a:p>
            </p:txBody>
          </p:sp>
          <p:grpSp>
            <p:nvGrpSpPr>
              <p:cNvPr id="108" name="Group 27"/>
              <p:cNvGrpSpPr>
                <a:grpSpLocks/>
              </p:cNvGrpSpPr>
              <p:nvPr/>
            </p:nvGrpSpPr>
            <p:grpSpPr bwMode="auto">
              <a:xfrm>
                <a:off x="431" y="1253"/>
                <a:ext cx="3583" cy="227"/>
                <a:chOff x="431" y="1117"/>
                <a:chExt cx="3583" cy="227"/>
              </a:xfrm>
            </p:grpSpPr>
            <p:sp>
              <p:nvSpPr>
                <p:cNvPr id="109" name="Rectangle 28"/>
                <p:cNvSpPr>
                  <a:spLocks noChangeArrowheads="1"/>
                </p:cNvSpPr>
                <p:nvPr/>
              </p:nvSpPr>
              <p:spPr bwMode="auto">
                <a:xfrm>
                  <a:off x="1316" y="1117"/>
                  <a:ext cx="523" cy="227"/>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r>
                    <a:rPr lang="ja-JP" altLang="en-US" sz="1800"/>
                    <a:t>許可</a:t>
                  </a:r>
                </a:p>
              </p:txBody>
            </p:sp>
            <p:sp>
              <p:nvSpPr>
                <p:cNvPr id="110" name="Rectangle 29"/>
                <p:cNvSpPr>
                  <a:spLocks noChangeArrowheads="1"/>
                </p:cNvSpPr>
                <p:nvPr/>
              </p:nvSpPr>
              <p:spPr bwMode="auto">
                <a:xfrm>
                  <a:off x="1837" y="1117"/>
                  <a:ext cx="1134" cy="227"/>
                </a:xfrm>
                <a:prstGeom prst="rect">
                  <a:avLst/>
                </a:prstGeom>
                <a:solidFill>
                  <a:schemeClr val="accent1">
                    <a:lumMod val="60000"/>
                    <a:lumOff val="40000"/>
                  </a:schemeClr>
                </a:solidFill>
                <a:ln w="9525">
                  <a:solidFill>
                    <a:schemeClr val="tx1"/>
                  </a:solidFill>
                  <a:miter lim="800000"/>
                  <a:headEnd/>
                  <a:tailEnd/>
                </a:ln>
                <a:effectLst/>
              </p:spPr>
              <p:txBody>
                <a:bodyPr wrap="none" anchor="ctr"/>
                <a:lstStyle/>
                <a:p>
                  <a:r>
                    <a:rPr lang="ja-JP" altLang="en-US" sz="1800"/>
                    <a:t>読み取りと実行</a:t>
                  </a:r>
                </a:p>
              </p:txBody>
            </p:sp>
            <p:sp>
              <p:nvSpPr>
                <p:cNvPr id="111" name="Rectangle 30"/>
                <p:cNvSpPr>
                  <a:spLocks noChangeArrowheads="1"/>
                </p:cNvSpPr>
                <p:nvPr/>
              </p:nvSpPr>
              <p:spPr bwMode="auto">
                <a:xfrm>
                  <a:off x="431" y="1117"/>
                  <a:ext cx="886" cy="227"/>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r>
                    <a:rPr lang="ja-JP" altLang="en-US" sz="1800"/>
                    <a:t>親から継承</a:t>
                  </a:r>
                </a:p>
              </p:txBody>
            </p:sp>
            <p:sp>
              <p:nvSpPr>
                <p:cNvPr id="112" name="Rectangle 31"/>
                <p:cNvSpPr>
                  <a:spLocks noChangeArrowheads="1"/>
                </p:cNvSpPr>
                <p:nvPr/>
              </p:nvSpPr>
              <p:spPr bwMode="auto">
                <a:xfrm>
                  <a:off x="2971" y="1117"/>
                  <a:ext cx="1043" cy="227"/>
                </a:xfrm>
                <a:prstGeom prst="rect">
                  <a:avLst/>
                </a:prstGeom>
                <a:solidFill>
                  <a:schemeClr val="accent1">
                    <a:lumMod val="75000"/>
                  </a:schemeClr>
                </a:solidFill>
                <a:ln w="9525">
                  <a:solidFill>
                    <a:schemeClr val="tx1"/>
                  </a:solidFill>
                  <a:miter lim="800000"/>
                  <a:headEnd/>
                  <a:tailEnd/>
                </a:ln>
                <a:effectLst/>
              </p:spPr>
              <p:txBody>
                <a:bodyPr wrap="none" anchor="ctr"/>
                <a:lstStyle/>
                <a:p>
                  <a:r>
                    <a:rPr lang="en-US" altLang="ja-JP" sz="1800"/>
                    <a:t>Users</a:t>
                  </a:r>
                </a:p>
              </p:txBody>
            </p:sp>
          </p:grpSp>
        </p:grpSp>
        <p:grpSp>
          <p:nvGrpSpPr>
            <p:cNvPr id="100" name="Group 32"/>
            <p:cNvGrpSpPr>
              <a:grpSpLocks/>
            </p:cNvGrpSpPr>
            <p:nvPr/>
          </p:nvGrpSpPr>
          <p:grpSpPr bwMode="auto">
            <a:xfrm>
              <a:off x="431" y="2932"/>
              <a:ext cx="3765" cy="453"/>
              <a:chOff x="340" y="1135"/>
              <a:chExt cx="3765" cy="453"/>
            </a:xfrm>
          </p:grpSpPr>
          <p:sp>
            <p:nvSpPr>
              <p:cNvPr id="101" name="Rectangle 33"/>
              <p:cNvSpPr>
                <a:spLocks noChangeArrowheads="1"/>
              </p:cNvSpPr>
              <p:nvPr/>
            </p:nvSpPr>
            <p:spPr bwMode="auto">
              <a:xfrm>
                <a:off x="340" y="1135"/>
                <a:ext cx="3765" cy="453"/>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endParaRPr lang="ja-JP" altLang="en-US" sz="1800"/>
              </a:p>
            </p:txBody>
          </p:sp>
          <p:grpSp>
            <p:nvGrpSpPr>
              <p:cNvPr id="102" name="Group 34"/>
              <p:cNvGrpSpPr>
                <a:grpSpLocks/>
              </p:cNvGrpSpPr>
              <p:nvPr/>
            </p:nvGrpSpPr>
            <p:grpSpPr bwMode="auto">
              <a:xfrm>
                <a:off x="431" y="1253"/>
                <a:ext cx="3583" cy="227"/>
                <a:chOff x="431" y="1117"/>
                <a:chExt cx="3583" cy="227"/>
              </a:xfrm>
            </p:grpSpPr>
            <p:sp>
              <p:nvSpPr>
                <p:cNvPr id="103" name="Rectangle 35"/>
                <p:cNvSpPr>
                  <a:spLocks noChangeArrowheads="1"/>
                </p:cNvSpPr>
                <p:nvPr/>
              </p:nvSpPr>
              <p:spPr bwMode="auto">
                <a:xfrm>
                  <a:off x="1316" y="1117"/>
                  <a:ext cx="523" cy="227"/>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r>
                    <a:rPr lang="ja-JP" altLang="en-US" sz="1800"/>
                    <a:t>許可</a:t>
                  </a:r>
                </a:p>
              </p:txBody>
            </p:sp>
            <p:sp>
              <p:nvSpPr>
                <p:cNvPr id="104" name="Rectangle 36"/>
                <p:cNvSpPr>
                  <a:spLocks noChangeArrowheads="1"/>
                </p:cNvSpPr>
                <p:nvPr/>
              </p:nvSpPr>
              <p:spPr bwMode="auto">
                <a:xfrm>
                  <a:off x="1837" y="1117"/>
                  <a:ext cx="1134" cy="227"/>
                </a:xfrm>
                <a:prstGeom prst="rect">
                  <a:avLst/>
                </a:prstGeom>
                <a:solidFill>
                  <a:schemeClr val="accent1">
                    <a:lumMod val="60000"/>
                    <a:lumOff val="40000"/>
                  </a:schemeClr>
                </a:solidFill>
                <a:ln w="9525">
                  <a:solidFill>
                    <a:schemeClr val="tx1"/>
                  </a:solidFill>
                  <a:miter lim="800000"/>
                  <a:headEnd/>
                  <a:tailEnd/>
                </a:ln>
                <a:effectLst/>
              </p:spPr>
              <p:txBody>
                <a:bodyPr wrap="none" anchor="ctr"/>
                <a:lstStyle/>
                <a:p>
                  <a:r>
                    <a:rPr lang="ja-JP" altLang="en-US" sz="1800"/>
                    <a:t>読み取り</a:t>
                  </a:r>
                </a:p>
              </p:txBody>
            </p:sp>
            <p:sp>
              <p:nvSpPr>
                <p:cNvPr id="105" name="Rectangle 37"/>
                <p:cNvSpPr>
                  <a:spLocks noChangeArrowheads="1"/>
                </p:cNvSpPr>
                <p:nvPr/>
              </p:nvSpPr>
              <p:spPr bwMode="auto">
                <a:xfrm>
                  <a:off x="431" y="1117"/>
                  <a:ext cx="886" cy="227"/>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r>
                    <a:rPr lang="ja-JP" altLang="en-US" sz="1800"/>
                    <a:t>なし</a:t>
                  </a:r>
                </a:p>
              </p:txBody>
            </p:sp>
            <p:sp>
              <p:nvSpPr>
                <p:cNvPr id="106" name="Rectangle 38"/>
                <p:cNvSpPr>
                  <a:spLocks noChangeArrowheads="1"/>
                </p:cNvSpPr>
                <p:nvPr/>
              </p:nvSpPr>
              <p:spPr bwMode="auto">
                <a:xfrm>
                  <a:off x="2971" y="1117"/>
                  <a:ext cx="1043" cy="227"/>
                </a:xfrm>
                <a:prstGeom prst="rect">
                  <a:avLst/>
                </a:prstGeom>
                <a:solidFill>
                  <a:schemeClr val="accent1">
                    <a:lumMod val="75000"/>
                  </a:schemeClr>
                </a:solidFill>
                <a:ln w="9525">
                  <a:solidFill>
                    <a:schemeClr val="tx1"/>
                  </a:solidFill>
                  <a:miter lim="800000"/>
                  <a:headEnd/>
                  <a:tailEnd/>
                </a:ln>
                <a:effectLst/>
              </p:spPr>
              <p:txBody>
                <a:bodyPr wrap="none" anchor="ctr"/>
                <a:lstStyle/>
                <a:p>
                  <a:r>
                    <a:rPr lang="en-US" altLang="ja-JP" sz="1800"/>
                    <a:t>Everyone</a:t>
                  </a:r>
                </a:p>
              </p:txBody>
            </p:sp>
          </p:grpSp>
        </p:grpSp>
      </p:grpSp>
      <p:sp>
        <p:nvSpPr>
          <p:cNvPr id="127" name="AutoShape 72"/>
          <p:cNvSpPr>
            <a:spLocks noChangeArrowheads="1"/>
          </p:cNvSpPr>
          <p:nvPr/>
        </p:nvSpPr>
        <p:spPr bwMode="auto">
          <a:xfrm>
            <a:off x="1500166" y="1571612"/>
            <a:ext cx="1357322" cy="503237"/>
          </a:xfrm>
          <a:prstGeom prst="wedgeRoundRectCallout">
            <a:avLst>
              <a:gd name="adj1" fmla="val -36703"/>
              <a:gd name="adj2" fmla="val 90201"/>
              <a:gd name="adj3" fmla="val 16667"/>
            </a:avLst>
          </a:prstGeom>
          <a:solidFill>
            <a:schemeClr val="bg1"/>
          </a:solidFill>
          <a:ln w="9525" algn="ctr">
            <a:solidFill>
              <a:schemeClr val="tx1"/>
            </a:solidFill>
            <a:miter lim="800000"/>
            <a:headEnd/>
            <a:tailEnd/>
          </a:ln>
          <a:effectLst/>
        </p:spPr>
        <p:txBody>
          <a:bodyPr anchor="ctr"/>
          <a:lstStyle/>
          <a:p>
            <a:r>
              <a:rPr lang="en-US" altLang="ja-JP"/>
              <a:t>ACE Flags</a:t>
            </a:r>
          </a:p>
        </p:txBody>
      </p:sp>
      <p:sp>
        <p:nvSpPr>
          <p:cNvPr id="128" name="AutoShape 74"/>
          <p:cNvSpPr>
            <a:spLocks noChangeArrowheads="1"/>
          </p:cNvSpPr>
          <p:nvPr/>
        </p:nvSpPr>
        <p:spPr bwMode="auto">
          <a:xfrm>
            <a:off x="2786050" y="5214950"/>
            <a:ext cx="1285884" cy="503237"/>
          </a:xfrm>
          <a:prstGeom prst="wedgeRoundRectCallout">
            <a:avLst>
              <a:gd name="adj1" fmla="val -39514"/>
              <a:gd name="adj2" fmla="val -72488"/>
              <a:gd name="adj3" fmla="val 16667"/>
            </a:avLst>
          </a:prstGeom>
          <a:solidFill>
            <a:schemeClr val="bg1"/>
          </a:solidFill>
          <a:ln w="9525" algn="ctr">
            <a:solidFill>
              <a:schemeClr val="tx1"/>
            </a:solidFill>
            <a:miter lim="800000"/>
            <a:headEnd/>
            <a:tailEnd/>
          </a:ln>
          <a:effectLst/>
        </p:spPr>
        <p:txBody>
          <a:bodyPr anchor="ctr"/>
          <a:lstStyle/>
          <a:p>
            <a:r>
              <a:rPr lang="en-US" altLang="ja-JP"/>
              <a:t>ACE Type</a:t>
            </a:r>
          </a:p>
        </p:txBody>
      </p:sp>
      <p:sp>
        <p:nvSpPr>
          <p:cNvPr id="129" name="AutoShape 75"/>
          <p:cNvSpPr>
            <a:spLocks noChangeArrowheads="1"/>
          </p:cNvSpPr>
          <p:nvPr/>
        </p:nvSpPr>
        <p:spPr bwMode="auto">
          <a:xfrm>
            <a:off x="4286248" y="1571612"/>
            <a:ext cx="1714512" cy="503237"/>
          </a:xfrm>
          <a:prstGeom prst="wedgeRoundRectCallout">
            <a:avLst>
              <a:gd name="adj1" fmla="val -41494"/>
              <a:gd name="adj2" fmla="val 89612"/>
              <a:gd name="adj3" fmla="val 16667"/>
            </a:avLst>
          </a:prstGeom>
          <a:solidFill>
            <a:schemeClr val="bg1"/>
          </a:solidFill>
          <a:ln w="9525" algn="ctr">
            <a:solidFill>
              <a:schemeClr val="tx1"/>
            </a:solidFill>
            <a:miter lim="800000"/>
            <a:headEnd/>
            <a:tailEnd/>
          </a:ln>
          <a:effectLst/>
        </p:spPr>
        <p:txBody>
          <a:bodyPr anchor="ctr"/>
          <a:lstStyle/>
          <a:p>
            <a:r>
              <a:rPr lang="en-US" altLang="ja-JP"/>
              <a:t>Access Mask</a:t>
            </a:r>
          </a:p>
        </p:txBody>
      </p:sp>
      <p:sp>
        <p:nvSpPr>
          <p:cNvPr id="130" name="AutoShape 76"/>
          <p:cNvSpPr>
            <a:spLocks noChangeArrowheads="1"/>
          </p:cNvSpPr>
          <p:nvPr/>
        </p:nvSpPr>
        <p:spPr bwMode="auto">
          <a:xfrm>
            <a:off x="6643703" y="3357562"/>
            <a:ext cx="857256" cy="431800"/>
          </a:xfrm>
          <a:prstGeom prst="wedgeRoundRectCallout">
            <a:avLst>
              <a:gd name="adj1" fmla="val -85693"/>
              <a:gd name="adj2" fmla="val 84242"/>
              <a:gd name="adj3" fmla="val 16667"/>
            </a:avLst>
          </a:prstGeom>
          <a:solidFill>
            <a:schemeClr val="bg1"/>
          </a:solidFill>
          <a:ln w="9525" algn="ctr">
            <a:solidFill>
              <a:schemeClr val="tx1"/>
            </a:solidFill>
            <a:miter lim="800000"/>
            <a:headEnd/>
            <a:tailEnd/>
          </a:ln>
          <a:effectLst/>
        </p:spPr>
        <p:txBody>
          <a:bodyPr anchor="ctr"/>
          <a:lstStyle/>
          <a:p>
            <a:r>
              <a:rPr lang="en-US" altLang="ja-JP"/>
              <a:t>SID</a:t>
            </a:r>
            <a:endParaRPr lang="ja-JP" altLang="en-US"/>
          </a:p>
        </p:txBody>
      </p:sp>
      <p:sp>
        <p:nvSpPr>
          <p:cNvPr id="131" name="AutoShape 78"/>
          <p:cNvSpPr>
            <a:spLocks noChangeArrowheads="1"/>
          </p:cNvSpPr>
          <p:nvPr/>
        </p:nvSpPr>
        <p:spPr bwMode="auto">
          <a:xfrm>
            <a:off x="7143768" y="4214818"/>
            <a:ext cx="765199" cy="430212"/>
          </a:xfrm>
          <a:prstGeom prst="wedgeRoundRectCallout">
            <a:avLst>
              <a:gd name="adj1" fmla="val -79218"/>
              <a:gd name="adj2" fmla="val 129338"/>
              <a:gd name="adj3" fmla="val 16667"/>
            </a:avLst>
          </a:prstGeom>
          <a:solidFill>
            <a:schemeClr val="bg1"/>
          </a:solidFill>
          <a:ln w="9525" algn="ctr">
            <a:solidFill>
              <a:schemeClr val="tx1"/>
            </a:solidFill>
            <a:miter lim="800000"/>
            <a:headEnd/>
            <a:tailEnd/>
          </a:ln>
          <a:effectLst/>
        </p:spPr>
        <p:txBody>
          <a:bodyPr anchor="ctr"/>
          <a:lstStyle/>
          <a:p>
            <a:r>
              <a:rPr lang="en-US" altLang="ja-JP" dirty="0"/>
              <a:t>ACE</a:t>
            </a:r>
            <a:endParaRPr lang="ja-JP" altLang="en-US" dirty="0"/>
          </a:p>
        </p:txBody>
      </p:sp>
      <p:sp>
        <p:nvSpPr>
          <p:cNvPr id="132" name="AutoShape 79"/>
          <p:cNvSpPr>
            <a:spLocks/>
          </p:cNvSpPr>
          <p:nvPr/>
        </p:nvSpPr>
        <p:spPr bwMode="auto">
          <a:xfrm>
            <a:off x="6732589" y="4652963"/>
            <a:ext cx="53990" cy="633425"/>
          </a:xfrm>
          <a:prstGeom prst="rightBrace">
            <a:avLst>
              <a:gd name="adj1" fmla="val 84075"/>
              <a:gd name="adj2" fmla="val 50000"/>
            </a:avLst>
          </a:prstGeom>
          <a:noFill/>
          <a:ln w="25400">
            <a:solidFill>
              <a:schemeClr val="tx1"/>
            </a:solidFill>
            <a:round/>
            <a:headEnd/>
            <a:tailEnd/>
          </a:ln>
          <a:effectLst/>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dissolve">
                                      <p:cBhvr>
                                        <p:cTn id="7" dur="500"/>
                                        <p:tgtEl>
                                          <p:spTgt spid="1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visible"/>
                                      </p:to>
                                    </p:set>
                                    <p:animEffect transition="in" filter="dissolve">
                                      <p:cBhvr>
                                        <p:cTn id="12" dur="500"/>
                                        <p:tgtEl>
                                          <p:spTgt spid="12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9"/>
                                        </p:tgtEl>
                                        <p:attrNameLst>
                                          <p:attrName>style.visibility</p:attrName>
                                        </p:attrNameLst>
                                      </p:cBhvr>
                                      <p:to>
                                        <p:strVal val="visible"/>
                                      </p:to>
                                    </p:set>
                                    <p:animEffect transition="in" filter="dissolve">
                                      <p:cBhvr>
                                        <p:cTn id="17" dur="500"/>
                                        <p:tgtEl>
                                          <p:spTgt spid="129"/>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visible"/>
                                      </p:to>
                                    </p:set>
                                    <p:animEffect transition="in" filter="dissolve">
                                      <p:cBhvr>
                                        <p:cTn id="22" dur="500"/>
                                        <p:tgtEl>
                                          <p:spTgt spid="13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visible"/>
                                      </p:to>
                                    </p:set>
                                    <p:animEffect transition="in" filter="dissolve">
                                      <p:cBhvr>
                                        <p:cTn id="27" dur="500"/>
                                        <p:tgtEl>
                                          <p:spTgt spid="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animBg="1"/>
      <p:bldP spid="128" grpId="0" animBg="1"/>
      <p:bldP spid="129" grpId="0" animBg="1"/>
      <p:bldP spid="130" grpId="0" animBg="1"/>
      <p:bldP spid="13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a:t>
            </a:r>
            <a:r>
              <a:rPr lang="en-US" altLang="ja-JP" dirty="0" smtClean="0"/>
              <a:t/>
            </a:r>
            <a:br>
              <a:rPr lang="en-US" altLang="ja-JP" dirty="0" smtClean="0"/>
            </a:br>
            <a:r>
              <a:rPr lang="en-US" altLang="ja-JP" sz="2800" dirty="0" smtClean="0"/>
              <a:t>Security Descriptor</a:t>
            </a:r>
            <a:r>
              <a:rPr lang="ja-JP" altLang="en-US" sz="2800" dirty="0" smtClean="0"/>
              <a:t> 確認方法</a:t>
            </a:r>
            <a:endParaRPr kumimoji="1" lang="ja-JP" altLang="en-US" sz="2800" dirty="0"/>
          </a:p>
        </p:txBody>
      </p:sp>
      <p:sp>
        <p:nvSpPr>
          <p:cNvPr id="3" name="テキスト プレースホルダ 2"/>
          <p:cNvSpPr>
            <a:spLocks noGrp="1"/>
          </p:cNvSpPr>
          <p:nvPr>
            <p:ph type="body" idx="1"/>
          </p:nvPr>
        </p:nvSpPr>
        <p:spPr/>
        <p:txBody>
          <a:bodyPr/>
          <a:lstStyle/>
          <a:p>
            <a:pPr marL="0" indent="87313">
              <a:buNone/>
            </a:pPr>
            <a:r>
              <a:rPr kumimoji="1" lang="en-US" altLang="ja-JP" sz="2400" dirty="0" smtClean="0"/>
              <a:t>Security</a:t>
            </a:r>
            <a:r>
              <a:rPr kumimoji="1" lang="ja-JP" altLang="en-US" sz="2400" dirty="0" smtClean="0"/>
              <a:t> </a:t>
            </a:r>
            <a:r>
              <a:rPr lang="en-US" altLang="ja-JP" sz="2400" dirty="0" smtClean="0"/>
              <a:t>d</a:t>
            </a:r>
            <a:r>
              <a:rPr kumimoji="1" lang="en-US" altLang="ja-JP" sz="2400" dirty="0" smtClean="0"/>
              <a:t>escriptor</a:t>
            </a:r>
            <a:r>
              <a:rPr kumimoji="1" lang="ja-JP" altLang="en-US" sz="2400" dirty="0" smtClean="0"/>
              <a:t> </a:t>
            </a:r>
            <a:r>
              <a:rPr lang="ja-JP" altLang="en-US" sz="2400" dirty="0" smtClean="0"/>
              <a:t>の確認・設定方法は </a:t>
            </a:r>
            <a:r>
              <a:rPr lang="en-US" altLang="ja-JP" sz="2400" dirty="0" smtClean="0"/>
              <a:t>object</a:t>
            </a:r>
            <a:r>
              <a:rPr lang="ja-JP" altLang="en-US" sz="2400" dirty="0" smtClean="0"/>
              <a:t> の種類によって異なる。</a:t>
            </a:r>
            <a:r>
              <a:rPr lang="en-US" altLang="ja-JP" sz="2400" dirty="0" smtClean="0"/>
              <a:t>File</a:t>
            </a:r>
            <a:r>
              <a:rPr lang="ja-JP" altLang="en-US" sz="2400" dirty="0" smtClean="0"/>
              <a:t> の </a:t>
            </a:r>
            <a:r>
              <a:rPr lang="en-US" altLang="ja-JP" sz="2400" dirty="0" smtClean="0"/>
              <a:t>security</a:t>
            </a:r>
            <a:r>
              <a:rPr lang="ja-JP" altLang="en-US" sz="2400" dirty="0" smtClean="0"/>
              <a:t> </a:t>
            </a:r>
            <a:r>
              <a:rPr lang="en-US" altLang="ja-JP" sz="2400" dirty="0" smtClean="0"/>
              <a:t>descriptor</a:t>
            </a:r>
            <a:r>
              <a:rPr lang="ja-JP" altLang="en-US" sz="2400" dirty="0" smtClean="0"/>
              <a:t> は下記 </a:t>
            </a:r>
            <a:r>
              <a:rPr kumimoji="1" lang="en-US" altLang="ja-JP" sz="2400" dirty="0" smtClean="0"/>
              <a:t>tools</a:t>
            </a:r>
            <a:r>
              <a:rPr kumimoji="1" lang="ja-JP" altLang="en-US" sz="2400" dirty="0" smtClean="0"/>
              <a:t> を用い確認・設定することができる。</a:t>
            </a:r>
            <a:endParaRPr kumimoji="1" lang="en-US" altLang="ja-JP" sz="2400" dirty="0" smtClean="0"/>
          </a:p>
          <a:p>
            <a:pPr marL="704850" lvl="1" indent="-255588"/>
            <a:r>
              <a:rPr lang="en-US" altLang="ja-JP" sz="2000" dirty="0" smtClean="0"/>
              <a:t>ACL</a:t>
            </a:r>
            <a:r>
              <a:rPr lang="ja-JP" altLang="en-US" sz="2000" dirty="0" smtClean="0"/>
              <a:t> </a:t>
            </a:r>
            <a:r>
              <a:rPr lang="en-US" altLang="ja-JP" sz="2000" dirty="0" smtClean="0"/>
              <a:t>Editor</a:t>
            </a:r>
          </a:p>
          <a:p>
            <a:pPr marL="900113" lvl="2" indent="87313">
              <a:buNone/>
            </a:pPr>
            <a:r>
              <a:rPr lang="en-US" altLang="ja-JP" sz="1600" dirty="0" smtClean="0"/>
              <a:t>Explorer.exe</a:t>
            </a:r>
            <a:r>
              <a:rPr lang="ja-JP" altLang="en-US" sz="1600" dirty="0" smtClean="0"/>
              <a:t> の「プロパティ」 </a:t>
            </a:r>
            <a:r>
              <a:rPr lang="en-US" altLang="ja-JP" sz="1600" dirty="0" smtClean="0"/>
              <a:t>-</a:t>
            </a:r>
            <a:r>
              <a:rPr lang="ja-JP" altLang="en-US" sz="1600" dirty="0" smtClean="0"/>
              <a:t> </a:t>
            </a:r>
            <a:r>
              <a:rPr lang="en-US" altLang="ja-JP" sz="1600" dirty="0" smtClean="0"/>
              <a:t>[</a:t>
            </a:r>
            <a:r>
              <a:rPr lang="ja-JP" altLang="en-US" sz="1600" dirty="0" smtClean="0"/>
              <a:t>セキュリティ</a:t>
            </a:r>
            <a:r>
              <a:rPr lang="en-US" altLang="ja-JP" sz="1600" dirty="0" smtClean="0"/>
              <a:t>]</a:t>
            </a:r>
            <a:r>
              <a:rPr lang="ja-JP" altLang="en-US" sz="1600" dirty="0" smtClean="0"/>
              <a:t> </a:t>
            </a:r>
            <a:r>
              <a:rPr lang="en-US" altLang="ja-JP" sz="1600" dirty="0" smtClean="0"/>
              <a:t>tab</a:t>
            </a:r>
            <a:r>
              <a:rPr lang="ja-JP" altLang="en-US" sz="1600" dirty="0" smtClean="0"/>
              <a:t> で表示される </a:t>
            </a:r>
            <a:r>
              <a:rPr lang="en-US" altLang="ja-JP" sz="1600" dirty="0" smtClean="0"/>
              <a:t>GUI</a:t>
            </a:r>
            <a:r>
              <a:rPr lang="ja-JP" altLang="en-US" sz="1600" dirty="0" smtClean="0"/>
              <a:t> </a:t>
            </a:r>
            <a:r>
              <a:rPr lang="en-US" altLang="ja-JP" sz="1600" dirty="0" smtClean="0"/>
              <a:t>editor</a:t>
            </a:r>
          </a:p>
          <a:p>
            <a:pPr marL="704850" lvl="1" indent="-255588"/>
            <a:r>
              <a:rPr lang="en-US" altLang="ja-JP" sz="2000" dirty="0" err="1" smtClean="0"/>
              <a:t>Cacls</a:t>
            </a:r>
            <a:endParaRPr lang="en-US" altLang="ja-JP" sz="1600" dirty="0" smtClean="0"/>
          </a:p>
          <a:p>
            <a:pPr marL="900113" lvl="2" indent="87313">
              <a:buNone/>
            </a:pPr>
            <a:r>
              <a:rPr lang="en-US" altLang="ja-JP" sz="1600" dirty="0" smtClean="0"/>
              <a:t>Command</a:t>
            </a:r>
            <a:r>
              <a:rPr lang="ja-JP" altLang="en-US" sz="1600" dirty="0" smtClean="0"/>
              <a:t> </a:t>
            </a:r>
            <a:r>
              <a:rPr lang="en-US" altLang="ja-JP" sz="1600" dirty="0" smtClean="0"/>
              <a:t>line</a:t>
            </a:r>
            <a:r>
              <a:rPr lang="ja-JP" altLang="en-US" sz="1600" dirty="0" smtClean="0"/>
              <a:t> </a:t>
            </a:r>
            <a:r>
              <a:rPr lang="ja-JP" altLang="en-US" sz="1600" dirty="0" err="1" smtClean="0"/>
              <a:t>にて</a:t>
            </a:r>
            <a:r>
              <a:rPr lang="ja-JP" altLang="en-US" sz="1600" dirty="0" smtClean="0"/>
              <a:t> </a:t>
            </a:r>
            <a:r>
              <a:rPr lang="en-US" altLang="ja-JP" sz="1600" dirty="0" smtClean="0"/>
              <a:t>DACL</a:t>
            </a:r>
            <a:r>
              <a:rPr lang="ja-JP" altLang="en-US" sz="1600" dirty="0" smtClean="0"/>
              <a:t> の取得・設定を行える。</a:t>
            </a:r>
            <a:endParaRPr lang="en-US" altLang="ja-JP" sz="1600" dirty="0" smtClean="0"/>
          </a:p>
          <a:p>
            <a:pPr marL="900113" lvl="2" indent="87313">
              <a:buNone/>
            </a:pPr>
            <a:r>
              <a:rPr lang="en-US" altLang="ja-JP" sz="1600" dirty="0" err="1" smtClean="0">
                <a:hlinkClick r:id="rId2"/>
              </a:rPr>
              <a:t>Cacls</a:t>
            </a:r>
            <a:endParaRPr lang="en-US" altLang="ja-JP" sz="1600" dirty="0" smtClean="0"/>
          </a:p>
          <a:p>
            <a:pPr marL="704850" lvl="1" indent="-255588"/>
            <a:r>
              <a:rPr lang="en-US" altLang="ja-JP" sz="2000" dirty="0" smtClean="0"/>
              <a:t>Icacls</a:t>
            </a:r>
            <a:endParaRPr lang="en-US" altLang="ja-JP" sz="1600" dirty="0" smtClean="0"/>
          </a:p>
          <a:p>
            <a:pPr marL="900113" lvl="2" indent="87313">
              <a:buNone/>
            </a:pPr>
            <a:r>
              <a:rPr lang="en-US" altLang="ja-JP" sz="1600" dirty="0" smtClean="0"/>
              <a:t>Command</a:t>
            </a:r>
            <a:r>
              <a:rPr lang="ja-JP" altLang="en-US" sz="1600" dirty="0" smtClean="0"/>
              <a:t> </a:t>
            </a:r>
            <a:r>
              <a:rPr lang="en-US" altLang="ja-JP" sz="1600" dirty="0" smtClean="0"/>
              <a:t>line</a:t>
            </a:r>
            <a:r>
              <a:rPr lang="ja-JP" altLang="en-US" sz="1600" dirty="0" smtClean="0"/>
              <a:t> </a:t>
            </a:r>
            <a:r>
              <a:rPr lang="en-US" altLang="ja-JP" sz="1600" dirty="0" smtClean="0"/>
              <a:t>utility</a:t>
            </a:r>
            <a:r>
              <a:rPr lang="ja-JP" altLang="en-US" sz="1600" dirty="0" err="1" smtClean="0"/>
              <a:t>。</a:t>
            </a:r>
            <a:r>
              <a:rPr lang="en-US" altLang="ja-JP" sz="1600" dirty="0" smtClean="0"/>
              <a:t>Windows</a:t>
            </a:r>
            <a:r>
              <a:rPr lang="ja-JP" altLang="en-US" sz="1600" dirty="0" smtClean="0"/>
              <a:t> </a:t>
            </a:r>
            <a:r>
              <a:rPr lang="en-US" altLang="ja-JP" sz="1600" dirty="0" smtClean="0"/>
              <a:t>Vista </a:t>
            </a:r>
            <a:r>
              <a:rPr lang="ja-JP" altLang="en-US" sz="1600" dirty="0" smtClean="0"/>
              <a:t>以降に標準搭載。</a:t>
            </a:r>
            <a:endParaRPr lang="en-US" altLang="ja-JP" sz="1600" dirty="0" smtClean="0"/>
          </a:p>
          <a:p>
            <a:pPr marL="900113" lvl="2" indent="87313">
              <a:buNone/>
            </a:pPr>
            <a:r>
              <a:rPr lang="en-US" altLang="ja-JP" sz="1600" dirty="0" smtClean="0">
                <a:hlinkClick r:id="rId3"/>
              </a:rPr>
              <a:t>Icacls</a:t>
            </a:r>
            <a:endParaRPr lang="en-US" altLang="ja-JP" sz="1600" dirty="0" smtClean="0"/>
          </a:p>
          <a:p>
            <a:pPr marL="704850" lvl="1" indent="-255588"/>
            <a:r>
              <a:rPr lang="en-US" altLang="ja-JP" sz="2000" dirty="0" smtClean="0"/>
              <a:t>Icacls</a:t>
            </a:r>
            <a:endParaRPr lang="en-US" altLang="ja-JP" sz="1600" dirty="0" smtClean="0"/>
          </a:p>
          <a:p>
            <a:pPr marL="900113" lvl="2" indent="87313">
              <a:buNone/>
            </a:pPr>
            <a:r>
              <a:rPr lang="en-US" altLang="ja-JP" sz="1600" dirty="0" smtClean="0"/>
              <a:t>Command</a:t>
            </a:r>
            <a:r>
              <a:rPr lang="ja-JP" altLang="en-US" sz="1600" dirty="0" smtClean="0"/>
              <a:t> </a:t>
            </a:r>
            <a:r>
              <a:rPr lang="en-US" altLang="ja-JP" sz="1600" dirty="0" smtClean="0"/>
              <a:t>line</a:t>
            </a:r>
            <a:r>
              <a:rPr lang="ja-JP" altLang="en-US" sz="1600" dirty="0" smtClean="0"/>
              <a:t> </a:t>
            </a:r>
            <a:r>
              <a:rPr lang="en-US" altLang="ja-JP" sz="1600" dirty="0" smtClean="0"/>
              <a:t>utility</a:t>
            </a:r>
            <a:r>
              <a:rPr lang="ja-JP" altLang="en-US" sz="1600" dirty="0" err="1" smtClean="0"/>
              <a:t>。</a:t>
            </a:r>
            <a:r>
              <a:rPr lang="ja-JP" altLang="en-US" sz="1600" dirty="0" smtClean="0"/>
              <a:t>さまざまな </a:t>
            </a:r>
            <a:r>
              <a:rPr lang="en-US" altLang="ja-JP" sz="1600" dirty="0" smtClean="0"/>
              <a:t>object</a:t>
            </a:r>
            <a:r>
              <a:rPr lang="ja-JP" altLang="en-US" sz="1600" dirty="0" smtClean="0"/>
              <a:t> の </a:t>
            </a:r>
            <a:r>
              <a:rPr lang="en-US" altLang="ja-JP" sz="1600" dirty="0" smtClean="0"/>
              <a:t>ACL</a:t>
            </a:r>
            <a:r>
              <a:rPr lang="ja-JP" altLang="en-US" sz="1600" dirty="0" smtClean="0"/>
              <a:t> を確認・編集できる。</a:t>
            </a:r>
            <a:r>
              <a:rPr lang="en-US" altLang="ja-JP" sz="1600" dirty="0" smtClean="0"/>
              <a:t>Windows</a:t>
            </a:r>
            <a:r>
              <a:rPr lang="ja-JP" altLang="en-US" sz="1600" dirty="0" smtClean="0"/>
              <a:t> </a:t>
            </a:r>
            <a:r>
              <a:rPr lang="en-US" altLang="ja-JP" sz="1600" dirty="0" smtClean="0"/>
              <a:t>Server</a:t>
            </a:r>
            <a:r>
              <a:rPr lang="ja-JP" altLang="en-US" sz="1600" dirty="0" smtClean="0"/>
              <a:t> </a:t>
            </a:r>
            <a:r>
              <a:rPr lang="en-US" altLang="ja-JP" sz="1600" dirty="0" smtClean="0"/>
              <a:t>2003</a:t>
            </a:r>
            <a:r>
              <a:rPr lang="ja-JP" altLang="en-US" sz="1600" dirty="0" smtClean="0"/>
              <a:t> </a:t>
            </a:r>
            <a:r>
              <a:rPr lang="en-US" altLang="ja-JP" sz="1600" dirty="0" smtClean="0"/>
              <a:t>Resource</a:t>
            </a:r>
            <a:r>
              <a:rPr lang="ja-JP" altLang="en-US" sz="1600" dirty="0" smtClean="0"/>
              <a:t> </a:t>
            </a:r>
            <a:r>
              <a:rPr lang="en-US" altLang="ja-JP" sz="1600" dirty="0" smtClean="0"/>
              <a:t>Kit</a:t>
            </a:r>
            <a:r>
              <a:rPr lang="ja-JP" altLang="en-US" sz="1600" dirty="0" smtClean="0"/>
              <a:t> </a:t>
            </a:r>
            <a:r>
              <a:rPr lang="en-US" altLang="ja-JP" sz="1600" dirty="0" smtClean="0"/>
              <a:t>Tools</a:t>
            </a:r>
            <a:r>
              <a:rPr lang="ja-JP" altLang="en-US" sz="1600" dirty="0" smtClean="0"/>
              <a:t> 同梱</a:t>
            </a:r>
            <a:endParaRPr lang="en-US" altLang="ja-JP" sz="1600" dirty="0" smtClean="0"/>
          </a:p>
          <a:p>
            <a:pPr marL="900113" lvl="2" indent="87313">
              <a:buNone/>
            </a:pPr>
            <a:r>
              <a:rPr lang="en-US" altLang="ja-JP" sz="1600" dirty="0" err="1" smtClean="0">
                <a:hlinkClick r:id="rId4"/>
              </a:rPr>
              <a:t>SubInACL</a:t>
            </a:r>
            <a:endParaRPr lang="en-US" altLang="ja-JP" sz="1600" dirty="0" smtClean="0"/>
          </a:p>
          <a:p>
            <a:pPr marL="900113" lvl="2" indent="87313">
              <a:buNone/>
            </a:pPr>
            <a:endParaRPr kumimoji="1" lang="en-US" altLang="ja-JP" sz="1600" dirty="0" smtClean="0"/>
          </a:p>
          <a:p>
            <a:pPr marL="704850" lvl="1" indent="-255588"/>
            <a:endParaRPr kumimoji="1" lang="ja-JP" alt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LUA</a:t>
            </a:r>
            <a:r>
              <a:rPr kumimoji="1" lang="en-US" altLang="ja-JP" dirty="0" smtClean="0"/>
              <a:t/>
            </a:r>
            <a:br>
              <a:rPr kumimoji="1" lang="en-US" altLang="ja-JP" dirty="0" smtClean="0"/>
            </a:br>
            <a:r>
              <a:rPr kumimoji="1" lang="ja-JP" altLang="en-US" dirty="0" smtClean="0"/>
              <a:t>最小限の権限の原則</a:t>
            </a:r>
            <a:endParaRPr kumimoji="1" lang="ja-JP" altLang="en-US" dirty="0"/>
          </a:p>
        </p:txBody>
      </p:sp>
      <p:sp>
        <p:nvSpPr>
          <p:cNvPr id="3" name="テキスト プレースホルダ 2"/>
          <p:cNvSpPr>
            <a:spLocks noGrp="1"/>
          </p:cNvSpPr>
          <p:nvPr>
            <p:ph type="body" idx="1"/>
          </p:nvPr>
        </p:nvSpPr>
        <p:spPr>
          <a:xfrm>
            <a:off x="357158" y="1052513"/>
            <a:ext cx="8329642" cy="1304917"/>
          </a:xfrm>
        </p:spPr>
        <p:txBody>
          <a:bodyPr/>
          <a:lstStyle/>
          <a:p>
            <a:pPr marL="0" indent="87313">
              <a:buNone/>
            </a:pPr>
            <a:r>
              <a:rPr kumimoji="1" lang="ja-JP" altLang="en-US" sz="2400" dirty="0" smtClean="0"/>
              <a:t>権限を分離する理由としては、異なる人の間で情報の共有を制限するというのが最有力だが、その他にも権限を分離した方がよい場合が存在する。</a:t>
            </a:r>
            <a:endParaRPr kumimoji="1" lang="en-US" altLang="ja-JP" sz="2400" dirty="0" smtClean="0"/>
          </a:p>
        </p:txBody>
      </p:sp>
      <p:grpSp>
        <p:nvGrpSpPr>
          <p:cNvPr id="6" name="グループ化 5"/>
          <p:cNvGrpSpPr/>
          <p:nvPr/>
        </p:nvGrpSpPr>
        <p:grpSpPr>
          <a:xfrm>
            <a:off x="142844" y="3425611"/>
            <a:ext cx="1071570" cy="1503587"/>
            <a:chOff x="1214414" y="2786058"/>
            <a:chExt cx="1071570" cy="1503587"/>
          </a:xfrm>
        </p:grpSpPr>
        <p:pic>
          <p:nvPicPr>
            <p:cNvPr id="2050" name="Picture 2"/>
            <p:cNvPicPr>
              <a:picLocks noChangeAspect="1" noChangeArrowheads="1"/>
            </p:cNvPicPr>
            <p:nvPr/>
          </p:nvPicPr>
          <p:blipFill>
            <a:blip r:embed="rId2" cstate="print"/>
            <a:srcRect/>
            <a:stretch>
              <a:fillRect/>
            </a:stretch>
          </p:blipFill>
          <p:spPr bwMode="auto">
            <a:xfrm>
              <a:off x="1516837" y="2786058"/>
              <a:ext cx="466725" cy="884238"/>
            </a:xfrm>
            <a:prstGeom prst="rect">
              <a:avLst/>
            </a:prstGeom>
            <a:noFill/>
            <a:ln w="9525">
              <a:noFill/>
              <a:miter lim="800000"/>
              <a:headEnd/>
              <a:tailEnd/>
            </a:ln>
            <a:effectLst/>
          </p:spPr>
        </p:pic>
        <p:sp>
          <p:nvSpPr>
            <p:cNvPr id="5" name="テキスト ボックス 4"/>
            <p:cNvSpPr txBox="1"/>
            <p:nvPr/>
          </p:nvSpPr>
          <p:spPr>
            <a:xfrm>
              <a:off x="1214414" y="3643314"/>
              <a:ext cx="1071570" cy="646331"/>
            </a:xfrm>
            <a:prstGeom prst="rect">
              <a:avLst/>
            </a:prstGeom>
            <a:noFill/>
          </p:spPr>
          <p:txBody>
            <a:bodyPr wrap="square" rtlCol="0">
              <a:spAutoFit/>
            </a:bodyPr>
            <a:lstStyle/>
            <a:p>
              <a:pPr algn="ctr"/>
              <a:r>
                <a:rPr kumimoji="1" lang="en-US" altLang="ja-JP" dirty="0" smtClean="0"/>
                <a:t>User</a:t>
              </a:r>
              <a:r>
                <a:rPr kumimoji="1" lang="ja-JP" altLang="en-US" dirty="0" smtClean="0"/>
                <a:t> </a:t>
              </a:r>
              <a:r>
                <a:rPr kumimoji="1" lang="en-US" altLang="ja-JP" dirty="0" smtClean="0"/>
                <a:t>A</a:t>
              </a:r>
              <a:br>
                <a:rPr kumimoji="1" lang="en-US" altLang="ja-JP" dirty="0" smtClean="0"/>
              </a:br>
              <a:r>
                <a:rPr kumimoji="1" lang="ja-JP" altLang="en-US" dirty="0" smtClean="0"/>
                <a:t>管理者</a:t>
              </a:r>
              <a:endParaRPr kumimoji="1" lang="ja-JP" altLang="en-US" dirty="0"/>
            </a:p>
          </p:txBody>
        </p:sp>
      </p:grpSp>
      <p:sp>
        <p:nvSpPr>
          <p:cNvPr id="8" name="右矢印 7"/>
          <p:cNvSpPr/>
          <p:nvPr/>
        </p:nvSpPr>
        <p:spPr>
          <a:xfrm rot="2264271">
            <a:off x="2356213" y="3213481"/>
            <a:ext cx="950232"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nvGrpSpPr>
          <p:cNvPr id="11" name="グループ化 10"/>
          <p:cNvGrpSpPr/>
          <p:nvPr/>
        </p:nvGrpSpPr>
        <p:grpSpPr>
          <a:xfrm>
            <a:off x="1571604" y="2285992"/>
            <a:ext cx="1071570" cy="797960"/>
            <a:chOff x="1785918" y="3929066"/>
            <a:chExt cx="1071570" cy="797960"/>
          </a:xfrm>
        </p:grpSpPr>
        <p:pic>
          <p:nvPicPr>
            <p:cNvPr id="9" name="図 8" descr="ExeIcon.png"/>
            <p:cNvPicPr>
              <a:picLocks noChangeAspect="1"/>
            </p:cNvPicPr>
            <p:nvPr/>
          </p:nvPicPr>
          <p:blipFill>
            <a:blip r:embed="rId3" cstate="print"/>
            <a:stretch>
              <a:fillRect/>
            </a:stretch>
          </p:blipFill>
          <p:spPr>
            <a:xfrm>
              <a:off x="2024047" y="3929066"/>
              <a:ext cx="595313" cy="490538"/>
            </a:xfrm>
            <a:prstGeom prst="rect">
              <a:avLst/>
            </a:prstGeom>
          </p:spPr>
        </p:pic>
        <p:sp>
          <p:nvSpPr>
            <p:cNvPr id="10" name="テキスト ボックス 9"/>
            <p:cNvSpPr txBox="1"/>
            <p:nvPr/>
          </p:nvSpPr>
          <p:spPr>
            <a:xfrm>
              <a:off x="1785918" y="4357694"/>
              <a:ext cx="1071570" cy="369332"/>
            </a:xfrm>
            <a:prstGeom prst="rect">
              <a:avLst/>
            </a:prstGeom>
            <a:noFill/>
          </p:spPr>
          <p:txBody>
            <a:bodyPr wrap="square" rtlCol="0">
              <a:spAutoFit/>
            </a:bodyPr>
            <a:lstStyle/>
            <a:p>
              <a:pPr algn="ctr"/>
              <a:r>
                <a:rPr kumimoji="1" lang="en-US" altLang="ja-JP" dirty="0" smtClean="0"/>
                <a:t>Malware</a:t>
              </a:r>
              <a:endParaRPr kumimoji="1" lang="ja-JP" altLang="en-US" dirty="0"/>
            </a:p>
          </p:txBody>
        </p:sp>
      </p:grpSp>
      <p:grpSp>
        <p:nvGrpSpPr>
          <p:cNvPr id="13" name="グループ化 12"/>
          <p:cNvGrpSpPr/>
          <p:nvPr/>
        </p:nvGrpSpPr>
        <p:grpSpPr>
          <a:xfrm>
            <a:off x="3071802" y="3500438"/>
            <a:ext cx="1071570" cy="1214446"/>
            <a:chOff x="2571736" y="4500570"/>
            <a:chExt cx="1071570" cy="1214446"/>
          </a:xfrm>
        </p:grpSpPr>
        <p:pic>
          <p:nvPicPr>
            <p:cNvPr id="2051" name="Picture 3"/>
            <p:cNvPicPr>
              <a:picLocks noChangeAspect="1" noChangeArrowheads="1"/>
            </p:cNvPicPr>
            <p:nvPr/>
          </p:nvPicPr>
          <p:blipFill>
            <a:blip r:embed="rId4" cstate="print"/>
            <a:srcRect/>
            <a:stretch>
              <a:fillRect/>
            </a:stretch>
          </p:blipFill>
          <p:spPr bwMode="auto">
            <a:xfrm>
              <a:off x="2813834" y="4500570"/>
              <a:ext cx="587375" cy="947738"/>
            </a:xfrm>
            <a:prstGeom prst="rect">
              <a:avLst/>
            </a:prstGeom>
            <a:noFill/>
            <a:ln w="9525">
              <a:noFill/>
              <a:miter lim="800000"/>
              <a:headEnd/>
              <a:tailEnd/>
            </a:ln>
            <a:effectLst/>
          </p:spPr>
        </p:pic>
        <p:sp>
          <p:nvSpPr>
            <p:cNvPr id="12" name="テキスト ボックス 11"/>
            <p:cNvSpPr txBox="1"/>
            <p:nvPr/>
          </p:nvSpPr>
          <p:spPr>
            <a:xfrm>
              <a:off x="2571736" y="5345684"/>
              <a:ext cx="1071570" cy="369332"/>
            </a:xfrm>
            <a:prstGeom prst="rect">
              <a:avLst/>
            </a:prstGeom>
            <a:noFill/>
          </p:spPr>
          <p:txBody>
            <a:bodyPr wrap="square" rtlCol="0">
              <a:spAutoFit/>
            </a:bodyPr>
            <a:lstStyle/>
            <a:p>
              <a:pPr algn="ctr"/>
              <a:r>
                <a:rPr kumimoji="1" lang="en-US" altLang="ja-JP" dirty="0" smtClean="0"/>
                <a:t>Firewall</a:t>
              </a:r>
              <a:endParaRPr kumimoji="1" lang="ja-JP" altLang="en-US" dirty="0"/>
            </a:p>
          </p:txBody>
        </p:sp>
      </p:grpSp>
      <p:sp>
        <p:nvSpPr>
          <p:cNvPr id="14" name="テキスト ボックス 13"/>
          <p:cNvSpPr txBox="1"/>
          <p:nvPr/>
        </p:nvSpPr>
        <p:spPr>
          <a:xfrm>
            <a:off x="2285984" y="3214686"/>
            <a:ext cx="1071570" cy="369332"/>
          </a:xfrm>
          <a:prstGeom prst="rect">
            <a:avLst/>
          </a:prstGeom>
          <a:noFill/>
        </p:spPr>
        <p:txBody>
          <a:bodyPr wrap="square" rtlCol="0">
            <a:spAutoFit/>
          </a:bodyPr>
          <a:lstStyle/>
          <a:p>
            <a:pPr algn="ctr"/>
            <a:r>
              <a:rPr kumimoji="1" lang="ja-JP" altLang="en-US" dirty="0" smtClean="0"/>
              <a:t>無効化</a:t>
            </a:r>
            <a:endParaRPr kumimoji="1" lang="ja-JP" altLang="en-US" dirty="0"/>
          </a:p>
        </p:txBody>
      </p:sp>
      <p:sp>
        <p:nvSpPr>
          <p:cNvPr id="15" name="右矢印 14"/>
          <p:cNvSpPr/>
          <p:nvPr/>
        </p:nvSpPr>
        <p:spPr>
          <a:xfrm rot="19482745">
            <a:off x="961098" y="3252544"/>
            <a:ext cx="994567"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6" name="テキスト ボックス 15"/>
          <p:cNvSpPr txBox="1"/>
          <p:nvPr/>
        </p:nvSpPr>
        <p:spPr>
          <a:xfrm>
            <a:off x="928662" y="3286124"/>
            <a:ext cx="1071570" cy="369332"/>
          </a:xfrm>
          <a:prstGeom prst="rect">
            <a:avLst/>
          </a:prstGeom>
          <a:noFill/>
        </p:spPr>
        <p:txBody>
          <a:bodyPr wrap="square" rtlCol="0">
            <a:spAutoFit/>
          </a:bodyPr>
          <a:lstStyle/>
          <a:p>
            <a:pPr algn="ctr"/>
            <a:r>
              <a:rPr lang="ja-JP" altLang="en-US" dirty="0" smtClean="0"/>
              <a:t>実行</a:t>
            </a:r>
            <a:endParaRPr kumimoji="1" lang="ja-JP" altLang="en-US" dirty="0"/>
          </a:p>
        </p:txBody>
      </p:sp>
      <p:sp>
        <p:nvSpPr>
          <p:cNvPr id="17" name="爆発 1 16"/>
          <p:cNvSpPr/>
          <p:nvPr/>
        </p:nvSpPr>
        <p:spPr>
          <a:xfrm>
            <a:off x="3143240" y="3143248"/>
            <a:ext cx="1285884" cy="71438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成功</a:t>
            </a:r>
            <a:endParaRPr kumimoji="1" lang="ja-JP" altLang="en-US" dirty="0">
              <a:solidFill>
                <a:schemeClr val="tx1"/>
              </a:solidFill>
            </a:endParaRPr>
          </a:p>
        </p:txBody>
      </p:sp>
      <p:sp>
        <p:nvSpPr>
          <p:cNvPr id="18" name="禁止 17"/>
          <p:cNvSpPr/>
          <p:nvPr/>
        </p:nvSpPr>
        <p:spPr>
          <a:xfrm>
            <a:off x="3286116" y="3786190"/>
            <a:ext cx="428628" cy="428628"/>
          </a:xfrm>
          <a:prstGeom prst="noSmoking">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角丸四角形吹き出し 18"/>
          <p:cNvSpPr/>
          <p:nvPr/>
        </p:nvSpPr>
        <p:spPr>
          <a:xfrm>
            <a:off x="1428728" y="3929066"/>
            <a:ext cx="1500198" cy="857256"/>
          </a:xfrm>
          <a:prstGeom prst="wedgeRoundRectCallout">
            <a:avLst>
              <a:gd name="adj1" fmla="val -41150"/>
              <a:gd name="adj2" fmla="val -8683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脆弱性を突いて実行</a:t>
            </a:r>
            <a:endParaRPr kumimoji="1" lang="ja-JP" altLang="en-US" dirty="0">
              <a:solidFill>
                <a:schemeClr val="tx1"/>
              </a:solidFill>
            </a:endParaRPr>
          </a:p>
        </p:txBody>
      </p:sp>
      <p:grpSp>
        <p:nvGrpSpPr>
          <p:cNvPr id="20" name="グループ化 19"/>
          <p:cNvGrpSpPr/>
          <p:nvPr/>
        </p:nvGrpSpPr>
        <p:grpSpPr>
          <a:xfrm>
            <a:off x="4429124" y="3425611"/>
            <a:ext cx="1285884" cy="1503587"/>
            <a:chOff x="1142976" y="2786058"/>
            <a:chExt cx="1285884" cy="1503587"/>
          </a:xfrm>
        </p:grpSpPr>
        <p:pic>
          <p:nvPicPr>
            <p:cNvPr id="21" name="Picture 2"/>
            <p:cNvPicPr>
              <a:picLocks noChangeAspect="1" noChangeArrowheads="1"/>
            </p:cNvPicPr>
            <p:nvPr/>
          </p:nvPicPr>
          <p:blipFill>
            <a:blip r:embed="rId2" cstate="print"/>
            <a:srcRect/>
            <a:stretch>
              <a:fillRect/>
            </a:stretch>
          </p:blipFill>
          <p:spPr bwMode="auto">
            <a:xfrm>
              <a:off x="1516837" y="2786058"/>
              <a:ext cx="466725" cy="884238"/>
            </a:xfrm>
            <a:prstGeom prst="rect">
              <a:avLst/>
            </a:prstGeom>
            <a:noFill/>
            <a:ln w="9525">
              <a:noFill/>
              <a:miter lim="800000"/>
              <a:headEnd/>
              <a:tailEnd/>
            </a:ln>
            <a:effectLst/>
          </p:spPr>
        </p:pic>
        <p:sp>
          <p:nvSpPr>
            <p:cNvPr id="22" name="テキスト ボックス 21"/>
            <p:cNvSpPr txBox="1"/>
            <p:nvPr/>
          </p:nvSpPr>
          <p:spPr>
            <a:xfrm>
              <a:off x="1142976" y="3643314"/>
              <a:ext cx="1285884" cy="646331"/>
            </a:xfrm>
            <a:prstGeom prst="rect">
              <a:avLst/>
            </a:prstGeom>
            <a:noFill/>
          </p:spPr>
          <p:txBody>
            <a:bodyPr wrap="square" rtlCol="0">
              <a:spAutoFit/>
            </a:bodyPr>
            <a:lstStyle/>
            <a:p>
              <a:pPr algn="ctr"/>
              <a:r>
                <a:rPr kumimoji="1" lang="en-US" altLang="ja-JP" dirty="0" smtClean="0"/>
                <a:t>User</a:t>
              </a:r>
              <a:r>
                <a:rPr kumimoji="1" lang="ja-JP" altLang="en-US" dirty="0" smtClean="0"/>
                <a:t> </a:t>
              </a:r>
              <a:r>
                <a:rPr kumimoji="1" lang="en-US" altLang="ja-JP" dirty="0" smtClean="0"/>
                <a:t>A</a:t>
              </a:r>
              <a:br>
                <a:rPr kumimoji="1" lang="en-US" altLang="ja-JP" dirty="0" smtClean="0"/>
              </a:br>
              <a:r>
                <a:rPr lang="ja-JP" altLang="en-US" dirty="0" smtClean="0"/>
                <a:t>非管理者</a:t>
              </a:r>
              <a:endParaRPr kumimoji="1" lang="ja-JP" altLang="en-US" dirty="0"/>
            </a:p>
          </p:txBody>
        </p:sp>
      </p:grpSp>
      <p:sp>
        <p:nvSpPr>
          <p:cNvPr id="23" name="右矢印 22"/>
          <p:cNvSpPr/>
          <p:nvPr/>
        </p:nvSpPr>
        <p:spPr>
          <a:xfrm rot="2264271">
            <a:off x="6713931" y="3213481"/>
            <a:ext cx="950232"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nvGrpSpPr>
          <p:cNvPr id="24" name="グループ化 23"/>
          <p:cNvGrpSpPr/>
          <p:nvPr/>
        </p:nvGrpSpPr>
        <p:grpSpPr>
          <a:xfrm>
            <a:off x="5929322" y="2285992"/>
            <a:ext cx="1071570" cy="797960"/>
            <a:chOff x="1785918" y="3929066"/>
            <a:chExt cx="1071570" cy="797960"/>
          </a:xfrm>
        </p:grpSpPr>
        <p:pic>
          <p:nvPicPr>
            <p:cNvPr id="25" name="図 24" descr="ExeIcon.png"/>
            <p:cNvPicPr>
              <a:picLocks noChangeAspect="1"/>
            </p:cNvPicPr>
            <p:nvPr/>
          </p:nvPicPr>
          <p:blipFill>
            <a:blip r:embed="rId3" cstate="print"/>
            <a:stretch>
              <a:fillRect/>
            </a:stretch>
          </p:blipFill>
          <p:spPr>
            <a:xfrm>
              <a:off x="2024047" y="3929066"/>
              <a:ext cx="595313" cy="490538"/>
            </a:xfrm>
            <a:prstGeom prst="rect">
              <a:avLst/>
            </a:prstGeom>
          </p:spPr>
        </p:pic>
        <p:sp>
          <p:nvSpPr>
            <p:cNvPr id="26" name="テキスト ボックス 25"/>
            <p:cNvSpPr txBox="1"/>
            <p:nvPr/>
          </p:nvSpPr>
          <p:spPr>
            <a:xfrm>
              <a:off x="1785918" y="4357694"/>
              <a:ext cx="1071570" cy="369332"/>
            </a:xfrm>
            <a:prstGeom prst="rect">
              <a:avLst/>
            </a:prstGeom>
            <a:noFill/>
          </p:spPr>
          <p:txBody>
            <a:bodyPr wrap="square" rtlCol="0">
              <a:spAutoFit/>
            </a:bodyPr>
            <a:lstStyle/>
            <a:p>
              <a:pPr algn="ctr"/>
              <a:r>
                <a:rPr kumimoji="1" lang="en-US" altLang="ja-JP" dirty="0" smtClean="0"/>
                <a:t>Malware</a:t>
              </a:r>
              <a:endParaRPr kumimoji="1" lang="ja-JP" altLang="en-US" dirty="0"/>
            </a:p>
          </p:txBody>
        </p:sp>
      </p:grpSp>
      <p:grpSp>
        <p:nvGrpSpPr>
          <p:cNvPr id="27" name="グループ化 26"/>
          <p:cNvGrpSpPr/>
          <p:nvPr/>
        </p:nvGrpSpPr>
        <p:grpSpPr>
          <a:xfrm>
            <a:off x="7429520" y="3500438"/>
            <a:ext cx="1071570" cy="1214446"/>
            <a:chOff x="2571736" y="4500570"/>
            <a:chExt cx="1071570" cy="1214446"/>
          </a:xfrm>
        </p:grpSpPr>
        <p:pic>
          <p:nvPicPr>
            <p:cNvPr id="28" name="Picture 3"/>
            <p:cNvPicPr>
              <a:picLocks noChangeAspect="1" noChangeArrowheads="1"/>
            </p:cNvPicPr>
            <p:nvPr/>
          </p:nvPicPr>
          <p:blipFill>
            <a:blip r:embed="rId4" cstate="print"/>
            <a:srcRect/>
            <a:stretch>
              <a:fillRect/>
            </a:stretch>
          </p:blipFill>
          <p:spPr bwMode="auto">
            <a:xfrm>
              <a:off x="2813834" y="4500570"/>
              <a:ext cx="587375" cy="947738"/>
            </a:xfrm>
            <a:prstGeom prst="rect">
              <a:avLst/>
            </a:prstGeom>
            <a:noFill/>
            <a:ln w="9525">
              <a:noFill/>
              <a:miter lim="800000"/>
              <a:headEnd/>
              <a:tailEnd/>
            </a:ln>
            <a:effectLst/>
          </p:spPr>
        </p:pic>
        <p:sp>
          <p:nvSpPr>
            <p:cNvPr id="29" name="テキスト ボックス 28"/>
            <p:cNvSpPr txBox="1"/>
            <p:nvPr/>
          </p:nvSpPr>
          <p:spPr>
            <a:xfrm>
              <a:off x="2571736" y="5345684"/>
              <a:ext cx="1071570" cy="369332"/>
            </a:xfrm>
            <a:prstGeom prst="rect">
              <a:avLst/>
            </a:prstGeom>
            <a:noFill/>
          </p:spPr>
          <p:txBody>
            <a:bodyPr wrap="square" rtlCol="0">
              <a:spAutoFit/>
            </a:bodyPr>
            <a:lstStyle/>
            <a:p>
              <a:pPr algn="ctr"/>
              <a:r>
                <a:rPr kumimoji="1" lang="en-US" altLang="ja-JP" dirty="0" smtClean="0"/>
                <a:t>Firewall</a:t>
              </a:r>
              <a:endParaRPr kumimoji="1" lang="ja-JP" altLang="en-US" dirty="0"/>
            </a:p>
          </p:txBody>
        </p:sp>
      </p:grpSp>
      <p:sp>
        <p:nvSpPr>
          <p:cNvPr id="30" name="テキスト ボックス 29"/>
          <p:cNvSpPr txBox="1"/>
          <p:nvPr/>
        </p:nvSpPr>
        <p:spPr>
          <a:xfrm>
            <a:off x="6643702" y="3214686"/>
            <a:ext cx="1071570" cy="369332"/>
          </a:xfrm>
          <a:prstGeom prst="rect">
            <a:avLst/>
          </a:prstGeom>
          <a:noFill/>
        </p:spPr>
        <p:txBody>
          <a:bodyPr wrap="square" rtlCol="0">
            <a:spAutoFit/>
          </a:bodyPr>
          <a:lstStyle/>
          <a:p>
            <a:pPr algn="ctr"/>
            <a:r>
              <a:rPr kumimoji="1" lang="ja-JP" altLang="en-US" dirty="0" smtClean="0"/>
              <a:t>無効化</a:t>
            </a:r>
            <a:endParaRPr kumimoji="1" lang="ja-JP" altLang="en-US" dirty="0"/>
          </a:p>
        </p:txBody>
      </p:sp>
      <p:sp>
        <p:nvSpPr>
          <p:cNvPr id="31" name="右矢印 30"/>
          <p:cNvSpPr/>
          <p:nvPr/>
        </p:nvSpPr>
        <p:spPr>
          <a:xfrm rot="19482745">
            <a:off x="5318816" y="3252544"/>
            <a:ext cx="994567"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2" name="テキスト ボックス 31"/>
          <p:cNvSpPr txBox="1"/>
          <p:nvPr/>
        </p:nvSpPr>
        <p:spPr>
          <a:xfrm>
            <a:off x="5286380" y="3286124"/>
            <a:ext cx="1071570" cy="369332"/>
          </a:xfrm>
          <a:prstGeom prst="rect">
            <a:avLst/>
          </a:prstGeom>
          <a:noFill/>
        </p:spPr>
        <p:txBody>
          <a:bodyPr wrap="square" rtlCol="0">
            <a:spAutoFit/>
          </a:bodyPr>
          <a:lstStyle/>
          <a:p>
            <a:pPr algn="ctr"/>
            <a:r>
              <a:rPr lang="ja-JP" altLang="en-US" dirty="0" smtClean="0"/>
              <a:t>実行</a:t>
            </a:r>
            <a:endParaRPr kumimoji="1" lang="ja-JP" altLang="en-US" dirty="0"/>
          </a:p>
        </p:txBody>
      </p:sp>
      <p:sp>
        <p:nvSpPr>
          <p:cNvPr id="33" name="爆発 1 32"/>
          <p:cNvSpPr/>
          <p:nvPr/>
        </p:nvSpPr>
        <p:spPr>
          <a:xfrm>
            <a:off x="7500958" y="3143248"/>
            <a:ext cx="1285884" cy="71438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失敗</a:t>
            </a:r>
            <a:endParaRPr kumimoji="1" lang="ja-JP" altLang="en-US" dirty="0">
              <a:solidFill>
                <a:schemeClr val="tx1"/>
              </a:solidFill>
            </a:endParaRPr>
          </a:p>
        </p:txBody>
      </p:sp>
      <p:sp>
        <p:nvSpPr>
          <p:cNvPr id="35" name="角丸四角形吹き出し 34"/>
          <p:cNvSpPr/>
          <p:nvPr/>
        </p:nvSpPr>
        <p:spPr>
          <a:xfrm>
            <a:off x="5786446" y="3929066"/>
            <a:ext cx="1500198" cy="857256"/>
          </a:xfrm>
          <a:prstGeom prst="wedgeRoundRectCallout">
            <a:avLst>
              <a:gd name="adj1" fmla="val -41150"/>
              <a:gd name="adj2" fmla="val -8683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脆弱性を突いて実行</a:t>
            </a:r>
            <a:endParaRPr kumimoji="1" lang="ja-JP" altLang="en-US" dirty="0">
              <a:solidFill>
                <a:schemeClr val="tx1"/>
              </a:solidFill>
            </a:endParaRPr>
          </a:p>
        </p:txBody>
      </p:sp>
      <p:sp>
        <p:nvSpPr>
          <p:cNvPr id="36" name="テキスト プレースホルダ 2"/>
          <p:cNvSpPr txBox="1">
            <a:spLocks/>
          </p:cNvSpPr>
          <p:nvPr/>
        </p:nvSpPr>
        <p:spPr bwMode="auto">
          <a:xfrm>
            <a:off x="385762" y="5000636"/>
            <a:ext cx="8329642" cy="11430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上図は一般的な攻撃であるが、利用している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user</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の権限によって受ける影響は大きく異なる。このような攻撃の影響を緩和するためにも常に最小限の権限で処理を実施することが重要。</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LUA</a:t>
            </a:r>
            <a:r>
              <a:rPr kumimoji="1" lang="en-US" altLang="ja-JP" dirty="0" smtClean="0"/>
              <a:t/>
            </a:r>
            <a:br>
              <a:rPr kumimoji="1" lang="en-US" altLang="ja-JP" dirty="0" smtClean="0"/>
            </a:br>
            <a:r>
              <a:rPr kumimoji="1" lang="en-US" altLang="ja-JP" sz="2400" dirty="0" smtClean="0"/>
              <a:t>LUA</a:t>
            </a:r>
            <a:r>
              <a:rPr kumimoji="1" lang="ja-JP" altLang="en-US" sz="2400" dirty="0" smtClean="0"/>
              <a:t> </a:t>
            </a:r>
            <a:r>
              <a:rPr lang="en-US" altLang="ja-JP" sz="2400" dirty="0" smtClean="0"/>
              <a:t>(Least-privileged User Account)</a:t>
            </a:r>
            <a:endParaRPr kumimoji="1" lang="ja-JP" altLang="en-US" sz="2400" dirty="0"/>
          </a:p>
        </p:txBody>
      </p:sp>
      <p:sp>
        <p:nvSpPr>
          <p:cNvPr id="3" name="テキスト プレースホルダ 2"/>
          <p:cNvSpPr>
            <a:spLocks noGrp="1"/>
          </p:cNvSpPr>
          <p:nvPr>
            <p:ph type="body" idx="1"/>
          </p:nvPr>
        </p:nvSpPr>
        <p:spPr>
          <a:xfrm>
            <a:off x="357158" y="1052513"/>
            <a:ext cx="8329642" cy="1304917"/>
          </a:xfrm>
        </p:spPr>
        <p:txBody>
          <a:bodyPr/>
          <a:lstStyle/>
          <a:p>
            <a:pPr marL="0" indent="87313">
              <a:buNone/>
            </a:pPr>
            <a:r>
              <a:rPr kumimoji="1" lang="en-US" altLang="ja-JP" sz="2400" dirty="0" smtClean="0"/>
              <a:t>Windows</a:t>
            </a:r>
            <a:r>
              <a:rPr kumimoji="1" lang="ja-JP" altLang="en-US" sz="2400" dirty="0" smtClean="0"/>
              <a:t> </a:t>
            </a:r>
            <a:r>
              <a:rPr kumimoji="1" lang="en-US" altLang="ja-JP" sz="2400" dirty="0" smtClean="0"/>
              <a:t>Vista</a:t>
            </a:r>
            <a:r>
              <a:rPr kumimoji="1" lang="ja-JP" altLang="en-US" sz="2400" dirty="0" smtClean="0"/>
              <a:t> で </a:t>
            </a:r>
            <a:r>
              <a:rPr kumimoji="1" lang="en-US" altLang="ja-JP" sz="2400" dirty="0" smtClean="0"/>
              <a:t>UAC</a:t>
            </a:r>
            <a:r>
              <a:rPr kumimoji="1" lang="ja-JP" altLang="en-US" sz="2400" dirty="0" smtClean="0"/>
              <a:t> 導入されるまでは、作業に必要最小限の </a:t>
            </a:r>
            <a:r>
              <a:rPr kumimoji="1" lang="en-US" altLang="ja-JP" sz="2400" dirty="0" smtClean="0"/>
              <a:t>user</a:t>
            </a:r>
            <a:r>
              <a:rPr kumimoji="1" lang="ja-JP" altLang="en-US" sz="2400" dirty="0" smtClean="0"/>
              <a:t> </a:t>
            </a:r>
            <a:r>
              <a:rPr kumimoji="1" lang="en-US" altLang="ja-JP" sz="2400" dirty="0" smtClean="0"/>
              <a:t>account</a:t>
            </a:r>
            <a:r>
              <a:rPr kumimoji="1" lang="ja-JP" altLang="en-US" sz="2400" dirty="0" smtClean="0"/>
              <a:t> を使い分ける</a:t>
            </a:r>
            <a:r>
              <a:rPr lang="ja-JP" altLang="en-US" sz="2400" dirty="0" smtClean="0"/>
              <a:t>ことが推奨されていた。この考え方を </a:t>
            </a:r>
            <a:r>
              <a:rPr lang="en-US" altLang="ja-JP" sz="2400" dirty="0" smtClean="0"/>
              <a:t>LUA</a:t>
            </a:r>
            <a:r>
              <a:rPr lang="ja-JP" altLang="en-US" sz="2400" dirty="0" smtClean="0"/>
              <a:t> と呼ぶ。</a:t>
            </a:r>
            <a:endParaRPr lang="en-US" altLang="ja-JP" sz="2400" dirty="0" smtClean="0"/>
          </a:p>
          <a:p>
            <a:pPr marL="0" indent="87313">
              <a:buNone/>
            </a:pPr>
            <a:endParaRPr kumimoji="1" lang="ja-JP" altLang="en-US" sz="2400" dirty="0"/>
          </a:p>
        </p:txBody>
      </p:sp>
      <p:grpSp>
        <p:nvGrpSpPr>
          <p:cNvPr id="8" name="グループ化 7"/>
          <p:cNvGrpSpPr/>
          <p:nvPr/>
        </p:nvGrpSpPr>
        <p:grpSpPr>
          <a:xfrm>
            <a:off x="1571604" y="2357430"/>
            <a:ext cx="928694" cy="940836"/>
            <a:chOff x="1928794" y="2786058"/>
            <a:chExt cx="928694" cy="940836"/>
          </a:xfrm>
        </p:grpSpPr>
        <p:pic>
          <p:nvPicPr>
            <p:cNvPr id="1026" name="Picture 2"/>
            <p:cNvPicPr>
              <a:picLocks noChangeAspect="1" noChangeArrowheads="1"/>
            </p:cNvPicPr>
            <p:nvPr/>
          </p:nvPicPr>
          <p:blipFill>
            <a:blip r:embed="rId2" cstate="print"/>
            <a:srcRect/>
            <a:stretch>
              <a:fillRect/>
            </a:stretch>
          </p:blipFill>
          <p:spPr bwMode="auto">
            <a:xfrm>
              <a:off x="2126621" y="2786058"/>
              <a:ext cx="533040" cy="609750"/>
            </a:xfrm>
            <a:prstGeom prst="rect">
              <a:avLst/>
            </a:prstGeom>
            <a:noFill/>
            <a:ln w="9525">
              <a:noFill/>
              <a:miter lim="800000"/>
              <a:headEnd/>
              <a:tailEnd/>
            </a:ln>
            <a:effectLst/>
          </p:spPr>
        </p:pic>
        <p:sp>
          <p:nvSpPr>
            <p:cNvPr id="5" name="テキスト ボックス 4"/>
            <p:cNvSpPr txBox="1"/>
            <p:nvPr/>
          </p:nvSpPr>
          <p:spPr>
            <a:xfrm>
              <a:off x="1928794" y="3357562"/>
              <a:ext cx="928694" cy="369332"/>
            </a:xfrm>
            <a:prstGeom prst="rect">
              <a:avLst/>
            </a:prstGeom>
            <a:noFill/>
          </p:spPr>
          <p:txBody>
            <a:bodyPr wrap="square" rtlCol="0">
              <a:spAutoFit/>
            </a:bodyPr>
            <a:lstStyle/>
            <a:p>
              <a:pPr algn="ctr"/>
              <a:r>
                <a:rPr kumimoji="1" lang="ja-JP" altLang="en-US" dirty="0" smtClean="0"/>
                <a:t>管理者</a:t>
              </a:r>
              <a:endParaRPr kumimoji="1" lang="ja-JP" altLang="en-US" dirty="0"/>
            </a:p>
          </p:txBody>
        </p:sp>
      </p:grpSp>
      <p:grpSp>
        <p:nvGrpSpPr>
          <p:cNvPr id="9" name="グループ化 8"/>
          <p:cNvGrpSpPr/>
          <p:nvPr/>
        </p:nvGrpSpPr>
        <p:grpSpPr>
          <a:xfrm>
            <a:off x="1357290" y="4000504"/>
            <a:ext cx="1428760" cy="940836"/>
            <a:chOff x="4714876" y="3071810"/>
            <a:chExt cx="1428760" cy="940836"/>
          </a:xfrm>
        </p:grpSpPr>
        <p:sp>
          <p:nvSpPr>
            <p:cNvPr id="6" name="テキスト ボックス 5"/>
            <p:cNvSpPr txBox="1"/>
            <p:nvPr/>
          </p:nvSpPr>
          <p:spPr>
            <a:xfrm>
              <a:off x="4714876" y="3643314"/>
              <a:ext cx="1428760" cy="369332"/>
            </a:xfrm>
            <a:prstGeom prst="rect">
              <a:avLst/>
            </a:prstGeom>
            <a:noFill/>
          </p:spPr>
          <p:txBody>
            <a:bodyPr wrap="square" rtlCol="0">
              <a:spAutoFit/>
            </a:bodyPr>
            <a:lstStyle/>
            <a:p>
              <a:pPr algn="ctr"/>
              <a:r>
                <a:rPr kumimoji="1" lang="ja-JP" altLang="en-US" dirty="0" smtClean="0"/>
                <a:t>標準 </a:t>
              </a:r>
              <a:r>
                <a:rPr kumimoji="1" lang="en-US" altLang="ja-JP" dirty="0" smtClean="0"/>
                <a:t>user</a:t>
              </a:r>
              <a:endParaRPr kumimoji="1" lang="ja-JP" altLang="en-US" dirty="0"/>
            </a:p>
          </p:txBody>
        </p:sp>
        <p:pic>
          <p:nvPicPr>
            <p:cNvPr id="7" name="Picture 2"/>
            <p:cNvPicPr>
              <a:picLocks noChangeAspect="1" noChangeArrowheads="1"/>
            </p:cNvPicPr>
            <p:nvPr/>
          </p:nvPicPr>
          <p:blipFill>
            <a:blip r:embed="rId2" cstate="print"/>
            <a:srcRect/>
            <a:stretch>
              <a:fillRect/>
            </a:stretch>
          </p:blipFill>
          <p:spPr bwMode="auto">
            <a:xfrm>
              <a:off x="5162736" y="3071810"/>
              <a:ext cx="533040" cy="609750"/>
            </a:xfrm>
            <a:prstGeom prst="rect">
              <a:avLst/>
            </a:prstGeom>
            <a:noFill/>
            <a:ln w="9525">
              <a:noFill/>
              <a:miter lim="800000"/>
              <a:headEnd/>
              <a:tailEnd/>
            </a:ln>
            <a:effectLst/>
          </p:spPr>
        </p:pic>
      </p:grpSp>
      <p:sp>
        <p:nvSpPr>
          <p:cNvPr id="10" name="角丸四角形 9"/>
          <p:cNvSpPr/>
          <p:nvPr/>
        </p:nvSpPr>
        <p:spPr>
          <a:xfrm>
            <a:off x="5072066" y="2571744"/>
            <a:ext cx="1643074" cy="428628"/>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管理者 </a:t>
            </a:r>
            <a:r>
              <a:rPr lang="en-US" altLang="ja-JP" dirty="0" smtClean="0">
                <a:solidFill>
                  <a:schemeClr val="tx1"/>
                </a:solidFill>
              </a:rPr>
              <a:t>task</a:t>
            </a:r>
            <a:endParaRPr kumimoji="1" lang="ja-JP" altLang="en-US" dirty="0">
              <a:solidFill>
                <a:schemeClr val="tx1"/>
              </a:solidFill>
            </a:endParaRPr>
          </a:p>
        </p:txBody>
      </p:sp>
      <p:sp>
        <p:nvSpPr>
          <p:cNvPr id="11" name="角丸四角形 10"/>
          <p:cNvSpPr/>
          <p:nvPr/>
        </p:nvSpPr>
        <p:spPr>
          <a:xfrm>
            <a:off x="5072066" y="4214818"/>
            <a:ext cx="1643074" cy="428628"/>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標準 </a:t>
            </a:r>
            <a:r>
              <a:rPr lang="en-US" altLang="ja-JP" dirty="0" smtClean="0">
                <a:solidFill>
                  <a:schemeClr val="tx1"/>
                </a:solidFill>
              </a:rPr>
              <a:t>task</a:t>
            </a:r>
            <a:endParaRPr kumimoji="1" lang="ja-JP" altLang="en-US" dirty="0">
              <a:solidFill>
                <a:schemeClr val="tx1"/>
              </a:solidFill>
            </a:endParaRPr>
          </a:p>
        </p:txBody>
      </p:sp>
      <p:sp>
        <p:nvSpPr>
          <p:cNvPr id="12" name="右矢印 11"/>
          <p:cNvSpPr/>
          <p:nvPr/>
        </p:nvSpPr>
        <p:spPr>
          <a:xfrm>
            <a:off x="2786050" y="2571744"/>
            <a:ext cx="1928826"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a:off x="2857488" y="4286256"/>
            <a:ext cx="1928826"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rot="19543764">
            <a:off x="2810734" y="3434790"/>
            <a:ext cx="1928826"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禁止 15"/>
          <p:cNvSpPr/>
          <p:nvPr/>
        </p:nvSpPr>
        <p:spPr>
          <a:xfrm>
            <a:off x="3286116" y="3214686"/>
            <a:ext cx="928694" cy="857256"/>
          </a:xfrm>
          <a:prstGeom prst="noSmoking">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角丸四角形吹き出し 16"/>
          <p:cNvSpPr/>
          <p:nvPr/>
        </p:nvSpPr>
        <p:spPr>
          <a:xfrm>
            <a:off x="5286380" y="3143248"/>
            <a:ext cx="2714644" cy="1000132"/>
          </a:xfrm>
          <a:prstGeom prst="wedgeRoundRectCallout">
            <a:avLst>
              <a:gd name="adj1" fmla="val -82069"/>
              <a:gd name="adj2" fmla="val -12965"/>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標準 </a:t>
            </a:r>
            <a:r>
              <a:rPr kumimoji="1" lang="en-US" altLang="ja-JP" dirty="0" smtClean="0">
                <a:solidFill>
                  <a:schemeClr val="tx1"/>
                </a:solidFill>
              </a:rPr>
              <a:t>user</a:t>
            </a:r>
            <a:r>
              <a:rPr kumimoji="1" lang="ja-JP" altLang="en-US" dirty="0" smtClean="0">
                <a:solidFill>
                  <a:schemeClr val="tx1"/>
                </a:solidFill>
              </a:rPr>
              <a:t> から管理者 </a:t>
            </a:r>
            <a:r>
              <a:rPr kumimoji="1" lang="en-US" altLang="ja-JP" dirty="0" smtClean="0">
                <a:solidFill>
                  <a:schemeClr val="tx1"/>
                </a:solidFill>
              </a:rPr>
              <a:t>task</a:t>
            </a:r>
            <a:r>
              <a:rPr kumimoji="1" lang="ja-JP" altLang="en-US" dirty="0" smtClean="0">
                <a:solidFill>
                  <a:schemeClr val="tx1"/>
                </a:solidFill>
              </a:rPr>
              <a:t> を実行しようとすると権限ではじかれる。</a:t>
            </a:r>
            <a:endParaRPr kumimoji="1" lang="ja-JP" altLang="en-US" dirty="0">
              <a:solidFill>
                <a:schemeClr val="tx1"/>
              </a:solidFill>
            </a:endParaRPr>
          </a:p>
        </p:txBody>
      </p:sp>
      <p:sp>
        <p:nvSpPr>
          <p:cNvPr id="18" name="テキスト プレースホルダ 2"/>
          <p:cNvSpPr txBox="1">
            <a:spLocks/>
          </p:cNvSpPr>
          <p:nvPr/>
        </p:nvSpPr>
        <p:spPr bwMode="auto">
          <a:xfrm>
            <a:off x="357158" y="5000637"/>
            <a:ext cx="8329642" cy="10715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LUA</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を確実に実施することができれば、非常に安全な状態を作り出すことが可能。</a:t>
            </a:r>
            <a:endParaRPr kumimoji="1" lang="ja-JP" alt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LUA</a:t>
            </a:r>
            <a:r>
              <a:rPr kumimoji="1" lang="en-US" altLang="ja-JP" dirty="0" smtClean="0"/>
              <a:t/>
            </a:r>
            <a:br>
              <a:rPr kumimoji="1" lang="en-US" altLang="ja-JP" dirty="0" smtClean="0"/>
            </a:br>
            <a:r>
              <a:rPr kumimoji="1" lang="en-US" altLang="ja-JP" dirty="0" smtClean="0"/>
              <a:t>Account</a:t>
            </a:r>
            <a:r>
              <a:rPr kumimoji="1" lang="ja-JP" altLang="en-US" dirty="0" smtClean="0"/>
              <a:t> 切り替え</a:t>
            </a:r>
            <a:endParaRPr kumimoji="1" lang="ja-JP" altLang="en-US" sz="2800" dirty="0"/>
          </a:p>
        </p:txBody>
      </p:sp>
      <p:sp>
        <p:nvSpPr>
          <p:cNvPr id="3" name="テキスト プレースホルダ 2"/>
          <p:cNvSpPr>
            <a:spLocks noGrp="1"/>
          </p:cNvSpPr>
          <p:nvPr>
            <p:ph type="body" idx="1"/>
          </p:nvPr>
        </p:nvSpPr>
        <p:spPr>
          <a:xfrm>
            <a:off x="357158" y="1052513"/>
            <a:ext cx="8329642" cy="5019693"/>
          </a:xfrm>
        </p:spPr>
        <p:txBody>
          <a:bodyPr/>
          <a:lstStyle/>
          <a:p>
            <a:pPr marL="0" indent="87313">
              <a:buNone/>
            </a:pPr>
            <a:r>
              <a:rPr lang="en-US" altLang="ja-JP" sz="2400" dirty="0" smtClean="0"/>
              <a:t>LUA</a:t>
            </a:r>
            <a:r>
              <a:rPr lang="ja-JP" altLang="en-US" sz="2400" dirty="0" smtClean="0"/>
              <a:t> では複数の </a:t>
            </a:r>
            <a:r>
              <a:rPr lang="en-US" altLang="ja-JP" sz="2400" dirty="0" smtClean="0"/>
              <a:t>accounts</a:t>
            </a:r>
            <a:r>
              <a:rPr lang="ja-JP" altLang="en-US" sz="2400" dirty="0" smtClean="0"/>
              <a:t> を使い分ける必要があるため、下記方法を用いて </a:t>
            </a:r>
            <a:r>
              <a:rPr lang="en-US" altLang="ja-JP" sz="2400" dirty="0" smtClean="0"/>
              <a:t>accounts</a:t>
            </a:r>
            <a:r>
              <a:rPr lang="ja-JP" altLang="en-US" sz="2400" dirty="0" smtClean="0"/>
              <a:t> を切り替える必要がある。</a:t>
            </a:r>
            <a:endParaRPr lang="en-US" altLang="ja-JP" sz="2400" dirty="0" smtClean="0"/>
          </a:p>
          <a:p>
            <a:pPr marL="617538" lvl="1" indent="-254000"/>
            <a:r>
              <a:rPr lang="en-US" altLang="ja-JP" sz="2000" dirty="0" smtClean="0"/>
              <a:t>Log</a:t>
            </a:r>
            <a:r>
              <a:rPr lang="ja-JP" altLang="en-US" sz="2000" dirty="0" smtClean="0"/>
              <a:t> </a:t>
            </a:r>
            <a:r>
              <a:rPr lang="en-US" altLang="ja-JP" sz="2000" dirty="0" smtClean="0"/>
              <a:t>off</a:t>
            </a:r>
            <a:r>
              <a:rPr lang="ja-JP" altLang="en-US" sz="2000" dirty="0" smtClean="0"/>
              <a:t> </a:t>
            </a:r>
            <a:r>
              <a:rPr lang="en-US" altLang="ja-JP" sz="2000" dirty="0" smtClean="0"/>
              <a:t>–</a:t>
            </a:r>
            <a:r>
              <a:rPr lang="ja-JP" altLang="en-US" sz="2000" dirty="0" smtClean="0"/>
              <a:t> </a:t>
            </a:r>
            <a:r>
              <a:rPr lang="en-US" altLang="ja-JP" sz="2000" dirty="0" smtClean="0"/>
              <a:t>log</a:t>
            </a:r>
            <a:r>
              <a:rPr lang="ja-JP" altLang="en-US" sz="2000" dirty="0" smtClean="0"/>
              <a:t> </a:t>
            </a:r>
            <a:r>
              <a:rPr lang="en-US" altLang="ja-JP" sz="2000" dirty="0" smtClean="0"/>
              <a:t>on</a:t>
            </a:r>
          </a:p>
          <a:p>
            <a:pPr marL="711200" lvl="2" indent="101600">
              <a:buNone/>
            </a:pPr>
            <a:r>
              <a:rPr lang="ja-JP" altLang="en-US" sz="1600" dirty="0" smtClean="0"/>
              <a:t>一端 </a:t>
            </a:r>
            <a:r>
              <a:rPr lang="en-US" altLang="ja-JP" sz="1600" dirty="0" smtClean="0"/>
              <a:t>log</a:t>
            </a:r>
            <a:r>
              <a:rPr lang="ja-JP" altLang="en-US" sz="1600" dirty="0" smtClean="0"/>
              <a:t> </a:t>
            </a:r>
            <a:r>
              <a:rPr lang="en-US" altLang="ja-JP" sz="1600" dirty="0" smtClean="0"/>
              <a:t>off</a:t>
            </a:r>
            <a:r>
              <a:rPr lang="ja-JP" altLang="en-US" sz="1600" dirty="0" smtClean="0"/>
              <a:t> し、別の </a:t>
            </a:r>
            <a:r>
              <a:rPr lang="en-US" altLang="ja-JP" sz="1600" dirty="0" smtClean="0"/>
              <a:t>account</a:t>
            </a:r>
            <a:r>
              <a:rPr lang="ja-JP" altLang="en-US" sz="1600" dirty="0" smtClean="0"/>
              <a:t> で </a:t>
            </a:r>
            <a:r>
              <a:rPr lang="en-US" altLang="ja-JP" sz="1600" dirty="0" smtClean="0"/>
              <a:t>log</a:t>
            </a:r>
            <a:r>
              <a:rPr lang="ja-JP" altLang="en-US" sz="1600" dirty="0" smtClean="0"/>
              <a:t> </a:t>
            </a:r>
            <a:r>
              <a:rPr lang="en-US" altLang="ja-JP" sz="1600" dirty="0" smtClean="0"/>
              <a:t>on</a:t>
            </a:r>
            <a:r>
              <a:rPr lang="ja-JP" altLang="en-US" sz="1600" dirty="0" smtClean="0"/>
              <a:t> する。</a:t>
            </a:r>
            <a:endParaRPr lang="en-US" altLang="ja-JP" sz="1600" dirty="0" smtClean="0"/>
          </a:p>
          <a:p>
            <a:pPr marL="711200" lvl="2" indent="101600">
              <a:buNone/>
            </a:pPr>
            <a:r>
              <a:rPr lang="ja-JP" altLang="en-US" sz="1600" dirty="0" smtClean="0"/>
              <a:t>非常に時間がかかる。作業が中断される。</a:t>
            </a:r>
            <a:endParaRPr lang="en-US" altLang="ja-JP" sz="2400" dirty="0" smtClean="0"/>
          </a:p>
          <a:p>
            <a:pPr marL="617538" lvl="1" indent="-254000"/>
            <a:r>
              <a:rPr lang="ja-JP" altLang="en-US" sz="2000" dirty="0" smtClean="0"/>
              <a:t>ユーザーの簡易切り替え </a:t>
            </a:r>
            <a:r>
              <a:rPr kumimoji="1" lang="en-US" altLang="ja-JP" sz="2000" dirty="0" smtClean="0"/>
              <a:t>(FUS:</a:t>
            </a:r>
            <a:r>
              <a:rPr kumimoji="1" lang="ja-JP" altLang="en-US" sz="2000" dirty="0" smtClean="0"/>
              <a:t> </a:t>
            </a:r>
            <a:r>
              <a:rPr kumimoji="1" lang="en-US" altLang="ja-JP" sz="2000" dirty="0" smtClean="0"/>
              <a:t>Fast</a:t>
            </a:r>
            <a:r>
              <a:rPr kumimoji="1" lang="ja-JP" altLang="en-US" sz="2000" dirty="0" smtClean="0"/>
              <a:t> </a:t>
            </a:r>
            <a:r>
              <a:rPr kumimoji="1" lang="en-US" altLang="ja-JP" sz="2000" dirty="0" smtClean="0"/>
              <a:t>User</a:t>
            </a:r>
            <a:r>
              <a:rPr kumimoji="1" lang="ja-JP" altLang="en-US" sz="2000" dirty="0" smtClean="0"/>
              <a:t> </a:t>
            </a:r>
            <a:r>
              <a:rPr kumimoji="1" lang="en-US" altLang="ja-JP" sz="2000" dirty="0" smtClean="0"/>
              <a:t>Switching)</a:t>
            </a:r>
          </a:p>
          <a:p>
            <a:pPr marL="711200" lvl="2" indent="101600">
              <a:buNone/>
            </a:pPr>
            <a:r>
              <a:rPr lang="ja-JP" altLang="en-US" sz="1600" dirty="0" smtClean="0"/>
              <a:t>ユーザーの切り替えを利用。</a:t>
            </a:r>
            <a:endParaRPr lang="en-US" altLang="ja-JP" sz="1600" dirty="0" smtClean="0"/>
          </a:p>
          <a:p>
            <a:pPr marL="711200" lvl="2" indent="101600">
              <a:buNone/>
            </a:pPr>
            <a:r>
              <a:rPr lang="ja-JP" altLang="en-US" sz="1600" dirty="0" smtClean="0"/>
              <a:t>比較的高速に切り替え可能。</a:t>
            </a:r>
            <a:r>
              <a:rPr lang="en-US" altLang="ja-JP" sz="1600" dirty="0" smtClean="0"/>
              <a:t>Windows</a:t>
            </a:r>
            <a:r>
              <a:rPr lang="ja-JP" altLang="en-US" sz="1600" dirty="0" smtClean="0"/>
              <a:t> </a:t>
            </a:r>
            <a:r>
              <a:rPr lang="en-US" altLang="ja-JP" sz="1600" dirty="0" smtClean="0"/>
              <a:t>XP</a:t>
            </a:r>
            <a:r>
              <a:rPr lang="ja-JP" altLang="en-US" sz="1600" dirty="0" smtClean="0"/>
              <a:t> では </a:t>
            </a:r>
            <a:r>
              <a:rPr lang="en-US" altLang="ja-JP" sz="1600" dirty="0" smtClean="0"/>
              <a:t>Domain</a:t>
            </a:r>
            <a:r>
              <a:rPr lang="ja-JP" altLang="en-US" sz="1600" dirty="0" smtClean="0"/>
              <a:t> 環境では利用できない。</a:t>
            </a:r>
            <a:endParaRPr lang="en-US" altLang="ja-JP" sz="1600" dirty="0" smtClean="0"/>
          </a:p>
          <a:p>
            <a:pPr marL="617538" lvl="1" indent="-254000"/>
            <a:r>
              <a:rPr lang="ja-JP" altLang="en-US" sz="2000" dirty="0" smtClean="0"/>
              <a:t>別のユーザーで実行</a:t>
            </a:r>
            <a:endParaRPr lang="en-US" altLang="ja-JP" sz="2000" dirty="0" smtClean="0"/>
          </a:p>
          <a:p>
            <a:pPr marL="711200" lvl="2" indent="101600">
              <a:buNone/>
            </a:pPr>
            <a:r>
              <a:rPr lang="en-US" altLang="ja-JP" sz="1600" dirty="0" smtClean="0"/>
              <a:t>Application</a:t>
            </a:r>
            <a:r>
              <a:rPr lang="ja-JP" altLang="en-US" sz="1600" dirty="0" smtClean="0"/>
              <a:t> を実行する際に </a:t>
            </a:r>
            <a:r>
              <a:rPr lang="en-US" altLang="ja-JP" sz="1600" dirty="0" smtClean="0"/>
              <a:t>context</a:t>
            </a:r>
            <a:r>
              <a:rPr lang="ja-JP" altLang="en-US" sz="1600" dirty="0" smtClean="0"/>
              <a:t> </a:t>
            </a:r>
            <a:r>
              <a:rPr lang="en-US" altLang="ja-JP" sz="1600" dirty="0" smtClean="0"/>
              <a:t>menu</a:t>
            </a:r>
            <a:r>
              <a:rPr lang="ja-JP" altLang="en-US" sz="1600" dirty="0" smtClean="0"/>
              <a:t> から「別のユーザーで実行」を選択し、</a:t>
            </a:r>
            <a:r>
              <a:rPr lang="en-US" altLang="ja-JP" sz="1600" dirty="0" smtClean="0"/>
              <a:t>user</a:t>
            </a:r>
            <a:r>
              <a:rPr lang="ja-JP" altLang="en-US" sz="1600" dirty="0" smtClean="0"/>
              <a:t> </a:t>
            </a:r>
            <a:r>
              <a:rPr lang="en-US" altLang="ja-JP" sz="1600" dirty="0" smtClean="0"/>
              <a:t>name,</a:t>
            </a:r>
            <a:r>
              <a:rPr lang="ja-JP" altLang="en-US" sz="1600" dirty="0" smtClean="0"/>
              <a:t> </a:t>
            </a:r>
            <a:r>
              <a:rPr lang="en-US" altLang="ja-JP" sz="1600" dirty="0" smtClean="0"/>
              <a:t>password</a:t>
            </a:r>
            <a:r>
              <a:rPr lang="ja-JP" altLang="en-US" sz="1600" dirty="0" smtClean="0"/>
              <a:t> を入力して実行する。または </a:t>
            </a:r>
            <a:r>
              <a:rPr lang="en-US" altLang="ja-JP" sz="1600" dirty="0" smtClean="0"/>
              <a:t>runas.exe</a:t>
            </a:r>
            <a:r>
              <a:rPr lang="ja-JP" altLang="en-US" sz="1600" dirty="0" smtClean="0"/>
              <a:t> を利用する。</a:t>
            </a:r>
            <a:endParaRPr lang="en-US" altLang="ja-JP" sz="1600" dirty="0" smtClean="0"/>
          </a:p>
          <a:p>
            <a:pPr marL="711200" lvl="2" indent="101600">
              <a:buNone/>
            </a:pPr>
            <a:r>
              <a:rPr lang="ja-JP" altLang="en-US" sz="1600" dirty="0" smtClean="0"/>
              <a:t>この方法であれば比較的高速に切り替え可能。</a:t>
            </a:r>
            <a:endParaRPr lang="en-US" altLang="ja-JP" sz="1600" dirty="0" smtClean="0"/>
          </a:p>
          <a:p>
            <a:pPr marL="711200" lvl="2" indent="101600">
              <a:buNone/>
            </a:pPr>
            <a:endParaRPr lang="en-US" altLang="ja-JP" sz="1600" dirty="0" smtClean="0"/>
          </a:p>
          <a:p>
            <a:pPr marL="0" lvl="1" indent="87313">
              <a:buNone/>
            </a:pPr>
            <a:r>
              <a:rPr lang="ja-JP" altLang="en-US" sz="2000" dirty="0" smtClean="0"/>
              <a:t>上記方法は </a:t>
            </a:r>
            <a:r>
              <a:rPr lang="en-US" altLang="ja-JP" sz="2000" dirty="0" smtClean="0"/>
              <a:t>user</a:t>
            </a:r>
            <a:r>
              <a:rPr lang="ja-JP" altLang="en-US" sz="2000" dirty="0" smtClean="0"/>
              <a:t> の切り替えにそれなりに手間がかかる。</a:t>
            </a:r>
            <a:endParaRPr lang="en-US" altLang="ja-JP" sz="2000" dirty="0" smtClean="0"/>
          </a:p>
          <a:p>
            <a:pPr marL="711200" lvl="2" indent="101600">
              <a:buNone/>
            </a:pPr>
            <a:endParaRPr lang="en-US" altLang="ja-JP" sz="1600" dirty="0" smtClean="0"/>
          </a:p>
          <a:p>
            <a:pPr marL="711200" lvl="2" indent="101600">
              <a:buNone/>
            </a:pPr>
            <a:endParaRPr kumimoji="1" lang="en-US" altLang="ja-JP" sz="1600" dirty="0" smtClean="0"/>
          </a:p>
          <a:p>
            <a:pPr marL="0" indent="87313">
              <a:buNone/>
            </a:pPr>
            <a:endParaRPr kumimoji="1" lang="ja-JP" alt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LUA</a:t>
            </a:r>
            <a:r>
              <a:rPr kumimoji="1" lang="en-US" altLang="ja-JP" dirty="0" smtClean="0"/>
              <a:t/>
            </a:r>
            <a:br>
              <a:rPr kumimoji="1" lang="en-US" altLang="ja-JP" dirty="0" smtClean="0"/>
            </a:br>
            <a:r>
              <a:rPr kumimoji="1" lang="ja-JP" altLang="en-US" dirty="0" smtClean="0"/>
              <a:t>問題点</a:t>
            </a:r>
            <a:endParaRPr kumimoji="1" lang="ja-JP" altLang="en-US" sz="2800" dirty="0"/>
          </a:p>
        </p:txBody>
      </p:sp>
      <p:sp>
        <p:nvSpPr>
          <p:cNvPr id="3" name="テキスト プレースホルダ 2"/>
          <p:cNvSpPr>
            <a:spLocks noGrp="1"/>
          </p:cNvSpPr>
          <p:nvPr>
            <p:ph type="body" idx="1"/>
          </p:nvPr>
        </p:nvSpPr>
        <p:spPr>
          <a:xfrm>
            <a:off x="357158" y="1052513"/>
            <a:ext cx="8329642" cy="4948255"/>
          </a:xfrm>
        </p:spPr>
        <p:txBody>
          <a:bodyPr/>
          <a:lstStyle/>
          <a:p>
            <a:pPr marL="0" indent="87313">
              <a:buNone/>
            </a:pPr>
            <a:r>
              <a:rPr lang="en-US" altLang="ja-JP" sz="2400" dirty="0" smtClean="0"/>
              <a:t>LUA</a:t>
            </a:r>
            <a:r>
              <a:rPr lang="ja-JP" altLang="en-US" sz="2400" dirty="0" smtClean="0"/>
              <a:t> を確実に実施することができれば非常に安全な状態を作り出すことが可能であるが、下記原因により </a:t>
            </a:r>
            <a:r>
              <a:rPr lang="en-US" altLang="ja-JP" sz="2400" dirty="0" smtClean="0"/>
              <a:t>LUA</a:t>
            </a:r>
            <a:r>
              <a:rPr lang="ja-JP" altLang="en-US" sz="2400" dirty="0" smtClean="0"/>
              <a:t> ほとんど実施されなかった。</a:t>
            </a:r>
            <a:endParaRPr lang="en-US" altLang="ja-JP" sz="1600" dirty="0" smtClean="0"/>
          </a:p>
          <a:p>
            <a:pPr marL="617538" lvl="1" indent="-254000"/>
            <a:r>
              <a:rPr lang="en-US" altLang="ja-JP" sz="2000" dirty="0" smtClean="0"/>
              <a:t>Setup</a:t>
            </a:r>
            <a:r>
              <a:rPr lang="ja-JP" altLang="en-US" sz="2000" dirty="0" smtClean="0"/>
              <a:t> 時に作成される </a:t>
            </a:r>
            <a:r>
              <a:rPr lang="en-US" altLang="ja-JP" sz="2000" dirty="0" smtClean="0"/>
              <a:t>user</a:t>
            </a:r>
            <a:r>
              <a:rPr lang="ja-JP" altLang="en-US" sz="2000" dirty="0" smtClean="0"/>
              <a:t> が管理者権限を所持</a:t>
            </a:r>
            <a:endParaRPr kumimoji="1" lang="en-US" altLang="ja-JP" sz="2000" dirty="0" smtClean="0"/>
          </a:p>
          <a:p>
            <a:pPr marL="711200" lvl="2" indent="101600">
              <a:buNone/>
            </a:pPr>
            <a:r>
              <a:rPr lang="ja-JP" altLang="en-US" sz="1600" dirty="0" smtClean="0"/>
              <a:t>大多数の </a:t>
            </a:r>
            <a:r>
              <a:rPr lang="en-US" altLang="ja-JP" sz="1600" dirty="0" smtClean="0"/>
              <a:t>user</a:t>
            </a:r>
            <a:r>
              <a:rPr lang="ja-JP" altLang="en-US" sz="1600" dirty="0" smtClean="0"/>
              <a:t> は初期 </a:t>
            </a:r>
            <a:r>
              <a:rPr lang="en-US" altLang="ja-JP" sz="1600" dirty="0" smtClean="0"/>
              <a:t>setup</a:t>
            </a:r>
            <a:r>
              <a:rPr lang="ja-JP" altLang="en-US" sz="1600" dirty="0" smtClean="0"/>
              <a:t> 時に作成した </a:t>
            </a:r>
            <a:r>
              <a:rPr lang="en-US" altLang="ja-JP" sz="1600" dirty="0" smtClean="0"/>
              <a:t>user</a:t>
            </a:r>
            <a:r>
              <a:rPr lang="ja-JP" altLang="en-US" sz="1600" dirty="0" smtClean="0"/>
              <a:t> を何も考えず利用する。</a:t>
            </a:r>
            <a:endParaRPr lang="en-US" altLang="ja-JP" sz="1600" dirty="0" smtClean="0"/>
          </a:p>
          <a:p>
            <a:pPr marL="617538" lvl="1" indent="-254000"/>
            <a:r>
              <a:rPr lang="en-US" altLang="ja-JP" sz="2000" dirty="0" smtClean="0"/>
              <a:t>User</a:t>
            </a:r>
            <a:r>
              <a:rPr lang="ja-JP" altLang="en-US" sz="2000" dirty="0" smtClean="0"/>
              <a:t> 切り替えの煩雑性</a:t>
            </a:r>
            <a:endParaRPr lang="en-US" altLang="ja-JP" sz="2000" dirty="0" smtClean="0"/>
          </a:p>
          <a:p>
            <a:pPr marL="711200" lvl="2" indent="101600">
              <a:buNone/>
            </a:pPr>
            <a:r>
              <a:rPr lang="ja-JP" altLang="en-US" sz="1600" dirty="0" smtClean="0"/>
              <a:t>前頁で説明した方法はどれもそれなりに手間がかかる。</a:t>
            </a:r>
            <a:endParaRPr lang="en-US" altLang="ja-JP" sz="1600" dirty="0" smtClean="0"/>
          </a:p>
          <a:p>
            <a:pPr marL="617538" lvl="1" indent="-254000"/>
            <a:r>
              <a:rPr lang="en-US" altLang="ja-JP" sz="2000" dirty="0" smtClean="0"/>
              <a:t>User</a:t>
            </a:r>
            <a:r>
              <a:rPr lang="ja-JP" altLang="en-US" sz="2000" dirty="0" smtClean="0"/>
              <a:t>  </a:t>
            </a:r>
            <a:r>
              <a:rPr lang="en-US" altLang="ja-JP" sz="2000" dirty="0" smtClean="0"/>
              <a:t>profile</a:t>
            </a:r>
            <a:r>
              <a:rPr lang="ja-JP" altLang="en-US" sz="2000" dirty="0" smtClean="0"/>
              <a:t> の問題</a:t>
            </a:r>
            <a:endParaRPr lang="en-US" altLang="ja-JP" sz="2000" dirty="0" smtClean="0"/>
          </a:p>
          <a:p>
            <a:pPr marL="711200" lvl="2" indent="101600">
              <a:buNone/>
            </a:pPr>
            <a:r>
              <a:rPr lang="ja-JP" altLang="en-US" sz="1600" dirty="0" smtClean="0"/>
              <a:t>異なる </a:t>
            </a:r>
            <a:r>
              <a:rPr lang="en-US" altLang="ja-JP" sz="1600" dirty="0" smtClean="0"/>
              <a:t>accounts</a:t>
            </a:r>
            <a:r>
              <a:rPr lang="ja-JP" altLang="en-US" sz="1600" dirty="0" smtClean="0"/>
              <a:t> を使い分けるため、</a:t>
            </a:r>
            <a:r>
              <a:rPr lang="en-US" altLang="ja-JP" sz="1600" dirty="0" smtClean="0"/>
              <a:t>user</a:t>
            </a:r>
            <a:r>
              <a:rPr lang="ja-JP" altLang="en-US" sz="1600" dirty="0" smtClean="0"/>
              <a:t> </a:t>
            </a:r>
            <a:r>
              <a:rPr lang="en-US" altLang="ja-JP" sz="1600" dirty="0" smtClean="0"/>
              <a:t>profile</a:t>
            </a:r>
            <a:r>
              <a:rPr lang="ja-JP" altLang="en-US" sz="1600" dirty="0" smtClean="0"/>
              <a:t> が一致しない。</a:t>
            </a:r>
            <a:endParaRPr lang="en-US" altLang="ja-JP" sz="2000" dirty="0" smtClean="0"/>
          </a:p>
          <a:p>
            <a:pPr marL="0" lvl="1" indent="87313">
              <a:buNone/>
            </a:pPr>
            <a:r>
              <a:rPr lang="ja-JP" altLang="en-US" sz="2400" dirty="0" smtClean="0"/>
              <a:t>と、いろいろ書きましたが、ぶっちゃけた話、興味も無く、気にしていないからそんなこと知りもしないというのが一番大きいのではないかと</a:t>
            </a:r>
            <a:r>
              <a:rPr lang="ja-JP" altLang="en-US" sz="2400" dirty="0" err="1" smtClean="0"/>
              <a:t>。。。</a:t>
            </a:r>
            <a:endParaRPr lang="en-US" altLang="ja-JP" sz="2400" dirty="0" smtClean="0"/>
          </a:p>
          <a:p>
            <a:pPr marL="400050" lvl="2" indent="87313">
              <a:buNone/>
            </a:pPr>
            <a:r>
              <a:rPr kumimoji="1" lang="ja-JP" altLang="en-US" sz="2000" dirty="0" smtClean="0"/>
              <a:t>→ 詳しい </a:t>
            </a:r>
            <a:r>
              <a:rPr kumimoji="1" lang="en-US" altLang="ja-JP" sz="2000" dirty="0" smtClean="0"/>
              <a:t>user</a:t>
            </a:r>
            <a:r>
              <a:rPr kumimoji="1" lang="ja-JP" altLang="en-US" sz="2000" dirty="0" smtClean="0"/>
              <a:t> で無くても保護できるしくみが必要</a:t>
            </a:r>
            <a:endParaRPr kumimoji="1" lang="en-US" altLang="ja-JP" sz="2000" dirty="0" smtClean="0"/>
          </a:p>
          <a:p>
            <a:pPr marL="0" indent="87313">
              <a:buNone/>
            </a:pPr>
            <a:endParaRPr kumimoji="1" lang="ja-JP" alt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UAC</a:t>
            </a:r>
            <a:r>
              <a:rPr kumimoji="1" lang="en-US" altLang="ja-JP" dirty="0" smtClean="0"/>
              <a:t/>
            </a:r>
            <a:br>
              <a:rPr kumimoji="1" lang="en-US" altLang="ja-JP" dirty="0" smtClean="0"/>
            </a:br>
            <a:r>
              <a:rPr lang="ja-JP" altLang="en-US" dirty="0" smtClean="0"/>
              <a:t>概念</a:t>
            </a:r>
            <a:endParaRPr kumimoji="1" lang="ja-JP" altLang="en-US" sz="2800" dirty="0"/>
          </a:p>
        </p:txBody>
      </p:sp>
      <p:sp>
        <p:nvSpPr>
          <p:cNvPr id="3" name="テキスト プレースホルダ 2"/>
          <p:cNvSpPr>
            <a:spLocks noGrp="1"/>
          </p:cNvSpPr>
          <p:nvPr>
            <p:ph type="body" idx="1"/>
          </p:nvPr>
        </p:nvSpPr>
        <p:spPr>
          <a:xfrm>
            <a:off x="357158" y="1052513"/>
            <a:ext cx="8329642" cy="1233479"/>
          </a:xfrm>
        </p:spPr>
        <p:txBody>
          <a:bodyPr/>
          <a:lstStyle/>
          <a:p>
            <a:pPr marL="0" indent="87313">
              <a:buNone/>
            </a:pPr>
            <a:r>
              <a:rPr kumimoji="1" lang="en-US" altLang="ja-JP" sz="2400" dirty="0" smtClean="0"/>
              <a:t>Windows</a:t>
            </a:r>
            <a:r>
              <a:rPr kumimoji="1" lang="ja-JP" altLang="en-US" sz="2400" dirty="0" smtClean="0"/>
              <a:t> </a:t>
            </a:r>
            <a:r>
              <a:rPr kumimoji="1" lang="en-US" altLang="ja-JP" sz="2400" dirty="0" smtClean="0"/>
              <a:t>Vista</a:t>
            </a:r>
            <a:r>
              <a:rPr kumimoji="1" lang="ja-JP" altLang="en-US" sz="2400" dirty="0" smtClean="0"/>
              <a:t> では </a:t>
            </a:r>
            <a:r>
              <a:rPr kumimoji="1" lang="en-US" altLang="ja-JP" sz="2400" dirty="0" smtClean="0"/>
              <a:t>UAC</a:t>
            </a:r>
            <a:r>
              <a:rPr kumimoji="1" lang="ja-JP" altLang="en-US" sz="2400" dirty="0" smtClean="0"/>
              <a:t> </a:t>
            </a:r>
            <a:r>
              <a:rPr kumimoji="1" lang="en-US" altLang="ja-JP" sz="2400" dirty="0" smtClean="0"/>
              <a:t>(User</a:t>
            </a:r>
            <a:r>
              <a:rPr kumimoji="1" lang="ja-JP" altLang="en-US" sz="2400" dirty="0" smtClean="0"/>
              <a:t> </a:t>
            </a:r>
            <a:r>
              <a:rPr kumimoji="1" lang="en-US" altLang="ja-JP" sz="2400" dirty="0" smtClean="0"/>
              <a:t>Account</a:t>
            </a:r>
            <a:r>
              <a:rPr kumimoji="1" lang="ja-JP" altLang="en-US" sz="2400" dirty="0" smtClean="0"/>
              <a:t> </a:t>
            </a:r>
            <a:r>
              <a:rPr kumimoji="1" lang="en-US" altLang="ja-JP" sz="2400" dirty="0" smtClean="0"/>
              <a:t>Control)</a:t>
            </a:r>
            <a:r>
              <a:rPr kumimoji="1" lang="ja-JP" altLang="en-US" sz="2400" dirty="0" smtClean="0"/>
              <a:t> が導入され、同じ </a:t>
            </a:r>
            <a:r>
              <a:rPr kumimoji="1" lang="en-US" altLang="ja-JP" sz="2400" dirty="0" smtClean="0"/>
              <a:t>account</a:t>
            </a:r>
            <a:r>
              <a:rPr kumimoji="1" lang="ja-JP" altLang="en-US" sz="2400" dirty="0" smtClean="0"/>
              <a:t> でも違った権限を持たせることができるようになった。</a:t>
            </a:r>
            <a:endParaRPr kumimoji="1" lang="en-US" altLang="ja-JP" sz="2400" dirty="0" smtClean="0"/>
          </a:p>
        </p:txBody>
      </p:sp>
      <p:sp>
        <p:nvSpPr>
          <p:cNvPr id="12" name="角丸四角形 11"/>
          <p:cNvSpPr/>
          <p:nvPr/>
        </p:nvSpPr>
        <p:spPr>
          <a:xfrm>
            <a:off x="1285852" y="2428868"/>
            <a:ext cx="1643074" cy="4286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標準 </a:t>
            </a:r>
            <a:r>
              <a:rPr kumimoji="1" lang="en-US" altLang="ja-JP" dirty="0" smtClean="0">
                <a:solidFill>
                  <a:schemeClr val="tx1"/>
                </a:solidFill>
              </a:rPr>
              <a:t>process</a:t>
            </a:r>
            <a:endParaRPr kumimoji="1" lang="ja-JP" altLang="en-US" dirty="0">
              <a:solidFill>
                <a:schemeClr val="tx1"/>
              </a:solidFill>
            </a:endParaRPr>
          </a:p>
        </p:txBody>
      </p:sp>
      <p:sp>
        <p:nvSpPr>
          <p:cNvPr id="13" name="角丸四角形 12"/>
          <p:cNvSpPr/>
          <p:nvPr/>
        </p:nvSpPr>
        <p:spPr>
          <a:xfrm>
            <a:off x="4286248" y="4143380"/>
            <a:ext cx="1643074" cy="42862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管理者 </a:t>
            </a:r>
            <a:r>
              <a:rPr lang="en-US" altLang="ja-JP" dirty="0" smtClean="0">
                <a:solidFill>
                  <a:schemeClr val="tx1"/>
                </a:solidFill>
              </a:rPr>
              <a:t>task</a:t>
            </a:r>
            <a:endParaRPr kumimoji="1" lang="ja-JP" altLang="en-US" dirty="0">
              <a:solidFill>
                <a:schemeClr val="tx1"/>
              </a:solidFill>
            </a:endParaRPr>
          </a:p>
        </p:txBody>
      </p:sp>
      <p:sp>
        <p:nvSpPr>
          <p:cNvPr id="14" name="右矢印 13"/>
          <p:cNvSpPr/>
          <p:nvPr/>
        </p:nvSpPr>
        <p:spPr>
          <a:xfrm rot="5739193">
            <a:off x="1342725" y="3249088"/>
            <a:ext cx="931215" cy="428628"/>
          </a:xfrm>
          <a:prstGeom prst="rightArrow">
            <a:avLst/>
          </a:prstGeom>
          <a:solidFill>
            <a:srgbClr val="99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rot="2116260">
            <a:off x="2537251" y="3315915"/>
            <a:ext cx="1724009" cy="428628"/>
          </a:xfrm>
          <a:prstGeom prst="rightArrow">
            <a:avLst/>
          </a:prstGeom>
          <a:solidFill>
            <a:srgbClr val="99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右矢印 15"/>
          <p:cNvSpPr/>
          <p:nvPr/>
        </p:nvSpPr>
        <p:spPr>
          <a:xfrm>
            <a:off x="3143240" y="2285992"/>
            <a:ext cx="1143008" cy="57150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昇格</a:t>
            </a:r>
            <a:endParaRPr kumimoji="1" lang="ja-JP" altLang="en-US" dirty="0">
              <a:solidFill>
                <a:schemeClr val="tx1"/>
              </a:solidFill>
            </a:endParaRPr>
          </a:p>
        </p:txBody>
      </p:sp>
      <p:sp>
        <p:nvSpPr>
          <p:cNvPr id="19" name="角丸四角形 18"/>
          <p:cNvSpPr/>
          <p:nvPr/>
        </p:nvSpPr>
        <p:spPr>
          <a:xfrm>
            <a:off x="928662" y="4143380"/>
            <a:ext cx="1643074" cy="4286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標準 </a:t>
            </a:r>
            <a:r>
              <a:rPr lang="en-US" altLang="ja-JP" dirty="0" smtClean="0">
                <a:solidFill>
                  <a:schemeClr val="tx1"/>
                </a:solidFill>
              </a:rPr>
              <a:t>task</a:t>
            </a:r>
            <a:endParaRPr kumimoji="1" lang="ja-JP" altLang="en-US" dirty="0">
              <a:solidFill>
                <a:schemeClr val="tx1"/>
              </a:solidFill>
            </a:endParaRPr>
          </a:p>
        </p:txBody>
      </p:sp>
      <p:sp>
        <p:nvSpPr>
          <p:cNvPr id="20" name="禁止 19"/>
          <p:cNvSpPr/>
          <p:nvPr/>
        </p:nvSpPr>
        <p:spPr>
          <a:xfrm>
            <a:off x="2786050" y="3071810"/>
            <a:ext cx="928694" cy="857256"/>
          </a:xfrm>
          <a:prstGeom prst="noSmoking">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角丸四角形 20"/>
          <p:cNvSpPr/>
          <p:nvPr/>
        </p:nvSpPr>
        <p:spPr>
          <a:xfrm>
            <a:off x="4357686" y="2428868"/>
            <a:ext cx="1643074" cy="42862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昇格 </a:t>
            </a:r>
            <a:r>
              <a:rPr kumimoji="1" lang="en-US" altLang="ja-JP" dirty="0" smtClean="0">
                <a:solidFill>
                  <a:schemeClr val="tx1"/>
                </a:solidFill>
              </a:rPr>
              <a:t>process</a:t>
            </a:r>
            <a:endParaRPr kumimoji="1" lang="ja-JP" altLang="en-US" dirty="0">
              <a:solidFill>
                <a:schemeClr val="tx1"/>
              </a:solidFill>
            </a:endParaRPr>
          </a:p>
        </p:txBody>
      </p:sp>
      <p:pic>
        <p:nvPicPr>
          <p:cNvPr id="23" name="Picture 2"/>
          <p:cNvPicPr>
            <a:picLocks noChangeAspect="1" noChangeArrowheads="1"/>
          </p:cNvPicPr>
          <p:nvPr/>
        </p:nvPicPr>
        <p:blipFill>
          <a:blip r:embed="rId2" cstate="print"/>
          <a:srcRect/>
          <a:stretch>
            <a:fillRect/>
          </a:stretch>
        </p:blipFill>
        <p:spPr bwMode="auto">
          <a:xfrm>
            <a:off x="6072198" y="3143248"/>
            <a:ext cx="533040" cy="609750"/>
          </a:xfrm>
          <a:prstGeom prst="rect">
            <a:avLst/>
          </a:prstGeom>
          <a:noFill/>
          <a:ln w="9525">
            <a:noFill/>
            <a:miter lim="800000"/>
            <a:headEnd/>
            <a:tailEnd/>
          </a:ln>
          <a:effectLst/>
        </p:spPr>
      </p:pic>
      <p:sp>
        <p:nvSpPr>
          <p:cNvPr id="24" name="テキスト ボックス 23"/>
          <p:cNvSpPr txBox="1"/>
          <p:nvPr/>
        </p:nvSpPr>
        <p:spPr>
          <a:xfrm>
            <a:off x="6588751" y="3286124"/>
            <a:ext cx="1928826" cy="369332"/>
          </a:xfrm>
          <a:prstGeom prst="rect">
            <a:avLst/>
          </a:prstGeom>
          <a:noFill/>
        </p:spPr>
        <p:txBody>
          <a:bodyPr wrap="square" rtlCol="0">
            <a:spAutoFit/>
          </a:bodyPr>
          <a:lstStyle/>
          <a:p>
            <a:r>
              <a:rPr kumimoji="1" lang="en-US" altLang="ja-JP" dirty="0" smtClean="0"/>
              <a:t>Account</a:t>
            </a:r>
            <a:r>
              <a:rPr kumimoji="1" lang="ja-JP" altLang="en-US" dirty="0" smtClean="0"/>
              <a:t> は共通</a:t>
            </a:r>
            <a:endParaRPr kumimoji="1" lang="ja-JP" altLang="en-US" dirty="0"/>
          </a:p>
        </p:txBody>
      </p:sp>
      <p:sp>
        <p:nvSpPr>
          <p:cNvPr id="25" name="右矢印 24"/>
          <p:cNvSpPr/>
          <p:nvPr/>
        </p:nvSpPr>
        <p:spPr>
          <a:xfrm rot="5400000">
            <a:off x="4464843" y="3250405"/>
            <a:ext cx="1143008" cy="500066"/>
          </a:xfrm>
          <a:prstGeom prst="rightArrow">
            <a:avLst>
              <a:gd name="adj1" fmla="val 36455"/>
              <a:gd name="adj2" fmla="val 50000"/>
            </a:avLst>
          </a:prstGeom>
          <a:solidFill>
            <a:srgbClr val="99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プレースホルダ 2"/>
          <p:cNvSpPr txBox="1">
            <a:spLocks/>
          </p:cNvSpPr>
          <p:nvPr/>
        </p:nvSpPr>
        <p:spPr bwMode="auto">
          <a:xfrm>
            <a:off x="385762" y="4572008"/>
            <a:ext cx="8329642" cy="15716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UAC</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が有効な状況では、標準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user</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と同等に制限された</a:t>
            </a:r>
            <a:r>
              <a:rPr lang="ja-JP" altLang="en-US" sz="2400" kern="0" dirty="0" smtClean="0">
                <a:latin typeface="+mn-lt"/>
                <a:ea typeface="+mn-ea"/>
              </a:rPr>
              <a:t> </a:t>
            </a:r>
            <a:r>
              <a:rPr lang="en-US" altLang="ja-JP" sz="2400" kern="0" dirty="0" smtClean="0">
                <a:latin typeface="+mn-lt"/>
                <a:ea typeface="+mn-ea"/>
              </a:rPr>
              <a:t>access</a:t>
            </a:r>
            <a:r>
              <a:rPr lang="ja-JP" altLang="en-US" sz="2400" kern="0" dirty="0" smtClean="0">
                <a:latin typeface="+mn-lt"/>
                <a:ea typeface="+mn-ea"/>
              </a:rPr>
              <a:t> </a:t>
            </a:r>
            <a:r>
              <a:rPr lang="en-US" altLang="ja-JP" sz="2400" kern="0" dirty="0" smtClean="0">
                <a:latin typeface="+mn-lt"/>
                <a:ea typeface="+mn-ea"/>
              </a:rPr>
              <a:t>token</a:t>
            </a:r>
            <a:r>
              <a:rPr lang="ja-JP" altLang="en-US" sz="2400" kern="0" dirty="0" smtClean="0">
                <a:latin typeface="+mn-lt"/>
                <a:ea typeface="+mn-ea"/>
              </a:rPr>
              <a:t> を持つ </a:t>
            </a:r>
            <a:r>
              <a:rPr lang="en-US" altLang="ja-JP" sz="2400" kern="0" dirty="0" smtClean="0">
                <a:latin typeface="+mn-lt"/>
                <a:ea typeface="+mn-ea"/>
              </a:rPr>
              <a:t>process</a:t>
            </a:r>
            <a:r>
              <a:rPr lang="ja-JP" altLang="en-US" sz="2400" kern="0" dirty="0" smtClean="0">
                <a:latin typeface="+mn-lt"/>
                <a:ea typeface="+mn-ea"/>
              </a:rPr>
              <a:t> が起動される。この </a:t>
            </a:r>
            <a:r>
              <a:rPr lang="en-US" altLang="ja-JP" sz="2400" kern="0" dirty="0" smtClean="0">
                <a:latin typeface="+mn-lt"/>
                <a:ea typeface="+mn-ea"/>
              </a:rPr>
              <a:t>process</a:t>
            </a:r>
            <a:r>
              <a:rPr lang="ja-JP" altLang="en-US" sz="2400" kern="0" dirty="0" smtClean="0">
                <a:latin typeface="+mn-lt"/>
                <a:ea typeface="+mn-ea"/>
              </a:rPr>
              <a:t> から管理者権限が必要な処理を実行することはできない。実行するためには「昇格」が必要になる。</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27" name="角丸四角形吹き出し 26"/>
          <p:cNvSpPr/>
          <p:nvPr/>
        </p:nvSpPr>
        <p:spPr>
          <a:xfrm>
            <a:off x="357158" y="2571744"/>
            <a:ext cx="714380" cy="571504"/>
          </a:xfrm>
          <a:prstGeom prst="wedgeRoundRectCallout">
            <a:avLst>
              <a:gd name="adj1" fmla="val 72343"/>
              <a:gd name="adj2" fmla="val -30743"/>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既定</a:t>
            </a:r>
            <a:endParaRPr kumimoji="1" lang="ja-JP" altLang="en-US"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UAC</a:t>
            </a:r>
            <a:r>
              <a:rPr kumimoji="1" lang="en-US" altLang="ja-JP" dirty="0" smtClean="0"/>
              <a:t/>
            </a:r>
            <a:br>
              <a:rPr kumimoji="1" lang="en-US" altLang="ja-JP" dirty="0" smtClean="0"/>
            </a:br>
            <a:r>
              <a:rPr kumimoji="1" lang="en-US" altLang="ja-JP" sz="2800" dirty="0" smtClean="0"/>
              <a:t>Access</a:t>
            </a:r>
            <a:r>
              <a:rPr kumimoji="1" lang="ja-JP" altLang="en-US" sz="2800" dirty="0" smtClean="0"/>
              <a:t> </a:t>
            </a:r>
            <a:r>
              <a:rPr kumimoji="1" lang="en-US" altLang="ja-JP" sz="2800" dirty="0" smtClean="0"/>
              <a:t>Token</a:t>
            </a:r>
            <a:r>
              <a:rPr kumimoji="1" lang="ja-JP" altLang="en-US" sz="2800" dirty="0" smtClean="0"/>
              <a:t> 制限のしくみ</a:t>
            </a:r>
            <a:endParaRPr kumimoji="1" lang="ja-JP" altLang="en-US" sz="2800" dirty="0"/>
          </a:p>
        </p:txBody>
      </p:sp>
      <p:sp>
        <p:nvSpPr>
          <p:cNvPr id="3" name="テキスト プレースホルダ 2"/>
          <p:cNvSpPr>
            <a:spLocks noGrp="1"/>
          </p:cNvSpPr>
          <p:nvPr>
            <p:ph type="body" idx="1"/>
          </p:nvPr>
        </p:nvSpPr>
        <p:spPr>
          <a:xfrm>
            <a:off x="357158" y="1052513"/>
            <a:ext cx="8329642" cy="876289"/>
          </a:xfrm>
        </p:spPr>
        <p:txBody>
          <a:bodyPr/>
          <a:lstStyle/>
          <a:p>
            <a:pPr marL="0" indent="87313">
              <a:buNone/>
            </a:pPr>
            <a:r>
              <a:rPr kumimoji="1" lang="en-US" altLang="ja-JP" sz="2400" dirty="0" smtClean="0"/>
              <a:t>UAC </a:t>
            </a:r>
            <a:r>
              <a:rPr kumimoji="1" lang="ja-JP" altLang="en-US" sz="2400" dirty="0" smtClean="0"/>
              <a:t>が有効な状況では </a:t>
            </a:r>
            <a:r>
              <a:rPr lang="en-US" altLang="ja-JP" sz="2400" dirty="0" smtClean="0"/>
              <a:t>user</a:t>
            </a:r>
            <a:r>
              <a:rPr lang="ja-JP" altLang="en-US" sz="2400" dirty="0" smtClean="0"/>
              <a:t> の </a:t>
            </a:r>
            <a:r>
              <a:rPr lang="en-US" altLang="ja-JP" sz="2400" dirty="0" smtClean="0"/>
              <a:t>log</a:t>
            </a:r>
            <a:r>
              <a:rPr lang="ja-JP" altLang="en-US" sz="2400" dirty="0" smtClean="0"/>
              <a:t> </a:t>
            </a:r>
            <a:r>
              <a:rPr lang="en-US" altLang="ja-JP" sz="2400" dirty="0" smtClean="0"/>
              <a:t>on</a:t>
            </a:r>
            <a:r>
              <a:rPr lang="ja-JP" altLang="en-US" sz="2400" dirty="0" smtClean="0"/>
              <a:t> 時に「制限 </a:t>
            </a:r>
            <a:r>
              <a:rPr lang="en-US" altLang="ja-JP" sz="2400" dirty="0" smtClean="0"/>
              <a:t>token</a:t>
            </a:r>
            <a:r>
              <a:rPr lang="ja-JP" altLang="en-US" sz="2400" dirty="0" smtClean="0"/>
              <a:t>」 と「昇格 </a:t>
            </a:r>
            <a:r>
              <a:rPr lang="en-US" altLang="ja-JP" sz="2400" dirty="0" smtClean="0"/>
              <a:t>token</a:t>
            </a:r>
            <a:r>
              <a:rPr lang="ja-JP" altLang="en-US" sz="2400" dirty="0" smtClean="0"/>
              <a:t>」の二種類の </a:t>
            </a:r>
            <a:r>
              <a:rPr lang="en-US" altLang="ja-JP" sz="2400" dirty="0" smtClean="0"/>
              <a:t>token</a:t>
            </a:r>
            <a:r>
              <a:rPr lang="ja-JP" altLang="en-US" sz="2400" dirty="0" smtClean="0"/>
              <a:t> が同時に生成される。</a:t>
            </a:r>
            <a:endParaRPr lang="en-US" altLang="ja-JP" sz="2400" dirty="0" smtClean="0"/>
          </a:p>
          <a:p>
            <a:pPr marL="0" indent="87313">
              <a:buNone/>
            </a:pPr>
            <a:endParaRPr lang="en-US" altLang="ja-JP" sz="2400" dirty="0" smtClean="0"/>
          </a:p>
        </p:txBody>
      </p:sp>
      <p:grpSp>
        <p:nvGrpSpPr>
          <p:cNvPr id="6" name="グループ化 5"/>
          <p:cNvGrpSpPr/>
          <p:nvPr/>
        </p:nvGrpSpPr>
        <p:grpSpPr>
          <a:xfrm>
            <a:off x="1071538" y="1857364"/>
            <a:ext cx="1143008" cy="1155150"/>
            <a:chOff x="1785918" y="2285992"/>
            <a:chExt cx="1143008" cy="1155150"/>
          </a:xfrm>
        </p:grpSpPr>
        <p:pic>
          <p:nvPicPr>
            <p:cNvPr id="7" name="Picture 2"/>
            <p:cNvPicPr>
              <a:picLocks noChangeAspect="1" noChangeArrowheads="1"/>
            </p:cNvPicPr>
            <p:nvPr/>
          </p:nvPicPr>
          <p:blipFill>
            <a:blip r:embed="rId2" cstate="print"/>
            <a:srcRect/>
            <a:stretch>
              <a:fillRect/>
            </a:stretch>
          </p:blipFill>
          <p:spPr bwMode="auto">
            <a:xfrm>
              <a:off x="2124060" y="2285992"/>
              <a:ext cx="466725" cy="884238"/>
            </a:xfrm>
            <a:prstGeom prst="rect">
              <a:avLst/>
            </a:prstGeom>
            <a:noFill/>
            <a:ln w="9525">
              <a:noFill/>
              <a:miter lim="800000"/>
              <a:headEnd/>
              <a:tailEnd/>
            </a:ln>
            <a:effectLst/>
          </p:spPr>
        </p:pic>
        <p:sp>
          <p:nvSpPr>
            <p:cNvPr id="8" name="テキスト ボックス 7"/>
            <p:cNvSpPr txBox="1"/>
            <p:nvPr/>
          </p:nvSpPr>
          <p:spPr>
            <a:xfrm>
              <a:off x="1785918" y="3071810"/>
              <a:ext cx="1143008" cy="369332"/>
            </a:xfrm>
            <a:prstGeom prst="rect">
              <a:avLst/>
            </a:prstGeom>
            <a:noFill/>
          </p:spPr>
          <p:txBody>
            <a:bodyPr wrap="square" rtlCol="0">
              <a:spAutoFit/>
            </a:bodyPr>
            <a:lstStyle/>
            <a:p>
              <a:pPr algn="ctr"/>
              <a:r>
                <a:rPr kumimoji="1" lang="en-US" altLang="ja-JP" dirty="0" smtClean="0"/>
                <a:t>User</a:t>
              </a:r>
              <a:endParaRPr kumimoji="1" lang="ja-JP" altLang="en-US" dirty="0"/>
            </a:p>
          </p:txBody>
        </p:sp>
      </p:grpSp>
      <p:grpSp>
        <p:nvGrpSpPr>
          <p:cNvPr id="9" name="グループ化 8"/>
          <p:cNvGrpSpPr/>
          <p:nvPr/>
        </p:nvGrpSpPr>
        <p:grpSpPr>
          <a:xfrm>
            <a:off x="2714612" y="2643182"/>
            <a:ext cx="1143008" cy="1226588"/>
            <a:chOff x="2786050" y="3357562"/>
            <a:chExt cx="1143008" cy="1226588"/>
          </a:xfrm>
        </p:grpSpPr>
        <p:pic>
          <p:nvPicPr>
            <p:cNvPr id="10" name="Picture 3"/>
            <p:cNvPicPr>
              <a:picLocks noChangeAspect="1" noChangeArrowheads="1"/>
            </p:cNvPicPr>
            <p:nvPr/>
          </p:nvPicPr>
          <p:blipFill>
            <a:blip r:embed="rId3" cstate="print"/>
            <a:srcRect/>
            <a:stretch>
              <a:fillRect/>
            </a:stretch>
          </p:blipFill>
          <p:spPr bwMode="auto">
            <a:xfrm>
              <a:off x="2883686" y="3357562"/>
              <a:ext cx="947737" cy="947738"/>
            </a:xfrm>
            <a:prstGeom prst="rect">
              <a:avLst/>
            </a:prstGeom>
            <a:noFill/>
            <a:ln w="9525">
              <a:noFill/>
              <a:miter lim="800000"/>
              <a:headEnd/>
              <a:tailEnd/>
            </a:ln>
            <a:effectLst/>
          </p:spPr>
        </p:pic>
        <p:sp>
          <p:nvSpPr>
            <p:cNvPr id="11" name="テキスト ボックス 10"/>
            <p:cNvSpPr txBox="1"/>
            <p:nvPr/>
          </p:nvSpPr>
          <p:spPr>
            <a:xfrm>
              <a:off x="2786050" y="4214818"/>
              <a:ext cx="1143008" cy="369332"/>
            </a:xfrm>
            <a:prstGeom prst="rect">
              <a:avLst/>
            </a:prstGeom>
            <a:noFill/>
          </p:spPr>
          <p:txBody>
            <a:bodyPr wrap="square" rtlCol="0">
              <a:spAutoFit/>
            </a:bodyPr>
            <a:lstStyle/>
            <a:p>
              <a:pPr algn="ctr"/>
              <a:r>
                <a:rPr kumimoji="1" lang="en-US" altLang="ja-JP" dirty="0" smtClean="0"/>
                <a:t>Client</a:t>
              </a:r>
              <a:endParaRPr kumimoji="1" lang="ja-JP" altLang="en-US" dirty="0"/>
            </a:p>
          </p:txBody>
        </p:sp>
      </p:grpSp>
      <p:sp>
        <p:nvSpPr>
          <p:cNvPr id="12" name="右矢印 11"/>
          <p:cNvSpPr/>
          <p:nvPr/>
        </p:nvSpPr>
        <p:spPr>
          <a:xfrm rot="1585428">
            <a:off x="1972212" y="2556335"/>
            <a:ext cx="994567"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 name="テキスト ボックス 12"/>
          <p:cNvSpPr txBox="1"/>
          <p:nvPr/>
        </p:nvSpPr>
        <p:spPr>
          <a:xfrm>
            <a:off x="1785918" y="2571744"/>
            <a:ext cx="1143008" cy="369332"/>
          </a:xfrm>
          <a:prstGeom prst="rect">
            <a:avLst/>
          </a:prstGeom>
          <a:noFill/>
        </p:spPr>
        <p:txBody>
          <a:bodyPr wrap="square" rtlCol="0">
            <a:spAutoFit/>
          </a:bodyPr>
          <a:lstStyle/>
          <a:p>
            <a:pPr algn="ctr"/>
            <a:r>
              <a:rPr kumimoji="1" lang="en-US" altLang="ja-JP" dirty="0" smtClean="0"/>
              <a:t>Log</a:t>
            </a:r>
            <a:r>
              <a:rPr kumimoji="1" lang="ja-JP" altLang="en-US" dirty="0" smtClean="0"/>
              <a:t> </a:t>
            </a:r>
            <a:r>
              <a:rPr kumimoji="1" lang="en-US" altLang="ja-JP" dirty="0" smtClean="0"/>
              <a:t>on</a:t>
            </a:r>
            <a:endParaRPr kumimoji="1" lang="ja-JP" altLang="en-US" dirty="0"/>
          </a:p>
        </p:txBody>
      </p:sp>
      <p:sp>
        <p:nvSpPr>
          <p:cNvPr id="15" name="角丸四角形 14"/>
          <p:cNvSpPr/>
          <p:nvPr/>
        </p:nvSpPr>
        <p:spPr>
          <a:xfrm>
            <a:off x="4143372" y="2251445"/>
            <a:ext cx="1643074" cy="4286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制限 </a:t>
            </a:r>
            <a:r>
              <a:rPr kumimoji="1" lang="en-US" altLang="ja-JP" dirty="0" smtClean="0">
                <a:solidFill>
                  <a:schemeClr val="tx1"/>
                </a:solidFill>
              </a:rPr>
              <a:t>token</a:t>
            </a:r>
            <a:endParaRPr kumimoji="1" lang="ja-JP" altLang="en-US" dirty="0">
              <a:solidFill>
                <a:schemeClr val="tx1"/>
              </a:solidFill>
            </a:endParaRPr>
          </a:p>
        </p:txBody>
      </p:sp>
      <p:sp>
        <p:nvSpPr>
          <p:cNvPr id="16" name="角丸四角形 15"/>
          <p:cNvSpPr/>
          <p:nvPr/>
        </p:nvSpPr>
        <p:spPr>
          <a:xfrm>
            <a:off x="4214810" y="3465891"/>
            <a:ext cx="1643074" cy="42862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昇格 </a:t>
            </a:r>
            <a:r>
              <a:rPr lang="en-US" altLang="ja-JP" dirty="0" smtClean="0">
                <a:solidFill>
                  <a:schemeClr val="tx1"/>
                </a:solidFill>
              </a:rPr>
              <a:t>token</a:t>
            </a:r>
            <a:endParaRPr kumimoji="1" lang="ja-JP" altLang="en-US" dirty="0">
              <a:solidFill>
                <a:schemeClr val="tx1"/>
              </a:solidFill>
            </a:endParaRPr>
          </a:p>
        </p:txBody>
      </p:sp>
      <p:sp>
        <p:nvSpPr>
          <p:cNvPr id="17" name="角丸四角形吹き出し 16"/>
          <p:cNvSpPr/>
          <p:nvPr/>
        </p:nvSpPr>
        <p:spPr>
          <a:xfrm>
            <a:off x="6143636" y="2214554"/>
            <a:ext cx="2500330" cy="714380"/>
          </a:xfrm>
          <a:prstGeom prst="wedgeRoundRectCallout">
            <a:avLst>
              <a:gd name="adj1" fmla="val -59669"/>
              <a:gd name="adj2" fmla="val -26679"/>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標準 </a:t>
            </a:r>
            <a:r>
              <a:rPr lang="en-US" altLang="ja-JP" dirty="0" smtClean="0">
                <a:solidFill>
                  <a:schemeClr val="tx1"/>
                </a:solidFill>
              </a:rPr>
              <a:t>user</a:t>
            </a:r>
            <a:r>
              <a:rPr lang="ja-JP" altLang="en-US" dirty="0" smtClean="0">
                <a:solidFill>
                  <a:schemeClr val="tx1"/>
                </a:solidFill>
              </a:rPr>
              <a:t> と同程度の権限のみ所持</a:t>
            </a:r>
            <a:endParaRPr kumimoji="1" lang="ja-JP" altLang="en-US" dirty="0">
              <a:solidFill>
                <a:schemeClr val="tx1"/>
              </a:solidFill>
            </a:endParaRPr>
          </a:p>
        </p:txBody>
      </p:sp>
      <p:sp>
        <p:nvSpPr>
          <p:cNvPr id="18" name="角丸四角形吹き出し 17"/>
          <p:cNvSpPr/>
          <p:nvPr/>
        </p:nvSpPr>
        <p:spPr>
          <a:xfrm>
            <a:off x="6215074" y="3500438"/>
            <a:ext cx="2500330" cy="500066"/>
          </a:xfrm>
          <a:prstGeom prst="wedgeRoundRectCallout">
            <a:avLst>
              <a:gd name="adj1" fmla="val -59669"/>
              <a:gd name="adj2" fmla="val -26679"/>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最大限の権限を所持</a:t>
            </a:r>
            <a:endParaRPr kumimoji="1" lang="ja-JP" altLang="en-US" dirty="0">
              <a:solidFill>
                <a:schemeClr val="tx1"/>
              </a:solidFill>
            </a:endParaRPr>
          </a:p>
        </p:txBody>
      </p:sp>
      <p:sp>
        <p:nvSpPr>
          <p:cNvPr id="19" name="テキスト プレースホルダ 2"/>
          <p:cNvSpPr txBox="1">
            <a:spLocks/>
          </p:cNvSpPr>
          <p:nvPr/>
        </p:nvSpPr>
        <p:spPr bwMode="auto">
          <a:xfrm>
            <a:off x="357158" y="4143380"/>
            <a:ext cx="8329642" cy="2071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indent="87313">
              <a:spcBef>
                <a:spcPct val="20000"/>
              </a:spcBef>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対話的に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log</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on</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したときの </a:t>
            </a:r>
            <a:r>
              <a:rPr lang="en-US" altLang="ja-JP" sz="2400" kern="0" dirty="0" smtClean="0">
                <a:latin typeface="+mn-lt"/>
                <a:ea typeface="+mn-ea"/>
              </a:rPr>
              <a:t>E</a:t>
            </a:r>
            <a:r>
              <a:rPr kumimoji="1" lang="en-US" altLang="ja-JP" sz="2400" b="0" i="0" u="none" strike="noStrike" kern="0" cap="none" spc="0" normalizeH="0" baseline="0" noProof="0" dirty="0" err="1" smtClean="0">
                <a:ln>
                  <a:noFill/>
                </a:ln>
                <a:solidFill>
                  <a:schemeClr val="tx1"/>
                </a:solidFill>
                <a:effectLst/>
                <a:uLnTx/>
                <a:uFillTx/>
                <a:latin typeface="+mn-lt"/>
                <a:ea typeface="+mn-ea"/>
                <a:cs typeface="+mn-cs"/>
              </a:rPr>
              <a:t>xplorer</a:t>
            </a:r>
            <a:r>
              <a:rPr lang="ja-JP" altLang="en-US" sz="2400" kern="0" dirty="0" smtClean="0">
                <a:latin typeface="+mn-lt"/>
                <a:ea typeface="+mn-ea"/>
              </a:rPr>
              <a:t> は制限 </a:t>
            </a:r>
            <a:r>
              <a:rPr lang="en-US" altLang="ja-JP" sz="2400" kern="0" dirty="0" smtClean="0">
                <a:latin typeface="+mn-lt"/>
                <a:ea typeface="+mn-ea"/>
              </a:rPr>
              <a:t>token</a:t>
            </a:r>
            <a:r>
              <a:rPr lang="ja-JP" altLang="en-US" sz="2400" kern="0" dirty="0" smtClean="0">
                <a:latin typeface="+mn-lt"/>
                <a:ea typeface="+mn-ea"/>
              </a:rPr>
              <a:t> を使い起動されるため、</a:t>
            </a:r>
            <a:r>
              <a:rPr lang="en-US" altLang="ja-JP" sz="2400" kern="0" dirty="0" smtClean="0">
                <a:latin typeface="+mn-lt"/>
                <a:ea typeface="+mn-ea"/>
              </a:rPr>
              <a:t>user</a:t>
            </a:r>
            <a:r>
              <a:rPr lang="ja-JP" altLang="en-US" sz="2400" kern="0" dirty="0" smtClean="0">
                <a:latin typeface="+mn-lt"/>
                <a:ea typeface="+mn-ea"/>
              </a:rPr>
              <a:t> が普通に起動した </a:t>
            </a:r>
            <a:r>
              <a:rPr lang="en-US" altLang="ja-JP" sz="2400" kern="0" dirty="0" smtClean="0">
                <a:latin typeface="+mn-lt"/>
                <a:ea typeface="+mn-ea"/>
              </a:rPr>
              <a:t>process</a:t>
            </a:r>
            <a:r>
              <a:rPr lang="ja-JP" altLang="en-US" sz="2400" kern="0" dirty="0" smtClean="0">
                <a:latin typeface="+mn-lt"/>
                <a:ea typeface="+mn-ea"/>
              </a:rPr>
              <a:t> は制限 </a:t>
            </a:r>
            <a:r>
              <a:rPr lang="en-US" altLang="ja-JP" sz="2400" kern="0" dirty="0" smtClean="0">
                <a:latin typeface="+mn-lt"/>
                <a:ea typeface="+mn-ea"/>
              </a:rPr>
              <a:t>token</a:t>
            </a:r>
            <a:r>
              <a:rPr lang="ja-JP" altLang="en-US" sz="2400" kern="0" dirty="0" smtClean="0">
                <a:latin typeface="+mn-lt"/>
                <a:ea typeface="+mn-ea"/>
              </a:rPr>
              <a:t> で起動される。</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a:p>
            <a:pPr lvl="0" indent="87313">
              <a:spcBef>
                <a:spcPct val="20000"/>
              </a:spcBef>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制限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token</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は</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kernel</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内部で </a:t>
            </a:r>
            <a:r>
              <a:rPr lang="en-US" altLang="ja-JP" sz="2400" dirty="0" err="1" smtClean="0">
                <a:hlinkClick r:id="rId4"/>
              </a:rPr>
              <a:t>CreateRestrictedToken</a:t>
            </a:r>
            <a:r>
              <a:rPr lang="ja-JP" altLang="en-US" sz="2400" dirty="0" smtClean="0"/>
              <a:t> を呼びだすことにより行われる。</a:t>
            </a:r>
            <a:r>
              <a:rPr lang="en-US" altLang="ja-JP" sz="2400" dirty="0" smtClean="0"/>
              <a:t> </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はじめに</a:t>
            </a:r>
            <a:endParaRPr kumimoji="1" lang="ja-JP" altLang="en-US" dirty="0"/>
          </a:p>
        </p:txBody>
      </p:sp>
      <p:sp>
        <p:nvSpPr>
          <p:cNvPr id="3" name="テキスト プレースホルダ 2"/>
          <p:cNvSpPr>
            <a:spLocks noGrp="1"/>
          </p:cNvSpPr>
          <p:nvPr>
            <p:ph type="body" idx="1"/>
          </p:nvPr>
        </p:nvSpPr>
        <p:spPr>
          <a:xfrm>
            <a:off x="357158" y="1052513"/>
            <a:ext cx="8286808" cy="5073650"/>
          </a:xfrm>
        </p:spPr>
        <p:txBody>
          <a:bodyPr/>
          <a:lstStyle/>
          <a:p>
            <a:pPr marL="0" indent="87313">
              <a:buNone/>
            </a:pPr>
            <a:r>
              <a:rPr kumimoji="1" lang="en-US" altLang="ja-JP" sz="2400" dirty="0" smtClean="0"/>
              <a:t>Windows</a:t>
            </a:r>
            <a:r>
              <a:rPr kumimoji="1" lang="ja-JP" altLang="en-US" sz="2400" dirty="0" smtClean="0"/>
              <a:t> </a:t>
            </a:r>
            <a:r>
              <a:rPr kumimoji="1" lang="en-US" altLang="ja-JP" sz="2400" dirty="0" smtClean="0"/>
              <a:t>Vista</a:t>
            </a:r>
            <a:r>
              <a:rPr kumimoji="1" lang="ja-JP" altLang="en-US" sz="2400" dirty="0" smtClean="0"/>
              <a:t> から </a:t>
            </a:r>
            <a:r>
              <a:rPr kumimoji="1" lang="en-US" altLang="ja-JP" sz="2400" dirty="0" smtClean="0"/>
              <a:t>UAC</a:t>
            </a:r>
            <a:r>
              <a:rPr kumimoji="1" lang="ja-JP" altLang="en-US" sz="2400" dirty="0" smtClean="0"/>
              <a:t> </a:t>
            </a:r>
            <a:r>
              <a:rPr kumimoji="1" lang="en-US" altLang="ja-JP" sz="2400" dirty="0" smtClean="0"/>
              <a:t>(User</a:t>
            </a:r>
            <a:r>
              <a:rPr kumimoji="1" lang="ja-JP" altLang="en-US" sz="2400" dirty="0" smtClean="0"/>
              <a:t> </a:t>
            </a:r>
            <a:r>
              <a:rPr kumimoji="1" lang="en-US" altLang="ja-JP" sz="2400" dirty="0" smtClean="0"/>
              <a:t>Account</a:t>
            </a:r>
            <a:r>
              <a:rPr kumimoji="1" lang="ja-JP" altLang="en-US" sz="2400" dirty="0" smtClean="0"/>
              <a:t> </a:t>
            </a:r>
            <a:r>
              <a:rPr kumimoji="1" lang="en-US" altLang="ja-JP" sz="2400" dirty="0" smtClean="0"/>
              <a:t>Control)</a:t>
            </a:r>
            <a:r>
              <a:rPr kumimoji="1" lang="ja-JP" altLang="en-US" sz="2400" dirty="0" smtClean="0"/>
              <a:t> が導入されましたが、これはなぜ導入されたのでしょうか？その背景を説明するとともに </a:t>
            </a:r>
            <a:r>
              <a:rPr kumimoji="1" lang="en-US" altLang="ja-JP" sz="2400" dirty="0" smtClean="0"/>
              <a:t>UAC</a:t>
            </a:r>
            <a:r>
              <a:rPr kumimoji="1" lang="ja-JP" altLang="en-US" sz="2400" dirty="0" smtClean="0"/>
              <a:t> の内部仕様を解説します。</a:t>
            </a:r>
            <a:endParaRPr kumimoji="1" lang="en-US" altLang="ja-JP" sz="2400" dirty="0" smtClean="0"/>
          </a:p>
          <a:p>
            <a:pPr marL="0" indent="87313">
              <a:buNone/>
            </a:pPr>
            <a:r>
              <a:rPr kumimoji="1" lang="ja-JP" altLang="en-US" sz="2400" dirty="0" smtClean="0"/>
              <a:t>なお、本資料のところどころに参考資料の </a:t>
            </a:r>
            <a:r>
              <a:rPr kumimoji="1" lang="en-US" altLang="ja-JP" sz="2400" dirty="0" smtClean="0"/>
              <a:t>link</a:t>
            </a:r>
            <a:r>
              <a:rPr kumimoji="1" lang="ja-JP" altLang="en-US" sz="2400" dirty="0" smtClean="0"/>
              <a:t> を埋め込んでいます。興味がある方は参考資料を参照し、より深い知識を身につけてください。</a:t>
            </a:r>
            <a:endParaRPr kumimoji="1" lang="ja-JP" alt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UAC</a:t>
            </a:r>
            <a:r>
              <a:rPr kumimoji="1" lang="en-US" altLang="ja-JP" dirty="0" smtClean="0"/>
              <a:t/>
            </a:r>
            <a:br>
              <a:rPr kumimoji="1" lang="en-US" altLang="ja-JP" dirty="0" smtClean="0"/>
            </a:br>
            <a:r>
              <a:rPr kumimoji="1" lang="en-US" altLang="ja-JP" sz="2800" dirty="0" smtClean="0"/>
              <a:t>Token</a:t>
            </a:r>
            <a:r>
              <a:rPr kumimoji="1" lang="ja-JP" altLang="en-US" sz="2800" dirty="0" smtClean="0"/>
              <a:t> 制限 </a:t>
            </a:r>
            <a:r>
              <a:rPr kumimoji="1" lang="en-US" altLang="ja-JP" sz="2800" dirty="0" smtClean="0"/>
              <a:t>-</a:t>
            </a:r>
            <a:r>
              <a:rPr kumimoji="1" lang="ja-JP" altLang="en-US" sz="2800" dirty="0" smtClean="0"/>
              <a:t> </a:t>
            </a:r>
            <a:r>
              <a:rPr lang="en-US" altLang="ja-JP" sz="2800" dirty="0" smtClean="0"/>
              <a:t>Groups</a:t>
            </a:r>
            <a:endParaRPr kumimoji="1" lang="ja-JP" altLang="en-US" sz="2800" dirty="0"/>
          </a:p>
        </p:txBody>
      </p:sp>
      <p:sp>
        <p:nvSpPr>
          <p:cNvPr id="3" name="テキスト プレースホルダ 2"/>
          <p:cNvSpPr>
            <a:spLocks noGrp="1"/>
          </p:cNvSpPr>
          <p:nvPr>
            <p:ph type="body" idx="1"/>
          </p:nvPr>
        </p:nvSpPr>
        <p:spPr>
          <a:xfrm>
            <a:off x="357158" y="1052513"/>
            <a:ext cx="8329642" cy="519099"/>
          </a:xfrm>
        </p:spPr>
        <p:txBody>
          <a:bodyPr/>
          <a:lstStyle/>
          <a:p>
            <a:pPr marL="0" indent="87313">
              <a:buNone/>
            </a:pPr>
            <a:r>
              <a:rPr kumimoji="1" lang="en-US" altLang="ja-JP" sz="2400" dirty="0" smtClean="0"/>
              <a:t>UAC </a:t>
            </a:r>
            <a:r>
              <a:rPr kumimoji="1" lang="ja-JP" altLang="en-US" sz="2400" dirty="0" smtClean="0"/>
              <a:t>が有効な状況では </a:t>
            </a:r>
            <a:r>
              <a:rPr kumimoji="1" lang="en-US" altLang="ja-JP" sz="2400" dirty="0" smtClean="0"/>
              <a:t>token</a:t>
            </a:r>
            <a:r>
              <a:rPr kumimoji="1" lang="ja-JP" altLang="en-US" sz="2400" dirty="0" smtClean="0"/>
              <a:t> から下記 </a:t>
            </a:r>
            <a:r>
              <a:rPr kumimoji="1" lang="en-US" altLang="ja-JP" sz="2400" dirty="0" smtClean="0"/>
              <a:t>groups</a:t>
            </a:r>
            <a:r>
              <a:rPr kumimoji="1" lang="ja-JP" altLang="en-US" sz="2400" dirty="0" smtClean="0"/>
              <a:t> が制限される。</a:t>
            </a:r>
            <a:endParaRPr kumimoji="1" lang="en-US" altLang="ja-JP" sz="2400" dirty="0" smtClean="0"/>
          </a:p>
        </p:txBody>
      </p:sp>
      <p:graphicFrame>
        <p:nvGraphicFramePr>
          <p:cNvPr id="4" name="表 3"/>
          <p:cNvGraphicFramePr>
            <a:graphicFrameLocks noGrp="1"/>
          </p:cNvGraphicFramePr>
          <p:nvPr/>
        </p:nvGraphicFramePr>
        <p:xfrm>
          <a:off x="357158" y="1571612"/>
          <a:ext cx="6357303" cy="3916680"/>
        </p:xfrm>
        <a:graphic>
          <a:graphicData uri="http://schemas.openxmlformats.org/drawingml/2006/table">
            <a:tbl>
              <a:tblPr firstRow="1" bandRow="1">
                <a:tableStyleId>{5C22544A-7EE6-4342-B048-85BDC9FD1C3A}</a:tableStyleId>
              </a:tblPr>
              <a:tblGrid>
                <a:gridCol w="2189480"/>
                <a:gridCol w="3294380"/>
                <a:gridCol w="873443"/>
              </a:tblGrid>
              <a:tr h="0">
                <a:tc>
                  <a:txBody>
                    <a:bodyPr/>
                    <a:lstStyle/>
                    <a:p>
                      <a:pPr algn="ctr"/>
                      <a:r>
                        <a:rPr kumimoji="1" lang="en-US" altLang="ja-JP" sz="1100" dirty="0" smtClean="0"/>
                        <a:t>Group</a:t>
                      </a:r>
                      <a:endParaRPr kumimoji="1" lang="ja-JP" altLang="en-US" sz="1100" dirty="0"/>
                    </a:p>
                  </a:txBody>
                  <a:tcPr/>
                </a:tc>
                <a:tc>
                  <a:txBody>
                    <a:bodyPr/>
                    <a:lstStyle/>
                    <a:p>
                      <a:pPr algn="ctr"/>
                      <a:r>
                        <a:rPr kumimoji="1" lang="en-US" altLang="ja-JP" sz="1100" dirty="0" smtClean="0"/>
                        <a:t>RID</a:t>
                      </a:r>
                      <a:r>
                        <a:rPr kumimoji="1" lang="ja-JP" altLang="en-US" sz="1100" dirty="0" smtClean="0"/>
                        <a:t> </a:t>
                      </a:r>
                      <a:r>
                        <a:rPr kumimoji="1" lang="en-US" altLang="ja-JP" sz="1100" dirty="0" smtClean="0"/>
                        <a:t>Name</a:t>
                      </a:r>
                      <a:endParaRPr kumimoji="1" lang="ja-JP" altLang="en-US" sz="1100" dirty="0"/>
                    </a:p>
                  </a:txBody>
                  <a:tcPr/>
                </a:tc>
                <a:tc>
                  <a:txBody>
                    <a:bodyPr/>
                    <a:lstStyle/>
                    <a:p>
                      <a:pPr algn="ctr"/>
                      <a:r>
                        <a:rPr kumimoji="1" lang="en-US" altLang="ja-JP" sz="1100" dirty="0" smtClean="0"/>
                        <a:t>RID</a:t>
                      </a:r>
                      <a:r>
                        <a:rPr kumimoji="1" lang="ja-JP" altLang="en-US" sz="1100" dirty="0" smtClean="0"/>
                        <a:t> </a:t>
                      </a:r>
                      <a:r>
                        <a:rPr kumimoji="1" lang="en-US" altLang="ja-JP" sz="1100" dirty="0" smtClean="0"/>
                        <a:t>Value</a:t>
                      </a:r>
                      <a:endParaRPr kumimoji="1" lang="ja-JP" altLang="en-US" sz="1100" dirty="0"/>
                    </a:p>
                  </a:txBody>
                  <a:tcPr/>
                </a:tc>
              </a:tr>
              <a:tr h="200028">
                <a:tc>
                  <a:txBody>
                    <a:bodyPr/>
                    <a:lstStyle/>
                    <a:p>
                      <a:pPr algn="l"/>
                      <a:r>
                        <a:rPr lang="en-US" sz="900" dirty="0"/>
                        <a:t>Domain </a:t>
                      </a:r>
                      <a:r>
                        <a:rPr lang="en-US" sz="900" dirty="0" err="1"/>
                        <a:t>Admins</a:t>
                      </a:r>
                      <a:endParaRPr lang="en-US" sz="900" dirty="0"/>
                    </a:p>
                  </a:txBody>
                  <a:tcPr anchor="ctr"/>
                </a:tc>
                <a:tc>
                  <a:txBody>
                    <a:bodyPr/>
                    <a:lstStyle/>
                    <a:p>
                      <a:pPr algn="l"/>
                      <a:r>
                        <a:rPr lang="en-US" sz="900" dirty="0"/>
                        <a:t>DOMAIN_GROUP_RID_ADMINS</a:t>
                      </a:r>
                    </a:p>
                  </a:txBody>
                  <a:tcPr anchor="ctr"/>
                </a:tc>
                <a:tc>
                  <a:txBody>
                    <a:bodyPr/>
                    <a:lstStyle/>
                    <a:p>
                      <a:pPr algn="r"/>
                      <a:r>
                        <a:rPr lang="en-US" altLang="ja-JP" sz="900" dirty="0" smtClean="0"/>
                        <a:t>512</a:t>
                      </a:r>
                      <a:endParaRPr lang="en-US" sz="900" dirty="0"/>
                    </a:p>
                  </a:txBody>
                  <a:tcPr anchor="ctr"/>
                </a:tc>
              </a:tr>
              <a:tr h="0">
                <a:tc>
                  <a:txBody>
                    <a:bodyPr/>
                    <a:lstStyle/>
                    <a:p>
                      <a:pPr algn="l"/>
                      <a:r>
                        <a:rPr lang="en-US" sz="900" dirty="0"/>
                        <a:t>Domain Controllers</a:t>
                      </a:r>
                    </a:p>
                  </a:txBody>
                  <a:tcPr anchor="ctr"/>
                </a:tc>
                <a:tc>
                  <a:txBody>
                    <a:bodyPr/>
                    <a:lstStyle/>
                    <a:p>
                      <a:pPr algn="l"/>
                      <a:r>
                        <a:rPr lang="en-US" sz="900" dirty="0"/>
                        <a:t>DOMAIN_GROUP_RID_CONTROLLERS</a:t>
                      </a:r>
                    </a:p>
                  </a:txBody>
                  <a:tcPr anchor="ctr"/>
                </a:tc>
                <a:tc>
                  <a:txBody>
                    <a:bodyPr/>
                    <a:lstStyle/>
                    <a:p>
                      <a:pPr algn="r"/>
                      <a:r>
                        <a:rPr lang="en-US" altLang="ja-JP" sz="900" dirty="0" smtClean="0"/>
                        <a:t>516</a:t>
                      </a:r>
                      <a:endParaRPr lang="en-US" sz="900" dirty="0"/>
                    </a:p>
                  </a:txBody>
                  <a:tcPr anchor="ctr"/>
                </a:tc>
              </a:tr>
              <a:tr h="0">
                <a:tc>
                  <a:txBody>
                    <a:bodyPr/>
                    <a:lstStyle/>
                    <a:p>
                      <a:pPr algn="l"/>
                      <a:r>
                        <a:rPr lang="en-US" sz="900"/>
                        <a:t>Cert Publishers</a:t>
                      </a:r>
                    </a:p>
                  </a:txBody>
                  <a:tcPr anchor="ctr"/>
                </a:tc>
                <a:tc>
                  <a:txBody>
                    <a:bodyPr/>
                    <a:lstStyle/>
                    <a:p>
                      <a:pPr algn="l"/>
                      <a:r>
                        <a:rPr lang="en-US" sz="900" dirty="0"/>
                        <a:t>DOMAIN_GROUP_RID_CERT_ADMINS</a:t>
                      </a:r>
                    </a:p>
                  </a:txBody>
                  <a:tcPr anchor="ctr"/>
                </a:tc>
                <a:tc>
                  <a:txBody>
                    <a:bodyPr/>
                    <a:lstStyle/>
                    <a:p>
                      <a:pPr algn="r"/>
                      <a:r>
                        <a:rPr lang="en-US" altLang="ja-JP" sz="900" dirty="0" smtClean="0"/>
                        <a:t>517</a:t>
                      </a:r>
                      <a:endParaRPr lang="en-US" sz="900" dirty="0"/>
                    </a:p>
                  </a:txBody>
                  <a:tcPr anchor="ctr"/>
                </a:tc>
              </a:tr>
              <a:tr h="0">
                <a:tc>
                  <a:txBody>
                    <a:bodyPr/>
                    <a:lstStyle/>
                    <a:p>
                      <a:pPr algn="l"/>
                      <a:r>
                        <a:rPr lang="en-US" sz="900" dirty="0"/>
                        <a:t>Schema </a:t>
                      </a:r>
                      <a:r>
                        <a:rPr lang="en-US" sz="900" dirty="0" err="1"/>
                        <a:t>Admins</a:t>
                      </a:r>
                      <a:endParaRPr lang="en-US" sz="900" dirty="0"/>
                    </a:p>
                  </a:txBody>
                  <a:tcPr anchor="ctr"/>
                </a:tc>
                <a:tc>
                  <a:txBody>
                    <a:bodyPr/>
                    <a:lstStyle/>
                    <a:p>
                      <a:pPr algn="l"/>
                      <a:r>
                        <a:rPr lang="en-US" sz="900" dirty="0"/>
                        <a:t>DOMAIN_GROUP_RID_SCHEMA_ADMINS</a:t>
                      </a:r>
                    </a:p>
                  </a:txBody>
                  <a:tcPr anchor="ctr"/>
                </a:tc>
                <a:tc>
                  <a:txBody>
                    <a:bodyPr/>
                    <a:lstStyle/>
                    <a:p>
                      <a:pPr algn="r"/>
                      <a:r>
                        <a:rPr lang="en-US" altLang="ja-JP" sz="900" dirty="0" smtClean="0"/>
                        <a:t>518</a:t>
                      </a:r>
                      <a:endParaRPr lang="en-US" sz="900" dirty="0"/>
                    </a:p>
                  </a:txBody>
                  <a:tcPr anchor="ctr"/>
                </a:tc>
              </a:tr>
              <a:tr h="143520">
                <a:tc>
                  <a:txBody>
                    <a:bodyPr/>
                    <a:lstStyle/>
                    <a:p>
                      <a:pPr algn="l"/>
                      <a:r>
                        <a:rPr lang="en-US" sz="900"/>
                        <a:t>Enterprise Admins</a:t>
                      </a:r>
                    </a:p>
                  </a:txBody>
                  <a:tcPr anchor="ctr"/>
                </a:tc>
                <a:tc>
                  <a:txBody>
                    <a:bodyPr/>
                    <a:lstStyle/>
                    <a:p>
                      <a:pPr algn="l"/>
                      <a:r>
                        <a:rPr lang="en-US" sz="900" dirty="0" smtClean="0"/>
                        <a:t>DOMAIN_GROUP_RID_ENTERPRISE_ADMINS</a:t>
                      </a:r>
                      <a:endParaRPr lang="en-US" sz="900" dirty="0"/>
                    </a:p>
                  </a:txBody>
                  <a:tcPr anchor="ctr"/>
                </a:tc>
                <a:tc>
                  <a:txBody>
                    <a:bodyPr/>
                    <a:lstStyle/>
                    <a:p>
                      <a:pPr algn="r"/>
                      <a:r>
                        <a:rPr lang="en-US" altLang="ja-JP" sz="900" dirty="0" smtClean="0"/>
                        <a:t>519</a:t>
                      </a:r>
                      <a:endParaRPr lang="en-US" sz="900" dirty="0"/>
                    </a:p>
                  </a:txBody>
                  <a:tcPr anchor="ctr"/>
                </a:tc>
              </a:tr>
              <a:tr h="129234">
                <a:tc>
                  <a:txBody>
                    <a:bodyPr/>
                    <a:lstStyle/>
                    <a:p>
                      <a:pPr algn="l"/>
                      <a:r>
                        <a:rPr lang="en-US" sz="900"/>
                        <a:t>Group Policy Creator Owners</a:t>
                      </a:r>
                    </a:p>
                  </a:txBody>
                  <a:tcPr anchor="ctr"/>
                </a:tc>
                <a:tc>
                  <a:txBody>
                    <a:bodyPr/>
                    <a:lstStyle/>
                    <a:p>
                      <a:pPr algn="l"/>
                      <a:r>
                        <a:rPr lang="en-US" sz="900" dirty="0"/>
                        <a:t>DOMAIN_GROUP_RID_POLICY_ADMINS</a:t>
                      </a:r>
                    </a:p>
                  </a:txBody>
                  <a:tcPr anchor="ctr"/>
                </a:tc>
                <a:tc>
                  <a:txBody>
                    <a:bodyPr/>
                    <a:lstStyle/>
                    <a:p>
                      <a:pPr algn="r"/>
                      <a:r>
                        <a:rPr lang="en-US" altLang="ja-JP" sz="900" dirty="0" smtClean="0"/>
                        <a:t>520</a:t>
                      </a:r>
                      <a:endParaRPr lang="en-US" sz="900" dirty="0"/>
                    </a:p>
                  </a:txBody>
                  <a:tcPr anchor="ctr"/>
                </a:tc>
              </a:tr>
              <a:tr h="0">
                <a:tc>
                  <a:txBody>
                    <a:bodyPr/>
                    <a:lstStyle/>
                    <a:p>
                      <a:pPr algn="l"/>
                      <a:r>
                        <a:rPr lang="en-US" sz="900" dirty="0"/>
                        <a:t>Administrators</a:t>
                      </a:r>
                    </a:p>
                  </a:txBody>
                  <a:tcPr anchor="ctr"/>
                </a:tc>
                <a:tc>
                  <a:txBody>
                    <a:bodyPr/>
                    <a:lstStyle/>
                    <a:p>
                      <a:pPr algn="l"/>
                      <a:r>
                        <a:rPr lang="en-US" sz="900" dirty="0"/>
                        <a:t>DOMAIN_ALIAS_RID_ADMINS</a:t>
                      </a:r>
                    </a:p>
                  </a:txBody>
                  <a:tcPr anchor="ctr"/>
                </a:tc>
                <a:tc>
                  <a:txBody>
                    <a:bodyPr/>
                    <a:lstStyle/>
                    <a:p>
                      <a:pPr algn="r"/>
                      <a:r>
                        <a:rPr lang="en-US" altLang="ja-JP" sz="900" dirty="0" smtClean="0"/>
                        <a:t>544</a:t>
                      </a:r>
                      <a:endParaRPr lang="en-US" sz="900" dirty="0"/>
                    </a:p>
                  </a:txBody>
                  <a:tcPr anchor="ctr"/>
                </a:tc>
              </a:tr>
              <a:tr h="0">
                <a:tc>
                  <a:txBody>
                    <a:bodyPr/>
                    <a:lstStyle/>
                    <a:p>
                      <a:pPr algn="l"/>
                      <a:r>
                        <a:rPr lang="en-US" sz="900"/>
                        <a:t>Power Users</a:t>
                      </a:r>
                    </a:p>
                  </a:txBody>
                  <a:tcPr anchor="ctr"/>
                </a:tc>
                <a:tc>
                  <a:txBody>
                    <a:bodyPr/>
                    <a:lstStyle/>
                    <a:p>
                      <a:pPr algn="l"/>
                      <a:r>
                        <a:rPr lang="en-US" sz="900" dirty="0"/>
                        <a:t>DOMAIN_ALIAS_RID_POWER_USERS</a:t>
                      </a:r>
                    </a:p>
                  </a:txBody>
                  <a:tcPr anchor="ctr"/>
                </a:tc>
                <a:tc>
                  <a:txBody>
                    <a:bodyPr/>
                    <a:lstStyle/>
                    <a:p>
                      <a:pPr algn="r"/>
                      <a:r>
                        <a:rPr lang="en-US" altLang="ja-JP" sz="900" dirty="0" smtClean="0"/>
                        <a:t>547</a:t>
                      </a:r>
                      <a:endParaRPr lang="en-US" sz="900" dirty="0"/>
                    </a:p>
                  </a:txBody>
                  <a:tcPr anchor="ctr"/>
                </a:tc>
              </a:tr>
              <a:tr h="0">
                <a:tc>
                  <a:txBody>
                    <a:bodyPr/>
                    <a:lstStyle/>
                    <a:p>
                      <a:pPr algn="l"/>
                      <a:r>
                        <a:rPr lang="en-US" sz="900" dirty="0"/>
                        <a:t>Account Operators</a:t>
                      </a:r>
                    </a:p>
                  </a:txBody>
                  <a:tcPr anchor="ctr"/>
                </a:tc>
                <a:tc>
                  <a:txBody>
                    <a:bodyPr/>
                    <a:lstStyle/>
                    <a:p>
                      <a:pPr algn="l"/>
                      <a:r>
                        <a:rPr lang="en-US" sz="900" dirty="0"/>
                        <a:t>DOMAIN_ALIAS_RID_ACCOUNT_OPS</a:t>
                      </a:r>
                    </a:p>
                  </a:txBody>
                  <a:tcPr anchor="ctr"/>
                </a:tc>
                <a:tc>
                  <a:txBody>
                    <a:bodyPr/>
                    <a:lstStyle/>
                    <a:p>
                      <a:pPr algn="r"/>
                      <a:r>
                        <a:rPr lang="en-US" sz="900" dirty="0" smtClean="0"/>
                        <a:t>548</a:t>
                      </a:r>
                      <a:endParaRPr lang="en-US" sz="900" dirty="0"/>
                    </a:p>
                  </a:txBody>
                  <a:tcPr anchor="ctr"/>
                </a:tc>
              </a:tr>
              <a:tr h="143528">
                <a:tc>
                  <a:txBody>
                    <a:bodyPr/>
                    <a:lstStyle/>
                    <a:p>
                      <a:pPr algn="l"/>
                      <a:r>
                        <a:rPr lang="en-US" sz="900" dirty="0"/>
                        <a:t>Server Operators</a:t>
                      </a:r>
                    </a:p>
                  </a:txBody>
                  <a:tcPr anchor="ctr"/>
                </a:tc>
                <a:tc>
                  <a:txBody>
                    <a:bodyPr/>
                    <a:lstStyle/>
                    <a:p>
                      <a:pPr algn="l"/>
                      <a:r>
                        <a:rPr lang="en-US" sz="900"/>
                        <a:t>DOMAIN_ALIAS_RID_SYSTEM_OPS</a:t>
                      </a:r>
                    </a:p>
                  </a:txBody>
                  <a:tcPr anchor="ctr"/>
                </a:tc>
                <a:tc>
                  <a:txBody>
                    <a:bodyPr/>
                    <a:lstStyle/>
                    <a:p>
                      <a:pPr algn="r"/>
                      <a:r>
                        <a:rPr lang="en-US" sz="900" dirty="0" smtClean="0"/>
                        <a:t>549</a:t>
                      </a:r>
                      <a:endParaRPr lang="en-US" sz="900" dirty="0"/>
                    </a:p>
                  </a:txBody>
                  <a:tcPr anchor="ctr"/>
                </a:tc>
              </a:tr>
              <a:tr h="129242">
                <a:tc>
                  <a:txBody>
                    <a:bodyPr/>
                    <a:lstStyle/>
                    <a:p>
                      <a:pPr algn="l"/>
                      <a:r>
                        <a:rPr lang="en-US" sz="900" dirty="0"/>
                        <a:t>Print Operators</a:t>
                      </a:r>
                    </a:p>
                  </a:txBody>
                  <a:tcPr anchor="ctr"/>
                </a:tc>
                <a:tc>
                  <a:txBody>
                    <a:bodyPr/>
                    <a:lstStyle/>
                    <a:p>
                      <a:pPr algn="l"/>
                      <a:r>
                        <a:rPr lang="en-US" sz="900" dirty="0"/>
                        <a:t>DOMAIN_ALIAS_RID_PRINT_OPS</a:t>
                      </a:r>
                    </a:p>
                  </a:txBody>
                  <a:tcPr anchor="ctr"/>
                </a:tc>
                <a:tc>
                  <a:txBody>
                    <a:bodyPr/>
                    <a:lstStyle/>
                    <a:p>
                      <a:pPr algn="r"/>
                      <a:r>
                        <a:rPr lang="en-US" sz="900" dirty="0" smtClean="0"/>
                        <a:t>550</a:t>
                      </a:r>
                      <a:endParaRPr lang="en-US" sz="900" dirty="0"/>
                    </a:p>
                  </a:txBody>
                  <a:tcPr anchor="ctr"/>
                </a:tc>
              </a:tr>
              <a:tr h="0">
                <a:tc>
                  <a:txBody>
                    <a:bodyPr/>
                    <a:lstStyle/>
                    <a:p>
                      <a:pPr algn="l"/>
                      <a:r>
                        <a:rPr lang="en-US" sz="900"/>
                        <a:t>Backup Operators</a:t>
                      </a:r>
                    </a:p>
                  </a:txBody>
                  <a:tcPr anchor="ctr"/>
                </a:tc>
                <a:tc>
                  <a:txBody>
                    <a:bodyPr/>
                    <a:lstStyle/>
                    <a:p>
                      <a:pPr algn="l"/>
                      <a:r>
                        <a:rPr lang="en-US" sz="900" dirty="0"/>
                        <a:t>DOMAIN_ALIAS_RID_BACKUP_OPS</a:t>
                      </a:r>
                    </a:p>
                  </a:txBody>
                  <a:tcPr anchor="ctr"/>
                </a:tc>
                <a:tc>
                  <a:txBody>
                    <a:bodyPr/>
                    <a:lstStyle/>
                    <a:p>
                      <a:pPr algn="r"/>
                      <a:r>
                        <a:rPr lang="en-US" sz="900" dirty="0" smtClean="0"/>
                        <a:t>551</a:t>
                      </a:r>
                      <a:endParaRPr lang="en-US" sz="900" dirty="0"/>
                    </a:p>
                  </a:txBody>
                  <a:tcPr anchor="ctr"/>
                </a:tc>
              </a:tr>
              <a:tr h="0">
                <a:tc>
                  <a:txBody>
                    <a:bodyPr/>
                    <a:lstStyle/>
                    <a:p>
                      <a:pPr algn="l"/>
                      <a:r>
                        <a:rPr lang="en-US" sz="900" dirty="0"/>
                        <a:t>RAS and IAS Servers</a:t>
                      </a:r>
                    </a:p>
                  </a:txBody>
                  <a:tcPr anchor="ctr"/>
                </a:tc>
                <a:tc>
                  <a:txBody>
                    <a:bodyPr/>
                    <a:lstStyle/>
                    <a:p>
                      <a:pPr algn="l"/>
                      <a:r>
                        <a:rPr lang="en-US" sz="900" dirty="0"/>
                        <a:t>DOMAIN_ALIAS_RID_RAS_SERVERS</a:t>
                      </a:r>
                    </a:p>
                  </a:txBody>
                  <a:tcPr anchor="ctr"/>
                </a:tc>
                <a:tc>
                  <a:txBody>
                    <a:bodyPr/>
                    <a:lstStyle/>
                    <a:p>
                      <a:pPr algn="r"/>
                      <a:r>
                        <a:rPr lang="en-US" sz="900" dirty="0" smtClean="0"/>
                        <a:t>553</a:t>
                      </a:r>
                      <a:endParaRPr lang="en-US" sz="900" dirty="0"/>
                    </a:p>
                  </a:txBody>
                  <a:tcPr anchor="ctr"/>
                </a:tc>
              </a:tr>
              <a:tr h="0">
                <a:tc>
                  <a:txBody>
                    <a:bodyPr/>
                    <a:lstStyle/>
                    <a:p>
                      <a:pPr algn="l"/>
                      <a:r>
                        <a:rPr lang="en-US" sz="900"/>
                        <a:t>Pre-Windows 2000 Compatible Access</a:t>
                      </a:r>
                    </a:p>
                  </a:txBody>
                  <a:tcPr anchor="ctr"/>
                </a:tc>
                <a:tc>
                  <a:txBody>
                    <a:bodyPr/>
                    <a:lstStyle/>
                    <a:p>
                      <a:pPr algn="l"/>
                      <a:r>
                        <a:rPr lang="en-US" sz="900" dirty="0" smtClean="0"/>
                        <a:t>DOMAIN_ALIAS_RID_PREW2KCOMPACCESS</a:t>
                      </a:r>
                      <a:endParaRPr lang="en-US" sz="900" dirty="0"/>
                    </a:p>
                  </a:txBody>
                  <a:tcPr anchor="ctr"/>
                </a:tc>
                <a:tc>
                  <a:txBody>
                    <a:bodyPr/>
                    <a:lstStyle/>
                    <a:p>
                      <a:pPr algn="r"/>
                      <a:r>
                        <a:rPr lang="en-US" sz="900" dirty="0" smtClean="0"/>
                        <a:t>554</a:t>
                      </a:r>
                      <a:endParaRPr lang="en-US" sz="900" dirty="0"/>
                    </a:p>
                  </a:txBody>
                  <a:tcPr anchor="ctr"/>
                </a:tc>
              </a:tr>
              <a:tr h="142900">
                <a:tc>
                  <a:txBody>
                    <a:bodyPr/>
                    <a:lstStyle/>
                    <a:p>
                      <a:pPr algn="l"/>
                      <a:r>
                        <a:rPr lang="en-US" sz="900"/>
                        <a:t>Network Configuration Operators</a:t>
                      </a:r>
                    </a:p>
                  </a:txBody>
                  <a:tcPr anchor="ctr"/>
                </a:tc>
                <a:tc>
                  <a:txBody>
                    <a:bodyPr/>
                    <a:lstStyle/>
                    <a:p>
                      <a:pPr algn="l"/>
                      <a:r>
                        <a:rPr lang="en-US" sz="900" dirty="0" smtClean="0"/>
                        <a:t>DOMAIN_ALIAS_RID_NETWORK_CONFIGURATION_OPS</a:t>
                      </a:r>
                      <a:endParaRPr lang="en-US" sz="900" dirty="0"/>
                    </a:p>
                  </a:txBody>
                  <a:tcPr anchor="ctr"/>
                </a:tc>
                <a:tc>
                  <a:txBody>
                    <a:bodyPr/>
                    <a:lstStyle/>
                    <a:p>
                      <a:pPr algn="r"/>
                      <a:r>
                        <a:rPr lang="en-US" sz="900" dirty="0" smtClean="0"/>
                        <a:t>555</a:t>
                      </a:r>
                      <a:endParaRPr lang="en-US" sz="900" dirty="0"/>
                    </a:p>
                  </a:txBody>
                  <a:tcPr anchor="ctr"/>
                </a:tc>
              </a:tr>
              <a:tr h="0">
                <a:tc>
                  <a:txBody>
                    <a:bodyPr/>
                    <a:lstStyle/>
                    <a:p>
                      <a:pPr algn="l"/>
                      <a:r>
                        <a:rPr lang="en-US" sz="900" dirty="0"/>
                        <a:t>Cryptographic Operators</a:t>
                      </a:r>
                    </a:p>
                  </a:txBody>
                  <a:tcPr anchor="ctr"/>
                </a:tc>
                <a:tc>
                  <a:txBody>
                    <a:bodyPr/>
                    <a:lstStyle/>
                    <a:p>
                      <a:pPr algn="l"/>
                      <a:r>
                        <a:rPr lang="en-US" sz="900" dirty="0" smtClean="0"/>
                        <a:t>DOMAIN_ALIAS_RID_CRYPTO_OPERATORS</a:t>
                      </a:r>
                      <a:endParaRPr lang="en-US" sz="900" dirty="0"/>
                    </a:p>
                  </a:txBody>
                  <a:tcPr anchor="ctr"/>
                </a:tc>
                <a:tc>
                  <a:txBody>
                    <a:bodyPr/>
                    <a:lstStyle/>
                    <a:p>
                      <a:pPr algn="r"/>
                      <a:r>
                        <a:rPr lang="en-US" sz="900" dirty="0" smtClean="0"/>
                        <a:t>569</a:t>
                      </a:r>
                      <a:endParaRPr lang="en-US" sz="900" dirty="0"/>
                    </a:p>
                  </a:txBody>
                  <a:tcPr anchor="ctr"/>
                </a:tc>
              </a:tr>
            </a:tbl>
          </a:graphicData>
        </a:graphic>
      </p:graphicFrame>
      <p:sp>
        <p:nvSpPr>
          <p:cNvPr id="5" name="テキスト プレースホルダ 2"/>
          <p:cNvSpPr txBox="1">
            <a:spLocks/>
          </p:cNvSpPr>
          <p:nvPr/>
        </p:nvSpPr>
        <p:spPr bwMode="auto">
          <a:xfrm>
            <a:off x="357158" y="5786454"/>
            <a:ext cx="8329642" cy="3762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2"/>
              </a:rPr>
              <a:t>New UAC Technologies for Windows Vista - MSDN</a:t>
            </a:r>
            <a:r>
              <a:rPr lang="ja-JP" altLang="en-US" sz="1400" kern="0" dirty="0" smtClean="0">
                <a:latin typeface="+mn-lt"/>
                <a:ea typeface="+mn-ea"/>
              </a:rPr>
              <a:t> </a:t>
            </a:r>
            <a:endParaRPr kumimoji="1" lang="en-US" altLang="ja-JP" sz="1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7" name="横巻き 6"/>
          <p:cNvSpPr/>
          <p:nvPr/>
        </p:nvSpPr>
        <p:spPr>
          <a:xfrm>
            <a:off x="6858016" y="3357562"/>
            <a:ext cx="2000264" cy="1785950"/>
          </a:xfrm>
          <a:prstGeom prst="horizontalScroll">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RID</a:t>
            </a:r>
            <a:r>
              <a:rPr lang="ja-JP" altLang="en-US" sz="2000" b="1" dirty="0" smtClean="0">
                <a:solidFill>
                  <a:schemeClr val="tx1"/>
                </a:solidFill>
              </a:rPr>
              <a:t> とは？</a:t>
            </a:r>
            <a:endParaRPr lang="en-US" altLang="ja-JP" sz="2000" b="1" dirty="0" smtClean="0">
              <a:solidFill>
                <a:schemeClr val="tx1"/>
              </a:solidFill>
            </a:endParaRPr>
          </a:p>
          <a:p>
            <a:pPr algn="ctr"/>
            <a:endParaRPr lang="en-US" altLang="ja-JP" sz="2000" b="1" dirty="0" smtClean="0">
              <a:solidFill>
                <a:schemeClr val="tx1"/>
              </a:solidFill>
            </a:endParaRPr>
          </a:p>
          <a:p>
            <a:pPr algn="ctr"/>
            <a:r>
              <a:rPr lang="en-US" altLang="ja-JP" b="1" dirty="0" smtClean="0">
                <a:solidFill>
                  <a:schemeClr val="tx1"/>
                </a:solidFill>
              </a:rPr>
              <a:t>S-1-5-32-</a:t>
            </a:r>
            <a:r>
              <a:rPr lang="en-US" altLang="ja-JP" b="1" u="wavyHeavy" dirty="0" smtClean="0">
                <a:solidFill>
                  <a:schemeClr val="tx1"/>
                </a:solidFill>
              </a:rPr>
              <a:t>544</a:t>
            </a:r>
          </a:p>
          <a:p>
            <a:pPr algn="ctr"/>
            <a:endParaRPr kumimoji="1" lang="ja-JP" altLang="en-US" b="1" u="wavyHeavy" dirty="0"/>
          </a:p>
        </p:txBody>
      </p:sp>
      <p:sp>
        <p:nvSpPr>
          <p:cNvPr id="9" name="円形吹き出し 8"/>
          <p:cNvSpPr/>
          <p:nvPr/>
        </p:nvSpPr>
        <p:spPr>
          <a:xfrm>
            <a:off x="7500958" y="5000636"/>
            <a:ext cx="928694" cy="571504"/>
          </a:xfrm>
          <a:prstGeom prst="wedgeEllipseCallout">
            <a:avLst>
              <a:gd name="adj1" fmla="val 34548"/>
              <a:gd name="adj2" fmla="val -115276"/>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ここ</a:t>
            </a:r>
            <a:endParaRPr kumimoji="1" lang="ja-JP" altLang="en-US" b="1"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UAC</a:t>
            </a:r>
            <a:r>
              <a:rPr lang="en-US" altLang="ja-JP" dirty="0" smtClean="0"/>
              <a:t/>
            </a:r>
            <a:br>
              <a:rPr lang="en-US" altLang="ja-JP" dirty="0" smtClean="0"/>
            </a:br>
            <a:r>
              <a:rPr lang="en-US" altLang="ja-JP" sz="2800" dirty="0" smtClean="0"/>
              <a:t>Token</a:t>
            </a:r>
            <a:r>
              <a:rPr lang="ja-JP" altLang="en-US" sz="2800" dirty="0" smtClean="0"/>
              <a:t> 制限 </a:t>
            </a:r>
            <a:r>
              <a:rPr lang="en-US" altLang="ja-JP" sz="2800" dirty="0" smtClean="0"/>
              <a:t>–</a:t>
            </a:r>
            <a:r>
              <a:rPr lang="ja-JP" altLang="en-US" sz="2800" dirty="0" smtClean="0"/>
              <a:t> 特権</a:t>
            </a:r>
            <a:endParaRPr kumimoji="1" lang="ja-JP" altLang="en-US" sz="2800" dirty="0"/>
          </a:p>
        </p:txBody>
      </p:sp>
      <p:sp>
        <p:nvSpPr>
          <p:cNvPr id="3" name="テキスト プレースホルダ 2"/>
          <p:cNvSpPr>
            <a:spLocks noGrp="1"/>
          </p:cNvSpPr>
          <p:nvPr>
            <p:ph type="body" idx="1"/>
          </p:nvPr>
        </p:nvSpPr>
        <p:spPr>
          <a:xfrm>
            <a:off x="357158" y="1052513"/>
            <a:ext cx="8329642" cy="447661"/>
          </a:xfrm>
        </p:spPr>
        <p:txBody>
          <a:bodyPr/>
          <a:lstStyle/>
          <a:p>
            <a:pPr marL="0" indent="87313">
              <a:buNone/>
            </a:pPr>
            <a:r>
              <a:rPr kumimoji="1" lang="en-US" altLang="ja-JP" sz="2400" dirty="0" smtClean="0"/>
              <a:t>Groups</a:t>
            </a:r>
            <a:r>
              <a:rPr kumimoji="1" lang="ja-JP" altLang="en-US" sz="2400" dirty="0" smtClean="0"/>
              <a:t> が制限された場合には下記特権のみ利用可能。</a:t>
            </a:r>
            <a:endParaRPr kumimoji="1" lang="ja-JP" altLang="en-US" sz="2400" dirty="0"/>
          </a:p>
        </p:txBody>
      </p:sp>
      <p:graphicFrame>
        <p:nvGraphicFramePr>
          <p:cNvPr id="4" name="表 3"/>
          <p:cNvGraphicFramePr>
            <a:graphicFrameLocks noGrp="1"/>
          </p:cNvGraphicFramePr>
          <p:nvPr/>
        </p:nvGraphicFramePr>
        <p:xfrm>
          <a:off x="1285852" y="1571612"/>
          <a:ext cx="6398197" cy="1402080"/>
        </p:xfrm>
        <a:graphic>
          <a:graphicData uri="http://schemas.openxmlformats.org/drawingml/2006/table">
            <a:tbl>
              <a:tblPr firstRow="1" bandRow="1">
                <a:tableStyleId>{5C22544A-7EE6-4342-B048-85BDC9FD1C3A}</a:tableStyleId>
              </a:tblPr>
              <a:tblGrid>
                <a:gridCol w="3673793"/>
                <a:gridCol w="2724404"/>
              </a:tblGrid>
              <a:tr h="14287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smtClean="0"/>
                        <a:t>Friendly</a:t>
                      </a:r>
                      <a:r>
                        <a:rPr kumimoji="1" lang="ja-JP" altLang="en-US" sz="1100" dirty="0" smtClean="0"/>
                        <a:t> </a:t>
                      </a:r>
                      <a:r>
                        <a:rPr kumimoji="1" lang="en-US" altLang="ja-JP" sz="1100" dirty="0" smtClean="0"/>
                        <a:t>name</a:t>
                      </a:r>
                      <a:endParaRPr kumimoji="1" lang="ja-JP" altLang="en-US" sz="1100" dirty="0"/>
                    </a:p>
                  </a:txBody>
                  <a:tcPr/>
                </a:tc>
                <a:tc>
                  <a:txBody>
                    <a:bodyPr/>
                    <a:lstStyle/>
                    <a:p>
                      <a:pPr algn="ctr"/>
                      <a:r>
                        <a:rPr kumimoji="1" lang="en-US" altLang="ja-JP" sz="1100" dirty="0" smtClean="0"/>
                        <a:t>Constant</a:t>
                      </a:r>
                      <a:r>
                        <a:rPr kumimoji="1" lang="ja-JP" altLang="en-US" sz="1100" dirty="0" smtClean="0"/>
                        <a:t> </a:t>
                      </a:r>
                      <a:r>
                        <a:rPr kumimoji="1" lang="en-US" altLang="ja-JP" sz="1100" dirty="0" smtClean="0"/>
                        <a:t>name</a:t>
                      </a:r>
                      <a:endParaRPr kumimoji="1" lang="ja-JP" altLang="en-US" sz="1100" dirty="0"/>
                    </a:p>
                  </a:txBody>
                  <a:tcPr/>
                </a:tc>
              </a:tr>
              <a:tr h="0">
                <a:tc>
                  <a:txBody>
                    <a:bodyPr/>
                    <a:lstStyle/>
                    <a:p>
                      <a:pPr algn="l"/>
                      <a:r>
                        <a:rPr lang="ja-JP" altLang="en-US" sz="900" dirty="0"/>
                        <a:t>走査チェックのバイパス</a:t>
                      </a:r>
                    </a:p>
                  </a:txBody>
                  <a:tcPr anchor="ctr"/>
                </a:tc>
                <a:tc>
                  <a:txBody>
                    <a:bodyPr/>
                    <a:lstStyle/>
                    <a:p>
                      <a:pPr algn="l"/>
                      <a:r>
                        <a:rPr lang="en-US" sz="900" dirty="0" err="1"/>
                        <a:t>SeChangeNotifyPrivilege</a:t>
                      </a:r>
                      <a:endParaRPr lang="en-US" sz="900" dirty="0"/>
                    </a:p>
                  </a:txBody>
                  <a:tcPr anchor="ctr"/>
                </a:tc>
              </a:tr>
              <a:tr h="217176">
                <a:tc>
                  <a:txBody>
                    <a:bodyPr/>
                    <a:lstStyle/>
                    <a:p>
                      <a:pPr algn="l"/>
                      <a:r>
                        <a:rPr lang="ja-JP" altLang="en-US" sz="900" dirty="0"/>
                        <a:t>システムのシャットダウン</a:t>
                      </a:r>
                    </a:p>
                  </a:txBody>
                  <a:tcPr anchor="ctr"/>
                </a:tc>
                <a:tc>
                  <a:txBody>
                    <a:bodyPr/>
                    <a:lstStyle/>
                    <a:p>
                      <a:pPr algn="l"/>
                      <a:r>
                        <a:rPr lang="en-US" sz="900"/>
                        <a:t>SeShutdownPrivilege</a:t>
                      </a:r>
                    </a:p>
                  </a:txBody>
                  <a:tcPr anchor="ctr"/>
                </a:tc>
              </a:tr>
              <a:tr h="126690">
                <a:tc>
                  <a:txBody>
                    <a:bodyPr/>
                    <a:lstStyle/>
                    <a:p>
                      <a:pPr algn="l"/>
                      <a:r>
                        <a:rPr lang="ja-JP" altLang="en-US" sz="900"/>
                        <a:t>ドッキング ステーションからコンピュータを削除</a:t>
                      </a:r>
                    </a:p>
                  </a:txBody>
                  <a:tcPr anchor="ctr"/>
                </a:tc>
                <a:tc>
                  <a:txBody>
                    <a:bodyPr/>
                    <a:lstStyle/>
                    <a:p>
                      <a:pPr algn="l"/>
                      <a:r>
                        <a:rPr lang="en-US" sz="900"/>
                        <a:t>SeUndockPrivilege</a:t>
                      </a:r>
                    </a:p>
                  </a:txBody>
                  <a:tcPr anchor="ctr"/>
                </a:tc>
              </a:tr>
              <a:tr h="0">
                <a:tc>
                  <a:txBody>
                    <a:bodyPr/>
                    <a:lstStyle/>
                    <a:p>
                      <a:pPr algn="l"/>
                      <a:r>
                        <a:rPr lang="ja-JP" altLang="en-US" sz="900"/>
                        <a:t>プロセス ワーキング セットの増加</a:t>
                      </a:r>
                    </a:p>
                  </a:txBody>
                  <a:tcPr anchor="ctr"/>
                </a:tc>
                <a:tc>
                  <a:txBody>
                    <a:bodyPr/>
                    <a:lstStyle/>
                    <a:p>
                      <a:pPr algn="l"/>
                      <a:r>
                        <a:rPr lang="en-US" sz="900" dirty="0" err="1"/>
                        <a:t>SeIncreaseWorkingSetPrivilege</a:t>
                      </a:r>
                      <a:endParaRPr lang="en-US" sz="900" dirty="0"/>
                    </a:p>
                  </a:txBody>
                  <a:tcPr anchor="ctr"/>
                </a:tc>
              </a:tr>
              <a:tr h="0">
                <a:tc>
                  <a:txBody>
                    <a:bodyPr/>
                    <a:lstStyle/>
                    <a:p>
                      <a:pPr algn="l"/>
                      <a:r>
                        <a:rPr lang="ja-JP" altLang="en-US" sz="900" dirty="0"/>
                        <a:t>タイム ゾーンの変更</a:t>
                      </a:r>
                    </a:p>
                  </a:txBody>
                  <a:tcPr anchor="ctr"/>
                </a:tc>
                <a:tc>
                  <a:txBody>
                    <a:bodyPr/>
                    <a:lstStyle/>
                    <a:p>
                      <a:pPr algn="l"/>
                      <a:r>
                        <a:rPr lang="en-US" sz="900" dirty="0" err="1"/>
                        <a:t>SeTimeZonePrivilege</a:t>
                      </a:r>
                      <a:endParaRPr lang="en-US" sz="900" dirty="0"/>
                    </a:p>
                  </a:txBody>
                  <a:tcPr anchor="ctr"/>
                </a:tc>
              </a:tr>
            </a:tbl>
          </a:graphicData>
        </a:graphic>
      </p:graphicFrame>
      <p:sp>
        <p:nvSpPr>
          <p:cNvPr id="5" name="テキスト プレースホルダ 2"/>
          <p:cNvSpPr txBox="1">
            <a:spLocks/>
          </p:cNvSpPr>
          <p:nvPr/>
        </p:nvSpPr>
        <p:spPr bwMode="auto">
          <a:xfrm>
            <a:off x="385762" y="3000372"/>
            <a:ext cx="8329642" cy="44766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Groups</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が制限されない場合には下記特権が制限される。</a:t>
            </a:r>
            <a:endParaRPr kumimoji="1" lang="ja-JP" altLang="en-US" sz="2400" b="0" i="0" u="none" strike="noStrike" kern="0" cap="none" spc="0" normalizeH="0" baseline="0" noProof="0" dirty="0">
              <a:ln>
                <a:noFill/>
              </a:ln>
              <a:solidFill>
                <a:schemeClr val="tx1"/>
              </a:solidFill>
              <a:effectLst/>
              <a:uLnTx/>
              <a:uFillTx/>
              <a:latin typeface="+mn-lt"/>
              <a:ea typeface="+mn-ea"/>
              <a:cs typeface="+mn-cs"/>
            </a:endParaRPr>
          </a:p>
        </p:txBody>
      </p:sp>
      <p:graphicFrame>
        <p:nvGraphicFramePr>
          <p:cNvPr id="7" name="表 6"/>
          <p:cNvGraphicFramePr>
            <a:graphicFrameLocks noGrp="1"/>
          </p:cNvGraphicFramePr>
          <p:nvPr/>
        </p:nvGraphicFramePr>
        <p:xfrm>
          <a:off x="1285852" y="3500438"/>
          <a:ext cx="6398197" cy="2087880"/>
        </p:xfrm>
        <a:graphic>
          <a:graphicData uri="http://schemas.openxmlformats.org/drawingml/2006/table">
            <a:tbl>
              <a:tblPr firstRow="1" bandRow="1">
                <a:tableStyleId>{5C22544A-7EE6-4342-B048-85BDC9FD1C3A}</a:tableStyleId>
              </a:tblPr>
              <a:tblGrid>
                <a:gridCol w="3673793"/>
                <a:gridCol w="2724404"/>
              </a:tblGrid>
              <a:tr h="14287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smtClean="0"/>
                        <a:t>Friendly</a:t>
                      </a:r>
                      <a:r>
                        <a:rPr kumimoji="1" lang="ja-JP" altLang="en-US" sz="1100" dirty="0" smtClean="0"/>
                        <a:t> </a:t>
                      </a:r>
                      <a:r>
                        <a:rPr kumimoji="1" lang="en-US" altLang="ja-JP" sz="1100" dirty="0" smtClean="0"/>
                        <a:t>name</a:t>
                      </a:r>
                      <a:endParaRPr kumimoji="1" lang="ja-JP" altLang="en-US" sz="1100" dirty="0"/>
                    </a:p>
                  </a:txBody>
                  <a:tcPr/>
                </a:tc>
                <a:tc>
                  <a:txBody>
                    <a:bodyPr/>
                    <a:lstStyle/>
                    <a:p>
                      <a:pPr algn="ctr"/>
                      <a:r>
                        <a:rPr kumimoji="1" lang="en-US" altLang="ja-JP" sz="1100" dirty="0" smtClean="0"/>
                        <a:t>Constant</a:t>
                      </a:r>
                      <a:r>
                        <a:rPr kumimoji="1" lang="ja-JP" altLang="en-US" sz="1100" dirty="0" smtClean="0"/>
                        <a:t> </a:t>
                      </a:r>
                      <a:r>
                        <a:rPr kumimoji="1" lang="en-US" altLang="ja-JP" sz="1100" dirty="0" smtClean="0"/>
                        <a:t>name</a:t>
                      </a:r>
                      <a:endParaRPr kumimoji="1" lang="ja-JP" altLang="en-US" sz="1100" dirty="0"/>
                    </a:p>
                  </a:txBody>
                  <a:tcPr/>
                </a:tc>
              </a:tr>
              <a:tr h="0">
                <a:tc>
                  <a:txBody>
                    <a:bodyPr/>
                    <a:lstStyle/>
                    <a:p>
                      <a:pPr algn="l"/>
                      <a:r>
                        <a:rPr lang="ja-JP" altLang="en-US" sz="900" dirty="0"/>
                        <a:t>トークン オブジェクトの作成</a:t>
                      </a:r>
                    </a:p>
                  </a:txBody>
                  <a:tcPr anchor="ctr"/>
                </a:tc>
                <a:tc>
                  <a:txBody>
                    <a:bodyPr/>
                    <a:lstStyle/>
                    <a:p>
                      <a:pPr algn="l"/>
                      <a:r>
                        <a:rPr lang="en-US" sz="900"/>
                        <a:t>SeCreateTokenPrivilege</a:t>
                      </a:r>
                    </a:p>
                  </a:txBody>
                  <a:tcPr anchor="ctr"/>
                </a:tc>
              </a:tr>
              <a:tr h="217176">
                <a:tc>
                  <a:txBody>
                    <a:bodyPr/>
                    <a:lstStyle/>
                    <a:p>
                      <a:pPr algn="l"/>
                      <a:r>
                        <a:rPr lang="ja-JP" altLang="en-US" sz="900" dirty="0"/>
                        <a:t>オペレーティング システムの一部としての機能</a:t>
                      </a:r>
                    </a:p>
                  </a:txBody>
                  <a:tcPr anchor="ctr"/>
                </a:tc>
                <a:tc>
                  <a:txBody>
                    <a:bodyPr/>
                    <a:lstStyle/>
                    <a:p>
                      <a:pPr algn="l"/>
                      <a:r>
                        <a:rPr lang="en-US" sz="900"/>
                        <a:t>SeTcbPrivilege</a:t>
                      </a:r>
                    </a:p>
                  </a:txBody>
                  <a:tcPr anchor="ctr"/>
                </a:tc>
              </a:tr>
              <a:tr h="126690">
                <a:tc>
                  <a:txBody>
                    <a:bodyPr/>
                    <a:lstStyle/>
                    <a:p>
                      <a:pPr algn="l"/>
                      <a:r>
                        <a:rPr lang="ja-JP" altLang="en-US" sz="900" dirty="0"/>
                        <a:t>ファイルとその他のオブジェクトの所有権の取得</a:t>
                      </a:r>
                    </a:p>
                  </a:txBody>
                  <a:tcPr anchor="ctr"/>
                </a:tc>
                <a:tc>
                  <a:txBody>
                    <a:bodyPr/>
                    <a:lstStyle/>
                    <a:p>
                      <a:pPr algn="l"/>
                      <a:r>
                        <a:rPr lang="en-US" sz="900" dirty="0" err="1"/>
                        <a:t>SeTakeOwnershipPrivilege</a:t>
                      </a:r>
                      <a:endParaRPr lang="en-US" sz="900" dirty="0"/>
                    </a:p>
                  </a:txBody>
                  <a:tcPr anchor="ctr"/>
                </a:tc>
              </a:tr>
              <a:tr h="0">
                <a:tc>
                  <a:txBody>
                    <a:bodyPr/>
                    <a:lstStyle/>
                    <a:p>
                      <a:pPr algn="l"/>
                      <a:r>
                        <a:rPr lang="ja-JP" altLang="en-US" sz="900" dirty="0"/>
                        <a:t>ファイルとディレクトリのバックアップ</a:t>
                      </a:r>
                    </a:p>
                  </a:txBody>
                  <a:tcPr anchor="ctr"/>
                </a:tc>
                <a:tc>
                  <a:txBody>
                    <a:bodyPr/>
                    <a:lstStyle/>
                    <a:p>
                      <a:pPr algn="l"/>
                      <a:r>
                        <a:rPr lang="en-US" sz="900" dirty="0" err="1"/>
                        <a:t>SeBackupPrivilege</a:t>
                      </a:r>
                      <a:endParaRPr lang="en-US" sz="900" dirty="0"/>
                    </a:p>
                  </a:txBody>
                  <a:tcPr anchor="ctr"/>
                </a:tc>
              </a:tr>
              <a:tr h="0">
                <a:tc>
                  <a:txBody>
                    <a:bodyPr/>
                    <a:lstStyle/>
                    <a:p>
                      <a:pPr algn="l"/>
                      <a:r>
                        <a:rPr lang="ja-JP" altLang="en-US" sz="900"/>
                        <a:t>ファイルとディレクトリの復元</a:t>
                      </a:r>
                    </a:p>
                  </a:txBody>
                  <a:tcPr anchor="ctr"/>
                </a:tc>
                <a:tc>
                  <a:txBody>
                    <a:bodyPr/>
                    <a:lstStyle/>
                    <a:p>
                      <a:pPr algn="l"/>
                      <a:r>
                        <a:rPr lang="en-US" sz="900" dirty="0" err="1"/>
                        <a:t>SeRestorePrivilege</a:t>
                      </a:r>
                      <a:endParaRPr lang="en-US" sz="900" dirty="0"/>
                    </a:p>
                  </a:txBody>
                  <a:tcPr anchor="ctr"/>
                </a:tc>
              </a:tr>
              <a:tr h="0">
                <a:tc>
                  <a:txBody>
                    <a:bodyPr/>
                    <a:lstStyle/>
                    <a:p>
                      <a:pPr algn="l"/>
                      <a:r>
                        <a:rPr lang="ja-JP" altLang="en-US" sz="900"/>
                        <a:t>プログラムのデバッグ</a:t>
                      </a:r>
                    </a:p>
                  </a:txBody>
                  <a:tcPr anchor="ctr"/>
                </a:tc>
                <a:tc>
                  <a:txBody>
                    <a:bodyPr/>
                    <a:lstStyle/>
                    <a:p>
                      <a:pPr algn="l"/>
                      <a:r>
                        <a:rPr lang="en-US" sz="900" dirty="0" err="1"/>
                        <a:t>SeDebugPrivilege</a:t>
                      </a:r>
                      <a:endParaRPr lang="en-US" sz="900" dirty="0"/>
                    </a:p>
                  </a:txBody>
                  <a:tcPr anchor="ctr"/>
                </a:tc>
              </a:tr>
              <a:tr h="0">
                <a:tc>
                  <a:txBody>
                    <a:bodyPr/>
                    <a:lstStyle/>
                    <a:p>
                      <a:pPr algn="l"/>
                      <a:r>
                        <a:rPr lang="ja-JP" altLang="en-US" sz="900"/>
                        <a:t>認証後にクライアントを偽装</a:t>
                      </a:r>
                    </a:p>
                  </a:txBody>
                  <a:tcPr anchor="ctr"/>
                </a:tc>
                <a:tc>
                  <a:txBody>
                    <a:bodyPr/>
                    <a:lstStyle/>
                    <a:p>
                      <a:pPr algn="l"/>
                      <a:r>
                        <a:rPr lang="en-US" sz="900" dirty="0" err="1"/>
                        <a:t>SeImpersonatePrivilege</a:t>
                      </a:r>
                      <a:endParaRPr lang="en-US" sz="900" dirty="0"/>
                    </a:p>
                  </a:txBody>
                  <a:tcPr anchor="ctr"/>
                </a:tc>
              </a:tr>
              <a:tr h="0">
                <a:tc>
                  <a:txBody>
                    <a:bodyPr/>
                    <a:lstStyle/>
                    <a:p>
                      <a:pPr algn="l"/>
                      <a:r>
                        <a:rPr lang="ja-JP" altLang="en-US" sz="900" dirty="0"/>
                        <a:t>オブジェクト ラベルの変更</a:t>
                      </a:r>
                    </a:p>
                  </a:txBody>
                  <a:tcPr anchor="ctr"/>
                </a:tc>
                <a:tc>
                  <a:txBody>
                    <a:bodyPr/>
                    <a:lstStyle/>
                    <a:p>
                      <a:pPr algn="l"/>
                      <a:r>
                        <a:rPr lang="en-US" sz="900" dirty="0" err="1"/>
                        <a:t>SeRelabelPrivilege</a:t>
                      </a:r>
                      <a:endParaRPr lang="en-US" sz="900" dirty="0"/>
                    </a:p>
                  </a:txBody>
                  <a:tcPr anchor="ctr"/>
                </a:tc>
              </a:tr>
            </a:tbl>
          </a:graphicData>
        </a:graphic>
      </p:graphicFrame>
      <p:sp>
        <p:nvSpPr>
          <p:cNvPr id="9" name="テキスト プレースホルダ 2"/>
          <p:cNvSpPr txBox="1">
            <a:spLocks/>
          </p:cNvSpPr>
          <p:nvPr/>
        </p:nvSpPr>
        <p:spPr bwMode="auto">
          <a:xfrm>
            <a:off x="357158" y="5767421"/>
            <a:ext cx="8329642" cy="3762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2"/>
              </a:rPr>
              <a:t>New UAC Technologies for Windows Vista - MSDN</a:t>
            </a:r>
            <a:r>
              <a:rPr lang="ja-JP" altLang="en-US" sz="1400" kern="0" dirty="0" smtClean="0">
                <a:latin typeface="+mn-lt"/>
                <a:ea typeface="+mn-ea"/>
              </a:rPr>
              <a:t> </a:t>
            </a:r>
            <a:endParaRPr kumimoji="1" lang="en-US" altLang="ja-JP" sz="1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UAC</a:t>
            </a:r>
            <a:r>
              <a:rPr lang="en-US" altLang="ja-JP" dirty="0" smtClean="0"/>
              <a:t/>
            </a:r>
            <a:br>
              <a:rPr lang="en-US" altLang="ja-JP" dirty="0" smtClean="0"/>
            </a:br>
            <a:r>
              <a:rPr kumimoji="1" lang="ja-JP" altLang="en-US" sz="2800" dirty="0" smtClean="0"/>
              <a:t>昇格方法</a:t>
            </a:r>
            <a:endParaRPr kumimoji="1" lang="ja-JP" altLang="en-US" sz="2800" dirty="0"/>
          </a:p>
        </p:txBody>
      </p:sp>
      <p:sp>
        <p:nvSpPr>
          <p:cNvPr id="3" name="テキスト プレースホルダ 2"/>
          <p:cNvSpPr>
            <a:spLocks noGrp="1"/>
          </p:cNvSpPr>
          <p:nvPr>
            <p:ph type="body" idx="1"/>
          </p:nvPr>
        </p:nvSpPr>
        <p:spPr/>
        <p:txBody>
          <a:bodyPr/>
          <a:lstStyle/>
          <a:p>
            <a:pPr marL="0" lvl="2" indent="87313">
              <a:buNone/>
            </a:pPr>
            <a:r>
              <a:rPr kumimoji="1" lang="en-US" altLang="ja-JP" dirty="0" smtClean="0"/>
              <a:t>UAC</a:t>
            </a:r>
            <a:r>
              <a:rPr kumimoji="1" lang="ja-JP" altLang="en-US" dirty="0" smtClean="0"/>
              <a:t> 有効な環境で昇格を行う方法としては下記が存在する。</a:t>
            </a:r>
            <a:endParaRPr lang="en-US" altLang="ja-JP" dirty="0" smtClean="0"/>
          </a:p>
          <a:p>
            <a:pPr marL="0" lvl="2" indent="87313">
              <a:buNone/>
            </a:pPr>
            <a:endParaRPr kumimoji="1" lang="en-US" altLang="ja-JP" dirty="0" smtClean="0"/>
          </a:p>
          <a:p>
            <a:pPr lvl="2"/>
            <a:r>
              <a:rPr kumimoji="1" lang="ja-JP" altLang="en-US" dirty="0" smtClean="0"/>
              <a:t>管理者として実行</a:t>
            </a:r>
            <a:endParaRPr kumimoji="1" lang="en-US" altLang="ja-JP" dirty="0" smtClean="0"/>
          </a:p>
          <a:p>
            <a:pPr lvl="2"/>
            <a:r>
              <a:rPr lang="ja-JP" altLang="en-US" dirty="0" smtClean="0"/>
              <a:t>互換性 </a:t>
            </a:r>
            <a:r>
              <a:rPr lang="en-US" altLang="ja-JP" dirty="0" smtClean="0"/>
              <a:t>tab</a:t>
            </a:r>
          </a:p>
          <a:p>
            <a:pPr lvl="2"/>
            <a:r>
              <a:rPr lang="en-US" altLang="ja-JP" dirty="0" smtClean="0"/>
              <a:t>Compatibility Fixes</a:t>
            </a:r>
            <a:r>
              <a:rPr lang="ja-JP" altLang="en-US" dirty="0" smtClean="0"/>
              <a:t> </a:t>
            </a:r>
            <a:endParaRPr kumimoji="1" lang="en-US" altLang="ja-JP" dirty="0" smtClean="0"/>
          </a:p>
          <a:p>
            <a:pPr lvl="2"/>
            <a:r>
              <a:rPr lang="en-US" altLang="ja-JP" dirty="0" smtClean="0"/>
              <a:t>Application</a:t>
            </a:r>
            <a:r>
              <a:rPr lang="ja-JP" altLang="en-US" dirty="0" smtClean="0"/>
              <a:t> </a:t>
            </a:r>
            <a:r>
              <a:rPr lang="en-US" altLang="ja-JP" dirty="0" smtClean="0"/>
              <a:t>Manifest</a:t>
            </a:r>
          </a:p>
          <a:p>
            <a:pPr lvl="2"/>
            <a:r>
              <a:rPr lang="en-US" altLang="ja-JP" dirty="0" smtClean="0"/>
              <a:t>COM Elevation Moniker</a:t>
            </a:r>
          </a:p>
          <a:p>
            <a:pPr lvl="2"/>
            <a:r>
              <a:rPr lang="en-US" altLang="ja-JP" dirty="0" smtClean="0"/>
              <a:t>Installer</a:t>
            </a:r>
            <a:r>
              <a:rPr lang="ja-JP" altLang="en-US" dirty="0" smtClean="0"/>
              <a:t> の自動昇格</a:t>
            </a:r>
            <a:endParaRPr lang="en-US" altLang="ja-JP" dirty="0" smtClean="0"/>
          </a:p>
          <a:p>
            <a:pPr lvl="1"/>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UAC</a:t>
            </a:r>
            <a:r>
              <a:rPr kumimoji="1" lang="en-US" altLang="ja-JP" dirty="0" smtClean="0"/>
              <a:t/>
            </a:r>
            <a:br>
              <a:rPr kumimoji="1" lang="en-US" altLang="ja-JP" dirty="0" smtClean="0"/>
            </a:br>
            <a:r>
              <a:rPr kumimoji="1" lang="ja-JP" altLang="en-US" sz="2800" dirty="0" smtClean="0"/>
              <a:t>管理者として実行</a:t>
            </a:r>
            <a:endParaRPr kumimoji="1" lang="ja-JP" altLang="en-US" sz="2800" dirty="0"/>
          </a:p>
        </p:txBody>
      </p:sp>
      <p:sp>
        <p:nvSpPr>
          <p:cNvPr id="3" name="テキスト プレースホルダ 2"/>
          <p:cNvSpPr>
            <a:spLocks noGrp="1"/>
          </p:cNvSpPr>
          <p:nvPr>
            <p:ph type="body" idx="1"/>
          </p:nvPr>
        </p:nvSpPr>
        <p:spPr>
          <a:xfrm>
            <a:off x="357158" y="1052513"/>
            <a:ext cx="8329642" cy="876289"/>
          </a:xfrm>
        </p:spPr>
        <p:txBody>
          <a:bodyPr/>
          <a:lstStyle/>
          <a:p>
            <a:pPr marL="0" indent="87313">
              <a:buNone/>
            </a:pPr>
            <a:r>
              <a:rPr lang="en-US" altLang="ja-JP" sz="2400" dirty="0" smtClean="0"/>
              <a:t>Context</a:t>
            </a:r>
            <a:r>
              <a:rPr lang="ja-JP" altLang="en-US" sz="2400" dirty="0" smtClean="0"/>
              <a:t> </a:t>
            </a:r>
            <a:r>
              <a:rPr lang="en-US" altLang="ja-JP" sz="2400" dirty="0" smtClean="0"/>
              <a:t>menu</a:t>
            </a:r>
            <a:r>
              <a:rPr lang="ja-JP" altLang="en-US" sz="2400" dirty="0" smtClean="0"/>
              <a:t> にある「管理者として実行」を利用して昇格された </a:t>
            </a:r>
            <a:r>
              <a:rPr lang="en-US" altLang="ja-JP" sz="2400" dirty="0" smtClean="0"/>
              <a:t>token</a:t>
            </a:r>
            <a:r>
              <a:rPr lang="ja-JP" altLang="en-US" sz="2400" dirty="0" smtClean="0"/>
              <a:t> で実行させることができる。</a:t>
            </a:r>
            <a:endParaRPr lang="en-US" altLang="ja-JP" sz="2400" dirty="0" smtClean="0"/>
          </a:p>
          <a:p>
            <a:pPr marL="0" indent="87313">
              <a:buNone/>
            </a:pPr>
            <a:endParaRPr kumimoji="1" lang="ja-JP" altLang="en-US" sz="2400" dirty="0"/>
          </a:p>
        </p:txBody>
      </p:sp>
      <p:sp>
        <p:nvSpPr>
          <p:cNvPr id="7" name="テキスト プレースホルダ 2"/>
          <p:cNvSpPr txBox="1">
            <a:spLocks/>
          </p:cNvSpPr>
          <p:nvPr/>
        </p:nvSpPr>
        <p:spPr bwMode="auto">
          <a:xfrm>
            <a:off x="500034" y="3286124"/>
            <a:ext cx="8001056" cy="221457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互換性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tab</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の「管理者としてこのプログラムを実行する」を利用すると必ず昇格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dialog</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を表示させることも可能。</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a:p>
            <a:pPr lvl="0" indent="87313">
              <a:spcBef>
                <a:spcPct val="20000"/>
              </a:spcBef>
            </a:pPr>
            <a:r>
              <a:rPr lang="en-US" altLang="ja-JP" sz="2400" kern="0" dirty="0" smtClean="0">
                <a:latin typeface="+mn-lt"/>
                <a:ea typeface="+mn-ea"/>
                <a:hlinkClick r:id="rId2"/>
              </a:rPr>
              <a:t>Microsoft Application Compatibility Toolkit</a:t>
            </a:r>
            <a:r>
              <a:rPr lang="ja-JP" altLang="en-US" sz="2400" kern="0" dirty="0" smtClean="0">
                <a:latin typeface="+mn-lt"/>
                <a:ea typeface="+mn-ea"/>
              </a:rPr>
              <a:t> 同梱の </a:t>
            </a:r>
            <a:r>
              <a:rPr lang="en-US" altLang="ja-JP" sz="2400" dirty="0" smtClean="0"/>
              <a:t>Compatibility Administrator </a:t>
            </a:r>
            <a:r>
              <a:rPr lang="ja-JP" altLang="en-US" sz="2400" dirty="0" smtClean="0"/>
              <a:t> を利用することで同じ設定を大量展開することも可能。</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87313" algn="l" defTabSz="914400" rtl="0" eaLnBrk="1" fontAlgn="base" latinLnBrk="0" hangingPunct="1">
              <a:lnSpc>
                <a:spcPct val="100000"/>
              </a:lnSpc>
              <a:spcBef>
                <a:spcPct val="20000"/>
              </a:spcBef>
              <a:spcAft>
                <a:spcPct val="0"/>
              </a:spcAft>
              <a:buClrTx/>
              <a:buSzTx/>
              <a:buFontTx/>
              <a:buNone/>
              <a:tabLst/>
              <a:defRPr/>
            </a:pP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87313" algn="l" defTabSz="914400" rtl="0" eaLnBrk="1" fontAlgn="base" latinLnBrk="0" hangingPunct="1">
              <a:lnSpc>
                <a:spcPct val="100000"/>
              </a:lnSpc>
              <a:spcBef>
                <a:spcPct val="20000"/>
              </a:spcBef>
              <a:spcAft>
                <a:spcPct val="0"/>
              </a:spcAft>
              <a:buClrTx/>
              <a:buSzTx/>
              <a:buFontTx/>
              <a:buNone/>
              <a:tabLst/>
              <a:defRPr/>
            </a:pP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87313" algn="l" defTabSz="914400" rtl="0" eaLnBrk="1" fontAlgn="base" latinLnBrk="0" hangingPunct="1">
              <a:lnSpc>
                <a:spcPct val="100000"/>
              </a:lnSpc>
              <a:spcBef>
                <a:spcPct val="20000"/>
              </a:spcBef>
              <a:spcAft>
                <a:spcPct val="0"/>
              </a:spcAft>
              <a:buClrTx/>
              <a:buSzTx/>
              <a:buFontTx/>
              <a:buNone/>
              <a:tabLst/>
              <a:defRPr/>
            </a:pPr>
            <a:endParaRPr kumimoji="1" lang="ja-JP" altLang="en-US" sz="2400" b="0" i="0" u="none" strike="noStrike" kern="0" cap="none" spc="0" normalizeH="0" baseline="0" noProof="0" dirty="0">
              <a:ln>
                <a:noFill/>
              </a:ln>
              <a:solidFill>
                <a:schemeClr val="tx1"/>
              </a:solidFill>
              <a:effectLst/>
              <a:uLnTx/>
              <a:uFillTx/>
              <a:latin typeface="+mn-lt"/>
              <a:ea typeface="+mn-ea"/>
              <a:cs typeface="+mn-cs"/>
            </a:endParaRPr>
          </a:p>
        </p:txBody>
      </p:sp>
      <p:pic>
        <p:nvPicPr>
          <p:cNvPr id="9" name="図 8" descr="RunAsAdministrator01.png"/>
          <p:cNvPicPr>
            <a:picLocks noChangeAspect="1"/>
          </p:cNvPicPr>
          <p:nvPr/>
        </p:nvPicPr>
        <p:blipFill>
          <a:blip r:embed="rId3" cstate="print"/>
          <a:stretch>
            <a:fillRect/>
          </a:stretch>
        </p:blipFill>
        <p:spPr>
          <a:xfrm>
            <a:off x="3100398" y="1928802"/>
            <a:ext cx="2971800" cy="127635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UAC</a:t>
            </a:r>
            <a:r>
              <a:rPr lang="en-US" altLang="ja-JP" dirty="0" smtClean="0"/>
              <a:t/>
            </a:r>
            <a:br>
              <a:rPr lang="en-US" altLang="ja-JP" dirty="0" smtClean="0"/>
            </a:br>
            <a:r>
              <a:rPr lang="en-US" altLang="ja-JP" sz="2800" dirty="0" smtClean="0"/>
              <a:t>Application Manifest</a:t>
            </a:r>
            <a:endParaRPr kumimoji="1" lang="ja-JP" altLang="en-US" sz="2800" dirty="0"/>
          </a:p>
        </p:txBody>
      </p:sp>
      <p:sp>
        <p:nvSpPr>
          <p:cNvPr id="3" name="テキスト プレースホルダ 2"/>
          <p:cNvSpPr>
            <a:spLocks noGrp="1"/>
          </p:cNvSpPr>
          <p:nvPr>
            <p:ph type="body" idx="1"/>
          </p:nvPr>
        </p:nvSpPr>
        <p:spPr/>
        <p:txBody>
          <a:bodyPr/>
          <a:lstStyle/>
          <a:p>
            <a:pPr marL="0" indent="87313">
              <a:buNone/>
            </a:pPr>
            <a:r>
              <a:rPr lang="en-US" altLang="ja-JP" sz="2000" dirty="0" smtClean="0">
                <a:hlinkClick r:id="rId2"/>
              </a:rPr>
              <a:t>Application manifest</a:t>
            </a:r>
            <a:r>
              <a:rPr lang="ja-JP" altLang="en-US" sz="2000" dirty="0" smtClean="0"/>
              <a:t> で </a:t>
            </a:r>
            <a:r>
              <a:rPr lang="en-US" altLang="ja-JP" sz="2000" dirty="0" smtClean="0">
                <a:hlinkClick r:id="rId3"/>
              </a:rPr>
              <a:t>requestedExecutionLevel</a:t>
            </a:r>
            <a:r>
              <a:rPr lang="ja-JP" altLang="en-US" sz="2000" dirty="0" smtClean="0"/>
              <a:t> を指定することにより、</a:t>
            </a:r>
            <a:r>
              <a:rPr lang="en-US" altLang="ja-JP" sz="2000" dirty="0" smtClean="0"/>
              <a:t>application</a:t>
            </a:r>
            <a:r>
              <a:rPr lang="ja-JP" altLang="en-US" sz="2000" dirty="0" smtClean="0"/>
              <a:t> 単位で昇格を制御することができる。</a:t>
            </a:r>
            <a:endParaRPr lang="en-US" altLang="ja-JP" sz="2000" dirty="0" smtClean="0"/>
          </a:p>
          <a:p>
            <a:pPr marL="0" indent="87313">
              <a:buNone/>
            </a:pPr>
            <a:endParaRPr lang="en-US" altLang="ja-JP" sz="2800" dirty="0" smtClean="0"/>
          </a:p>
          <a:p>
            <a:pPr marL="0" indent="87313">
              <a:buNone/>
            </a:pPr>
            <a:endParaRPr lang="en-US" altLang="ja-JP" sz="2800" dirty="0" smtClean="0"/>
          </a:p>
          <a:p>
            <a:pPr marL="0" indent="87313">
              <a:buNone/>
            </a:pPr>
            <a:endParaRPr lang="en-US" altLang="ja-JP" sz="2800" dirty="0" smtClean="0"/>
          </a:p>
          <a:p>
            <a:pPr marL="0" indent="87313">
              <a:buNone/>
            </a:pPr>
            <a:endParaRPr lang="en-US" altLang="ja-JP" sz="2800" dirty="0" smtClean="0"/>
          </a:p>
          <a:p>
            <a:pPr marL="0" indent="87313">
              <a:buNone/>
            </a:pPr>
            <a:endParaRPr lang="en-US" altLang="ja-JP" sz="2800" dirty="0" smtClean="0"/>
          </a:p>
          <a:p>
            <a:pPr marL="0" indent="87313">
              <a:buNone/>
            </a:pPr>
            <a:r>
              <a:rPr lang="en-US" altLang="ja-JP" sz="2000" dirty="0" smtClean="0"/>
              <a:t>Application</a:t>
            </a:r>
            <a:r>
              <a:rPr lang="ja-JP" altLang="en-US" sz="2000" dirty="0" smtClean="0"/>
              <a:t> を新規開発する場合、</a:t>
            </a:r>
            <a:r>
              <a:rPr lang="en-US" altLang="ja-JP" sz="2000" dirty="0" smtClean="0">
                <a:hlinkClick r:id="rId2"/>
              </a:rPr>
              <a:t> application manifest</a:t>
            </a:r>
            <a:r>
              <a:rPr lang="ja-JP" altLang="en-US" sz="2000" dirty="0" smtClean="0"/>
              <a:t> に </a:t>
            </a:r>
            <a:r>
              <a:rPr lang="en-US" altLang="ja-JP" sz="2000" dirty="0" smtClean="0">
                <a:hlinkClick r:id="rId3"/>
              </a:rPr>
              <a:t>requestedExecutionLevel</a:t>
            </a:r>
            <a:r>
              <a:rPr lang="ja-JP" altLang="en-US" sz="2000" dirty="0" smtClean="0"/>
              <a:t> を必ず指定する。</a:t>
            </a:r>
            <a:endParaRPr lang="en-US" altLang="ja-JP" sz="2000" dirty="0" smtClean="0"/>
          </a:p>
          <a:p>
            <a:pPr marL="0" indent="87313">
              <a:buNone/>
            </a:pPr>
            <a:r>
              <a:rPr lang="en-US" altLang="ja-JP" sz="2000" dirty="0" smtClean="0"/>
              <a:t>VS</a:t>
            </a:r>
            <a:r>
              <a:rPr lang="ja-JP" altLang="en-US" sz="2000" dirty="0" smtClean="0"/>
              <a:t> </a:t>
            </a:r>
            <a:r>
              <a:rPr lang="en-US" altLang="ja-JP" sz="2000" dirty="0" smtClean="0"/>
              <a:t>2008</a:t>
            </a:r>
            <a:r>
              <a:rPr lang="ja-JP" altLang="en-US" sz="2000" dirty="0" smtClean="0"/>
              <a:t> 以降では既定で </a:t>
            </a:r>
            <a:r>
              <a:rPr lang="en-US" altLang="ja-JP" sz="2000" dirty="0" smtClean="0"/>
              <a:t>“</a:t>
            </a:r>
            <a:r>
              <a:rPr lang="en-US" altLang="ja-JP" sz="2000" dirty="0" err="1" smtClean="0"/>
              <a:t>asInvoker</a:t>
            </a:r>
            <a:r>
              <a:rPr lang="en-US" altLang="ja-JP" sz="2000" dirty="0" smtClean="0"/>
              <a:t>”</a:t>
            </a:r>
            <a:r>
              <a:rPr lang="ja-JP" altLang="en-US" sz="2000" dirty="0" smtClean="0"/>
              <a:t> が指定されている。</a:t>
            </a:r>
            <a:r>
              <a:rPr lang="en-US" altLang="ja-JP" sz="2000" dirty="0" smtClean="0"/>
              <a:t>Application</a:t>
            </a:r>
            <a:r>
              <a:rPr lang="ja-JP" altLang="en-US" sz="2000" dirty="0" smtClean="0"/>
              <a:t> 全体で昇格が必要な </a:t>
            </a:r>
            <a:r>
              <a:rPr lang="en-US" altLang="ja-JP" sz="2000" dirty="0" smtClean="0"/>
              <a:t>applications</a:t>
            </a:r>
            <a:r>
              <a:rPr lang="ja-JP" altLang="en-US" sz="2000" dirty="0" smtClean="0"/>
              <a:t> はできる限り </a:t>
            </a:r>
            <a:r>
              <a:rPr lang="en-US" altLang="ja-JP" sz="2000" dirty="0" smtClean="0"/>
              <a:t>“</a:t>
            </a:r>
            <a:r>
              <a:rPr lang="en-US" altLang="ja-JP" sz="2000" dirty="0" err="1" smtClean="0"/>
              <a:t>highestAvailable</a:t>
            </a:r>
            <a:r>
              <a:rPr lang="en-US" altLang="ja-JP" sz="2000" dirty="0" smtClean="0"/>
              <a:t>”</a:t>
            </a:r>
            <a:r>
              <a:rPr lang="ja-JP" altLang="en-US" sz="2000" dirty="0" smtClean="0"/>
              <a:t> を指定する。</a:t>
            </a:r>
            <a:endParaRPr lang="en-US" altLang="ja-JP" sz="2000" dirty="0" smtClean="0"/>
          </a:p>
          <a:p>
            <a:pPr marL="0" indent="87313">
              <a:buNone/>
            </a:pPr>
            <a:endParaRPr kumimoji="1" lang="ja-JP" altLang="en-US" dirty="0"/>
          </a:p>
        </p:txBody>
      </p:sp>
      <p:graphicFrame>
        <p:nvGraphicFramePr>
          <p:cNvPr id="4" name="表 3"/>
          <p:cNvGraphicFramePr>
            <a:graphicFrameLocks noGrp="1"/>
          </p:cNvGraphicFramePr>
          <p:nvPr/>
        </p:nvGraphicFramePr>
        <p:xfrm>
          <a:off x="357158" y="1817058"/>
          <a:ext cx="8286808" cy="2397760"/>
        </p:xfrm>
        <a:graphic>
          <a:graphicData uri="http://schemas.openxmlformats.org/drawingml/2006/table">
            <a:tbl>
              <a:tblPr firstRow="1" bandRow="1">
                <a:tableStyleId>{5C22544A-7EE6-4342-B048-85BDC9FD1C3A}</a:tableStyleId>
              </a:tblPr>
              <a:tblGrid>
                <a:gridCol w="2303780"/>
                <a:gridCol w="1097280"/>
                <a:gridCol w="1258253"/>
                <a:gridCol w="3627495"/>
              </a:tblGrid>
              <a:tr h="370840">
                <a:tc>
                  <a:txBody>
                    <a:bodyPr/>
                    <a:lstStyle/>
                    <a:p>
                      <a:pPr algn="ctr"/>
                      <a:r>
                        <a:rPr kumimoji="1" lang="en-US" altLang="ja-JP" dirty="0" smtClean="0"/>
                        <a:t>Value</a:t>
                      </a:r>
                      <a:endParaRPr kumimoji="1" lang="ja-JP" altLang="en-US" dirty="0"/>
                    </a:p>
                  </a:txBody>
                  <a:tcPr/>
                </a:tc>
                <a:tc>
                  <a:txBody>
                    <a:bodyPr/>
                    <a:lstStyle/>
                    <a:p>
                      <a:pPr algn="ctr"/>
                      <a:r>
                        <a:rPr kumimoji="1" lang="en-US" altLang="ja-JP" dirty="0" smtClean="0"/>
                        <a:t>Restrict</a:t>
                      </a:r>
                      <a:endParaRPr kumimoji="1" lang="ja-JP" altLang="en-US" dirty="0"/>
                    </a:p>
                  </a:txBody>
                  <a:tcPr/>
                </a:tc>
                <a:tc>
                  <a:txBody>
                    <a:bodyPr/>
                    <a:lstStyle/>
                    <a:p>
                      <a:pPr algn="ctr"/>
                      <a:r>
                        <a:rPr kumimoji="1" lang="en-US" altLang="ja-JP" dirty="0" err="1" smtClean="0"/>
                        <a:t>Virtualize</a:t>
                      </a:r>
                      <a:endParaRPr kumimoji="1" lang="ja-JP" altLang="en-US" dirty="0"/>
                    </a:p>
                  </a:txBody>
                  <a:tcPr/>
                </a:tc>
                <a:tc>
                  <a:txBody>
                    <a:bodyPr/>
                    <a:lstStyle/>
                    <a:p>
                      <a:pPr algn="ctr"/>
                      <a:r>
                        <a:rPr lang="en-US" altLang="ja-JP" dirty="0" smtClean="0"/>
                        <a:t>Description</a:t>
                      </a:r>
                      <a:endParaRPr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(Unmarked)</a:t>
                      </a:r>
                    </a:p>
                  </a:txBody>
                  <a:tcPr/>
                </a:tc>
                <a:tc>
                  <a:txBody>
                    <a:bodyPr/>
                    <a:lstStyle/>
                    <a:p>
                      <a:pPr algn="ctr"/>
                      <a:r>
                        <a:rPr kumimoji="1" lang="en-US" altLang="ja-JP" dirty="0" smtClean="0"/>
                        <a:t>Yes</a:t>
                      </a:r>
                      <a:endParaRPr kumimoji="1" lang="ja-JP" altLang="en-US" dirty="0"/>
                    </a:p>
                  </a:txBody>
                  <a:tcPr/>
                </a:tc>
                <a:tc>
                  <a:txBody>
                    <a:bodyPr/>
                    <a:lstStyle/>
                    <a:p>
                      <a:pPr algn="ctr"/>
                      <a:r>
                        <a:rPr kumimoji="1" lang="en-US" altLang="ja-JP" dirty="0" smtClean="0"/>
                        <a:t>Yes</a:t>
                      </a:r>
                      <a:endParaRPr kumimoji="1" lang="ja-JP" altLang="en-US" dirty="0"/>
                    </a:p>
                  </a:txBody>
                  <a:tcPr/>
                </a:tc>
                <a:tc>
                  <a:txBody>
                    <a:bodyPr/>
                    <a:lstStyle/>
                    <a:p>
                      <a:r>
                        <a:rPr lang="ja-JP" altLang="en-US" dirty="0" smtClean="0"/>
                        <a:t>呼び出し元と同じ</a:t>
                      </a:r>
                      <a:endParaRPr lang="ja-JP" altLang="en-US" dirty="0"/>
                    </a:p>
                  </a:txBody>
                  <a:tcPr/>
                </a:tc>
              </a:tr>
              <a:tr h="370840">
                <a:tc>
                  <a:txBody>
                    <a:bodyPr/>
                    <a:lstStyle/>
                    <a:p>
                      <a:pPr rtl="0"/>
                      <a:r>
                        <a:rPr lang="en-US" altLang="ja-JP" dirty="0" err="1" smtClean="0"/>
                        <a:t>asInvoker</a:t>
                      </a:r>
                      <a:endParaRPr lang="en-US" altLang="ja-JP"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Yes</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No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呼び出し元と同じ</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err="1" smtClean="0"/>
                        <a:t>highestAvailable</a:t>
                      </a:r>
                      <a:endParaRPr lang="en-US" altLang="ja-JP"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No</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No</a:t>
                      </a:r>
                    </a:p>
                  </a:txBody>
                  <a:tcPr/>
                </a:tc>
                <a:tc>
                  <a:txBody>
                    <a:bodyPr/>
                    <a:lstStyle/>
                    <a:p>
                      <a:r>
                        <a:rPr lang="ja-JP" altLang="en-US" dirty="0" smtClean="0"/>
                        <a:t>制限解除 </a:t>
                      </a:r>
                      <a:r>
                        <a:rPr lang="en-US" altLang="ja-JP" dirty="0" smtClean="0"/>
                        <a:t>(IL:</a:t>
                      </a:r>
                      <a:r>
                        <a:rPr lang="ja-JP" altLang="en-US" dirty="0" smtClean="0"/>
                        <a:t> </a:t>
                      </a:r>
                      <a:r>
                        <a:rPr lang="en-US" altLang="ja-JP" dirty="0" smtClean="0"/>
                        <a:t>High)</a:t>
                      </a:r>
                      <a:endParaRPr lang="ja-JP" altLang="en-US" dirty="0"/>
                    </a:p>
                  </a:txBody>
                  <a:tcPr/>
                </a:tc>
              </a:tr>
              <a:tr h="370840">
                <a:tc>
                  <a:txBody>
                    <a:bodyPr/>
                    <a:lstStyle/>
                    <a:p>
                      <a:pPr rtl="0"/>
                      <a:r>
                        <a:rPr lang="en-US" altLang="ja-JP" dirty="0" err="1" smtClean="0"/>
                        <a:t>requireAdministrator</a:t>
                      </a:r>
                      <a:endParaRPr lang="en-US" altLang="ja-JP"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No</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No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制限解除 </a:t>
                      </a:r>
                      <a:r>
                        <a:rPr lang="en-US" altLang="ja-JP" dirty="0" smtClean="0"/>
                        <a:t>(IL:</a:t>
                      </a:r>
                      <a:r>
                        <a:rPr lang="ja-JP" altLang="en-US" dirty="0" smtClean="0"/>
                        <a:t> </a:t>
                      </a:r>
                      <a:r>
                        <a:rPr lang="en-US" altLang="ja-JP" dirty="0" smtClean="0"/>
                        <a:t>High)</a:t>
                      </a:r>
                      <a:endParaRPr lang="ja-JP" altLang="en-US" dirty="0" smtClean="0"/>
                    </a:p>
                    <a:p>
                      <a:r>
                        <a:rPr lang="en-US" altLang="ja-JP" dirty="0" smtClean="0"/>
                        <a:t>Administrators</a:t>
                      </a:r>
                      <a:r>
                        <a:rPr lang="ja-JP" altLang="en-US" dirty="0" smtClean="0"/>
                        <a:t> </a:t>
                      </a:r>
                      <a:r>
                        <a:rPr lang="en-US" altLang="ja-JP" dirty="0" smtClean="0"/>
                        <a:t>group</a:t>
                      </a:r>
                      <a:r>
                        <a:rPr lang="ja-JP" altLang="en-US" dirty="0" smtClean="0"/>
                        <a:t> に所属している </a:t>
                      </a:r>
                      <a:r>
                        <a:rPr lang="en-US" altLang="ja-JP" dirty="0" smtClean="0"/>
                        <a:t>user</a:t>
                      </a:r>
                      <a:r>
                        <a:rPr lang="ja-JP" altLang="en-US" dirty="0" smtClean="0"/>
                        <a:t> のみ実行可能</a:t>
                      </a:r>
                      <a:endParaRPr lang="ja-JP" altLang="en-US" dirty="0"/>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UAC</a:t>
            </a:r>
            <a:r>
              <a:rPr lang="en-US" altLang="ja-JP" dirty="0" smtClean="0"/>
              <a:t/>
            </a:r>
            <a:br>
              <a:rPr lang="en-US" altLang="ja-JP" dirty="0" smtClean="0"/>
            </a:br>
            <a:r>
              <a:rPr lang="en-US" altLang="ja-JP" sz="2800" dirty="0" smtClean="0"/>
              <a:t>COM Elevation Moniker</a:t>
            </a:r>
            <a:endParaRPr kumimoji="1" lang="ja-JP" altLang="en-US" sz="2800" dirty="0"/>
          </a:p>
        </p:txBody>
      </p:sp>
      <p:sp>
        <p:nvSpPr>
          <p:cNvPr id="3" name="テキスト プレースホルダ 2"/>
          <p:cNvSpPr>
            <a:spLocks noGrp="1"/>
          </p:cNvSpPr>
          <p:nvPr>
            <p:ph type="body" idx="1"/>
          </p:nvPr>
        </p:nvSpPr>
        <p:spPr/>
        <p:txBody>
          <a:bodyPr/>
          <a:lstStyle/>
          <a:p>
            <a:pPr marL="0" indent="87313">
              <a:buNone/>
            </a:pPr>
            <a:r>
              <a:rPr kumimoji="1" lang="en-US" altLang="ja-JP" sz="2400" dirty="0" smtClean="0"/>
              <a:t>Application</a:t>
            </a:r>
            <a:r>
              <a:rPr kumimoji="1" lang="ja-JP" altLang="en-US" sz="2400" dirty="0" smtClean="0"/>
              <a:t> </a:t>
            </a:r>
            <a:r>
              <a:rPr kumimoji="1" lang="en-US" altLang="ja-JP" sz="2400" dirty="0" smtClean="0"/>
              <a:t>manifest</a:t>
            </a:r>
            <a:r>
              <a:rPr kumimoji="1" lang="ja-JP" altLang="en-US" sz="2400" dirty="0" smtClean="0"/>
              <a:t> による昇格は </a:t>
            </a:r>
            <a:r>
              <a:rPr kumimoji="1" lang="en-US" altLang="ja-JP" sz="2400" dirty="0" smtClean="0"/>
              <a:t>process</a:t>
            </a:r>
            <a:r>
              <a:rPr kumimoji="1" lang="ja-JP" altLang="en-US" sz="2400" dirty="0" smtClean="0"/>
              <a:t> 単位となるため、局所的に管理者権限が必要となる </a:t>
            </a:r>
            <a:r>
              <a:rPr kumimoji="1" lang="en-US" altLang="ja-JP" sz="2400" dirty="0" smtClean="0"/>
              <a:t>application</a:t>
            </a:r>
            <a:r>
              <a:rPr kumimoji="1" lang="ja-JP" altLang="en-US" sz="2400" dirty="0" smtClean="0"/>
              <a:t> では望ましく無い場合が多い。</a:t>
            </a:r>
            <a:endParaRPr kumimoji="1" lang="en-US" altLang="ja-JP" sz="2400" dirty="0" smtClean="0"/>
          </a:p>
          <a:p>
            <a:pPr marL="0" indent="87313">
              <a:buNone/>
            </a:pPr>
            <a:r>
              <a:rPr kumimoji="1" lang="en-US" altLang="ja-JP" sz="2400" dirty="0" smtClean="0"/>
              <a:t>Process</a:t>
            </a:r>
            <a:r>
              <a:rPr kumimoji="1" lang="ja-JP" altLang="en-US" sz="2400" dirty="0" smtClean="0"/>
              <a:t> 全体で無く局所的に昇格させる場合には </a:t>
            </a:r>
            <a:r>
              <a:rPr lang="en-US" altLang="ja-JP" sz="2400" dirty="0" smtClean="0"/>
              <a:t>COM Elevation Moniker</a:t>
            </a:r>
            <a:r>
              <a:rPr lang="ja-JP" altLang="en-US" sz="2400" dirty="0" smtClean="0"/>
              <a:t> を利用した昇格を行わせることができる。</a:t>
            </a:r>
            <a:endParaRPr lang="en-US" altLang="ja-JP" sz="2400" dirty="0" smtClean="0"/>
          </a:p>
        </p:txBody>
      </p:sp>
      <p:sp>
        <p:nvSpPr>
          <p:cNvPr id="4" name="テキスト プレースホルダ 2"/>
          <p:cNvSpPr txBox="1">
            <a:spLocks/>
          </p:cNvSpPr>
          <p:nvPr/>
        </p:nvSpPr>
        <p:spPr bwMode="auto">
          <a:xfrm>
            <a:off x="385762" y="5857892"/>
            <a:ext cx="8329642" cy="2857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2"/>
              </a:rPr>
              <a:t>The COM Elevation Moniker – MSDN</a:t>
            </a:r>
            <a:endParaRPr lang="en-US" altLang="ja-JP" sz="1400" kern="0" dirty="0" smtClean="0">
              <a:latin typeface="+mn-lt"/>
              <a:ea typeface="+mn-ea"/>
            </a:endParaRPr>
          </a:p>
          <a:p>
            <a:pPr marL="174625" lvl="0" indent="-174625">
              <a:spcBef>
                <a:spcPct val="20000"/>
              </a:spcBef>
              <a:buFont typeface="Arial" pitchFamily="34" charset="0"/>
              <a:buChar char="•"/>
            </a:pPr>
            <a:endParaRPr lang="en-US" altLang="ja-JP" sz="1400" kern="0" dirty="0" smtClean="0">
              <a:latin typeface="+mn-lt"/>
              <a:ea typeface="+mn-e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UAC</a:t>
            </a:r>
            <a:r>
              <a:rPr kumimoji="1" lang="en-US" altLang="ja-JP" dirty="0" smtClean="0"/>
              <a:t/>
            </a:r>
            <a:br>
              <a:rPr kumimoji="1" lang="en-US" altLang="ja-JP" dirty="0" smtClean="0"/>
            </a:br>
            <a:r>
              <a:rPr kumimoji="1" lang="en-US" altLang="ja-JP" sz="2800" dirty="0" smtClean="0"/>
              <a:t>Installer</a:t>
            </a:r>
            <a:r>
              <a:rPr kumimoji="1" lang="ja-JP" altLang="en-US" sz="2800" dirty="0" smtClean="0"/>
              <a:t> の自動昇格</a:t>
            </a:r>
            <a:endParaRPr kumimoji="1" lang="ja-JP" altLang="en-US" sz="2800" dirty="0"/>
          </a:p>
        </p:txBody>
      </p:sp>
      <p:sp>
        <p:nvSpPr>
          <p:cNvPr id="3" name="テキスト プレースホルダ 2"/>
          <p:cNvSpPr>
            <a:spLocks noGrp="1"/>
          </p:cNvSpPr>
          <p:nvPr>
            <p:ph type="body" idx="1"/>
          </p:nvPr>
        </p:nvSpPr>
        <p:spPr/>
        <p:txBody>
          <a:bodyPr/>
          <a:lstStyle/>
          <a:p>
            <a:pPr marL="0" indent="87313">
              <a:buNone/>
            </a:pPr>
            <a:r>
              <a:rPr lang="ja-JP" altLang="en-US" sz="2400" dirty="0" smtClean="0"/>
              <a:t>過去との互換性のために </a:t>
            </a:r>
            <a:r>
              <a:rPr lang="en-US" altLang="ja-JP" sz="2400" dirty="0" smtClean="0"/>
              <a:t>Installer</a:t>
            </a:r>
            <a:r>
              <a:rPr lang="ja-JP" altLang="en-US" sz="2400" dirty="0" smtClean="0"/>
              <a:t> と予測されるものは自動的に昇格する機能がある。</a:t>
            </a:r>
            <a:endParaRPr lang="en-US" altLang="ja-JP" sz="2400" dirty="0" smtClean="0"/>
          </a:p>
          <a:p>
            <a:pPr marL="0" indent="87313">
              <a:buNone/>
            </a:pPr>
            <a:r>
              <a:rPr lang="ja-JP" altLang="en-US" sz="2400" dirty="0" smtClean="0"/>
              <a:t>対象の </a:t>
            </a:r>
            <a:r>
              <a:rPr lang="en-US" altLang="ja-JP" sz="2400" dirty="0" smtClean="0">
                <a:hlinkClick r:id="rId2"/>
              </a:rPr>
              <a:t>application manifest</a:t>
            </a:r>
            <a:r>
              <a:rPr lang="ja-JP" altLang="en-US" sz="2400" dirty="0" smtClean="0"/>
              <a:t> で </a:t>
            </a:r>
            <a:r>
              <a:rPr lang="en-US" altLang="ja-JP" sz="2400" dirty="0" err="1" smtClean="0">
                <a:hlinkClick r:id="rId3"/>
              </a:rPr>
              <a:t>requestedExecutionLevel</a:t>
            </a:r>
            <a:r>
              <a:rPr lang="ja-JP" altLang="en-US" sz="2400" dirty="0" smtClean="0"/>
              <a:t> が指定されておらず、名前に </a:t>
            </a:r>
            <a:r>
              <a:rPr lang="en-US" altLang="ja-JP" sz="2400" dirty="0" smtClean="0"/>
              <a:t>“install”,</a:t>
            </a:r>
            <a:r>
              <a:rPr lang="ja-JP" altLang="en-US" sz="2400" dirty="0" smtClean="0"/>
              <a:t> </a:t>
            </a:r>
            <a:r>
              <a:rPr lang="en-US" altLang="ja-JP" sz="2400" dirty="0" smtClean="0"/>
              <a:t>“update”,</a:t>
            </a:r>
            <a:r>
              <a:rPr lang="ja-JP" altLang="en-US" sz="2400" dirty="0" smtClean="0"/>
              <a:t> </a:t>
            </a:r>
            <a:r>
              <a:rPr lang="en-US" altLang="ja-JP" sz="2400" dirty="0" smtClean="0"/>
              <a:t>“setup”</a:t>
            </a:r>
            <a:r>
              <a:rPr lang="ja-JP" altLang="en-US" sz="2400" dirty="0" smtClean="0"/>
              <a:t> が含まれる場合、自動的に昇格 </a:t>
            </a:r>
            <a:r>
              <a:rPr lang="en-US" altLang="ja-JP" sz="2400" dirty="0" smtClean="0"/>
              <a:t>dialog</a:t>
            </a:r>
            <a:r>
              <a:rPr lang="ja-JP" altLang="en-US" sz="2400" dirty="0" smtClean="0"/>
              <a:t> が表示される。</a:t>
            </a:r>
            <a:endParaRPr lang="en-US" altLang="ja-JP" sz="2400" dirty="0" smtClean="0"/>
          </a:p>
          <a:p>
            <a:pPr marL="0" indent="87313">
              <a:buNone/>
            </a:pPr>
            <a:r>
              <a:rPr lang="ja-JP" altLang="en-US" sz="2400" dirty="0" smtClean="0"/>
              <a:t>本機能はあくまで過去との互換性用のみに用意されているため、積極利用してはならない。</a:t>
            </a:r>
            <a:endParaRPr lang="en-US" altLang="ja-JP" sz="24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b="1" dirty="0" smtClean="0"/>
              <a:t>IL</a:t>
            </a:r>
            <a:br>
              <a:rPr kumimoji="1" lang="en-US" altLang="ja-JP" sz="2400" b="1" dirty="0" smtClean="0"/>
            </a:br>
            <a:r>
              <a:rPr kumimoji="1" lang="en-US" altLang="ja-JP" sz="2800" b="1" dirty="0" smtClean="0"/>
              <a:t>Integrity</a:t>
            </a:r>
            <a:r>
              <a:rPr kumimoji="1" lang="ja-JP" altLang="en-US" sz="2800" b="1" dirty="0" smtClean="0"/>
              <a:t> </a:t>
            </a:r>
            <a:r>
              <a:rPr kumimoji="1" lang="en-US" altLang="ja-JP" sz="2800" b="1" dirty="0" smtClean="0"/>
              <a:t>Level</a:t>
            </a:r>
            <a:r>
              <a:rPr kumimoji="1" lang="ja-JP" altLang="en-US" sz="2800" b="1" dirty="0" smtClean="0"/>
              <a:t> </a:t>
            </a:r>
            <a:r>
              <a:rPr kumimoji="1" lang="en-US" altLang="ja-JP" sz="2800" b="1" dirty="0" smtClean="0"/>
              <a:t>(</a:t>
            </a:r>
            <a:r>
              <a:rPr kumimoji="1" lang="ja-JP" altLang="en-US" sz="2800" b="1" dirty="0" smtClean="0"/>
              <a:t>整合性レベル</a:t>
            </a:r>
            <a:r>
              <a:rPr kumimoji="1" lang="en-US" altLang="ja-JP" sz="2800" b="1" dirty="0" smtClean="0"/>
              <a:t>)</a:t>
            </a:r>
            <a:endParaRPr kumimoji="1" lang="ja-JP" altLang="en-US" sz="2800" b="1" dirty="0"/>
          </a:p>
        </p:txBody>
      </p:sp>
      <p:sp>
        <p:nvSpPr>
          <p:cNvPr id="3" name="テキスト プレースホルダ 2"/>
          <p:cNvSpPr>
            <a:spLocks noGrp="1"/>
          </p:cNvSpPr>
          <p:nvPr>
            <p:ph type="body" idx="1"/>
          </p:nvPr>
        </p:nvSpPr>
        <p:spPr>
          <a:xfrm>
            <a:off x="357158" y="4429132"/>
            <a:ext cx="8329642" cy="1697030"/>
          </a:xfrm>
        </p:spPr>
        <p:txBody>
          <a:bodyPr/>
          <a:lstStyle/>
          <a:p>
            <a:pPr marL="0" indent="87313">
              <a:buNone/>
            </a:pPr>
            <a:r>
              <a:rPr lang="en-US" altLang="ja-JP" sz="2000" dirty="0" smtClean="0"/>
              <a:t>IL</a:t>
            </a:r>
            <a:r>
              <a:rPr lang="ja-JP" altLang="en-US" sz="2000" dirty="0" smtClean="0"/>
              <a:t> は昇格状態を表すとともに、旧来の </a:t>
            </a:r>
            <a:r>
              <a:rPr lang="en-US" altLang="ja-JP" sz="2000" dirty="0" smtClean="0"/>
              <a:t>access</a:t>
            </a:r>
            <a:r>
              <a:rPr lang="ja-JP" altLang="en-US" sz="2000" dirty="0" smtClean="0"/>
              <a:t> </a:t>
            </a:r>
            <a:r>
              <a:rPr lang="en-US" altLang="ja-JP" sz="2000" dirty="0" smtClean="0"/>
              <a:t>control</a:t>
            </a:r>
            <a:r>
              <a:rPr lang="ja-JP" altLang="en-US" sz="2000" dirty="0" smtClean="0"/>
              <a:t> とは別の </a:t>
            </a:r>
            <a:r>
              <a:rPr lang="en-US" altLang="ja-JP" sz="2000" dirty="0" smtClean="0"/>
              <a:t>access</a:t>
            </a:r>
            <a:r>
              <a:rPr lang="ja-JP" altLang="en-US" sz="2000" dirty="0" smtClean="0"/>
              <a:t> </a:t>
            </a:r>
            <a:r>
              <a:rPr lang="en-US" altLang="ja-JP" sz="2000" dirty="0" smtClean="0"/>
              <a:t>control</a:t>
            </a:r>
            <a:r>
              <a:rPr lang="ja-JP" altLang="en-US" sz="2000" dirty="0" smtClean="0"/>
              <a:t> </a:t>
            </a:r>
            <a:r>
              <a:rPr lang="ja-JP" altLang="en-US" sz="2000" dirty="0" err="1" smtClean="0"/>
              <a:t>にも</a:t>
            </a:r>
            <a:r>
              <a:rPr lang="ja-JP" altLang="en-US" sz="2000" dirty="0" smtClean="0"/>
              <a:t>利用される。</a:t>
            </a:r>
            <a:endParaRPr lang="en-US" altLang="ja-JP" sz="2000" dirty="0" smtClean="0"/>
          </a:p>
        </p:txBody>
      </p:sp>
      <p:graphicFrame>
        <p:nvGraphicFramePr>
          <p:cNvPr id="4" name="表 3"/>
          <p:cNvGraphicFramePr>
            <a:graphicFrameLocks noGrp="1"/>
          </p:cNvGraphicFramePr>
          <p:nvPr/>
        </p:nvGraphicFramePr>
        <p:xfrm>
          <a:off x="500034" y="1928802"/>
          <a:ext cx="8021003" cy="2392680"/>
        </p:xfrm>
        <a:graphic>
          <a:graphicData uri="http://schemas.openxmlformats.org/drawingml/2006/table">
            <a:tbl>
              <a:tblPr firstRow="1" bandRow="1">
                <a:tableStyleId>{5C22544A-7EE6-4342-B048-85BDC9FD1C3A}</a:tableStyleId>
              </a:tblPr>
              <a:tblGrid>
                <a:gridCol w="1059180"/>
                <a:gridCol w="1097280"/>
                <a:gridCol w="5864543"/>
              </a:tblGrid>
              <a:tr h="370840">
                <a:tc>
                  <a:txBody>
                    <a:bodyPr/>
                    <a:lstStyle/>
                    <a:p>
                      <a:pPr algn="ctr"/>
                      <a:r>
                        <a:rPr kumimoji="1" lang="en-US" altLang="ja-JP" dirty="0" smtClean="0"/>
                        <a:t>IL</a:t>
                      </a:r>
                      <a:endParaRPr kumimoji="1" lang="ja-JP" altLang="en-US" dirty="0"/>
                    </a:p>
                  </a:txBody>
                  <a:tcPr/>
                </a:tc>
                <a:tc>
                  <a:txBody>
                    <a:bodyPr/>
                    <a:lstStyle/>
                    <a:p>
                      <a:pPr algn="ctr"/>
                      <a:r>
                        <a:rPr kumimoji="1" lang="en-US" altLang="ja-JP" dirty="0" smtClean="0"/>
                        <a:t>Restrict</a:t>
                      </a:r>
                      <a:endParaRPr kumimoji="1" lang="ja-JP" altLang="en-US" dirty="0"/>
                    </a:p>
                  </a:txBody>
                  <a:tcPr/>
                </a:tc>
                <a:tc>
                  <a:txBody>
                    <a:bodyPr/>
                    <a:lstStyle/>
                    <a:p>
                      <a:pPr algn="ctr"/>
                      <a:r>
                        <a:rPr kumimoji="1" lang="en-US" altLang="ja-JP" dirty="0" smtClean="0"/>
                        <a:t>Description</a:t>
                      </a:r>
                      <a:endParaRPr kumimoji="1" lang="ja-JP" altLang="en-US" dirty="0"/>
                    </a:p>
                  </a:txBody>
                  <a:tcPr/>
                </a:tc>
              </a:tr>
              <a:tr h="370840">
                <a:tc>
                  <a:txBody>
                    <a:bodyPr/>
                    <a:lstStyle/>
                    <a:p>
                      <a:r>
                        <a:rPr lang="en-US" altLang="ja-JP" dirty="0" smtClean="0"/>
                        <a:t>Low</a:t>
                      </a:r>
                      <a:endParaRPr kumimoji="1" lang="ja-JP" altLang="en-US" dirty="0"/>
                    </a:p>
                  </a:txBody>
                  <a:tcPr/>
                </a:tc>
                <a:tc>
                  <a:txBody>
                    <a:bodyPr/>
                    <a:lstStyle/>
                    <a:p>
                      <a:pPr algn="ctr"/>
                      <a:r>
                        <a:rPr lang="en-US" altLang="ja-JP" dirty="0" smtClean="0"/>
                        <a:t>Yes</a:t>
                      </a:r>
                    </a:p>
                  </a:txBody>
                  <a:tcPr/>
                </a:tc>
                <a:tc>
                  <a:txBody>
                    <a:bodyPr/>
                    <a:lstStyle/>
                    <a:p>
                      <a:r>
                        <a:rPr lang="ja-JP" altLang="en-US" dirty="0" smtClean="0"/>
                        <a:t>非常に限定的な </a:t>
                      </a:r>
                      <a:r>
                        <a:rPr lang="en-US" altLang="ja-JP" dirty="0" smtClean="0"/>
                        <a:t>process</a:t>
                      </a:r>
                    </a:p>
                    <a:p>
                      <a:r>
                        <a:rPr lang="en-US" altLang="ja-JP" dirty="0" smtClean="0"/>
                        <a:t>Internet</a:t>
                      </a:r>
                      <a:r>
                        <a:rPr lang="ja-JP" altLang="en-US" dirty="0" smtClean="0"/>
                        <a:t> </a:t>
                      </a:r>
                      <a:r>
                        <a:rPr lang="en-US" altLang="ja-JP" dirty="0" smtClean="0"/>
                        <a:t>Explorer</a:t>
                      </a:r>
                      <a:r>
                        <a:rPr lang="ja-JP" altLang="en-US" dirty="0" smtClean="0"/>
                        <a:t> の </a:t>
                      </a:r>
                      <a:r>
                        <a:rPr lang="en-US" altLang="ja-JP" dirty="0" smtClean="0">
                          <a:hlinkClick r:id="rId2"/>
                        </a:rPr>
                        <a:t>protected</a:t>
                      </a:r>
                      <a:r>
                        <a:rPr lang="ja-JP" altLang="en-US" dirty="0" smtClean="0">
                          <a:hlinkClick r:id="rId2"/>
                        </a:rPr>
                        <a:t> </a:t>
                      </a:r>
                      <a:r>
                        <a:rPr lang="en-US" altLang="ja-JP" dirty="0" smtClean="0">
                          <a:hlinkClick r:id="rId2"/>
                        </a:rPr>
                        <a:t>mode</a:t>
                      </a:r>
                      <a:r>
                        <a:rPr lang="ja-JP" altLang="en-US" dirty="0" smtClean="0"/>
                        <a:t> </a:t>
                      </a:r>
                      <a:r>
                        <a:rPr lang="en-US" altLang="ja-JP" dirty="0" smtClean="0"/>
                        <a:t>(</a:t>
                      </a:r>
                      <a:r>
                        <a:rPr lang="ja-JP" altLang="en-US" dirty="0" smtClean="0"/>
                        <a:t>保護モード</a:t>
                      </a:r>
                      <a:r>
                        <a:rPr lang="en-US" altLang="ja-JP" dirty="0" smtClean="0"/>
                        <a:t>)</a:t>
                      </a:r>
                      <a:r>
                        <a:rPr lang="ja-JP" altLang="en-US" dirty="0" smtClean="0"/>
                        <a:t> で利用</a:t>
                      </a:r>
                      <a:endParaRPr lang="en-US" altLang="ja-JP"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Medium</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Yes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通常の </a:t>
                      </a:r>
                      <a:r>
                        <a:rPr lang="en-US" altLang="ja-JP" dirty="0" smtClean="0"/>
                        <a:t>process</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High</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No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昇格した </a:t>
                      </a:r>
                      <a:r>
                        <a:rPr lang="en-US" altLang="ja-JP" dirty="0" smtClean="0"/>
                        <a:t>process</a:t>
                      </a:r>
                      <a:r>
                        <a:rPr lang="ja-JP" altLang="en-US" dirty="0" smtClean="0"/>
                        <a:t>  </a:t>
                      </a:r>
                      <a:r>
                        <a:rPr lang="en-US" altLang="ja-JP" dirty="0" smtClean="0"/>
                        <a:t>(UAC</a:t>
                      </a:r>
                      <a:r>
                        <a:rPr lang="ja-JP" altLang="en-US" dirty="0" smtClean="0"/>
                        <a:t> 無効化時既定</a:t>
                      </a:r>
                      <a:r>
                        <a:rPr lang="en-US" altLang="ja-JP" dirty="0" smtClean="0"/>
                        <a:t>)</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System</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No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NT</a:t>
                      </a:r>
                      <a:r>
                        <a:rPr lang="ja-JP" altLang="en-US" dirty="0" smtClean="0"/>
                        <a:t> </a:t>
                      </a:r>
                      <a:r>
                        <a:rPr lang="en-US" altLang="ja-JP" dirty="0" smtClean="0"/>
                        <a:t>Authority\System,</a:t>
                      </a:r>
                      <a:r>
                        <a:rPr lang="ja-JP" altLang="en-US" dirty="0" smtClean="0"/>
                        <a:t> </a:t>
                      </a:r>
                      <a:r>
                        <a:rPr lang="en-US" altLang="ja-JP" dirty="0" smtClean="0"/>
                        <a:t>NT</a:t>
                      </a:r>
                      <a:r>
                        <a:rPr lang="ja-JP" altLang="en-US" dirty="0" smtClean="0"/>
                        <a:t> </a:t>
                      </a:r>
                      <a:r>
                        <a:rPr lang="en-US" altLang="ja-JP" dirty="0" smtClean="0"/>
                        <a:t>Authority\Network</a:t>
                      </a:r>
                      <a:r>
                        <a:rPr lang="ja-JP" altLang="en-US" dirty="0" smtClean="0"/>
                        <a:t> </a:t>
                      </a:r>
                      <a:r>
                        <a:rPr lang="en-US" altLang="ja-JP" dirty="0" smtClean="0"/>
                        <a:t>Service,</a:t>
                      </a:r>
                      <a:r>
                        <a:rPr lang="ja-JP" altLang="en-US" dirty="0" smtClean="0"/>
                        <a:t> </a:t>
                      </a:r>
                      <a:r>
                        <a:rPr lang="en-US" altLang="ja-JP" dirty="0" smtClean="0"/>
                        <a:t>(NT</a:t>
                      </a:r>
                      <a:r>
                        <a:rPr lang="ja-JP" altLang="en-US" dirty="0" smtClean="0"/>
                        <a:t> </a:t>
                      </a:r>
                      <a:r>
                        <a:rPr lang="en-US" altLang="ja-JP" dirty="0" smtClean="0"/>
                        <a:t>Authority\Local</a:t>
                      </a:r>
                      <a:r>
                        <a:rPr lang="ja-JP" altLang="en-US" dirty="0" smtClean="0"/>
                        <a:t> </a:t>
                      </a:r>
                      <a:r>
                        <a:rPr lang="en-US" altLang="ja-JP" dirty="0" smtClean="0"/>
                        <a:t>System</a:t>
                      </a:r>
                      <a:r>
                        <a:rPr lang="ja-JP" altLang="en-US" dirty="0" smtClean="0"/>
                        <a:t>  で利用</a:t>
                      </a:r>
                      <a:r>
                        <a:rPr lang="en-US" altLang="ja-JP" dirty="0" smtClean="0"/>
                        <a:t>)</a:t>
                      </a:r>
                    </a:p>
                  </a:txBody>
                  <a:tcPr/>
                </a:tc>
              </a:tr>
            </a:tbl>
          </a:graphicData>
        </a:graphic>
      </p:graphicFrame>
      <p:sp>
        <p:nvSpPr>
          <p:cNvPr id="5" name="テキスト プレースホルダ 2"/>
          <p:cNvSpPr txBox="1">
            <a:spLocks/>
          </p:cNvSpPr>
          <p:nvPr/>
        </p:nvSpPr>
        <p:spPr bwMode="auto">
          <a:xfrm>
            <a:off x="358290" y="1071546"/>
            <a:ext cx="8329642" cy="9286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1" indent="87313" algn="l" defTabSz="914400" rtl="0" eaLnBrk="1" fontAlgn="base" latinLnBrk="0" hangingPunct="1">
              <a:lnSpc>
                <a:spcPct val="100000"/>
              </a:lnSpc>
              <a:spcBef>
                <a:spcPct val="20000"/>
              </a:spcBef>
              <a:spcAft>
                <a:spcPct val="0"/>
              </a:spcAft>
              <a:buClrTx/>
              <a:buSzTx/>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rPr>
              <a:t>Windows</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kumimoji="1" lang="en-US" altLang="ja-JP" sz="2000" b="0" i="0" u="none" strike="noStrike" kern="0" cap="none" spc="0" normalizeH="0" baseline="0" noProof="0" dirty="0" smtClean="0">
                <a:ln>
                  <a:noFill/>
                </a:ln>
                <a:solidFill>
                  <a:schemeClr val="tx1"/>
                </a:solidFill>
                <a:effectLst/>
                <a:uLnTx/>
                <a:uFillTx/>
                <a:latin typeface="+mn-lt"/>
                <a:ea typeface="+mn-ea"/>
              </a:rPr>
              <a:t>Vista</a:t>
            </a:r>
            <a:r>
              <a:rPr kumimoji="1" lang="ja-JP" altLang="en-US" sz="2000" b="0" i="0" u="none" strike="noStrike" kern="0" cap="none" spc="0" normalizeH="0" baseline="0" noProof="0" dirty="0" smtClean="0">
                <a:ln>
                  <a:noFill/>
                </a:ln>
                <a:solidFill>
                  <a:schemeClr val="tx1"/>
                </a:solidFill>
                <a:effectLst/>
                <a:uLnTx/>
                <a:uFillTx/>
                <a:latin typeface="+mn-lt"/>
                <a:ea typeface="+mn-ea"/>
              </a:rPr>
              <a:t> 以降の </a:t>
            </a:r>
            <a:r>
              <a:rPr kumimoji="1" lang="en-US" altLang="ja-JP" sz="2000" b="0" i="0" u="none" strike="noStrike" kern="0" cap="none" spc="0" normalizeH="0" baseline="0" noProof="0" dirty="0" smtClean="0">
                <a:ln>
                  <a:noFill/>
                </a:ln>
                <a:solidFill>
                  <a:schemeClr val="tx1"/>
                </a:solidFill>
                <a:effectLst/>
                <a:uLnTx/>
                <a:uFillTx/>
                <a:latin typeface="+mn-lt"/>
                <a:ea typeface="+mn-ea"/>
              </a:rPr>
              <a:t>kernel</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kumimoji="1" lang="ja-JP" altLang="en-US" sz="2000" b="0" i="0" u="none" strike="noStrike" kern="0" cap="none" spc="0" normalizeH="0" baseline="0" noProof="0" dirty="0" err="1" smtClean="0">
                <a:ln>
                  <a:noFill/>
                </a:ln>
                <a:solidFill>
                  <a:schemeClr val="tx1"/>
                </a:solidFill>
                <a:effectLst/>
                <a:uLnTx/>
                <a:uFillTx/>
                <a:latin typeface="+mn-lt"/>
                <a:ea typeface="+mn-ea"/>
              </a:rPr>
              <a:t>には</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kumimoji="1" lang="en-US" altLang="ja-JP" sz="2000" b="0" i="0" u="none" strike="noStrike" kern="0" cap="none" spc="0" normalizeH="0" baseline="0" noProof="0" dirty="0" smtClean="0">
                <a:ln>
                  <a:noFill/>
                </a:ln>
                <a:solidFill>
                  <a:schemeClr val="tx1"/>
                </a:solidFill>
                <a:effectLst/>
                <a:uLnTx/>
                <a:uFillTx/>
                <a:latin typeface="+mn-lt"/>
                <a:ea typeface="+mn-ea"/>
              </a:rPr>
              <a:t>IL</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kumimoji="1" lang="en-US" altLang="ja-JP" sz="2000" b="0" i="0" u="none" strike="noStrike" kern="0" cap="none" spc="0" normalizeH="0" baseline="0" noProof="0" dirty="0" smtClean="0">
                <a:ln>
                  <a:noFill/>
                </a:ln>
                <a:solidFill>
                  <a:schemeClr val="tx1"/>
                </a:solidFill>
                <a:effectLst/>
                <a:uLnTx/>
                <a:uFillTx/>
                <a:latin typeface="+mn-lt"/>
                <a:ea typeface="+mn-ea"/>
              </a:rPr>
              <a:t>(</a:t>
            </a:r>
            <a:r>
              <a:rPr lang="en-US" altLang="ja-JP" sz="2000" kern="0" noProof="0" dirty="0" smtClean="0">
                <a:latin typeface="+mn-lt"/>
                <a:ea typeface="+mn-ea"/>
              </a:rPr>
              <a:t>I</a:t>
            </a:r>
            <a:r>
              <a:rPr kumimoji="1" lang="en-US" altLang="ja-JP" sz="2000" b="0" i="0" u="none" strike="noStrike" kern="0" cap="none" spc="0" normalizeH="0" baseline="0" noProof="0" dirty="0" smtClean="0">
                <a:ln>
                  <a:noFill/>
                </a:ln>
                <a:solidFill>
                  <a:schemeClr val="tx1"/>
                </a:solidFill>
                <a:effectLst/>
                <a:uLnTx/>
                <a:uFillTx/>
                <a:latin typeface="+mn-lt"/>
                <a:ea typeface="+mn-ea"/>
              </a:rPr>
              <a:t>ntegrity</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lang="en-US" altLang="ja-JP" sz="2000" kern="0" noProof="0" dirty="0" smtClean="0">
                <a:latin typeface="+mn-lt"/>
                <a:ea typeface="+mn-ea"/>
              </a:rPr>
              <a:t>L</a:t>
            </a:r>
            <a:r>
              <a:rPr kumimoji="1" lang="en-US" altLang="ja-JP" sz="2000" b="0" i="0" u="none" strike="noStrike" kern="0" cap="none" spc="0" normalizeH="0" baseline="0" noProof="0" dirty="0" smtClean="0">
                <a:ln>
                  <a:noFill/>
                </a:ln>
                <a:solidFill>
                  <a:schemeClr val="tx1"/>
                </a:solidFill>
                <a:effectLst/>
                <a:uLnTx/>
                <a:uFillTx/>
                <a:latin typeface="+mn-lt"/>
                <a:ea typeface="+mn-ea"/>
              </a:rPr>
              <a:t>evel)</a:t>
            </a:r>
            <a:r>
              <a:rPr kumimoji="1" lang="ja-JP" altLang="en-US" sz="2000" b="0" i="0" u="none" strike="noStrike" kern="0" cap="none" spc="0" normalizeH="0" baseline="0" noProof="0" dirty="0" smtClean="0">
                <a:ln>
                  <a:noFill/>
                </a:ln>
                <a:solidFill>
                  <a:schemeClr val="tx1"/>
                </a:solidFill>
                <a:effectLst/>
                <a:uLnTx/>
                <a:uFillTx/>
                <a:latin typeface="+mn-lt"/>
                <a:ea typeface="+mn-ea"/>
              </a:rPr>
              <a:t> という概念が導入された。</a:t>
            </a:r>
            <a:endParaRPr kumimoji="1" lang="ja-JP" altLang="en-US" sz="2000" b="0" i="0" u="none" strike="noStrike" kern="0" cap="none" spc="0" normalizeH="0" baseline="0" noProof="0" dirty="0">
              <a:ln>
                <a:noFill/>
              </a:ln>
              <a:solidFill>
                <a:schemeClr val="tx1"/>
              </a:solidFill>
              <a:effectLst/>
              <a:uLnTx/>
              <a:uFillTx/>
              <a:latin typeface="+mn-lt"/>
              <a:ea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b="1" dirty="0" smtClean="0"/>
              <a:t>IL</a:t>
            </a:r>
            <a:r>
              <a:rPr lang="en-US" altLang="ja-JP" b="1" dirty="0" smtClean="0"/>
              <a:t/>
            </a:r>
            <a:br>
              <a:rPr lang="en-US" altLang="ja-JP" b="1" dirty="0" smtClean="0"/>
            </a:br>
            <a:r>
              <a:rPr kumimoji="1" lang="en-US" altLang="ja-JP" sz="2800" b="1" dirty="0" smtClean="0"/>
              <a:t>SID</a:t>
            </a:r>
            <a:endParaRPr kumimoji="1" lang="ja-JP" altLang="en-US" sz="2800" b="1" dirty="0"/>
          </a:p>
        </p:txBody>
      </p:sp>
      <p:sp>
        <p:nvSpPr>
          <p:cNvPr id="3" name="テキスト プレースホルダ 2"/>
          <p:cNvSpPr>
            <a:spLocks noGrp="1"/>
          </p:cNvSpPr>
          <p:nvPr>
            <p:ph type="body" idx="1"/>
          </p:nvPr>
        </p:nvSpPr>
        <p:spPr>
          <a:xfrm>
            <a:off x="357158" y="4286256"/>
            <a:ext cx="8329642" cy="1857388"/>
          </a:xfrm>
        </p:spPr>
        <p:txBody>
          <a:bodyPr/>
          <a:lstStyle/>
          <a:p>
            <a:pPr marL="0" indent="87313">
              <a:buNone/>
            </a:pPr>
            <a:r>
              <a:rPr lang="ja-JP" altLang="en-US" sz="2000" dirty="0" smtClean="0"/>
              <a:t>この </a:t>
            </a:r>
            <a:r>
              <a:rPr lang="en-US" altLang="ja-JP" sz="2000" dirty="0" smtClean="0"/>
              <a:t>SID</a:t>
            </a:r>
            <a:r>
              <a:rPr lang="ja-JP" altLang="en-US" sz="2000" dirty="0" smtClean="0"/>
              <a:t> は任意 </a:t>
            </a:r>
            <a:r>
              <a:rPr lang="en-US" altLang="ja-JP" sz="2000" dirty="0" smtClean="0"/>
              <a:t>objects</a:t>
            </a:r>
            <a:r>
              <a:rPr lang="ja-JP" altLang="en-US" sz="2000" dirty="0" smtClean="0"/>
              <a:t> の </a:t>
            </a:r>
            <a:r>
              <a:rPr lang="en-US" altLang="ja-JP" sz="2000" dirty="0" smtClean="0"/>
              <a:t>SACL</a:t>
            </a:r>
            <a:r>
              <a:rPr lang="ja-JP" altLang="en-US" sz="2000" dirty="0" smtClean="0"/>
              <a:t> に設定することができ、これを基に </a:t>
            </a:r>
            <a:r>
              <a:rPr lang="en-US" altLang="ja-JP" sz="2000" dirty="0" smtClean="0"/>
              <a:t>access</a:t>
            </a:r>
            <a:r>
              <a:rPr lang="ja-JP" altLang="en-US" sz="2000" dirty="0" smtClean="0"/>
              <a:t> </a:t>
            </a:r>
            <a:r>
              <a:rPr lang="en-US" altLang="ja-JP" sz="2000" dirty="0" smtClean="0"/>
              <a:t>control</a:t>
            </a:r>
            <a:r>
              <a:rPr lang="ja-JP" altLang="en-US" sz="2000" dirty="0" smtClean="0"/>
              <a:t> することができる。何も指定していないときは、</a:t>
            </a:r>
            <a:r>
              <a:rPr lang="en-US" altLang="ja-JP" sz="2000" dirty="0" smtClean="0"/>
              <a:t>Medium</a:t>
            </a:r>
            <a:r>
              <a:rPr lang="ja-JP" altLang="en-US" sz="2000" dirty="0" smtClean="0"/>
              <a:t> が設定されているものとして扱われる。</a:t>
            </a:r>
            <a:endParaRPr lang="en-US" altLang="ja-JP" sz="2000" dirty="0" smtClean="0"/>
          </a:p>
          <a:p>
            <a:pPr marL="0" indent="87313">
              <a:buNone/>
            </a:pPr>
            <a:endParaRPr lang="en-US" altLang="ja-JP" sz="1400" dirty="0" smtClean="0"/>
          </a:p>
          <a:p>
            <a:pPr marL="0" indent="87313">
              <a:buNone/>
            </a:pPr>
            <a:r>
              <a:rPr lang="en-US" altLang="ja-JP" sz="1400" dirty="0" smtClean="0">
                <a:hlinkClick r:id="rId2"/>
              </a:rPr>
              <a:t>Windows Integrity Mechanism Design - MSDN</a:t>
            </a:r>
            <a:r>
              <a:rPr lang="ja-JP" altLang="en-US" sz="1400" dirty="0" smtClean="0"/>
              <a:t> </a:t>
            </a:r>
            <a:endParaRPr lang="en-US" altLang="ja-JP" sz="1400" dirty="0" smtClean="0"/>
          </a:p>
        </p:txBody>
      </p:sp>
      <p:graphicFrame>
        <p:nvGraphicFramePr>
          <p:cNvPr id="4" name="表 3"/>
          <p:cNvGraphicFramePr>
            <a:graphicFrameLocks noGrp="1"/>
          </p:cNvGraphicFramePr>
          <p:nvPr/>
        </p:nvGraphicFramePr>
        <p:xfrm>
          <a:off x="1071538" y="2217742"/>
          <a:ext cx="6804660" cy="1854200"/>
        </p:xfrm>
        <a:graphic>
          <a:graphicData uri="http://schemas.openxmlformats.org/drawingml/2006/table">
            <a:tbl>
              <a:tblPr firstRow="1" bandRow="1">
                <a:tableStyleId>{5C22544A-7EE6-4342-B048-85BDC9FD1C3A}</a:tableStyleId>
              </a:tblPr>
              <a:tblGrid>
                <a:gridCol w="4640580"/>
                <a:gridCol w="2164080"/>
              </a:tblGrid>
              <a:tr h="370840">
                <a:tc>
                  <a:txBody>
                    <a:bodyPr/>
                    <a:lstStyle/>
                    <a:p>
                      <a:pPr algn="ctr"/>
                      <a:r>
                        <a:rPr lang="en-US" altLang="ja-JP" dirty="0" smtClean="0"/>
                        <a:t>Name </a:t>
                      </a:r>
                      <a:endParaRPr kumimoji="1" lang="ja-JP" altLang="en-US" dirty="0"/>
                    </a:p>
                  </a:txBody>
                  <a:tcPr/>
                </a:tc>
                <a:tc>
                  <a:txBody>
                    <a:bodyPr/>
                    <a:lstStyle/>
                    <a:p>
                      <a:pPr algn="ctr"/>
                      <a:r>
                        <a:rPr lang="en-US" altLang="ja-JP" dirty="0" smtClean="0"/>
                        <a:t>Integrity level SID</a:t>
                      </a:r>
                      <a:endParaRPr kumimoji="1" lang="ja-JP" altLang="en-US" dirty="0"/>
                    </a:p>
                  </a:txBody>
                  <a:tcPr/>
                </a:tc>
              </a:tr>
              <a:tr h="370840">
                <a:tc>
                  <a:txBody>
                    <a:bodyPr/>
                    <a:lstStyle/>
                    <a:p>
                      <a:r>
                        <a:rPr lang="en-US" altLang="ja-JP" dirty="0" smtClean="0"/>
                        <a:t>Mandatory Label\Low Mandatory Level</a:t>
                      </a:r>
                      <a:r>
                        <a:rPr lang="ja-JP" altLang="en-US" dirty="0" smtClean="0"/>
                        <a:t> </a:t>
                      </a:r>
                      <a:endParaRPr kumimoji="1" lang="ja-JP" altLang="en-US" dirty="0"/>
                    </a:p>
                  </a:txBody>
                  <a:tcPr/>
                </a:tc>
                <a:tc>
                  <a:txBody>
                    <a:bodyPr/>
                    <a:lstStyle/>
                    <a:p>
                      <a:r>
                        <a:rPr lang="en-US" altLang="ja-JP" dirty="0" smtClean="0"/>
                        <a:t>S-1-16-4096</a:t>
                      </a:r>
                      <a:endParaRPr kumimoji="1"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Mandatory Label\Medium Mandatory Level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S-1-16-8192</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Mandatory Label\High Mandatory Level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S-1-16-12288</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Mandatory Label\System Mandatory Level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S-1-16-16384</a:t>
                      </a:r>
                    </a:p>
                  </a:txBody>
                  <a:tcPr/>
                </a:tc>
              </a:tr>
            </a:tbl>
          </a:graphicData>
        </a:graphic>
      </p:graphicFrame>
      <p:sp>
        <p:nvSpPr>
          <p:cNvPr id="5" name="テキスト プレースホルダ 2"/>
          <p:cNvSpPr txBox="1">
            <a:spLocks/>
          </p:cNvSpPr>
          <p:nvPr/>
        </p:nvSpPr>
        <p:spPr bwMode="auto">
          <a:xfrm>
            <a:off x="358290" y="1071546"/>
            <a:ext cx="8329642"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1" indent="87313" algn="l" defTabSz="914400" rtl="0" eaLnBrk="1" fontAlgn="base" latinLnBrk="0" hangingPunct="1">
              <a:lnSpc>
                <a:spcPct val="100000"/>
              </a:lnSpc>
              <a:spcBef>
                <a:spcPct val="20000"/>
              </a:spcBef>
              <a:spcAft>
                <a:spcPct val="0"/>
              </a:spcAft>
              <a:buClrTx/>
              <a:buSzTx/>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rPr>
              <a:t>Integrity</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kumimoji="1" lang="en-US" altLang="ja-JP" sz="2000" b="0" i="0" u="none" strike="noStrike" kern="0" cap="none" spc="0" normalizeH="0" baseline="0" noProof="0" dirty="0" smtClean="0">
                <a:ln>
                  <a:noFill/>
                </a:ln>
                <a:solidFill>
                  <a:schemeClr val="tx1"/>
                </a:solidFill>
                <a:effectLst/>
                <a:uLnTx/>
                <a:uFillTx/>
                <a:latin typeface="+mn-lt"/>
                <a:ea typeface="+mn-ea"/>
              </a:rPr>
              <a:t>level</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lang="ja-JP" altLang="en-US" sz="2000" kern="0" dirty="0" smtClean="0">
                <a:latin typeface="+mn-lt"/>
                <a:ea typeface="+mn-ea"/>
              </a:rPr>
              <a:t> を表す</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kumimoji="1" lang="en-US" altLang="ja-JP" sz="2000" b="0" i="0" u="none" strike="noStrike" kern="0" cap="none" spc="0" normalizeH="0" baseline="0" noProof="0" dirty="0" smtClean="0">
                <a:ln>
                  <a:noFill/>
                </a:ln>
                <a:solidFill>
                  <a:schemeClr val="tx1"/>
                </a:solidFill>
                <a:effectLst/>
                <a:uLnTx/>
                <a:uFillTx/>
                <a:latin typeface="+mn-lt"/>
                <a:ea typeface="+mn-ea"/>
              </a:rPr>
              <a:t>SID</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kumimoji="1" lang="ja-JP" altLang="en-US" sz="2000" b="0" i="0" u="none" strike="noStrike" kern="0" cap="none" spc="0" normalizeH="0" baseline="0" noProof="0" dirty="0" err="1" smtClean="0">
                <a:ln>
                  <a:noFill/>
                </a:ln>
                <a:solidFill>
                  <a:schemeClr val="tx1"/>
                </a:solidFill>
                <a:effectLst/>
                <a:uLnTx/>
                <a:uFillTx/>
                <a:latin typeface="+mn-lt"/>
                <a:ea typeface="+mn-ea"/>
              </a:rPr>
              <a:t>が存</a:t>
            </a:r>
            <a:r>
              <a:rPr kumimoji="1" lang="ja-JP" altLang="en-US" sz="2000" b="0" i="0" u="none" strike="noStrike" kern="0" cap="none" spc="0" normalizeH="0" baseline="0" noProof="0" dirty="0" smtClean="0">
                <a:ln>
                  <a:noFill/>
                </a:ln>
                <a:solidFill>
                  <a:schemeClr val="tx1"/>
                </a:solidFill>
                <a:effectLst/>
                <a:uLnTx/>
                <a:uFillTx/>
                <a:latin typeface="+mn-lt"/>
                <a:ea typeface="+mn-ea"/>
              </a:rPr>
              <a:t>在し、</a:t>
            </a:r>
            <a:r>
              <a:rPr kumimoji="1" lang="en-US" altLang="ja-JP" sz="2000" b="0" i="0" u="none" strike="noStrike" kern="0" cap="none" spc="0" normalizeH="0" baseline="0" noProof="0" dirty="0" smtClean="0">
                <a:ln>
                  <a:noFill/>
                </a:ln>
                <a:solidFill>
                  <a:schemeClr val="tx1"/>
                </a:solidFill>
                <a:effectLst/>
                <a:uLnTx/>
                <a:uFillTx/>
                <a:latin typeface="+mn-lt"/>
                <a:ea typeface="+mn-ea"/>
              </a:rPr>
              <a:t>access</a:t>
            </a:r>
            <a:r>
              <a:rPr kumimoji="1" lang="ja-JP" altLang="en-US" sz="2000" b="0" i="0" u="none" strike="noStrike" kern="0" cap="none" spc="0" normalizeH="0" baseline="0" noProof="0" dirty="0" smtClean="0">
                <a:ln>
                  <a:noFill/>
                </a:ln>
                <a:solidFill>
                  <a:schemeClr val="tx1"/>
                </a:solidFill>
                <a:effectLst/>
                <a:uLnTx/>
                <a:uFillTx/>
                <a:latin typeface="+mn-lt"/>
                <a:ea typeface="+mn-ea"/>
              </a:rPr>
              <a:t> </a:t>
            </a:r>
            <a:r>
              <a:rPr kumimoji="1" lang="en-US" altLang="ja-JP" sz="2000" b="0" i="0" u="none" strike="noStrike" kern="0" cap="none" spc="0" normalizeH="0" baseline="0" noProof="0" dirty="0" smtClean="0">
                <a:ln>
                  <a:noFill/>
                </a:ln>
                <a:solidFill>
                  <a:schemeClr val="tx1"/>
                </a:solidFill>
                <a:effectLst/>
                <a:uLnTx/>
                <a:uFillTx/>
                <a:latin typeface="+mn-lt"/>
                <a:ea typeface="+mn-ea"/>
              </a:rPr>
              <a:t>token</a:t>
            </a:r>
            <a:r>
              <a:rPr kumimoji="1" lang="ja-JP" altLang="en-US" sz="2000" b="0" i="0" u="none" strike="noStrike" kern="0" cap="none" spc="0" normalizeH="0" baseline="0" noProof="0" dirty="0" smtClean="0">
                <a:ln>
                  <a:noFill/>
                </a:ln>
                <a:solidFill>
                  <a:schemeClr val="tx1"/>
                </a:solidFill>
                <a:effectLst/>
                <a:uLnTx/>
                <a:uFillTx/>
                <a:latin typeface="+mn-lt"/>
                <a:ea typeface="+mn-ea"/>
              </a:rPr>
              <a:t> の </a:t>
            </a:r>
            <a:r>
              <a:rPr kumimoji="1" lang="en-US" altLang="ja-JP" sz="2000" b="0" i="0" u="none" strike="noStrike" kern="0" cap="none" spc="0" normalizeH="0" baseline="0" noProof="0" dirty="0" smtClean="0">
                <a:ln>
                  <a:noFill/>
                </a:ln>
                <a:solidFill>
                  <a:schemeClr val="tx1"/>
                </a:solidFill>
                <a:effectLst/>
                <a:uLnTx/>
                <a:uFillTx/>
                <a:latin typeface="+mn-lt"/>
                <a:ea typeface="+mn-ea"/>
              </a:rPr>
              <a:t>groups</a:t>
            </a:r>
            <a:r>
              <a:rPr kumimoji="1" lang="ja-JP" altLang="en-US" sz="2000" b="0" i="0" u="none" strike="noStrike" kern="0" cap="none" spc="0" normalizeH="0" baseline="0" noProof="0" dirty="0" smtClean="0">
                <a:ln>
                  <a:noFill/>
                </a:ln>
                <a:solidFill>
                  <a:schemeClr val="tx1"/>
                </a:solidFill>
                <a:effectLst/>
                <a:uLnTx/>
                <a:uFillTx/>
                <a:latin typeface="+mn-lt"/>
                <a:ea typeface="+mn-ea"/>
              </a:rPr>
              <a:t> にその </a:t>
            </a:r>
            <a:r>
              <a:rPr kumimoji="1" lang="en-US" altLang="ja-JP" sz="2000" b="0" i="0" u="none" strike="noStrike" kern="0" cap="none" spc="0" normalizeH="0" baseline="0" noProof="0" dirty="0" smtClean="0">
                <a:ln>
                  <a:noFill/>
                </a:ln>
                <a:solidFill>
                  <a:schemeClr val="tx1"/>
                </a:solidFill>
                <a:effectLst/>
                <a:uLnTx/>
                <a:uFillTx/>
                <a:latin typeface="+mn-lt"/>
                <a:ea typeface="+mn-ea"/>
              </a:rPr>
              <a:t>SID</a:t>
            </a:r>
            <a:r>
              <a:rPr kumimoji="1" lang="ja-JP" altLang="en-US" sz="2000" b="0" i="0" u="none" strike="noStrike" kern="0" cap="none" spc="0" normalizeH="0" baseline="0" noProof="0" dirty="0" smtClean="0">
                <a:ln>
                  <a:noFill/>
                </a:ln>
                <a:solidFill>
                  <a:schemeClr val="tx1"/>
                </a:solidFill>
                <a:effectLst/>
                <a:uLnTx/>
                <a:uFillTx/>
                <a:latin typeface="+mn-lt"/>
                <a:ea typeface="+mn-ea"/>
              </a:rPr>
              <a:t> が格納される。この </a:t>
            </a:r>
            <a:r>
              <a:rPr kumimoji="1" lang="en-US" altLang="ja-JP" sz="2000" b="0" i="0" u="none" strike="noStrike" kern="0" cap="none" spc="0" normalizeH="0" baseline="0" noProof="0" dirty="0" smtClean="0">
                <a:ln>
                  <a:noFill/>
                </a:ln>
                <a:solidFill>
                  <a:schemeClr val="tx1"/>
                </a:solidFill>
                <a:effectLst/>
                <a:uLnTx/>
                <a:uFillTx/>
                <a:latin typeface="+mn-lt"/>
                <a:ea typeface="+mn-ea"/>
              </a:rPr>
              <a:t>SID</a:t>
            </a:r>
            <a:r>
              <a:rPr kumimoji="1" lang="ja-JP" altLang="en-US" sz="2000" b="0" i="0" u="none" strike="noStrike" kern="0" cap="none" spc="0" normalizeH="0" baseline="0" noProof="0" dirty="0" smtClean="0">
                <a:ln>
                  <a:noFill/>
                </a:ln>
                <a:solidFill>
                  <a:schemeClr val="tx1"/>
                </a:solidFill>
                <a:effectLst/>
                <a:uLnTx/>
                <a:uFillTx/>
                <a:latin typeface="+mn-lt"/>
                <a:ea typeface="+mn-ea"/>
              </a:rPr>
              <a:t> を調査することでどの </a:t>
            </a:r>
            <a:r>
              <a:rPr kumimoji="1" lang="en-US" altLang="ja-JP" sz="2000" b="0" i="0" u="none" strike="noStrike" kern="0" cap="none" spc="0" normalizeH="0" baseline="0" noProof="0" dirty="0" smtClean="0">
                <a:ln>
                  <a:noFill/>
                </a:ln>
                <a:solidFill>
                  <a:schemeClr val="tx1"/>
                </a:solidFill>
                <a:effectLst/>
                <a:uLnTx/>
                <a:uFillTx/>
                <a:latin typeface="+mn-lt"/>
                <a:ea typeface="+mn-ea"/>
              </a:rPr>
              <a:t>IL</a:t>
            </a:r>
            <a:r>
              <a:rPr kumimoji="1" lang="ja-JP" altLang="en-US" sz="2000" b="0" i="0" u="none" strike="noStrike" kern="0" cap="none" spc="0" normalizeH="0" baseline="0" noProof="0" dirty="0" smtClean="0">
                <a:ln>
                  <a:noFill/>
                </a:ln>
                <a:solidFill>
                  <a:schemeClr val="tx1"/>
                </a:solidFill>
                <a:effectLst/>
                <a:uLnTx/>
                <a:uFillTx/>
                <a:latin typeface="+mn-lt"/>
                <a:ea typeface="+mn-ea"/>
              </a:rPr>
              <a:t> で動作しているか調査が可能。</a:t>
            </a:r>
            <a:endParaRPr kumimoji="1" lang="ja-JP" altLang="en-US" sz="2000" b="0" i="0" u="none" strike="noStrike" kern="0" cap="none" spc="0" normalizeH="0" baseline="0" noProof="0" dirty="0">
              <a:ln>
                <a:noFill/>
              </a:ln>
              <a:solidFill>
                <a:schemeClr val="tx1"/>
              </a:solidFill>
              <a:effectLst/>
              <a:uLnTx/>
              <a:uFillTx/>
              <a:latin typeface="+mn-lt"/>
              <a:ea typeface="+mn-e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IL</a:t>
            </a:r>
            <a:r>
              <a:rPr lang="en-US" altLang="ja-JP" dirty="0" smtClean="0"/>
              <a:t/>
            </a:r>
            <a:br>
              <a:rPr lang="en-US" altLang="ja-JP" dirty="0" smtClean="0"/>
            </a:br>
            <a:r>
              <a:rPr kumimoji="1" lang="en-US" altLang="ja-JP" sz="2800" dirty="0" smtClean="0"/>
              <a:t>Access</a:t>
            </a:r>
            <a:r>
              <a:rPr kumimoji="1" lang="ja-JP" altLang="en-US" sz="2800" dirty="0" smtClean="0"/>
              <a:t> </a:t>
            </a:r>
            <a:r>
              <a:rPr kumimoji="1" lang="en-US" altLang="ja-JP" sz="2800" dirty="0" smtClean="0"/>
              <a:t>Control</a:t>
            </a:r>
            <a:endParaRPr kumimoji="1" lang="ja-JP" altLang="en-US" sz="2800" dirty="0"/>
          </a:p>
        </p:txBody>
      </p:sp>
      <p:sp>
        <p:nvSpPr>
          <p:cNvPr id="3" name="テキスト プレースホルダ 2"/>
          <p:cNvSpPr>
            <a:spLocks noGrp="1"/>
          </p:cNvSpPr>
          <p:nvPr>
            <p:ph type="body" idx="1"/>
          </p:nvPr>
        </p:nvSpPr>
        <p:spPr>
          <a:xfrm>
            <a:off x="357158" y="1052513"/>
            <a:ext cx="8329642" cy="447661"/>
          </a:xfrm>
        </p:spPr>
        <p:txBody>
          <a:bodyPr/>
          <a:lstStyle/>
          <a:p>
            <a:pPr marL="0" indent="87313">
              <a:buNone/>
            </a:pPr>
            <a:r>
              <a:rPr lang="en-US" altLang="ja-JP" sz="2000" dirty="0" smtClean="0"/>
              <a:t>Vista</a:t>
            </a:r>
            <a:r>
              <a:rPr lang="ja-JP" altLang="en-US" sz="2000" dirty="0" smtClean="0"/>
              <a:t> 以降の </a:t>
            </a:r>
            <a:r>
              <a:rPr lang="en-US" altLang="ja-JP" sz="2000" dirty="0" smtClean="0"/>
              <a:t>kernel</a:t>
            </a:r>
            <a:r>
              <a:rPr lang="ja-JP" altLang="en-US" sz="2000" dirty="0" smtClean="0"/>
              <a:t> では</a:t>
            </a:r>
            <a:r>
              <a:rPr kumimoji="1" lang="ja-JP" altLang="en-US" sz="2000" dirty="0" smtClean="0"/>
              <a:t>下記順番で </a:t>
            </a:r>
            <a:r>
              <a:rPr kumimoji="1" lang="en-US" altLang="ja-JP" sz="2000" dirty="0" smtClean="0"/>
              <a:t>ACL</a:t>
            </a:r>
            <a:r>
              <a:rPr kumimoji="1" lang="ja-JP" altLang="en-US" sz="2000" dirty="0" smtClean="0"/>
              <a:t> の照合が行われる。</a:t>
            </a:r>
            <a:endParaRPr kumimoji="1" lang="ja-JP" altLang="en-US" sz="2000" dirty="0"/>
          </a:p>
        </p:txBody>
      </p:sp>
      <p:graphicFrame>
        <p:nvGraphicFramePr>
          <p:cNvPr id="4" name="図表 3"/>
          <p:cNvGraphicFramePr/>
          <p:nvPr/>
        </p:nvGraphicFramePr>
        <p:xfrm>
          <a:off x="428596" y="1500174"/>
          <a:ext cx="4143404" cy="32861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プレースホルダ 2"/>
          <p:cNvSpPr txBox="1">
            <a:spLocks/>
          </p:cNvSpPr>
          <p:nvPr/>
        </p:nvSpPr>
        <p:spPr bwMode="auto">
          <a:xfrm>
            <a:off x="4572000" y="1500174"/>
            <a:ext cx="4143404" cy="35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44513" marR="0" lvl="0" indent="-457200" algn="l" defTabSz="914400" rtl="0" eaLnBrk="1" fontAlgn="base" latinLnBrk="0" hangingPunct="1">
              <a:lnSpc>
                <a:spcPct val="100000"/>
              </a:lnSpc>
              <a:spcBef>
                <a:spcPct val="20000"/>
              </a:spcBef>
              <a:spcAft>
                <a:spcPct val="0"/>
              </a:spcAft>
              <a:buClrTx/>
              <a:buSzTx/>
              <a:buFont typeface="+mj-lt"/>
              <a:buAutoNum type="arabicPeriod"/>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IL</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照合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(Vista</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以降</a:t>
            </a:r>
            <a:r>
              <a:rPr lang="ja-JP" altLang="en-US" sz="2000" kern="0" dirty="0" smtClean="0">
                <a:latin typeface="+mn-lt"/>
                <a:ea typeface="+mn-ea"/>
              </a:rPr>
              <a:t>から導入</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a:t>
            </a:r>
          </a:p>
          <a:p>
            <a:pPr marL="449263" lvl="1" indent="87313">
              <a:spcBef>
                <a:spcPct val="20000"/>
              </a:spcBef>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Access</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a:t>
            </a:r>
            <a:r>
              <a:rPr lang="ja-JP" altLang="en-US" sz="2000" kern="0" noProof="0" dirty="0" smtClean="0">
                <a:latin typeface="+mn-lt"/>
                <a:ea typeface="+mn-ea"/>
              </a:rPr>
              <a:t> </a:t>
            </a:r>
            <a:r>
              <a:rPr lang="en-US" altLang="ja-JP" sz="2000" kern="0" noProof="0" dirty="0" smtClean="0">
                <a:latin typeface="+mn-lt"/>
                <a:ea typeface="+mn-ea"/>
              </a:rPr>
              <a:t>token</a:t>
            </a:r>
            <a:r>
              <a:rPr lang="ja-JP" altLang="en-US" sz="2000" kern="0" noProof="0" dirty="0" smtClean="0">
                <a:latin typeface="+mn-lt"/>
                <a:ea typeface="+mn-ea"/>
              </a:rPr>
              <a:t> に格納された </a:t>
            </a:r>
            <a:r>
              <a:rPr lang="en-US" altLang="ja-JP" sz="2000" kern="0" noProof="0" dirty="0" smtClean="0">
                <a:latin typeface="+mn-lt"/>
                <a:ea typeface="+mn-ea"/>
              </a:rPr>
              <a:t>IL</a:t>
            </a:r>
            <a:r>
              <a:rPr lang="ja-JP" altLang="en-US" sz="2000" kern="0" noProof="0" dirty="0" smtClean="0">
                <a:latin typeface="+mn-lt"/>
                <a:ea typeface="+mn-ea"/>
              </a:rPr>
              <a:t> </a:t>
            </a:r>
            <a:r>
              <a:rPr lang="en-US" altLang="ja-JP" sz="2000" kern="0" noProof="0" dirty="0" smtClean="0">
                <a:latin typeface="+mn-lt"/>
                <a:ea typeface="+mn-ea"/>
              </a:rPr>
              <a:t>SID</a:t>
            </a:r>
            <a:r>
              <a:rPr lang="ja-JP" altLang="en-US" sz="2000" kern="0" noProof="0" dirty="0" smtClean="0">
                <a:latin typeface="+mn-lt"/>
                <a:ea typeface="+mn-ea"/>
              </a:rPr>
              <a:t> と対象 </a:t>
            </a:r>
            <a:r>
              <a:rPr lang="en-US" altLang="ja-JP" sz="2000" kern="0" noProof="0" dirty="0" smtClean="0">
                <a:latin typeface="+mn-lt"/>
                <a:ea typeface="+mn-ea"/>
              </a:rPr>
              <a:t>object</a:t>
            </a:r>
            <a:r>
              <a:rPr lang="ja-JP" altLang="en-US" sz="2000" kern="0" noProof="0" dirty="0" smtClean="0">
                <a:latin typeface="+mn-lt"/>
                <a:ea typeface="+mn-ea"/>
              </a:rPr>
              <a:t> の </a:t>
            </a:r>
            <a:r>
              <a:rPr lang="en-US" altLang="ja-JP" sz="2000" kern="0" noProof="0" dirty="0" smtClean="0">
                <a:latin typeface="+mn-lt"/>
                <a:ea typeface="+mn-ea"/>
              </a:rPr>
              <a:t>SACL</a:t>
            </a:r>
            <a:r>
              <a:rPr lang="ja-JP" altLang="en-US" sz="2000" kern="0" noProof="0" dirty="0" smtClean="0">
                <a:latin typeface="+mn-lt"/>
                <a:ea typeface="+mn-ea"/>
              </a:rPr>
              <a:t> に格納された </a:t>
            </a:r>
            <a:r>
              <a:rPr lang="en-US" altLang="ja-JP" sz="2000" kern="0" noProof="0" dirty="0" smtClean="0">
                <a:latin typeface="+mn-lt"/>
                <a:ea typeface="+mn-ea"/>
              </a:rPr>
              <a:t>IL</a:t>
            </a:r>
            <a:r>
              <a:rPr lang="ja-JP" altLang="en-US" sz="2000" kern="0" noProof="0" dirty="0" smtClean="0">
                <a:latin typeface="+mn-lt"/>
                <a:ea typeface="+mn-ea"/>
              </a:rPr>
              <a:t> </a:t>
            </a:r>
            <a:r>
              <a:rPr lang="en-US" altLang="ja-JP" sz="2000" kern="0" noProof="0" dirty="0" smtClean="0">
                <a:latin typeface="+mn-lt"/>
                <a:ea typeface="+mn-ea"/>
              </a:rPr>
              <a:t>SID</a:t>
            </a:r>
            <a:r>
              <a:rPr lang="ja-JP" altLang="en-US" sz="2000" kern="0" noProof="0" dirty="0" smtClean="0">
                <a:latin typeface="+mn-lt"/>
                <a:ea typeface="+mn-ea"/>
              </a:rPr>
              <a:t> </a:t>
            </a:r>
            <a:r>
              <a:rPr lang="ja-JP" altLang="en-US" sz="2000" kern="0" noProof="0" dirty="0" err="1" smtClean="0">
                <a:latin typeface="+mn-lt"/>
                <a:ea typeface="+mn-ea"/>
              </a:rPr>
              <a:t>を照</a:t>
            </a:r>
            <a:r>
              <a:rPr lang="ja-JP" altLang="en-US" sz="2000" kern="0" noProof="0" dirty="0" smtClean="0">
                <a:latin typeface="+mn-lt"/>
                <a:ea typeface="+mn-ea"/>
              </a:rPr>
              <a:t>合し、</a:t>
            </a:r>
            <a:r>
              <a:rPr lang="en-US" altLang="ja-JP" sz="2000" kern="0" noProof="0" dirty="0" smtClean="0">
                <a:latin typeface="+mn-lt"/>
                <a:ea typeface="+mn-ea"/>
              </a:rPr>
              <a:t>access</a:t>
            </a:r>
            <a:r>
              <a:rPr lang="ja-JP" altLang="en-US" sz="2000" kern="0" noProof="0" dirty="0" smtClean="0">
                <a:latin typeface="+mn-lt"/>
                <a:ea typeface="+mn-ea"/>
              </a:rPr>
              <a:t> </a:t>
            </a:r>
            <a:r>
              <a:rPr lang="en-US" altLang="ja-JP" sz="2000" kern="0" noProof="0" dirty="0" smtClean="0">
                <a:latin typeface="+mn-lt"/>
                <a:ea typeface="+mn-ea"/>
              </a:rPr>
              <a:t>token</a:t>
            </a:r>
            <a:r>
              <a:rPr lang="ja-JP" altLang="en-US" sz="2000" kern="0" noProof="0" dirty="0" smtClean="0">
                <a:latin typeface="+mn-lt"/>
                <a:ea typeface="+mn-ea"/>
              </a:rPr>
              <a:t> に格納された </a:t>
            </a:r>
            <a:r>
              <a:rPr lang="en-US" altLang="ja-JP" sz="2000" kern="0" noProof="0" dirty="0" smtClean="0">
                <a:latin typeface="+mn-lt"/>
                <a:ea typeface="+mn-ea"/>
              </a:rPr>
              <a:t>IL</a:t>
            </a:r>
            <a:r>
              <a:rPr lang="ja-JP" altLang="en-US" sz="2000" kern="0" noProof="0" dirty="0" smtClean="0">
                <a:latin typeface="+mn-lt"/>
                <a:ea typeface="+mn-ea"/>
              </a:rPr>
              <a:t> </a:t>
            </a:r>
            <a:r>
              <a:rPr lang="en-US" altLang="ja-JP" sz="2000" kern="0" noProof="0" dirty="0" smtClean="0">
                <a:latin typeface="+mn-lt"/>
                <a:ea typeface="+mn-ea"/>
              </a:rPr>
              <a:t>SID</a:t>
            </a:r>
            <a:r>
              <a:rPr lang="ja-JP" altLang="en-US" sz="2000" kern="0" noProof="0" dirty="0" smtClean="0">
                <a:latin typeface="+mn-lt"/>
                <a:ea typeface="+mn-ea"/>
              </a:rPr>
              <a:t> が低い場合には </a:t>
            </a:r>
            <a:r>
              <a:rPr lang="en-US" altLang="ja-JP" sz="2000" kern="0" noProof="0" dirty="0" smtClean="0">
                <a:latin typeface="+mn-lt"/>
                <a:ea typeface="+mn-ea"/>
              </a:rPr>
              <a:t>access</a:t>
            </a:r>
            <a:r>
              <a:rPr lang="ja-JP" altLang="en-US" sz="2000" kern="0" noProof="0" dirty="0" smtClean="0">
                <a:latin typeface="+mn-lt"/>
                <a:ea typeface="+mn-ea"/>
              </a:rPr>
              <a:t> 拒否する。</a:t>
            </a:r>
            <a:endParaRPr lang="en-US" altLang="ja-JP" sz="2000" kern="0" noProof="0" dirty="0" smtClean="0">
              <a:latin typeface="+mn-lt"/>
              <a:ea typeface="+mn-ea"/>
            </a:endParaRPr>
          </a:p>
          <a:p>
            <a:pPr marL="544513" lvl="0" indent="-457200">
              <a:spcBef>
                <a:spcPct val="20000"/>
              </a:spcBef>
              <a:buFont typeface="+mj-lt"/>
              <a:buAutoNum type="arabicPeriod"/>
              <a:defRPr/>
            </a:pPr>
            <a:r>
              <a:rPr lang="en-US" altLang="ja-JP" sz="2000" kern="0" dirty="0" smtClean="0"/>
              <a:t>DACL</a:t>
            </a:r>
            <a:r>
              <a:rPr lang="ja-JP" altLang="en-US" sz="2000" kern="0" dirty="0" smtClean="0"/>
              <a:t> 照合</a:t>
            </a:r>
            <a:endParaRPr lang="en-US" altLang="ja-JP" sz="2000" kern="0" dirty="0" smtClean="0"/>
          </a:p>
          <a:p>
            <a:pPr marL="449263" lvl="1" indent="87313">
              <a:spcBef>
                <a:spcPct val="20000"/>
              </a:spcBef>
            </a:pPr>
            <a:r>
              <a:rPr lang="en-US" altLang="ja-JP" sz="2000" kern="0" noProof="0" dirty="0" smtClean="0">
                <a:latin typeface="+mn-lt"/>
                <a:ea typeface="+mn-ea"/>
              </a:rPr>
              <a:t>Windows</a:t>
            </a:r>
            <a:r>
              <a:rPr lang="ja-JP" altLang="en-US" sz="2000" kern="0" noProof="0" dirty="0" smtClean="0">
                <a:latin typeface="+mn-lt"/>
                <a:ea typeface="+mn-ea"/>
              </a:rPr>
              <a:t> </a:t>
            </a:r>
            <a:r>
              <a:rPr lang="en-US" altLang="ja-JP" sz="2000" kern="0" noProof="0" dirty="0" smtClean="0">
                <a:latin typeface="+mn-lt"/>
                <a:ea typeface="+mn-ea"/>
              </a:rPr>
              <a:t>Vista</a:t>
            </a:r>
            <a:r>
              <a:rPr lang="ja-JP" altLang="en-US" sz="2000" kern="0" dirty="0" smtClean="0">
                <a:latin typeface="+mn-lt"/>
                <a:ea typeface="+mn-ea"/>
              </a:rPr>
              <a:t> 以前でおなじみの </a:t>
            </a:r>
            <a:r>
              <a:rPr lang="en-US" altLang="ja-JP" sz="2000" kern="0" dirty="0" smtClean="0">
                <a:latin typeface="+mn-lt"/>
                <a:ea typeface="+mn-ea"/>
              </a:rPr>
              <a:t>access</a:t>
            </a:r>
            <a:r>
              <a:rPr lang="ja-JP" altLang="en-US" sz="2000" kern="0" dirty="0" smtClean="0">
                <a:latin typeface="+mn-lt"/>
                <a:ea typeface="+mn-ea"/>
              </a:rPr>
              <a:t> </a:t>
            </a:r>
            <a:r>
              <a:rPr lang="en-US" altLang="ja-JP" sz="2000" kern="0" dirty="0" smtClean="0">
                <a:latin typeface="+mn-lt"/>
                <a:ea typeface="+mn-ea"/>
              </a:rPr>
              <a:t>control</a:t>
            </a:r>
            <a:endParaRPr lang="en-US" altLang="ja-JP" sz="2000" kern="0" noProof="0" dirty="0" smtClean="0">
              <a:latin typeface="+mn-lt"/>
              <a:ea typeface="+mn-ea"/>
            </a:endParaRPr>
          </a:p>
          <a:p>
            <a:pPr marL="449263" lvl="1" indent="87313">
              <a:spcBef>
                <a:spcPct val="20000"/>
              </a:spcBef>
            </a:pPr>
            <a:endParaRPr kumimoji="1" lang="ja-JP" altLang="en-US" sz="2000" b="0" i="0" u="none" strike="noStrike" kern="0" cap="none" spc="0" normalizeH="0" baseline="0" noProof="0" dirty="0">
              <a:ln>
                <a:noFill/>
              </a:ln>
              <a:solidFill>
                <a:schemeClr val="tx1"/>
              </a:solidFill>
              <a:effectLst/>
              <a:uLnTx/>
              <a:uFillTx/>
              <a:latin typeface="+mn-lt"/>
              <a:ea typeface="+mn-ea"/>
              <a:cs typeface="+mn-cs"/>
            </a:endParaRPr>
          </a:p>
        </p:txBody>
      </p:sp>
      <p:sp>
        <p:nvSpPr>
          <p:cNvPr id="6" name="テキスト プレースホルダ 2"/>
          <p:cNvSpPr txBox="1">
            <a:spLocks/>
          </p:cNvSpPr>
          <p:nvPr/>
        </p:nvSpPr>
        <p:spPr bwMode="auto">
          <a:xfrm>
            <a:off x="357158" y="4786322"/>
            <a:ext cx="8329642" cy="8572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IE</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で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protected</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mode</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が有効な時には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IL</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Low</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で起動しているため、</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SACL</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に </a:t>
            </a:r>
            <a:r>
              <a:rPr kumimoji="1" lang="ja-JP" altLang="en-US" sz="2000" b="0" i="0" u="none" strike="noStrike" kern="0" cap="none" spc="0" normalizeH="0" noProof="0" dirty="0" smtClean="0">
                <a:ln>
                  <a:noFill/>
                </a:ln>
                <a:solidFill>
                  <a:schemeClr val="tx1"/>
                </a:solidFill>
                <a:effectLst/>
                <a:uLnTx/>
                <a:uFillTx/>
                <a:latin typeface="+mn-lt"/>
                <a:ea typeface="+mn-ea"/>
                <a:cs typeface="+mn-cs"/>
              </a:rPr>
              <a:t> </a:t>
            </a:r>
            <a:r>
              <a:rPr kumimoji="1" lang="en-US" altLang="ja-JP" sz="2000" b="0" i="0" u="none" strike="noStrike" kern="0" cap="none" spc="0" normalizeH="0" noProof="0" dirty="0" smtClean="0">
                <a:ln>
                  <a:noFill/>
                </a:ln>
                <a:solidFill>
                  <a:schemeClr val="tx1"/>
                </a:solidFill>
                <a:effectLst/>
                <a:uLnTx/>
                <a:uFillTx/>
                <a:latin typeface="+mn-lt"/>
                <a:ea typeface="+mn-ea"/>
                <a:cs typeface="+mn-cs"/>
              </a:rPr>
              <a:t>IL</a:t>
            </a:r>
            <a:r>
              <a:rPr kumimoji="1" lang="ja-JP" altLang="en-US" sz="2000" b="0" i="0" u="none" strike="noStrike" kern="0" cap="none" spc="0" normalizeH="0" noProof="0" dirty="0" smtClean="0">
                <a:ln>
                  <a:noFill/>
                </a:ln>
                <a:solidFill>
                  <a:schemeClr val="tx1"/>
                </a:solidFill>
                <a:effectLst/>
                <a:uLnTx/>
                <a:uFillTx/>
                <a:latin typeface="+mn-lt"/>
                <a:ea typeface="+mn-ea"/>
                <a:cs typeface="+mn-cs"/>
              </a:rPr>
              <a:t> </a:t>
            </a:r>
            <a:r>
              <a:rPr kumimoji="1" lang="en-US" altLang="ja-JP" sz="2000" b="0" i="0" u="none" strike="noStrike" kern="0" cap="none" spc="0" normalizeH="0" noProof="0" dirty="0" smtClean="0">
                <a:ln>
                  <a:noFill/>
                </a:ln>
                <a:solidFill>
                  <a:schemeClr val="tx1"/>
                </a:solidFill>
                <a:effectLst/>
                <a:uLnTx/>
                <a:uFillTx/>
                <a:latin typeface="+mn-lt"/>
                <a:ea typeface="+mn-ea"/>
                <a:cs typeface="+mn-cs"/>
              </a:rPr>
              <a:t>Low</a:t>
            </a:r>
            <a:r>
              <a:rPr kumimoji="1" lang="ja-JP" altLang="en-US" sz="2000" b="0" i="0" u="none" strike="noStrike" kern="0" cap="none" spc="0" normalizeH="0" noProof="0" dirty="0" smtClean="0">
                <a:ln>
                  <a:noFill/>
                </a:ln>
                <a:solidFill>
                  <a:schemeClr val="tx1"/>
                </a:solidFill>
                <a:effectLst/>
                <a:uLnTx/>
                <a:uFillTx/>
                <a:latin typeface="+mn-lt"/>
                <a:ea typeface="+mn-ea"/>
                <a:cs typeface="+mn-cs"/>
              </a:rPr>
              <a:t> が設定されている </a:t>
            </a:r>
            <a:r>
              <a:rPr kumimoji="1" lang="en-US" altLang="ja-JP" sz="2000" b="0" i="0" u="none" strike="noStrike" kern="0" cap="none" spc="0" normalizeH="0" noProof="0" dirty="0" smtClean="0">
                <a:ln>
                  <a:noFill/>
                </a:ln>
                <a:solidFill>
                  <a:schemeClr val="tx1"/>
                </a:solidFill>
                <a:effectLst/>
                <a:uLnTx/>
                <a:uFillTx/>
                <a:latin typeface="+mn-lt"/>
                <a:ea typeface="+mn-ea"/>
                <a:cs typeface="+mn-cs"/>
              </a:rPr>
              <a:t>objects</a:t>
            </a:r>
            <a:r>
              <a:rPr kumimoji="1" lang="ja-JP" altLang="en-US" sz="2000" b="0" i="0" u="none" strike="noStrike" kern="0" cap="none" spc="0" normalizeH="0" noProof="0" dirty="0" smtClean="0">
                <a:ln>
                  <a:noFill/>
                </a:ln>
                <a:solidFill>
                  <a:schemeClr val="tx1"/>
                </a:solidFill>
                <a:effectLst/>
                <a:uLnTx/>
                <a:uFillTx/>
                <a:latin typeface="+mn-lt"/>
                <a:ea typeface="+mn-ea"/>
                <a:cs typeface="+mn-cs"/>
              </a:rPr>
              <a:t> </a:t>
            </a:r>
            <a:r>
              <a:rPr lang="ja-JP" altLang="en-US" sz="2000" kern="0" dirty="0" smtClean="0">
                <a:latin typeface="+mn-lt"/>
                <a:ea typeface="+mn-ea"/>
              </a:rPr>
              <a:t>にしか</a:t>
            </a:r>
            <a:r>
              <a:rPr kumimoji="1" lang="ja-JP" altLang="en-US" sz="2000" b="0" i="0" u="none" strike="noStrike" kern="0" cap="none" spc="0" normalizeH="0" noProof="0" dirty="0" smtClean="0">
                <a:ln>
                  <a:noFill/>
                </a:ln>
                <a:solidFill>
                  <a:schemeClr val="tx1"/>
                </a:solidFill>
                <a:effectLst/>
                <a:uLnTx/>
                <a:uFillTx/>
                <a:latin typeface="+mn-lt"/>
                <a:ea typeface="+mn-ea"/>
                <a:cs typeface="+mn-cs"/>
              </a:rPr>
              <a:t> </a:t>
            </a:r>
            <a:r>
              <a:rPr kumimoji="1" lang="en-US" altLang="ja-JP" sz="2000" b="0" i="0" u="none" strike="noStrike" kern="0" cap="none" spc="0" normalizeH="0" noProof="0" dirty="0" smtClean="0">
                <a:ln>
                  <a:noFill/>
                </a:ln>
                <a:solidFill>
                  <a:schemeClr val="tx1"/>
                </a:solidFill>
                <a:effectLst/>
                <a:uLnTx/>
                <a:uFillTx/>
                <a:latin typeface="+mn-lt"/>
                <a:ea typeface="+mn-ea"/>
                <a:cs typeface="+mn-cs"/>
              </a:rPr>
              <a:t>access</a:t>
            </a:r>
            <a:r>
              <a:rPr kumimoji="1" lang="ja-JP" altLang="en-US" sz="2000" b="0" i="0" u="none" strike="noStrike" kern="0" cap="none" spc="0" normalizeH="0" noProof="0" dirty="0" smtClean="0">
                <a:ln>
                  <a:noFill/>
                </a:ln>
                <a:solidFill>
                  <a:schemeClr val="tx1"/>
                </a:solidFill>
                <a:effectLst/>
                <a:uLnTx/>
                <a:uFillTx/>
                <a:latin typeface="+mn-lt"/>
                <a:ea typeface="+mn-ea"/>
                <a:cs typeface="+mn-cs"/>
              </a:rPr>
              <a:t> できない。</a:t>
            </a:r>
            <a:endParaRPr kumimoji="1" lang="ja-JP" altLang="en-US" sz="2000" b="0" i="0" u="none" strike="noStrike" kern="0" cap="none" spc="0" normalizeH="0" baseline="0" noProof="0" dirty="0">
              <a:ln>
                <a:noFill/>
              </a:ln>
              <a:solidFill>
                <a:schemeClr val="tx1"/>
              </a:solidFill>
              <a:effectLst/>
              <a:uLnTx/>
              <a:uFillTx/>
              <a:latin typeface="+mn-lt"/>
              <a:ea typeface="+mn-ea"/>
              <a:cs typeface="+mn-cs"/>
            </a:endParaRPr>
          </a:p>
        </p:txBody>
      </p:sp>
      <p:sp>
        <p:nvSpPr>
          <p:cNvPr id="7" name="テキスト プレースホルダ 2"/>
          <p:cNvSpPr txBox="1">
            <a:spLocks/>
          </p:cNvSpPr>
          <p:nvPr/>
        </p:nvSpPr>
        <p:spPr bwMode="auto">
          <a:xfrm>
            <a:off x="385762" y="5857892"/>
            <a:ext cx="8329642" cy="2857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6"/>
              </a:rPr>
              <a:t>Windows Integrity Mechanism Design – MSDN</a:t>
            </a:r>
            <a:endParaRPr lang="en-US" altLang="ja-JP" sz="1400" kern="0" dirty="0" smtClean="0">
              <a:latin typeface="+mn-lt"/>
              <a:ea typeface="+mn-ea"/>
            </a:endParaRPr>
          </a:p>
          <a:p>
            <a:pPr marL="174625" lvl="0" indent="-174625">
              <a:spcBef>
                <a:spcPct val="20000"/>
              </a:spcBef>
              <a:buFont typeface="Arial" pitchFamily="34" charset="0"/>
              <a:buChar char="•"/>
            </a:pPr>
            <a:endParaRPr lang="en-US" altLang="ja-JP" sz="1400" kern="0" dirty="0" smtClean="0">
              <a:latin typeface="+mn-lt"/>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400" dirty="0" smtClean="0"/>
              <a:t>Windows</a:t>
            </a:r>
            <a:r>
              <a:rPr kumimoji="1" lang="ja-JP" altLang="en-US" sz="2400" dirty="0" smtClean="0"/>
              <a:t> </a:t>
            </a:r>
            <a:r>
              <a:rPr lang="en-US" altLang="ja-JP" sz="2400" dirty="0" smtClean="0"/>
              <a:t>A</a:t>
            </a:r>
            <a:r>
              <a:rPr kumimoji="1" lang="en-US" altLang="ja-JP" sz="2400" dirty="0" smtClean="0"/>
              <a:t>ccess</a:t>
            </a:r>
            <a:r>
              <a:rPr kumimoji="1" lang="ja-JP" altLang="en-US" sz="2400" dirty="0" smtClean="0"/>
              <a:t> </a:t>
            </a:r>
            <a:r>
              <a:rPr lang="en-US" altLang="ja-JP" sz="2400" dirty="0" smtClean="0"/>
              <a:t>C</a:t>
            </a:r>
            <a:r>
              <a:rPr kumimoji="1" lang="en-US" altLang="ja-JP" sz="2400" dirty="0" smtClean="0"/>
              <a:t>ontrol</a:t>
            </a:r>
            <a:r>
              <a:rPr kumimoji="1" lang="ja-JP" altLang="en-US" sz="2400" dirty="0" smtClean="0"/>
              <a:t> の基本</a:t>
            </a:r>
            <a:r>
              <a:rPr lang="en-US" altLang="ja-JP" dirty="0" smtClean="0"/>
              <a:t/>
            </a:r>
            <a:br>
              <a:rPr lang="en-US" altLang="ja-JP" dirty="0" smtClean="0"/>
            </a:br>
            <a:r>
              <a:rPr lang="en-US" altLang="ja-JP" sz="2800" dirty="0" smtClean="0"/>
              <a:t>Access</a:t>
            </a:r>
            <a:r>
              <a:rPr lang="ja-JP" altLang="en-US" sz="2800" dirty="0" smtClean="0"/>
              <a:t> </a:t>
            </a:r>
            <a:r>
              <a:rPr lang="en-US" altLang="ja-JP" sz="2800" dirty="0" smtClean="0"/>
              <a:t>Control</a:t>
            </a:r>
            <a:r>
              <a:rPr lang="ja-JP" altLang="en-US" sz="2800" dirty="0" smtClean="0"/>
              <a:t> のしくみ</a:t>
            </a:r>
            <a:endParaRPr kumimoji="1" lang="ja-JP" altLang="en-US" sz="2800" dirty="0"/>
          </a:p>
        </p:txBody>
      </p:sp>
      <p:sp>
        <p:nvSpPr>
          <p:cNvPr id="3" name="テキスト プレースホルダ 2"/>
          <p:cNvSpPr>
            <a:spLocks noGrp="1"/>
          </p:cNvSpPr>
          <p:nvPr>
            <p:ph type="body" idx="1"/>
          </p:nvPr>
        </p:nvSpPr>
        <p:spPr>
          <a:xfrm>
            <a:off x="357158" y="1052513"/>
            <a:ext cx="8329642" cy="1376355"/>
          </a:xfrm>
        </p:spPr>
        <p:txBody>
          <a:bodyPr/>
          <a:lstStyle/>
          <a:p>
            <a:pPr marL="0" indent="87313">
              <a:buNone/>
            </a:pPr>
            <a:r>
              <a:rPr lang="en-US" altLang="ja-JP" sz="2400" dirty="0" smtClean="0"/>
              <a:t>Windows</a:t>
            </a:r>
            <a:r>
              <a:rPr lang="ja-JP" altLang="en-US" sz="2400" dirty="0" smtClean="0"/>
              <a:t> </a:t>
            </a:r>
            <a:r>
              <a:rPr lang="ja-JP" altLang="en-US" sz="2400" dirty="0" err="1" smtClean="0"/>
              <a:t>での</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は </a:t>
            </a:r>
            <a:r>
              <a:rPr lang="en-US" altLang="ja-JP" sz="2400" dirty="0" smtClean="0"/>
              <a:t>process</a:t>
            </a:r>
            <a:r>
              <a:rPr lang="ja-JP" altLang="en-US" sz="2400" dirty="0" smtClean="0"/>
              <a:t> または </a:t>
            </a:r>
            <a:r>
              <a:rPr lang="en-US" altLang="ja-JP" sz="2400" dirty="0" smtClean="0"/>
              <a:t>thread</a:t>
            </a:r>
            <a:r>
              <a:rPr lang="ja-JP" altLang="en-US" sz="2400" dirty="0" smtClean="0"/>
              <a:t> の </a:t>
            </a:r>
            <a:r>
              <a:rPr lang="en-US" altLang="ja-JP" sz="2400" dirty="0" smtClean="0"/>
              <a:t>access</a:t>
            </a:r>
            <a:r>
              <a:rPr lang="ja-JP" altLang="en-US" sz="2400" dirty="0" smtClean="0"/>
              <a:t> </a:t>
            </a:r>
            <a:r>
              <a:rPr lang="en-US" altLang="ja-JP" sz="2400" dirty="0" smtClean="0"/>
              <a:t>token</a:t>
            </a:r>
            <a:r>
              <a:rPr lang="ja-JP" altLang="en-US" sz="2400" dirty="0" smtClean="0"/>
              <a:t> と扱う </a:t>
            </a:r>
            <a:r>
              <a:rPr lang="en-US" altLang="ja-JP" sz="2400" dirty="0" smtClean="0"/>
              <a:t>object</a:t>
            </a:r>
            <a:r>
              <a:rPr lang="ja-JP" altLang="en-US" sz="2400" dirty="0" smtClean="0"/>
              <a:t> の </a:t>
            </a:r>
            <a:r>
              <a:rPr lang="en-US" altLang="ja-JP" sz="2400" dirty="0" smtClean="0"/>
              <a:t>security</a:t>
            </a:r>
            <a:r>
              <a:rPr lang="ja-JP" altLang="en-US" sz="2400" dirty="0" smtClean="0"/>
              <a:t> </a:t>
            </a:r>
            <a:r>
              <a:rPr lang="en-US" altLang="ja-JP" sz="2400" dirty="0" smtClean="0"/>
              <a:t>descriptor</a:t>
            </a:r>
            <a:r>
              <a:rPr lang="ja-JP" altLang="en-US" sz="2400" dirty="0" smtClean="0"/>
              <a:t> の照合によって行われる。 </a:t>
            </a:r>
            <a:endParaRPr kumimoji="1" lang="ja-JP" altLang="en-US" sz="2400" dirty="0"/>
          </a:p>
        </p:txBody>
      </p:sp>
      <p:sp>
        <p:nvSpPr>
          <p:cNvPr id="5" name="角丸四角形 4"/>
          <p:cNvSpPr/>
          <p:nvPr/>
        </p:nvSpPr>
        <p:spPr>
          <a:xfrm>
            <a:off x="571472" y="2285992"/>
            <a:ext cx="3357586" cy="321471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928662" y="2857496"/>
            <a:ext cx="2643206" cy="242889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1678761" y="2357430"/>
            <a:ext cx="1143008" cy="369332"/>
          </a:xfrm>
          <a:prstGeom prst="rect">
            <a:avLst/>
          </a:prstGeom>
          <a:noFill/>
        </p:spPr>
        <p:txBody>
          <a:bodyPr wrap="square" rtlCol="0">
            <a:spAutoFit/>
          </a:bodyPr>
          <a:lstStyle/>
          <a:p>
            <a:r>
              <a:rPr kumimoji="1" lang="en-US" altLang="ja-JP" dirty="0" smtClean="0"/>
              <a:t>Process</a:t>
            </a:r>
            <a:endParaRPr kumimoji="1" lang="ja-JP" altLang="en-US" dirty="0"/>
          </a:p>
        </p:txBody>
      </p:sp>
      <p:sp>
        <p:nvSpPr>
          <p:cNvPr id="8" name="テキスト ボックス 7"/>
          <p:cNvSpPr txBox="1"/>
          <p:nvPr/>
        </p:nvSpPr>
        <p:spPr>
          <a:xfrm>
            <a:off x="1357290" y="2857496"/>
            <a:ext cx="1785950" cy="369332"/>
          </a:xfrm>
          <a:prstGeom prst="rect">
            <a:avLst/>
          </a:prstGeom>
          <a:noFill/>
        </p:spPr>
        <p:txBody>
          <a:bodyPr wrap="square" rtlCol="0">
            <a:spAutoFit/>
          </a:bodyPr>
          <a:lstStyle/>
          <a:p>
            <a:r>
              <a:rPr kumimoji="1" lang="en-US" altLang="ja-JP" dirty="0" smtClean="0"/>
              <a:t>Access</a:t>
            </a:r>
            <a:r>
              <a:rPr kumimoji="1" lang="ja-JP" altLang="en-US" dirty="0" smtClean="0"/>
              <a:t> </a:t>
            </a:r>
            <a:r>
              <a:rPr lang="en-US" altLang="ja-JP" dirty="0" smtClean="0"/>
              <a:t>t</a:t>
            </a:r>
            <a:r>
              <a:rPr kumimoji="1" lang="en-US" altLang="ja-JP" dirty="0" smtClean="0"/>
              <a:t>oken</a:t>
            </a:r>
            <a:endParaRPr kumimoji="1" lang="ja-JP" altLang="en-US" dirty="0"/>
          </a:p>
        </p:txBody>
      </p:sp>
      <p:sp>
        <p:nvSpPr>
          <p:cNvPr id="9" name="角丸四角形 8"/>
          <p:cNvSpPr/>
          <p:nvPr/>
        </p:nvSpPr>
        <p:spPr>
          <a:xfrm>
            <a:off x="1428728" y="3429000"/>
            <a:ext cx="1643074" cy="42862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User</a:t>
            </a:r>
            <a:endParaRPr kumimoji="1" lang="ja-JP" altLang="en-US" dirty="0">
              <a:solidFill>
                <a:schemeClr val="tx1"/>
              </a:solidFill>
            </a:endParaRPr>
          </a:p>
        </p:txBody>
      </p:sp>
      <p:sp>
        <p:nvSpPr>
          <p:cNvPr id="10" name="角丸四角形 9"/>
          <p:cNvSpPr/>
          <p:nvPr/>
        </p:nvSpPr>
        <p:spPr>
          <a:xfrm>
            <a:off x="1428728" y="4000504"/>
            <a:ext cx="1643074" cy="42862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Groups</a:t>
            </a:r>
            <a:endParaRPr kumimoji="1" lang="ja-JP" altLang="en-US" dirty="0">
              <a:solidFill>
                <a:schemeClr val="tx1"/>
              </a:solidFill>
            </a:endParaRPr>
          </a:p>
        </p:txBody>
      </p:sp>
      <p:sp>
        <p:nvSpPr>
          <p:cNvPr id="11" name="角丸四角形 10"/>
          <p:cNvSpPr/>
          <p:nvPr/>
        </p:nvSpPr>
        <p:spPr>
          <a:xfrm>
            <a:off x="1428728" y="4572008"/>
            <a:ext cx="1643074" cy="42862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Privileges</a:t>
            </a:r>
            <a:endParaRPr kumimoji="1" lang="ja-JP" altLang="en-US" dirty="0">
              <a:solidFill>
                <a:schemeClr val="tx1"/>
              </a:solidFill>
            </a:endParaRPr>
          </a:p>
        </p:txBody>
      </p:sp>
      <p:sp>
        <p:nvSpPr>
          <p:cNvPr id="15" name="角丸四角形 14"/>
          <p:cNvSpPr/>
          <p:nvPr/>
        </p:nvSpPr>
        <p:spPr>
          <a:xfrm>
            <a:off x="5072066" y="2285992"/>
            <a:ext cx="3357586" cy="321471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5429256" y="2857496"/>
            <a:ext cx="2643206" cy="2428892"/>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6179355" y="2357430"/>
            <a:ext cx="1143008" cy="369332"/>
          </a:xfrm>
          <a:prstGeom prst="rect">
            <a:avLst/>
          </a:prstGeom>
          <a:noFill/>
        </p:spPr>
        <p:txBody>
          <a:bodyPr wrap="square" rtlCol="0">
            <a:spAutoFit/>
          </a:bodyPr>
          <a:lstStyle/>
          <a:p>
            <a:r>
              <a:rPr kumimoji="1" lang="en-US" altLang="ja-JP" dirty="0" smtClean="0"/>
              <a:t>Object</a:t>
            </a:r>
            <a:endParaRPr kumimoji="1" lang="ja-JP" altLang="en-US" dirty="0"/>
          </a:p>
        </p:txBody>
      </p:sp>
      <p:sp>
        <p:nvSpPr>
          <p:cNvPr id="18" name="テキスト ボックス 17"/>
          <p:cNvSpPr txBox="1"/>
          <p:nvPr/>
        </p:nvSpPr>
        <p:spPr>
          <a:xfrm>
            <a:off x="5607851" y="2857496"/>
            <a:ext cx="2286016" cy="369332"/>
          </a:xfrm>
          <a:prstGeom prst="rect">
            <a:avLst/>
          </a:prstGeom>
          <a:noFill/>
        </p:spPr>
        <p:txBody>
          <a:bodyPr wrap="square" rtlCol="0">
            <a:spAutoFit/>
          </a:bodyPr>
          <a:lstStyle/>
          <a:p>
            <a:r>
              <a:rPr kumimoji="1" lang="en-US" altLang="ja-JP" dirty="0" smtClean="0"/>
              <a:t>Security</a:t>
            </a:r>
            <a:r>
              <a:rPr kumimoji="1" lang="ja-JP" altLang="en-US" dirty="0" smtClean="0"/>
              <a:t> </a:t>
            </a:r>
            <a:r>
              <a:rPr lang="en-US" altLang="ja-JP" dirty="0" smtClean="0"/>
              <a:t>d</a:t>
            </a:r>
            <a:r>
              <a:rPr kumimoji="1" lang="en-US" altLang="ja-JP" dirty="0" smtClean="0"/>
              <a:t>escriptor</a:t>
            </a:r>
            <a:endParaRPr kumimoji="1" lang="ja-JP" altLang="en-US" dirty="0"/>
          </a:p>
        </p:txBody>
      </p:sp>
      <p:sp>
        <p:nvSpPr>
          <p:cNvPr id="19" name="角丸四角形 18"/>
          <p:cNvSpPr/>
          <p:nvPr/>
        </p:nvSpPr>
        <p:spPr>
          <a:xfrm>
            <a:off x="5929322" y="3429000"/>
            <a:ext cx="1643074" cy="42862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OWNER</a:t>
            </a:r>
            <a:endParaRPr kumimoji="1" lang="ja-JP" altLang="en-US" dirty="0">
              <a:solidFill>
                <a:schemeClr val="tx1"/>
              </a:solidFill>
            </a:endParaRPr>
          </a:p>
        </p:txBody>
      </p:sp>
      <p:sp>
        <p:nvSpPr>
          <p:cNvPr id="20" name="角丸四角形 19"/>
          <p:cNvSpPr/>
          <p:nvPr/>
        </p:nvSpPr>
        <p:spPr>
          <a:xfrm>
            <a:off x="5929322" y="4000504"/>
            <a:ext cx="1643074" cy="42862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DACL</a:t>
            </a:r>
            <a:endParaRPr kumimoji="1" lang="ja-JP" altLang="en-US" dirty="0">
              <a:solidFill>
                <a:schemeClr val="tx1"/>
              </a:solidFill>
            </a:endParaRPr>
          </a:p>
        </p:txBody>
      </p:sp>
      <p:sp>
        <p:nvSpPr>
          <p:cNvPr id="22" name="U ターン矢印 21"/>
          <p:cNvSpPr/>
          <p:nvPr/>
        </p:nvSpPr>
        <p:spPr>
          <a:xfrm rot="5400000">
            <a:off x="4125513" y="2946793"/>
            <a:ext cx="821536" cy="2357455"/>
          </a:xfrm>
          <a:prstGeom prst="uturnArrow">
            <a:avLst>
              <a:gd name="adj1" fmla="val 25000"/>
              <a:gd name="adj2" fmla="val 25000"/>
              <a:gd name="adj3" fmla="val 25000"/>
              <a:gd name="adj4" fmla="val 43750"/>
              <a:gd name="adj5" fmla="val 75000"/>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ja-JP" altLang="en-US" b="1" dirty="0" smtClean="0">
                <a:solidFill>
                  <a:schemeClr val="tx1"/>
                </a:solidFill>
              </a:rPr>
              <a:t>照合</a:t>
            </a:r>
            <a:endParaRPr kumimoji="1" lang="ja-JP" altLang="en-US" b="1" dirty="0">
              <a:solidFill>
                <a:schemeClr val="tx1"/>
              </a:solidFill>
            </a:endParaRPr>
          </a:p>
        </p:txBody>
      </p:sp>
      <p:sp>
        <p:nvSpPr>
          <p:cNvPr id="24" name="角丸四角形 23"/>
          <p:cNvSpPr/>
          <p:nvPr/>
        </p:nvSpPr>
        <p:spPr>
          <a:xfrm>
            <a:off x="5929322" y="4572008"/>
            <a:ext cx="1643074" cy="42862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S</a:t>
            </a:r>
            <a:r>
              <a:rPr kumimoji="1" lang="en-US" altLang="ja-JP" dirty="0" smtClean="0">
                <a:solidFill>
                  <a:schemeClr val="tx1"/>
                </a:solidFill>
              </a:rPr>
              <a:t>ACL</a:t>
            </a:r>
            <a:endParaRPr kumimoji="1" lang="ja-JP" altLang="en-US" dirty="0">
              <a:solidFill>
                <a:schemeClr val="tx1"/>
              </a:solidFill>
            </a:endParaRPr>
          </a:p>
        </p:txBody>
      </p:sp>
      <p:sp>
        <p:nvSpPr>
          <p:cNvPr id="25" name="テキスト プレースホルダ 2"/>
          <p:cNvSpPr txBox="1">
            <a:spLocks/>
          </p:cNvSpPr>
          <p:nvPr/>
        </p:nvSpPr>
        <p:spPr bwMode="auto">
          <a:xfrm>
            <a:off x="385762" y="5572140"/>
            <a:ext cx="8329642"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2"/>
              </a:rPr>
              <a:t>Authorization and Access Control Technologies </a:t>
            </a:r>
            <a:r>
              <a:rPr lang="en-US" altLang="ja-JP" sz="1400" kern="0" dirty="0" smtClean="0">
                <a:latin typeface="+mn-lt"/>
                <a:ea typeface="+mn-ea"/>
                <a:hlinkClick r:id="rId3"/>
              </a:rPr>
              <a:t>–</a:t>
            </a:r>
            <a:r>
              <a:rPr lang="en-US" altLang="ja-JP" sz="1400" kern="0" dirty="0" smtClean="0">
                <a:latin typeface="+mn-lt"/>
                <a:ea typeface="+mn-ea"/>
                <a:hlinkClick r:id="rId2"/>
              </a:rPr>
              <a:t> </a:t>
            </a:r>
            <a:r>
              <a:rPr lang="en-US" altLang="ja-JP" sz="1400" kern="0" dirty="0" err="1" smtClean="0">
                <a:latin typeface="+mn-lt"/>
                <a:ea typeface="+mn-ea"/>
                <a:hlinkClick r:id="rId2"/>
              </a:rPr>
              <a:t>Technet</a:t>
            </a:r>
            <a:endParaRPr lang="en-US" altLang="ja-JP" sz="1400" kern="0" dirty="0" smtClean="0">
              <a:latin typeface="+mn-lt"/>
              <a:ea typeface="+mn-ea"/>
            </a:endParaRPr>
          </a:p>
          <a:p>
            <a:pPr marL="174625" lvl="0" indent="-174625">
              <a:spcBef>
                <a:spcPct val="20000"/>
              </a:spcBef>
              <a:buFont typeface="Arial" pitchFamily="34" charset="0"/>
              <a:buChar char="•"/>
            </a:pPr>
            <a:r>
              <a:rPr lang="en-US" altLang="ja-JP" sz="1400" kern="0" dirty="0" smtClean="0">
                <a:latin typeface="+mn-lt"/>
                <a:ea typeface="+mn-ea"/>
                <a:hlinkClick r:id="rId4"/>
              </a:rPr>
              <a:t>How DACLs Control Access to an Object - MSDN</a:t>
            </a:r>
            <a:endParaRPr lang="en-US" altLang="ja-JP" sz="1400" kern="0" dirty="0" smtClean="0">
              <a:latin typeface="+mn-lt"/>
              <a:ea typeface="+mn-ea"/>
              <a:hlinkClick r:id="rId3"/>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srcRect/>
          <a:stretch>
            <a:fillRect/>
          </a:stretch>
        </p:blipFill>
        <p:spPr bwMode="auto">
          <a:xfrm>
            <a:off x="5357818" y="2428868"/>
            <a:ext cx="1504950" cy="1504950"/>
          </a:xfrm>
          <a:prstGeom prst="rect">
            <a:avLst/>
          </a:prstGeom>
          <a:noFill/>
          <a:ln w="9525">
            <a:noFill/>
            <a:miter lim="800000"/>
            <a:headEnd/>
            <a:tailEnd/>
          </a:ln>
          <a:effectLst/>
        </p:spPr>
      </p:pic>
      <p:pic>
        <p:nvPicPr>
          <p:cNvPr id="1032" name="Picture 8"/>
          <p:cNvPicPr>
            <a:picLocks noChangeAspect="1" noChangeArrowheads="1"/>
          </p:cNvPicPr>
          <p:nvPr/>
        </p:nvPicPr>
        <p:blipFill>
          <a:blip r:embed="rId3" cstate="print"/>
          <a:srcRect/>
          <a:stretch>
            <a:fillRect/>
          </a:stretch>
        </p:blipFill>
        <p:spPr bwMode="auto">
          <a:xfrm>
            <a:off x="2071670" y="2428868"/>
            <a:ext cx="1504950" cy="1504950"/>
          </a:xfrm>
          <a:prstGeom prst="rect">
            <a:avLst/>
          </a:prstGeom>
          <a:noFill/>
          <a:ln w="9525">
            <a:noFill/>
            <a:miter lim="800000"/>
            <a:headEnd/>
            <a:tailEnd/>
          </a:ln>
          <a:effectLst/>
        </p:spPr>
      </p:pic>
      <p:sp>
        <p:nvSpPr>
          <p:cNvPr id="2" name="タイトル 1"/>
          <p:cNvSpPr>
            <a:spLocks noGrp="1"/>
          </p:cNvSpPr>
          <p:nvPr>
            <p:ph type="title"/>
          </p:nvPr>
        </p:nvSpPr>
        <p:spPr/>
        <p:txBody>
          <a:bodyPr/>
          <a:lstStyle/>
          <a:p>
            <a:r>
              <a:rPr kumimoji="1" lang="en-US" altLang="ja-JP" dirty="0" smtClean="0"/>
              <a:t>UIPI</a:t>
            </a:r>
            <a:endParaRPr kumimoji="1" lang="ja-JP" altLang="en-US" dirty="0"/>
          </a:p>
        </p:txBody>
      </p:sp>
      <p:sp>
        <p:nvSpPr>
          <p:cNvPr id="3" name="テキスト プレースホルダ 2"/>
          <p:cNvSpPr>
            <a:spLocks noGrp="1"/>
          </p:cNvSpPr>
          <p:nvPr>
            <p:ph type="body" idx="1"/>
          </p:nvPr>
        </p:nvSpPr>
        <p:spPr>
          <a:xfrm>
            <a:off x="357158" y="1052513"/>
            <a:ext cx="8329642" cy="1304917"/>
          </a:xfrm>
        </p:spPr>
        <p:txBody>
          <a:bodyPr/>
          <a:lstStyle/>
          <a:p>
            <a:pPr marL="0" indent="87313">
              <a:buNone/>
            </a:pPr>
            <a:r>
              <a:rPr lang="ja-JP" altLang="en-US" sz="2000" dirty="0" smtClean="0"/>
              <a:t>低い </a:t>
            </a:r>
            <a:r>
              <a:rPr lang="en-US" altLang="ja-JP" sz="2000" dirty="0" smtClean="0"/>
              <a:t>IL</a:t>
            </a:r>
            <a:r>
              <a:rPr lang="ja-JP" altLang="en-US" sz="2000" dirty="0" smtClean="0"/>
              <a:t> の処理からより高い </a:t>
            </a:r>
            <a:r>
              <a:rPr lang="en-US" altLang="ja-JP" sz="2000" dirty="0" smtClean="0"/>
              <a:t>IL</a:t>
            </a:r>
            <a:r>
              <a:rPr lang="ja-JP" altLang="en-US" sz="2000" dirty="0" smtClean="0"/>
              <a:t> に </a:t>
            </a:r>
            <a:r>
              <a:rPr lang="en-US" altLang="ja-JP" sz="2000" dirty="0" smtClean="0"/>
              <a:t>window</a:t>
            </a:r>
            <a:r>
              <a:rPr lang="ja-JP" altLang="en-US" sz="2000" dirty="0" smtClean="0"/>
              <a:t> </a:t>
            </a:r>
            <a:r>
              <a:rPr lang="en-US" altLang="ja-JP" sz="2000" dirty="0" smtClean="0"/>
              <a:t>message</a:t>
            </a:r>
            <a:r>
              <a:rPr lang="ja-JP" altLang="en-US" sz="2000" dirty="0" smtClean="0"/>
              <a:t> を送り、処理が実行できてしまうと </a:t>
            </a:r>
            <a:r>
              <a:rPr lang="en-US" altLang="ja-JP" sz="2000" dirty="0" smtClean="0"/>
              <a:t>IL</a:t>
            </a:r>
            <a:r>
              <a:rPr lang="ja-JP" altLang="en-US" sz="2000" dirty="0" smtClean="0"/>
              <a:t> を設ける意味が無くなってしまう。そのためより高い </a:t>
            </a:r>
            <a:r>
              <a:rPr lang="en-US" altLang="ja-JP" sz="2000" dirty="0" smtClean="0"/>
              <a:t>IL</a:t>
            </a:r>
            <a:r>
              <a:rPr lang="ja-JP" altLang="en-US" sz="2000" dirty="0" smtClean="0"/>
              <a:t> </a:t>
            </a:r>
            <a:r>
              <a:rPr lang="ja-JP" altLang="en-US" sz="2000" dirty="0" err="1" smtClean="0"/>
              <a:t>には</a:t>
            </a:r>
            <a:r>
              <a:rPr lang="ja-JP" altLang="en-US" sz="2000" dirty="0" smtClean="0"/>
              <a:t>明示的な許可無しには </a:t>
            </a:r>
            <a:r>
              <a:rPr lang="en-US" altLang="ja-JP" sz="2000" dirty="0" smtClean="0"/>
              <a:t>window</a:t>
            </a:r>
            <a:r>
              <a:rPr lang="ja-JP" altLang="en-US" sz="2000" dirty="0" smtClean="0"/>
              <a:t> </a:t>
            </a:r>
            <a:r>
              <a:rPr lang="en-US" altLang="ja-JP" sz="2000" dirty="0" smtClean="0"/>
              <a:t>message</a:t>
            </a:r>
            <a:r>
              <a:rPr lang="ja-JP" altLang="en-US" sz="2000" dirty="0" smtClean="0"/>
              <a:t> を受け取れないように仕様変更された。この仕組みを </a:t>
            </a:r>
            <a:r>
              <a:rPr lang="en-US" altLang="ja-JP" sz="2000" dirty="0" smtClean="0"/>
              <a:t>UIPI</a:t>
            </a:r>
            <a:r>
              <a:rPr lang="ja-JP" altLang="en-US" sz="2000" dirty="0" smtClean="0"/>
              <a:t> </a:t>
            </a:r>
            <a:r>
              <a:rPr lang="en-US" altLang="ja-JP" sz="2000" dirty="0" smtClean="0"/>
              <a:t>(User Interface Privilege Isolation)</a:t>
            </a:r>
            <a:r>
              <a:rPr lang="ja-JP" altLang="en-US" sz="2000" dirty="0" smtClean="0"/>
              <a:t> と呼ぶ。</a:t>
            </a:r>
            <a:endParaRPr kumimoji="1" lang="ja-JP" altLang="en-US" sz="2000" dirty="0"/>
          </a:p>
        </p:txBody>
      </p:sp>
      <p:sp>
        <p:nvSpPr>
          <p:cNvPr id="10" name="テキスト プレースホルダ 2"/>
          <p:cNvSpPr txBox="1">
            <a:spLocks/>
          </p:cNvSpPr>
          <p:nvPr/>
        </p:nvSpPr>
        <p:spPr bwMode="auto">
          <a:xfrm>
            <a:off x="385762" y="5857892"/>
            <a:ext cx="8329642" cy="2857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4"/>
              </a:rPr>
              <a:t>Windows Integrity Mechanism Design – MSDN</a:t>
            </a:r>
            <a:endParaRPr lang="en-US" altLang="ja-JP" sz="1400" kern="0" dirty="0" smtClean="0">
              <a:latin typeface="+mn-lt"/>
              <a:ea typeface="+mn-ea"/>
            </a:endParaRPr>
          </a:p>
          <a:p>
            <a:pPr marL="174625" lvl="0" indent="-174625">
              <a:spcBef>
                <a:spcPct val="20000"/>
              </a:spcBef>
              <a:buFont typeface="Arial" pitchFamily="34" charset="0"/>
              <a:buChar char="•"/>
            </a:pPr>
            <a:endParaRPr lang="en-US" altLang="ja-JP" sz="1400" kern="0" dirty="0" smtClean="0">
              <a:latin typeface="+mn-lt"/>
              <a:ea typeface="+mn-ea"/>
            </a:endParaRPr>
          </a:p>
        </p:txBody>
      </p:sp>
      <p:sp>
        <p:nvSpPr>
          <p:cNvPr id="15" name="テキスト プレースホルダ 2"/>
          <p:cNvSpPr txBox="1">
            <a:spLocks/>
          </p:cNvSpPr>
          <p:nvPr/>
        </p:nvSpPr>
        <p:spPr bwMode="auto">
          <a:xfrm>
            <a:off x="385762" y="4857760"/>
            <a:ext cx="8329642" cy="10715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indent="87313">
              <a:spcBef>
                <a:spcPct val="20000"/>
              </a:spcBef>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より低い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IL</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から高い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IL</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への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window</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message</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を許可するには </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message</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受信側で </a:t>
            </a:r>
            <a:r>
              <a:rPr lang="en-US" altLang="ja-JP" sz="2000" kern="0" dirty="0" smtClean="0">
                <a:latin typeface="+mn-lt"/>
                <a:ea typeface="+mn-ea"/>
                <a:hlinkClick r:id="rId5"/>
              </a:rPr>
              <a:t>ChangeWindowMessageFilter</a:t>
            </a:r>
            <a:r>
              <a:rPr lang="ja-JP" altLang="en-US" sz="2000" kern="0" dirty="0" smtClean="0">
                <a:latin typeface="+mn-lt"/>
                <a:ea typeface="+mn-ea"/>
              </a:rPr>
              <a:t> 関数を呼び出し、明示的に許可を与える必要がある。</a:t>
            </a:r>
            <a:endParaRPr kumimoji="1" lang="ja-JP" altLang="en-US" sz="2000" b="0" i="0" u="none" strike="noStrike" kern="0" cap="none" spc="0" normalizeH="0" baseline="0" noProof="0" dirty="0">
              <a:ln>
                <a:noFill/>
              </a:ln>
              <a:solidFill>
                <a:schemeClr val="tx1"/>
              </a:solidFill>
              <a:effectLst/>
              <a:uLnTx/>
              <a:uFillTx/>
              <a:latin typeface="+mn-lt"/>
              <a:ea typeface="+mn-ea"/>
              <a:cs typeface="+mn-cs"/>
            </a:endParaRPr>
          </a:p>
        </p:txBody>
      </p:sp>
      <p:sp>
        <p:nvSpPr>
          <p:cNvPr id="16" name="右矢印 15"/>
          <p:cNvSpPr/>
          <p:nvPr/>
        </p:nvSpPr>
        <p:spPr>
          <a:xfrm>
            <a:off x="3714744" y="3328534"/>
            <a:ext cx="1428760"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17" name="右矢印 16"/>
          <p:cNvSpPr/>
          <p:nvPr/>
        </p:nvSpPr>
        <p:spPr>
          <a:xfrm rot="10800000">
            <a:off x="3656688" y="2714619"/>
            <a:ext cx="1428760"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18" name="禁止 17"/>
          <p:cNvSpPr/>
          <p:nvPr/>
        </p:nvSpPr>
        <p:spPr>
          <a:xfrm>
            <a:off x="4214810" y="3286124"/>
            <a:ext cx="428628" cy="428628"/>
          </a:xfrm>
          <a:prstGeom prst="noSmoking">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角丸四角形吹き出し 18"/>
          <p:cNvSpPr/>
          <p:nvPr/>
        </p:nvSpPr>
        <p:spPr>
          <a:xfrm>
            <a:off x="2928926" y="4000504"/>
            <a:ext cx="3214710" cy="785818"/>
          </a:xfrm>
          <a:prstGeom prst="wedgeRoundRectCallout">
            <a:avLst>
              <a:gd name="adj1" fmla="val 4426"/>
              <a:gd name="adj2" fmla="val -90804"/>
              <a:gd name="adj3" fmla="val 16667"/>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WM_GETTEXT</a:t>
            </a:r>
            <a:r>
              <a:rPr lang="ja-JP" altLang="en-US" dirty="0" smtClean="0">
                <a:solidFill>
                  <a:schemeClr val="tx1"/>
                </a:solidFill>
              </a:rPr>
              <a:t> 等読み取りを行うものを除き拒否</a:t>
            </a:r>
            <a:endParaRPr kumimoji="1" lang="ja-JP" altLang="en-US" dirty="0">
              <a:solidFill>
                <a:schemeClr val="tx1"/>
              </a:solidFill>
            </a:endParaRPr>
          </a:p>
        </p:txBody>
      </p:sp>
      <p:sp>
        <p:nvSpPr>
          <p:cNvPr id="20" name="円/楕円 19"/>
          <p:cNvSpPr/>
          <p:nvPr/>
        </p:nvSpPr>
        <p:spPr>
          <a:xfrm>
            <a:off x="2542708" y="3071810"/>
            <a:ext cx="571504" cy="428628"/>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中</a:t>
            </a:r>
            <a:endParaRPr kumimoji="1" lang="ja-JP" altLang="en-US" b="1" dirty="0">
              <a:solidFill>
                <a:schemeClr val="tx1"/>
              </a:solidFill>
            </a:endParaRPr>
          </a:p>
        </p:txBody>
      </p:sp>
      <p:sp>
        <p:nvSpPr>
          <p:cNvPr id="21" name="円/楕円 20"/>
          <p:cNvSpPr/>
          <p:nvPr/>
        </p:nvSpPr>
        <p:spPr>
          <a:xfrm>
            <a:off x="5828856" y="3071810"/>
            <a:ext cx="571504" cy="428628"/>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高</a:t>
            </a:r>
            <a:endParaRPr kumimoji="1" lang="ja-JP" altLang="en-US" b="1"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Secure</a:t>
            </a:r>
            <a:r>
              <a:rPr lang="ja-JP" altLang="en-US" dirty="0" smtClean="0"/>
              <a:t> </a:t>
            </a:r>
            <a:r>
              <a:rPr lang="en-US" altLang="ja-JP" dirty="0" smtClean="0"/>
              <a:t>Desktop</a:t>
            </a:r>
            <a:endParaRPr kumimoji="1" lang="ja-JP" altLang="en-US" dirty="0"/>
          </a:p>
        </p:txBody>
      </p:sp>
      <p:sp>
        <p:nvSpPr>
          <p:cNvPr id="3" name="テキスト プレースホルダ 2"/>
          <p:cNvSpPr>
            <a:spLocks noGrp="1"/>
          </p:cNvSpPr>
          <p:nvPr>
            <p:ph type="body" idx="1"/>
          </p:nvPr>
        </p:nvSpPr>
        <p:spPr/>
        <p:txBody>
          <a:bodyPr/>
          <a:lstStyle/>
          <a:p>
            <a:pPr marL="0" indent="87313">
              <a:buNone/>
            </a:pPr>
            <a:r>
              <a:rPr kumimoji="1" lang="en-US" altLang="ja-JP" sz="2400" dirty="0" smtClean="0"/>
              <a:t>Windows</a:t>
            </a:r>
            <a:r>
              <a:rPr kumimoji="1" lang="ja-JP" altLang="en-US" sz="2400" dirty="0" smtClean="0"/>
              <a:t> </a:t>
            </a:r>
            <a:r>
              <a:rPr kumimoji="1" lang="en-US" altLang="ja-JP" sz="2400" dirty="0" smtClean="0"/>
              <a:t>Vista</a:t>
            </a:r>
            <a:r>
              <a:rPr kumimoji="1" lang="ja-JP" altLang="en-US" sz="2400" dirty="0" smtClean="0"/>
              <a:t> の </a:t>
            </a:r>
            <a:r>
              <a:rPr kumimoji="1" lang="en-US" altLang="ja-JP" sz="2400" dirty="0" smtClean="0"/>
              <a:t>log</a:t>
            </a:r>
            <a:r>
              <a:rPr kumimoji="1" lang="ja-JP" altLang="en-US" sz="2400" dirty="0" smtClean="0"/>
              <a:t> </a:t>
            </a:r>
            <a:r>
              <a:rPr kumimoji="1" lang="en-US" altLang="ja-JP" sz="2400" dirty="0" smtClean="0"/>
              <a:t>on</a:t>
            </a:r>
            <a:r>
              <a:rPr kumimoji="1" lang="ja-JP" altLang="en-US" sz="2400" dirty="0" smtClean="0"/>
              <a:t> 画面は「</a:t>
            </a:r>
            <a:r>
              <a:rPr lang="en-US" altLang="ja-JP" sz="2400" dirty="0" smtClean="0"/>
              <a:t>Secure</a:t>
            </a:r>
            <a:r>
              <a:rPr lang="ja-JP" altLang="en-US" sz="2400" dirty="0" smtClean="0"/>
              <a:t> </a:t>
            </a:r>
            <a:r>
              <a:rPr lang="en-US" altLang="ja-JP" sz="2400" dirty="0" smtClean="0"/>
              <a:t>Desktop</a:t>
            </a:r>
            <a:r>
              <a:rPr lang="ja-JP" altLang="en-US" sz="2400" dirty="0" smtClean="0"/>
              <a:t>」と呼ばれる通常 </a:t>
            </a:r>
            <a:r>
              <a:rPr lang="en-US" altLang="ja-JP" sz="2400" dirty="0" smtClean="0"/>
              <a:t>user</a:t>
            </a:r>
            <a:r>
              <a:rPr lang="ja-JP" altLang="en-US" sz="2400" dirty="0" smtClean="0"/>
              <a:t> が利用する </a:t>
            </a:r>
            <a:r>
              <a:rPr lang="en-US" altLang="ja-JP" sz="2400" dirty="0" smtClean="0"/>
              <a:t>desktop</a:t>
            </a:r>
            <a:r>
              <a:rPr lang="ja-JP" altLang="en-US" sz="2400" dirty="0" smtClean="0"/>
              <a:t> とは別の </a:t>
            </a:r>
            <a:r>
              <a:rPr lang="en-US" altLang="ja-JP" sz="2400" dirty="0" smtClean="0"/>
              <a:t>desktop</a:t>
            </a:r>
            <a:r>
              <a:rPr lang="ja-JP" altLang="en-US" sz="2400" dirty="0" smtClean="0"/>
              <a:t> で表示されている。この </a:t>
            </a:r>
            <a:r>
              <a:rPr lang="en-US" altLang="ja-JP" sz="2400" dirty="0" smtClean="0"/>
              <a:t>desktop</a:t>
            </a:r>
            <a:r>
              <a:rPr lang="ja-JP" altLang="en-US" sz="2400" dirty="0" smtClean="0"/>
              <a:t> は通常 </a:t>
            </a:r>
            <a:r>
              <a:rPr lang="en-US" altLang="ja-JP" sz="2400" dirty="0" smtClean="0"/>
              <a:t>user</a:t>
            </a:r>
            <a:r>
              <a:rPr lang="ja-JP" altLang="en-US" sz="2400" dirty="0" smtClean="0"/>
              <a:t> が利用する </a:t>
            </a:r>
            <a:r>
              <a:rPr lang="en-US" altLang="ja-JP" sz="2400" dirty="0" smtClean="0"/>
              <a:t>desktop</a:t>
            </a:r>
            <a:r>
              <a:rPr lang="ja-JP" altLang="en-US" sz="2400" dirty="0" smtClean="0"/>
              <a:t> から直接扱えることができないように厳密に保護されている。</a:t>
            </a:r>
            <a:endParaRPr lang="en-US" altLang="ja-JP" sz="2400" dirty="0" smtClean="0"/>
          </a:p>
          <a:p>
            <a:pPr marL="0" indent="87313">
              <a:buNone/>
            </a:pPr>
            <a:r>
              <a:rPr kumimoji="1" lang="en-US" altLang="ja-JP" sz="2400" dirty="0" smtClean="0"/>
              <a:t>Windows</a:t>
            </a:r>
            <a:r>
              <a:rPr kumimoji="1" lang="ja-JP" altLang="en-US" sz="2400" dirty="0" smtClean="0"/>
              <a:t> </a:t>
            </a:r>
            <a:r>
              <a:rPr kumimoji="1" lang="en-US" altLang="ja-JP" sz="2400" dirty="0" smtClean="0"/>
              <a:t>Vista</a:t>
            </a:r>
            <a:r>
              <a:rPr kumimoji="1" lang="ja-JP" altLang="en-US" sz="2400" dirty="0" smtClean="0"/>
              <a:t> の既定では昇格 </a:t>
            </a:r>
            <a:r>
              <a:rPr kumimoji="1" lang="en-US" altLang="ja-JP" sz="2400" dirty="0" smtClean="0"/>
              <a:t>dialog</a:t>
            </a:r>
            <a:r>
              <a:rPr kumimoji="1" lang="ja-JP" altLang="en-US" sz="2400" dirty="0" smtClean="0"/>
              <a:t> はこの</a:t>
            </a:r>
            <a:r>
              <a:rPr lang="ja-JP" altLang="en-US" sz="2400" dirty="0" smtClean="0"/>
              <a:t>「</a:t>
            </a:r>
            <a:r>
              <a:rPr lang="en-US" altLang="ja-JP" sz="2400" dirty="0" smtClean="0"/>
              <a:t>Secure</a:t>
            </a:r>
            <a:r>
              <a:rPr lang="ja-JP" altLang="en-US" sz="2400" dirty="0" smtClean="0"/>
              <a:t> </a:t>
            </a:r>
            <a:r>
              <a:rPr lang="en-US" altLang="ja-JP" sz="2400" dirty="0" smtClean="0"/>
              <a:t>Desktop</a:t>
            </a:r>
            <a:r>
              <a:rPr lang="ja-JP" altLang="en-US" sz="2400" dirty="0" smtClean="0"/>
              <a:t>」を使用する。昇格 </a:t>
            </a:r>
            <a:r>
              <a:rPr lang="en-US" altLang="ja-JP" sz="2400" dirty="0" smtClean="0"/>
              <a:t>dialog</a:t>
            </a:r>
            <a:r>
              <a:rPr lang="ja-JP" altLang="en-US" sz="2400" dirty="0" smtClean="0"/>
              <a:t> 直前に画面が暗転するのはこのため。</a:t>
            </a:r>
            <a:endParaRPr lang="en-US" altLang="ja-JP" sz="2400" dirty="0" smtClean="0"/>
          </a:p>
          <a:p>
            <a:pPr marL="0" indent="87313">
              <a:buNone/>
            </a:pPr>
            <a:r>
              <a:rPr kumimoji="1" lang="en-US" altLang="ja-JP" sz="2400" dirty="0" smtClean="0"/>
              <a:t>Policy</a:t>
            </a:r>
            <a:r>
              <a:rPr kumimoji="1" lang="ja-JP" altLang="en-US" sz="2400" dirty="0" smtClean="0"/>
              <a:t> を変更することにより、</a:t>
            </a:r>
            <a:r>
              <a:rPr lang="ja-JP" altLang="en-US" sz="2400" dirty="0" smtClean="0"/>
              <a:t>「</a:t>
            </a:r>
            <a:r>
              <a:rPr lang="en-US" altLang="ja-JP" sz="2400" dirty="0" smtClean="0"/>
              <a:t>Secure</a:t>
            </a:r>
            <a:r>
              <a:rPr lang="ja-JP" altLang="en-US" sz="2400" dirty="0" smtClean="0"/>
              <a:t> </a:t>
            </a:r>
            <a:r>
              <a:rPr lang="en-US" altLang="ja-JP" sz="2400" dirty="0" smtClean="0"/>
              <a:t>Desktop</a:t>
            </a:r>
            <a:r>
              <a:rPr lang="ja-JP" altLang="en-US" sz="2400" dirty="0" smtClean="0"/>
              <a:t>」を利用しないこともできるが、</a:t>
            </a:r>
            <a:r>
              <a:rPr lang="en-US" altLang="ja-JP" sz="2400" dirty="0" smtClean="0"/>
              <a:t>program</a:t>
            </a:r>
            <a:r>
              <a:rPr lang="ja-JP" altLang="en-US" sz="2400" dirty="0" smtClean="0"/>
              <a:t> 的に自動承認させることができる可能性が生じるため推奨しない。</a:t>
            </a:r>
            <a:endParaRPr kumimoji="1" lang="ja-JP"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 </a:t>
            </a:r>
            <a:r>
              <a:rPr lang="en-US" altLang="ja-JP" dirty="0" smtClean="0"/>
              <a:t/>
            </a:r>
            <a:br>
              <a:rPr lang="en-US" altLang="ja-JP" dirty="0" smtClean="0"/>
            </a:br>
            <a:r>
              <a:rPr lang="en-US" altLang="ja-JP" sz="2800" dirty="0" smtClean="0"/>
              <a:t>SID</a:t>
            </a:r>
            <a:endParaRPr kumimoji="1" lang="ja-JP" altLang="en-US" sz="2800" dirty="0"/>
          </a:p>
        </p:txBody>
      </p:sp>
      <p:sp>
        <p:nvSpPr>
          <p:cNvPr id="3" name="テキスト プレースホルダ 2"/>
          <p:cNvSpPr>
            <a:spLocks noGrp="1"/>
          </p:cNvSpPr>
          <p:nvPr>
            <p:ph type="body" idx="1"/>
          </p:nvPr>
        </p:nvSpPr>
        <p:spPr>
          <a:xfrm>
            <a:off x="357158" y="1052513"/>
            <a:ext cx="8329642" cy="1162041"/>
          </a:xfrm>
        </p:spPr>
        <p:txBody>
          <a:bodyPr/>
          <a:lstStyle/>
          <a:p>
            <a:pPr marL="0" indent="87313">
              <a:buNone/>
            </a:pPr>
            <a:r>
              <a:rPr kumimoji="1" lang="en-US" altLang="ja-JP" sz="2400" dirty="0" smtClean="0"/>
              <a:t>Windows</a:t>
            </a:r>
            <a:r>
              <a:rPr kumimoji="1" lang="ja-JP" altLang="en-US" sz="2400" dirty="0" smtClean="0"/>
              <a:t> で利用される </a:t>
            </a:r>
            <a:r>
              <a:rPr kumimoji="1" lang="en-US" altLang="ja-JP" sz="2400" dirty="0" smtClean="0"/>
              <a:t>account</a:t>
            </a:r>
            <a:r>
              <a:rPr kumimoji="1" lang="ja-JP" altLang="en-US" sz="2400" dirty="0" smtClean="0"/>
              <a:t> </a:t>
            </a:r>
            <a:r>
              <a:rPr kumimoji="1" lang="en-US" altLang="ja-JP" sz="2400" dirty="0" smtClean="0"/>
              <a:t>(user</a:t>
            </a:r>
            <a:r>
              <a:rPr lang="en-US" altLang="ja-JP" sz="2400" dirty="0" smtClean="0"/>
              <a:t>,</a:t>
            </a:r>
            <a:r>
              <a:rPr lang="ja-JP" altLang="en-US" sz="2400" dirty="0" smtClean="0"/>
              <a:t> </a:t>
            </a:r>
            <a:r>
              <a:rPr kumimoji="1" lang="ja-JP" altLang="en-US" sz="2400" dirty="0" smtClean="0"/>
              <a:t> </a:t>
            </a:r>
            <a:r>
              <a:rPr kumimoji="1" lang="en-US" altLang="ja-JP" sz="2400" dirty="0" smtClean="0"/>
              <a:t>group</a:t>
            </a:r>
            <a:r>
              <a:rPr kumimoji="1" lang="ja-JP" altLang="en-US" sz="2400" dirty="0" smtClean="0"/>
              <a:t> 等</a:t>
            </a:r>
            <a:r>
              <a:rPr kumimoji="1" lang="en-US" altLang="ja-JP" sz="2400" dirty="0" smtClean="0"/>
              <a:t>)</a:t>
            </a:r>
            <a:r>
              <a:rPr kumimoji="1" lang="ja-JP" altLang="en-US" sz="2400" dirty="0" smtClean="0"/>
              <a:t> は内部では </a:t>
            </a:r>
            <a:r>
              <a:rPr kumimoji="1" lang="en-US" altLang="ja-JP" sz="2400" dirty="0" smtClean="0"/>
              <a:t>SID</a:t>
            </a:r>
            <a:r>
              <a:rPr kumimoji="1" lang="ja-JP" altLang="en-US" sz="2400" dirty="0" smtClean="0"/>
              <a:t> </a:t>
            </a:r>
            <a:r>
              <a:rPr kumimoji="1" lang="en-US" altLang="ja-JP" sz="2400" dirty="0" smtClean="0"/>
              <a:t>(Security</a:t>
            </a:r>
            <a:r>
              <a:rPr kumimoji="1" lang="ja-JP" altLang="en-US" sz="2400" dirty="0" smtClean="0"/>
              <a:t> </a:t>
            </a:r>
            <a:r>
              <a:rPr kumimoji="1" lang="en-US" altLang="ja-JP" sz="2400" dirty="0" err="1" smtClean="0"/>
              <a:t>IDentifier</a:t>
            </a:r>
            <a:r>
              <a:rPr kumimoji="1" lang="en-US" altLang="ja-JP" sz="2400" dirty="0" smtClean="0"/>
              <a:t>)</a:t>
            </a:r>
            <a:r>
              <a:rPr kumimoji="1" lang="ja-JP" altLang="en-US" sz="2400" dirty="0" smtClean="0"/>
              <a:t> と呼ばれる </a:t>
            </a:r>
            <a:r>
              <a:rPr kumimoji="1" lang="en-US" altLang="ja-JP" sz="2400" dirty="0" smtClean="0"/>
              <a:t>ID</a:t>
            </a:r>
            <a:r>
              <a:rPr kumimoji="1" lang="ja-JP" altLang="en-US" sz="2400" dirty="0" smtClean="0"/>
              <a:t> によって管理されている。</a:t>
            </a:r>
            <a:endParaRPr kumimoji="1" lang="ja-JP" altLang="en-US" sz="2400" dirty="0"/>
          </a:p>
        </p:txBody>
      </p:sp>
      <p:graphicFrame>
        <p:nvGraphicFramePr>
          <p:cNvPr id="4" name="表 3"/>
          <p:cNvGraphicFramePr>
            <a:graphicFrameLocks noGrp="1"/>
          </p:cNvGraphicFramePr>
          <p:nvPr/>
        </p:nvGraphicFramePr>
        <p:xfrm>
          <a:off x="1214414" y="2214554"/>
          <a:ext cx="6568631" cy="1854200"/>
        </p:xfrm>
        <a:graphic>
          <a:graphicData uri="http://schemas.openxmlformats.org/drawingml/2006/table">
            <a:tbl>
              <a:tblPr firstRow="1" bandRow="1">
                <a:tableStyleId>{5C22544A-7EE6-4342-B048-85BDC9FD1C3A}</a:tableStyleId>
              </a:tblPr>
              <a:tblGrid>
                <a:gridCol w="4390835"/>
                <a:gridCol w="2177796"/>
              </a:tblGrid>
              <a:tr h="370840">
                <a:tc>
                  <a:txBody>
                    <a:bodyPr/>
                    <a:lstStyle/>
                    <a:p>
                      <a:pPr algn="ctr"/>
                      <a:r>
                        <a:rPr kumimoji="1" lang="en-US" altLang="ja-JP" dirty="0" smtClean="0"/>
                        <a:t>SID</a:t>
                      </a:r>
                      <a:endParaRPr kumimoji="1" lang="ja-JP" altLang="en-US" dirty="0"/>
                    </a:p>
                  </a:txBody>
                  <a:tcPr/>
                </a:tc>
                <a:tc>
                  <a:txBody>
                    <a:bodyPr/>
                    <a:lstStyle/>
                    <a:p>
                      <a:pPr algn="ctr"/>
                      <a:r>
                        <a:rPr kumimoji="1" lang="en-US" altLang="ja-JP" dirty="0" smtClean="0"/>
                        <a:t>Name</a:t>
                      </a:r>
                      <a:endParaRPr kumimoji="1" lang="ja-JP" altLang="en-US" dirty="0"/>
                    </a:p>
                  </a:txBody>
                  <a:tcPr/>
                </a:tc>
              </a:tr>
              <a:tr h="370840">
                <a:tc>
                  <a:txBody>
                    <a:bodyPr/>
                    <a:lstStyle/>
                    <a:p>
                      <a:r>
                        <a:rPr kumimoji="1" lang="en-US" altLang="ja-JP" sz="1400" dirty="0" smtClean="0"/>
                        <a:t>S-1-1-0</a:t>
                      </a:r>
                      <a:endParaRPr kumimoji="1" lang="ja-JP" altLang="en-US" sz="1400" dirty="0"/>
                    </a:p>
                  </a:txBody>
                  <a:tcPr/>
                </a:tc>
                <a:tc>
                  <a:txBody>
                    <a:bodyPr/>
                    <a:lstStyle/>
                    <a:p>
                      <a:r>
                        <a:rPr kumimoji="1" lang="en-US" altLang="ja-JP" sz="1400" dirty="0" smtClean="0"/>
                        <a:t>Everyone</a:t>
                      </a:r>
                      <a:endParaRPr kumimoji="1" lang="ja-JP" altLang="en-US" sz="1400" dirty="0"/>
                    </a:p>
                  </a:txBody>
                  <a:tcPr/>
                </a:tc>
              </a:tr>
              <a:tr h="370840">
                <a:tc>
                  <a:txBody>
                    <a:bodyPr/>
                    <a:lstStyle/>
                    <a:p>
                      <a:r>
                        <a:rPr kumimoji="1" lang="en-US" altLang="ja-JP" sz="1400" dirty="0" smtClean="0"/>
                        <a:t>S-1-5-32-</a:t>
                      </a:r>
                      <a:r>
                        <a:rPr kumimoji="1" lang="en-US" altLang="ja-JP" sz="1400" u="wavy" baseline="0" dirty="0" smtClean="0">
                          <a:uFill>
                            <a:solidFill>
                              <a:srgbClr val="FF0000"/>
                            </a:solidFill>
                          </a:uFill>
                        </a:rPr>
                        <a:t>544</a:t>
                      </a:r>
                      <a:endParaRPr kumimoji="1" lang="ja-JP" altLang="en-US" sz="1400" u="wavy" baseline="0" dirty="0">
                        <a:uFill>
                          <a:solidFill>
                            <a:srgbClr val="FF0000"/>
                          </a:solidFill>
                        </a:uFill>
                      </a:endParaRPr>
                    </a:p>
                  </a:txBody>
                  <a:tcPr/>
                </a:tc>
                <a:tc>
                  <a:txBody>
                    <a:bodyPr/>
                    <a:lstStyle/>
                    <a:p>
                      <a:r>
                        <a:rPr kumimoji="1" lang="en-US" altLang="ja-JP" sz="1400" dirty="0" smtClean="0"/>
                        <a:t>BUILT</a:t>
                      </a:r>
                      <a:r>
                        <a:rPr kumimoji="1" lang="ja-JP" altLang="en-US" sz="1400" dirty="0" smtClean="0"/>
                        <a:t> </a:t>
                      </a:r>
                      <a:r>
                        <a:rPr kumimoji="1" lang="en-US" altLang="ja-JP" sz="1400" dirty="0" smtClean="0"/>
                        <a:t>IN\Administrators</a:t>
                      </a:r>
                      <a:endParaRPr kumimoji="1" lang="ja-JP" altLang="en-US" sz="1400" dirty="0"/>
                    </a:p>
                  </a:txBody>
                  <a:tcPr/>
                </a:tc>
              </a:tr>
              <a:tr h="370840">
                <a:tc>
                  <a:txBody>
                    <a:bodyPr/>
                    <a:lstStyle/>
                    <a:p>
                      <a:r>
                        <a:rPr kumimoji="1" lang="en-US" altLang="ja-JP" sz="1400" dirty="0" smtClean="0"/>
                        <a:t>S-1-5-32-</a:t>
                      </a:r>
                      <a:r>
                        <a:rPr kumimoji="1" lang="en-US" altLang="ja-JP" sz="1400" u="wavy" baseline="0" dirty="0" smtClean="0">
                          <a:solidFill>
                            <a:schemeClr val="tx1"/>
                          </a:solidFill>
                          <a:uFill>
                            <a:solidFill>
                              <a:srgbClr val="FF0000"/>
                            </a:solidFill>
                          </a:uFill>
                        </a:rPr>
                        <a:t>545</a:t>
                      </a:r>
                      <a:endParaRPr kumimoji="1" lang="ja-JP" altLang="en-US" sz="1400" u="wavy" baseline="0" dirty="0">
                        <a:solidFill>
                          <a:schemeClr val="tx1"/>
                        </a:solidFill>
                        <a:uFill>
                          <a:solidFill>
                            <a:srgbClr val="FF0000"/>
                          </a:solidFill>
                        </a:u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BUILT</a:t>
                      </a:r>
                      <a:r>
                        <a:rPr kumimoji="1" lang="ja-JP" altLang="en-US" sz="1400" dirty="0" smtClean="0"/>
                        <a:t> </a:t>
                      </a:r>
                      <a:r>
                        <a:rPr kumimoji="1" lang="en-US" altLang="ja-JP" sz="1400" dirty="0" smtClean="0"/>
                        <a:t>IN\Users</a:t>
                      </a:r>
                      <a:endParaRPr kumimoji="1" lang="ja-JP" altLang="en-US" sz="1400" dirty="0" smtClean="0"/>
                    </a:p>
                  </a:txBody>
                  <a:tcPr/>
                </a:tc>
              </a:tr>
              <a:tr h="370840">
                <a:tc>
                  <a:txBody>
                    <a:bodyPr/>
                    <a:lstStyle/>
                    <a:p>
                      <a:r>
                        <a:rPr kumimoji="1" lang="en-US" altLang="ja-JP" sz="1400" dirty="0" smtClean="0"/>
                        <a:t>S-1-5-21-</a:t>
                      </a:r>
                      <a:r>
                        <a:rPr kumimoji="1" lang="en-US" altLang="ja-JP" sz="1400" u="wavyDbl" baseline="0" dirty="0" smtClean="0">
                          <a:uFill>
                            <a:solidFill>
                              <a:srgbClr val="FF0000"/>
                            </a:solidFill>
                          </a:uFill>
                        </a:rPr>
                        <a:t>185539546-1431137498-1249753232</a:t>
                      </a:r>
                      <a:r>
                        <a:rPr kumimoji="1" lang="en-US" altLang="ja-JP" sz="1400" dirty="0" smtClean="0"/>
                        <a:t>-1000</a:t>
                      </a:r>
                      <a:endParaRPr kumimoji="1" lang="ja-JP" altLang="en-US" sz="1400" dirty="0"/>
                    </a:p>
                  </a:txBody>
                  <a:tcPr/>
                </a:tc>
                <a:tc>
                  <a:txBody>
                    <a:bodyPr/>
                    <a:lstStyle/>
                    <a:p>
                      <a:r>
                        <a:rPr kumimoji="1" lang="en-US" altLang="ja-JP" sz="1400" dirty="0" err="1" smtClean="0"/>
                        <a:t>TyappiPC</a:t>
                      </a:r>
                      <a:r>
                        <a:rPr kumimoji="1" lang="en-US" altLang="ja-JP" sz="1400" dirty="0" smtClean="0"/>
                        <a:t>\</a:t>
                      </a:r>
                      <a:r>
                        <a:rPr kumimoji="1" lang="en-US" altLang="ja-JP" sz="1400" dirty="0" err="1" smtClean="0"/>
                        <a:t>Tyappi</a:t>
                      </a:r>
                      <a:endParaRPr kumimoji="1" lang="ja-JP" altLang="en-US" sz="1400" dirty="0"/>
                    </a:p>
                  </a:txBody>
                  <a:tcPr/>
                </a:tc>
              </a:tr>
            </a:tbl>
          </a:graphicData>
        </a:graphic>
      </p:graphicFrame>
      <p:sp>
        <p:nvSpPr>
          <p:cNvPr id="6" name="円形吹き出し 5"/>
          <p:cNvSpPr/>
          <p:nvPr/>
        </p:nvSpPr>
        <p:spPr>
          <a:xfrm>
            <a:off x="2857488" y="2857496"/>
            <a:ext cx="2286016" cy="642942"/>
          </a:xfrm>
          <a:prstGeom prst="wedgeEllipseCallout">
            <a:avLst>
              <a:gd name="adj1" fmla="val -69868"/>
              <a:gd name="adj2" fmla="val 4556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RID:</a:t>
            </a:r>
            <a:r>
              <a:rPr kumimoji="1" lang="ja-JP" altLang="en-US" dirty="0" smtClean="0">
                <a:solidFill>
                  <a:schemeClr val="tx1"/>
                </a:solidFill>
              </a:rPr>
              <a:t> </a:t>
            </a:r>
            <a:r>
              <a:rPr lang="en-US" altLang="ja-JP" dirty="0" smtClean="0">
                <a:solidFill>
                  <a:schemeClr val="tx1"/>
                </a:solidFill>
              </a:rPr>
              <a:t>Relative </a:t>
            </a:r>
            <a:r>
              <a:rPr lang="en-US" altLang="ja-JP" dirty="0" err="1" smtClean="0">
                <a:solidFill>
                  <a:schemeClr val="tx1"/>
                </a:solidFill>
              </a:rPr>
              <a:t>IDentifier</a:t>
            </a:r>
            <a:endParaRPr kumimoji="1" lang="ja-JP" altLang="en-US" dirty="0">
              <a:solidFill>
                <a:schemeClr val="tx1"/>
              </a:solidFill>
            </a:endParaRPr>
          </a:p>
        </p:txBody>
      </p:sp>
      <p:sp>
        <p:nvSpPr>
          <p:cNvPr id="7" name="円形吹き出し 6"/>
          <p:cNvSpPr/>
          <p:nvPr/>
        </p:nvSpPr>
        <p:spPr>
          <a:xfrm>
            <a:off x="5143504" y="4071942"/>
            <a:ext cx="3500462" cy="928694"/>
          </a:xfrm>
          <a:prstGeom prst="wedgeEllipseCallout">
            <a:avLst>
              <a:gd name="adj1" fmla="val -57114"/>
              <a:gd name="adj2" fmla="val -60446"/>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Computer</a:t>
            </a:r>
            <a:r>
              <a:rPr lang="ja-JP" altLang="en-US" dirty="0" smtClean="0">
                <a:solidFill>
                  <a:schemeClr val="tx1"/>
                </a:solidFill>
              </a:rPr>
              <a:t> または </a:t>
            </a:r>
            <a:r>
              <a:rPr lang="en-US" altLang="ja-JP" dirty="0" smtClean="0">
                <a:solidFill>
                  <a:schemeClr val="tx1"/>
                </a:solidFill>
              </a:rPr>
              <a:t>domain</a:t>
            </a:r>
            <a:r>
              <a:rPr lang="ja-JP" altLang="en-US" dirty="0" smtClean="0">
                <a:solidFill>
                  <a:schemeClr val="tx1"/>
                </a:solidFill>
              </a:rPr>
              <a:t> 毎に固有の </a:t>
            </a:r>
            <a:r>
              <a:rPr lang="en-US" altLang="ja-JP" dirty="0" smtClean="0">
                <a:solidFill>
                  <a:schemeClr val="tx1"/>
                </a:solidFill>
              </a:rPr>
              <a:t>ID</a:t>
            </a:r>
            <a:r>
              <a:rPr lang="ja-JP" altLang="en-US" dirty="0" smtClean="0">
                <a:solidFill>
                  <a:schemeClr val="tx1"/>
                </a:solidFill>
              </a:rPr>
              <a:t> が割り当てられる。</a:t>
            </a:r>
            <a:endParaRPr kumimoji="1" lang="ja-JP" altLang="en-US" dirty="0">
              <a:solidFill>
                <a:schemeClr val="tx1"/>
              </a:solidFill>
            </a:endParaRPr>
          </a:p>
        </p:txBody>
      </p:sp>
      <p:sp>
        <p:nvSpPr>
          <p:cNvPr id="8" name="テキスト プレースホルダ 2"/>
          <p:cNvSpPr txBox="1">
            <a:spLocks/>
          </p:cNvSpPr>
          <p:nvPr/>
        </p:nvSpPr>
        <p:spPr bwMode="auto">
          <a:xfrm>
            <a:off x="285720" y="5072074"/>
            <a:ext cx="8329642" cy="87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2"/>
              </a:rPr>
              <a:t>Security Identifier Architecture - </a:t>
            </a:r>
            <a:r>
              <a:rPr lang="en-US" altLang="ja-JP" sz="1400" kern="0" dirty="0" err="1" smtClean="0">
                <a:latin typeface="+mn-lt"/>
                <a:ea typeface="+mn-ea"/>
                <a:hlinkClick r:id="rId2"/>
              </a:rPr>
              <a:t>Technet</a:t>
            </a:r>
            <a:endParaRPr lang="en-US" altLang="ja-JP" sz="1400" kern="0" dirty="0" smtClean="0">
              <a:latin typeface="+mn-lt"/>
              <a:ea typeface="+mn-ea"/>
              <a:hlinkClick r:id="rId3"/>
            </a:endParaRPr>
          </a:p>
          <a:p>
            <a:pPr marL="174625" lvl="0" indent="-174625">
              <a:spcBef>
                <a:spcPct val="20000"/>
              </a:spcBef>
              <a:buFont typeface="Arial" pitchFamily="34" charset="0"/>
              <a:buChar char="•"/>
            </a:pPr>
            <a:r>
              <a:rPr lang="en-US" altLang="ja-JP" sz="1400" kern="0" dirty="0" smtClean="0">
                <a:latin typeface="+mn-lt"/>
                <a:ea typeface="+mn-ea"/>
                <a:hlinkClick r:id="rId3"/>
              </a:rPr>
              <a:t>Security Identifiers</a:t>
            </a:r>
            <a:r>
              <a:rPr lang="ja-JP" altLang="en-US" sz="1400" kern="0" dirty="0" smtClean="0">
                <a:latin typeface="+mn-lt"/>
                <a:ea typeface="+mn-ea"/>
                <a:hlinkClick r:id="rId3"/>
              </a:rPr>
              <a:t> </a:t>
            </a:r>
            <a:r>
              <a:rPr lang="en-US" altLang="ja-JP" sz="1400" kern="0" dirty="0" smtClean="0">
                <a:latin typeface="+mn-lt"/>
                <a:ea typeface="+mn-ea"/>
                <a:hlinkClick r:id="rId3"/>
              </a:rPr>
              <a:t>-</a:t>
            </a:r>
            <a:r>
              <a:rPr lang="ja-JP" altLang="en-US" sz="1400" kern="0" dirty="0" smtClean="0">
                <a:latin typeface="+mn-lt"/>
                <a:ea typeface="+mn-ea"/>
                <a:hlinkClick r:id="rId3"/>
              </a:rPr>
              <a:t> </a:t>
            </a:r>
            <a:r>
              <a:rPr lang="en-US" altLang="ja-JP" sz="1400" kern="0" dirty="0" smtClean="0">
                <a:latin typeface="+mn-lt"/>
                <a:ea typeface="+mn-ea"/>
                <a:hlinkClick r:id="rId3"/>
              </a:rPr>
              <a:t>MSDN</a:t>
            </a:r>
            <a:endParaRPr kumimoji="1" lang="ja-JP" altLang="en-US" sz="1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357158" y="2000240"/>
            <a:ext cx="8286808" cy="292895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角丸四角形 11"/>
          <p:cNvSpPr/>
          <p:nvPr/>
        </p:nvSpPr>
        <p:spPr>
          <a:xfrm>
            <a:off x="571472" y="2433630"/>
            <a:ext cx="7858180" cy="50006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endParaRPr>
          </a:p>
        </p:txBody>
      </p:sp>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a:t>
            </a:r>
            <a:r>
              <a:rPr lang="en-US" altLang="ja-JP" dirty="0" smtClean="0"/>
              <a:t/>
            </a:r>
            <a:br>
              <a:rPr lang="en-US" altLang="ja-JP" dirty="0" smtClean="0"/>
            </a:br>
            <a:r>
              <a:rPr lang="en-US" altLang="ja-JP" sz="2800" dirty="0" smtClean="0"/>
              <a:t>Access</a:t>
            </a:r>
            <a:r>
              <a:rPr lang="ja-JP" altLang="en-US" sz="2800" dirty="0" smtClean="0"/>
              <a:t> </a:t>
            </a:r>
            <a:r>
              <a:rPr lang="en-US" altLang="ja-JP" sz="2800" dirty="0" smtClean="0"/>
              <a:t>Token</a:t>
            </a:r>
            <a:endParaRPr kumimoji="1" lang="ja-JP" altLang="en-US" sz="2800" dirty="0"/>
          </a:p>
        </p:txBody>
      </p:sp>
      <p:sp>
        <p:nvSpPr>
          <p:cNvPr id="3" name="テキスト プレースホルダ 2"/>
          <p:cNvSpPr>
            <a:spLocks noGrp="1"/>
          </p:cNvSpPr>
          <p:nvPr>
            <p:ph type="body" idx="1"/>
          </p:nvPr>
        </p:nvSpPr>
        <p:spPr>
          <a:xfrm>
            <a:off x="357158" y="1052513"/>
            <a:ext cx="8329642" cy="947727"/>
          </a:xfrm>
        </p:spPr>
        <p:txBody>
          <a:bodyPr/>
          <a:lstStyle/>
          <a:p>
            <a:pPr marL="0" indent="87313">
              <a:buNone/>
            </a:pPr>
            <a:r>
              <a:rPr kumimoji="1" lang="en-US" altLang="ja-JP" sz="2400" dirty="0" smtClean="0"/>
              <a:t>Access</a:t>
            </a:r>
            <a:r>
              <a:rPr kumimoji="1" lang="ja-JP" altLang="en-US" sz="2400" dirty="0" smtClean="0"/>
              <a:t> </a:t>
            </a:r>
            <a:r>
              <a:rPr kumimoji="1" lang="en-US" altLang="ja-JP" sz="2400" dirty="0" smtClean="0"/>
              <a:t>token</a:t>
            </a:r>
            <a:r>
              <a:rPr kumimoji="1" lang="ja-JP" altLang="en-US" sz="2400" dirty="0" smtClean="0"/>
              <a:t> とは </a:t>
            </a:r>
            <a:r>
              <a:rPr lang="en-US" altLang="ja-JP" sz="2400" dirty="0" smtClean="0"/>
              <a:t>l</a:t>
            </a:r>
            <a:r>
              <a:rPr kumimoji="1" lang="en-US" altLang="ja-JP" sz="2400" dirty="0" smtClean="0"/>
              <a:t>og</a:t>
            </a:r>
            <a:r>
              <a:rPr kumimoji="1" lang="ja-JP" altLang="en-US" sz="2400" dirty="0" smtClean="0"/>
              <a:t> </a:t>
            </a:r>
            <a:r>
              <a:rPr kumimoji="1" lang="en-US" altLang="ja-JP" sz="2400" dirty="0" smtClean="0"/>
              <a:t>on</a:t>
            </a:r>
            <a:r>
              <a:rPr kumimoji="1" lang="ja-JP" altLang="en-US" sz="2400" dirty="0" smtClean="0"/>
              <a:t> した </a:t>
            </a:r>
            <a:r>
              <a:rPr kumimoji="1" lang="en-US" altLang="ja-JP" sz="2400" dirty="0" smtClean="0"/>
              <a:t>user</a:t>
            </a:r>
            <a:r>
              <a:rPr kumimoji="1" lang="ja-JP" altLang="en-US" sz="2400" dirty="0" smtClean="0"/>
              <a:t> の資格情報 </a:t>
            </a:r>
            <a:r>
              <a:rPr kumimoji="1" lang="en-US" altLang="ja-JP" sz="2400" dirty="0" smtClean="0"/>
              <a:t>(</a:t>
            </a:r>
            <a:r>
              <a:rPr lang="en-US" altLang="ja-JP" sz="2400" dirty="0" smtClean="0"/>
              <a:t>u</a:t>
            </a:r>
            <a:r>
              <a:rPr kumimoji="1" lang="en-US" altLang="ja-JP" sz="2400" dirty="0" smtClean="0"/>
              <a:t>ser</a:t>
            </a:r>
            <a:r>
              <a:rPr kumimoji="1" lang="ja-JP" altLang="en-US" sz="2400" dirty="0" smtClean="0"/>
              <a:t> や所属する </a:t>
            </a:r>
            <a:r>
              <a:rPr kumimoji="1" lang="en-US" altLang="ja-JP" sz="2400" dirty="0" smtClean="0"/>
              <a:t>group</a:t>
            </a:r>
            <a:r>
              <a:rPr kumimoji="1" lang="ja-JP" altLang="en-US" sz="2400" dirty="0" smtClean="0"/>
              <a:t> の </a:t>
            </a:r>
            <a:r>
              <a:rPr kumimoji="1" lang="en-US" altLang="ja-JP" sz="2400" dirty="0" smtClean="0"/>
              <a:t>SID</a:t>
            </a:r>
            <a:r>
              <a:rPr kumimoji="1" lang="ja-JP" altLang="en-US" sz="2400" dirty="0" smtClean="0"/>
              <a:t> や </a:t>
            </a:r>
            <a:r>
              <a:rPr kumimoji="1" lang="en-US" altLang="ja-JP" sz="2400" dirty="0" smtClean="0"/>
              <a:t>privileges</a:t>
            </a:r>
            <a:r>
              <a:rPr kumimoji="1" lang="ja-JP" altLang="en-US" sz="2400" dirty="0" smtClean="0"/>
              <a:t> </a:t>
            </a:r>
            <a:r>
              <a:rPr kumimoji="1" lang="en-US" altLang="ja-JP" sz="2400" dirty="0" smtClean="0"/>
              <a:t>(</a:t>
            </a:r>
            <a:r>
              <a:rPr kumimoji="1" lang="ja-JP" altLang="en-US" sz="2400" dirty="0" smtClean="0"/>
              <a:t>特権</a:t>
            </a:r>
            <a:r>
              <a:rPr kumimoji="1" lang="en-US" altLang="ja-JP" sz="2400" dirty="0" smtClean="0"/>
              <a:t>))</a:t>
            </a:r>
            <a:r>
              <a:rPr kumimoji="1" lang="ja-JP" altLang="en-US" sz="2400" dirty="0" smtClean="0"/>
              <a:t> が格納されたもの。</a:t>
            </a:r>
            <a:endParaRPr kumimoji="1" lang="en-US" altLang="ja-JP" sz="2400" dirty="0" smtClean="0"/>
          </a:p>
        </p:txBody>
      </p:sp>
      <p:sp>
        <p:nvSpPr>
          <p:cNvPr id="7" name="テキスト ボックス 6"/>
          <p:cNvSpPr txBox="1"/>
          <p:nvPr/>
        </p:nvSpPr>
        <p:spPr>
          <a:xfrm>
            <a:off x="2062982" y="2000240"/>
            <a:ext cx="4875161" cy="400110"/>
          </a:xfrm>
          <a:prstGeom prst="rect">
            <a:avLst/>
          </a:prstGeom>
          <a:noFill/>
        </p:spPr>
        <p:txBody>
          <a:bodyPr wrap="square" rtlCol="0">
            <a:spAutoFit/>
          </a:bodyPr>
          <a:lstStyle/>
          <a:p>
            <a:pPr algn="ctr"/>
            <a:r>
              <a:rPr kumimoji="1" lang="en-US" altLang="ja-JP" sz="2000" dirty="0" smtClean="0"/>
              <a:t>Access</a:t>
            </a:r>
            <a:r>
              <a:rPr kumimoji="1" lang="ja-JP" altLang="en-US" sz="2000" dirty="0" smtClean="0"/>
              <a:t> </a:t>
            </a:r>
            <a:r>
              <a:rPr lang="en-US" altLang="ja-JP" sz="2000" dirty="0" smtClean="0"/>
              <a:t>t</a:t>
            </a:r>
            <a:r>
              <a:rPr kumimoji="1" lang="en-US" altLang="ja-JP" sz="2000" dirty="0" smtClean="0"/>
              <a:t>oken</a:t>
            </a:r>
            <a:endParaRPr kumimoji="1" lang="ja-JP" altLang="en-US" sz="2000" dirty="0"/>
          </a:p>
        </p:txBody>
      </p:sp>
      <p:sp>
        <p:nvSpPr>
          <p:cNvPr id="8" name="角丸四角形 7"/>
          <p:cNvSpPr/>
          <p:nvPr/>
        </p:nvSpPr>
        <p:spPr>
          <a:xfrm>
            <a:off x="2000232" y="2523778"/>
            <a:ext cx="6286544" cy="31977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err="1" smtClean="0">
                <a:solidFill>
                  <a:schemeClr val="tx1"/>
                </a:solidFill>
              </a:rPr>
              <a:t>TyappiPC</a:t>
            </a:r>
            <a:r>
              <a:rPr lang="en-US" altLang="ja-JP" sz="1200" dirty="0" smtClean="0">
                <a:solidFill>
                  <a:schemeClr val="tx1"/>
                </a:solidFill>
              </a:rPr>
              <a:t>\</a:t>
            </a:r>
            <a:r>
              <a:rPr lang="en-US" altLang="ja-JP" sz="1200" dirty="0" err="1" smtClean="0">
                <a:solidFill>
                  <a:schemeClr val="tx1"/>
                </a:solidFill>
              </a:rPr>
              <a:t>Tyappi</a:t>
            </a:r>
            <a:r>
              <a:rPr lang="en-US" altLang="ja-JP" sz="1200" dirty="0" smtClean="0">
                <a:solidFill>
                  <a:schemeClr val="tx1"/>
                </a:solidFill>
              </a:rPr>
              <a:t>:</a:t>
            </a:r>
            <a:r>
              <a:rPr lang="ja-JP" altLang="en-US" sz="1200" dirty="0" smtClean="0">
                <a:solidFill>
                  <a:schemeClr val="tx1"/>
                </a:solidFill>
              </a:rPr>
              <a:t> </a:t>
            </a:r>
            <a:r>
              <a:rPr lang="en-US" altLang="ja-JP" sz="1200" dirty="0" smtClean="0">
                <a:solidFill>
                  <a:schemeClr val="tx1"/>
                </a:solidFill>
              </a:rPr>
              <a:t>S-1-5-21-185539546-1431137498-1249753232-1000</a:t>
            </a:r>
            <a:endParaRPr kumimoji="1" lang="ja-JP" altLang="en-US" sz="1200" dirty="0">
              <a:solidFill>
                <a:schemeClr val="tx1"/>
              </a:solidFill>
            </a:endParaRPr>
          </a:p>
        </p:txBody>
      </p:sp>
      <p:sp>
        <p:nvSpPr>
          <p:cNvPr id="13" name="テキスト ボックス 12"/>
          <p:cNvSpPr txBox="1"/>
          <p:nvPr/>
        </p:nvSpPr>
        <p:spPr>
          <a:xfrm>
            <a:off x="642910" y="2498997"/>
            <a:ext cx="1071570" cy="369332"/>
          </a:xfrm>
          <a:prstGeom prst="rect">
            <a:avLst/>
          </a:prstGeom>
          <a:noFill/>
        </p:spPr>
        <p:txBody>
          <a:bodyPr wrap="square" rtlCol="0">
            <a:spAutoFit/>
          </a:bodyPr>
          <a:lstStyle/>
          <a:p>
            <a:r>
              <a:rPr kumimoji="1" lang="en-US" altLang="ja-JP" dirty="0" smtClean="0"/>
              <a:t>User</a:t>
            </a:r>
            <a:endParaRPr kumimoji="1" lang="ja-JP" altLang="en-US" dirty="0"/>
          </a:p>
        </p:txBody>
      </p:sp>
      <p:sp>
        <p:nvSpPr>
          <p:cNvPr id="21" name="角丸四角形 20"/>
          <p:cNvSpPr/>
          <p:nvPr/>
        </p:nvSpPr>
        <p:spPr>
          <a:xfrm>
            <a:off x="571472" y="3000372"/>
            <a:ext cx="7858180" cy="85725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endParaRPr>
          </a:p>
        </p:txBody>
      </p:sp>
      <p:sp>
        <p:nvSpPr>
          <p:cNvPr id="22" name="角丸四角形 21"/>
          <p:cNvSpPr/>
          <p:nvPr/>
        </p:nvSpPr>
        <p:spPr>
          <a:xfrm>
            <a:off x="2000232" y="3071810"/>
            <a:ext cx="6286544" cy="31977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schemeClr val="tx1"/>
                </a:solidFill>
              </a:rPr>
              <a:t>BUILT</a:t>
            </a:r>
            <a:r>
              <a:rPr lang="ja-JP" altLang="en-US" sz="1200" dirty="0" smtClean="0">
                <a:solidFill>
                  <a:schemeClr val="tx1"/>
                </a:solidFill>
              </a:rPr>
              <a:t> </a:t>
            </a:r>
            <a:r>
              <a:rPr lang="en-US" altLang="ja-JP" sz="1200" dirty="0" smtClean="0">
                <a:solidFill>
                  <a:schemeClr val="tx1"/>
                </a:solidFill>
              </a:rPr>
              <a:t>IN\Users:</a:t>
            </a:r>
            <a:r>
              <a:rPr lang="ja-JP" altLang="en-US" sz="1200" dirty="0" smtClean="0">
                <a:solidFill>
                  <a:schemeClr val="tx1"/>
                </a:solidFill>
              </a:rPr>
              <a:t> </a:t>
            </a:r>
            <a:r>
              <a:rPr lang="en-US" altLang="ja-JP" sz="1200" dirty="0" smtClean="0">
                <a:solidFill>
                  <a:schemeClr val="tx1"/>
                </a:solidFill>
              </a:rPr>
              <a:t>S-1-5-32-545</a:t>
            </a:r>
            <a:endParaRPr kumimoji="1" lang="ja-JP" altLang="en-US" sz="1200" dirty="0">
              <a:solidFill>
                <a:schemeClr val="tx1"/>
              </a:solidFill>
            </a:endParaRPr>
          </a:p>
        </p:txBody>
      </p:sp>
      <p:sp>
        <p:nvSpPr>
          <p:cNvPr id="23" name="テキスト ボックス 22"/>
          <p:cNvSpPr txBox="1"/>
          <p:nvPr/>
        </p:nvSpPr>
        <p:spPr>
          <a:xfrm>
            <a:off x="642910" y="3244334"/>
            <a:ext cx="1071570" cy="369332"/>
          </a:xfrm>
          <a:prstGeom prst="rect">
            <a:avLst/>
          </a:prstGeom>
          <a:noFill/>
        </p:spPr>
        <p:txBody>
          <a:bodyPr wrap="square" rtlCol="0">
            <a:spAutoFit/>
          </a:bodyPr>
          <a:lstStyle/>
          <a:p>
            <a:r>
              <a:rPr kumimoji="1" lang="en-US" altLang="ja-JP" dirty="0" smtClean="0"/>
              <a:t>Groups</a:t>
            </a:r>
            <a:endParaRPr kumimoji="1" lang="ja-JP" altLang="en-US" dirty="0"/>
          </a:p>
        </p:txBody>
      </p:sp>
      <p:sp>
        <p:nvSpPr>
          <p:cNvPr id="24" name="角丸四角形 23"/>
          <p:cNvSpPr/>
          <p:nvPr/>
        </p:nvSpPr>
        <p:spPr>
          <a:xfrm>
            <a:off x="2000232" y="3466420"/>
            <a:ext cx="6286544" cy="31977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schemeClr val="tx1"/>
                </a:solidFill>
              </a:rPr>
              <a:t>NT AUTHORITY\INTERACTIVE:</a:t>
            </a:r>
            <a:r>
              <a:rPr lang="ja-JP" altLang="en-US" sz="1200" dirty="0" smtClean="0">
                <a:solidFill>
                  <a:schemeClr val="tx1"/>
                </a:solidFill>
              </a:rPr>
              <a:t> </a:t>
            </a:r>
            <a:r>
              <a:rPr lang="en-US" altLang="ja-JP" sz="1200" dirty="0" smtClean="0">
                <a:solidFill>
                  <a:schemeClr val="tx1"/>
                </a:solidFill>
              </a:rPr>
              <a:t>S-1-5-4</a:t>
            </a:r>
            <a:endParaRPr kumimoji="1" lang="ja-JP" altLang="en-US" sz="1200" dirty="0">
              <a:solidFill>
                <a:schemeClr val="tx1"/>
              </a:solidFill>
            </a:endParaRPr>
          </a:p>
        </p:txBody>
      </p:sp>
      <p:sp>
        <p:nvSpPr>
          <p:cNvPr id="25" name="角丸四角形 24"/>
          <p:cNvSpPr/>
          <p:nvPr/>
        </p:nvSpPr>
        <p:spPr>
          <a:xfrm>
            <a:off x="571472" y="3929066"/>
            <a:ext cx="7858180" cy="857256"/>
          </a:xfrm>
          <a:prstGeom prst="roundRect">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endParaRPr>
          </a:p>
        </p:txBody>
      </p:sp>
      <p:sp>
        <p:nvSpPr>
          <p:cNvPr id="26" name="角丸四角形 25"/>
          <p:cNvSpPr/>
          <p:nvPr/>
        </p:nvSpPr>
        <p:spPr>
          <a:xfrm>
            <a:off x="2000232" y="4000504"/>
            <a:ext cx="6286544" cy="31977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rPr>
              <a:t>システムのシャットダウン</a:t>
            </a:r>
            <a:r>
              <a:rPr lang="en-US" altLang="ja-JP" sz="1200" dirty="0" smtClean="0">
                <a:solidFill>
                  <a:schemeClr val="tx1"/>
                </a:solidFill>
              </a:rPr>
              <a:t>:</a:t>
            </a:r>
            <a:r>
              <a:rPr lang="ja-JP" altLang="en-US" sz="1200" dirty="0" smtClean="0">
                <a:solidFill>
                  <a:schemeClr val="tx1"/>
                </a:solidFill>
              </a:rPr>
              <a:t> </a:t>
            </a:r>
            <a:r>
              <a:rPr lang="en-US" altLang="ja-JP" sz="1200" dirty="0" err="1" smtClean="0">
                <a:solidFill>
                  <a:schemeClr val="tx1"/>
                </a:solidFill>
              </a:rPr>
              <a:t>SeShutdownPrivilege</a:t>
            </a:r>
            <a:endParaRPr kumimoji="1" lang="ja-JP" altLang="en-US" sz="1200" dirty="0">
              <a:solidFill>
                <a:schemeClr val="tx1"/>
              </a:solidFill>
            </a:endParaRPr>
          </a:p>
        </p:txBody>
      </p:sp>
      <p:sp>
        <p:nvSpPr>
          <p:cNvPr id="27" name="テキスト ボックス 26"/>
          <p:cNvSpPr txBox="1"/>
          <p:nvPr/>
        </p:nvSpPr>
        <p:spPr>
          <a:xfrm>
            <a:off x="642910" y="4173028"/>
            <a:ext cx="1357322" cy="369332"/>
          </a:xfrm>
          <a:prstGeom prst="rect">
            <a:avLst/>
          </a:prstGeom>
          <a:noFill/>
        </p:spPr>
        <p:txBody>
          <a:bodyPr wrap="square" rtlCol="0">
            <a:spAutoFit/>
          </a:bodyPr>
          <a:lstStyle/>
          <a:p>
            <a:r>
              <a:rPr kumimoji="1" lang="en-US" altLang="ja-JP" dirty="0" smtClean="0"/>
              <a:t>Privileges</a:t>
            </a:r>
            <a:endParaRPr kumimoji="1" lang="ja-JP" altLang="en-US" dirty="0"/>
          </a:p>
        </p:txBody>
      </p:sp>
      <p:sp>
        <p:nvSpPr>
          <p:cNvPr id="28" name="角丸四角形 27"/>
          <p:cNvSpPr/>
          <p:nvPr/>
        </p:nvSpPr>
        <p:spPr>
          <a:xfrm>
            <a:off x="2000232" y="4395114"/>
            <a:ext cx="6286544" cy="31977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rPr>
              <a:t>走査チェックのバイパス</a:t>
            </a:r>
            <a:r>
              <a:rPr lang="en-US" altLang="ja-JP" sz="1200" dirty="0" smtClean="0">
                <a:solidFill>
                  <a:schemeClr val="tx1"/>
                </a:solidFill>
              </a:rPr>
              <a:t>:</a:t>
            </a:r>
            <a:r>
              <a:rPr lang="ja-JP" altLang="en-US" sz="1200" dirty="0" smtClean="0">
                <a:solidFill>
                  <a:schemeClr val="tx1"/>
                </a:solidFill>
              </a:rPr>
              <a:t> </a:t>
            </a:r>
            <a:r>
              <a:rPr lang="en-US" altLang="ja-JP" sz="1200" dirty="0" err="1" smtClean="0">
                <a:solidFill>
                  <a:schemeClr val="tx1"/>
                </a:solidFill>
              </a:rPr>
              <a:t>SeChangeNotifyPrivilege</a:t>
            </a:r>
            <a:endParaRPr kumimoji="1" lang="ja-JP" altLang="en-US" sz="1200" dirty="0">
              <a:solidFill>
                <a:schemeClr val="tx1"/>
              </a:solidFill>
            </a:endParaRPr>
          </a:p>
        </p:txBody>
      </p:sp>
      <p:sp>
        <p:nvSpPr>
          <p:cNvPr id="29" name="横巻き 28"/>
          <p:cNvSpPr/>
          <p:nvPr/>
        </p:nvSpPr>
        <p:spPr>
          <a:xfrm>
            <a:off x="7143768" y="4000504"/>
            <a:ext cx="1571636" cy="1143008"/>
          </a:xfrm>
          <a:prstGeom prst="horizontalScroll">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この他にもいろいろな情報が存在</a:t>
            </a:r>
            <a:endParaRPr kumimoji="1" lang="ja-JP" altLang="en-US" dirty="0">
              <a:solidFill>
                <a:schemeClr val="tx1"/>
              </a:solidFill>
            </a:endParaRPr>
          </a:p>
        </p:txBody>
      </p:sp>
      <p:sp>
        <p:nvSpPr>
          <p:cNvPr id="30" name="テキスト プレースホルダ 2"/>
          <p:cNvSpPr txBox="1">
            <a:spLocks/>
          </p:cNvSpPr>
          <p:nvPr/>
        </p:nvSpPr>
        <p:spPr bwMode="auto">
          <a:xfrm>
            <a:off x="385762" y="5572140"/>
            <a:ext cx="8329642"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2"/>
              </a:rPr>
              <a:t>Access Tokens Technical Reference </a:t>
            </a:r>
            <a:r>
              <a:rPr lang="en-US" altLang="ja-JP" sz="1400" kern="0" dirty="0" smtClean="0">
                <a:latin typeface="+mn-lt"/>
                <a:ea typeface="+mn-ea"/>
                <a:hlinkClick r:id="rId3"/>
              </a:rPr>
              <a:t>–</a:t>
            </a:r>
            <a:r>
              <a:rPr lang="en-US" altLang="ja-JP" sz="1400" kern="0" dirty="0" smtClean="0">
                <a:latin typeface="+mn-lt"/>
                <a:ea typeface="+mn-ea"/>
                <a:hlinkClick r:id="rId2"/>
              </a:rPr>
              <a:t> </a:t>
            </a:r>
            <a:r>
              <a:rPr lang="en-US" altLang="ja-JP" sz="1400" kern="0" dirty="0" err="1" smtClean="0">
                <a:latin typeface="+mn-lt"/>
                <a:ea typeface="+mn-ea"/>
                <a:hlinkClick r:id="rId2"/>
              </a:rPr>
              <a:t>Technet</a:t>
            </a:r>
            <a:endParaRPr lang="en-US" altLang="ja-JP" sz="1400" kern="0" dirty="0" smtClean="0">
              <a:latin typeface="+mn-lt"/>
              <a:ea typeface="+mn-ea"/>
            </a:endParaRPr>
          </a:p>
          <a:p>
            <a:pPr marL="174625" lvl="0" indent="-174625">
              <a:spcBef>
                <a:spcPct val="20000"/>
              </a:spcBef>
              <a:buFont typeface="Arial" pitchFamily="34" charset="0"/>
              <a:buChar char="•"/>
            </a:pPr>
            <a:r>
              <a:rPr lang="en-US" altLang="ja-JP" sz="1400" kern="0" dirty="0" smtClean="0">
                <a:latin typeface="+mn-lt"/>
                <a:ea typeface="+mn-ea"/>
                <a:hlinkClick r:id="rId4"/>
              </a:rPr>
              <a:t>Access Tokens - MSDN</a:t>
            </a:r>
            <a:endParaRPr lang="en-US" altLang="ja-JP" sz="1400" kern="0" dirty="0" smtClean="0">
              <a:latin typeface="+mn-lt"/>
              <a:ea typeface="+mn-ea"/>
              <a:hlinkClick r:id="rId3"/>
            </a:endParaRPr>
          </a:p>
        </p:txBody>
      </p:sp>
      <p:sp>
        <p:nvSpPr>
          <p:cNvPr id="31" name="テキスト プレースホルダ 2"/>
          <p:cNvSpPr txBox="1">
            <a:spLocks/>
          </p:cNvSpPr>
          <p:nvPr/>
        </p:nvSpPr>
        <p:spPr bwMode="auto">
          <a:xfrm>
            <a:off x="285720" y="5000636"/>
            <a:ext cx="8329642"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この情報を基に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objects</a:t>
            </a:r>
            <a:r>
              <a:rPr lang="ja-JP" altLang="en-US" sz="2400" kern="0" dirty="0" smtClean="0">
                <a:latin typeface="+mn-lt"/>
                <a:ea typeface="+mn-ea"/>
              </a:rPr>
              <a:t> </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への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access</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が判断される。</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a:t>
            </a:r>
            <a:r>
              <a:rPr lang="en-US" altLang="ja-JP" dirty="0" smtClean="0"/>
              <a:t/>
            </a:r>
            <a:br>
              <a:rPr lang="en-US" altLang="ja-JP" dirty="0" smtClean="0"/>
            </a:br>
            <a:r>
              <a:rPr lang="en-US" altLang="ja-JP" sz="2800" dirty="0" smtClean="0"/>
              <a:t>Access</a:t>
            </a:r>
            <a:r>
              <a:rPr lang="ja-JP" altLang="en-US" sz="2800" dirty="0" smtClean="0"/>
              <a:t> </a:t>
            </a:r>
            <a:r>
              <a:rPr lang="en-US" altLang="ja-JP" sz="2800" dirty="0" smtClean="0"/>
              <a:t>Token</a:t>
            </a:r>
            <a:r>
              <a:rPr lang="ja-JP" altLang="en-US" sz="2800" dirty="0" smtClean="0"/>
              <a:t> 確認方法</a:t>
            </a:r>
            <a:endParaRPr kumimoji="1" lang="ja-JP" altLang="en-US" sz="2800" dirty="0"/>
          </a:p>
        </p:txBody>
      </p:sp>
      <p:sp>
        <p:nvSpPr>
          <p:cNvPr id="3" name="テキスト プレースホルダ 2"/>
          <p:cNvSpPr>
            <a:spLocks noGrp="1"/>
          </p:cNvSpPr>
          <p:nvPr>
            <p:ph type="body" idx="1"/>
          </p:nvPr>
        </p:nvSpPr>
        <p:spPr/>
        <p:txBody>
          <a:bodyPr/>
          <a:lstStyle/>
          <a:p>
            <a:pPr marL="0" indent="87313">
              <a:buNone/>
            </a:pPr>
            <a:r>
              <a:rPr kumimoji="1" lang="en-US" altLang="ja-JP" sz="2400" dirty="0" smtClean="0"/>
              <a:t>Access</a:t>
            </a:r>
            <a:r>
              <a:rPr kumimoji="1" lang="ja-JP" altLang="en-US" sz="2400" dirty="0" smtClean="0"/>
              <a:t> </a:t>
            </a:r>
            <a:r>
              <a:rPr kumimoji="1" lang="en-US" altLang="ja-JP" sz="2400" dirty="0" smtClean="0"/>
              <a:t>token</a:t>
            </a:r>
            <a:r>
              <a:rPr kumimoji="1" lang="ja-JP" altLang="en-US" sz="2400" dirty="0" smtClean="0"/>
              <a:t> に含まれる一部の情報は下記 </a:t>
            </a:r>
            <a:r>
              <a:rPr kumimoji="1" lang="en-US" altLang="ja-JP" sz="2400" dirty="0" smtClean="0"/>
              <a:t>tools</a:t>
            </a:r>
            <a:r>
              <a:rPr kumimoji="1" lang="ja-JP" altLang="en-US" sz="2400" dirty="0" smtClean="0"/>
              <a:t> を用い確認することができる。</a:t>
            </a:r>
            <a:endParaRPr kumimoji="1" lang="en-US" altLang="ja-JP" sz="2400" dirty="0" smtClean="0"/>
          </a:p>
          <a:p>
            <a:pPr marL="704850" lvl="1" indent="-255588"/>
            <a:r>
              <a:rPr lang="en-US" altLang="ja-JP" sz="2000" dirty="0" smtClean="0"/>
              <a:t>Whoami.exe</a:t>
            </a:r>
            <a:endParaRPr lang="en-US" altLang="ja-JP" sz="1600" dirty="0" smtClean="0"/>
          </a:p>
          <a:p>
            <a:pPr marL="900113" lvl="2" indent="87313">
              <a:buNone/>
            </a:pPr>
            <a:r>
              <a:rPr lang="en-US" altLang="ja-JP" sz="1600" dirty="0" err="1" smtClean="0"/>
              <a:t>cmd.Exe</a:t>
            </a:r>
            <a:r>
              <a:rPr lang="ja-JP" altLang="en-US" sz="1600" dirty="0" smtClean="0"/>
              <a:t> の </a:t>
            </a:r>
            <a:r>
              <a:rPr lang="en-US" altLang="ja-JP" sz="1600" dirty="0" smtClean="0"/>
              <a:t>process</a:t>
            </a:r>
            <a:r>
              <a:rPr lang="ja-JP" altLang="en-US" sz="1600" dirty="0" smtClean="0"/>
              <a:t> に含まれる </a:t>
            </a:r>
            <a:r>
              <a:rPr lang="en-US" altLang="ja-JP" sz="1600" dirty="0" smtClean="0"/>
              <a:t>access</a:t>
            </a:r>
            <a:r>
              <a:rPr lang="ja-JP" altLang="en-US" sz="1600" dirty="0" smtClean="0"/>
              <a:t> </a:t>
            </a:r>
            <a:r>
              <a:rPr lang="en-US" altLang="ja-JP" sz="1600" dirty="0" smtClean="0"/>
              <a:t>token</a:t>
            </a:r>
            <a:r>
              <a:rPr lang="ja-JP" altLang="en-US" sz="1600" dirty="0" smtClean="0"/>
              <a:t> 情報の一部を確認できる。</a:t>
            </a:r>
            <a:endParaRPr lang="en-US" altLang="ja-JP" sz="1600" dirty="0" smtClean="0"/>
          </a:p>
          <a:p>
            <a:pPr marL="900113" lvl="2" indent="87313">
              <a:buNone/>
            </a:pPr>
            <a:r>
              <a:rPr lang="en-US" altLang="ja-JP" sz="1600" dirty="0" smtClean="0"/>
              <a:t>Windows</a:t>
            </a:r>
            <a:r>
              <a:rPr lang="ja-JP" altLang="en-US" sz="1600" dirty="0" smtClean="0"/>
              <a:t> </a:t>
            </a:r>
            <a:r>
              <a:rPr lang="en-US" altLang="ja-JP" sz="1600" dirty="0" smtClean="0"/>
              <a:t>Vista</a:t>
            </a:r>
            <a:r>
              <a:rPr lang="ja-JP" altLang="en-US" sz="1600" dirty="0" smtClean="0"/>
              <a:t> 以降では標準搭載。</a:t>
            </a:r>
            <a:r>
              <a:rPr lang="en-US" altLang="ja-JP" sz="1600" dirty="0" smtClean="0"/>
              <a:t>Vista</a:t>
            </a:r>
            <a:r>
              <a:rPr lang="ja-JP" altLang="en-US" sz="1600" dirty="0" smtClean="0"/>
              <a:t> 以前は </a:t>
            </a:r>
            <a:r>
              <a:rPr lang="en-US" altLang="ja-JP" sz="1600" dirty="0" smtClean="0"/>
              <a:t>Sup</a:t>
            </a:r>
            <a:r>
              <a:rPr lang="ja-JP" altLang="en-US" sz="1600" dirty="0" err="1" smtClean="0"/>
              <a:t>ｐ</a:t>
            </a:r>
            <a:r>
              <a:rPr lang="en-US" altLang="ja-JP" sz="1600" dirty="0" smtClean="0"/>
              <a:t>ort</a:t>
            </a:r>
            <a:r>
              <a:rPr lang="ja-JP" altLang="en-US" sz="1600" dirty="0" smtClean="0"/>
              <a:t> </a:t>
            </a:r>
            <a:r>
              <a:rPr lang="en-US" altLang="ja-JP" sz="1600" dirty="0" smtClean="0"/>
              <a:t>Tools</a:t>
            </a:r>
            <a:r>
              <a:rPr lang="ja-JP" altLang="en-US" sz="1600" dirty="0" smtClean="0"/>
              <a:t> に含まれる。</a:t>
            </a:r>
            <a:endParaRPr lang="en-US" altLang="ja-JP" sz="1600" dirty="0" smtClean="0"/>
          </a:p>
          <a:p>
            <a:pPr marL="900113" lvl="2" indent="87313">
              <a:buNone/>
            </a:pPr>
            <a:r>
              <a:rPr lang="en-US" altLang="ja-JP" sz="1600" dirty="0" smtClean="0">
                <a:hlinkClick r:id="rId2"/>
              </a:rPr>
              <a:t>Whoami</a:t>
            </a:r>
            <a:r>
              <a:rPr lang="ja-JP" altLang="en-US" sz="1600" dirty="0" smtClean="0">
                <a:hlinkClick r:id="rId2"/>
              </a:rPr>
              <a:t> </a:t>
            </a:r>
            <a:r>
              <a:rPr lang="en-US" altLang="ja-JP" sz="1600" dirty="0" smtClean="0">
                <a:hlinkClick r:id="rId2"/>
              </a:rPr>
              <a:t>-</a:t>
            </a:r>
            <a:r>
              <a:rPr lang="ja-JP" altLang="en-US" sz="1600" dirty="0" smtClean="0">
                <a:hlinkClick r:id="rId2"/>
              </a:rPr>
              <a:t> </a:t>
            </a:r>
            <a:r>
              <a:rPr lang="en-US" altLang="ja-JP" sz="1600" dirty="0" err="1" smtClean="0">
                <a:hlinkClick r:id="rId2"/>
              </a:rPr>
              <a:t>Technet</a:t>
            </a:r>
            <a:endParaRPr lang="en-US" altLang="ja-JP" sz="1600" dirty="0" smtClean="0"/>
          </a:p>
          <a:p>
            <a:pPr marL="704850" lvl="1" indent="-255588"/>
            <a:r>
              <a:rPr lang="en-US" altLang="ja-JP" sz="2000" dirty="0" smtClean="0"/>
              <a:t>Process</a:t>
            </a:r>
            <a:r>
              <a:rPr lang="ja-JP" altLang="en-US" sz="2000" dirty="0" smtClean="0"/>
              <a:t> </a:t>
            </a:r>
            <a:r>
              <a:rPr lang="en-US" altLang="ja-JP" sz="2000" dirty="0" smtClean="0"/>
              <a:t>Explorer</a:t>
            </a:r>
            <a:endParaRPr lang="en-US" altLang="ja-JP" sz="1600" dirty="0" smtClean="0"/>
          </a:p>
          <a:p>
            <a:pPr marL="900113" lvl="2" indent="87313">
              <a:buNone/>
            </a:pPr>
            <a:r>
              <a:rPr lang="ja-JP" altLang="en-US" sz="1600" dirty="0" smtClean="0"/>
              <a:t>現在起動している </a:t>
            </a:r>
            <a:r>
              <a:rPr lang="en-US" altLang="ja-JP" sz="1600" dirty="0" smtClean="0"/>
              <a:t>process</a:t>
            </a:r>
            <a:r>
              <a:rPr lang="ja-JP" altLang="en-US" sz="1600" dirty="0" smtClean="0"/>
              <a:t> の </a:t>
            </a:r>
            <a:r>
              <a:rPr lang="en-US" altLang="ja-JP" sz="1600" dirty="0" smtClean="0"/>
              <a:t>access</a:t>
            </a:r>
            <a:r>
              <a:rPr lang="ja-JP" altLang="en-US" sz="1600" dirty="0" smtClean="0"/>
              <a:t> </a:t>
            </a:r>
            <a:r>
              <a:rPr lang="en-US" altLang="ja-JP" sz="1600" dirty="0" smtClean="0"/>
              <a:t>token</a:t>
            </a:r>
            <a:r>
              <a:rPr lang="ja-JP" altLang="en-US" sz="1600" dirty="0" smtClean="0"/>
              <a:t> 情報の一部を確認できる。</a:t>
            </a:r>
            <a:endParaRPr lang="en-US" altLang="ja-JP" sz="1600" dirty="0" smtClean="0"/>
          </a:p>
          <a:p>
            <a:pPr marL="900113" lvl="2" indent="87313">
              <a:buNone/>
            </a:pPr>
            <a:r>
              <a:rPr lang="en-US" altLang="ja-JP" sz="1600" dirty="0" smtClean="0">
                <a:hlinkClick r:id="rId3"/>
              </a:rPr>
              <a:t>Process Explorer</a:t>
            </a:r>
            <a:endParaRPr lang="en-US" altLang="ja-JP" sz="1600" dirty="0" smtClean="0"/>
          </a:p>
          <a:p>
            <a:pPr marL="900113" lvl="2" indent="87313">
              <a:buNone/>
            </a:pPr>
            <a:endParaRPr kumimoji="1" lang="en-US" altLang="ja-JP" sz="1600" dirty="0" smtClean="0"/>
          </a:p>
          <a:p>
            <a:pPr marL="704850" lvl="1" indent="-255588"/>
            <a:endParaRPr kumimoji="1" lang="ja-JP" alt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 </a:t>
            </a:r>
            <a:r>
              <a:rPr lang="en-US" altLang="ja-JP" dirty="0" smtClean="0"/>
              <a:t/>
            </a:r>
            <a:br>
              <a:rPr lang="en-US" altLang="ja-JP" dirty="0" smtClean="0"/>
            </a:br>
            <a:r>
              <a:rPr lang="en-US" altLang="ja-JP" sz="2800" dirty="0" smtClean="0"/>
              <a:t>Privilege</a:t>
            </a:r>
            <a:endParaRPr kumimoji="1" lang="ja-JP" altLang="en-US" sz="2800" dirty="0"/>
          </a:p>
        </p:txBody>
      </p:sp>
      <p:sp>
        <p:nvSpPr>
          <p:cNvPr id="3" name="テキスト プレースホルダ 2"/>
          <p:cNvSpPr>
            <a:spLocks noGrp="1"/>
          </p:cNvSpPr>
          <p:nvPr>
            <p:ph type="body" idx="1"/>
          </p:nvPr>
        </p:nvSpPr>
        <p:spPr>
          <a:xfrm>
            <a:off x="357158" y="1052513"/>
            <a:ext cx="8329642" cy="1162041"/>
          </a:xfrm>
        </p:spPr>
        <p:txBody>
          <a:bodyPr/>
          <a:lstStyle/>
          <a:p>
            <a:pPr marL="0" indent="87313">
              <a:buNone/>
            </a:pPr>
            <a:r>
              <a:rPr kumimoji="1" lang="en-US" altLang="ja-JP" sz="2400" dirty="0" smtClean="0"/>
              <a:t>Windows</a:t>
            </a:r>
            <a:r>
              <a:rPr kumimoji="1" lang="ja-JP" altLang="en-US" sz="2400" dirty="0" smtClean="0"/>
              <a:t> で利用される </a:t>
            </a:r>
            <a:r>
              <a:rPr kumimoji="1" lang="en-US" altLang="ja-JP" sz="2400" dirty="0" smtClean="0"/>
              <a:t>account</a:t>
            </a:r>
            <a:r>
              <a:rPr kumimoji="1" lang="ja-JP" altLang="en-US" sz="2400" dirty="0" smtClean="0"/>
              <a:t> </a:t>
            </a:r>
            <a:r>
              <a:rPr kumimoji="1" lang="en-US" altLang="ja-JP" sz="2400" dirty="0" smtClean="0"/>
              <a:t>(user</a:t>
            </a:r>
            <a:r>
              <a:rPr lang="en-US" altLang="ja-JP" sz="2400" dirty="0" smtClean="0"/>
              <a:t>,</a:t>
            </a:r>
            <a:r>
              <a:rPr lang="ja-JP" altLang="en-US" sz="2400" dirty="0" smtClean="0"/>
              <a:t> </a:t>
            </a:r>
            <a:r>
              <a:rPr kumimoji="1" lang="ja-JP" altLang="en-US" sz="2400" dirty="0" smtClean="0"/>
              <a:t> </a:t>
            </a:r>
            <a:r>
              <a:rPr kumimoji="1" lang="en-US" altLang="ja-JP" sz="2400" dirty="0" smtClean="0"/>
              <a:t>group</a:t>
            </a:r>
            <a:r>
              <a:rPr kumimoji="1" lang="ja-JP" altLang="en-US" sz="2400" dirty="0" smtClean="0"/>
              <a:t> 等</a:t>
            </a:r>
            <a:r>
              <a:rPr kumimoji="1" lang="en-US" altLang="ja-JP" sz="2400" dirty="0" smtClean="0"/>
              <a:t>)</a:t>
            </a:r>
            <a:r>
              <a:rPr kumimoji="1" lang="ja-JP" altLang="en-US" sz="2400" dirty="0" smtClean="0"/>
              <a:t> は内部では </a:t>
            </a:r>
            <a:r>
              <a:rPr kumimoji="1" lang="en-US" altLang="ja-JP" sz="2400" dirty="0" smtClean="0"/>
              <a:t>SID</a:t>
            </a:r>
            <a:r>
              <a:rPr kumimoji="1" lang="ja-JP" altLang="en-US" sz="2400" dirty="0" smtClean="0"/>
              <a:t> </a:t>
            </a:r>
            <a:r>
              <a:rPr kumimoji="1" lang="en-US" altLang="ja-JP" sz="2400" dirty="0" smtClean="0"/>
              <a:t>(Security</a:t>
            </a:r>
            <a:r>
              <a:rPr kumimoji="1" lang="ja-JP" altLang="en-US" sz="2400" dirty="0" smtClean="0"/>
              <a:t> </a:t>
            </a:r>
            <a:r>
              <a:rPr kumimoji="1" lang="en-US" altLang="ja-JP" sz="2400" dirty="0" err="1" smtClean="0"/>
              <a:t>IDentifier</a:t>
            </a:r>
            <a:r>
              <a:rPr kumimoji="1" lang="en-US" altLang="ja-JP" sz="2400" dirty="0" smtClean="0"/>
              <a:t>)</a:t>
            </a:r>
            <a:r>
              <a:rPr kumimoji="1" lang="ja-JP" altLang="en-US" sz="2400" dirty="0" smtClean="0"/>
              <a:t> と呼ばれる </a:t>
            </a:r>
            <a:r>
              <a:rPr kumimoji="1" lang="en-US" altLang="ja-JP" sz="2400" dirty="0" smtClean="0"/>
              <a:t>ID</a:t>
            </a:r>
            <a:r>
              <a:rPr kumimoji="1" lang="ja-JP" altLang="en-US" sz="2400" dirty="0" smtClean="0"/>
              <a:t> によって管理されている。</a:t>
            </a:r>
            <a:endParaRPr kumimoji="1" lang="ja-JP" altLang="en-US" sz="2400" dirty="0"/>
          </a:p>
        </p:txBody>
      </p:sp>
      <p:graphicFrame>
        <p:nvGraphicFramePr>
          <p:cNvPr id="4" name="表 3"/>
          <p:cNvGraphicFramePr>
            <a:graphicFrameLocks noGrp="1"/>
          </p:cNvGraphicFramePr>
          <p:nvPr/>
        </p:nvGraphicFramePr>
        <p:xfrm>
          <a:off x="1214414" y="2214554"/>
          <a:ext cx="6568631" cy="1854200"/>
        </p:xfrm>
        <a:graphic>
          <a:graphicData uri="http://schemas.openxmlformats.org/drawingml/2006/table">
            <a:tbl>
              <a:tblPr firstRow="1" bandRow="1">
                <a:tableStyleId>{5C22544A-7EE6-4342-B048-85BDC9FD1C3A}</a:tableStyleId>
              </a:tblPr>
              <a:tblGrid>
                <a:gridCol w="4390835"/>
                <a:gridCol w="2177796"/>
              </a:tblGrid>
              <a:tr h="370840">
                <a:tc>
                  <a:txBody>
                    <a:bodyPr/>
                    <a:lstStyle/>
                    <a:p>
                      <a:pPr algn="ctr"/>
                      <a:r>
                        <a:rPr kumimoji="1" lang="en-US" altLang="ja-JP" dirty="0" smtClean="0"/>
                        <a:t>SID</a:t>
                      </a:r>
                      <a:endParaRPr kumimoji="1" lang="ja-JP" altLang="en-US" dirty="0"/>
                    </a:p>
                  </a:txBody>
                  <a:tcPr/>
                </a:tc>
                <a:tc>
                  <a:txBody>
                    <a:bodyPr/>
                    <a:lstStyle/>
                    <a:p>
                      <a:pPr algn="ctr"/>
                      <a:r>
                        <a:rPr kumimoji="1" lang="en-US" altLang="ja-JP" dirty="0" smtClean="0"/>
                        <a:t>Name</a:t>
                      </a:r>
                      <a:endParaRPr kumimoji="1" lang="ja-JP" altLang="en-US" dirty="0"/>
                    </a:p>
                  </a:txBody>
                  <a:tcPr/>
                </a:tc>
              </a:tr>
              <a:tr h="370840">
                <a:tc>
                  <a:txBody>
                    <a:bodyPr/>
                    <a:lstStyle/>
                    <a:p>
                      <a:r>
                        <a:rPr kumimoji="1" lang="en-US" altLang="ja-JP" sz="1400" dirty="0" smtClean="0"/>
                        <a:t>S-1-1-0</a:t>
                      </a:r>
                      <a:endParaRPr kumimoji="1" lang="ja-JP" altLang="en-US" sz="1400" dirty="0"/>
                    </a:p>
                  </a:txBody>
                  <a:tcPr/>
                </a:tc>
                <a:tc>
                  <a:txBody>
                    <a:bodyPr/>
                    <a:lstStyle/>
                    <a:p>
                      <a:r>
                        <a:rPr kumimoji="1" lang="en-US" altLang="ja-JP" sz="1400" dirty="0" smtClean="0"/>
                        <a:t>Everyone</a:t>
                      </a:r>
                      <a:endParaRPr kumimoji="1" lang="ja-JP" altLang="en-US" sz="1400" dirty="0"/>
                    </a:p>
                  </a:txBody>
                  <a:tcPr/>
                </a:tc>
              </a:tr>
              <a:tr h="370840">
                <a:tc>
                  <a:txBody>
                    <a:bodyPr/>
                    <a:lstStyle/>
                    <a:p>
                      <a:r>
                        <a:rPr kumimoji="1" lang="en-US" altLang="ja-JP" sz="1400" dirty="0" smtClean="0"/>
                        <a:t>S-1-5-32-</a:t>
                      </a:r>
                      <a:r>
                        <a:rPr kumimoji="1" lang="en-US" altLang="ja-JP" sz="1400" u="wavy" baseline="0" dirty="0" smtClean="0">
                          <a:uFill>
                            <a:solidFill>
                              <a:srgbClr val="FF0000"/>
                            </a:solidFill>
                          </a:uFill>
                        </a:rPr>
                        <a:t>544</a:t>
                      </a:r>
                      <a:endParaRPr kumimoji="1" lang="ja-JP" altLang="en-US" sz="1400" u="wavy" baseline="0" dirty="0">
                        <a:uFill>
                          <a:solidFill>
                            <a:srgbClr val="FF0000"/>
                          </a:solidFill>
                        </a:uFill>
                      </a:endParaRPr>
                    </a:p>
                  </a:txBody>
                  <a:tcPr/>
                </a:tc>
                <a:tc>
                  <a:txBody>
                    <a:bodyPr/>
                    <a:lstStyle/>
                    <a:p>
                      <a:r>
                        <a:rPr kumimoji="1" lang="en-US" altLang="ja-JP" sz="1400" dirty="0" smtClean="0"/>
                        <a:t>BUILT</a:t>
                      </a:r>
                      <a:r>
                        <a:rPr kumimoji="1" lang="ja-JP" altLang="en-US" sz="1400" dirty="0" smtClean="0"/>
                        <a:t> </a:t>
                      </a:r>
                      <a:r>
                        <a:rPr kumimoji="1" lang="en-US" altLang="ja-JP" sz="1400" dirty="0" smtClean="0"/>
                        <a:t>IN\Administrators</a:t>
                      </a:r>
                      <a:endParaRPr kumimoji="1" lang="ja-JP" altLang="en-US" sz="1400" dirty="0"/>
                    </a:p>
                  </a:txBody>
                  <a:tcPr/>
                </a:tc>
              </a:tr>
              <a:tr h="370840">
                <a:tc>
                  <a:txBody>
                    <a:bodyPr/>
                    <a:lstStyle/>
                    <a:p>
                      <a:r>
                        <a:rPr kumimoji="1" lang="en-US" altLang="ja-JP" sz="1400" dirty="0" smtClean="0"/>
                        <a:t>S-1-5-32-</a:t>
                      </a:r>
                      <a:r>
                        <a:rPr kumimoji="1" lang="en-US" altLang="ja-JP" sz="1400" u="wavy" baseline="0" dirty="0" smtClean="0">
                          <a:solidFill>
                            <a:schemeClr val="tx1"/>
                          </a:solidFill>
                          <a:uFill>
                            <a:solidFill>
                              <a:srgbClr val="FF0000"/>
                            </a:solidFill>
                          </a:uFill>
                        </a:rPr>
                        <a:t>545</a:t>
                      </a:r>
                      <a:endParaRPr kumimoji="1" lang="ja-JP" altLang="en-US" sz="1400" u="wavy" baseline="0" dirty="0">
                        <a:solidFill>
                          <a:schemeClr val="tx1"/>
                        </a:solidFill>
                        <a:uFill>
                          <a:solidFill>
                            <a:srgbClr val="FF0000"/>
                          </a:solidFill>
                        </a:u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BUILT</a:t>
                      </a:r>
                      <a:r>
                        <a:rPr kumimoji="1" lang="ja-JP" altLang="en-US" sz="1400" dirty="0" smtClean="0"/>
                        <a:t> </a:t>
                      </a:r>
                      <a:r>
                        <a:rPr kumimoji="1" lang="en-US" altLang="ja-JP" sz="1400" dirty="0" smtClean="0"/>
                        <a:t>IN\Users</a:t>
                      </a:r>
                      <a:endParaRPr kumimoji="1" lang="ja-JP" altLang="en-US" sz="1400" dirty="0" smtClean="0"/>
                    </a:p>
                  </a:txBody>
                  <a:tcPr/>
                </a:tc>
              </a:tr>
              <a:tr h="370840">
                <a:tc>
                  <a:txBody>
                    <a:bodyPr/>
                    <a:lstStyle/>
                    <a:p>
                      <a:r>
                        <a:rPr kumimoji="1" lang="en-US" altLang="ja-JP" sz="1400" dirty="0" smtClean="0"/>
                        <a:t>S-1-5-21-</a:t>
                      </a:r>
                      <a:r>
                        <a:rPr kumimoji="1" lang="en-US" altLang="ja-JP" sz="1400" u="wavyDbl" baseline="0" dirty="0" smtClean="0">
                          <a:uFill>
                            <a:solidFill>
                              <a:srgbClr val="FF0000"/>
                            </a:solidFill>
                          </a:uFill>
                        </a:rPr>
                        <a:t>185539546-1431137498-1249753232</a:t>
                      </a:r>
                      <a:r>
                        <a:rPr kumimoji="1" lang="en-US" altLang="ja-JP" sz="1400" dirty="0" smtClean="0"/>
                        <a:t>-1000</a:t>
                      </a:r>
                      <a:endParaRPr kumimoji="1" lang="ja-JP" altLang="en-US" sz="1400" dirty="0"/>
                    </a:p>
                  </a:txBody>
                  <a:tcPr/>
                </a:tc>
                <a:tc>
                  <a:txBody>
                    <a:bodyPr/>
                    <a:lstStyle/>
                    <a:p>
                      <a:r>
                        <a:rPr kumimoji="1" lang="en-US" altLang="ja-JP" sz="1400" dirty="0" err="1" smtClean="0"/>
                        <a:t>TyappiPC</a:t>
                      </a:r>
                      <a:r>
                        <a:rPr kumimoji="1" lang="en-US" altLang="ja-JP" sz="1400" dirty="0" smtClean="0"/>
                        <a:t>\</a:t>
                      </a:r>
                      <a:r>
                        <a:rPr kumimoji="1" lang="en-US" altLang="ja-JP" sz="1400" dirty="0" err="1" smtClean="0"/>
                        <a:t>Tyappi</a:t>
                      </a:r>
                      <a:endParaRPr kumimoji="1" lang="ja-JP" altLang="en-US" sz="1400" dirty="0"/>
                    </a:p>
                  </a:txBody>
                  <a:tcPr/>
                </a:tc>
              </a:tr>
            </a:tbl>
          </a:graphicData>
        </a:graphic>
      </p:graphicFrame>
      <p:sp>
        <p:nvSpPr>
          <p:cNvPr id="6" name="円形吹き出し 5"/>
          <p:cNvSpPr/>
          <p:nvPr/>
        </p:nvSpPr>
        <p:spPr>
          <a:xfrm>
            <a:off x="2857488" y="2857496"/>
            <a:ext cx="2286016" cy="642942"/>
          </a:xfrm>
          <a:prstGeom prst="wedgeEllipseCallout">
            <a:avLst>
              <a:gd name="adj1" fmla="val -69868"/>
              <a:gd name="adj2" fmla="val 4556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RID:</a:t>
            </a:r>
            <a:r>
              <a:rPr kumimoji="1" lang="ja-JP" altLang="en-US" dirty="0" smtClean="0">
                <a:solidFill>
                  <a:schemeClr val="tx1"/>
                </a:solidFill>
              </a:rPr>
              <a:t> </a:t>
            </a:r>
            <a:r>
              <a:rPr lang="en-US" altLang="ja-JP" dirty="0" smtClean="0">
                <a:solidFill>
                  <a:schemeClr val="tx1"/>
                </a:solidFill>
              </a:rPr>
              <a:t>Relative </a:t>
            </a:r>
            <a:r>
              <a:rPr lang="en-US" altLang="ja-JP" dirty="0" err="1" smtClean="0">
                <a:solidFill>
                  <a:schemeClr val="tx1"/>
                </a:solidFill>
              </a:rPr>
              <a:t>IDentifier</a:t>
            </a:r>
            <a:endParaRPr kumimoji="1" lang="ja-JP" altLang="en-US" dirty="0">
              <a:solidFill>
                <a:schemeClr val="tx1"/>
              </a:solidFill>
            </a:endParaRPr>
          </a:p>
        </p:txBody>
      </p:sp>
      <p:sp>
        <p:nvSpPr>
          <p:cNvPr id="7" name="円形吹き出し 6"/>
          <p:cNvSpPr/>
          <p:nvPr/>
        </p:nvSpPr>
        <p:spPr>
          <a:xfrm>
            <a:off x="5143504" y="4071942"/>
            <a:ext cx="3500462" cy="928694"/>
          </a:xfrm>
          <a:prstGeom prst="wedgeEllipseCallout">
            <a:avLst>
              <a:gd name="adj1" fmla="val -57114"/>
              <a:gd name="adj2" fmla="val -60446"/>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Computer</a:t>
            </a:r>
            <a:r>
              <a:rPr lang="ja-JP" altLang="en-US" dirty="0" smtClean="0">
                <a:solidFill>
                  <a:schemeClr val="tx1"/>
                </a:solidFill>
              </a:rPr>
              <a:t> または </a:t>
            </a:r>
            <a:r>
              <a:rPr lang="en-US" altLang="ja-JP" dirty="0" smtClean="0">
                <a:solidFill>
                  <a:schemeClr val="tx1"/>
                </a:solidFill>
              </a:rPr>
              <a:t>domain</a:t>
            </a:r>
            <a:r>
              <a:rPr lang="ja-JP" altLang="en-US" dirty="0" smtClean="0">
                <a:solidFill>
                  <a:schemeClr val="tx1"/>
                </a:solidFill>
              </a:rPr>
              <a:t> 毎に固有の </a:t>
            </a:r>
            <a:r>
              <a:rPr lang="en-US" altLang="ja-JP" dirty="0" smtClean="0">
                <a:solidFill>
                  <a:schemeClr val="tx1"/>
                </a:solidFill>
              </a:rPr>
              <a:t>ID</a:t>
            </a:r>
            <a:r>
              <a:rPr lang="ja-JP" altLang="en-US" dirty="0" smtClean="0">
                <a:solidFill>
                  <a:schemeClr val="tx1"/>
                </a:solidFill>
              </a:rPr>
              <a:t> が割り当てられる。</a:t>
            </a:r>
            <a:endParaRPr kumimoji="1" lang="ja-JP" altLang="en-US" dirty="0">
              <a:solidFill>
                <a:schemeClr val="tx1"/>
              </a:solidFill>
            </a:endParaRPr>
          </a:p>
        </p:txBody>
      </p:sp>
      <p:sp>
        <p:nvSpPr>
          <p:cNvPr id="8" name="テキスト プレースホルダ 2"/>
          <p:cNvSpPr txBox="1">
            <a:spLocks/>
          </p:cNvSpPr>
          <p:nvPr/>
        </p:nvSpPr>
        <p:spPr bwMode="auto">
          <a:xfrm>
            <a:off x="285720" y="5072074"/>
            <a:ext cx="8329642" cy="8762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2"/>
              </a:rPr>
              <a:t>Security Identifier Architecture - </a:t>
            </a:r>
            <a:r>
              <a:rPr lang="en-US" altLang="ja-JP" sz="1400" kern="0" dirty="0" err="1" smtClean="0">
                <a:latin typeface="+mn-lt"/>
                <a:ea typeface="+mn-ea"/>
                <a:hlinkClick r:id="rId2"/>
              </a:rPr>
              <a:t>Technet</a:t>
            </a:r>
            <a:endParaRPr lang="en-US" altLang="ja-JP" sz="1400" kern="0" dirty="0" smtClean="0">
              <a:latin typeface="+mn-lt"/>
              <a:ea typeface="+mn-ea"/>
              <a:hlinkClick r:id="rId3"/>
            </a:endParaRPr>
          </a:p>
          <a:p>
            <a:pPr marL="174625" lvl="0" indent="-174625">
              <a:spcBef>
                <a:spcPct val="20000"/>
              </a:spcBef>
              <a:buFont typeface="Arial" pitchFamily="34" charset="0"/>
              <a:buChar char="•"/>
            </a:pPr>
            <a:r>
              <a:rPr lang="en-US" altLang="ja-JP" sz="1400" kern="0" dirty="0" smtClean="0">
                <a:latin typeface="+mn-lt"/>
                <a:ea typeface="+mn-ea"/>
                <a:hlinkClick r:id="rId3"/>
              </a:rPr>
              <a:t>Security Identifiers</a:t>
            </a:r>
            <a:r>
              <a:rPr lang="ja-JP" altLang="en-US" sz="1400" kern="0" dirty="0" smtClean="0">
                <a:latin typeface="+mn-lt"/>
                <a:ea typeface="+mn-ea"/>
                <a:hlinkClick r:id="rId3"/>
              </a:rPr>
              <a:t> </a:t>
            </a:r>
            <a:r>
              <a:rPr lang="en-US" altLang="ja-JP" sz="1400" kern="0" dirty="0" smtClean="0">
                <a:latin typeface="+mn-lt"/>
                <a:ea typeface="+mn-ea"/>
                <a:hlinkClick r:id="rId3"/>
              </a:rPr>
              <a:t>-</a:t>
            </a:r>
            <a:r>
              <a:rPr lang="ja-JP" altLang="en-US" sz="1400" kern="0" dirty="0" smtClean="0">
                <a:latin typeface="+mn-lt"/>
                <a:ea typeface="+mn-ea"/>
                <a:hlinkClick r:id="rId3"/>
              </a:rPr>
              <a:t> </a:t>
            </a:r>
            <a:r>
              <a:rPr lang="en-US" altLang="ja-JP" sz="1400" kern="0" dirty="0" smtClean="0">
                <a:latin typeface="+mn-lt"/>
                <a:ea typeface="+mn-ea"/>
                <a:hlinkClick r:id="rId3"/>
              </a:rPr>
              <a:t>MSDN</a:t>
            </a:r>
            <a:endParaRPr kumimoji="1" lang="ja-JP" altLang="en-US" sz="1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 </a:t>
            </a:r>
            <a:r>
              <a:rPr lang="en-US" altLang="ja-JP" dirty="0" smtClean="0"/>
              <a:t/>
            </a:r>
            <a:br>
              <a:rPr lang="en-US" altLang="ja-JP" dirty="0" smtClean="0"/>
            </a:br>
            <a:r>
              <a:rPr lang="en-US" altLang="ja-JP" sz="2800" dirty="0" smtClean="0"/>
              <a:t>Privilege</a:t>
            </a:r>
            <a:r>
              <a:rPr lang="ja-JP" altLang="en-US" sz="2800" dirty="0" smtClean="0"/>
              <a:t> 設定方法</a:t>
            </a:r>
            <a:endParaRPr kumimoji="1" lang="ja-JP" altLang="en-US" sz="2800" dirty="0"/>
          </a:p>
        </p:txBody>
      </p:sp>
      <p:sp>
        <p:nvSpPr>
          <p:cNvPr id="3" name="テキスト プレースホルダ 2"/>
          <p:cNvSpPr>
            <a:spLocks noGrp="1"/>
          </p:cNvSpPr>
          <p:nvPr>
            <p:ph type="body" idx="1"/>
          </p:nvPr>
        </p:nvSpPr>
        <p:spPr>
          <a:xfrm>
            <a:off x="357158" y="1052513"/>
            <a:ext cx="8329642" cy="947727"/>
          </a:xfrm>
        </p:spPr>
        <p:txBody>
          <a:bodyPr/>
          <a:lstStyle/>
          <a:p>
            <a:pPr marL="0" indent="87313">
              <a:buNone/>
            </a:pPr>
            <a:r>
              <a:rPr lang="en-US" altLang="ja-JP" sz="2400" dirty="0" smtClean="0"/>
              <a:t>User</a:t>
            </a:r>
            <a:r>
              <a:rPr lang="ja-JP" altLang="en-US" sz="2400" dirty="0" smtClean="0"/>
              <a:t> や </a:t>
            </a:r>
            <a:r>
              <a:rPr lang="en-US" altLang="ja-JP" sz="2400" dirty="0" smtClean="0"/>
              <a:t>group</a:t>
            </a:r>
            <a:r>
              <a:rPr lang="ja-JP" altLang="en-US" sz="2400" dirty="0" smtClean="0"/>
              <a:t> に特権を付与するには「セキュリティー ポリシー エディター」を利用する。</a:t>
            </a:r>
            <a:endParaRPr kumimoji="1" lang="en-US" altLang="ja-JP" sz="2400" dirty="0" smtClean="0"/>
          </a:p>
          <a:p>
            <a:pPr marL="900113" lvl="2" indent="87313">
              <a:buNone/>
            </a:pPr>
            <a:endParaRPr kumimoji="1" lang="en-US" altLang="ja-JP" sz="1600" dirty="0" smtClean="0"/>
          </a:p>
          <a:p>
            <a:pPr marL="704850" lvl="1" indent="-255588"/>
            <a:endParaRPr kumimoji="1" lang="ja-JP" altLang="en-US" sz="2000" dirty="0"/>
          </a:p>
        </p:txBody>
      </p:sp>
      <p:pic>
        <p:nvPicPr>
          <p:cNvPr id="5" name="図 4" descr="ローカル セキュリティ ポリシー.png"/>
          <p:cNvPicPr>
            <a:picLocks noChangeAspect="1"/>
          </p:cNvPicPr>
          <p:nvPr/>
        </p:nvPicPr>
        <p:blipFill>
          <a:blip r:embed="rId2" cstate="print"/>
          <a:stretch>
            <a:fillRect/>
          </a:stretch>
        </p:blipFill>
        <p:spPr>
          <a:xfrm>
            <a:off x="1714520" y="1928802"/>
            <a:ext cx="5715000" cy="40862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Windows</a:t>
            </a:r>
            <a:r>
              <a:rPr lang="ja-JP" altLang="en-US" sz="2400" dirty="0" smtClean="0"/>
              <a:t> </a:t>
            </a:r>
            <a:r>
              <a:rPr lang="en-US" altLang="ja-JP" sz="2400" dirty="0" smtClean="0"/>
              <a:t>Access</a:t>
            </a:r>
            <a:r>
              <a:rPr lang="ja-JP" altLang="en-US" sz="2400" dirty="0" smtClean="0"/>
              <a:t> </a:t>
            </a:r>
            <a:r>
              <a:rPr lang="en-US" altLang="ja-JP" sz="2400" dirty="0" smtClean="0"/>
              <a:t>Control</a:t>
            </a:r>
            <a:r>
              <a:rPr lang="ja-JP" altLang="en-US" sz="2400" dirty="0" smtClean="0"/>
              <a:t> の基本</a:t>
            </a:r>
            <a:r>
              <a:rPr lang="en-US" altLang="ja-JP" sz="2400" dirty="0" smtClean="0"/>
              <a:t/>
            </a:r>
            <a:br>
              <a:rPr lang="en-US" altLang="ja-JP" sz="2400" dirty="0" smtClean="0"/>
            </a:br>
            <a:r>
              <a:rPr lang="en-US" altLang="ja-JP" sz="2400" dirty="0" smtClean="0"/>
              <a:t> Access</a:t>
            </a:r>
            <a:r>
              <a:rPr lang="ja-JP" altLang="en-US" sz="2400" dirty="0" smtClean="0"/>
              <a:t> </a:t>
            </a:r>
            <a:r>
              <a:rPr lang="en-US" altLang="ja-JP" sz="2400" dirty="0" smtClean="0"/>
              <a:t>Token</a:t>
            </a:r>
            <a:r>
              <a:rPr lang="ja-JP" altLang="en-US" sz="2400" dirty="0" smtClean="0"/>
              <a:t> 生成のしくみ</a:t>
            </a:r>
            <a:endParaRPr kumimoji="1" lang="ja-JP" altLang="en-US" sz="2400" dirty="0"/>
          </a:p>
        </p:txBody>
      </p:sp>
      <p:sp>
        <p:nvSpPr>
          <p:cNvPr id="3" name="テキスト プレースホルダ 2"/>
          <p:cNvSpPr>
            <a:spLocks noGrp="1"/>
          </p:cNvSpPr>
          <p:nvPr>
            <p:ph type="body" idx="1"/>
          </p:nvPr>
        </p:nvSpPr>
        <p:spPr>
          <a:xfrm>
            <a:off x="357158" y="1052513"/>
            <a:ext cx="8329642" cy="947727"/>
          </a:xfrm>
        </p:spPr>
        <p:txBody>
          <a:bodyPr/>
          <a:lstStyle/>
          <a:p>
            <a:pPr marL="0" indent="87313">
              <a:buNone/>
            </a:pPr>
            <a:r>
              <a:rPr kumimoji="1" lang="en-US" altLang="ja-JP" sz="2400" dirty="0" smtClean="0"/>
              <a:t>User</a:t>
            </a:r>
            <a:r>
              <a:rPr kumimoji="1" lang="ja-JP" altLang="en-US" sz="2400" dirty="0" smtClean="0"/>
              <a:t> が </a:t>
            </a:r>
            <a:r>
              <a:rPr kumimoji="1" lang="en-US" altLang="ja-JP" sz="2400" dirty="0" smtClean="0"/>
              <a:t>log</a:t>
            </a:r>
            <a:r>
              <a:rPr kumimoji="1" lang="ja-JP" altLang="en-US" sz="2400" dirty="0" smtClean="0"/>
              <a:t> </a:t>
            </a:r>
            <a:r>
              <a:rPr kumimoji="1" lang="en-US" altLang="ja-JP" sz="2400" dirty="0" smtClean="0"/>
              <a:t>on</a:t>
            </a:r>
            <a:r>
              <a:rPr kumimoji="1" lang="ja-JP" altLang="en-US" sz="2400" dirty="0" smtClean="0"/>
              <a:t> する過程において </a:t>
            </a:r>
            <a:r>
              <a:rPr kumimoji="1" lang="en-US" altLang="ja-JP" sz="2400" dirty="0" smtClean="0"/>
              <a:t>access</a:t>
            </a:r>
            <a:r>
              <a:rPr kumimoji="1" lang="ja-JP" altLang="en-US" sz="2400" dirty="0" smtClean="0"/>
              <a:t> </a:t>
            </a:r>
            <a:r>
              <a:rPr kumimoji="1" lang="en-US" altLang="ja-JP" sz="2400" dirty="0" smtClean="0"/>
              <a:t>token</a:t>
            </a:r>
            <a:r>
              <a:rPr kumimoji="1" lang="ja-JP" altLang="en-US" sz="2400" dirty="0" smtClean="0"/>
              <a:t> は自動的に生成される。</a:t>
            </a:r>
            <a:endParaRPr kumimoji="1" lang="ja-JP" altLang="en-US" sz="2400" dirty="0"/>
          </a:p>
        </p:txBody>
      </p:sp>
      <p:grpSp>
        <p:nvGrpSpPr>
          <p:cNvPr id="6" name="グループ化 5"/>
          <p:cNvGrpSpPr/>
          <p:nvPr/>
        </p:nvGrpSpPr>
        <p:grpSpPr>
          <a:xfrm>
            <a:off x="1071538" y="2249101"/>
            <a:ext cx="1143008" cy="1155150"/>
            <a:chOff x="1785918" y="2285992"/>
            <a:chExt cx="1143008" cy="1155150"/>
          </a:xfrm>
        </p:grpSpPr>
        <p:pic>
          <p:nvPicPr>
            <p:cNvPr id="3074" name="Picture 2"/>
            <p:cNvPicPr>
              <a:picLocks noChangeAspect="1" noChangeArrowheads="1"/>
            </p:cNvPicPr>
            <p:nvPr/>
          </p:nvPicPr>
          <p:blipFill>
            <a:blip r:embed="rId2" cstate="print"/>
            <a:srcRect/>
            <a:stretch>
              <a:fillRect/>
            </a:stretch>
          </p:blipFill>
          <p:spPr bwMode="auto">
            <a:xfrm>
              <a:off x="2124060" y="2285992"/>
              <a:ext cx="466725" cy="884238"/>
            </a:xfrm>
            <a:prstGeom prst="rect">
              <a:avLst/>
            </a:prstGeom>
            <a:noFill/>
            <a:ln w="9525">
              <a:noFill/>
              <a:miter lim="800000"/>
              <a:headEnd/>
              <a:tailEnd/>
            </a:ln>
            <a:effectLst/>
          </p:spPr>
        </p:pic>
        <p:sp>
          <p:nvSpPr>
            <p:cNvPr id="5" name="テキスト ボックス 4"/>
            <p:cNvSpPr txBox="1"/>
            <p:nvPr/>
          </p:nvSpPr>
          <p:spPr>
            <a:xfrm>
              <a:off x="1785918" y="3071810"/>
              <a:ext cx="1143008" cy="369332"/>
            </a:xfrm>
            <a:prstGeom prst="rect">
              <a:avLst/>
            </a:prstGeom>
            <a:noFill/>
          </p:spPr>
          <p:txBody>
            <a:bodyPr wrap="square" rtlCol="0">
              <a:spAutoFit/>
            </a:bodyPr>
            <a:lstStyle/>
            <a:p>
              <a:pPr algn="ctr"/>
              <a:r>
                <a:rPr kumimoji="1" lang="en-US" altLang="ja-JP" dirty="0" smtClean="0"/>
                <a:t>User</a:t>
              </a:r>
              <a:endParaRPr kumimoji="1" lang="ja-JP" altLang="en-US" dirty="0"/>
            </a:p>
          </p:txBody>
        </p:sp>
      </p:grpSp>
      <p:grpSp>
        <p:nvGrpSpPr>
          <p:cNvPr id="9" name="グループ化 8"/>
          <p:cNvGrpSpPr/>
          <p:nvPr/>
        </p:nvGrpSpPr>
        <p:grpSpPr>
          <a:xfrm>
            <a:off x="2714612" y="3034919"/>
            <a:ext cx="1143008" cy="1226588"/>
            <a:chOff x="2786050" y="3357562"/>
            <a:chExt cx="1143008" cy="1226588"/>
          </a:xfrm>
        </p:grpSpPr>
        <p:pic>
          <p:nvPicPr>
            <p:cNvPr id="3075" name="Picture 3"/>
            <p:cNvPicPr>
              <a:picLocks noChangeAspect="1" noChangeArrowheads="1"/>
            </p:cNvPicPr>
            <p:nvPr/>
          </p:nvPicPr>
          <p:blipFill>
            <a:blip r:embed="rId3" cstate="print"/>
            <a:srcRect/>
            <a:stretch>
              <a:fillRect/>
            </a:stretch>
          </p:blipFill>
          <p:spPr bwMode="auto">
            <a:xfrm>
              <a:off x="2883686" y="3357562"/>
              <a:ext cx="947737" cy="947738"/>
            </a:xfrm>
            <a:prstGeom prst="rect">
              <a:avLst/>
            </a:prstGeom>
            <a:noFill/>
            <a:ln w="9525">
              <a:noFill/>
              <a:miter lim="800000"/>
              <a:headEnd/>
              <a:tailEnd/>
            </a:ln>
            <a:effectLst/>
          </p:spPr>
        </p:pic>
        <p:sp>
          <p:nvSpPr>
            <p:cNvPr id="8" name="テキスト ボックス 7"/>
            <p:cNvSpPr txBox="1"/>
            <p:nvPr/>
          </p:nvSpPr>
          <p:spPr>
            <a:xfrm>
              <a:off x="2786050" y="4214818"/>
              <a:ext cx="1143008" cy="369332"/>
            </a:xfrm>
            <a:prstGeom prst="rect">
              <a:avLst/>
            </a:prstGeom>
            <a:noFill/>
          </p:spPr>
          <p:txBody>
            <a:bodyPr wrap="square" rtlCol="0">
              <a:spAutoFit/>
            </a:bodyPr>
            <a:lstStyle/>
            <a:p>
              <a:pPr algn="ctr"/>
              <a:r>
                <a:rPr kumimoji="1" lang="en-US" altLang="ja-JP" dirty="0" smtClean="0"/>
                <a:t>Client</a:t>
              </a:r>
              <a:endParaRPr kumimoji="1" lang="ja-JP" altLang="en-US" dirty="0"/>
            </a:p>
          </p:txBody>
        </p:sp>
      </p:grpSp>
      <p:grpSp>
        <p:nvGrpSpPr>
          <p:cNvPr id="12" name="グループ化 11"/>
          <p:cNvGrpSpPr/>
          <p:nvPr/>
        </p:nvGrpSpPr>
        <p:grpSpPr>
          <a:xfrm>
            <a:off x="5857884" y="1891911"/>
            <a:ext cx="1143008" cy="1875833"/>
            <a:chOff x="4000496" y="2905125"/>
            <a:chExt cx="1143008" cy="1875833"/>
          </a:xfrm>
        </p:grpSpPr>
        <p:pic>
          <p:nvPicPr>
            <p:cNvPr id="3076" name="Picture 4"/>
            <p:cNvPicPr>
              <a:picLocks noChangeAspect="1" noChangeArrowheads="1"/>
            </p:cNvPicPr>
            <p:nvPr/>
          </p:nvPicPr>
          <p:blipFill>
            <a:blip r:embed="rId4" cstate="print"/>
            <a:srcRect/>
            <a:stretch>
              <a:fillRect/>
            </a:stretch>
          </p:blipFill>
          <p:spPr bwMode="auto">
            <a:xfrm>
              <a:off x="4201319" y="2905125"/>
              <a:ext cx="741363" cy="1054100"/>
            </a:xfrm>
            <a:prstGeom prst="rect">
              <a:avLst/>
            </a:prstGeom>
            <a:noFill/>
            <a:ln w="9525">
              <a:noFill/>
              <a:miter lim="800000"/>
              <a:headEnd/>
              <a:tailEnd/>
            </a:ln>
            <a:effectLst/>
          </p:spPr>
        </p:pic>
        <p:sp>
          <p:nvSpPr>
            <p:cNvPr id="11" name="テキスト ボックス 10"/>
            <p:cNvSpPr txBox="1"/>
            <p:nvPr/>
          </p:nvSpPr>
          <p:spPr>
            <a:xfrm>
              <a:off x="4000496" y="3857628"/>
              <a:ext cx="1143008" cy="923330"/>
            </a:xfrm>
            <a:prstGeom prst="rect">
              <a:avLst/>
            </a:prstGeom>
            <a:noFill/>
          </p:spPr>
          <p:txBody>
            <a:bodyPr wrap="square" rtlCol="0">
              <a:spAutoFit/>
            </a:bodyPr>
            <a:lstStyle/>
            <a:p>
              <a:pPr algn="ctr"/>
              <a:r>
                <a:rPr lang="en-US" altLang="ja-JP" dirty="0" smtClean="0"/>
                <a:t>Active</a:t>
              </a:r>
              <a:r>
                <a:rPr lang="ja-JP" altLang="en-US" dirty="0" smtClean="0"/>
                <a:t> </a:t>
              </a:r>
              <a:r>
                <a:rPr lang="en-US" altLang="ja-JP" dirty="0" smtClean="0"/>
                <a:t>Directory</a:t>
              </a:r>
              <a:r>
                <a:rPr lang="ja-JP" altLang="en-US" dirty="0" smtClean="0"/>
                <a:t> </a:t>
              </a:r>
              <a:r>
                <a:rPr lang="en-US" altLang="ja-JP" dirty="0" smtClean="0"/>
                <a:t>or</a:t>
              </a:r>
              <a:r>
                <a:rPr lang="ja-JP" altLang="en-US" dirty="0" smtClean="0"/>
                <a:t>  </a:t>
              </a:r>
              <a:r>
                <a:rPr lang="en-US" altLang="ja-JP" dirty="0" smtClean="0"/>
                <a:t>SAM</a:t>
              </a:r>
              <a:endParaRPr kumimoji="1" lang="ja-JP" altLang="en-US" dirty="0"/>
            </a:p>
          </p:txBody>
        </p:sp>
      </p:grpSp>
      <p:sp>
        <p:nvSpPr>
          <p:cNvPr id="13" name="右矢印 12"/>
          <p:cNvSpPr/>
          <p:nvPr/>
        </p:nvSpPr>
        <p:spPr>
          <a:xfrm rot="1585428">
            <a:off x="1972212" y="2948072"/>
            <a:ext cx="994567" cy="428628"/>
          </a:xfrm>
          <a:prstGeom prst="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6" name="テキスト ボックス 15"/>
          <p:cNvSpPr txBox="1"/>
          <p:nvPr/>
        </p:nvSpPr>
        <p:spPr>
          <a:xfrm>
            <a:off x="1785918" y="2963481"/>
            <a:ext cx="1143008" cy="369332"/>
          </a:xfrm>
          <a:prstGeom prst="rect">
            <a:avLst/>
          </a:prstGeom>
          <a:noFill/>
        </p:spPr>
        <p:txBody>
          <a:bodyPr wrap="square" rtlCol="0">
            <a:spAutoFit/>
          </a:bodyPr>
          <a:lstStyle/>
          <a:p>
            <a:pPr algn="ctr"/>
            <a:r>
              <a:rPr kumimoji="1" lang="en-US" altLang="ja-JP" dirty="0" smtClean="0"/>
              <a:t>Log</a:t>
            </a:r>
            <a:r>
              <a:rPr kumimoji="1" lang="ja-JP" altLang="en-US" dirty="0" smtClean="0"/>
              <a:t> </a:t>
            </a:r>
            <a:r>
              <a:rPr kumimoji="1" lang="en-US" altLang="ja-JP" dirty="0" smtClean="0"/>
              <a:t>on</a:t>
            </a:r>
            <a:endParaRPr kumimoji="1" lang="ja-JP" altLang="en-US" dirty="0"/>
          </a:p>
        </p:txBody>
      </p:sp>
      <p:sp>
        <p:nvSpPr>
          <p:cNvPr id="21" name="U ターン矢印 20"/>
          <p:cNvSpPr/>
          <p:nvPr/>
        </p:nvSpPr>
        <p:spPr>
          <a:xfrm rot="3862721">
            <a:off x="4482039" y="1811672"/>
            <a:ext cx="679987" cy="1971516"/>
          </a:xfrm>
          <a:prstGeom prst="uturn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テキスト ボックス 17"/>
          <p:cNvSpPr txBox="1"/>
          <p:nvPr/>
        </p:nvSpPr>
        <p:spPr>
          <a:xfrm>
            <a:off x="4143372" y="2391977"/>
            <a:ext cx="1143008" cy="369332"/>
          </a:xfrm>
          <a:prstGeom prst="rect">
            <a:avLst/>
          </a:prstGeom>
          <a:noFill/>
        </p:spPr>
        <p:txBody>
          <a:bodyPr wrap="square" rtlCol="0">
            <a:spAutoFit/>
          </a:bodyPr>
          <a:lstStyle/>
          <a:p>
            <a:pPr algn="ctr"/>
            <a:r>
              <a:rPr kumimoji="1" lang="ja-JP" altLang="en-US" dirty="0" smtClean="0"/>
              <a:t>認証</a:t>
            </a:r>
            <a:endParaRPr kumimoji="1" lang="ja-JP" altLang="en-US" dirty="0"/>
          </a:p>
        </p:txBody>
      </p:sp>
      <p:sp>
        <p:nvSpPr>
          <p:cNvPr id="22" name="テキスト ボックス 21"/>
          <p:cNvSpPr txBox="1"/>
          <p:nvPr/>
        </p:nvSpPr>
        <p:spPr>
          <a:xfrm>
            <a:off x="4429124" y="2749167"/>
            <a:ext cx="1143008" cy="369332"/>
          </a:xfrm>
          <a:prstGeom prst="rect">
            <a:avLst/>
          </a:prstGeom>
          <a:noFill/>
        </p:spPr>
        <p:txBody>
          <a:bodyPr wrap="square" rtlCol="0">
            <a:spAutoFit/>
          </a:bodyPr>
          <a:lstStyle/>
          <a:p>
            <a:pPr algn="ctr"/>
            <a:r>
              <a:rPr kumimoji="1" lang="en-US" altLang="ja-JP" dirty="0" smtClean="0"/>
              <a:t>SID</a:t>
            </a:r>
            <a:endParaRPr kumimoji="1" lang="ja-JP" altLang="en-US" dirty="0"/>
          </a:p>
        </p:txBody>
      </p:sp>
      <p:sp>
        <p:nvSpPr>
          <p:cNvPr id="23" name="U ターン矢印 22"/>
          <p:cNvSpPr/>
          <p:nvPr/>
        </p:nvSpPr>
        <p:spPr>
          <a:xfrm rot="3862721">
            <a:off x="4696353" y="2567672"/>
            <a:ext cx="679987" cy="1971516"/>
          </a:xfrm>
          <a:prstGeom prst="uturn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テキスト ボックス 23"/>
          <p:cNvSpPr txBox="1"/>
          <p:nvPr/>
        </p:nvSpPr>
        <p:spPr>
          <a:xfrm>
            <a:off x="3786182" y="3165653"/>
            <a:ext cx="2214578" cy="369332"/>
          </a:xfrm>
          <a:prstGeom prst="rect">
            <a:avLst/>
          </a:prstGeom>
          <a:noFill/>
        </p:spPr>
        <p:txBody>
          <a:bodyPr wrap="square" rtlCol="0">
            <a:spAutoFit/>
          </a:bodyPr>
          <a:lstStyle/>
          <a:p>
            <a:pPr algn="ctr"/>
            <a:r>
              <a:rPr kumimoji="1" lang="en-US" altLang="ja-JP" dirty="0" smtClean="0"/>
              <a:t>Group</a:t>
            </a:r>
            <a:r>
              <a:rPr kumimoji="1" lang="ja-JP" altLang="en-US" dirty="0" smtClean="0"/>
              <a:t> 問い合わせ</a:t>
            </a:r>
            <a:endParaRPr kumimoji="1" lang="ja-JP" altLang="en-US" dirty="0"/>
          </a:p>
        </p:txBody>
      </p:sp>
      <p:sp>
        <p:nvSpPr>
          <p:cNvPr id="25" name="テキスト ボックス 24"/>
          <p:cNvSpPr txBox="1"/>
          <p:nvPr/>
        </p:nvSpPr>
        <p:spPr>
          <a:xfrm>
            <a:off x="3929058" y="3606423"/>
            <a:ext cx="2214578" cy="369332"/>
          </a:xfrm>
          <a:prstGeom prst="rect">
            <a:avLst/>
          </a:prstGeom>
          <a:noFill/>
        </p:spPr>
        <p:txBody>
          <a:bodyPr wrap="square" rtlCol="0">
            <a:spAutoFit/>
          </a:bodyPr>
          <a:lstStyle/>
          <a:p>
            <a:pPr algn="ctr"/>
            <a:r>
              <a:rPr kumimoji="1" lang="en-US" altLang="ja-JP" dirty="0" smtClean="0"/>
              <a:t>Groups</a:t>
            </a:r>
            <a:endParaRPr kumimoji="1" lang="ja-JP" altLang="en-US" dirty="0"/>
          </a:p>
        </p:txBody>
      </p:sp>
      <p:sp>
        <p:nvSpPr>
          <p:cNvPr id="26" name="テキスト プレースホルダ 2"/>
          <p:cNvSpPr txBox="1">
            <a:spLocks/>
          </p:cNvSpPr>
          <p:nvPr/>
        </p:nvSpPr>
        <p:spPr bwMode="auto">
          <a:xfrm>
            <a:off x="357158" y="4214818"/>
            <a:ext cx="8329642" cy="12858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87313" algn="l"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Access</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token</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が生成されるのは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log</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on</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時のみであるため、所属する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group</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を変更した場合には、</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log</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on</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 をやり直さないと結果が反映されない。</a:t>
            </a:r>
            <a:endParaRPr kumimoji="1" lang="ja-JP" alt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27" name="テキスト プレースホルダ 2"/>
          <p:cNvSpPr txBox="1">
            <a:spLocks/>
          </p:cNvSpPr>
          <p:nvPr/>
        </p:nvSpPr>
        <p:spPr bwMode="auto">
          <a:xfrm>
            <a:off x="385762" y="5572140"/>
            <a:ext cx="8329642"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4625" lvl="0" indent="-174625">
              <a:spcBef>
                <a:spcPct val="20000"/>
              </a:spcBef>
              <a:buFont typeface="Arial" pitchFamily="34" charset="0"/>
              <a:buChar char="•"/>
            </a:pPr>
            <a:r>
              <a:rPr lang="en-US" altLang="ja-JP" sz="1400" kern="0" dirty="0" smtClean="0">
                <a:latin typeface="+mn-lt"/>
                <a:ea typeface="+mn-ea"/>
                <a:hlinkClick r:id="rId5"/>
              </a:rPr>
              <a:t>How Access Tokens Work – </a:t>
            </a:r>
            <a:r>
              <a:rPr lang="en-US" altLang="ja-JP" sz="1400" kern="0" dirty="0" err="1" smtClean="0">
                <a:latin typeface="+mn-lt"/>
                <a:ea typeface="+mn-ea"/>
                <a:hlinkClick r:id="rId5"/>
              </a:rPr>
              <a:t>Technet</a:t>
            </a:r>
            <a:endParaRPr lang="en-US" altLang="ja-JP" sz="1400" kern="0" dirty="0" smtClean="0">
              <a:latin typeface="+mn-lt"/>
              <a:ea typeface="+mn-ea"/>
            </a:endParaRPr>
          </a:p>
        </p:txBody>
      </p:sp>
    </p:spTree>
  </p:cSld>
  <p:clrMapOvr>
    <a:masterClrMapping/>
  </p:clrMapOvr>
</p:sld>
</file>

<file path=ppt/theme/theme1.xml><?xml version="1.0" encoding="utf-8"?>
<a:theme xmlns:a="http://schemas.openxmlformats.org/drawingml/2006/main" name="スライドマスタT36">
  <a:themeElements>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スライドマスタT36</Template>
  <TotalTime>7417</TotalTime>
  <Words>2775</Words>
  <Application>Microsoft Office PowerPoint</Application>
  <PresentationFormat>画面に合わせる (4:3)</PresentationFormat>
  <Paragraphs>425</Paragraphs>
  <Slides>31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31</vt:i4>
      </vt:variant>
    </vt:vector>
  </HeadingPairs>
  <TitlesOfParts>
    <vt:vector size="35" baseType="lpstr">
      <vt:lpstr>Arial</vt:lpstr>
      <vt:lpstr>ＭＳ Ｐゴシック</vt:lpstr>
      <vt:lpstr>Calibri</vt:lpstr>
      <vt:lpstr>スライドマスタT36</vt:lpstr>
      <vt:lpstr>UAC  (User Account Control)</vt:lpstr>
      <vt:lpstr>はじめに</vt:lpstr>
      <vt:lpstr>Windows Access Control の基本 Access Control のしくみ</vt:lpstr>
      <vt:lpstr>Windows Access Control の基本  SID</vt:lpstr>
      <vt:lpstr>Windows Access Control  の基本 Access Token</vt:lpstr>
      <vt:lpstr>Windows Access Control  Access Token 確認方法</vt:lpstr>
      <vt:lpstr>Windows Access Control の基本  Privilege</vt:lpstr>
      <vt:lpstr>Windows Access Control の基本  Privilege 設定方法</vt:lpstr>
      <vt:lpstr>Windows Access Control の基本  Access Token 生成のしくみ</vt:lpstr>
      <vt:lpstr>Windows Access Control の基本  Restricted Token</vt:lpstr>
      <vt:lpstr>Windows Access Control の基本  Security Descriptor</vt:lpstr>
      <vt:lpstr>Windows Access Control の基本  DACL</vt:lpstr>
      <vt:lpstr>Windows Access Control の基本 Security Descriptor 確認方法</vt:lpstr>
      <vt:lpstr>LUA 最小限の権限の原則</vt:lpstr>
      <vt:lpstr>LUA LUA (Least-privileged User Account)</vt:lpstr>
      <vt:lpstr>LUA Account 切り替え</vt:lpstr>
      <vt:lpstr>LUA 問題点</vt:lpstr>
      <vt:lpstr>UAC 概念</vt:lpstr>
      <vt:lpstr>UAC Access Token 制限のしくみ</vt:lpstr>
      <vt:lpstr>UAC Token 制限 - Groups</vt:lpstr>
      <vt:lpstr>UAC Token 制限 – 特権</vt:lpstr>
      <vt:lpstr>UAC 昇格方法</vt:lpstr>
      <vt:lpstr>UAC 管理者として実行</vt:lpstr>
      <vt:lpstr>UAC Application Manifest</vt:lpstr>
      <vt:lpstr>UAC COM Elevation Moniker</vt:lpstr>
      <vt:lpstr>UAC Installer の自動昇格</vt:lpstr>
      <vt:lpstr>IL Integrity Level (整合性レベル)</vt:lpstr>
      <vt:lpstr>IL SID</vt:lpstr>
      <vt:lpstr>IL Access Control</vt:lpstr>
      <vt:lpstr>UIPI</vt:lpstr>
      <vt:lpstr>Secure Desktop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仮題 UAC</dc:title>
  <dc:creator>Tyappi</dc:creator>
  <cp:lastModifiedBy>わんくま同盟</cp:lastModifiedBy>
  <cp:revision>323</cp:revision>
  <dcterms:created xsi:type="dcterms:W3CDTF">2009-06-27T08:21:10Z</dcterms:created>
  <dcterms:modified xsi:type="dcterms:W3CDTF">2009-09-10T17:05:41Z</dcterms:modified>
</cp:coreProperties>
</file>