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Default Extension="vml" ContentType="application/vnd.openxmlformats-officedocument.vmlDrawing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embedTrueTypeFonts="1" saveSubsetFonts="1">
  <p:sldMasterIdLst>
    <p:sldMasterId id="2147483649" r:id="rId1"/>
  </p:sldMasterIdLst>
  <p:notesMasterIdLst>
    <p:notesMasterId r:id="rId16"/>
  </p:notesMasterIdLst>
  <p:handoutMasterIdLst>
    <p:handoutMasterId r:id="rId17"/>
  </p:handoutMasterIdLst>
  <p:sldIdLst>
    <p:sldId id="265" r:id="rId2"/>
    <p:sldId id="322" r:id="rId3"/>
    <p:sldId id="267" r:id="rId4"/>
    <p:sldId id="303" r:id="rId5"/>
    <p:sldId id="306" r:id="rId6"/>
    <p:sldId id="307" r:id="rId7"/>
    <p:sldId id="308" r:id="rId8"/>
    <p:sldId id="314" r:id="rId9"/>
    <p:sldId id="309" r:id="rId10"/>
    <p:sldId id="310" r:id="rId11"/>
    <p:sldId id="313" r:id="rId12"/>
    <p:sldId id="312" r:id="rId13"/>
    <p:sldId id="324" r:id="rId14"/>
    <p:sldId id="321" r:id="rId15"/>
  </p:sldIdLst>
  <p:sldSz cx="9144000" cy="6858000" type="screen4x3"/>
  <p:notesSz cx="6735763" cy="9866313"/>
  <p:embeddedFontLst>
    <p:embeddedFont>
      <p:font typeface="Calibri" pitchFamily="34" charset="0"/>
      <p:regular r:id="rId18"/>
      <p:bold r:id="rId19"/>
      <p:italic r:id="rId20"/>
      <p:boldItalic r:id="rId21"/>
    </p:embeddedFont>
  </p:embeddedFont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0" autoAdjust="0"/>
    <p:restoredTop sz="94643" autoAdjust="0"/>
  </p:normalViewPr>
  <p:slideViewPr>
    <p:cSldViewPr>
      <p:cViewPr varScale="1">
        <p:scale>
          <a:sx n="66" d="100"/>
          <a:sy n="66" d="100"/>
        </p:scale>
        <p:origin x="-558" y="-102"/>
      </p:cViewPr>
      <p:guideLst>
        <p:guide orient="horz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75" d="100"/>
          <a:sy n="75" d="100"/>
        </p:scale>
        <p:origin x="-1332" y="-102"/>
      </p:cViewPr>
      <p:guideLst>
        <p:guide orient="horz" pos="3107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C299EE-04A3-44E8-8F9D-DC56ED1603DE}" type="doc">
      <dgm:prSet loTypeId="urn:microsoft.com/office/officeart/2005/8/layout/process1" loCatId="process" qsTypeId="urn:microsoft.com/office/officeart/2005/8/quickstyle/simple1" qsCatId="simple" csTypeId="urn:microsoft.com/office/officeart/2005/8/colors/accent2_1" csCatId="accent2" phldr="1"/>
      <dgm:spPr/>
    </dgm:pt>
    <dgm:pt modelId="{6AAF8B9C-8336-4520-9376-73E2DFCFEB6A}">
      <dgm:prSet phldrT="[テキスト]"/>
      <dgm:spPr/>
      <dgm:t>
        <a:bodyPr/>
        <a:lstStyle/>
        <a:p>
          <a:r>
            <a:rPr kumimoji="1" lang="ja-JP" altLang="en-US" smtClean="0"/>
            <a:t>物作る</a:t>
          </a:r>
          <a:endParaRPr kumimoji="1" lang="ja-JP" altLang="en-US"/>
        </a:p>
      </dgm:t>
    </dgm:pt>
    <dgm:pt modelId="{8C55803E-2FF9-4D59-8C80-892FB22536A4}" type="parTrans" cxnId="{CF0CB6BB-4AB8-47C7-98E9-42B6F0CBFAD2}">
      <dgm:prSet/>
      <dgm:spPr/>
      <dgm:t>
        <a:bodyPr/>
        <a:lstStyle/>
        <a:p>
          <a:endParaRPr kumimoji="1" lang="ja-JP" altLang="en-US"/>
        </a:p>
      </dgm:t>
    </dgm:pt>
    <dgm:pt modelId="{B4F073AD-CA18-439D-A582-60AACAD963D2}" type="sibTrans" cxnId="{CF0CB6BB-4AB8-47C7-98E9-42B6F0CBFAD2}">
      <dgm:prSet/>
      <dgm:spPr/>
      <dgm:t>
        <a:bodyPr/>
        <a:lstStyle/>
        <a:p>
          <a:endParaRPr kumimoji="1" lang="ja-JP" altLang="en-US"/>
        </a:p>
      </dgm:t>
    </dgm:pt>
    <dgm:pt modelId="{D19335A6-CF5E-46E0-A39F-1C32E1A133D2}">
      <dgm:prSet phldrT="[テキスト]"/>
      <dgm:spPr/>
      <dgm:t>
        <a:bodyPr/>
        <a:lstStyle/>
        <a:p>
          <a:r>
            <a:rPr kumimoji="1" lang="ja-JP" altLang="en-US" smtClean="0"/>
            <a:t>壊す</a:t>
          </a:r>
          <a:endParaRPr kumimoji="1" lang="ja-JP" altLang="en-US"/>
        </a:p>
      </dgm:t>
    </dgm:pt>
    <dgm:pt modelId="{E484FA1D-E173-494A-BD3A-076A8B7BF8CA}" type="parTrans" cxnId="{2796B284-BA2E-4615-81F1-232749E0E893}">
      <dgm:prSet/>
      <dgm:spPr/>
      <dgm:t>
        <a:bodyPr/>
        <a:lstStyle/>
        <a:p>
          <a:endParaRPr kumimoji="1" lang="ja-JP" altLang="en-US"/>
        </a:p>
      </dgm:t>
    </dgm:pt>
    <dgm:pt modelId="{5EE29F58-EFF3-4CB3-9816-06DB7EE641EE}" type="sibTrans" cxnId="{2796B284-BA2E-4615-81F1-232749E0E893}">
      <dgm:prSet/>
      <dgm:spPr/>
      <dgm:t>
        <a:bodyPr/>
        <a:lstStyle/>
        <a:p>
          <a:endParaRPr kumimoji="1" lang="ja-JP" altLang="en-US"/>
        </a:p>
      </dgm:t>
    </dgm:pt>
    <dgm:pt modelId="{979A939D-5138-4DEC-A9E3-5C671C1F7E0B}">
      <dgm:prSet phldrT="[テキスト]"/>
      <dgm:spPr/>
      <dgm:t>
        <a:bodyPr/>
        <a:lstStyle/>
        <a:p>
          <a:r>
            <a:rPr kumimoji="1" lang="ja-JP" altLang="en-US" smtClean="0"/>
            <a:t>測定する</a:t>
          </a:r>
          <a:endParaRPr kumimoji="1" lang="ja-JP" altLang="en-US"/>
        </a:p>
      </dgm:t>
    </dgm:pt>
    <dgm:pt modelId="{4F6A74A6-19E6-4B0C-A65A-2E8D10CF37C2}" type="parTrans" cxnId="{1FA03DE1-4869-4A00-B06F-810C203DE7E5}">
      <dgm:prSet/>
      <dgm:spPr/>
      <dgm:t>
        <a:bodyPr/>
        <a:lstStyle/>
        <a:p>
          <a:endParaRPr kumimoji="1" lang="ja-JP" altLang="en-US"/>
        </a:p>
      </dgm:t>
    </dgm:pt>
    <dgm:pt modelId="{052902C5-C7A3-4857-95A7-650B90F36D48}" type="sibTrans" cxnId="{1FA03DE1-4869-4A00-B06F-810C203DE7E5}">
      <dgm:prSet/>
      <dgm:spPr/>
      <dgm:t>
        <a:bodyPr/>
        <a:lstStyle/>
        <a:p>
          <a:endParaRPr kumimoji="1" lang="ja-JP" altLang="en-US"/>
        </a:p>
      </dgm:t>
    </dgm:pt>
    <dgm:pt modelId="{274B2CEB-C806-4209-809A-4D08C17818AB}" type="pres">
      <dgm:prSet presAssocID="{7DC299EE-04A3-44E8-8F9D-DC56ED1603DE}" presName="Name0" presStyleCnt="0">
        <dgm:presLayoutVars>
          <dgm:dir/>
          <dgm:resizeHandles val="exact"/>
        </dgm:presLayoutVars>
      </dgm:prSet>
      <dgm:spPr/>
    </dgm:pt>
    <dgm:pt modelId="{CC6BD170-E4F8-4CE3-AF62-33AC09035F64}" type="pres">
      <dgm:prSet presAssocID="{6AAF8B9C-8336-4520-9376-73E2DFCFEB6A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6C4BFFC-8F84-44AB-AEB4-9B6F53A2DAF2}" type="pres">
      <dgm:prSet presAssocID="{B4F073AD-CA18-439D-A582-60AACAD963D2}" presName="sibTrans" presStyleLbl="sibTrans2D1" presStyleIdx="0" presStyleCnt="2"/>
      <dgm:spPr/>
      <dgm:t>
        <a:bodyPr/>
        <a:lstStyle/>
        <a:p>
          <a:endParaRPr kumimoji="1" lang="ja-JP" altLang="en-US"/>
        </a:p>
      </dgm:t>
    </dgm:pt>
    <dgm:pt modelId="{47A5B487-6D75-4D71-8CC6-0AA6C8A2C994}" type="pres">
      <dgm:prSet presAssocID="{B4F073AD-CA18-439D-A582-60AACAD963D2}" presName="connectorText" presStyleLbl="sibTrans2D1" presStyleIdx="0" presStyleCnt="2"/>
      <dgm:spPr/>
      <dgm:t>
        <a:bodyPr/>
        <a:lstStyle/>
        <a:p>
          <a:endParaRPr kumimoji="1" lang="ja-JP" altLang="en-US"/>
        </a:p>
      </dgm:t>
    </dgm:pt>
    <dgm:pt modelId="{9D741DB5-A3DE-44EB-AAD2-B9EDA068AAF5}" type="pres">
      <dgm:prSet presAssocID="{D19335A6-CF5E-46E0-A39F-1C32E1A133D2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F35BC5FA-C7AF-4F6A-9914-D6CCE107123A}" type="pres">
      <dgm:prSet presAssocID="{5EE29F58-EFF3-4CB3-9816-06DB7EE641EE}" presName="sibTrans" presStyleLbl="sibTrans2D1" presStyleIdx="1" presStyleCnt="2"/>
      <dgm:spPr/>
      <dgm:t>
        <a:bodyPr/>
        <a:lstStyle/>
        <a:p>
          <a:endParaRPr kumimoji="1" lang="ja-JP" altLang="en-US"/>
        </a:p>
      </dgm:t>
    </dgm:pt>
    <dgm:pt modelId="{B3B945FC-4DA1-4168-AA45-17B302C5162C}" type="pres">
      <dgm:prSet presAssocID="{5EE29F58-EFF3-4CB3-9816-06DB7EE641EE}" presName="connectorText" presStyleLbl="sibTrans2D1" presStyleIdx="1" presStyleCnt="2"/>
      <dgm:spPr/>
      <dgm:t>
        <a:bodyPr/>
        <a:lstStyle/>
        <a:p>
          <a:endParaRPr kumimoji="1" lang="ja-JP" altLang="en-US"/>
        </a:p>
      </dgm:t>
    </dgm:pt>
    <dgm:pt modelId="{A179FCA3-ABE6-4CD3-8B49-1AEC1E092A10}" type="pres">
      <dgm:prSet presAssocID="{979A939D-5138-4DEC-A9E3-5C671C1F7E0B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96EF6B9C-52B9-468F-A6E5-82263209353E}" type="presOf" srcId="{6AAF8B9C-8336-4520-9376-73E2DFCFEB6A}" destId="{CC6BD170-E4F8-4CE3-AF62-33AC09035F64}" srcOrd="0" destOrd="0" presId="urn:microsoft.com/office/officeart/2005/8/layout/process1"/>
    <dgm:cxn modelId="{2796B284-BA2E-4615-81F1-232749E0E893}" srcId="{7DC299EE-04A3-44E8-8F9D-DC56ED1603DE}" destId="{D19335A6-CF5E-46E0-A39F-1C32E1A133D2}" srcOrd="1" destOrd="0" parTransId="{E484FA1D-E173-494A-BD3A-076A8B7BF8CA}" sibTransId="{5EE29F58-EFF3-4CB3-9816-06DB7EE641EE}"/>
    <dgm:cxn modelId="{5DB05255-387A-4FAA-BD0B-C7F866991FEB}" type="presOf" srcId="{7DC299EE-04A3-44E8-8F9D-DC56ED1603DE}" destId="{274B2CEB-C806-4209-809A-4D08C17818AB}" srcOrd="0" destOrd="0" presId="urn:microsoft.com/office/officeart/2005/8/layout/process1"/>
    <dgm:cxn modelId="{5D05A5F9-BFD1-4E4B-A3CA-ACE38168A8B9}" type="presOf" srcId="{979A939D-5138-4DEC-A9E3-5C671C1F7E0B}" destId="{A179FCA3-ABE6-4CD3-8B49-1AEC1E092A10}" srcOrd="0" destOrd="0" presId="urn:microsoft.com/office/officeart/2005/8/layout/process1"/>
    <dgm:cxn modelId="{53073C68-A54B-4A46-9281-F9491CA5DB9E}" type="presOf" srcId="{B4F073AD-CA18-439D-A582-60AACAD963D2}" destId="{47A5B487-6D75-4D71-8CC6-0AA6C8A2C994}" srcOrd="1" destOrd="0" presId="urn:microsoft.com/office/officeart/2005/8/layout/process1"/>
    <dgm:cxn modelId="{398A59E6-68F0-43C6-B187-2F29A1A4C60E}" type="presOf" srcId="{5EE29F58-EFF3-4CB3-9816-06DB7EE641EE}" destId="{B3B945FC-4DA1-4168-AA45-17B302C5162C}" srcOrd="1" destOrd="0" presId="urn:microsoft.com/office/officeart/2005/8/layout/process1"/>
    <dgm:cxn modelId="{CF0CB6BB-4AB8-47C7-98E9-42B6F0CBFAD2}" srcId="{7DC299EE-04A3-44E8-8F9D-DC56ED1603DE}" destId="{6AAF8B9C-8336-4520-9376-73E2DFCFEB6A}" srcOrd="0" destOrd="0" parTransId="{8C55803E-2FF9-4D59-8C80-892FB22536A4}" sibTransId="{B4F073AD-CA18-439D-A582-60AACAD963D2}"/>
    <dgm:cxn modelId="{C5A0EB2F-9A25-4A94-A298-C534F0CDBC32}" type="presOf" srcId="{5EE29F58-EFF3-4CB3-9816-06DB7EE641EE}" destId="{F35BC5FA-C7AF-4F6A-9914-D6CCE107123A}" srcOrd="0" destOrd="0" presId="urn:microsoft.com/office/officeart/2005/8/layout/process1"/>
    <dgm:cxn modelId="{72334D3F-0FE8-4E4E-9BAE-4CED05350D7B}" type="presOf" srcId="{B4F073AD-CA18-439D-A582-60AACAD963D2}" destId="{16C4BFFC-8F84-44AB-AEB4-9B6F53A2DAF2}" srcOrd="0" destOrd="0" presId="urn:microsoft.com/office/officeart/2005/8/layout/process1"/>
    <dgm:cxn modelId="{1FA03DE1-4869-4A00-B06F-810C203DE7E5}" srcId="{7DC299EE-04A3-44E8-8F9D-DC56ED1603DE}" destId="{979A939D-5138-4DEC-A9E3-5C671C1F7E0B}" srcOrd="2" destOrd="0" parTransId="{4F6A74A6-19E6-4B0C-A65A-2E8D10CF37C2}" sibTransId="{052902C5-C7A3-4857-95A7-650B90F36D48}"/>
    <dgm:cxn modelId="{3338DD34-7BEB-465E-BF4B-D6A5332222A5}" type="presOf" srcId="{D19335A6-CF5E-46E0-A39F-1C32E1A133D2}" destId="{9D741DB5-A3DE-44EB-AAD2-B9EDA068AAF5}" srcOrd="0" destOrd="0" presId="urn:microsoft.com/office/officeart/2005/8/layout/process1"/>
    <dgm:cxn modelId="{3DCA37DD-BEF3-42DA-A567-8FCE5A0CBAFE}" type="presParOf" srcId="{274B2CEB-C806-4209-809A-4D08C17818AB}" destId="{CC6BD170-E4F8-4CE3-AF62-33AC09035F64}" srcOrd="0" destOrd="0" presId="urn:microsoft.com/office/officeart/2005/8/layout/process1"/>
    <dgm:cxn modelId="{E9ADBE47-98D3-4FB4-B49E-7216724CE3B9}" type="presParOf" srcId="{274B2CEB-C806-4209-809A-4D08C17818AB}" destId="{16C4BFFC-8F84-44AB-AEB4-9B6F53A2DAF2}" srcOrd="1" destOrd="0" presId="urn:microsoft.com/office/officeart/2005/8/layout/process1"/>
    <dgm:cxn modelId="{11F339E1-C543-46EC-B3D8-08835DBE254A}" type="presParOf" srcId="{16C4BFFC-8F84-44AB-AEB4-9B6F53A2DAF2}" destId="{47A5B487-6D75-4D71-8CC6-0AA6C8A2C994}" srcOrd="0" destOrd="0" presId="urn:microsoft.com/office/officeart/2005/8/layout/process1"/>
    <dgm:cxn modelId="{AEC6E378-EC88-48A4-A8BB-209FA3F5B73D}" type="presParOf" srcId="{274B2CEB-C806-4209-809A-4D08C17818AB}" destId="{9D741DB5-A3DE-44EB-AAD2-B9EDA068AAF5}" srcOrd="2" destOrd="0" presId="urn:microsoft.com/office/officeart/2005/8/layout/process1"/>
    <dgm:cxn modelId="{00841514-DDE3-4F51-AAC7-CBCF60DCA38B}" type="presParOf" srcId="{274B2CEB-C806-4209-809A-4D08C17818AB}" destId="{F35BC5FA-C7AF-4F6A-9914-D6CCE107123A}" srcOrd="3" destOrd="0" presId="urn:microsoft.com/office/officeart/2005/8/layout/process1"/>
    <dgm:cxn modelId="{1D0AC152-BD4B-4053-B4F5-69F761A8692F}" type="presParOf" srcId="{F35BC5FA-C7AF-4F6A-9914-D6CCE107123A}" destId="{B3B945FC-4DA1-4168-AA45-17B302C5162C}" srcOrd="0" destOrd="0" presId="urn:microsoft.com/office/officeart/2005/8/layout/process1"/>
    <dgm:cxn modelId="{B6052489-45B2-4DD8-ABF5-EDE32BFCF396}" type="presParOf" srcId="{274B2CEB-C806-4209-809A-4D08C17818AB}" destId="{A179FCA3-ABE6-4CD3-8B49-1AEC1E092A10}" srcOrd="4" destOrd="0" presId="urn:microsoft.com/office/officeart/2005/8/layout/process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DC299EE-04A3-44E8-8F9D-DC56ED1603DE}" type="doc">
      <dgm:prSet loTypeId="urn:microsoft.com/office/officeart/2005/8/layout/process1" loCatId="process" qsTypeId="urn:microsoft.com/office/officeart/2005/8/quickstyle/simple1" qsCatId="simple" csTypeId="urn:microsoft.com/office/officeart/2005/8/colors/accent2_1" csCatId="accent2" phldr="1"/>
      <dgm:spPr/>
    </dgm:pt>
    <dgm:pt modelId="{6AAF8B9C-8336-4520-9376-73E2DFCFEB6A}">
      <dgm:prSet phldrT="[テキスト]"/>
      <dgm:spPr/>
      <dgm:t>
        <a:bodyPr/>
        <a:lstStyle/>
        <a:p>
          <a:r>
            <a:rPr kumimoji="1" lang="en-US" altLang="ja-JP" smtClean="0"/>
            <a:t>3D</a:t>
          </a:r>
          <a:r>
            <a:rPr kumimoji="1" lang="ja-JP" altLang="en-US" smtClean="0"/>
            <a:t>モデル</a:t>
          </a:r>
          <a:endParaRPr kumimoji="1" lang="ja-JP" altLang="en-US"/>
        </a:p>
      </dgm:t>
    </dgm:pt>
    <dgm:pt modelId="{8C55803E-2FF9-4D59-8C80-892FB22536A4}" type="parTrans" cxnId="{CF0CB6BB-4AB8-47C7-98E9-42B6F0CBFAD2}">
      <dgm:prSet/>
      <dgm:spPr/>
      <dgm:t>
        <a:bodyPr/>
        <a:lstStyle/>
        <a:p>
          <a:endParaRPr kumimoji="1" lang="ja-JP" altLang="en-US"/>
        </a:p>
      </dgm:t>
    </dgm:pt>
    <dgm:pt modelId="{B4F073AD-CA18-439D-A582-60AACAD963D2}" type="sibTrans" cxnId="{CF0CB6BB-4AB8-47C7-98E9-42B6F0CBFAD2}">
      <dgm:prSet/>
      <dgm:spPr/>
      <dgm:t>
        <a:bodyPr/>
        <a:lstStyle/>
        <a:p>
          <a:endParaRPr kumimoji="1" lang="ja-JP" altLang="en-US"/>
        </a:p>
      </dgm:t>
    </dgm:pt>
    <dgm:pt modelId="{979A939D-5138-4DEC-A9E3-5C671C1F7E0B}">
      <dgm:prSet phldrT="[テキスト]"/>
      <dgm:spPr/>
      <dgm:t>
        <a:bodyPr/>
        <a:lstStyle/>
        <a:p>
          <a:r>
            <a:rPr kumimoji="1" lang="ja-JP" altLang="en-US" smtClean="0"/>
            <a:t>結果</a:t>
          </a:r>
          <a:endParaRPr kumimoji="1" lang="ja-JP" altLang="en-US"/>
        </a:p>
      </dgm:t>
    </dgm:pt>
    <dgm:pt modelId="{4F6A74A6-19E6-4B0C-A65A-2E8D10CF37C2}" type="parTrans" cxnId="{1FA03DE1-4869-4A00-B06F-810C203DE7E5}">
      <dgm:prSet/>
      <dgm:spPr/>
      <dgm:t>
        <a:bodyPr/>
        <a:lstStyle/>
        <a:p>
          <a:endParaRPr kumimoji="1" lang="ja-JP" altLang="en-US"/>
        </a:p>
      </dgm:t>
    </dgm:pt>
    <dgm:pt modelId="{052902C5-C7A3-4857-95A7-650B90F36D48}" type="sibTrans" cxnId="{1FA03DE1-4869-4A00-B06F-810C203DE7E5}">
      <dgm:prSet/>
      <dgm:spPr/>
      <dgm:t>
        <a:bodyPr/>
        <a:lstStyle/>
        <a:p>
          <a:endParaRPr kumimoji="1" lang="ja-JP" altLang="en-US"/>
        </a:p>
      </dgm:t>
    </dgm:pt>
    <dgm:pt modelId="{D19335A6-CF5E-46E0-A39F-1C32E1A133D2}">
      <dgm:prSet phldrT="[テキスト]"/>
      <dgm:spPr/>
      <dgm:t>
        <a:bodyPr/>
        <a:lstStyle/>
        <a:p>
          <a:r>
            <a:rPr kumimoji="1" lang="ja-JP" altLang="en-US" smtClean="0"/>
            <a:t>解析</a:t>
          </a:r>
          <a:endParaRPr kumimoji="1" lang="ja-JP" altLang="en-US"/>
        </a:p>
      </dgm:t>
    </dgm:pt>
    <dgm:pt modelId="{5EE29F58-EFF3-4CB3-9816-06DB7EE641EE}" type="sibTrans" cxnId="{2796B284-BA2E-4615-81F1-232749E0E893}">
      <dgm:prSet/>
      <dgm:spPr/>
      <dgm:t>
        <a:bodyPr/>
        <a:lstStyle/>
        <a:p>
          <a:endParaRPr kumimoji="1" lang="ja-JP" altLang="en-US"/>
        </a:p>
      </dgm:t>
    </dgm:pt>
    <dgm:pt modelId="{E484FA1D-E173-494A-BD3A-076A8B7BF8CA}" type="parTrans" cxnId="{2796B284-BA2E-4615-81F1-232749E0E893}">
      <dgm:prSet/>
      <dgm:spPr/>
      <dgm:t>
        <a:bodyPr/>
        <a:lstStyle/>
        <a:p>
          <a:endParaRPr kumimoji="1" lang="ja-JP" altLang="en-US"/>
        </a:p>
      </dgm:t>
    </dgm:pt>
    <dgm:pt modelId="{274B2CEB-C806-4209-809A-4D08C17818AB}" type="pres">
      <dgm:prSet presAssocID="{7DC299EE-04A3-44E8-8F9D-DC56ED1603DE}" presName="Name0" presStyleCnt="0">
        <dgm:presLayoutVars>
          <dgm:dir/>
          <dgm:resizeHandles val="exact"/>
        </dgm:presLayoutVars>
      </dgm:prSet>
      <dgm:spPr/>
    </dgm:pt>
    <dgm:pt modelId="{CC6BD170-E4F8-4CE3-AF62-33AC09035F64}" type="pres">
      <dgm:prSet presAssocID="{6AAF8B9C-8336-4520-9376-73E2DFCFEB6A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6C4BFFC-8F84-44AB-AEB4-9B6F53A2DAF2}" type="pres">
      <dgm:prSet presAssocID="{B4F073AD-CA18-439D-A582-60AACAD963D2}" presName="sibTrans" presStyleLbl="sibTrans2D1" presStyleIdx="0" presStyleCnt="2"/>
      <dgm:spPr/>
      <dgm:t>
        <a:bodyPr/>
        <a:lstStyle/>
        <a:p>
          <a:endParaRPr kumimoji="1" lang="ja-JP" altLang="en-US"/>
        </a:p>
      </dgm:t>
    </dgm:pt>
    <dgm:pt modelId="{47A5B487-6D75-4D71-8CC6-0AA6C8A2C994}" type="pres">
      <dgm:prSet presAssocID="{B4F073AD-CA18-439D-A582-60AACAD963D2}" presName="connectorText" presStyleLbl="sibTrans2D1" presStyleIdx="0" presStyleCnt="2"/>
      <dgm:spPr/>
      <dgm:t>
        <a:bodyPr/>
        <a:lstStyle/>
        <a:p>
          <a:endParaRPr kumimoji="1" lang="ja-JP" altLang="en-US"/>
        </a:p>
      </dgm:t>
    </dgm:pt>
    <dgm:pt modelId="{9D741DB5-A3DE-44EB-AAD2-B9EDA068AAF5}" type="pres">
      <dgm:prSet presAssocID="{D19335A6-CF5E-46E0-A39F-1C32E1A133D2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F35BC5FA-C7AF-4F6A-9914-D6CCE107123A}" type="pres">
      <dgm:prSet presAssocID="{5EE29F58-EFF3-4CB3-9816-06DB7EE641EE}" presName="sibTrans" presStyleLbl="sibTrans2D1" presStyleIdx="1" presStyleCnt="2"/>
      <dgm:spPr/>
      <dgm:t>
        <a:bodyPr/>
        <a:lstStyle/>
        <a:p>
          <a:endParaRPr kumimoji="1" lang="ja-JP" altLang="en-US"/>
        </a:p>
      </dgm:t>
    </dgm:pt>
    <dgm:pt modelId="{B3B945FC-4DA1-4168-AA45-17B302C5162C}" type="pres">
      <dgm:prSet presAssocID="{5EE29F58-EFF3-4CB3-9816-06DB7EE641EE}" presName="connectorText" presStyleLbl="sibTrans2D1" presStyleIdx="1" presStyleCnt="2"/>
      <dgm:spPr/>
      <dgm:t>
        <a:bodyPr/>
        <a:lstStyle/>
        <a:p>
          <a:endParaRPr kumimoji="1" lang="ja-JP" altLang="en-US"/>
        </a:p>
      </dgm:t>
    </dgm:pt>
    <dgm:pt modelId="{A179FCA3-ABE6-4CD3-8B49-1AEC1E092A10}" type="pres">
      <dgm:prSet presAssocID="{979A939D-5138-4DEC-A9E3-5C671C1F7E0B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DAC0B15E-0B8E-49C1-A125-0DE7A8EFCFD6}" type="presOf" srcId="{D19335A6-CF5E-46E0-A39F-1C32E1A133D2}" destId="{9D741DB5-A3DE-44EB-AAD2-B9EDA068AAF5}" srcOrd="0" destOrd="0" presId="urn:microsoft.com/office/officeart/2005/8/layout/process1"/>
    <dgm:cxn modelId="{8CE0CF1D-3A72-4FBC-B248-1765901640A1}" type="presOf" srcId="{B4F073AD-CA18-439D-A582-60AACAD963D2}" destId="{16C4BFFC-8F84-44AB-AEB4-9B6F53A2DAF2}" srcOrd="0" destOrd="0" presId="urn:microsoft.com/office/officeart/2005/8/layout/process1"/>
    <dgm:cxn modelId="{5464979E-CC47-46AA-8282-A71801816D8E}" type="presOf" srcId="{5EE29F58-EFF3-4CB3-9816-06DB7EE641EE}" destId="{B3B945FC-4DA1-4168-AA45-17B302C5162C}" srcOrd="1" destOrd="0" presId="urn:microsoft.com/office/officeart/2005/8/layout/process1"/>
    <dgm:cxn modelId="{EEB888A6-8204-42F9-96FC-59275D9C4111}" type="presOf" srcId="{5EE29F58-EFF3-4CB3-9816-06DB7EE641EE}" destId="{F35BC5FA-C7AF-4F6A-9914-D6CCE107123A}" srcOrd="0" destOrd="0" presId="urn:microsoft.com/office/officeart/2005/8/layout/process1"/>
    <dgm:cxn modelId="{2796B284-BA2E-4615-81F1-232749E0E893}" srcId="{7DC299EE-04A3-44E8-8F9D-DC56ED1603DE}" destId="{D19335A6-CF5E-46E0-A39F-1C32E1A133D2}" srcOrd="1" destOrd="0" parTransId="{E484FA1D-E173-494A-BD3A-076A8B7BF8CA}" sibTransId="{5EE29F58-EFF3-4CB3-9816-06DB7EE641EE}"/>
    <dgm:cxn modelId="{2F8B4868-2918-4A2E-9437-F8EF0AF18687}" type="presOf" srcId="{6AAF8B9C-8336-4520-9376-73E2DFCFEB6A}" destId="{CC6BD170-E4F8-4CE3-AF62-33AC09035F64}" srcOrd="0" destOrd="0" presId="urn:microsoft.com/office/officeart/2005/8/layout/process1"/>
    <dgm:cxn modelId="{CF0CB6BB-4AB8-47C7-98E9-42B6F0CBFAD2}" srcId="{7DC299EE-04A3-44E8-8F9D-DC56ED1603DE}" destId="{6AAF8B9C-8336-4520-9376-73E2DFCFEB6A}" srcOrd="0" destOrd="0" parTransId="{8C55803E-2FF9-4D59-8C80-892FB22536A4}" sibTransId="{B4F073AD-CA18-439D-A582-60AACAD963D2}"/>
    <dgm:cxn modelId="{1C19DC1F-C56D-44DE-82E4-4A8196BDBFE8}" type="presOf" srcId="{7DC299EE-04A3-44E8-8F9D-DC56ED1603DE}" destId="{274B2CEB-C806-4209-809A-4D08C17818AB}" srcOrd="0" destOrd="0" presId="urn:microsoft.com/office/officeart/2005/8/layout/process1"/>
    <dgm:cxn modelId="{1FA03DE1-4869-4A00-B06F-810C203DE7E5}" srcId="{7DC299EE-04A3-44E8-8F9D-DC56ED1603DE}" destId="{979A939D-5138-4DEC-A9E3-5C671C1F7E0B}" srcOrd="2" destOrd="0" parTransId="{4F6A74A6-19E6-4B0C-A65A-2E8D10CF37C2}" sibTransId="{052902C5-C7A3-4857-95A7-650B90F36D48}"/>
    <dgm:cxn modelId="{44293740-7E1C-4AA3-940E-315340C1985C}" type="presOf" srcId="{979A939D-5138-4DEC-A9E3-5C671C1F7E0B}" destId="{A179FCA3-ABE6-4CD3-8B49-1AEC1E092A10}" srcOrd="0" destOrd="0" presId="urn:microsoft.com/office/officeart/2005/8/layout/process1"/>
    <dgm:cxn modelId="{346B48C5-383A-482B-BE1A-81EF0792242D}" type="presOf" srcId="{B4F073AD-CA18-439D-A582-60AACAD963D2}" destId="{47A5B487-6D75-4D71-8CC6-0AA6C8A2C994}" srcOrd="1" destOrd="0" presId="urn:microsoft.com/office/officeart/2005/8/layout/process1"/>
    <dgm:cxn modelId="{1D21A15B-5ABD-4FCC-B89D-47ADA84591BE}" type="presParOf" srcId="{274B2CEB-C806-4209-809A-4D08C17818AB}" destId="{CC6BD170-E4F8-4CE3-AF62-33AC09035F64}" srcOrd="0" destOrd="0" presId="urn:microsoft.com/office/officeart/2005/8/layout/process1"/>
    <dgm:cxn modelId="{CE9A7A17-8B61-479B-B6E6-EEF6C559768E}" type="presParOf" srcId="{274B2CEB-C806-4209-809A-4D08C17818AB}" destId="{16C4BFFC-8F84-44AB-AEB4-9B6F53A2DAF2}" srcOrd="1" destOrd="0" presId="urn:microsoft.com/office/officeart/2005/8/layout/process1"/>
    <dgm:cxn modelId="{3BD32BE4-3A1A-4064-9AD7-9300570B0CF9}" type="presParOf" srcId="{16C4BFFC-8F84-44AB-AEB4-9B6F53A2DAF2}" destId="{47A5B487-6D75-4D71-8CC6-0AA6C8A2C994}" srcOrd="0" destOrd="0" presId="urn:microsoft.com/office/officeart/2005/8/layout/process1"/>
    <dgm:cxn modelId="{CFCB46E8-5422-47D9-8F71-9CD981DDD78F}" type="presParOf" srcId="{274B2CEB-C806-4209-809A-4D08C17818AB}" destId="{9D741DB5-A3DE-44EB-AAD2-B9EDA068AAF5}" srcOrd="2" destOrd="0" presId="urn:microsoft.com/office/officeart/2005/8/layout/process1"/>
    <dgm:cxn modelId="{CC29AEC9-A7A3-4459-A6CF-5FAAD2AA9A55}" type="presParOf" srcId="{274B2CEB-C806-4209-809A-4D08C17818AB}" destId="{F35BC5FA-C7AF-4F6A-9914-D6CCE107123A}" srcOrd="3" destOrd="0" presId="urn:microsoft.com/office/officeart/2005/8/layout/process1"/>
    <dgm:cxn modelId="{5BA00DF3-18C3-4309-9B7D-9498EE4B2665}" type="presParOf" srcId="{F35BC5FA-C7AF-4F6A-9914-D6CCE107123A}" destId="{B3B945FC-4DA1-4168-AA45-17B302C5162C}" srcOrd="0" destOrd="0" presId="urn:microsoft.com/office/officeart/2005/8/layout/process1"/>
    <dgm:cxn modelId="{6ED341BD-A9C7-46BD-8952-BFFDE3BE3BD5}" type="presParOf" srcId="{274B2CEB-C806-4209-809A-4D08C17818AB}" destId="{A179FCA3-ABE6-4CD3-8B49-1AEC1E092A10}" srcOrd="4" destOrd="0" presId="urn:microsoft.com/office/officeart/2005/8/layout/process1"/>
  </dgm:cxnLst>
  <dgm:bg/>
  <dgm:whole>
    <a:ln>
      <a:noFill/>
    </a:ln>
  </dgm:whole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スライド番号プレースホルダ 8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41F20F-3575-490C-975A-EF863D95DAC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altLang="ja-JP" dirty="0" smtClean="0"/>
              <a:t>2008/09/20</a:t>
            </a:r>
            <a:endParaRPr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329642" cy="507365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hidden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58" y="274638"/>
            <a:ext cx="821537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dirty="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58" y="1052513"/>
            <a:ext cx="8215370" cy="4948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東京勉強会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#36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sz="4800" dirty="0" smtClean="0">
                <a:solidFill>
                  <a:schemeClr val="tx1"/>
                </a:solidFill>
              </a:rPr>
              <a:t>ゆ～</a:t>
            </a:r>
            <a:r>
              <a:rPr kumimoji="1" lang="ja-JP" altLang="en-US" sz="4800" dirty="0" err="1" smtClean="0">
                <a:solidFill>
                  <a:schemeClr val="tx1"/>
                </a:solidFill>
              </a:rPr>
              <a:t>げんよ</a:t>
            </a:r>
            <a:r>
              <a:rPr kumimoji="1" lang="ja-JP" altLang="en-US" sz="4800" dirty="0" smtClean="0">
                <a:solidFill>
                  <a:schemeClr val="tx1"/>
                </a:solidFill>
              </a:rPr>
              <a:t>～</a:t>
            </a:r>
            <a:r>
              <a:rPr kumimoji="1" lang="ja-JP" altLang="en-US" sz="4800" dirty="0" err="1" smtClean="0">
                <a:solidFill>
                  <a:schemeClr val="tx1"/>
                </a:solidFill>
              </a:rPr>
              <a:t>そほ</a:t>
            </a:r>
            <a:r>
              <a:rPr kumimoji="1" lang="ja-JP" altLang="en-US" sz="4800" dirty="0" smtClean="0">
                <a:solidFill>
                  <a:schemeClr val="tx1"/>
                </a:solidFill>
              </a:rPr>
              <a:t>～の世界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smtClean="0"/>
              <a:t>これってな～に？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実際の解析の流れ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mtClean="0"/>
              <a:t>解析（有限要素法）の流れ</a:t>
            </a:r>
            <a:endParaRPr lang="en-US" altLang="ja-JP" smtClean="0"/>
          </a:p>
          <a:p>
            <a:pPr lvl="1"/>
            <a:r>
              <a:rPr kumimoji="1" lang="ja-JP" altLang="en-US" smtClean="0"/>
              <a:t>モデルを</a:t>
            </a:r>
            <a:r>
              <a:rPr lang="ja-JP" altLang="en-US" smtClean="0"/>
              <a:t>つくる</a:t>
            </a:r>
            <a:endParaRPr lang="en-US" altLang="ja-JP" smtClean="0"/>
          </a:p>
          <a:p>
            <a:pPr lvl="1"/>
            <a:r>
              <a:rPr lang="ja-JP" altLang="en-US" smtClean="0"/>
              <a:t>各点の変形量（</a:t>
            </a:r>
            <a:r>
              <a:rPr lang="en-US" altLang="ja-JP" smtClean="0"/>
              <a:t>x, y, z)</a:t>
            </a:r>
            <a:r>
              <a:rPr lang="ja-JP" altLang="en-US" smtClean="0"/>
              <a:t>を未知数に</a:t>
            </a:r>
            <a:r>
              <a:rPr lang="en-US" altLang="ja-JP" smtClean="0"/>
              <a:t/>
            </a:r>
            <a:br>
              <a:rPr lang="en-US" altLang="ja-JP" smtClean="0"/>
            </a:br>
            <a:r>
              <a:rPr lang="ja-JP" altLang="en-US" smtClean="0"/>
              <a:t>連立方程式を作る</a:t>
            </a:r>
            <a:endParaRPr lang="en-US" altLang="ja-JP" smtClean="0"/>
          </a:p>
          <a:p>
            <a:pPr lvl="1"/>
            <a:r>
              <a:rPr lang="ja-JP" altLang="en-US" b="1" smtClean="0">
                <a:solidFill>
                  <a:srgbClr val="FF0000"/>
                </a:solidFill>
              </a:rPr>
              <a:t>連立方程式を解く　（ポイント！）</a:t>
            </a:r>
            <a:endParaRPr lang="en-US" altLang="ja-JP" b="1" smtClean="0">
              <a:solidFill>
                <a:srgbClr val="FF0000"/>
              </a:solidFill>
            </a:endParaRPr>
          </a:p>
          <a:p>
            <a:pPr lvl="1"/>
            <a:r>
              <a:rPr kumimoji="1" lang="ja-JP" altLang="en-US" smtClean="0"/>
              <a:t>変形量が出てくる</a:t>
            </a:r>
            <a:endParaRPr kumimoji="1" lang="en-US" altLang="ja-JP" smtClean="0"/>
          </a:p>
          <a:p>
            <a:pPr lvl="1"/>
            <a:r>
              <a:rPr kumimoji="1" lang="ja-JP" altLang="en-US" smtClean="0"/>
              <a:t>変形量</a:t>
            </a:r>
            <a:r>
              <a:rPr lang="ja-JP" altLang="en-US" b="1" smtClean="0"/>
              <a:t>→</a:t>
            </a:r>
            <a:r>
              <a:rPr lang="ja-JP" altLang="en-US" smtClean="0"/>
              <a:t>応力（痛さ指数とか思っておいて）</a:t>
            </a:r>
            <a:endParaRPr lang="en-US" altLang="ja-JP" smtClean="0"/>
          </a:p>
          <a:p>
            <a:pPr lvl="1"/>
            <a:r>
              <a:rPr lang="ja-JP" altLang="en-US" smtClean="0"/>
              <a:t>結果を見る</a:t>
            </a:r>
            <a:endParaRPr kumimoji="1" lang="en-US" altLang="ja-JP" smtClean="0"/>
          </a:p>
          <a:p>
            <a:pPr lvl="1">
              <a:buNone/>
            </a:pPr>
            <a:r>
              <a:rPr lang="ja-JP" altLang="en-US" b="1" smtClean="0"/>
              <a:t>有限要素法≒連立方程式を作って解く</a:t>
            </a:r>
            <a:endParaRPr kumimoji="1" lang="ja-JP" altLang="en-US" b="1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連立方程式を解く。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mtClean="0"/>
              <a:t>ＰＣでの連立方程式の解き方</a:t>
            </a:r>
            <a:endParaRPr lang="en-US" altLang="ja-JP" smtClean="0"/>
          </a:p>
          <a:p>
            <a:pPr lvl="1"/>
            <a:r>
              <a:rPr kumimoji="1" lang="ja-JP" altLang="en-US" smtClean="0"/>
              <a:t>大きく分けると　直接法　と　反復法</a:t>
            </a:r>
            <a:endParaRPr kumimoji="1" lang="en-US" altLang="ja-JP" smtClean="0"/>
          </a:p>
          <a:p>
            <a:pPr lvl="1"/>
            <a:endParaRPr lang="en-US" altLang="ja-JP" smtClean="0"/>
          </a:p>
          <a:p>
            <a:r>
              <a:rPr kumimoji="1" lang="ja-JP" altLang="en-US" smtClean="0"/>
              <a:t>直接法とは</a:t>
            </a:r>
            <a:endParaRPr kumimoji="1" lang="en-US" altLang="ja-JP" smtClean="0"/>
          </a:p>
          <a:p>
            <a:pPr lvl="1"/>
            <a:r>
              <a:rPr lang="ja-JP" altLang="en-US" smtClean="0"/>
              <a:t>普段やっている普通の連立方程式の解き方</a:t>
            </a:r>
            <a:endParaRPr lang="en-US" altLang="ja-JP" smtClean="0"/>
          </a:p>
          <a:p>
            <a:pPr lvl="1"/>
            <a:r>
              <a:rPr lang="ja-JP" altLang="en-US" smtClean="0"/>
              <a:t>加減法とか呼ばれているあれ。</a:t>
            </a:r>
            <a:endParaRPr lang="en-US" altLang="ja-JP" smtClean="0"/>
          </a:p>
          <a:p>
            <a:r>
              <a:rPr kumimoji="1" lang="ja-JP" altLang="en-US" smtClean="0"/>
              <a:t>反復法とは</a:t>
            </a:r>
            <a:endParaRPr kumimoji="1" lang="en-US" altLang="ja-JP" smtClean="0"/>
          </a:p>
          <a:p>
            <a:pPr lvl="1"/>
            <a:r>
              <a:rPr lang="ja-JP" altLang="en-US" smtClean="0"/>
              <a:t>解を徐々に答えに近づけていく方法</a:t>
            </a:r>
            <a:endParaRPr lang="en-US" altLang="ja-JP" smtClean="0"/>
          </a:p>
          <a:p>
            <a:pPr lvl="1"/>
            <a:r>
              <a:rPr kumimoji="1" lang="ja-JP" altLang="en-US" smtClean="0"/>
              <a:t>厳密</a:t>
            </a:r>
            <a:r>
              <a:rPr lang="ja-JP" altLang="en-US" smtClean="0"/>
              <a:t>解は得られないが、その分早いことが多い</a:t>
            </a:r>
            <a:endParaRPr kumimoji="1" lang="ja-JP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さあ、やってみよう！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mtClean="0"/>
              <a:t>プログラムで連立方程式を解く方法</a:t>
            </a:r>
            <a:endParaRPr kumimoji="1" lang="en-US" altLang="ja-JP" smtClean="0"/>
          </a:p>
          <a:p>
            <a:pPr lvl="1"/>
            <a:r>
              <a:rPr kumimoji="1" lang="ja-JP" altLang="en-US" smtClean="0"/>
              <a:t>連立方程式を解くプログラムを作ってみよう</a:t>
            </a:r>
            <a:endParaRPr kumimoji="1" lang="en-US" altLang="ja-JP" smtClean="0"/>
          </a:p>
          <a:p>
            <a:pPr lvl="1"/>
            <a:endParaRPr lang="en-US" altLang="ja-JP" smtClean="0"/>
          </a:p>
          <a:p>
            <a:pPr lvl="1"/>
            <a:endParaRPr kumimoji="1" lang="en-US" altLang="ja-JP" smtClean="0"/>
          </a:p>
          <a:p>
            <a:pPr lvl="1"/>
            <a:endParaRPr lang="en-US" altLang="ja-JP" smtClean="0"/>
          </a:p>
          <a:p>
            <a:pPr lvl="1">
              <a:buNone/>
            </a:pPr>
            <a:endParaRPr lang="en-US" altLang="ja-JP" smtClean="0"/>
          </a:p>
          <a:p>
            <a:pPr lvl="1">
              <a:buNone/>
            </a:pPr>
            <a:endParaRPr lang="en-US" altLang="ja-JP" smtClean="0"/>
          </a:p>
          <a:p>
            <a:pPr lvl="1"/>
            <a:r>
              <a:rPr lang="ja-JP" altLang="en-US" smtClean="0"/>
              <a:t>ここから実践！</a:t>
            </a:r>
            <a:endParaRPr lang="en-US" altLang="ja-JP" smtClean="0"/>
          </a:p>
          <a:p>
            <a:pPr lvl="2"/>
            <a:r>
              <a:rPr lang="ja-JP" altLang="en-US" smtClean="0"/>
              <a:t>ぶっつけ本番でプログラムを作りながら解説！</a:t>
            </a:r>
            <a:endParaRPr lang="en-US" altLang="ja-JP" smtClean="0"/>
          </a:p>
          <a:p>
            <a:pPr lvl="2"/>
            <a:r>
              <a:rPr kumimoji="1" lang="ja-JP" altLang="en-US" smtClean="0"/>
              <a:t>手元にＰＣのある人は一緒に作ってみてね。</a:t>
            </a:r>
            <a:endParaRPr kumimoji="1" lang="en-US" altLang="ja-JP" smtClean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428728" y="2319570"/>
          <a:ext cx="3857652" cy="1966686"/>
        </p:xfrm>
        <a:graphic>
          <a:graphicData uri="http://schemas.openxmlformats.org/presentationml/2006/ole">
            <p:oleObj spid="_x0000_s1026" name="数式" r:id="rId4" imgW="1295280" imgH="660240" progId="Equation.3">
              <p:embed/>
            </p:oleObj>
          </a:graphicData>
        </a:graphic>
      </p:graphicFrame>
      <p:sp>
        <p:nvSpPr>
          <p:cNvPr id="5" name="左中かっこ 4"/>
          <p:cNvSpPr/>
          <p:nvPr/>
        </p:nvSpPr>
        <p:spPr>
          <a:xfrm>
            <a:off x="1071538" y="2285992"/>
            <a:ext cx="285752" cy="2000264"/>
          </a:xfrm>
          <a:prstGeom prst="leftBrace">
            <a:avLst>
              <a:gd name="adj1" fmla="val 48968"/>
              <a:gd name="adj2" fmla="val 50000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謝辞とか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mtClean="0"/>
              <a:t>今回のセクションにあたり、株式会社くいんとの皆様に（勝手に）協力していただきました。</a:t>
            </a:r>
            <a:endParaRPr lang="en-US" altLang="ja-JP" smtClean="0"/>
          </a:p>
          <a:p>
            <a:r>
              <a:rPr lang="ja-JP" altLang="en-US" smtClean="0"/>
              <a:t>解析の実例を作るにあたり</a:t>
            </a:r>
            <a:r>
              <a:rPr lang="en-US" altLang="ja-JP" smtClean="0"/>
              <a:t>takeshik</a:t>
            </a:r>
            <a:r>
              <a:rPr lang="ja-JP" altLang="en-US" smtClean="0"/>
              <a:t>さんに</a:t>
            </a:r>
            <a:r>
              <a:rPr lang="en-US" altLang="ja-JP" smtClean="0"/>
              <a:t/>
            </a:r>
            <a:br>
              <a:rPr lang="en-US" altLang="ja-JP" smtClean="0"/>
            </a:br>
            <a:r>
              <a:rPr lang="ja-JP" altLang="en-US" smtClean="0"/>
              <a:t>協力を頂きました。</a:t>
            </a:r>
            <a:endParaRPr lang="en-US" altLang="ja-JP" smtClean="0"/>
          </a:p>
          <a:p>
            <a:r>
              <a:rPr lang="ja-JP" altLang="en-US" smtClean="0"/>
              <a:t>そして、今日の場を提供していただいた</a:t>
            </a:r>
            <a:r>
              <a:rPr lang="en-US" altLang="ja-JP" smtClean="0"/>
              <a:t/>
            </a:r>
            <a:br>
              <a:rPr lang="en-US" altLang="ja-JP" smtClean="0"/>
            </a:br>
            <a:r>
              <a:rPr lang="ja-JP" altLang="en-US" smtClean="0"/>
              <a:t>わんくま同盟の皆さま。</a:t>
            </a:r>
            <a:endParaRPr lang="en-US" altLang="ja-JP" smtClean="0"/>
          </a:p>
          <a:p>
            <a:endParaRPr lang="en-US" altLang="ja-JP" smtClean="0"/>
          </a:p>
          <a:p>
            <a:pPr algn="ctr">
              <a:buNone/>
            </a:pPr>
            <a:r>
              <a:rPr lang="ja-JP" altLang="en-US" smtClean="0"/>
              <a:t>本当にありがとうございました。</a:t>
            </a:r>
            <a:endParaRPr lang="en-US" altLang="ja-JP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計算とメモ用紙</a:t>
            </a:r>
            <a:endParaRPr kumimoji="1" lang="ja-JP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自己紹介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mtClean="0"/>
              <a:t>このセクションは「</a:t>
            </a:r>
            <a:r>
              <a:rPr kumimoji="1" lang="ja-JP" altLang="en-US" smtClean="0"/>
              <a:t>まこと。」がお送りします。</a:t>
            </a:r>
            <a:endParaRPr kumimoji="1" lang="en-US" altLang="ja-JP" smtClean="0"/>
          </a:p>
          <a:p>
            <a:pPr lvl="1"/>
            <a:r>
              <a:rPr lang="ja-JP" altLang="en-US" smtClean="0"/>
              <a:t>あまちゅあ</a:t>
            </a:r>
            <a:r>
              <a:rPr kumimoji="1" lang="ja-JP" altLang="en-US" smtClean="0"/>
              <a:t>ジロリアン</a:t>
            </a:r>
            <a:r>
              <a:rPr lang="ja-JP" altLang="en-US" smtClean="0"/>
              <a:t>（拠点：府中）</a:t>
            </a:r>
            <a:endParaRPr lang="en-US" altLang="ja-JP" smtClean="0"/>
          </a:p>
          <a:p>
            <a:pPr lvl="2"/>
            <a:r>
              <a:rPr kumimoji="1" lang="ja-JP" altLang="en-US" smtClean="0"/>
              <a:t>今までの最高は大豚完食　（さすがに大豚は無理）</a:t>
            </a:r>
            <a:endParaRPr kumimoji="1" lang="en-US" altLang="ja-JP" smtClean="0"/>
          </a:p>
          <a:p>
            <a:pPr lvl="2"/>
            <a:r>
              <a:rPr kumimoji="1" lang="ja-JP" altLang="en-US" smtClean="0"/>
              <a:t>Ｑ「にんにく入れますか？」　Ａ：「ぜんぶ。」</a:t>
            </a:r>
            <a:endParaRPr kumimoji="1" lang="en-US" altLang="ja-JP" smtClean="0"/>
          </a:p>
          <a:p>
            <a:pPr lvl="1"/>
            <a:r>
              <a:rPr lang="ja-JP" altLang="en-US" smtClean="0"/>
              <a:t>普段はニコニコ生放送とかやってます。</a:t>
            </a:r>
            <a:endParaRPr lang="en-US" altLang="ja-JP" smtClean="0"/>
          </a:p>
          <a:p>
            <a:pPr lvl="2"/>
            <a:r>
              <a:rPr lang="ja-JP" altLang="en-US" smtClean="0"/>
              <a:t>コミュ「本を楽しく紹介する」</a:t>
            </a:r>
            <a:endParaRPr lang="en-US" altLang="ja-JP" smtClean="0"/>
          </a:p>
          <a:p>
            <a:pPr lvl="1"/>
            <a:r>
              <a:rPr lang="ja-JP" altLang="en-US" smtClean="0"/>
              <a:t>よく分からないまま「ゆ～げんよ～そほ～」の</a:t>
            </a:r>
            <a:r>
              <a:rPr lang="en-US" altLang="ja-JP" smtClean="0"/>
              <a:t/>
            </a:r>
            <a:br>
              <a:rPr lang="en-US" altLang="ja-JP" smtClean="0"/>
            </a:br>
            <a:r>
              <a:rPr lang="ja-JP" altLang="en-US" smtClean="0"/>
              <a:t>世界に足を突っ込んで、２年が経過しました。</a:t>
            </a:r>
            <a:endParaRPr lang="en-US" altLang="ja-JP" smtClean="0"/>
          </a:p>
          <a:p>
            <a:pPr lvl="2"/>
            <a:r>
              <a:rPr lang="ja-JP" altLang="en-US" smtClean="0"/>
              <a:t>今日はその成果を発表したいとか思っています。</a:t>
            </a:r>
            <a:endParaRPr lang="en-US" altLang="ja-JP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ゆ～</a:t>
            </a:r>
            <a:r>
              <a:rPr kumimoji="1" lang="ja-JP" altLang="en-US" dirty="0" err="1" smtClean="0"/>
              <a:t>げんよ</a:t>
            </a:r>
            <a:r>
              <a:rPr kumimoji="1" lang="ja-JP" altLang="en-US" dirty="0" smtClean="0"/>
              <a:t>～</a:t>
            </a:r>
            <a:r>
              <a:rPr kumimoji="1" lang="ja-JP" altLang="en-US" dirty="0" err="1" smtClean="0"/>
              <a:t>そほ</a:t>
            </a:r>
            <a:r>
              <a:rPr kumimoji="1" lang="ja-JP" altLang="en-US" dirty="0" smtClean="0"/>
              <a:t>～ってなに？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158" y="1052513"/>
            <a:ext cx="8215370" cy="4948255"/>
          </a:xfrm>
        </p:spPr>
        <p:txBody>
          <a:bodyPr/>
          <a:lstStyle/>
          <a:p>
            <a:r>
              <a:rPr lang="ja-JP" altLang="en-US" dirty="0" smtClean="0"/>
              <a:t>ゆ～</a:t>
            </a:r>
            <a:r>
              <a:rPr lang="ja-JP" altLang="en-US" dirty="0" err="1" smtClean="0"/>
              <a:t>げんよ</a:t>
            </a:r>
            <a:r>
              <a:rPr lang="ja-JP" altLang="en-US" dirty="0" smtClean="0"/>
              <a:t>～</a:t>
            </a:r>
            <a:r>
              <a:rPr lang="ja-JP" altLang="en-US" dirty="0" err="1" smtClean="0"/>
              <a:t>そほ</a:t>
            </a:r>
            <a:r>
              <a:rPr lang="ja-JP" altLang="en-US" dirty="0" smtClean="0"/>
              <a:t>～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漢字：有限要素法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英語：</a:t>
            </a:r>
            <a:r>
              <a:rPr lang="en-US" dirty="0" smtClean="0"/>
              <a:t>Finite Element Method </a:t>
            </a:r>
            <a:r>
              <a:rPr lang="ja-JP" altLang="en-US" dirty="0" smtClean="0"/>
              <a:t>（通称</a:t>
            </a:r>
            <a:r>
              <a:rPr lang="en-US" altLang="ja-JP" b="1" dirty="0" smtClean="0"/>
              <a:t>FEM</a:t>
            </a:r>
            <a:r>
              <a:rPr lang="en-US" altLang="ja-JP" dirty="0" smtClean="0"/>
              <a:t>)</a:t>
            </a:r>
          </a:p>
          <a:p>
            <a:endParaRPr kumimoji="1" lang="en-US" altLang="ja-JP" dirty="0" smtClean="0"/>
          </a:p>
          <a:p>
            <a:r>
              <a:rPr lang="ja-JP" altLang="en-US" dirty="0" smtClean="0"/>
              <a:t>ネットで調べてみると・・・？</a:t>
            </a:r>
            <a:endParaRPr lang="en-US" altLang="ja-JP" dirty="0" smtClean="0"/>
          </a:p>
          <a:p>
            <a:pPr lvl="1"/>
            <a:r>
              <a:rPr kumimoji="1" lang="ja-JP" altLang="en-US" smtClean="0"/>
              <a:t>よくわからん。</a:t>
            </a:r>
            <a:endParaRPr kumimoji="1" lang="en-US" altLang="ja-JP" smtClean="0"/>
          </a:p>
          <a:p>
            <a:pPr lvl="1"/>
            <a:r>
              <a:rPr kumimoji="1" lang="ja-JP" altLang="en-US" smtClean="0"/>
              <a:t>「</a:t>
            </a:r>
            <a:r>
              <a:rPr kumimoji="1" lang="en-US" altLang="ja-JP" smtClean="0"/>
              <a:t>”</a:t>
            </a:r>
            <a:r>
              <a:rPr kumimoji="1" lang="ja-JP" altLang="en-US" smtClean="0"/>
              <a:t>ゆ～げんよ～そほ～</a:t>
            </a:r>
            <a:r>
              <a:rPr lang="en-US" altLang="ja-JP" smtClean="0"/>
              <a:t>”</a:t>
            </a:r>
            <a:r>
              <a:rPr kumimoji="1" lang="ja-JP" altLang="en-US" smtClean="0"/>
              <a:t>」で</a:t>
            </a:r>
            <a:r>
              <a:rPr lang="ja-JP" altLang="en-US" smtClean="0"/>
              <a:t>ググると２件しか</a:t>
            </a:r>
            <a:r>
              <a:rPr lang="en-US" altLang="ja-JP" smtClean="0"/>
              <a:t/>
            </a:r>
            <a:br>
              <a:rPr lang="en-US" altLang="ja-JP" smtClean="0"/>
            </a:br>
            <a:r>
              <a:rPr lang="ja-JP" altLang="en-US" smtClean="0"/>
              <a:t>ヒットしない。　（２００９年７月６日現在）</a:t>
            </a:r>
            <a:endParaRPr lang="en-US" altLang="ja-JP" smtClean="0"/>
          </a:p>
          <a:p>
            <a:pPr lvl="2"/>
            <a:r>
              <a:rPr kumimoji="1" lang="ja-JP" altLang="en-US" smtClean="0"/>
              <a:t>こんなアホっぽく書くのは自分だけですか。そうですか。</a:t>
            </a:r>
            <a:endParaRPr kumimoji="1" lang="en-US" altLang="ja-JP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有限要素法の世界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mtClean="0"/>
              <a:t>有限要素法について</a:t>
            </a:r>
            <a:endParaRPr lang="en-US" altLang="ja-JP" smtClean="0"/>
          </a:p>
          <a:p>
            <a:pPr lvl="1"/>
            <a:r>
              <a:rPr kumimoji="1" lang="ja-JP" altLang="en-US" b="1" smtClean="0"/>
              <a:t>数値解析の一種です。</a:t>
            </a:r>
            <a:endParaRPr kumimoji="1" lang="en-US" altLang="ja-JP" b="1" smtClean="0"/>
          </a:p>
          <a:p>
            <a:pPr lvl="1"/>
            <a:r>
              <a:rPr lang="ja-JP" altLang="en-US" b="1" smtClean="0"/>
              <a:t>自動車</a:t>
            </a:r>
            <a:r>
              <a:rPr lang="ja-JP" altLang="en-US" b="1" dirty="0" smtClean="0"/>
              <a:t>や機械の</a:t>
            </a:r>
            <a:r>
              <a:rPr lang="ja-JP" altLang="en-US" b="1" smtClean="0"/>
              <a:t>設計、土木建造物の設計</a:t>
            </a:r>
            <a:r>
              <a:rPr lang="en-US" altLang="ja-JP" b="1" smtClean="0"/>
              <a:t/>
            </a:r>
            <a:br>
              <a:rPr lang="en-US" altLang="ja-JP" b="1" smtClean="0"/>
            </a:br>
            <a:r>
              <a:rPr lang="ja-JP" altLang="en-US" b="1" smtClean="0"/>
              <a:t>医療の世界とかいろんなところで使われている。</a:t>
            </a:r>
            <a:endParaRPr lang="en-US" altLang="ja-JP" b="1" smtClean="0"/>
          </a:p>
          <a:p>
            <a:pPr lvl="1"/>
            <a:r>
              <a:rPr lang="ja-JP" altLang="en-US" smtClean="0"/>
              <a:t>といっても、開発段階で主に使われてるから</a:t>
            </a:r>
            <a:r>
              <a:rPr lang="en-US" altLang="ja-JP" smtClean="0"/>
              <a:t/>
            </a:r>
            <a:br>
              <a:rPr lang="en-US" altLang="ja-JP" smtClean="0"/>
            </a:br>
            <a:r>
              <a:rPr lang="ja-JP" altLang="en-US" smtClean="0"/>
              <a:t>一般にお目にかかることは稀？</a:t>
            </a:r>
            <a:endParaRPr lang="en-US" altLang="ja-JP" smtClean="0"/>
          </a:p>
          <a:p>
            <a:pPr lvl="1"/>
            <a:r>
              <a:rPr lang="ja-JP" altLang="en-US" smtClean="0"/>
              <a:t>主に工学屋さんの道具。</a:t>
            </a:r>
            <a:endParaRPr lang="en-US" altLang="ja-JP" smtClean="0"/>
          </a:p>
          <a:p>
            <a:pPr lvl="1"/>
            <a:r>
              <a:rPr lang="ja-JP" altLang="en-US" smtClean="0"/>
              <a:t>歴史は古く</a:t>
            </a:r>
            <a:r>
              <a:rPr lang="en-US" altLang="ja-JP" smtClean="0"/>
              <a:t>1956</a:t>
            </a:r>
            <a:r>
              <a:rPr lang="ja-JP" altLang="en-US" smtClean="0"/>
              <a:t>年～今まで。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開発言語の主流</a:t>
            </a:r>
            <a:r>
              <a:rPr lang="ja-JP" altLang="en-US" smtClean="0"/>
              <a:t>は</a:t>
            </a:r>
            <a:r>
              <a:rPr lang="en-US" altLang="ja-JP" smtClean="0"/>
              <a:t>Fortran</a:t>
            </a:r>
            <a:r>
              <a:rPr lang="ja-JP" altLang="en-US" smtClean="0"/>
              <a:t>。</a:t>
            </a:r>
            <a:endParaRPr lang="en-US" altLang="ja-JP" dirty="0" smtClean="0"/>
          </a:p>
          <a:p>
            <a:pPr lvl="1"/>
            <a:r>
              <a:rPr lang="ja-JP" altLang="en-US" smtClean="0"/>
              <a:t>ＣＡＥ業界とかいう業界が存在する。</a:t>
            </a:r>
            <a:endParaRPr lang="en-US" altLang="ja-JP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一般的な実験の流れ</a:t>
            </a:r>
            <a:endParaRPr kumimoji="1" lang="ja-JP" altLang="en-US"/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idx="1"/>
          </p:nvPr>
        </p:nvGraphicFramePr>
        <p:xfrm>
          <a:off x="357188" y="1000126"/>
          <a:ext cx="8215312" cy="17144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コンテンツ プレースホルダ 2"/>
          <p:cNvSpPr txBox="1">
            <a:spLocks/>
          </p:cNvSpPr>
          <p:nvPr/>
        </p:nvSpPr>
        <p:spPr bwMode="auto">
          <a:xfrm>
            <a:off x="357158" y="2928934"/>
            <a:ext cx="8215370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1" lang="ja-JP" altLang="en-US" sz="32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一般的な実験の流れ</a:t>
            </a:r>
            <a:endParaRPr kumimoji="1" lang="en-US" altLang="ja-JP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00100" lvl="1" indent="-342900">
              <a:spcBef>
                <a:spcPct val="20000"/>
              </a:spcBef>
              <a:buFontTx/>
              <a:buChar char="•"/>
            </a:pPr>
            <a:r>
              <a:rPr kumimoji="1" lang="ja-JP" altLang="en-US" sz="32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物を作って、壊して、結果を見る。</a:t>
            </a:r>
            <a:endParaRPr lang="en-US" altLang="ja-JP" sz="3200" kern="0" smtClean="0">
              <a:latin typeface="+mn-lt"/>
              <a:ea typeface="+mn-ea"/>
            </a:endParaRPr>
          </a:p>
          <a:p>
            <a:pPr marL="800100" lvl="1" indent="-342900">
              <a:spcBef>
                <a:spcPct val="20000"/>
              </a:spcBef>
              <a:buFontTx/>
              <a:buChar char="•"/>
            </a:pPr>
            <a:r>
              <a:rPr kumimoji="1" lang="ja-JP" altLang="en-US" sz="32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実験のたびに物を作る→面倒</a:t>
            </a:r>
            <a:endParaRPr lang="en-US" altLang="ja-JP" sz="2800" kern="0" smtClean="0">
              <a:latin typeface="+mn-lt"/>
              <a:ea typeface="+mn-ea"/>
            </a:endParaRPr>
          </a:p>
          <a:p>
            <a:pPr marL="800100" lvl="1" indent="-342900">
              <a:spcBef>
                <a:spcPct val="20000"/>
              </a:spcBef>
              <a:buFontTx/>
              <a:buChar char="•"/>
            </a:pPr>
            <a:r>
              <a:rPr kumimoji="1" lang="ja-JP" altLang="en-US" sz="28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作れないものは実験できない</a:t>
            </a:r>
            <a:endParaRPr lang="en-US" altLang="ja-JP" sz="2800" kern="0" noProof="0" smtClean="0">
              <a:latin typeface="+mn-lt"/>
              <a:ea typeface="+mn-ea"/>
            </a:endParaRPr>
          </a:p>
          <a:p>
            <a:pPr marL="800100" lvl="1" indent="-342900" algn="ctr">
              <a:spcBef>
                <a:spcPct val="20000"/>
              </a:spcBef>
            </a:pPr>
            <a:r>
              <a:rPr kumimoji="1" lang="ja-JP" altLang="en-US" sz="28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じゃあＰＣ上で全部やってしまおう！</a:t>
            </a:r>
            <a:endParaRPr kumimoji="1" lang="en-US" altLang="ja-JP" sz="28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1" lang="en-US" altLang="ja-JP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ＰＣ上で実験を再現してみよう！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158" y="2924175"/>
            <a:ext cx="8215370" cy="3076593"/>
          </a:xfrm>
        </p:spPr>
        <p:txBody>
          <a:bodyPr/>
          <a:lstStyle/>
          <a:p>
            <a:r>
              <a:rPr kumimoji="1" lang="ja-JP" altLang="en-US" smtClean="0"/>
              <a:t>ＰＣ上で全部やっちゃおう！</a:t>
            </a:r>
            <a:endParaRPr kumimoji="1" lang="en-US" altLang="ja-JP" smtClean="0"/>
          </a:p>
          <a:p>
            <a:pPr lvl="1"/>
            <a:r>
              <a:rPr kumimoji="1" lang="ja-JP" altLang="en-US" smtClean="0"/>
              <a:t>３ＤＣＤで物を作って、壊して、結果を見る</a:t>
            </a:r>
            <a:endParaRPr kumimoji="1" lang="en-US" altLang="ja-JP" smtClean="0"/>
          </a:p>
          <a:p>
            <a:pPr lvl="1"/>
            <a:r>
              <a:rPr lang="ja-JP" altLang="en-US" b="1" smtClean="0"/>
              <a:t>ＰＣ上で物を壊すツールが有限要素法です！</a:t>
            </a:r>
            <a:endParaRPr lang="en-US" altLang="ja-JP" b="1" smtClean="0"/>
          </a:p>
          <a:p>
            <a:pPr lvl="1"/>
            <a:endParaRPr lang="en-US" altLang="ja-JP" smtClean="0"/>
          </a:p>
          <a:p>
            <a:pPr lvl="1">
              <a:buNone/>
            </a:pPr>
            <a:r>
              <a:rPr lang="en-US" altLang="ja-JP" smtClean="0"/>
              <a:t>※</a:t>
            </a:r>
            <a:r>
              <a:rPr lang="ja-JP" altLang="en-US" smtClean="0"/>
              <a:t>正確にいえば解析ツールの計算手法の１つです。</a:t>
            </a:r>
            <a:endParaRPr lang="en-US" altLang="ja-JP" smtClean="0"/>
          </a:p>
          <a:p>
            <a:pPr lvl="1">
              <a:buNone/>
            </a:pPr>
            <a:r>
              <a:rPr lang="en-US" altLang="ja-JP" smtClean="0"/>
              <a:t>	</a:t>
            </a:r>
            <a:r>
              <a:rPr lang="ja-JP" altLang="en-US" smtClean="0"/>
              <a:t>他にも境界要素法、有限体積法、差分法・・・</a:t>
            </a:r>
            <a:endParaRPr lang="en-US" altLang="ja-JP" smtClean="0"/>
          </a:p>
        </p:txBody>
      </p:sp>
      <p:graphicFrame>
        <p:nvGraphicFramePr>
          <p:cNvPr id="4" name="コンテンツ プレースホルダ 3"/>
          <p:cNvGraphicFramePr>
            <a:graphicFrameLocks/>
          </p:cNvGraphicFramePr>
          <p:nvPr/>
        </p:nvGraphicFramePr>
        <p:xfrm>
          <a:off x="357216" y="1000108"/>
          <a:ext cx="8215312" cy="17144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解析が使われる理由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mtClean="0"/>
              <a:t>解析（有限要素法）って何がいいの？</a:t>
            </a:r>
            <a:endParaRPr kumimoji="1" lang="en-US" altLang="ja-JP" smtClean="0"/>
          </a:p>
          <a:p>
            <a:pPr lvl="1"/>
            <a:r>
              <a:rPr lang="ja-JP" altLang="en-US" smtClean="0"/>
              <a:t>何度も実験ができる。</a:t>
            </a:r>
            <a:endParaRPr lang="en-US" altLang="ja-JP" smtClean="0"/>
          </a:p>
          <a:p>
            <a:pPr lvl="1"/>
            <a:r>
              <a:rPr lang="ja-JP" altLang="en-US" smtClean="0"/>
              <a:t>いくらでも条件変更が可能。</a:t>
            </a:r>
            <a:endParaRPr lang="en-US" altLang="ja-JP" smtClean="0"/>
          </a:p>
          <a:p>
            <a:pPr lvl="1"/>
            <a:r>
              <a:rPr lang="ja-JP" altLang="en-US" smtClean="0"/>
              <a:t>物を作る回数が減るのでトータルで安上がり。</a:t>
            </a:r>
            <a:endParaRPr lang="en-US" altLang="ja-JP" smtClean="0"/>
          </a:p>
          <a:p>
            <a:pPr lvl="1"/>
            <a:r>
              <a:rPr lang="ja-JP" altLang="en-US" smtClean="0"/>
              <a:t>物が作れないような実験もできる。</a:t>
            </a:r>
            <a:endParaRPr lang="en-US" altLang="ja-JP" smtClean="0"/>
          </a:p>
          <a:p>
            <a:pPr lvl="1"/>
            <a:r>
              <a:rPr lang="ja-JP" altLang="en-US" smtClean="0"/>
              <a:t>現物では実験できないものも実験できる。</a:t>
            </a:r>
            <a:endParaRPr lang="en-US" altLang="ja-JP" smtClean="0"/>
          </a:p>
          <a:p>
            <a:pPr lvl="1"/>
            <a:r>
              <a:rPr lang="ja-JP" altLang="en-US" smtClean="0"/>
              <a:t>他の数値解析手法と比べて連立方程式が</a:t>
            </a:r>
            <a:r>
              <a:rPr lang="en-US" altLang="ja-JP" smtClean="0"/>
              <a:t/>
            </a:r>
            <a:br>
              <a:rPr lang="en-US" altLang="ja-JP" smtClean="0"/>
            </a:br>
            <a:r>
              <a:rPr lang="ja-JP" altLang="en-US" smtClean="0"/>
              <a:t>解きやすい。</a:t>
            </a:r>
            <a:endParaRPr lang="en-US" altLang="ja-JP" smtClean="0"/>
          </a:p>
          <a:p>
            <a:pPr lvl="1"/>
            <a:endParaRPr lang="en-US" altLang="ja-JP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コンテンツ プレースホルダ 53" descr="futta0918m.jpg"/>
          <p:cNvPicPr>
            <a:picLocks noGrp="1" noChangeAspect="1"/>
          </p:cNvPicPr>
          <p:nvPr>
            <p:ph idx="1"/>
          </p:nvPr>
        </p:nvPicPr>
        <p:blipFill>
          <a:blip r:embed="rId3" cstate="print">
            <a:grayscl/>
            <a:lum bright="20000"/>
          </a:blip>
          <a:srcRect/>
          <a:stretch>
            <a:fillRect/>
          </a:stretch>
        </p:blipFill>
        <p:spPr>
          <a:xfrm>
            <a:off x="1071538" y="1125538"/>
            <a:ext cx="2155024" cy="1214446"/>
          </a:xfrm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解析の流れ</a:t>
            </a:r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1071538" y="3143248"/>
            <a:ext cx="2143140" cy="7143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1071538" y="4929198"/>
            <a:ext cx="2143140" cy="71438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" name="直線矢印コネクタ 7"/>
          <p:cNvCxnSpPr/>
          <p:nvPr/>
        </p:nvCxnSpPr>
        <p:spPr>
          <a:xfrm rot="5400000">
            <a:off x="1929588" y="4571214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9" name="テキスト ボックス 8"/>
          <p:cNvSpPr txBox="1"/>
          <p:nvPr/>
        </p:nvSpPr>
        <p:spPr>
          <a:xfrm>
            <a:off x="2428860" y="4416990"/>
            <a:ext cx="16642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mtClean="0"/>
              <a:t>細かく分割する</a:t>
            </a:r>
            <a:endParaRPr kumimoji="1" lang="ja-JP" altLang="en-US"/>
          </a:p>
        </p:txBody>
      </p:sp>
      <p:cxnSp>
        <p:nvCxnSpPr>
          <p:cNvPr id="34" name="直線矢印コネクタ 33"/>
          <p:cNvCxnSpPr/>
          <p:nvPr/>
        </p:nvCxnSpPr>
        <p:spPr>
          <a:xfrm>
            <a:off x="3929058" y="5072074"/>
            <a:ext cx="114300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6" name="テキスト ボックス 35"/>
          <p:cNvSpPr txBox="1"/>
          <p:nvPr/>
        </p:nvSpPr>
        <p:spPr>
          <a:xfrm>
            <a:off x="3500430" y="5286388"/>
            <a:ext cx="21723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mtClean="0"/>
              <a:t>荷重とか拘束とか</a:t>
            </a:r>
            <a:r>
              <a:rPr kumimoji="1" lang="en-US" altLang="ja-JP" smtClean="0"/>
              <a:t/>
            </a:r>
            <a:br>
              <a:rPr kumimoji="1" lang="en-US" altLang="ja-JP" smtClean="0"/>
            </a:br>
            <a:r>
              <a:rPr kumimoji="1" lang="ja-JP" altLang="en-US" smtClean="0"/>
              <a:t>（境界条件）をつける</a:t>
            </a:r>
            <a:endParaRPr kumimoji="1" lang="ja-JP" altLang="en-US"/>
          </a:p>
        </p:txBody>
      </p:sp>
      <p:grpSp>
        <p:nvGrpSpPr>
          <p:cNvPr id="52" name="グループ化 51"/>
          <p:cNvGrpSpPr/>
          <p:nvPr/>
        </p:nvGrpSpPr>
        <p:grpSpPr>
          <a:xfrm>
            <a:off x="5929322" y="4214818"/>
            <a:ext cx="2336772" cy="1473890"/>
            <a:chOff x="3120380" y="4429132"/>
            <a:chExt cx="2336772" cy="1473890"/>
          </a:xfrm>
        </p:grpSpPr>
        <p:sp>
          <p:nvSpPr>
            <p:cNvPr id="10" name="正方形/長方形 9"/>
            <p:cNvSpPr/>
            <p:nvPr/>
          </p:nvSpPr>
          <p:spPr>
            <a:xfrm>
              <a:off x="3200164" y="4972740"/>
              <a:ext cx="2143140" cy="71438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3" name="直線矢印コネクタ 12"/>
            <p:cNvCxnSpPr/>
            <p:nvPr/>
          </p:nvCxnSpPr>
          <p:spPr>
            <a:xfrm rot="5400000">
              <a:off x="4000072" y="4714460"/>
              <a:ext cx="571504" cy="847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0" name="二等辺三角形 39"/>
            <p:cNvSpPr/>
            <p:nvPr/>
          </p:nvSpPr>
          <p:spPr>
            <a:xfrm>
              <a:off x="3120380" y="5715016"/>
              <a:ext cx="165736" cy="142876"/>
            </a:xfrm>
            <a:prstGeom prst="triangl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43" name="グループ化 42"/>
            <p:cNvGrpSpPr/>
            <p:nvPr/>
          </p:nvGrpSpPr>
          <p:grpSpPr>
            <a:xfrm>
              <a:off x="5241152" y="5715016"/>
              <a:ext cx="216000" cy="188006"/>
              <a:chOff x="5241152" y="5715016"/>
              <a:chExt cx="216000" cy="188006"/>
            </a:xfrm>
          </p:grpSpPr>
          <p:sp>
            <p:nvSpPr>
              <p:cNvPr id="30" name="二等辺三角形 29"/>
              <p:cNvSpPr/>
              <p:nvPr/>
            </p:nvSpPr>
            <p:spPr>
              <a:xfrm>
                <a:off x="5263520" y="5715016"/>
                <a:ext cx="165736" cy="142876"/>
              </a:xfrm>
              <a:prstGeom prst="triangl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cxnSp>
            <p:nvCxnSpPr>
              <p:cNvPr id="42" name="直線コネクタ 41"/>
              <p:cNvCxnSpPr/>
              <p:nvPr/>
            </p:nvCxnSpPr>
            <p:spPr>
              <a:xfrm>
                <a:off x="5241152" y="5901434"/>
                <a:ext cx="216000" cy="1588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1" name="グループ化 50"/>
          <p:cNvGrpSpPr/>
          <p:nvPr/>
        </p:nvGrpSpPr>
        <p:grpSpPr>
          <a:xfrm>
            <a:off x="4854827" y="-2643230"/>
            <a:ext cx="4717833" cy="4770068"/>
            <a:chOff x="5191530" y="-338216"/>
            <a:chExt cx="4717833" cy="4770068"/>
          </a:xfrm>
        </p:grpSpPr>
        <p:sp>
          <p:nvSpPr>
            <p:cNvPr id="39" name="アーチ 38"/>
            <p:cNvSpPr/>
            <p:nvPr/>
          </p:nvSpPr>
          <p:spPr>
            <a:xfrm rot="18506746">
              <a:off x="5191530" y="-338216"/>
              <a:ext cx="4717833" cy="4717833"/>
            </a:xfrm>
            <a:prstGeom prst="blockArc">
              <a:avLst>
                <a:gd name="adj1" fmla="val 7172240"/>
                <a:gd name="adj2" fmla="val 9935994"/>
                <a:gd name="adj3" fmla="val 12702"/>
              </a:avLst>
            </a:prstGeom>
            <a:blipFill dpi="0" rotWithShape="1">
              <a:blip r:embed="rId4"/>
              <a:srcRect/>
              <a:tile tx="0" ty="0" sx="100000" sy="100000" flip="none" algn="tl"/>
            </a:blip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44" name="二等辺三角形 43"/>
            <p:cNvSpPr/>
            <p:nvPr/>
          </p:nvSpPr>
          <p:spPr>
            <a:xfrm>
              <a:off x="6534889" y="4204687"/>
              <a:ext cx="165736" cy="142876"/>
            </a:xfrm>
            <a:prstGeom prst="triangl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45" name="グループ化 44"/>
            <p:cNvGrpSpPr/>
            <p:nvPr/>
          </p:nvGrpSpPr>
          <p:grpSpPr>
            <a:xfrm>
              <a:off x="8343700" y="4243846"/>
              <a:ext cx="216000" cy="188006"/>
              <a:chOff x="5241152" y="5715016"/>
              <a:chExt cx="216000" cy="188006"/>
            </a:xfrm>
          </p:grpSpPr>
          <p:sp>
            <p:nvSpPr>
              <p:cNvPr id="46" name="二等辺三角形 45"/>
              <p:cNvSpPr/>
              <p:nvPr/>
            </p:nvSpPr>
            <p:spPr>
              <a:xfrm>
                <a:off x="5263520" y="5715016"/>
                <a:ext cx="165736" cy="142876"/>
              </a:xfrm>
              <a:prstGeom prst="triangl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cxnSp>
            <p:nvCxnSpPr>
              <p:cNvPr id="47" name="直線コネクタ 46"/>
              <p:cNvCxnSpPr/>
              <p:nvPr/>
            </p:nvCxnSpPr>
            <p:spPr>
              <a:xfrm>
                <a:off x="5241152" y="5901434"/>
                <a:ext cx="216000" cy="1588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48" name="直線矢印コネクタ 47"/>
            <p:cNvCxnSpPr/>
            <p:nvPr/>
          </p:nvCxnSpPr>
          <p:spPr>
            <a:xfrm rot="5400000">
              <a:off x="7215630" y="3500015"/>
              <a:ext cx="571504" cy="847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49" name="直線矢印コネクタ 48"/>
          <p:cNvCxnSpPr/>
          <p:nvPr/>
        </p:nvCxnSpPr>
        <p:spPr>
          <a:xfrm rot="5400000" flipH="1" flipV="1">
            <a:off x="6787372" y="3643314"/>
            <a:ext cx="713586" cy="7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5" name="直線矢印コネクタ 54"/>
          <p:cNvCxnSpPr/>
          <p:nvPr/>
        </p:nvCxnSpPr>
        <p:spPr>
          <a:xfrm rot="5400000">
            <a:off x="1895822" y="2747593"/>
            <a:ext cx="495307" cy="73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6" name="テキスト ボックス 55"/>
          <p:cNvSpPr txBox="1"/>
          <p:nvPr/>
        </p:nvSpPr>
        <p:spPr>
          <a:xfrm>
            <a:off x="2357422" y="2500306"/>
            <a:ext cx="25603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mtClean="0"/>
              <a:t>実物</a:t>
            </a:r>
            <a:r>
              <a:rPr lang="ja-JP" altLang="en-US" smtClean="0"/>
              <a:t>や解析したいものを</a:t>
            </a:r>
            <a:endParaRPr lang="en-US" altLang="ja-JP" smtClean="0"/>
          </a:p>
          <a:p>
            <a:r>
              <a:rPr kumimoji="1" lang="ja-JP" altLang="en-US" smtClean="0"/>
              <a:t>モデル化する</a:t>
            </a:r>
            <a:endParaRPr kumimoji="1" lang="en-US" altLang="ja-JP" smtClean="0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6000760" y="3607077"/>
            <a:ext cx="1066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mtClean="0"/>
              <a:t>解析する</a:t>
            </a:r>
            <a:endParaRPr kumimoji="1" lang="ja-JP" altLang="en-US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928662" y="3929066"/>
            <a:ext cx="25458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mtClean="0"/>
              <a:t>（横から見た橋のつもり）</a:t>
            </a:r>
            <a:endParaRPr kumimoji="1" lang="en-US" altLang="ja-JP" smtClean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5486844" y="2214554"/>
            <a:ext cx="337143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mtClean="0"/>
              <a:t>中央がどのくらい変形する？とか</a:t>
            </a:r>
            <a:endParaRPr kumimoji="1" lang="en-US" altLang="ja-JP" smtClean="0"/>
          </a:p>
          <a:p>
            <a:pPr algn="ctr"/>
            <a:r>
              <a:rPr lang="ja-JP" altLang="en-US" smtClean="0"/>
              <a:t>壊れる？壊れない？とかが</a:t>
            </a:r>
            <a:r>
              <a:rPr lang="en-US" altLang="ja-JP" smtClean="0"/>
              <a:t/>
            </a:r>
            <a:br>
              <a:rPr lang="en-US" altLang="ja-JP" smtClean="0"/>
            </a:br>
            <a:r>
              <a:rPr lang="ja-JP" altLang="en-US" smtClean="0"/>
              <a:t>判断できる</a:t>
            </a:r>
            <a:endParaRPr lang="en-US" altLang="ja-JP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有限要素法の世界　やってみた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158" y="1071546"/>
            <a:ext cx="8215370" cy="4948255"/>
          </a:xfrm>
        </p:spPr>
        <p:txBody>
          <a:bodyPr/>
          <a:lstStyle/>
          <a:p>
            <a:r>
              <a:rPr lang="ja-JP" altLang="en-US" smtClean="0"/>
              <a:t>実際にどんな世界なのか見てもらいましょう。</a:t>
            </a:r>
            <a:endParaRPr lang="en-US" altLang="ja-JP" smtClean="0"/>
          </a:p>
          <a:p>
            <a:pPr lvl="1"/>
            <a:r>
              <a:rPr lang="ja-JP" altLang="en-US" smtClean="0"/>
              <a:t>●郎の看板の上に</a:t>
            </a:r>
            <a:r>
              <a:rPr lang="en-US" altLang="ja-JP" smtClean="0"/>
              <a:t>takeshi</a:t>
            </a:r>
            <a:r>
              <a:rPr lang="ja-JP" altLang="en-US" smtClean="0"/>
              <a:t>●さんが</a:t>
            </a:r>
            <a:r>
              <a:rPr lang="en-US" altLang="ja-JP" smtClean="0"/>
              <a:t/>
            </a:r>
            <a:br>
              <a:rPr lang="en-US" altLang="ja-JP" smtClean="0"/>
            </a:br>
            <a:r>
              <a:rPr lang="ja-JP" altLang="en-US" smtClean="0"/>
              <a:t>乗ってしまったとしたら・・・</a:t>
            </a:r>
            <a:endParaRPr lang="en-US" altLang="ja-JP" smtClean="0"/>
          </a:p>
          <a:p>
            <a:pPr lvl="1"/>
            <a:endParaRPr lang="en-US" altLang="ja-JP" smtClean="0"/>
          </a:p>
          <a:p>
            <a:pPr lvl="1"/>
            <a:endParaRPr lang="en-US" altLang="ja-JP" smtClean="0"/>
          </a:p>
          <a:p>
            <a:pPr lvl="1"/>
            <a:endParaRPr lang="en-US" altLang="ja-JP" smtClean="0"/>
          </a:p>
          <a:p>
            <a:pPr lvl="1"/>
            <a:endParaRPr lang="en-US" altLang="ja-JP" smtClean="0"/>
          </a:p>
          <a:p>
            <a:pPr lvl="1"/>
            <a:endParaRPr lang="en-US" altLang="ja-JP" smtClean="0"/>
          </a:p>
          <a:p>
            <a:pPr lvl="1"/>
            <a:r>
              <a:rPr lang="ja-JP" altLang="en-US" smtClean="0"/>
              <a:t>解析の結果はセクションで！</a:t>
            </a:r>
            <a:endParaRPr lang="en-US" altLang="ja-JP" smtClean="0"/>
          </a:p>
        </p:txBody>
      </p:sp>
      <p:pic>
        <p:nvPicPr>
          <p:cNvPr id="9" name="図 8" descr="1.bmp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6858016" y="2643182"/>
            <a:ext cx="1689676" cy="2428892"/>
          </a:xfrm>
          <a:prstGeom prst="rect">
            <a:avLst/>
          </a:prstGeom>
          <a:effectLst/>
        </p:spPr>
      </p:pic>
      <p:pic>
        <p:nvPicPr>
          <p:cNvPr id="10" name="図 9" descr="090629-201230.jpg"/>
          <p:cNvPicPr>
            <a:picLocks noChangeAspect="1"/>
          </p:cNvPicPr>
          <p:nvPr/>
        </p:nvPicPr>
        <p:blipFill>
          <a:blip r:embed="rId4" cstate="print">
            <a:biLevel thresh="50000"/>
          </a:blip>
          <a:srcRect/>
          <a:stretch>
            <a:fillRect/>
          </a:stretch>
        </p:blipFill>
        <p:spPr>
          <a:xfrm rot="16200000">
            <a:off x="3238491" y="3083716"/>
            <a:ext cx="2667019" cy="1500198"/>
          </a:xfrm>
          <a:prstGeom prst="rect">
            <a:avLst/>
          </a:prstGeom>
        </p:spPr>
      </p:pic>
      <p:pic>
        <p:nvPicPr>
          <p:cNvPr id="6" name="図 5" descr="090627-174244.jpg"/>
          <p:cNvPicPr>
            <a:picLocks noChangeAspect="1"/>
          </p:cNvPicPr>
          <p:nvPr/>
        </p:nvPicPr>
        <p:blipFill>
          <a:blip r:embed="rId5" cstate="print">
            <a:biLevel thresh="50000"/>
          </a:blip>
          <a:srcRect/>
          <a:stretch>
            <a:fillRect/>
          </a:stretch>
        </p:blipFill>
        <p:spPr>
          <a:xfrm rot="16200000" flipV="1">
            <a:off x="782141" y="3218331"/>
            <a:ext cx="1436051" cy="1428761"/>
          </a:xfrm>
          <a:prstGeom prst="rect">
            <a:avLst/>
          </a:prstGeom>
          <a:solidFill>
            <a:srgbClr val="FFFF00"/>
          </a:solidFill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スライドマスタT36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スライドマスタT36</Template>
  <TotalTime>0</TotalTime>
  <Words>493</Words>
  <Application>Microsoft Office PowerPoint</Application>
  <PresentationFormat>画面に合わせる (4:3)</PresentationFormat>
  <Paragraphs>125</Paragraphs>
  <Slides>14</Slides>
  <Notes>14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19" baseType="lpstr">
      <vt:lpstr>Arial</vt:lpstr>
      <vt:lpstr>ＭＳ Ｐゴシック</vt:lpstr>
      <vt:lpstr>Calibri</vt:lpstr>
      <vt:lpstr>スライドマスタT36</vt:lpstr>
      <vt:lpstr>数式</vt:lpstr>
      <vt:lpstr>ゆ～げんよ～そほ～の世界</vt:lpstr>
      <vt:lpstr>自己紹介</vt:lpstr>
      <vt:lpstr>ゆ～げんよ～そほ～ってなに？</vt:lpstr>
      <vt:lpstr>有限要素法の世界</vt:lpstr>
      <vt:lpstr>一般的な実験の流れ</vt:lpstr>
      <vt:lpstr>ＰＣ上で実験を再現してみよう！</vt:lpstr>
      <vt:lpstr>解析が使われる理由</vt:lpstr>
      <vt:lpstr>解析の流れ</vt:lpstr>
      <vt:lpstr>有限要素法の世界　やってみた</vt:lpstr>
      <vt:lpstr>実際の解析の流れ</vt:lpstr>
      <vt:lpstr>連立方程式を解く。</vt:lpstr>
      <vt:lpstr>さあ、やってみよう！</vt:lpstr>
      <vt:lpstr>謝辞とか</vt:lpstr>
      <vt:lpstr>計算とメモ用紙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ゆ～げんよ～そほ～の世界</dc:title>
  <dc:subject>有限要素法の世界</dc:subject>
  <dc:creator/>
  <cp:lastModifiedBy/>
  <cp:revision>1</cp:revision>
  <dcterms:created xsi:type="dcterms:W3CDTF">2009-07-06T13:12:22Z</dcterms:created>
  <dcterms:modified xsi:type="dcterms:W3CDTF">2009-09-10T17:13:08Z</dcterms:modified>
  <cp:contentStatus>最終版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