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3"/>
  </p:notesMasterIdLst>
  <p:handoutMasterIdLst>
    <p:handoutMasterId r:id="rId24"/>
  </p:handout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1" r:id="rId14"/>
    <p:sldId id="269" r:id="rId15"/>
    <p:sldId id="270" r:id="rId16"/>
    <p:sldId id="271" r:id="rId17"/>
    <p:sldId id="272" r:id="rId18"/>
    <p:sldId id="273" r:id="rId19"/>
    <p:sldId id="274" r:id="rId20"/>
    <p:sldId id="275" r:id="rId21"/>
    <p:sldId id="277" r:id="rId22"/>
  </p:sldIdLst>
  <p:sldSz cx="9144000" cy="6858000" type="screen4x3"/>
  <p:notesSz cx="6735763" cy="9869488"/>
  <p:embeddedFontLst>
    <p:embeddedFont>
      <p:font typeface="Calibri" pitchFamily="34" charset="0"/>
      <p:regular r:id="rId25"/>
      <p:bold r:id="rId26"/>
      <p:italic r:id="rId27"/>
      <p:boldItalic r:id="rId28"/>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9AD"/>
    <a:srgbClr val="E4D9BA"/>
    <a:srgbClr val="FFFF99"/>
    <a:srgbClr val="FFDCB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84" autoAdjust="0"/>
    <p:restoredTop sz="86412" autoAdjust="0"/>
  </p:normalViewPr>
  <p:slideViewPr>
    <p:cSldViewPr>
      <p:cViewPr varScale="1">
        <p:scale>
          <a:sx n="76" d="100"/>
          <a:sy n="76" d="100"/>
        </p:scale>
        <p:origin x="-108" y="-60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chart1.xml><?xml version="1.0" encoding="utf-8"?>
<c:chartSpace xmlns:c="http://schemas.openxmlformats.org/drawingml/2006/chart" xmlns:a="http://schemas.openxmlformats.org/drawingml/2006/main" xmlns:r="http://schemas.openxmlformats.org/officeDocument/2006/relationships">
  <c:lang val="ja-JP"/>
  <c:chart>
    <c:plotArea>
      <c:layout/>
      <c:lineChart>
        <c:grouping val="standard"/>
        <c:ser>
          <c:idx val="0"/>
          <c:order val="0"/>
          <c:tx>
            <c:strRef>
              <c:f>Sheet1!$B$1</c:f>
              <c:strCache>
                <c:ptCount val="1"/>
                <c:pt idx="0">
                  <c:v>課題数</c:v>
                </c:pt>
              </c:strCache>
            </c:strRef>
          </c:tx>
          <c:cat>
            <c:numRef>
              <c:f>Sheet1!$A$2:$A$15</c:f>
              <c:numCache>
                <c:formatCode>mm"月"dd"日"</c:formatCode>
                <c:ptCount val="14"/>
                <c:pt idx="0">
                  <c:v>39995</c:v>
                </c:pt>
                <c:pt idx="1">
                  <c:v>40002</c:v>
                </c:pt>
                <c:pt idx="2">
                  <c:v>40009</c:v>
                </c:pt>
                <c:pt idx="3">
                  <c:v>40016</c:v>
                </c:pt>
                <c:pt idx="4">
                  <c:v>40023</c:v>
                </c:pt>
                <c:pt idx="5">
                  <c:v>40030</c:v>
                </c:pt>
                <c:pt idx="6">
                  <c:v>40037</c:v>
                </c:pt>
                <c:pt idx="7">
                  <c:v>40044</c:v>
                </c:pt>
                <c:pt idx="8">
                  <c:v>40052</c:v>
                </c:pt>
                <c:pt idx="9">
                  <c:v>40059</c:v>
                </c:pt>
                <c:pt idx="10">
                  <c:v>40066</c:v>
                </c:pt>
                <c:pt idx="11">
                  <c:v>40073</c:v>
                </c:pt>
                <c:pt idx="12">
                  <c:v>40080</c:v>
                </c:pt>
                <c:pt idx="13">
                  <c:v>40086</c:v>
                </c:pt>
              </c:numCache>
            </c:numRef>
          </c:cat>
          <c:val>
            <c:numRef>
              <c:f>Sheet1!$B$2:$B$15</c:f>
              <c:numCache>
                <c:formatCode>General</c:formatCode>
                <c:ptCount val="14"/>
                <c:pt idx="0">
                  <c:v>130</c:v>
                </c:pt>
                <c:pt idx="1">
                  <c:v>120</c:v>
                </c:pt>
                <c:pt idx="2">
                  <c:v>110</c:v>
                </c:pt>
                <c:pt idx="3">
                  <c:v>100</c:v>
                </c:pt>
                <c:pt idx="4">
                  <c:v>90</c:v>
                </c:pt>
                <c:pt idx="5">
                  <c:v>80</c:v>
                </c:pt>
                <c:pt idx="6">
                  <c:v>70</c:v>
                </c:pt>
                <c:pt idx="7">
                  <c:v>60</c:v>
                </c:pt>
                <c:pt idx="8">
                  <c:v>50</c:v>
                </c:pt>
                <c:pt idx="9">
                  <c:v>40</c:v>
                </c:pt>
                <c:pt idx="10">
                  <c:v>30</c:v>
                </c:pt>
                <c:pt idx="11">
                  <c:v>20</c:v>
                </c:pt>
                <c:pt idx="12">
                  <c:v>10</c:v>
                </c:pt>
                <c:pt idx="13">
                  <c:v>0</c:v>
                </c:pt>
              </c:numCache>
            </c:numRef>
          </c:val>
        </c:ser>
        <c:ser>
          <c:idx val="1"/>
          <c:order val="1"/>
          <c:tx>
            <c:strRef>
              <c:f>Sheet1!$C$1</c:f>
              <c:strCache>
                <c:ptCount val="1"/>
                <c:pt idx="0">
                  <c:v>解決数</c:v>
                </c:pt>
              </c:strCache>
            </c:strRef>
          </c:tx>
          <c:spPr>
            <a:ln>
              <a:solidFill>
                <a:srgbClr val="FF0000"/>
              </a:solidFill>
            </a:ln>
          </c:spPr>
          <c:cat>
            <c:numRef>
              <c:f>Sheet1!$A$2:$A$15</c:f>
              <c:numCache>
                <c:formatCode>mm"月"dd"日"</c:formatCode>
                <c:ptCount val="14"/>
                <c:pt idx="0">
                  <c:v>39995</c:v>
                </c:pt>
                <c:pt idx="1">
                  <c:v>40002</c:v>
                </c:pt>
                <c:pt idx="2">
                  <c:v>40009</c:v>
                </c:pt>
                <c:pt idx="3">
                  <c:v>40016</c:v>
                </c:pt>
                <c:pt idx="4">
                  <c:v>40023</c:v>
                </c:pt>
                <c:pt idx="5">
                  <c:v>40030</c:v>
                </c:pt>
                <c:pt idx="6">
                  <c:v>40037</c:v>
                </c:pt>
                <c:pt idx="7">
                  <c:v>40044</c:v>
                </c:pt>
                <c:pt idx="8">
                  <c:v>40052</c:v>
                </c:pt>
                <c:pt idx="9">
                  <c:v>40059</c:v>
                </c:pt>
                <c:pt idx="10">
                  <c:v>40066</c:v>
                </c:pt>
                <c:pt idx="11">
                  <c:v>40073</c:v>
                </c:pt>
                <c:pt idx="12">
                  <c:v>40080</c:v>
                </c:pt>
                <c:pt idx="13">
                  <c:v>40086</c:v>
                </c:pt>
              </c:numCache>
            </c:numRef>
          </c:cat>
          <c:val>
            <c:numRef>
              <c:f>Sheet1!$C$2:$C$15</c:f>
              <c:numCache>
                <c:formatCode>General</c:formatCode>
                <c:ptCount val="14"/>
                <c:pt idx="0">
                  <c:v>126</c:v>
                </c:pt>
                <c:pt idx="1">
                  <c:v>122</c:v>
                </c:pt>
                <c:pt idx="2">
                  <c:v>118</c:v>
                </c:pt>
                <c:pt idx="3">
                  <c:v>109</c:v>
                </c:pt>
                <c:pt idx="4">
                  <c:v>87</c:v>
                </c:pt>
                <c:pt idx="5">
                  <c:v>84</c:v>
                </c:pt>
                <c:pt idx="6">
                  <c:v>82</c:v>
                </c:pt>
                <c:pt idx="7">
                  <c:v>81</c:v>
                </c:pt>
                <c:pt idx="8">
                  <c:v>68</c:v>
                </c:pt>
                <c:pt idx="9">
                  <c:v>54</c:v>
                </c:pt>
                <c:pt idx="10">
                  <c:v>42</c:v>
                </c:pt>
                <c:pt idx="11">
                  <c:v>16</c:v>
                </c:pt>
                <c:pt idx="12">
                  <c:v>6</c:v>
                </c:pt>
                <c:pt idx="13">
                  <c:v>0</c:v>
                </c:pt>
              </c:numCache>
            </c:numRef>
          </c:val>
        </c:ser>
        <c:marker val="1"/>
        <c:axId val="168746368"/>
        <c:axId val="169284736"/>
      </c:lineChart>
      <c:dateAx>
        <c:axId val="168746368"/>
        <c:scaling>
          <c:orientation val="minMax"/>
        </c:scaling>
        <c:axPos val="b"/>
        <c:numFmt formatCode="mm&quot;月&quot;dd&quot;日&quot;" sourceLinked="1"/>
        <c:tickLblPos val="nextTo"/>
        <c:crossAx val="169284736"/>
        <c:crosses val="autoZero"/>
        <c:auto val="1"/>
        <c:lblOffset val="100"/>
      </c:dateAx>
      <c:valAx>
        <c:axId val="169284736"/>
        <c:scaling>
          <c:orientation val="minMax"/>
        </c:scaling>
        <c:axPos val="l"/>
        <c:majorGridlines/>
        <c:numFmt formatCode="General" sourceLinked="1"/>
        <c:tickLblPos val="nextTo"/>
        <c:crossAx val="168746368"/>
        <c:crosses val="autoZero"/>
        <c:crossBetween val="between"/>
      </c:valAx>
    </c:plotArea>
    <c:legend>
      <c:legendPos val="r"/>
      <c:spPr>
        <a:ln>
          <a:solidFill>
            <a:srgbClr val="FF0000"/>
          </a:solidFill>
        </a:ln>
      </c:spPr>
    </c:legend>
    <c:plotVisOnly val="1"/>
  </c:chart>
  <c:txPr>
    <a:bodyPr/>
    <a:lstStyle/>
    <a:p>
      <a:pPr>
        <a:defRPr sz="1800"/>
      </a:pPr>
      <a:endParaRPr lang="ja-JP"/>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5795EC12-161C-43A7-B7F4-500FB9DE6DA2}" type="datetimeFigureOut">
              <a:rPr lang="ja-JP" altLang="en-US"/>
              <a:pPr>
                <a:defRPr/>
              </a:pPr>
              <a:t>2009/9/11</a:t>
            </a:fld>
            <a:endParaRPr lang="ja-JP" altLang="en-US"/>
          </a:p>
        </p:txBody>
      </p:sp>
      <p:sp>
        <p:nvSpPr>
          <p:cNvPr id="4" name="フッター プレースホルダ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265EC344-5AC2-42F3-AFBE-CA450EC2B9F2}"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67D2382A-D8F0-4CA0-B6AF-9080EDD371E0}" type="datetimeFigureOut">
              <a:rPr lang="ja-JP" altLang="en-US"/>
              <a:pPr>
                <a:defRPr/>
              </a:pPr>
              <a:t>2009/9/11</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13613E51-C374-424F-925E-2819C60C6A7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Users\localnaka\Desktop\3.png"/>
          <p:cNvPicPr>
            <a:picLocks noChangeAspect="1" noChangeArrowheads="1"/>
          </p:cNvPicPr>
          <p:nvPr/>
        </p:nvPicPr>
        <p:blipFill>
          <a:blip r:embed="rId14"/>
          <a:srcRect/>
          <a:stretch>
            <a:fillRect/>
          </a:stretch>
        </p:blipFill>
        <p:spPr bwMode="auto">
          <a:xfrm>
            <a:off x="357188" y="285750"/>
            <a:ext cx="8286750" cy="57086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028"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ea typeface="ＭＳ Ｐゴシック" pitchFamily="50" charset="-128"/>
              </a:rPr>
              <a:t>わんくま</a:t>
            </a:r>
            <a:r>
              <a:rPr kumimoji="0" lang="ja-JP" altLang="en-US" sz="2300" dirty="0">
                <a:solidFill>
                  <a:schemeClr val="tx2"/>
                </a:solidFill>
                <a:ea typeface="ＭＳ Ｐゴシック" pitchFamily="50" charset="-128"/>
              </a:rPr>
              <a:t>同盟 福岡勉強会 </a:t>
            </a:r>
            <a:r>
              <a:rPr kumimoji="0" lang="en-US" altLang="ja-JP" sz="2300" dirty="0" smtClean="0">
                <a:solidFill>
                  <a:schemeClr val="tx2"/>
                </a:solidFill>
                <a:ea typeface="ＭＳ Ｐゴシック" pitchFamily="50" charset="-128"/>
              </a:rPr>
              <a:t>#</a:t>
            </a:r>
            <a:r>
              <a:rPr kumimoji="0" lang="ja-JP" altLang="en-US" sz="2300" dirty="0" smtClean="0">
                <a:solidFill>
                  <a:schemeClr val="tx2"/>
                </a:solidFill>
                <a:ea typeface="ＭＳ Ｐゴシック" pitchFamily="50" charset="-128"/>
              </a:rPr>
              <a:t>８</a:t>
            </a:r>
            <a:endParaRPr kumimoji="0" lang="en-US" altLang="ja-JP" sz="2300" dirty="0">
              <a:solidFill>
                <a:schemeClr val="tx2"/>
              </a:solidFill>
              <a:ea typeface="ＭＳ Ｐゴシック" pitchFamily="50" charset="-128"/>
            </a:endParaRPr>
          </a:p>
        </p:txBody>
      </p:sp>
      <p:pic>
        <p:nvPicPr>
          <p:cNvPr id="1030" name="Picture 2" descr="C:\Users\localnaka\Desktop\名称未設定1.png"/>
          <p:cNvPicPr>
            <a:picLocks noChangeAspect="1" noChangeArrowheads="1"/>
          </p:cNvPicPr>
          <p:nvPr/>
        </p:nvPicPr>
        <p:blipFill>
          <a:blip r:embed="rId15"/>
          <a:srcRect/>
          <a:stretch>
            <a:fillRect/>
          </a:stretch>
        </p:blipFill>
        <p:spPr bwMode="auto">
          <a:xfrm>
            <a:off x="428625" y="6164263"/>
            <a:ext cx="1643063" cy="57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2400">
          <a:solidFill>
            <a:schemeClr val="tx2"/>
          </a:solidFill>
          <a:latin typeface="+mj-lt"/>
          <a:ea typeface="+mj-ea"/>
          <a:cs typeface="+mj-cs"/>
        </a:defRPr>
      </a:lvl1pPr>
      <a:lvl2pPr algn="ctr"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seasoft.co.jp/pfp/nikoniko/sal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easoft.co.jp/" TargetMode="External"/><Relationship Id="rId2" Type="http://schemas.openxmlformats.org/officeDocument/2006/relationships/hyperlink" Target="http://www.objectclub.jp/community/p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aj.or.j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727203"/>
          </a:xfrm>
        </p:spPr>
        <p:txBody>
          <a:bodyPr/>
          <a:lstStyle/>
          <a:p>
            <a:r>
              <a:rPr kumimoji="1" lang="ja-JP" altLang="en-US" sz="5400" dirty="0" smtClean="0">
                <a:solidFill>
                  <a:srgbClr val="0070C0"/>
                </a:solidFill>
              </a:rPr>
              <a:t>ＰＦ</a:t>
            </a:r>
            <a:r>
              <a:rPr kumimoji="1" lang="en-US" altLang="ja-JP" sz="5400" dirty="0" smtClean="0">
                <a:solidFill>
                  <a:srgbClr val="0070C0"/>
                </a:solidFill>
              </a:rPr>
              <a:t>(Project Facilitation)</a:t>
            </a:r>
            <a:r>
              <a:rPr kumimoji="1" lang="en-US" altLang="ja-JP" sz="4400" dirty="0" smtClean="0">
                <a:solidFill>
                  <a:srgbClr val="0070C0"/>
                </a:solidFill>
              </a:rPr>
              <a:t/>
            </a:r>
            <a:br>
              <a:rPr kumimoji="1" lang="en-US" altLang="ja-JP" sz="4400" dirty="0" smtClean="0">
                <a:solidFill>
                  <a:srgbClr val="0070C0"/>
                </a:solidFill>
              </a:rPr>
            </a:br>
            <a:r>
              <a:rPr lang="ja-JP" altLang="en-US" sz="4400" dirty="0" smtClean="0">
                <a:solidFill>
                  <a:srgbClr val="0070C0"/>
                </a:solidFill>
              </a:rPr>
              <a:t>プロジェクト・ファシリテーション</a:t>
            </a:r>
            <a:endParaRPr kumimoji="1" lang="ja-JP" altLang="en-US" sz="3200" dirty="0">
              <a:solidFill>
                <a:srgbClr val="0070C0"/>
              </a:solidFill>
            </a:endParaRPr>
          </a:p>
        </p:txBody>
      </p:sp>
      <p:sp>
        <p:nvSpPr>
          <p:cNvPr id="3" name="サブタイトル 2"/>
          <p:cNvSpPr>
            <a:spLocks noGrp="1"/>
          </p:cNvSpPr>
          <p:nvPr>
            <p:ph type="subTitle" idx="1"/>
          </p:nvPr>
        </p:nvSpPr>
        <p:spPr>
          <a:xfrm>
            <a:off x="1285852" y="4429132"/>
            <a:ext cx="6400800" cy="1323972"/>
          </a:xfrm>
        </p:spPr>
        <p:txBody>
          <a:bodyPr/>
          <a:lstStyle/>
          <a:p>
            <a:r>
              <a:rPr lang="ja-JP" altLang="en-US" sz="2400" dirty="0" smtClean="0"/>
              <a:t>エンジニアを幸せに</a:t>
            </a:r>
            <a:r>
              <a:rPr lang="ja-JP" altLang="en-US" sz="2400" dirty="0" err="1" smtClean="0"/>
              <a:t>しよう</a:t>
            </a:r>
            <a:r>
              <a:rPr lang="ja-JP" altLang="en-US" sz="2400" dirty="0" smtClean="0"/>
              <a:t>シリーズ（笑）</a:t>
            </a:r>
            <a:endParaRPr lang="en-US" altLang="ja-JP" sz="2400" dirty="0" smtClean="0"/>
          </a:p>
          <a:p>
            <a:r>
              <a:rPr lang="ja-JP" altLang="en-US" dirty="0" smtClean="0">
                <a:solidFill>
                  <a:srgbClr val="002060"/>
                </a:solidFill>
              </a:rPr>
              <a:t>第１弾</a:t>
            </a:r>
            <a:endParaRPr kumimoji="1" lang="ja-JP" altLang="en-US"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色つき</a:t>
            </a:r>
            <a:r>
              <a:rPr kumimoji="1" lang="en-US" altLang="ja-JP" sz="3600" dirty="0" smtClean="0"/>
              <a:t>UML</a:t>
            </a:r>
            <a:endParaRPr kumimoji="1" lang="ja-JP" altLang="en-US" sz="3600" dirty="0"/>
          </a:p>
        </p:txBody>
      </p:sp>
      <p:sp>
        <p:nvSpPr>
          <p:cNvPr id="5" name="正方形/長方形 4"/>
          <p:cNvSpPr/>
          <p:nvPr/>
        </p:nvSpPr>
        <p:spPr>
          <a:xfrm>
            <a:off x="1785918" y="1428736"/>
            <a:ext cx="1285884" cy="571504"/>
          </a:xfrm>
          <a:prstGeom prst="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 name="正方形/長方形 5"/>
          <p:cNvSpPr/>
          <p:nvPr/>
        </p:nvSpPr>
        <p:spPr>
          <a:xfrm>
            <a:off x="3500430" y="1428736"/>
            <a:ext cx="1285884" cy="571504"/>
          </a:xfrm>
          <a:prstGeom prst="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 name="正方形/長方形 6"/>
          <p:cNvSpPr/>
          <p:nvPr/>
        </p:nvSpPr>
        <p:spPr>
          <a:xfrm>
            <a:off x="2643174" y="2214554"/>
            <a:ext cx="1285884" cy="571504"/>
          </a:xfrm>
          <a:prstGeom prst="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8" name="正方形/長方形 7"/>
          <p:cNvSpPr/>
          <p:nvPr/>
        </p:nvSpPr>
        <p:spPr>
          <a:xfrm>
            <a:off x="1500166" y="3429000"/>
            <a:ext cx="1285884" cy="571504"/>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 name="正方形/長方形 8"/>
          <p:cNvSpPr/>
          <p:nvPr/>
        </p:nvSpPr>
        <p:spPr>
          <a:xfrm>
            <a:off x="1500166" y="4429132"/>
            <a:ext cx="1285884" cy="571504"/>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0" name="正方形/長方形 9"/>
          <p:cNvSpPr/>
          <p:nvPr/>
        </p:nvSpPr>
        <p:spPr>
          <a:xfrm>
            <a:off x="3214678" y="4429132"/>
            <a:ext cx="1285884" cy="571504"/>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1" name="正方形/長方形 10"/>
          <p:cNvSpPr/>
          <p:nvPr/>
        </p:nvSpPr>
        <p:spPr>
          <a:xfrm>
            <a:off x="5072066" y="2786058"/>
            <a:ext cx="1285884" cy="571504"/>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2" name="正方形/長方形 11"/>
          <p:cNvSpPr/>
          <p:nvPr/>
        </p:nvSpPr>
        <p:spPr>
          <a:xfrm>
            <a:off x="5143504" y="3786190"/>
            <a:ext cx="1285884" cy="571504"/>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3" name="正方形/長方形 12"/>
          <p:cNvSpPr/>
          <p:nvPr/>
        </p:nvSpPr>
        <p:spPr>
          <a:xfrm>
            <a:off x="6929454" y="3214686"/>
            <a:ext cx="1285884" cy="571504"/>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5" name="直線コネクタ 14"/>
          <p:cNvCxnSpPr>
            <a:stCxn id="5" idx="2"/>
            <a:endCxn id="7" idx="0"/>
          </p:cNvCxnSpPr>
          <p:nvPr/>
        </p:nvCxnSpPr>
        <p:spPr>
          <a:xfrm rot="16200000" flipH="1">
            <a:off x="2750331" y="1678769"/>
            <a:ext cx="21431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6" idx="2"/>
            <a:endCxn id="7" idx="0"/>
          </p:cNvCxnSpPr>
          <p:nvPr/>
        </p:nvCxnSpPr>
        <p:spPr>
          <a:xfrm rot="5400000">
            <a:off x="3607587" y="1678769"/>
            <a:ext cx="21431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5" idx="2"/>
            <a:endCxn id="8" idx="0"/>
          </p:cNvCxnSpPr>
          <p:nvPr/>
        </p:nvCxnSpPr>
        <p:spPr>
          <a:xfrm rot="5400000">
            <a:off x="1571604" y="2571744"/>
            <a:ext cx="1428760"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8" idx="2"/>
            <a:endCxn id="9" idx="0"/>
          </p:cNvCxnSpPr>
          <p:nvPr/>
        </p:nvCxnSpPr>
        <p:spPr>
          <a:xfrm rot="5400000">
            <a:off x="1928794" y="4214818"/>
            <a:ext cx="42862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8" idx="2"/>
            <a:endCxn id="10" idx="0"/>
          </p:cNvCxnSpPr>
          <p:nvPr/>
        </p:nvCxnSpPr>
        <p:spPr>
          <a:xfrm rot="16200000" flipH="1">
            <a:off x="2786050" y="3357562"/>
            <a:ext cx="428628" cy="1714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7" idx="3"/>
            <a:endCxn id="11" idx="1"/>
          </p:cNvCxnSpPr>
          <p:nvPr/>
        </p:nvCxnSpPr>
        <p:spPr>
          <a:xfrm>
            <a:off x="3929058" y="2500306"/>
            <a:ext cx="1143008" cy="571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1" idx="2"/>
            <a:endCxn id="12" idx="0"/>
          </p:cNvCxnSpPr>
          <p:nvPr/>
        </p:nvCxnSpPr>
        <p:spPr>
          <a:xfrm rot="16200000" flipH="1">
            <a:off x="5536413" y="3536157"/>
            <a:ext cx="42862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13" idx="1"/>
          </p:cNvCxnSpPr>
          <p:nvPr/>
        </p:nvCxnSpPr>
        <p:spPr>
          <a:xfrm rot="10800000" flipV="1">
            <a:off x="6286512" y="3500438"/>
            <a:ext cx="642942"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角丸四角形吹き出し 30"/>
          <p:cNvSpPr/>
          <p:nvPr/>
        </p:nvSpPr>
        <p:spPr>
          <a:xfrm>
            <a:off x="4929190" y="4786322"/>
            <a:ext cx="3214710" cy="1143008"/>
          </a:xfrm>
          <a:prstGeom prst="wedgeRoundRectCallout">
            <a:avLst>
              <a:gd name="adj1" fmla="val -38370"/>
              <a:gd name="adj2" fmla="val -71885"/>
              <a:gd name="adj3" fmla="val 16667"/>
            </a:avLst>
          </a:prstGeom>
          <a:solidFill>
            <a:schemeClr val="accent6">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図の前で議論する</a:t>
            </a:r>
          </a:p>
        </p:txBody>
      </p:sp>
      <p:sp>
        <p:nvSpPr>
          <p:cNvPr id="32" name="角丸四角形吹き出し 31"/>
          <p:cNvSpPr/>
          <p:nvPr/>
        </p:nvSpPr>
        <p:spPr>
          <a:xfrm>
            <a:off x="5357818" y="1142984"/>
            <a:ext cx="3214710" cy="1143008"/>
          </a:xfrm>
          <a:prstGeom prst="wedgeRoundRectCallout">
            <a:avLst>
              <a:gd name="adj1" fmla="val -67204"/>
              <a:gd name="adj2" fmla="val 51950"/>
              <a:gd name="adj3" fmla="val 16667"/>
            </a:avLst>
          </a:prstGeom>
          <a:solidFill>
            <a:schemeClr val="accent6">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ソースコードに色はない。</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ふりかえり</a:t>
            </a:r>
            <a:endParaRPr kumimoji="1" lang="ja-JP" altLang="en-US" sz="3600" dirty="0"/>
          </a:p>
        </p:txBody>
      </p:sp>
      <p:sp>
        <p:nvSpPr>
          <p:cNvPr id="3" name="コンテンツ プレースホルダ 2"/>
          <p:cNvSpPr>
            <a:spLocks noGrp="1"/>
          </p:cNvSpPr>
          <p:nvPr>
            <p:ph idx="1"/>
          </p:nvPr>
        </p:nvSpPr>
        <p:spPr/>
        <p:txBody>
          <a:bodyPr/>
          <a:lstStyle/>
          <a:p>
            <a:r>
              <a:rPr kumimoji="1" lang="en-US" altLang="ja-JP" dirty="0" smtClean="0"/>
              <a:t>KPT</a:t>
            </a:r>
            <a:endParaRPr kumimoji="1" lang="ja-JP" altLang="en-US" dirty="0"/>
          </a:p>
        </p:txBody>
      </p:sp>
      <p:sp>
        <p:nvSpPr>
          <p:cNvPr id="4" name="正方形/長方形 3"/>
          <p:cNvSpPr/>
          <p:nvPr/>
        </p:nvSpPr>
        <p:spPr>
          <a:xfrm>
            <a:off x="2500298" y="1785926"/>
            <a:ext cx="2857520" cy="1500198"/>
          </a:xfrm>
          <a:prstGeom prst="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solidFill>
                  <a:schemeClr val="tx1"/>
                </a:solidFill>
              </a:rPr>
              <a:t>Keep(</a:t>
            </a:r>
            <a:r>
              <a:rPr kumimoji="1" lang="ja-JP" altLang="en-US" dirty="0" smtClean="0">
                <a:solidFill>
                  <a:schemeClr val="tx1"/>
                </a:solidFill>
              </a:rPr>
              <a:t>よい点</a:t>
            </a:r>
            <a:r>
              <a:rPr kumimoji="1" lang="en-US" altLang="ja-JP" dirty="0" smtClean="0">
                <a:solidFill>
                  <a:schemeClr val="tx1"/>
                </a:solidFill>
              </a:rPr>
              <a:t>)</a:t>
            </a:r>
            <a:endParaRPr kumimoji="1" lang="ja-JP" altLang="en-US" dirty="0" smtClean="0">
              <a:solidFill>
                <a:schemeClr val="tx1"/>
              </a:solidFill>
            </a:endParaRPr>
          </a:p>
        </p:txBody>
      </p:sp>
      <p:sp>
        <p:nvSpPr>
          <p:cNvPr id="5" name="正方形/長方形 4"/>
          <p:cNvSpPr/>
          <p:nvPr/>
        </p:nvSpPr>
        <p:spPr>
          <a:xfrm>
            <a:off x="2500298" y="3286124"/>
            <a:ext cx="2857520" cy="1500198"/>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err="1" smtClean="0">
                <a:solidFill>
                  <a:schemeClr val="tx1"/>
                </a:solidFill>
              </a:rPr>
              <a:t>P</a:t>
            </a:r>
            <a:r>
              <a:rPr kumimoji="1" lang="en-US" altLang="ja-JP" dirty="0" err="1" smtClean="0">
                <a:solidFill>
                  <a:schemeClr val="tx1"/>
                </a:solidFill>
              </a:rPr>
              <a:t>robrem</a:t>
            </a:r>
            <a:r>
              <a:rPr kumimoji="1" lang="en-US" altLang="ja-JP" dirty="0" smtClean="0">
                <a:solidFill>
                  <a:schemeClr val="tx1"/>
                </a:solidFill>
              </a:rPr>
              <a:t>(</a:t>
            </a:r>
            <a:r>
              <a:rPr kumimoji="1" lang="ja-JP" altLang="en-US" dirty="0" smtClean="0">
                <a:solidFill>
                  <a:schemeClr val="tx1"/>
                </a:solidFill>
              </a:rPr>
              <a:t>悪い点</a:t>
            </a:r>
            <a:r>
              <a:rPr kumimoji="1" lang="en-US" altLang="ja-JP" dirty="0" smtClean="0">
                <a:solidFill>
                  <a:schemeClr val="tx1"/>
                </a:solidFill>
              </a:rPr>
              <a:t>)</a:t>
            </a:r>
            <a:endParaRPr kumimoji="1" lang="ja-JP" altLang="en-US" dirty="0" smtClean="0">
              <a:solidFill>
                <a:schemeClr val="tx1"/>
              </a:solidFill>
            </a:endParaRPr>
          </a:p>
        </p:txBody>
      </p:sp>
      <p:sp>
        <p:nvSpPr>
          <p:cNvPr id="6" name="正方形/長方形 5"/>
          <p:cNvSpPr/>
          <p:nvPr/>
        </p:nvSpPr>
        <p:spPr>
          <a:xfrm>
            <a:off x="5357818" y="1785926"/>
            <a:ext cx="2857520" cy="3000396"/>
          </a:xfrm>
          <a:prstGeom prst="rect">
            <a:avLst/>
          </a:prstGeom>
          <a:solidFill>
            <a:schemeClr val="accent5">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solidFill>
                  <a:schemeClr val="tx1"/>
                </a:solidFill>
              </a:rPr>
              <a:t>Try(</a:t>
            </a:r>
            <a:r>
              <a:rPr kumimoji="1" lang="ja-JP" altLang="en-US" dirty="0" smtClean="0">
                <a:solidFill>
                  <a:schemeClr val="tx1"/>
                </a:solidFill>
              </a:rPr>
              <a:t>次回挑戦</a:t>
            </a:r>
            <a:r>
              <a:rPr kumimoji="1" lang="en-US" altLang="ja-JP" dirty="0" smtClean="0">
                <a:solidFill>
                  <a:schemeClr val="tx1"/>
                </a:solidFill>
              </a:rPr>
              <a:t>)</a:t>
            </a:r>
            <a:endParaRPr kumimoji="1" lang="ja-JP" altLang="en-US" dirty="0" smtClean="0">
              <a:solidFill>
                <a:schemeClr val="tx1"/>
              </a:solidFill>
            </a:endParaRPr>
          </a:p>
        </p:txBody>
      </p:sp>
      <p:sp>
        <p:nvSpPr>
          <p:cNvPr id="8" name="角丸四角形吹き出し 7"/>
          <p:cNvSpPr/>
          <p:nvPr/>
        </p:nvSpPr>
        <p:spPr>
          <a:xfrm>
            <a:off x="5715008" y="2786058"/>
            <a:ext cx="2357454" cy="642942"/>
          </a:xfrm>
          <a:prstGeom prst="wedgeRoundRectCallout">
            <a:avLst>
              <a:gd name="adj1" fmla="val -48075"/>
              <a:gd name="adj2" fmla="val -127653"/>
              <a:gd name="adj3" fmla="val 16667"/>
            </a:avLst>
          </a:prstGeom>
          <a:solidFill>
            <a:schemeClr val="accent6">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やってみた</a:t>
            </a:r>
            <a:endParaRPr kumimoji="1" lang="ja-JP" altLang="en-US" sz="2000" b="1" dirty="0" smtClean="0">
              <a:solidFill>
                <a:schemeClr val="tx1"/>
              </a:solidFill>
            </a:endParaRPr>
          </a:p>
        </p:txBody>
      </p:sp>
      <p:sp>
        <p:nvSpPr>
          <p:cNvPr id="9" name="角丸四角形吹き出し 8"/>
          <p:cNvSpPr/>
          <p:nvPr/>
        </p:nvSpPr>
        <p:spPr>
          <a:xfrm>
            <a:off x="714348" y="2285992"/>
            <a:ext cx="2357454" cy="642942"/>
          </a:xfrm>
          <a:prstGeom prst="wedgeRoundRectCallout">
            <a:avLst>
              <a:gd name="adj1" fmla="val 82634"/>
              <a:gd name="adj2" fmla="val 37947"/>
              <a:gd name="adj3" fmla="val 16667"/>
            </a:avLst>
          </a:prstGeom>
          <a:solidFill>
            <a:schemeClr val="accent6">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うまくいった</a:t>
            </a:r>
          </a:p>
        </p:txBody>
      </p:sp>
      <p:sp>
        <p:nvSpPr>
          <p:cNvPr id="10" name="角丸四角形吹き出し 9"/>
          <p:cNvSpPr/>
          <p:nvPr/>
        </p:nvSpPr>
        <p:spPr>
          <a:xfrm>
            <a:off x="857224" y="4572008"/>
            <a:ext cx="2357454" cy="642942"/>
          </a:xfrm>
          <a:prstGeom prst="wedgeRoundRectCallout">
            <a:avLst>
              <a:gd name="adj1" fmla="val 78915"/>
              <a:gd name="adj2" fmla="val -65310"/>
              <a:gd name="adj3" fmla="val 16667"/>
            </a:avLst>
          </a:prstGeom>
          <a:solidFill>
            <a:schemeClr val="accent6">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うまくいかなかった</a:t>
            </a:r>
          </a:p>
        </p:txBody>
      </p:sp>
      <p:sp>
        <p:nvSpPr>
          <p:cNvPr id="11" name="円/楕円 10"/>
          <p:cNvSpPr/>
          <p:nvPr/>
        </p:nvSpPr>
        <p:spPr>
          <a:xfrm>
            <a:off x="3857620" y="2500306"/>
            <a:ext cx="1428760" cy="642942"/>
          </a:xfrm>
          <a:prstGeom prst="ellipse">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rPr>
              <a:t>定着</a:t>
            </a:r>
          </a:p>
        </p:txBody>
      </p:sp>
      <p:sp>
        <p:nvSpPr>
          <p:cNvPr id="12" name="下矢印 11"/>
          <p:cNvSpPr/>
          <p:nvPr/>
        </p:nvSpPr>
        <p:spPr>
          <a:xfrm>
            <a:off x="4929190" y="4929198"/>
            <a:ext cx="3786214" cy="1000132"/>
          </a:xfrm>
          <a:prstGeom prst="downArrow">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問題対私たち</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爆発 2 31"/>
          <p:cNvSpPr/>
          <p:nvPr/>
        </p:nvSpPr>
        <p:spPr>
          <a:xfrm>
            <a:off x="6500826" y="4357694"/>
            <a:ext cx="357190" cy="642942"/>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1" name="爆発 2 30"/>
          <p:cNvSpPr/>
          <p:nvPr/>
        </p:nvSpPr>
        <p:spPr>
          <a:xfrm>
            <a:off x="6643702" y="2714620"/>
            <a:ext cx="357190" cy="642942"/>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 name="タイトル 1"/>
          <p:cNvSpPr>
            <a:spLocks noGrp="1"/>
          </p:cNvSpPr>
          <p:nvPr>
            <p:ph type="title"/>
          </p:nvPr>
        </p:nvSpPr>
        <p:spPr/>
        <p:txBody>
          <a:bodyPr/>
          <a:lstStyle/>
          <a:p>
            <a:r>
              <a:rPr kumimoji="1" lang="ja-JP" altLang="en-US" sz="3600" dirty="0" smtClean="0"/>
              <a:t>問題対私たち</a:t>
            </a:r>
            <a:endParaRPr kumimoji="1" lang="ja-JP" altLang="en-US" sz="3600" dirty="0"/>
          </a:p>
        </p:txBody>
      </p:sp>
      <p:sp>
        <p:nvSpPr>
          <p:cNvPr id="3" name="コンテンツ プレースホルダ 2"/>
          <p:cNvSpPr>
            <a:spLocks noGrp="1"/>
          </p:cNvSpPr>
          <p:nvPr>
            <p:ph idx="1"/>
          </p:nvPr>
        </p:nvSpPr>
        <p:spPr/>
        <p:txBody>
          <a:bodyPr/>
          <a:lstStyle/>
          <a:p>
            <a:r>
              <a:rPr kumimoji="1" lang="en-US" altLang="ja-JP" dirty="0" smtClean="0"/>
              <a:t>You vs.</a:t>
            </a:r>
            <a:r>
              <a:rPr kumimoji="1" lang="ja-JP" altLang="en-US" dirty="0" smtClean="0"/>
              <a:t> Ｍｅ、Ｙｏｕ </a:t>
            </a:r>
            <a:r>
              <a:rPr kumimoji="1" lang="en-US" altLang="ja-JP" dirty="0" smtClean="0"/>
              <a:t>vs. Us </a:t>
            </a:r>
            <a:r>
              <a:rPr kumimoji="1" lang="ja-JP" altLang="en-US" dirty="0" smtClean="0"/>
              <a:t>になりがち。</a:t>
            </a:r>
            <a:endParaRPr kumimoji="1" lang="en-US" altLang="ja-JP" dirty="0" smtClean="0"/>
          </a:p>
          <a:p>
            <a:r>
              <a:rPr lang="ja-JP" altLang="en-US" dirty="0" smtClean="0"/>
              <a:t>問題と人を分離</a:t>
            </a:r>
            <a:endParaRPr lang="en-US" altLang="ja-JP" dirty="0" smtClean="0"/>
          </a:p>
          <a:p>
            <a:r>
              <a:rPr lang="en-US" altLang="ja-JP" dirty="0" smtClean="0"/>
              <a:t>Problem vs. Us</a:t>
            </a:r>
            <a:r>
              <a:rPr lang="ja-JP" altLang="en-US" dirty="0" smtClean="0"/>
              <a:t>にもちこむ。</a:t>
            </a:r>
            <a:endParaRPr lang="en-US" altLang="ja-JP" dirty="0" smtClean="0"/>
          </a:p>
          <a:p>
            <a:pPr lvl="1"/>
            <a:r>
              <a:rPr lang="ja-JP" altLang="en-US" dirty="0" smtClean="0"/>
              <a:t>ホワイトボードを使う</a:t>
            </a:r>
            <a:endParaRPr lang="en-US" altLang="ja-JP" dirty="0" smtClean="0"/>
          </a:p>
          <a:p>
            <a:pPr lvl="1"/>
            <a:r>
              <a:rPr lang="ja-JP" altLang="en-US" dirty="0" smtClean="0"/>
              <a:t>座り方を替える</a:t>
            </a:r>
            <a:endParaRPr lang="en-US" altLang="ja-JP" dirty="0" smtClean="0"/>
          </a:p>
          <a:p>
            <a:pPr lvl="1"/>
            <a:r>
              <a:rPr lang="ja-JP" altLang="en-US" dirty="0" smtClean="0"/>
              <a:t>ペアプログラミング</a:t>
            </a:r>
          </a:p>
          <a:p>
            <a:endParaRPr kumimoji="1" lang="ja-JP" altLang="en-US" dirty="0"/>
          </a:p>
        </p:txBody>
      </p:sp>
      <p:sp>
        <p:nvSpPr>
          <p:cNvPr id="4" name="正方形/長方形 3"/>
          <p:cNvSpPr/>
          <p:nvPr/>
        </p:nvSpPr>
        <p:spPr>
          <a:xfrm>
            <a:off x="6286512" y="2500306"/>
            <a:ext cx="285752" cy="1071570"/>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 name="正方形/長方形 4"/>
          <p:cNvSpPr/>
          <p:nvPr/>
        </p:nvSpPr>
        <p:spPr>
          <a:xfrm>
            <a:off x="7072330" y="2500306"/>
            <a:ext cx="285752" cy="1071570"/>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 name="円/楕円 5"/>
          <p:cNvSpPr/>
          <p:nvPr/>
        </p:nvSpPr>
        <p:spPr>
          <a:xfrm>
            <a:off x="6000760" y="2500306"/>
            <a:ext cx="214314" cy="214314"/>
          </a:xfrm>
          <a:prstGeom prst="ellipse">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 name="円/楕円 6"/>
          <p:cNvSpPr/>
          <p:nvPr/>
        </p:nvSpPr>
        <p:spPr>
          <a:xfrm>
            <a:off x="6000760" y="2786058"/>
            <a:ext cx="214314" cy="214314"/>
          </a:xfrm>
          <a:prstGeom prst="ellipse">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8" name="円/楕円 7"/>
          <p:cNvSpPr/>
          <p:nvPr/>
        </p:nvSpPr>
        <p:spPr>
          <a:xfrm>
            <a:off x="6000760" y="3071810"/>
            <a:ext cx="214314" cy="214314"/>
          </a:xfrm>
          <a:prstGeom prst="ellipse">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 name="円/楕円 8"/>
          <p:cNvSpPr/>
          <p:nvPr/>
        </p:nvSpPr>
        <p:spPr>
          <a:xfrm>
            <a:off x="6000760" y="3357562"/>
            <a:ext cx="214314" cy="214314"/>
          </a:xfrm>
          <a:prstGeom prst="ellipse">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0" name="円/楕円 9"/>
          <p:cNvSpPr/>
          <p:nvPr/>
        </p:nvSpPr>
        <p:spPr>
          <a:xfrm>
            <a:off x="7429520" y="2500306"/>
            <a:ext cx="214314" cy="214314"/>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1" name="円/楕円 10"/>
          <p:cNvSpPr/>
          <p:nvPr/>
        </p:nvSpPr>
        <p:spPr>
          <a:xfrm>
            <a:off x="7429520" y="2786058"/>
            <a:ext cx="214314" cy="214314"/>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2" name="円/楕円 11"/>
          <p:cNvSpPr/>
          <p:nvPr/>
        </p:nvSpPr>
        <p:spPr>
          <a:xfrm>
            <a:off x="7429520" y="3071810"/>
            <a:ext cx="214314" cy="214314"/>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3" name="円/楕円 12"/>
          <p:cNvSpPr/>
          <p:nvPr/>
        </p:nvSpPr>
        <p:spPr>
          <a:xfrm>
            <a:off x="7429520" y="3357562"/>
            <a:ext cx="214314" cy="214314"/>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4" name="右矢印 13"/>
          <p:cNvSpPr/>
          <p:nvPr/>
        </p:nvSpPr>
        <p:spPr>
          <a:xfrm>
            <a:off x="6357950" y="2928934"/>
            <a:ext cx="428628" cy="214314"/>
          </a:xfrm>
          <a:prstGeom prst="rightArrow">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 name="右矢印 14"/>
          <p:cNvSpPr/>
          <p:nvPr/>
        </p:nvSpPr>
        <p:spPr>
          <a:xfrm flipH="1">
            <a:off x="6858016" y="2928934"/>
            <a:ext cx="428628" cy="214314"/>
          </a:xfrm>
          <a:prstGeom prst="rightArrow">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nvGrpSpPr>
          <p:cNvPr id="21" name="グループ化 20"/>
          <p:cNvGrpSpPr/>
          <p:nvPr/>
        </p:nvGrpSpPr>
        <p:grpSpPr>
          <a:xfrm rot="18191554">
            <a:off x="5588416" y="4823565"/>
            <a:ext cx="571504" cy="1071570"/>
            <a:chOff x="6000760" y="4071942"/>
            <a:chExt cx="571504" cy="1071570"/>
          </a:xfrm>
        </p:grpSpPr>
        <p:sp>
          <p:nvSpPr>
            <p:cNvPr id="16" name="正方形/長方形 15"/>
            <p:cNvSpPr/>
            <p:nvPr/>
          </p:nvSpPr>
          <p:spPr>
            <a:xfrm>
              <a:off x="6286512" y="4071942"/>
              <a:ext cx="285752" cy="1071570"/>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7" name="円/楕円 16"/>
            <p:cNvSpPr/>
            <p:nvPr/>
          </p:nvSpPr>
          <p:spPr>
            <a:xfrm>
              <a:off x="6000760" y="4071942"/>
              <a:ext cx="214314" cy="214314"/>
            </a:xfrm>
            <a:prstGeom prst="ellipse">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8" name="円/楕円 17"/>
            <p:cNvSpPr/>
            <p:nvPr/>
          </p:nvSpPr>
          <p:spPr>
            <a:xfrm>
              <a:off x="6000760" y="4357694"/>
              <a:ext cx="214314" cy="214314"/>
            </a:xfrm>
            <a:prstGeom prst="ellipse">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 name="円/楕円 18"/>
            <p:cNvSpPr/>
            <p:nvPr/>
          </p:nvSpPr>
          <p:spPr>
            <a:xfrm>
              <a:off x="6000760" y="4643446"/>
              <a:ext cx="214314" cy="214314"/>
            </a:xfrm>
            <a:prstGeom prst="ellipse">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0" name="円/楕円 19"/>
            <p:cNvSpPr/>
            <p:nvPr/>
          </p:nvSpPr>
          <p:spPr>
            <a:xfrm>
              <a:off x="6000760" y="4929198"/>
              <a:ext cx="214314" cy="214314"/>
            </a:xfrm>
            <a:prstGeom prst="ellipse">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28" name="グループ化 27"/>
          <p:cNvGrpSpPr/>
          <p:nvPr/>
        </p:nvGrpSpPr>
        <p:grpSpPr>
          <a:xfrm rot="3405468">
            <a:off x="6854619" y="4697748"/>
            <a:ext cx="862898" cy="1071570"/>
            <a:chOff x="6643702" y="4286256"/>
            <a:chExt cx="785818" cy="1071570"/>
          </a:xfrm>
        </p:grpSpPr>
        <p:sp>
          <p:nvSpPr>
            <p:cNvPr id="22" name="正方形/長方形 21"/>
            <p:cNvSpPr/>
            <p:nvPr/>
          </p:nvSpPr>
          <p:spPr>
            <a:xfrm>
              <a:off x="6858016" y="4286256"/>
              <a:ext cx="285752" cy="1071570"/>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3" name="円/楕円 22"/>
            <p:cNvSpPr/>
            <p:nvPr/>
          </p:nvSpPr>
          <p:spPr>
            <a:xfrm>
              <a:off x="7215206" y="4286256"/>
              <a:ext cx="214314" cy="214314"/>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4" name="円/楕円 23"/>
            <p:cNvSpPr/>
            <p:nvPr/>
          </p:nvSpPr>
          <p:spPr>
            <a:xfrm>
              <a:off x="7215206" y="4572008"/>
              <a:ext cx="214314" cy="214314"/>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5" name="円/楕円 24"/>
            <p:cNvSpPr/>
            <p:nvPr/>
          </p:nvSpPr>
          <p:spPr>
            <a:xfrm>
              <a:off x="7215206" y="4857760"/>
              <a:ext cx="214314" cy="214314"/>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6" name="円/楕円 25"/>
            <p:cNvSpPr/>
            <p:nvPr/>
          </p:nvSpPr>
          <p:spPr>
            <a:xfrm>
              <a:off x="7215206" y="5143512"/>
              <a:ext cx="214314" cy="214314"/>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7" name="右矢印 26"/>
            <p:cNvSpPr/>
            <p:nvPr/>
          </p:nvSpPr>
          <p:spPr>
            <a:xfrm flipH="1">
              <a:off x="6643702" y="4714884"/>
              <a:ext cx="428628" cy="214314"/>
            </a:xfrm>
            <a:prstGeom prst="rightArrow">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
        <p:nvSpPr>
          <p:cNvPr id="29" name="右矢印 28"/>
          <p:cNvSpPr/>
          <p:nvPr/>
        </p:nvSpPr>
        <p:spPr>
          <a:xfrm rot="18879281">
            <a:off x="5834351" y="4914090"/>
            <a:ext cx="618568" cy="192245"/>
          </a:xfrm>
          <a:prstGeom prst="rightArrow">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0" name="正方形/長方形 29"/>
          <p:cNvSpPr/>
          <p:nvPr/>
        </p:nvSpPr>
        <p:spPr>
          <a:xfrm>
            <a:off x="5643570" y="4357694"/>
            <a:ext cx="2071702" cy="357190"/>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ホワイトボード</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アジャイルの価値 </a:t>
            </a:r>
            <a:endParaRPr kumimoji="1" lang="ja-JP" altLang="en-US" sz="3600" dirty="0"/>
          </a:p>
        </p:txBody>
      </p:sp>
      <p:sp>
        <p:nvSpPr>
          <p:cNvPr id="3" name="コンテンツ プレースホルダ 2"/>
          <p:cNvSpPr>
            <a:spLocks noGrp="1"/>
          </p:cNvSpPr>
          <p:nvPr>
            <p:ph idx="1"/>
          </p:nvPr>
        </p:nvSpPr>
        <p:spPr>
          <a:xfrm>
            <a:off x="457200" y="1052513"/>
            <a:ext cx="8229600" cy="4733941"/>
          </a:xfrm>
        </p:spPr>
        <p:txBody>
          <a:bodyPr anchor="b"/>
          <a:lstStyle/>
          <a:p>
            <a:pPr algn="r">
              <a:buNone/>
            </a:pPr>
            <a:endParaRPr lang="en-US" altLang="ja-JP" sz="1800" dirty="0" smtClean="0"/>
          </a:p>
          <a:p>
            <a:pPr algn="r">
              <a:buNone/>
            </a:pPr>
            <a:r>
              <a:rPr lang="ja-JP" altLang="en-US" sz="1800" dirty="0" smtClean="0"/>
              <a:t>出展：アジャイル宣言</a:t>
            </a:r>
            <a:r>
              <a:rPr lang="en-US" altLang="ja-JP" sz="1800" dirty="0" smtClean="0"/>
              <a:t>(agilemanifesto.org)</a:t>
            </a:r>
            <a:endParaRPr kumimoji="1" lang="ja-JP" altLang="en-US" sz="1800" dirty="0"/>
          </a:p>
        </p:txBody>
      </p:sp>
      <p:graphicFrame>
        <p:nvGraphicFramePr>
          <p:cNvPr id="4" name="表 3"/>
          <p:cNvGraphicFramePr>
            <a:graphicFrameLocks noGrp="1"/>
          </p:cNvGraphicFramePr>
          <p:nvPr/>
        </p:nvGraphicFramePr>
        <p:xfrm>
          <a:off x="857224" y="1285860"/>
          <a:ext cx="7429552" cy="3714774"/>
        </p:xfrm>
        <a:graphic>
          <a:graphicData uri="http://schemas.openxmlformats.org/drawingml/2006/table">
            <a:tbl>
              <a:tblPr firstRow="1" bandRow="1">
                <a:tableStyleId>{5C22544A-7EE6-4342-B048-85BDC9FD1C3A}</a:tableStyleId>
              </a:tblPr>
              <a:tblGrid>
                <a:gridCol w="3714776"/>
                <a:gridCol w="3714776"/>
              </a:tblGrid>
              <a:tr h="619129">
                <a:tc>
                  <a:txBody>
                    <a:bodyPr/>
                    <a:lstStyle/>
                    <a:p>
                      <a:r>
                        <a:rPr kumimoji="1" lang="ja-JP" altLang="en-US" sz="2400" dirty="0" smtClean="0">
                          <a:solidFill>
                            <a:schemeClr val="tx1"/>
                          </a:solidFill>
                        </a:rPr>
                        <a:t>私たちは</a:t>
                      </a:r>
                      <a:endParaRPr kumimoji="1" lang="ja-JP" altLang="en-US" sz="2400" dirty="0">
                        <a:solidFill>
                          <a:schemeClr val="tx1"/>
                        </a:solidFill>
                      </a:endParaRPr>
                    </a:p>
                  </a:txBody>
                  <a:tcPr/>
                </a:tc>
                <a:tc>
                  <a:txBody>
                    <a:bodyPr/>
                    <a:lstStyle/>
                    <a:p>
                      <a:endParaRPr kumimoji="1" lang="ja-JP" altLang="en-US" sz="2400" dirty="0">
                        <a:solidFill>
                          <a:srgbClr val="0070C0"/>
                        </a:solidFill>
                      </a:endParaRPr>
                    </a:p>
                  </a:txBody>
                  <a:tcPr/>
                </a:tc>
              </a:tr>
              <a:tr h="619129">
                <a:tc>
                  <a:txBody>
                    <a:bodyPr/>
                    <a:lstStyle/>
                    <a:p>
                      <a:r>
                        <a:rPr lang="ja-JP" altLang="en-US" sz="2400" dirty="0" smtClean="0"/>
                        <a:t>プロセスとツールよりも</a:t>
                      </a:r>
                      <a:endParaRPr kumimoji="1" lang="ja-JP" altLang="en-US" sz="2400" dirty="0">
                        <a:solidFill>
                          <a:srgbClr val="0070C0"/>
                        </a:solidFill>
                      </a:endParaRPr>
                    </a:p>
                  </a:txBody>
                  <a:tcPr/>
                </a:tc>
                <a:tc>
                  <a:txBody>
                    <a:bodyPr/>
                    <a:lstStyle/>
                    <a:p>
                      <a:r>
                        <a:rPr lang="ja-JP" altLang="en-US" sz="2400" b="1" dirty="0" smtClean="0"/>
                        <a:t>個人と対話に．</a:t>
                      </a:r>
                      <a:endParaRPr kumimoji="1" lang="ja-JP" altLang="en-US" sz="2400" dirty="0">
                        <a:solidFill>
                          <a:srgbClr val="0070C0"/>
                        </a:solidFill>
                      </a:endParaRPr>
                    </a:p>
                  </a:txBody>
                  <a:tcPr/>
                </a:tc>
              </a:tr>
              <a:tr h="619129">
                <a:tc>
                  <a:txBody>
                    <a:bodyPr/>
                    <a:lstStyle/>
                    <a:p>
                      <a:r>
                        <a:rPr lang="ja-JP" altLang="en-US" sz="2400" b="1" dirty="0" smtClean="0"/>
                        <a:t>包括的なドキュメントよりも</a:t>
                      </a:r>
                      <a:endParaRPr kumimoji="1" lang="ja-JP" altLang="en-US" sz="2400" dirty="0">
                        <a:solidFill>
                          <a:srgbClr val="0070C0"/>
                        </a:solidFill>
                      </a:endParaRPr>
                    </a:p>
                  </a:txBody>
                  <a:tcPr/>
                </a:tc>
                <a:tc>
                  <a:txBody>
                    <a:bodyPr/>
                    <a:lstStyle/>
                    <a:p>
                      <a:r>
                        <a:rPr lang="ja-JP" altLang="en-US" sz="2400" b="1" dirty="0" smtClean="0"/>
                        <a:t>動くソフトウェアに．</a:t>
                      </a:r>
                      <a:endParaRPr kumimoji="1" lang="ja-JP" altLang="en-US" sz="2400" dirty="0">
                        <a:solidFill>
                          <a:srgbClr val="0070C0"/>
                        </a:solidFill>
                      </a:endParaRPr>
                    </a:p>
                  </a:txBody>
                  <a:tcPr/>
                </a:tc>
              </a:tr>
              <a:tr h="619129">
                <a:tc>
                  <a:txBody>
                    <a:bodyPr/>
                    <a:lstStyle/>
                    <a:p>
                      <a:r>
                        <a:rPr lang="ja-JP" altLang="en-US" sz="2400" b="1" dirty="0" smtClean="0"/>
                        <a:t>契約交渉よりも</a:t>
                      </a:r>
                      <a:endParaRPr kumimoji="1" lang="ja-JP" altLang="en-US" sz="2400" dirty="0">
                        <a:solidFill>
                          <a:srgbClr val="0070C0"/>
                        </a:solidFill>
                      </a:endParaRPr>
                    </a:p>
                  </a:txBody>
                  <a:tcPr/>
                </a:tc>
                <a:tc>
                  <a:txBody>
                    <a:bodyPr/>
                    <a:lstStyle/>
                    <a:p>
                      <a:r>
                        <a:rPr lang="ja-JP" altLang="en-US" sz="2400" b="1" dirty="0" smtClean="0"/>
                        <a:t>顧客との協調に．</a:t>
                      </a:r>
                      <a:endParaRPr kumimoji="1" lang="ja-JP" altLang="en-US" sz="2400" dirty="0">
                        <a:solidFill>
                          <a:srgbClr val="0070C0"/>
                        </a:solidFill>
                      </a:endParaRPr>
                    </a:p>
                  </a:txBody>
                  <a:tcPr/>
                </a:tc>
              </a:tr>
              <a:tr h="619129">
                <a:tc>
                  <a:txBody>
                    <a:bodyPr/>
                    <a:lstStyle/>
                    <a:p>
                      <a:r>
                        <a:rPr lang="ja-JP" altLang="en-US" sz="2400" b="1" dirty="0" smtClean="0"/>
                        <a:t>計画に沿うことよりも</a:t>
                      </a:r>
                      <a:endParaRPr kumimoji="1" lang="ja-JP" altLang="en-US" sz="2400" dirty="0">
                        <a:solidFill>
                          <a:srgbClr val="0070C0"/>
                        </a:solidFill>
                      </a:endParaRPr>
                    </a:p>
                  </a:txBody>
                  <a:tcPr/>
                </a:tc>
                <a:tc>
                  <a:txBody>
                    <a:bodyPr/>
                    <a:lstStyle/>
                    <a:p>
                      <a:r>
                        <a:rPr lang="ja-JP" altLang="en-US" sz="2400" b="1" dirty="0" smtClean="0"/>
                        <a:t>変化に対応することに．</a:t>
                      </a:r>
                      <a:endParaRPr kumimoji="1" lang="ja-JP" altLang="en-US" sz="2400" dirty="0">
                        <a:solidFill>
                          <a:srgbClr val="0070C0"/>
                        </a:solidFill>
                      </a:endParaRPr>
                    </a:p>
                  </a:txBody>
                  <a:tcPr/>
                </a:tc>
              </a:tr>
              <a:tr h="619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t>価値をおく．</a:t>
                      </a:r>
                      <a:endParaRPr lang="en-US" altLang="ja-JP" sz="2400" b="1" dirty="0" smtClean="0"/>
                    </a:p>
                  </a:txBody>
                  <a:tcPr/>
                </a:tc>
                <a:tc>
                  <a:txBody>
                    <a:bodyPr/>
                    <a:lstStyle/>
                    <a:p>
                      <a:endParaRPr kumimoji="1" lang="ja-JP" altLang="en-US" sz="2400" dirty="0">
                        <a:solidFill>
                          <a:srgbClr val="0070C0"/>
                        </a:solidFill>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14291"/>
            <a:ext cx="8229600" cy="571504"/>
          </a:xfrm>
        </p:spPr>
        <p:txBody>
          <a:bodyPr/>
          <a:lstStyle/>
          <a:p>
            <a:r>
              <a:rPr kumimoji="1" lang="ja-JP" altLang="en-US" sz="3600" dirty="0" smtClean="0"/>
              <a:t>アジャイルの原則</a:t>
            </a:r>
            <a:endParaRPr kumimoji="1" lang="ja-JP" altLang="en-US" sz="3600" dirty="0"/>
          </a:p>
        </p:txBody>
      </p:sp>
      <p:sp>
        <p:nvSpPr>
          <p:cNvPr id="3" name="コンテンツ プレースホルダ 2"/>
          <p:cNvSpPr>
            <a:spLocks noGrp="1"/>
          </p:cNvSpPr>
          <p:nvPr>
            <p:ph idx="1"/>
          </p:nvPr>
        </p:nvSpPr>
        <p:spPr>
          <a:xfrm>
            <a:off x="285720" y="642918"/>
            <a:ext cx="8501122" cy="5786478"/>
          </a:xfrm>
        </p:spPr>
        <p:txBody>
          <a:bodyPr/>
          <a:lstStyle/>
          <a:p>
            <a:r>
              <a:rPr lang="ja-JP" altLang="en-US" sz="1200" b="1" dirty="0" smtClean="0"/>
              <a:t>顧客価値の優先</a:t>
            </a:r>
            <a:endParaRPr lang="en-US" altLang="ja-JP" sz="1200" b="1" dirty="0" smtClean="0"/>
          </a:p>
          <a:p>
            <a:pPr>
              <a:buNone/>
            </a:pPr>
            <a:r>
              <a:rPr lang="en-US" altLang="ja-JP" sz="1200" dirty="0" smtClean="0"/>
              <a:t>	</a:t>
            </a:r>
            <a:r>
              <a:rPr lang="ja-JP" altLang="en-US" sz="1200" dirty="0" smtClean="0"/>
              <a:t>価値のあるソフトウェアをできるだけ早い段階から継続的に納品することによって顧客満足度を最優先します。</a:t>
            </a:r>
            <a:endParaRPr lang="en-US" altLang="ja-JP" sz="1200" dirty="0" smtClean="0"/>
          </a:p>
          <a:p>
            <a:r>
              <a:rPr lang="ja-JP" altLang="en-US" sz="1200" b="1" dirty="0" smtClean="0"/>
              <a:t>変化に対応</a:t>
            </a:r>
            <a:endParaRPr lang="en-US" altLang="ja-JP" sz="1200" b="1" dirty="0" smtClean="0"/>
          </a:p>
          <a:p>
            <a:pPr>
              <a:buNone/>
            </a:pPr>
            <a:r>
              <a:rPr lang="en-US" altLang="ja-JP" sz="1200" dirty="0" smtClean="0"/>
              <a:t>	</a:t>
            </a:r>
            <a:r>
              <a:rPr lang="ja-JP" altLang="en-US" sz="1200" dirty="0" smtClean="0"/>
              <a:t>要件の変更はたとえ開発の後期であっても受け入れます。変化を味方につけることによってお客様の競争力を引き上げます。</a:t>
            </a:r>
            <a:endParaRPr lang="en-US" altLang="ja-JP" sz="1200" dirty="0" smtClean="0"/>
          </a:p>
          <a:p>
            <a:r>
              <a:rPr lang="ja-JP" altLang="en-US" sz="1200" b="1" dirty="0" smtClean="0"/>
              <a:t>短期のリリース</a:t>
            </a:r>
            <a:endParaRPr lang="en-US" altLang="ja-JP" sz="1200" b="1" dirty="0" smtClean="0"/>
          </a:p>
          <a:p>
            <a:pPr>
              <a:buNone/>
            </a:pPr>
            <a:r>
              <a:rPr lang="en-US" altLang="ja-JP" sz="1200" dirty="0" smtClean="0"/>
              <a:t>	</a:t>
            </a:r>
            <a:r>
              <a:rPr lang="ja-JP" altLang="en-US" sz="1200" dirty="0" smtClean="0"/>
              <a:t>動くソフトウェアを</a:t>
            </a:r>
            <a:r>
              <a:rPr lang="en-US" altLang="ja-JP" sz="1200" dirty="0" smtClean="0"/>
              <a:t>2~3</a:t>
            </a:r>
            <a:r>
              <a:rPr lang="ja-JP" altLang="en-US" sz="1200" dirty="0" smtClean="0"/>
              <a:t>週間から</a:t>
            </a:r>
            <a:r>
              <a:rPr lang="en-US" altLang="ja-JP" sz="1200" dirty="0" smtClean="0"/>
              <a:t>2~3</a:t>
            </a:r>
            <a:r>
              <a:rPr lang="ja-JP" altLang="en-US" sz="1200" dirty="0" smtClean="0"/>
              <a:t>ヶ月というできるだけ短い時間間隔でリリースします。</a:t>
            </a:r>
            <a:endParaRPr lang="en-US" altLang="ja-JP" sz="1200" dirty="0" smtClean="0"/>
          </a:p>
          <a:p>
            <a:r>
              <a:rPr lang="ja-JP" altLang="en-US" sz="1200" b="1" dirty="0" smtClean="0"/>
              <a:t>全員同席</a:t>
            </a:r>
            <a:endParaRPr lang="en-US" altLang="ja-JP" sz="1200" b="1" dirty="0" smtClean="0"/>
          </a:p>
          <a:p>
            <a:pPr>
              <a:buNone/>
            </a:pPr>
            <a:r>
              <a:rPr lang="en-US" altLang="ja-JP" sz="1200" dirty="0" smtClean="0"/>
              <a:t>	</a:t>
            </a:r>
            <a:r>
              <a:rPr lang="ja-JP" altLang="en-US" sz="1200" dirty="0" smtClean="0"/>
              <a:t>ビジネスをする人と開発者はプロジェクトを通して日々一緒に働かなければなりません。</a:t>
            </a:r>
            <a:endParaRPr lang="en-US" altLang="ja-JP" sz="1200" dirty="0" smtClean="0"/>
          </a:p>
          <a:p>
            <a:r>
              <a:rPr lang="ja-JP" altLang="en-US" sz="1200" b="1" dirty="0" smtClean="0"/>
              <a:t>モチベーションと信頼</a:t>
            </a:r>
            <a:endParaRPr lang="en-US" altLang="ja-JP" sz="1200" b="1" dirty="0" smtClean="0"/>
          </a:p>
          <a:p>
            <a:pPr>
              <a:buNone/>
            </a:pPr>
            <a:r>
              <a:rPr lang="en-US" altLang="ja-JP" sz="1200" dirty="0" smtClean="0"/>
              <a:t>	</a:t>
            </a:r>
            <a:r>
              <a:rPr lang="ja-JP" altLang="en-US" sz="1200" dirty="0" smtClean="0"/>
              <a:t>意欲に満ちた人々を集めてプロジェクトを構成します。環境と支援を与え仕事が無事終わるまで彼らを信頼してください。</a:t>
            </a:r>
            <a:endParaRPr lang="en-US" altLang="ja-JP" sz="1200" dirty="0" smtClean="0"/>
          </a:p>
          <a:p>
            <a:r>
              <a:rPr lang="ja-JP" altLang="en-US" sz="1200" b="1" dirty="0" smtClean="0"/>
              <a:t>会話</a:t>
            </a:r>
            <a:endParaRPr lang="en-US" altLang="ja-JP" sz="1200" b="1" dirty="0" smtClean="0"/>
          </a:p>
          <a:p>
            <a:pPr>
              <a:buNone/>
            </a:pPr>
            <a:r>
              <a:rPr lang="en-US" altLang="ja-JP" sz="1200" dirty="0" smtClean="0"/>
              <a:t>	</a:t>
            </a:r>
            <a:r>
              <a:rPr lang="ja-JP" altLang="en-US" sz="1200" dirty="0" smtClean="0"/>
              <a:t>情報を伝えるもっとも効率的で効果的な方法はフェイス・トゥ・フェイスで話をすることです。</a:t>
            </a:r>
            <a:endParaRPr lang="en-US" altLang="ja-JP" sz="1200" dirty="0" smtClean="0"/>
          </a:p>
          <a:p>
            <a:r>
              <a:rPr lang="ja-JP" altLang="en-US" sz="1200" b="1" dirty="0" smtClean="0"/>
              <a:t>動くソフトウェア</a:t>
            </a:r>
            <a:endParaRPr lang="en-US" altLang="ja-JP" sz="1200" b="1" dirty="0" smtClean="0"/>
          </a:p>
          <a:p>
            <a:pPr>
              <a:buNone/>
            </a:pPr>
            <a:r>
              <a:rPr lang="en-US" altLang="ja-JP" sz="1200" dirty="0" smtClean="0"/>
              <a:t>	</a:t>
            </a:r>
            <a:r>
              <a:rPr lang="ja-JP" altLang="en-US" sz="1200" dirty="0" smtClean="0"/>
              <a:t>動いているソフトウェアこそが進捗の最も重要な尺度です。</a:t>
            </a:r>
            <a:endParaRPr lang="en-US" altLang="ja-JP" sz="1200" dirty="0" smtClean="0"/>
          </a:p>
          <a:p>
            <a:r>
              <a:rPr lang="ja-JP" altLang="en-US" sz="1200" b="1" dirty="0" smtClean="0"/>
              <a:t>持続可能なペース</a:t>
            </a:r>
            <a:endParaRPr lang="en-US" altLang="ja-JP" sz="1200" b="1" dirty="0" smtClean="0"/>
          </a:p>
          <a:p>
            <a:pPr>
              <a:buNone/>
            </a:pPr>
            <a:r>
              <a:rPr lang="en-US" altLang="ja-JP" sz="1200" dirty="0" smtClean="0"/>
              <a:t>	</a:t>
            </a:r>
            <a:r>
              <a:rPr lang="ja-JP" altLang="en-US" sz="1200" dirty="0" smtClean="0"/>
              <a:t>アジャイル･プロセスは持続可能な開発を促進します。一定のペースで永続的に保守できるようにしなければなりません。</a:t>
            </a:r>
            <a:endParaRPr lang="en-US" altLang="ja-JP" sz="1200" dirty="0" smtClean="0"/>
          </a:p>
          <a:p>
            <a:r>
              <a:rPr lang="ja-JP" altLang="en-US" sz="1200" b="1" dirty="0" smtClean="0"/>
              <a:t>技術</a:t>
            </a:r>
            <a:endParaRPr lang="en-US" altLang="ja-JP" sz="1200" b="1" dirty="0" smtClean="0"/>
          </a:p>
          <a:p>
            <a:pPr>
              <a:buNone/>
            </a:pPr>
            <a:r>
              <a:rPr lang="en-US" altLang="ja-JP" sz="1200" dirty="0" smtClean="0"/>
              <a:t>	</a:t>
            </a:r>
            <a:r>
              <a:rPr lang="ja-JP" altLang="en-US" sz="1200" dirty="0" smtClean="0"/>
              <a:t>卓越した技術と優れた設計に対する不断の注意こそが機敏さを高めます。</a:t>
            </a:r>
            <a:endParaRPr lang="en-US" altLang="ja-JP" sz="1200" dirty="0" smtClean="0"/>
          </a:p>
          <a:p>
            <a:r>
              <a:rPr lang="ja-JP" altLang="en-US" sz="1200" b="1" dirty="0" smtClean="0"/>
              <a:t>シンプル</a:t>
            </a:r>
            <a:endParaRPr lang="en-US" altLang="ja-JP" sz="1200" b="1" dirty="0" smtClean="0"/>
          </a:p>
          <a:p>
            <a:pPr>
              <a:buNone/>
            </a:pPr>
            <a:r>
              <a:rPr lang="en-US" altLang="ja-JP" sz="1200" dirty="0" smtClean="0"/>
              <a:t>	</a:t>
            </a:r>
            <a:r>
              <a:rPr lang="ja-JP" altLang="en-US" sz="1200" dirty="0" smtClean="0"/>
              <a:t>シンプルさ</a:t>
            </a:r>
            <a:r>
              <a:rPr lang="en-US" altLang="ja-JP" sz="1200" dirty="0" smtClean="0"/>
              <a:t>–</a:t>
            </a:r>
            <a:r>
              <a:rPr lang="ja-JP" altLang="en-US" sz="1200" dirty="0" smtClean="0"/>
              <a:t>ムダなく作れる量を最大限にすること</a:t>
            </a:r>
            <a:r>
              <a:rPr lang="en-US" altLang="ja-JP" sz="1200" dirty="0" smtClean="0"/>
              <a:t>-</a:t>
            </a:r>
            <a:r>
              <a:rPr lang="ja-JP" altLang="en-US" sz="1200" dirty="0" smtClean="0"/>
              <a:t>が本質です。</a:t>
            </a:r>
            <a:endParaRPr lang="en-US" altLang="ja-JP" sz="1200" dirty="0" smtClean="0"/>
          </a:p>
          <a:p>
            <a:r>
              <a:rPr lang="ja-JP" altLang="en-US" sz="1200" b="1" dirty="0" smtClean="0"/>
              <a:t>自己組織的チーム</a:t>
            </a:r>
            <a:endParaRPr lang="en-US" altLang="ja-JP" sz="1200" b="1" dirty="0" smtClean="0"/>
          </a:p>
          <a:p>
            <a:pPr>
              <a:buNone/>
            </a:pPr>
            <a:r>
              <a:rPr lang="en-US" altLang="ja-JP" sz="1200" dirty="0" smtClean="0"/>
              <a:t>	</a:t>
            </a:r>
            <a:r>
              <a:rPr lang="ja-JP" altLang="en-US" sz="1200" dirty="0" smtClean="0"/>
              <a:t>最良のアーキテクチャ、要件、設計は自己組織的なチームから生み出されます。</a:t>
            </a:r>
            <a:endParaRPr lang="en-US" altLang="ja-JP" sz="1200" dirty="0" smtClean="0"/>
          </a:p>
          <a:p>
            <a:r>
              <a:rPr lang="ja-JP" altLang="en-US" sz="1200" b="1" dirty="0" smtClean="0"/>
              <a:t>ふりかえりと改善</a:t>
            </a:r>
            <a:endParaRPr lang="en-US" altLang="ja-JP" sz="1200" b="1" dirty="0" smtClean="0"/>
          </a:p>
          <a:p>
            <a:pPr>
              <a:buNone/>
            </a:pPr>
            <a:r>
              <a:rPr lang="en-US" altLang="ja-JP" sz="1200" dirty="0" smtClean="0"/>
              <a:t>	</a:t>
            </a:r>
            <a:r>
              <a:rPr lang="ja-JP" altLang="en-US" sz="1200" dirty="0" smtClean="0"/>
              <a:t>チームがもっと効率を高めることができるかを定期的に振り返り、それに基づいて自分たちのやり方を最適に調整します。</a:t>
            </a:r>
          </a:p>
          <a:p>
            <a:pPr>
              <a:buNone/>
            </a:pPr>
            <a:endParaRPr kumimoji="1" lang="ja-JP" alt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リーン思考７つの原則</a:t>
            </a:r>
            <a:endParaRPr kumimoji="1" lang="ja-JP" altLang="en-US" dirty="0"/>
          </a:p>
        </p:txBody>
      </p:sp>
      <p:sp>
        <p:nvSpPr>
          <p:cNvPr id="3" name="コンテンツ プレースホルダ 2"/>
          <p:cNvSpPr>
            <a:spLocks noGrp="1"/>
          </p:cNvSpPr>
          <p:nvPr>
            <p:ph idx="1"/>
          </p:nvPr>
        </p:nvSpPr>
        <p:spPr>
          <a:xfrm>
            <a:off x="357158" y="928670"/>
            <a:ext cx="8229600" cy="5073650"/>
          </a:xfrm>
        </p:spPr>
        <p:txBody>
          <a:bodyPr/>
          <a:lstStyle/>
          <a:p>
            <a:r>
              <a:rPr lang="ja-JP" altLang="en-US" sz="1200" b="1" dirty="0" smtClean="0"/>
              <a:t>ムダを排除する</a:t>
            </a:r>
            <a:endParaRPr lang="en-US" altLang="ja-JP" sz="1200" b="1" dirty="0" smtClean="0"/>
          </a:p>
          <a:p>
            <a:pPr>
              <a:buNone/>
            </a:pPr>
            <a:r>
              <a:rPr lang="en-US" altLang="ja-JP" sz="1200" dirty="0" smtClean="0"/>
              <a:t>	</a:t>
            </a:r>
            <a:r>
              <a:rPr lang="ja-JP" altLang="en-US" sz="1200" dirty="0" smtClean="0"/>
              <a:t>ムダ、とは顧客にとっての価値を付加しないもの、すべてである。ソフトウェア開発における７つのムダ（未完成作業のムダ、余分なプロセスのムダ、余分な機能のムダ、タスク切り替えのムダ、待ちのムダ、移動のムダ、欠陥のムダ）を発見し、ムダを排除しよう。</a:t>
            </a:r>
            <a:endParaRPr lang="en-US" altLang="ja-JP" sz="1200" dirty="0" smtClean="0"/>
          </a:p>
          <a:p>
            <a:r>
              <a:rPr lang="ja-JP" altLang="en-US" sz="1200" b="1" dirty="0" smtClean="0"/>
              <a:t>学習効果を高める</a:t>
            </a:r>
            <a:endParaRPr lang="en-US" altLang="ja-JP" sz="1200" b="1" dirty="0" smtClean="0"/>
          </a:p>
          <a:p>
            <a:pPr>
              <a:buNone/>
            </a:pPr>
            <a:r>
              <a:rPr lang="en-US" altLang="ja-JP" sz="1200" dirty="0" smtClean="0"/>
              <a:t>	</a:t>
            </a:r>
            <a:r>
              <a:rPr lang="ja-JP" altLang="en-US" sz="1200" dirty="0" smtClean="0"/>
              <a:t>ソフトウェア開発プロセスは、繰り返し可能な「生産」ではなく、常に「発見」を繰り返す「学習活動」である。この学習プロセスを機能させるために、活動を見える化し、フィードバックを得ながら自己を改善していく仕組みを作ろう。</a:t>
            </a:r>
            <a:endParaRPr lang="en-US" altLang="ja-JP" sz="1200" dirty="0" smtClean="0"/>
          </a:p>
          <a:p>
            <a:r>
              <a:rPr lang="ja-JP" altLang="en-US" sz="1200" b="1" dirty="0" smtClean="0"/>
              <a:t>決定をできるだけ遅らせる</a:t>
            </a:r>
            <a:endParaRPr lang="en-US" altLang="ja-JP" sz="1200" b="1" dirty="0" smtClean="0"/>
          </a:p>
          <a:p>
            <a:pPr>
              <a:buNone/>
            </a:pPr>
            <a:r>
              <a:rPr lang="en-US" altLang="ja-JP" sz="1200" dirty="0" smtClean="0"/>
              <a:t>	</a:t>
            </a:r>
            <a:r>
              <a:rPr lang="ja-JP" altLang="en-US" sz="1200" dirty="0" smtClean="0"/>
              <a:t>不確定要素が多い場合、確実な情報を元に決定を下せるように、「オプション」を維持したままで前進することを許容しよう。このためには、システムに変更可能性を組み込んでおくことが戦略的に重要である。</a:t>
            </a:r>
            <a:endParaRPr lang="en-US" altLang="ja-JP" sz="1200" dirty="0" smtClean="0"/>
          </a:p>
          <a:p>
            <a:r>
              <a:rPr lang="ja-JP" altLang="en-US" sz="1200" b="1" dirty="0" smtClean="0"/>
              <a:t>できるだけ速く提供する</a:t>
            </a:r>
            <a:endParaRPr lang="en-US" altLang="ja-JP" sz="1200" b="1" dirty="0" smtClean="0"/>
          </a:p>
          <a:p>
            <a:pPr>
              <a:buNone/>
            </a:pPr>
            <a:r>
              <a:rPr lang="en-US" altLang="ja-JP" sz="1200" dirty="0" smtClean="0"/>
              <a:t>	</a:t>
            </a:r>
            <a:r>
              <a:rPr lang="ja-JP" altLang="en-US" sz="1200" dirty="0" smtClean="0"/>
              <a:t>「完璧主義」に陥らず、とにかく早く提供する。顧客からフィードバックを得ることで、発見と学習のサイクルが生まれる。このためにも、顧客からのプル型で開発を進めよう。</a:t>
            </a:r>
            <a:endParaRPr lang="en-US" altLang="ja-JP" sz="1200" dirty="0" smtClean="0"/>
          </a:p>
          <a:p>
            <a:r>
              <a:rPr lang="ja-JP" altLang="en-US" sz="1200" b="1" dirty="0" smtClean="0"/>
              <a:t>チームに権限委譲する</a:t>
            </a:r>
            <a:endParaRPr lang="en-US" altLang="ja-JP" sz="1200" b="1" dirty="0" smtClean="0"/>
          </a:p>
          <a:p>
            <a:pPr>
              <a:buNone/>
            </a:pPr>
            <a:r>
              <a:rPr lang="en-US" altLang="ja-JP" sz="1200" dirty="0" smtClean="0"/>
              <a:t>	</a:t>
            </a:r>
            <a:r>
              <a:rPr lang="ja-JP" altLang="en-US" sz="1200" dirty="0" smtClean="0"/>
              <a:t>現場の開発者が、</a:t>
            </a:r>
            <a:r>
              <a:rPr lang="en-US" altLang="ja-JP" sz="1200" dirty="0" smtClean="0"/>
              <a:t>100%</a:t>
            </a:r>
            <a:r>
              <a:rPr lang="ja-JP" altLang="en-US" sz="1200" dirty="0" smtClean="0"/>
              <a:t>の力を出せるようにする。中央集権で管理しようとしてはいけない。自発的な決定ができるようにチームをエンパワーする。見える化の手法をうまく使って、チームが自分の意思で状態を確認しながら前進できるようにしよう。</a:t>
            </a:r>
            <a:endParaRPr lang="en-US" altLang="ja-JP" sz="1200" dirty="0" smtClean="0"/>
          </a:p>
          <a:p>
            <a:r>
              <a:rPr lang="ja-JP" altLang="en-US" sz="1200" b="1" dirty="0" smtClean="0"/>
              <a:t>統一性を作りこむ</a:t>
            </a:r>
            <a:endParaRPr lang="en-US" altLang="ja-JP" sz="1200" b="1" dirty="0" smtClean="0"/>
          </a:p>
          <a:p>
            <a:pPr>
              <a:buNone/>
            </a:pPr>
            <a:r>
              <a:rPr lang="en-US" altLang="ja-JP" sz="1200" dirty="0" smtClean="0"/>
              <a:t>	</a:t>
            </a:r>
            <a:r>
              <a:rPr lang="ja-JP" altLang="en-US" sz="1200" dirty="0" smtClean="0"/>
              <a:t>統一性が感じられるシステムには、一貫したビジョンと思想がある。これはプロセスや手順で作ることができない。リーダシップとコミュニケーションが、統一性の源泉となる。</a:t>
            </a:r>
            <a:endParaRPr lang="en-US" altLang="ja-JP" sz="1200" dirty="0" smtClean="0"/>
          </a:p>
          <a:p>
            <a:r>
              <a:rPr lang="ja-JP" altLang="en-US" sz="1200" b="1" dirty="0" smtClean="0"/>
              <a:t>全体を見る</a:t>
            </a:r>
            <a:endParaRPr lang="en-US" altLang="ja-JP" sz="1200" b="1" dirty="0" smtClean="0"/>
          </a:p>
          <a:p>
            <a:pPr>
              <a:buNone/>
            </a:pPr>
            <a:r>
              <a:rPr lang="en-US" altLang="ja-JP" sz="1200" dirty="0" smtClean="0"/>
              <a:t>	</a:t>
            </a:r>
            <a:r>
              <a:rPr lang="ja-JP" altLang="en-US" sz="1200" dirty="0" smtClean="0"/>
              <a:t>部分最適に陥ってはならない。個人や一組織のパフォーマンスのみで評価すると、部分最適が起こってしまう。一つ上のレベルで評価するようにし、個人や組織の協調が生み出されるようにしよう。</a:t>
            </a:r>
          </a:p>
          <a:p>
            <a:endParaRPr kumimoji="1" lang="ja-JP" alt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JUDE</a:t>
            </a:r>
            <a:endParaRPr kumimoji="1" lang="ja-JP" altLang="en-US" sz="3600" dirty="0"/>
          </a:p>
        </p:txBody>
      </p:sp>
      <p:pic>
        <p:nvPicPr>
          <p:cNvPr id="17410" name="Picture 2"/>
          <p:cNvPicPr>
            <a:picLocks noGrp="1" noChangeAspect="1" noChangeArrowheads="1"/>
          </p:cNvPicPr>
          <p:nvPr>
            <p:ph idx="1"/>
          </p:nvPr>
        </p:nvPicPr>
        <p:blipFill>
          <a:blip r:embed="rId2"/>
          <a:srcRect/>
          <a:stretch>
            <a:fillRect/>
          </a:stretch>
        </p:blipFill>
        <p:spPr bwMode="auto">
          <a:xfrm>
            <a:off x="928662" y="1000108"/>
            <a:ext cx="7000924" cy="507293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TRICHORD (</a:t>
            </a:r>
            <a:r>
              <a:rPr lang="ja-JP" altLang="en-US" sz="3600" dirty="0" smtClean="0"/>
              <a:t>トライコード</a:t>
            </a:r>
            <a:r>
              <a:rPr lang="en-US" altLang="ja-JP" sz="3600" dirty="0" smtClean="0"/>
              <a:t>)</a:t>
            </a:r>
            <a:endParaRPr kumimoji="1" lang="ja-JP" altLang="en-US" sz="3600" dirty="0"/>
          </a:p>
        </p:txBody>
      </p:sp>
      <p:sp>
        <p:nvSpPr>
          <p:cNvPr id="3" name="コンテンツ プレースホルダ 2"/>
          <p:cNvSpPr>
            <a:spLocks noGrp="1"/>
          </p:cNvSpPr>
          <p:nvPr>
            <p:ph idx="1"/>
          </p:nvPr>
        </p:nvSpPr>
        <p:spPr>
          <a:xfrm>
            <a:off x="457200" y="1052513"/>
            <a:ext cx="8229600" cy="1519231"/>
          </a:xfrm>
        </p:spPr>
        <p:txBody>
          <a:bodyPr/>
          <a:lstStyle/>
          <a:p>
            <a:r>
              <a:rPr lang="ja-JP" altLang="en-US" sz="1800" dirty="0" smtClean="0"/>
              <a:t>チームの情報共有板。</a:t>
            </a:r>
          </a:p>
          <a:p>
            <a:pPr>
              <a:buNone/>
            </a:pPr>
            <a:r>
              <a:rPr lang="en-US" altLang="ja-JP" sz="1800" dirty="0" smtClean="0"/>
              <a:t>	</a:t>
            </a:r>
            <a:r>
              <a:rPr lang="ja-JP" altLang="en-US" sz="1800" dirty="0" smtClean="0"/>
              <a:t>管理者でなく、現場が使いたいから使う、情報発信ツール</a:t>
            </a:r>
          </a:p>
          <a:p>
            <a:r>
              <a:rPr lang="ja-JP" altLang="en-US" sz="1800" dirty="0" smtClean="0"/>
              <a:t>ニコニコカレンダー、バーンダウン、タスクかんばん、</a:t>
            </a:r>
          </a:p>
          <a:p>
            <a:pPr>
              <a:buNone/>
            </a:pPr>
            <a:r>
              <a:rPr lang="en-US" altLang="ja-JP" sz="1800" dirty="0" smtClean="0"/>
              <a:t>	</a:t>
            </a:r>
            <a:r>
              <a:rPr lang="ja-JP" altLang="en-US" sz="1800" dirty="0" smtClean="0"/>
              <a:t>パーキングロット、カレンダー</a:t>
            </a:r>
            <a:r>
              <a:rPr lang="ja-JP" altLang="en-US" sz="1800" dirty="0" err="1" smtClean="0"/>
              <a:t>、、、</a:t>
            </a:r>
            <a:r>
              <a:rPr lang="ja-JP" altLang="en-US" sz="1800" dirty="0" smtClean="0"/>
              <a:t>などなど</a:t>
            </a:r>
          </a:p>
          <a:p>
            <a:endParaRPr kumimoji="1" lang="ja-JP" altLang="en-US" sz="1800" dirty="0"/>
          </a:p>
        </p:txBody>
      </p:sp>
      <p:pic>
        <p:nvPicPr>
          <p:cNvPr id="18435" name="Picture 3"/>
          <p:cNvPicPr>
            <a:picLocks noChangeAspect="1" noChangeArrowheads="1"/>
          </p:cNvPicPr>
          <p:nvPr/>
        </p:nvPicPr>
        <p:blipFill>
          <a:blip r:embed="rId2"/>
          <a:srcRect/>
          <a:stretch>
            <a:fillRect/>
          </a:stretch>
        </p:blipFill>
        <p:spPr bwMode="auto">
          <a:xfrm>
            <a:off x="785786" y="3286124"/>
            <a:ext cx="3643338" cy="2409304"/>
          </a:xfrm>
          <a:prstGeom prst="rect">
            <a:avLst/>
          </a:prstGeom>
          <a:noFill/>
          <a:ln w="9525">
            <a:noFill/>
            <a:miter lim="800000"/>
            <a:headEnd/>
            <a:tailEnd/>
          </a:ln>
        </p:spPr>
      </p:pic>
      <p:pic>
        <p:nvPicPr>
          <p:cNvPr id="18436" name="Picture 4"/>
          <p:cNvPicPr>
            <a:picLocks noChangeAspect="1" noChangeArrowheads="1"/>
          </p:cNvPicPr>
          <p:nvPr/>
        </p:nvPicPr>
        <p:blipFill>
          <a:blip r:embed="rId3"/>
          <a:srcRect/>
          <a:stretch>
            <a:fillRect/>
          </a:stretch>
        </p:blipFill>
        <p:spPr bwMode="auto">
          <a:xfrm>
            <a:off x="4786314" y="2571744"/>
            <a:ext cx="3433770" cy="227071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にこにこカレンダーシート</a:t>
            </a:r>
            <a:endParaRPr kumimoji="1" lang="ja-JP" altLang="en-US" dirty="0"/>
          </a:p>
        </p:txBody>
      </p:sp>
      <p:pic>
        <p:nvPicPr>
          <p:cNvPr id="19458" name="Picture 2" descr="にこにこカレンダーシールセット">
            <a:hlinkClick r:id="rId2"/>
          </p:cNvPr>
          <p:cNvPicPr>
            <a:picLocks noChangeAspect="1" noChangeArrowheads="1"/>
          </p:cNvPicPr>
          <p:nvPr/>
        </p:nvPicPr>
        <p:blipFill>
          <a:blip r:embed="rId3"/>
          <a:srcRect/>
          <a:stretch>
            <a:fillRect/>
          </a:stretch>
        </p:blipFill>
        <p:spPr bwMode="auto">
          <a:xfrm>
            <a:off x="2000232" y="1000108"/>
            <a:ext cx="5067300" cy="47625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smtClean="0"/>
              <a:t>PF</a:t>
            </a:r>
            <a:r>
              <a:rPr kumimoji="1" lang="ja-JP" altLang="en-US" sz="3600" dirty="0" smtClean="0"/>
              <a:t>の効果</a:t>
            </a:r>
            <a:endParaRPr kumimoji="1" lang="ja-JP" altLang="en-US" sz="3600" dirty="0"/>
          </a:p>
        </p:txBody>
      </p:sp>
      <p:sp>
        <p:nvSpPr>
          <p:cNvPr id="3" name="コンテンツ プレースホルダ 2"/>
          <p:cNvSpPr>
            <a:spLocks noGrp="1"/>
          </p:cNvSpPr>
          <p:nvPr>
            <p:ph idx="1"/>
          </p:nvPr>
        </p:nvSpPr>
        <p:spPr>
          <a:xfrm>
            <a:off x="428596" y="928670"/>
            <a:ext cx="8229600" cy="5073650"/>
          </a:xfrm>
        </p:spPr>
        <p:txBody>
          <a:bodyPr/>
          <a:lstStyle/>
          <a:p>
            <a:r>
              <a:rPr lang="ja-JP" altLang="en-US" dirty="0" smtClean="0"/>
              <a:t>協調的なチームのムードを作り出す</a:t>
            </a:r>
          </a:p>
          <a:p>
            <a:r>
              <a:rPr lang="ja-JP" altLang="en-US" dirty="0" smtClean="0"/>
              <a:t>笑顔の数</a:t>
            </a:r>
          </a:p>
          <a:p>
            <a:r>
              <a:rPr lang="ja-JP" altLang="en-US" dirty="0" smtClean="0"/>
              <a:t>意外なリーダーの出現（人材の開発、発掘）</a:t>
            </a:r>
          </a:p>
          <a:p>
            <a:r>
              <a:rPr lang="ja-JP" altLang="en-US" dirty="0" smtClean="0"/>
              <a:t>見える、マネジメント</a:t>
            </a:r>
          </a:p>
          <a:p>
            <a:r>
              <a:rPr lang="ja-JP" altLang="en-US" dirty="0" smtClean="0"/>
              <a:t>早く分かるリスク（隠さない）</a:t>
            </a:r>
          </a:p>
          <a:p>
            <a:r>
              <a:rPr lang="ja-JP" altLang="en-US" dirty="0" smtClean="0"/>
              <a:t>実感できる改善（くりかえし、ふりかえり）</a:t>
            </a:r>
          </a:p>
          <a:p>
            <a:r>
              <a:rPr lang="ja-JP" altLang="en-US" dirty="0" smtClean="0"/>
              <a:t>自ら気づき、自ら行動することを、価値とする文化</a:t>
            </a:r>
          </a:p>
          <a:p>
            <a:r>
              <a:rPr lang="ja-JP" altLang="en-US" dirty="0" smtClean="0"/>
              <a:t>すぐ始められる！</a:t>
            </a:r>
          </a:p>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きょうのおはなし</a:t>
            </a:r>
            <a:endParaRPr kumimoji="1" lang="ja-JP" altLang="en-US" sz="3600" dirty="0"/>
          </a:p>
        </p:txBody>
      </p:sp>
      <p:sp>
        <p:nvSpPr>
          <p:cNvPr id="3" name="コンテンツ プレースホルダ 2"/>
          <p:cNvSpPr>
            <a:spLocks noGrp="1"/>
          </p:cNvSpPr>
          <p:nvPr>
            <p:ph idx="1"/>
          </p:nvPr>
        </p:nvSpPr>
        <p:spPr/>
        <p:txBody>
          <a:bodyPr/>
          <a:lstStyle/>
          <a:p>
            <a:r>
              <a:rPr kumimoji="1" lang="ja-JP" altLang="en-US" dirty="0" smtClean="0"/>
              <a:t>自己紹介</a:t>
            </a:r>
            <a:endParaRPr kumimoji="1" lang="en-US" altLang="ja-JP" dirty="0" smtClean="0"/>
          </a:p>
          <a:p>
            <a:r>
              <a:rPr lang="ja-JP" altLang="en-US" dirty="0" smtClean="0"/>
              <a:t>ＰＦとは</a:t>
            </a:r>
            <a:endParaRPr lang="en-US" altLang="ja-JP" dirty="0" smtClean="0"/>
          </a:p>
          <a:p>
            <a:r>
              <a:rPr kumimoji="1" lang="ja-JP" altLang="en-US" dirty="0" smtClean="0"/>
              <a:t>見える化とＰＦ</a:t>
            </a:r>
            <a:endParaRPr kumimoji="1" lang="en-US" altLang="ja-JP" dirty="0" smtClean="0"/>
          </a:p>
          <a:p>
            <a:r>
              <a:rPr lang="ja-JP" altLang="en-US" dirty="0" smtClean="0"/>
              <a:t>アジャイルとＰＦ</a:t>
            </a:r>
            <a:endParaRPr lang="en-US" altLang="ja-JP" dirty="0" smtClean="0"/>
          </a:p>
          <a:p>
            <a:r>
              <a:rPr kumimoji="1" lang="ja-JP" altLang="en-US" dirty="0" smtClean="0"/>
              <a:t>ツールと活用、効果</a:t>
            </a:r>
            <a:endParaRPr kumimoji="1" lang="en-US" altLang="ja-JP"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いますぐ始めてみよう</a:t>
            </a:r>
            <a:endParaRPr kumimoji="1" lang="ja-JP" altLang="en-US" sz="3600" dirty="0"/>
          </a:p>
        </p:txBody>
      </p:sp>
      <p:sp>
        <p:nvSpPr>
          <p:cNvPr id="3" name="コンテンツ プレースホルダ 2"/>
          <p:cNvSpPr>
            <a:spLocks noGrp="1"/>
          </p:cNvSpPr>
          <p:nvPr>
            <p:ph idx="1"/>
          </p:nvPr>
        </p:nvSpPr>
        <p:spPr>
          <a:xfrm>
            <a:off x="457200" y="1052513"/>
            <a:ext cx="8229600" cy="1376355"/>
          </a:xfrm>
        </p:spPr>
        <p:txBody>
          <a:bodyPr/>
          <a:lstStyle/>
          <a:p>
            <a:r>
              <a:rPr kumimoji="1" lang="ja-JP" altLang="en-US" dirty="0" smtClean="0"/>
              <a:t>簡単なものからやってみようよ。</a:t>
            </a:r>
            <a:endParaRPr kumimoji="1" lang="en-US" altLang="ja-JP" dirty="0" smtClean="0"/>
          </a:p>
          <a:p>
            <a:r>
              <a:rPr lang="ja-JP" altLang="en-US" dirty="0" smtClean="0"/>
              <a:t>上からじゃなくて、現場から始めてみよう。</a:t>
            </a:r>
            <a:endParaRPr kumimoji="1" lang="ja-JP" altLang="en-US" dirty="0"/>
          </a:p>
        </p:txBody>
      </p:sp>
      <p:sp>
        <p:nvSpPr>
          <p:cNvPr id="4" name="正方形/長方形 3"/>
          <p:cNvSpPr/>
          <p:nvPr/>
        </p:nvSpPr>
        <p:spPr>
          <a:xfrm>
            <a:off x="428596" y="2714620"/>
            <a:ext cx="8143932" cy="2857520"/>
          </a:xfrm>
          <a:prstGeom prst="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800" dirty="0" smtClean="0">
                <a:solidFill>
                  <a:schemeClr val="tx1"/>
                </a:solidFill>
              </a:rPr>
              <a:t>参考：</a:t>
            </a:r>
            <a:r>
              <a:rPr lang="en-US" altLang="ja-JP" sz="2800" dirty="0">
                <a:solidFill>
                  <a:schemeClr val="tx1"/>
                </a:solidFill>
              </a:rPr>
              <a:t> </a:t>
            </a:r>
            <a:r>
              <a:rPr lang="ja-JP" altLang="en-US" sz="2800" dirty="0" smtClean="0">
                <a:solidFill>
                  <a:schemeClr val="tx1"/>
                </a:solidFill>
              </a:rPr>
              <a:t>オブジェクトクラブ</a:t>
            </a:r>
            <a:endParaRPr lang="en-US" altLang="ja-JP" sz="2800" dirty="0" smtClean="0">
              <a:solidFill>
                <a:schemeClr val="tx1"/>
              </a:solidFill>
            </a:endParaRPr>
          </a:p>
          <a:p>
            <a:r>
              <a:rPr lang="ja-JP" altLang="en-US" sz="2800" dirty="0">
                <a:solidFill>
                  <a:schemeClr val="tx1"/>
                </a:solidFill>
              </a:rPr>
              <a:t>　</a:t>
            </a:r>
            <a:r>
              <a:rPr lang="ja-JP" altLang="en-US" sz="2800" dirty="0" smtClean="0">
                <a:solidFill>
                  <a:schemeClr val="tx1"/>
                </a:solidFill>
              </a:rPr>
              <a:t>　　　</a:t>
            </a:r>
            <a:r>
              <a:rPr lang="en-US" altLang="ja-JP" sz="2800" dirty="0" smtClean="0">
                <a:solidFill>
                  <a:schemeClr val="tx1"/>
                </a:solidFill>
                <a:hlinkClick r:id="rId2"/>
              </a:rPr>
              <a:t>http://www.objectclub.jp/community/pf/</a:t>
            </a:r>
            <a:endParaRPr lang="en-US" altLang="ja-JP" sz="2800" dirty="0" smtClean="0">
              <a:solidFill>
                <a:schemeClr val="tx1"/>
              </a:solidFill>
            </a:endParaRPr>
          </a:p>
          <a:p>
            <a:r>
              <a:rPr lang="ja-JP" altLang="en-US" sz="2800" dirty="0" smtClean="0">
                <a:solidFill>
                  <a:schemeClr val="tx1"/>
                </a:solidFill>
              </a:rPr>
              <a:t>　　　：にこにこカレンダーシート</a:t>
            </a:r>
            <a:endParaRPr lang="en-US" altLang="ja-JP" sz="2800" dirty="0" smtClean="0">
              <a:solidFill>
                <a:schemeClr val="tx1"/>
              </a:solidFill>
            </a:endParaRPr>
          </a:p>
          <a:p>
            <a:r>
              <a:rPr kumimoji="1" lang="ja-JP" altLang="en-US" sz="2800" dirty="0">
                <a:solidFill>
                  <a:schemeClr val="tx1"/>
                </a:solidFill>
              </a:rPr>
              <a:t>　</a:t>
            </a:r>
            <a:r>
              <a:rPr kumimoji="1" lang="ja-JP" altLang="en-US" sz="2800" dirty="0" smtClean="0">
                <a:solidFill>
                  <a:schemeClr val="tx1"/>
                </a:solidFill>
              </a:rPr>
              <a:t>　　　</a:t>
            </a:r>
            <a:r>
              <a:rPr kumimoji="1" lang="en-US" altLang="ja-JP" sz="2800" dirty="0" smtClean="0">
                <a:solidFill>
                  <a:schemeClr val="tx1"/>
                </a:solidFill>
                <a:hlinkClick r:id="rId3"/>
              </a:rPr>
              <a:t>http://www.seasoft.co.jp/</a:t>
            </a:r>
            <a:endParaRPr kumimoji="1" lang="en-US" altLang="ja-JP" sz="2800" dirty="0" smtClean="0">
              <a:solidFill>
                <a:schemeClr val="tx1"/>
              </a:solidFill>
            </a:endParaRPr>
          </a:p>
          <a:p>
            <a:endParaRPr kumimoji="1" lang="en-US" altLang="ja-JP" sz="2800" dirty="0" smtClean="0">
              <a:solidFill>
                <a:schemeClr val="tx1"/>
              </a:solidFill>
            </a:endParaRPr>
          </a:p>
          <a:p>
            <a:r>
              <a:rPr lang="ja-JP" altLang="en-US" sz="2800" dirty="0" smtClean="0">
                <a:solidFill>
                  <a:schemeClr val="tx1"/>
                </a:solidFill>
              </a:rPr>
              <a:t>平鍋健児さんの文献をほぼ、パクリました。</a:t>
            </a:r>
            <a:r>
              <a:rPr lang="en-US" altLang="ja-JP" sz="2800" dirty="0">
                <a:solidFill>
                  <a:schemeClr val="tx1"/>
                </a:solidFill>
              </a:rPr>
              <a:t>m(_._)m</a:t>
            </a:r>
            <a:endParaRPr kumimoji="1" lang="en-US" altLang="ja-JP" sz="2800" dirty="0" smtClean="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コンテンツ プレースホルダ 2"/>
          <p:cNvSpPr>
            <a:spLocks noGrp="1"/>
          </p:cNvSpPr>
          <p:nvPr>
            <p:ph idx="1"/>
          </p:nvPr>
        </p:nvSpPr>
        <p:spPr>
          <a:xfrm>
            <a:off x="457200" y="1052513"/>
            <a:ext cx="8229600" cy="1590675"/>
          </a:xfrm>
        </p:spPr>
        <p:txBody>
          <a:bodyPr/>
          <a:lstStyle/>
          <a:p>
            <a:pPr algn="ctr">
              <a:buFontTx/>
              <a:buNone/>
            </a:pPr>
            <a:r>
              <a:rPr lang="ja-JP" altLang="en-US" dirty="0" smtClean="0"/>
              <a:t>ご静聴ありがとうございました。</a:t>
            </a:r>
            <a:endParaRPr lang="en-US" altLang="ja-JP" dirty="0" smtClean="0"/>
          </a:p>
          <a:p>
            <a:pPr algn="ctr">
              <a:buFontTx/>
              <a:buNone/>
            </a:pPr>
            <a:r>
              <a:rPr lang="en-US" altLang="ja-JP" dirty="0" smtClean="0"/>
              <a:t>m(_._)m</a:t>
            </a:r>
            <a:endParaRPr lang="ja-JP" altLang="en-US" dirty="0" smtClean="0"/>
          </a:p>
        </p:txBody>
      </p:sp>
      <p:sp>
        <p:nvSpPr>
          <p:cNvPr id="5" name="テキスト ボックス 4"/>
          <p:cNvSpPr txBox="1"/>
          <p:nvPr/>
        </p:nvSpPr>
        <p:spPr>
          <a:xfrm>
            <a:off x="5286375" y="2214563"/>
            <a:ext cx="3241675" cy="2838450"/>
          </a:xfrm>
          <a:prstGeom prst="rect">
            <a:avLst/>
          </a:prstGeom>
          <a:noFill/>
        </p:spPr>
        <p:txBody>
          <a:bodyPr wrap="none">
            <a:spAutoFit/>
          </a:bodyPr>
          <a:lstStyle/>
          <a:p>
            <a:pPr>
              <a:defRPr/>
            </a:pPr>
            <a:r>
              <a:rPr lang="ja-JP" altLang="en-US" sz="1050" b="1" dirty="0">
                <a:latin typeface="+mn-ea"/>
                <a:ea typeface="+mn-ea"/>
              </a:rPr>
              <a:t>　 　 　 　　　　　　　 　 　　　　　　　　　　　　　　　　 </a:t>
            </a:r>
            <a:r>
              <a:rPr lang="en-US" altLang="ja-JP" sz="1050" b="1" dirty="0">
                <a:latin typeface="+mn-ea"/>
                <a:ea typeface="+mn-ea"/>
              </a:rPr>
              <a:t>,.</a:t>
            </a:r>
            <a:r>
              <a:rPr lang="ja-JP" altLang="en-US" sz="1050" b="1" dirty="0">
                <a:latin typeface="+mn-ea"/>
                <a:ea typeface="+mn-ea"/>
              </a:rPr>
              <a:t>へ</a:t>
            </a:r>
          </a:p>
          <a:p>
            <a:pPr>
              <a:defRPr/>
            </a:pPr>
            <a:r>
              <a:rPr lang="ja-JP" altLang="en-US" sz="1050" b="1" dirty="0">
                <a:latin typeface="+mn-ea"/>
                <a:ea typeface="+mn-ea"/>
              </a:rPr>
              <a:t>　　</a:t>
            </a:r>
            <a:r>
              <a:rPr lang="en-US" altLang="ja-JP" sz="1050" b="1" dirty="0">
                <a:latin typeface="+mn-ea"/>
                <a:ea typeface="+mn-ea"/>
              </a:rPr>
              <a:t>___ </a:t>
            </a:r>
            <a:r>
              <a:rPr lang="ja-JP" altLang="en-US" sz="1050" b="1" dirty="0">
                <a:latin typeface="+mn-ea"/>
                <a:ea typeface="+mn-ea"/>
              </a:rPr>
              <a:t>　　　　　　　 　 　 　 　 　　　　　　　　　　　　ﾑ　　</a:t>
            </a:r>
            <a:r>
              <a:rPr lang="en-US" altLang="ja-JP" sz="1050" b="1" dirty="0" err="1">
                <a:latin typeface="+mn-ea"/>
                <a:ea typeface="+mn-ea"/>
              </a:rPr>
              <a:t>i</a:t>
            </a:r>
            <a:endParaRPr lang="en-US" altLang="ja-JP" sz="1050" b="1" dirty="0">
              <a:latin typeface="+mn-ea"/>
              <a:ea typeface="+mn-ea"/>
            </a:endParaRPr>
          </a:p>
          <a:p>
            <a:pPr>
              <a:defRPr/>
            </a:pPr>
            <a:r>
              <a:rPr lang="ja-JP" altLang="en-US" sz="1050" b="1" dirty="0">
                <a:latin typeface="+mn-ea"/>
                <a:ea typeface="+mn-ea"/>
              </a:rPr>
              <a:t>　「 ﾋ</a:t>
            </a:r>
            <a:r>
              <a:rPr lang="en-US" altLang="ja-JP" sz="1050" b="1" dirty="0">
                <a:latin typeface="+mn-ea"/>
                <a:ea typeface="+mn-ea"/>
              </a:rPr>
              <a:t>_</a:t>
            </a:r>
            <a:r>
              <a:rPr lang="en-US" altLang="ja-JP" sz="1050" b="1" dirty="0" err="1">
                <a:latin typeface="+mn-ea"/>
                <a:ea typeface="+mn-ea"/>
              </a:rPr>
              <a:t>i</a:t>
            </a:r>
            <a:r>
              <a:rPr lang="en-US" altLang="ja-JP" sz="1050" b="1" dirty="0">
                <a:latin typeface="+mn-ea"/>
                <a:ea typeface="+mn-ea"/>
              </a:rPr>
              <a:t>〉</a:t>
            </a:r>
            <a:r>
              <a:rPr lang="ja-JP" altLang="en-US" sz="1050" b="1" dirty="0">
                <a:latin typeface="+mn-ea"/>
                <a:ea typeface="+mn-ea"/>
              </a:rPr>
              <a:t>　　　 　 　　　　　　 　 　　　　　　　　　　　　 ゝ　</a:t>
            </a:r>
            <a:r>
              <a:rPr lang="en-US" altLang="ja-JP" sz="1050" b="1" dirty="0">
                <a:latin typeface="+mn-ea"/>
                <a:ea typeface="+mn-ea"/>
              </a:rPr>
              <a:t>〈</a:t>
            </a:r>
          </a:p>
          <a:p>
            <a:pPr>
              <a:defRPr/>
            </a:pPr>
            <a:r>
              <a:rPr lang="ja-JP" altLang="en-US" sz="1050" b="1" dirty="0">
                <a:latin typeface="+mn-ea"/>
                <a:ea typeface="+mn-ea"/>
              </a:rPr>
              <a:t>　ﾄ　ノ 　　　　　　　　　　　　　　　　　　　　　　　　　　</a:t>
            </a:r>
            <a:r>
              <a:rPr lang="en-US" altLang="ja-JP" sz="1050" b="1" dirty="0" err="1">
                <a:latin typeface="+mn-ea"/>
                <a:ea typeface="+mn-ea"/>
              </a:rPr>
              <a:t>i</a:t>
            </a:r>
            <a:r>
              <a:rPr lang="ja-JP" altLang="en-US" sz="1050" b="1" dirty="0">
                <a:latin typeface="+mn-ea"/>
                <a:ea typeface="+mn-ea"/>
              </a:rPr>
              <a:t>ニ</a:t>
            </a:r>
            <a:r>
              <a:rPr lang="en-US" altLang="ja-JP" sz="1050" b="1" dirty="0">
                <a:latin typeface="+mn-ea"/>
                <a:ea typeface="+mn-ea"/>
              </a:rPr>
              <a:t>(()</a:t>
            </a:r>
          </a:p>
          <a:p>
            <a:pPr>
              <a:defRPr/>
            </a:pPr>
            <a:r>
              <a:rPr lang="ja-JP" altLang="en-US" sz="1050" b="1" dirty="0">
                <a:latin typeface="+mn-ea"/>
                <a:ea typeface="+mn-ea"/>
              </a:rPr>
              <a:t>　</a:t>
            </a:r>
            <a:r>
              <a:rPr lang="en-US" altLang="ja-JP" sz="1050" b="1" dirty="0" err="1">
                <a:latin typeface="+mn-ea"/>
                <a:ea typeface="+mn-ea"/>
              </a:rPr>
              <a:t>i</a:t>
            </a:r>
            <a:r>
              <a:rPr lang="en-US" altLang="ja-JP" sz="1050" b="1" dirty="0">
                <a:latin typeface="+mn-ea"/>
                <a:ea typeface="+mn-ea"/>
              </a:rPr>
              <a:t> </a:t>
            </a:r>
            <a:r>
              <a:rPr lang="ja-JP" altLang="en-US" sz="1050" b="1" dirty="0">
                <a:latin typeface="+mn-ea"/>
                <a:ea typeface="+mn-ea"/>
              </a:rPr>
              <a:t>　</a:t>
            </a:r>
            <a:r>
              <a:rPr lang="en-US" altLang="ja-JP" sz="1050" b="1" dirty="0">
                <a:latin typeface="+mn-ea"/>
                <a:ea typeface="+mn-ea"/>
              </a:rPr>
              <a:t>{ </a:t>
            </a:r>
            <a:r>
              <a:rPr lang="ja-JP" altLang="en-US" sz="1050" b="1" dirty="0">
                <a:latin typeface="+mn-ea"/>
                <a:ea typeface="+mn-ea"/>
              </a:rPr>
              <a:t>　 　　　　　　　 　　　＿＿＿</a:t>
            </a:r>
            <a:r>
              <a:rPr lang="en-US" altLang="ja-JP" sz="1050" b="1" dirty="0">
                <a:latin typeface="+mn-ea"/>
                <a:ea typeface="+mn-ea"/>
              </a:rPr>
              <a:t>_ </a:t>
            </a:r>
            <a:r>
              <a:rPr lang="ja-JP" altLang="en-US" sz="1050" b="1" dirty="0">
                <a:latin typeface="+mn-ea"/>
                <a:ea typeface="+mn-ea"/>
              </a:rPr>
              <a:t>　 　　　　　　　　</a:t>
            </a:r>
            <a:r>
              <a:rPr lang="en-US" altLang="ja-JP" sz="1050" b="1" dirty="0">
                <a:latin typeface="+mn-ea"/>
                <a:ea typeface="+mn-ea"/>
              </a:rPr>
              <a:t>| </a:t>
            </a:r>
            <a:r>
              <a:rPr lang="ja-JP" altLang="en-US" sz="1050" b="1" dirty="0">
                <a:latin typeface="+mn-ea"/>
                <a:ea typeface="+mn-ea"/>
              </a:rPr>
              <a:t>　ヽ</a:t>
            </a:r>
          </a:p>
          <a:p>
            <a:pPr>
              <a:defRPr/>
            </a:pPr>
            <a:r>
              <a:rPr lang="ja-JP" altLang="en-US" sz="1050" b="1" dirty="0">
                <a:latin typeface="+mn-ea"/>
                <a:ea typeface="+mn-ea"/>
              </a:rPr>
              <a:t>　</a:t>
            </a:r>
            <a:r>
              <a:rPr lang="en-US" altLang="ja-JP" sz="1050" b="1" dirty="0" err="1">
                <a:latin typeface="+mn-ea"/>
                <a:ea typeface="+mn-ea"/>
              </a:rPr>
              <a:t>i</a:t>
            </a:r>
            <a:r>
              <a:rPr lang="ja-JP" altLang="en-US" sz="1050" b="1" dirty="0">
                <a:latin typeface="+mn-ea"/>
                <a:ea typeface="+mn-ea"/>
              </a:rPr>
              <a:t>　　</a:t>
            </a:r>
            <a:r>
              <a:rPr lang="en-US" altLang="ja-JP" sz="1050" b="1" dirty="0" err="1">
                <a:latin typeface="+mn-ea"/>
                <a:ea typeface="+mn-ea"/>
              </a:rPr>
              <a:t>i</a:t>
            </a:r>
            <a:r>
              <a:rPr lang="ja-JP" altLang="en-US" sz="1050" b="1" dirty="0">
                <a:latin typeface="+mn-ea"/>
                <a:ea typeface="+mn-ea"/>
              </a:rPr>
              <a:t>　　　 　　　　　　　／</a:t>
            </a:r>
            <a:r>
              <a:rPr lang="en-US" altLang="ja-JP" sz="1050" b="1" dirty="0">
                <a:latin typeface="+mn-ea"/>
                <a:ea typeface="+mn-ea"/>
              </a:rPr>
              <a:t>__,</a:t>
            </a:r>
            <a:r>
              <a:rPr lang="ja-JP" altLang="en-US" sz="1050" b="1" dirty="0">
                <a:latin typeface="+mn-ea"/>
                <a:ea typeface="+mn-ea"/>
              </a:rPr>
              <a:t>　 </a:t>
            </a:r>
            <a:r>
              <a:rPr lang="en-US" altLang="ja-JP" sz="1050" b="1" dirty="0">
                <a:latin typeface="+mn-ea"/>
                <a:ea typeface="+mn-ea"/>
              </a:rPr>
              <a:t>, ‐-</a:t>
            </a:r>
            <a:r>
              <a:rPr lang="ja-JP" altLang="en-US" sz="1050" b="1" dirty="0">
                <a:latin typeface="+mn-ea"/>
                <a:ea typeface="+mn-ea"/>
              </a:rPr>
              <a:t>＼ 　 　 　 　 　　</a:t>
            </a:r>
            <a:r>
              <a:rPr lang="en-US" altLang="ja-JP" sz="1050" b="1" dirty="0" err="1">
                <a:latin typeface="+mn-ea"/>
                <a:ea typeface="+mn-ea"/>
              </a:rPr>
              <a:t>i</a:t>
            </a:r>
            <a:r>
              <a:rPr lang="en-US" altLang="ja-JP" sz="1050" b="1" dirty="0">
                <a:latin typeface="+mn-ea"/>
                <a:ea typeface="+mn-ea"/>
              </a:rPr>
              <a:t> </a:t>
            </a:r>
            <a:r>
              <a:rPr lang="ja-JP" altLang="en-US" sz="1050" b="1" dirty="0">
                <a:latin typeface="+mn-ea"/>
                <a:ea typeface="+mn-ea"/>
              </a:rPr>
              <a:t>　　</a:t>
            </a:r>
            <a:r>
              <a:rPr lang="en-US" altLang="ja-JP" sz="1050" b="1" dirty="0">
                <a:latin typeface="+mn-ea"/>
                <a:ea typeface="+mn-ea"/>
              </a:rPr>
              <a:t>}</a:t>
            </a:r>
          </a:p>
          <a:p>
            <a:pPr>
              <a:defRPr/>
            </a:pPr>
            <a:r>
              <a:rPr lang="ja-JP" altLang="en-US" sz="1050" b="1" dirty="0">
                <a:latin typeface="+mn-ea"/>
                <a:ea typeface="+mn-ea"/>
              </a:rPr>
              <a:t>　</a:t>
            </a:r>
            <a:r>
              <a:rPr lang="en-US" altLang="ja-JP" sz="1050" b="1" dirty="0">
                <a:latin typeface="+mn-ea"/>
                <a:ea typeface="+mn-ea"/>
              </a:rPr>
              <a:t>|</a:t>
            </a:r>
            <a:r>
              <a:rPr lang="ja-JP" altLang="en-US" sz="1050" b="1" dirty="0">
                <a:latin typeface="+mn-ea"/>
                <a:ea typeface="+mn-ea"/>
              </a:rPr>
              <a:t>　　 </a:t>
            </a:r>
            <a:r>
              <a:rPr lang="en-US" altLang="ja-JP" sz="1050" b="1" dirty="0" err="1">
                <a:latin typeface="+mn-ea"/>
                <a:ea typeface="+mn-ea"/>
              </a:rPr>
              <a:t>i</a:t>
            </a:r>
            <a:r>
              <a:rPr lang="ja-JP" altLang="en-US" sz="1050" b="1" dirty="0">
                <a:latin typeface="+mn-ea"/>
                <a:ea typeface="+mn-ea"/>
              </a:rPr>
              <a:t>　　　　　　 　　／（●</a:t>
            </a:r>
            <a:r>
              <a:rPr lang="en-US" altLang="ja-JP" sz="1050" b="1" dirty="0">
                <a:latin typeface="+mn-ea"/>
                <a:ea typeface="+mn-ea"/>
              </a:rPr>
              <a:t>) </a:t>
            </a:r>
            <a:r>
              <a:rPr lang="ja-JP" altLang="en-US" sz="1050" b="1" dirty="0">
                <a:latin typeface="+mn-ea"/>
                <a:ea typeface="+mn-ea"/>
              </a:rPr>
              <a:t>　 </a:t>
            </a:r>
            <a:r>
              <a:rPr lang="en-US" altLang="ja-JP" sz="1050" b="1" dirty="0">
                <a:latin typeface="+mn-ea"/>
                <a:ea typeface="+mn-ea"/>
              </a:rPr>
              <a:t>( ● )</a:t>
            </a:r>
            <a:r>
              <a:rPr lang="ja-JP" altLang="en-US" sz="1050" b="1" dirty="0">
                <a:latin typeface="+mn-ea"/>
                <a:ea typeface="+mn-ea"/>
              </a:rPr>
              <a:t>＼　　　　　　 </a:t>
            </a:r>
            <a:r>
              <a:rPr lang="en-US" altLang="ja-JP" sz="1050" b="1" dirty="0">
                <a:latin typeface="+mn-ea"/>
                <a:ea typeface="+mn-ea"/>
              </a:rPr>
              <a:t>{､</a:t>
            </a:r>
            <a:r>
              <a:rPr lang="ja-JP" altLang="en-US" sz="1050" b="1" dirty="0">
                <a:latin typeface="+mn-ea"/>
                <a:ea typeface="+mn-ea"/>
              </a:rPr>
              <a:t>　 </a:t>
            </a:r>
            <a:r>
              <a:rPr lang="en-US" altLang="ja-JP" sz="1050" b="1" dirty="0">
                <a:latin typeface="+mn-ea"/>
                <a:ea typeface="+mn-ea"/>
              </a:rPr>
              <a:t>λ</a:t>
            </a:r>
          </a:p>
          <a:p>
            <a:pPr>
              <a:defRPr/>
            </a:pPr>
            <a:r>
              <a:rPr lang="ja-JP" altLang="en-US" sz="1050" b="1" dirty="0">
                <a:latin typeface="+mn-ea"/>
                <a:ea typeface="+mn-ea"/>
              </a:rPr>
              <a:t>　ト－┤</a:t>
            </a:r>
            <a:r>
              <a:rPr lang="en-US" altLang="ja-JP" sz="1050" b="1" dirty="0">
                <a:latin typeface="+mn-ea"/>
                <a:ea typeface="+mn-ea"/>
              </a:rPr>
              <a:t>.</a:t>
            </a:r>
            <a:r>
              <a:rPr lang="ja-JP" altLang="en-US" sz="1050" b="1" dirty="0">
                <a:latin typeface="+mn-ea"/>
                <a:ea typeface="+mn-ea"/>
              </a:rPr>
              <a:t>　　　　　　／ 　 　（</a:t>
            </a:r>
            <a:r>
              <a:rPr lang="en-US" altLang="ja-JP" sz="1050" b="1" dirty="0">
                <a:latin typeface="+mn-ea"/>
                <a:ea typeface="+mn-ea"/>
              </a:rPr>
              <a:t>__</a:t>
            </a:r>
            <a:r>
              <a:rPr lang="ja-JP" altLang="en-US" sz="1050" b="1" dirty="0">
                <a:latin typeface="+mn-ea"/>
                <a:ea typeface="+mn-ea"/>
              </a:rPr>
              <a:t>人</a:t>
            </a:r>
            <a:r>
              <a:rPr lang="en-US" altLang="ja-JP" sz="1050" b="1" dirty="0">
                <a:latin typeface="+mn-ea"/>
                <a:ea typeface="+mn-ea"/>
              </a:rPr>
              <a:t>__</a:t>
            </a:r>
            <a:r>
              <a:rPr lang="ja-JP" altLang="en-US" sz="1050" b="1" dirty="0">
                <a:latin typeface="+mn-ea"/>
                <a:ea typeface="+mn-ea"/>
              </a:rPr>
              <a:t>） 　　　＼　　　 </a:t>
            </a:r>
            <a:r>
              <a:rPr lang="en-US" altLang="ja-JP" sz="1050" b="1" dirty="0">
                <a:latin typeface="+mn-ea"/>
                <a:ea typeface="+mn-ea"/>
              </a:rPr>
              <a:t>,</a:t>
            </a:r>
            <a:r>
              <a:rPr lang="ja-JP" altLang="en-US" sz="1050" b="1" dirty="0">
                <a:latin typeface="+mn-ea"/>
                <a:ea typeface="+mn-ea"/>
              </a:rPr>
              <a:t>ノ　￣ </a:t>
            </a:r>
            <a:r>
              <a:rPr lang="en-US" altLang="ja-JP" sz="1050" b="1" dirty="0">
                <a:latin typeface="+mn-ea"/>
                <a:ea typeface="+mn-ea"/>
              </a:rPr>
              <a:t>,!</a:t>
            </a:r>
          </a:p>
          <a:p>
            <a:pPr>
              <a:defRPr/>
            </a:pPr>
            <a:r>
              <a:rPr lang="ja-JP" altLang="en-US" sz="1050" b="1" dirty="0">
                <a:latin typeface="+mn-ea"/>
                <a:ea typeface="+mn-ea"/>
              </a:rPr>
              <a:t>　</a:t>
            </a:r>
            <a:r>
              <a:rPr lang="en-US" altLang="ja-JP" sz="1050" b="1" dirty="0" err="1">
                <a:latin typeface="+mn-ea"/>
                <a:ea typeface="+mn-ea"/>
              </a:rPr>
              <a:t>i</a:t>
            </a:r>
            <a:r>
              <a:rPr lang="ja-JP" altLang="en-US" sz="1050" b="1" dirty="0">
                <a:latin typeface="+mn-ea"/>
                <a:ea typeface="+mn-ea"/>
              </a:rPr>
              <a:t>　　　ゝ</a:t>
            </a:r>
            <a:r>
              <a:rPr lang="en-US" altLang="ja-JP" sz="1050" b="1" dirty="0">
                <a:latin typeface="+mn-ea"/>
                <a:ea typeface="+mn-ea"/>
              </a:rPr>
              <a:t>､_ </a:t>
            </a:r>
            <a:r>
              <a:rPr lang="ja-JP" altLang="en-US" sz="1050" b="1" dirty="0">
                <a:latin typeface="+mn-ea"/>
                <a:ea typeface="+mn-ea"/>
              </a:rPr>
              <a:t>　　　　</a:t>
            </a:r>
            <a:r>
              <a:rPr lang="en-US" altLang="ja-JP" sz="1050" b="1" dirty="0">
                <a:latin typeface="+mn-ea"/>
                <a:ea typeface="+mn-ea"/>
              </a:rPr>
              <a:t>|</a:t>
            </a:r>
            <a:r>
              <a:rPr lang="ja-JP" altLang="en-US" sz="1050" b="1" dirty="0">
                <a:latin typeface="+mn-ea"/>
                <a:ea typeface="+mn-ea"/>
              </a:rPr>
              <a:t>　　　　　</a:t>
            </a:r>
            <a:r>
              <a:rPr lang="en-US" altLang="ja-JP" sz="1050" b="1" dirty="0">
                <a:latin typeface="+mn-ea"/>
                <a:ea typeface="+mn-ea"/>
              </a:rPr>
              <a:t>´</a:t>
            </a:r>
            <a:r>
              <a:rPr lang="ja-JP" altLang="en-US" sz="1050" b="1" dirty="0">
                <a:latin typeface="+mn-ea"/>
                <a:ea typeface="+mn-ea"/>
              </a:rPr>
              <a:t>￣</a:t>
            </a:r>
            <a:r>
              <a:rPr lang="en-US" altLang="ja-JP" sz="1050" b="1" dirty="0">
                <a:latin typeface="+mn-ea"/>
                <a:ea typeface="+mn-ea"/>
              </a:rPr>
              <a:t>` </a:t>
            </a:r>
            <a:r>
              <a:rPr lang="ja-JP" altLang="en-US" sz="1050" b="1" dirty="0">
                <a:latin typeface="+mn-ea"/>
                <a:ea typeface="+mn-ea"/>
              </a:rPr>
              <a:t>　 　　　　</a:t>
            </a:r>
            <a:r>
              <a:rPr lang="en-US" altLang="ja-JP" sz="1050" b="1" dirty="0">
                <a:latin typeface="+mn-ea"/>
                <a:ea typeface="+mn-ea"/>
              </a:rPr>
              <a:t>|</a:t>
            </a:r>
            <a:r>
              <a:rPr lang="ja-JP" altLang="en-US" sz="1050" b="1" dirty="0">
                <a:latin typeface="+mn-ea"/>
                <a:ea typeface="+mn-ea"/>
              </a:rPr>
              <a:t>　</a:t>
            </a:r>
            <a:r>
              <a:rPr lang="en-US" altLang="ja-JP" sz="1050" b="1" dirty="0">
                <a:latin typeface="+mn-ea"/>
                <a:ea typeface="+mn-ea"/>
              </a:rPr>
              <a:t>,. '´</a:t>
            </a:r>
            <a:r>
              <a:rPr lang="ja-JP" altLang="en-US" sz="1050" b="1" dirty="0">
                <a:latin typeface="+mn-ea"/>
                <a:ea typeface="+mn-ea"/>
              </a:rPr>
              <a:t>ﾊ　　　</a:t>
            </a:r>
            <a:r>
              <a:rPr lang="en-US" altLang="ja-JP" sz="1050" b="1" dirty="0">
                <a:latin typeface="+mn-ea"/>
                <a:ea typeface="+mn-ea"/>
              </a:rPr>
              <a:t>,!</a:t>
            </a:r>
          </a:p>
          <a:p>
            <a:pPr>
              <a:defRPr/>
            </a:pPr>
            <a:r>
              <a:rPr lang="en-US" altLang="ja-JP" sz="1050" b="1" dirty="0">
                <a:latin typeface="+mn-ea"/>
                <a:ea typeface="+mn-ea"/>
              </a:rPr>
              <a:t>.</a:t>
            </a:r>
            <a:r>
              <a:rPr lang="ja-JP" altLang="en-US" sz="1050" b="1" dirty="0">
                <a:latin typeface="+mn-ea"/>
                <a:ea typeface="+mn-ea"/>
              </a:rPr>
              <a:t>　ヽ、 　　　｀</a:t>
            </a:r>
            <a:r>
              <a:rPr lang="en-US" altLang="ja-JP" sz="1050" b="1" dirty="0">
                <a:latin typeface="+mn-ea"/>
                <a:ea typeface="+mn-ea"/>
              </a:rPr>
              <a:t>`</a:t>
            </a:r>
            <a:r>
              <a:rPr lang="ja-JP" altLang="en-US" sz="1050" b="1" dirty="0">
                <a:latin typeface="+mn-ea"/>
                <a:ea typeface="+mn-ea"/>
              </a:rPr>
              <a:t>　</a:t>
            </a:r>
            <a:r>
              <a:rPr lang="en-US" altLang="ja-JP" sz="1050" b="1" dirty="0">
                <a:latin typeface="+mn-ea"/>
                <a:ea typeface="+mn-ea"/>
              </a:rPr>
              <a:t>､,__</a:t>
            </a:r>
            <a:r>
              <a:rPr lang="ja-JP" altLang="en-US" sz="1050" b="1" dirty="0">
                <a:latin typeface="+mn-ea"/>
                <a:ea typeface="+mn-ea"/>
              </a:rPr>
              <a:t>＼ 　　 　 　　　　　 　 ／</a:t>
            </a:r>
            <a:r>
              <a:rPr lang="en-US" altLang="ja-JP" sz="1050" b="1" dirty="0">
                <a:latin typeface="+mn-ea"/>
                <a:ea typeface="+mn-ea"/>
              </a:rPr>
              <a:t>"</a:t>
            </a:r>
            <a:r>
              <a:rPr lang="ja-JP" altLang="en-US" sz="1050" b="1" dirty="0">
                <a:latin typeface="+mn-ea"/>
                <a:ea typeface="+mn-ea"/>
              </a:rPr>
              <a:t>　＼ 　ヽ／</a:t>
            </a:r>
          </a:p>
          <a:p>
            <a:pPr>
              <a:defRPr/>
            </a:pPr>
            <a:r>
              <a:rPr lang="ja-JP" altLang="en-US" sz="1050" b="1" dirty="0">
                <a:latin typeface="+mn-ea"/>
                <a:ea typeface="+mn-ea"/>
              </a:rPr>
              <a:t>　　　＼ノ　ﾉ　　　ﾊ￣</a:t>
            </a:r>
            <a:r>
              <a:rPr lang="en-US" altLang="ja-JP" sz="1050" b="1" dirty="0">
                <a:latin typeface="+mn-ea"/>
                <a:ea typeface="+mn-ea"/>
              </a:rPr>
              <a:t>r/:::r―--―/::</a:t>
            </a:r>
            <a:r>
              <a:rPr lang="ja-JP" altLang="en-US" sz="1050" b="1" dirty="0">
                <a:latin typeface="+mn-ea"/>
                <a:ea typeface="+mn-ea"/>
              </a:rPr>
              <a:t>７　　 ﾉ　　　　／</a:t>
            </a:r>
          </a:p>
          <a:p>
            <a:pPr>
              <a:defRPr/>
            </a:pPr>
            <a:r>
              <a:rPr lang="ja-JP" altLang="en-US" sz="1050" b="1" dirty="0">
                <a:latin typeface="+mn-ea"/>
                <a:ea typeface="+mn-ea"/>
              </a:rPr>
              <a:t>　 　　 　 ヽ</a:t>
            </a:r>
            <a:r>
              <a:rPr lang="en-US" altLang="ja-JP" sz="1050" b="1" dirty="0">
                <a:latin typeface="+mn-ea"/>
                <a:ea typeface="+mn-ea"/>
              </a:rPr>
              <a:t>.</a:t>
            </a:r>
            <a:r>
              <a:rPr lang="ja-JP" altLang="en-US" sz="1050" b="1" dirty="0">
                <a:latin typeface="+mn-ea"/>
                <a:ea typeface="+mn-ea"/>
              </a:rPr>
              <a:t>　　　　　　ヽ</a:t>
            </a:r>
            <a:r>
              <a:rPr lang="en-US" altLang="ja-JP" sz="1050" b="1" dirty="0">
                <a:latin typeface="+mn-ea"/>
                <a:ea typeface="+mn-ea"/>
              </a:rPr>
              <a:t>::〈</a:t>
            </a:r>
            <a:r>
              <a:rPr lang="ja-JP" altLang="en-US" sz="1050" b="1" dirty="0">
                <a:latin typeface="+mn-ea"/>
                <a:ea typeface="+mn-ea"/>
              </a:rPr>
              <a:t>； </a:t>
            </a:r>
            <a:r>
              <a:rPr lang="en-US" altLang="ja-JP" sz="1050" b="1" dirty="0">
                <a:latin typeface="+mn-ea"/>
                <a:ea typeface="+mn-ea"/>
              </a:rPr>
              <a:t>. '::. :' |::/</a:t>
            </a:r>
            <a:r>
              <a:rPr lang="ja-JP" altLang="en-US" sz="1050" b="1" dirty="0">
                <a:latin typeface="+mn-ea"/>
                <a:ea typeface="+mn-ea"/>
              </a:rPr>
              <a:t>　　 </a:t>
            </a:r>
            <a:r>
              <a:rPr lang="en-US" altLang="ja-JP" sz="1050" b="1" dirty="0">
                <a:latin typeface="+mn-ea"/>
                <a:ea typeface="+mn-ea"/>
              </a:rPr>
              <a:t>/</a:t>
            </a:r>
            <a:r>
              <a:rPr lang="ja-JP" altLang="en-US" sz="1050" b="1" dirty="0">
                <a:latin typeface="+mn-ea"/>
                <a:ea typeface="+mn-ea"/>
              </a:rPr>
              <a:t>　　　</a:t>
            </a:r>
            <a:r>
              <a:rPr lang="en-US" altLang="ja-JP" sz="1050" b="1" dirty="0">
                <a:latin typeface="+mn-ea"/>
                <a:ea typeface="+mn-ea"/>
              </a:rPr>
              <a:t>,. "</a:t>
            </a:r>
          </a:p>
          <a:p>
            <a:pPr>
              <a:defRPr/>
            </a:pPr>
            <a:r>
              <a:rPr lang="ja-JP" altLang="en-US" sz="1050" b="1" dirty="0">
                <a:latin typeface="+mn-ea"/>
                <a:ea typeface="+mn-ea"/>
              </a:rPr>
              <a:t>　　　　　　　 </a:t>
            </a:r>
            <a:r>
              <a:rPr lang="en-US" altLang="ja-JP" sz="1050" b="1" dirty="0">
                <a:latin typeface="+mn-ea"/>
                <a:ea typeface="+mn-ea"/>
              </a:rPr>
              <a:t>`</a:t>
            </a:r>
            <a:r>
              <a:rPr lang="ja-JP" altLang="en-US" sz="1050" b="1" dirty="0" err="1">
                <a:latin typeface="+mn-ea"/>
                <a:ea typeface="+mn-ea"/>
              </a:rPr>
              <a:t>ｰ</a:t>
            </a:r>
            <a:r>
              <a:rPr lang="ja-JP" altLang="en-US" sz="1050" b="1" dirty="0">
                <a:latin typeface="+mn-ea"/>
                <a:ea typeface="+mn-ea"/>
              </a:rPr>
              <a:t> </a:t>
            </a:r>
            <a:r>
              <a:rPr lang="en-US" altLang="ja-JP" sz="1050" b="1" dirty="0">
                <a:latin typeface="+mn-ea"/>
                <a:ea typeface="+mn-ea"/>
              </a:rPr>
              <a:t>､</a:t>
            </a:r>
            <a:r>
              <a:rPr lang="ja-JP" altLang="en-US" sz="1050" b="1" dirty="0">
                <a:latin typeface="+mn-ea"/>
                <a:ea typeface="+mn-ea"/>
              </a:rPr>
              <a:t>　　　　＼ヽ</a:t>
            </a:r>
            <a:r>
              <a:rPr lang="en-US" altLang="ja-JP" sz="1050" b="1" dirty="0">
                <a:latin typeface="+mn-ea"/>
                <a:ea typeface="+mn-ea"/>
              </a:rPr>
              <a:t>::. ;::</a:t>
            </a:r>
            <a:r>
              <a:rPr lang="ja-JP" altLang="en-US" sz="1050" b="1" dirty="0">
                <a:latin typeface="+mn-ea"/>
                <a:ea typeface="+mn-ea"/>
              </a:rPr>
              <a:t>：</a:t>
            </a:r>
            <a:r>
              <a:rPr lang="en-US" altLang="ja-JP" sz="1050" b="1" dirty="0">
                <a:latin typeface="+mn-ea"/>
                <a:ea typeface="+mn-ea"/>
              </a:rPr>
              <a:t>|/</a:t>
            </a:r>
            <a:r>
              <a:rPr lang="ja-JP" altLang="en-US" sz="1050" b="1" dirty="0">
                <a:latin typeface="+mn-ea"/>
                <a:ea typeface="+mn-ea"/>
              </a:rPr>
              <a:t>　　　　　</a:t>
            </a:r>
            <a:r>
              <a:rPr lang="ja-JP" altLang="en-US" sz="1050" b="1" dirty="0" err="1">
                <a:latin typeface="+mn-ea"/>
                <a:ea typeface="+mn-ea"/>
              </a:rPr>
              <a:t>ｒ</a:t>
            </a:r>
            <a:r>
              <a:rPr lang="en-US" altLang="ja-JP" sz="1050" b="1" dirty="0">
                <a:latin typeface="+mn-ea"/>
                <a:ea typeface="+mn-ea"/>
              </a:rPr>
              <a:t>'"</a:t>
            </a:r>
          </a:p>
          <a:p>
            <a:pPr>
              <a:defRPr/>
            </a:pPr>
            <a:r>
              <a:rPr lang="ja-JP" altLang="en-US" sz="1050" b="1" dirty="0">
                <a:latin typeface="+mn-ea"/>
                <a:ea typeface="+mn-ea"/>
              </a:rPr>
              <a:t>　　　　　／￣二二二二二二二二二二二二二二二二ヽ</a:t>
            </a:r>
          </a:p>
          <a:p>
            <a:pPr>
              <a:defRPr/>
            </a:pPr>
            <a:r>
              <a:rPr lang="ja-JP" altLang="en-US" sz="1050" b="1" dirty="0">
                <a:latin typeface="+mn-ea"/>
                <a:ea typeface="+mn-ea"/>
              </a:rPr>
              <a:t>　　　　　</a:t>
            </a:r>
            <a:r>
              <a:rPr lang="en-US" altLang="ja-JP" sz="1050" b="1" dirty="0">
                <a:latin typeface="+mn-ea"/>
                <a:ea typeface="+mn-ea"/>
              </a:rPr>
              <a:t>| </a:t>
            </a:r>
            <a:r>
              <a:rPr lang="ja-JP" altLang="en-US" sz="1050" b="1" dirty="0">
                <a:latin typeface="+mn-ea"/>
                <a:ea typeface="+mn-ea"/>
              </a:rPr>
              <a:t>   </a:t>
            </a:r>
            <a:r>
              <a:rPr lang="en-US" altLang="ja-JP" sz="1050" b="1" dirty="0">
                <a:latin typeface="+mn-ea"/>
                <a:ea typeface="+mn-ea"/>
              </a:rPr>
              <a:t>|</a:t>
            </a:r>
            <a:r>
              <a:rPr lang="ja-JP" altLang="en-US" sz="1050" b="1" dirty="0">
                <a:latin typeface="+mn-ea"/>
                <a:ea typeface="+mn-ea"/>
              </a:rPr>
              <a:t>　　　　　　　お　し　ま　い　　 　　　　　　│</a:t>
            </a:r>
            <a:r>
              <a:rPr lang="en-US" altLang="ja-JP" sz="1050" b="1" dirty="0">
                <a:latin typeface="+mn-ea"/>
                <a:ea typeface="+mn-ea"/>
              </a:rPr>
              <a:t>|</a:t>
            </a:r>
          </a:p>
          <a:p>
            <a:pPr>
              <a:defRPr/>
            </a:pPr>
            <a:r>
              <a:rPr lang="ja-JP" altLang="en-US" sz="1050" b="1" dirty="0">
                <a:latin typeface="+mn-ea"/>
                <a:ea typeface="+mn-ea"/>
              </a:rPr>
              <a:t>　　　　　＼＿二二二二二二二二二二二二二二二二ノ</a:t>
            </a:r>
          </a:p>
          <a:p>
            <a:pPr>
              <a:defRPr/>
            </a:pPr>
            <a:endParaRPr lang="ja-JP" altLang="en-US" sz="1050" b="1" dirty="0">
              <a:latin typeface="+mn-ea"/>
              <a:ea typeface="+mn-ea"/>
            </a:endParaRPr>
          </a:p>
        </p:txBody>
      </p:sp>
      <p:sp>
        <p:nvSpPr>
          <p:cNvPr id="6" name="テキスト ボックス 5"/>
          <p:cNvSpPr txBox="1"/>
          <p:nvPr/>
        </p:nvSpPr>
        <p:spPr>
          <a:xfrm>
            <a:off x="7000892" y="5643578"/>
            <a:ext cx="1608133" cy="200055"/>
          </a:xfrm>
          <a:prstGeom prst="rect">
            <a:avLst/>
          </a:prstGeom>
          <a:noFill/>
        </p:spPr>
        <p:txBody>
          <a:bodyPr wrap="none" rtlCol="0">
            <a:spAutoFit/>
          </a:bodyPr>
          <a:lstStyle/>
          <a:p>
            <a:r>
              <a:rPr kumimoji="1" lang="en-US" altLang="ja-JP" sz="700" dirty="0" smtClean="0"/>
              <a:t>Special thanks for </a:t>
            </a:r>
            <a:r>
              <a:rPr kumimoji="1" lang="en-US" altLang="ja-JP" sz="700" dirty="0" err="1" smtClean="0"/>
              <a:t>Yaruo</a:t>
            </a:r>
            <a:r>
              <a:rPr kumimoji="1" lang="en-US" altLang="ja-JP" sz="700" dirty="0" smtClean="0"/>
              <a:t> </a:t>
            </a:r>
            <a:r>
              <a:rPr kumimoji="1" lang="en-US" altLang="ja-JP" sz="700" dirty="0" err="1" smtClean="0"/>
              <a:t>charactors</a:t>
            </a:r>
            <a:endParaRPr kumimoji="1" lang="ja-JP" altLang="en-US" sz="7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自己紹介</a:t>
            </a:r>
            <a:endParaRPr kumimoji="1" lang="ja-JP" altLang="en-US" sz="3600" dirty="0"/>
          </a:p>
        </p:txBody>
      </p:sp>
      <p:sp>
        <p:nvSpPr>
          <p:cNvPr id="4" name="テキスト プレースホルダ 2"/>
          <p:cNvSpPr>
            <a:spLocks noGrp="1"/>
          </p:cNvSpPr>
          <p:nvPr>
            <p:ph idx="1"/>
          </p:nvPr>
        </p:nvSpPr>
        <p:spPr/>
        <p:txBody>
          <a:bodyPr/>
          <a:lstStyle/>
          <a:p>
            <a:pPr>
              <a:buFontTx/>
              <a:buNone/>
              <a:defRPr/>
            </a:pPr>
            <a:r>
              <a:rPr lang="ja-JP" altLang="en-US" sz="1800" b="1" dirty="0" smtClean="0">
                <a:latin typeface="+mj-ea"/>
                <a:ea typeface="+mj-ea"/>
              </a:rPr>
              <a:t>　　　　／　　 　 　＼</a:t>
            </a:r>
          </a:p>
          <a:p>
            <a:pPr>
              <a:buFontTx/>
              <a:buNone/>
              <a:defRPr/>
            </a:pPr>
            <a:r>
              <a:rPr lang="ja-JP" altLang="en-US" sz="1800" b="1" dirty="0" smtClean="0">
                <a:latin typeface="+mj-ea"/>
                <a:ea typeface="+mj-ea"/>
              </a:rPr>
              <a:t>　　 ／　　─　 　 ─＼　　　　</a:t>
            </a:r>
            <a:r>
              <a:rPr lang="ja-JP" altLang="en-US" sz="1800" b="1" dirty="0" err="1" smtClean="0">
                <a:latin typeface="+mj-ea"/>
                <a:ea typeface="+mj-ea"/>
              </a:rPr>
              <a:t>ゆー</a:t>
            </a:r>
            <a:r>
              <a:rPr lang="ja-JP" altLang="en-US" sz="1800" b="1" dirty="0" smtClean="0">
                <a:latin typeface="+mj-ea"/>
                <a:ea typeface="+mj-ea"/>
              </a:rPr>
              <a:t>ちです。</a:t>
            </a:r>
          </a:p>
          <a:p>
            <a:pPr>
              <a:buFontTx/>
              <a:buNone/>
              <a:defRPr/>
            </a:pPr>
            <a:r>
              <a:rPr lang="ja-JP" altLang="en-US" sz="1800" b="1" dirty="0" smtClean="0">
                <a:latin typeface="+mj-ea"/>
                <a:ea typeface="+mj-ea"/>
              </a:rPr>
              <a:t>　／ 　　 </a:t>
            </a:r>
            <a:r>
              <a:rPr lang="en-US" altLang="ja-JP" sz="1800" b="1" dirty="0" smtClean="0">
                <a:latin typeface="+mj-ea"/>
                <a:ea typeface="+mj-ea"/>
              </a:rPr>
              <a:t>,</a:t>
            </a:r>
            <a:r>
              <a:rPr lang="ja-JP" altLang="en-US" sz="1800" b="1" dirty="0" smtClean="0">
                <a:latin typeface="+mj-ea"/>
                <a:ea typeface="+mj-ea"/>
              </a:rPr>
              <a:t>（●）　（●）</a:t>
            </a:r>
            <a:r>
              <a:rPr lang="en-US" altLang="ja-JP" sz="1800" b="1" dirty="0" smtClean="0">
                <a:latin typeface="+mj-ea"/>
                <a:ea typeface="+mj-ea"/>
              </a:rPr>
              <a:t>､</a:t>
            </a:r>
            <a:r>
              <a:rPr lang="ja-JP" altLang="en-US" sz="1800" b="1" dirty="0" smtClean="0">
                <a:latin typeface="+mj-ea"/>
                <a:ea typeface="+mj-ea"/>
              </a:rPr>
              <a:t>＼ 　　ハンドル名です。</a:t>
            </a:r>
          </a:p>
          <a:p>
            <a:pPr>
              <a:buFontTx/>
              <a:buNone/>
              <a:defRPr/>
            </a:pPr>
            <a:r>
              <a:rPr lang="ja-JP" altLang="en-US" sz="1800" b="1" dirty="0" smtClean="0">
                <a:latin typeface="+mj-ea"/>
                <a:ea typeface="+mj-ea"/>
              </a:rPr>
              <a:t>　</a:t>
            </a:r>
            <a:r>
              <a:rPr lang="en-US" altLang="ja-JP" sz="1800" b="1" dirty="0" smtClean="0">
                <a:latin typeface="+mj-ea"/>
                <a:ea typeface="+mj-ea"/>
              </a:rPr>
              <a:t>|</a:t>
            </a:r>
            <a:r>
              <a:rPr lang="ja-JP" altLang="en-US" sz="1800" b="1" dirty="0" smtClean="0">
                <a:latin typeface="+mj-ea"/>
                <a:ea typeface="+mj-ea"/>
              </a:rPr>
              <a:t>　 　　 　 （</a:t>
            </a:r>
            <a:r>
              <a:rPr lang="en-US" altLang="ja-JP" sz="1800" b="1" dirty="0" smtClean="0">
                <a:latin typeface="+mj-ea"/>
                <a:ea typeface="+mj-ea"/>
              </a:rPr>
              <a:t>__</a:t>
            </a:r>
            <a:r>
              <a:rPr lang="ja-JP" altLang="en-US" sz="1800" b="1" dirty="0" smtClean="0">
                <a:latin typeface="+mj-ea"/>
                <a:ea typeface="+mj-ea"/>
              </a:rPr>
              <a:t>人</a:t>
            </a:r>
            <a:r>
              <a:rPr lang="en-US" altLang="ja-JP" sz="1800" b="1" dirty="0" smtClean="0">
                <a:latin typeface="+mj-ea"/>
                <a:ea typeface="+mj-ea"/>
              </a:rPr>
              <a:t>__</a:t>
            </a:r>
            <a:r>
              <a:rPr lang="ja-JP" altLang="en-US" sz="1800" b="1" dirty="0" smtClean="0">
                <a:latin typeface="+mj-ea"/>
                <a:ea typeface="+mj-ea"/>
              </a:rPr>
              <a:t>）　 　 </a:t>
            </a:r>
            <a:r>
              <a:rPr lang="en-US" altLang="ja-JP" sz="1800" b="1" dirty="0" smtClean="0">
                <a:latin typeface="+mj-ea"/>
                <a:ea typeface="+mj-ea"/>
              </a:rPr>
              <a:t>| </a:t>
            </a:r>
            <a:r>
              <a:rPr lang="ja-JP" altLang="en-US" sz="1800" b="1" dirty="0" smtClean="0">
                <a:latin typeface="+mj-ea"/>
                <a:ea typeface="+mj-ea"/>
              </a:rPr>
              <a:t>　　</a:t>
            </a:r>
          </a:p>
          <a:p>
            <a:pPr>
              <a:buFontTx/>
              <a:buNone/>
              <a:defRPr/>
            </a:pPr>
            <a:r>
              <a:rPr lang="ja-JP" altLang="en-US" sz="1800" b="1" dirty="0" smtClean="0">
                <a:latin typeface="+mj-ea"/>
                <a:ea typeface="+mj-ea"/>
              </a:rPr>
              <a:t>　＼　　　　 ｀ ⌒</a:t>
            </a:r>
            <a:r>
              <a:rPr lang="en-US" altLang="ja-JP" sz="1800" b="1" dirty="0" smtClean="0">
                <a:latin typeface="+mj-ea"/>
                <a:ea typeface="+mj-ea"/>
              </a:rPr>
              <a:t>´</a:t>
            </a:r>
            <a:r>
              <a:rPr lang="ja-JP" altLang="en-US" sz="1800" b="1" dirty="0" smtClean="0">
                <a:latin typeface="+mj-ea"/>
                <a:ea typeface="+mj-ea"/>
              </a:rPr>
              <a:t>　　 ／ 　　 本名は、内山康広といいます。</a:t>
            </a:r>
          </a:p>
          <a:p>
            <a:pPr>
              <a:buFontTx/>
              <a:buNone/>
              <a:defRPr/>
            </a:pPr>
            <a:r>
              <a:rPr lang="en-US" altLang="ja-JP" sz="1800" b="1" dirty="0" smtClean="0">
                <a:latin typeface="+mj-ea"/>
                <a:ea typeface="+mj-ea"/>
              </a:rPr>
              <a:t>,,.....</a:t>
            </a:r>
            <a:r>
              <a:rPr lang="ja-JP" altLang="en-US" sz="1800" b="1" dirty="0" smtClean="0">
                <a:latin typeface="+mj-ea"/>
                <a:ea typeface="+mj-ea"/>
              </a:rPr>
              <a:t>イ</a:t>
            </a:r>
            <a:r>
              <a:rPr lang="en-US" altLang="ja-JP" sz="1800" b="1" dirty="0" smtClean="0">
                <a:latin typeface="+mj-ea"/>
                <a:ea typeface="+mj-ea"/>
              </a:rPr>
              <a:t>.</a:t>
            </a:r>
            <a:r>
              <a:rPr lang="ja-JP" altLang="en-US" sz="1800" b="1" dirty="0" smtClean="0">
                <a:latin typeface="+mj-ea"/>
                <a:ea typeface="+mj-ea"/>
              </a:rPr>
              <a:t>ヽヽ、</a:t>
            </a:r>
            <a:r>
              <a:rPr lang="en-US" altLang="ja-JP" sz="1800" b="1" dirty="0" smtClean="0">
                <a:latin typeface="+mj-ea"/>
                <a:ea typeface="+mj-ea"/>
              </a:rPr>
              <a:t>___ </a:t>
            </a:r>
            <a:r>
              <a:rPr lang="ja-JP" altLang="en-US" sz="1800" b="1" dirty="0" err="1" smtClean="0">
                <a:latin typeface="+mj-ea"/>
                <a:ea typeface="+mj-ea"/>
              </a:rPr>
              <a:t>ーー</a:t>
            </a:r>
            <a:r>
              <a:rPr lang="ja-JP" altLang="en-US" sz="1800" b="1" dirty="0" smtClean="0">
                <a:latin typeface="+mj-ea"/>
                <a:ea typeface="+mj-ea"/>
              </a:rPr>
              <a:t>ノﾞ</a:t>
            </a:r>
            <a:r>
              <a:rPr lang="en-US" altLang="ja-JP" sz="1800" b="1" dirty="0" smtClean="0">
                <a:latin typeface="+mj-ea"/>
                <a:ea typeface="+mj-ea"/>
              </a:rPr>
              <a:t>-､.</a:t>
            </a:r>
            <a:r>
              <a:rPr lang="ja-JP" altLang="en-US" sz="1800" b="1" dirty="0" smtClean="0">
                <a:latin typeface="+mj-ea"/>
                <a:ea typeface="+mj-ea"/>
              </a:rPr>
              <a:t>　　 </a:t>
            </a:r>
            <a:r>
              <a:rPr lang="en-US" altLang="ja-JP" sz="1800" b="1" dirty="0" smtClean="0">
                <a:latin typeface="+mj-ea"/>
                <a:ea typeface="+mj-ea"/>
              </a:rPr>
              <a:t>31</a:t>
            </a:r>
            <a:r>
              <a:rPr lang="ja-JP" altLang="en-US" sz="1800" b="1" dirty="0" smtClean="0">
                <a:latin typeface="+mj-ea"/>
                <a:ea typeface="+mj-ea"/>
              </a:rPr>
              <a:t>歳（</a:t>
            </a:r>
            <a:r>
              <a:rPr lang="en-US" altLang="ja-JP" sz="1800" b="1" dirty="0" smtClean="0">
                <a:latin typeface="+mj-ea"/>
                <a:ea typeface="+mj-ea"/>
              </a:rPr>
              <a:t>16</a:t>
            </a:r>
            <a:r>
              <a:rPr lang="ja-JP" altLang="en-US" sz="1800" b="1" dirty="0" smtClean="0">
                <a:latin typeface="+mj-ea"/>
                <a:ea typeface="+mj-ea"/>
              </a:rPr>
              <a:t>進数）ですｗ</a:t>
            </a:r>
            <a:endParaRPr lang="en-US" altLang="ja-JP" sz="1800" b="1" dirty="0" smtClean="0">
              <a:latin typeface="+mj-ea"/>
              <a:ea typeface="+mj-ea"/>
            </a:endParaRPr>
          </a:p>
          <a:p>
            <a:pPr>
              <a:buFontTx/>
              <a:buNone/>
              <a:defRPr/>
            </a:pPr>
            <a:r>
              <a:rPr lang="en-US" altLang="ja-JP" sz="1800" b="1" dirty="0" smtClean="0">
                <a:latin typeface="+mj-ea"/>
                <a:ea typeface="+mj-ea"/>
              </a:rPr>
              <a:t>:</a:t>
            </a:r>
            <a:r>
              <a:rPr lang="ja-JP" altLang="en-US" sz="1800" b="1" dirty="0" smtClean="0">
                <a:latin typeface="+mj-ea"/>
                <a:ea typeface="+mj-ea"/>
              </a:rPr>
              <a:t>　 　</a:t>
            </a:r>
            <a:r>
              <a:rPr lang="en-US" altLang="ja-JP" sz="1800" b="1" dirty="0" smtClean="0">
                <a:latin typeface="+mj-ea"/>
                <a:ea typeface="+mj-ea"/>
              </a:rPr>
              <a:t>| </a:t>
            </a:r>
            <a:r>
              <a:rPr lang="ja-JP" altLang="en-US" sz="1800" b="1" dirty="0" smtClean="0">
                <a:latin typeface="+mj-ea"/>
                <a:ea typeface="+mj-ea"/>
              </a:rPr>
              <a:t>　</a:t>
            </a:r>
            <a:r>
              <a:rPr lang="en-US" altLang="ja-JP" sz="1800" b="1" dirty="0" smtClean="0">
                <a:latin typeface="+mj-ea"/>
                <a:ea typeface="+mj-ea"/>
              </a:rPr>
              <a:t>‘;</a:t>
            </a:r>
            <a:r>
              <a:rPr lang="ja-JP" altLang="en-US" sz="1800" b="1" dirty="0" smtClean="0">
                <a:latin typeface="+mj-ea"/>
                <a:ea typeface="+mj-ea"/>
              </a:rPr>
              <a:t>　＼</a:t>
            </a:r>
            <a:r>
              <a:rPr lang="en-US" altLang="ja-JP" sz="1800" b="1" dirty="0" smtClean="0">
                <a:latin typeface="+mj-ea"/>
                <a:ea typeface="+mj-ea"/>
              </a:rPr>
              <a:t>_____ </a:t>
            </a:r>
            <a:r>
              <a:rPr lang="ja-JP" altLang="en-US" sz="1800" b="1" dirty="0" smtClean="0">
                <a:latin typeface="+mj-ea"/>
                <a:ea typeface="+mj-ea"/>
              </a:rPr>
              <a:t>ノ</a:t>
            </a:r>
            <a:r>
              <a:rPr lang="en-US" altLang="ja-JP" sz="1800" b="1" dirty="0" smtClean="0">
                <a:latin typeface="+mj-ea"/>
                <a:ea typeface="+mj-ea"/>
              </a:rPr>
              <a:t>.| </a:t>
            </a:r>
            <a:r>
              <a:rPr lang="ja-JP" altLang="en-US" sz="1800" b="1" dirty="0" smtClean="0">
                <a:latin typeface="+mj-ea"/>
                <a:ea typeface="+mj-ea"/>
              </a:rPr>
              <a:t>ヽ　</a:t>
            </a:r>
            <a:r>
              <a:rPr lang="en-US" altLang="ja-JP" sz="1800" b="1" dirty="0" smtClean="0">
                <a:latin typeface="+mj-ea"/>
                <a:ea typeface="+mj-ea"/>
              </a:rPr>
              <a:t>I    </a:t>
            </a:r>
            <a:r>
              <a:rPr lang="ja-JP" altLang="en-US" sz="1800" b="1" dirty="0" smtClean="0">
                <a:latin typeface="+mj-ea"/>
                <a:ea typeface="+mj-ea"/>
              </a:rPr>
              <a:t>人生、波瀾万丈です（謎）</a:t>
            </a:r>
            <a:endParaRPr lang="en-US" altLang="ja-JP" sz="1800" b="1" dirty="0" smtClean="0">
              <a:latin typeface="+mj-ea"/>
              <a:ea typeface="+mj-ea"/>
            </a:endParaRPr>
          </a:p>
          <a:p>
            <a:pPr>
              <a:buFontTx/>
              <a:buNone/>
              <a:defRPr/>
            </a:pPr>
            <a:r>
              <a:rPr lang="ja-JP" altLang="en-US" sz="1800" b="1" dirty="0" smtClean="0">
                <a:latin typeface="+mj-ea"/>
                <a:ea typeface="+mj-ea"/>
              </a:rPr>
              <a:t>　 　 </a:t>
            </a:r>
            <a:r>
              <a:rPr lang="en-US" altLang="ja-JP" sz="1800" b="1" dirty="0" smtClean="0">
                <a:latin typeface="+mj-ea"/>
                <a:ea typeface="+mj-ea"/>
              </a:rPr>
              <a:t>|</a:t>
            </a:r>
            <a:r>
              <a:rPr lang="ja-JP" altLang="en-US" sz="1800" b="1" dirty="0" smtClean="0">
                <a:latin typeface="+mj-ea"/>
                <a:ea typeface="+mj-ea"/>
              </a:rPr>
              <a:t>　　＼</a:t>
            </a:r>
            <a:r>
              <a:rPr lang="en-US" altLang="ja-JP" sz="1800" b="1" dirty="0" smtClean="0">
                <a:latin typeface="+mj-ea"/>
                <a:ea typeface="+mj-ea"/>
              </a:rPr>
              <a:t>/</a:t>
            </a:r>
            <a:r>
              <a:rPr lang="ja-JP" altLang="en-US" sz="1800" b="1" dirty="0" smtClean="0">
                <a:latin typeface="+mj-ea"/>
                <a:ea typeface="+mj-ea"/>
              </a:rPr>
              <a:t>ﾞ（</a:t>
            </a:r>
            <a:r>
              <a:rPr lang="en-US" altLang="ja-JP" sz="1800" b="1" dirty="0" smtClean="0">
                <a:latin typeface="+mj-ea"/>
                <a:ea typeface="+mj-ea"/>
              </a:rPr>
              <a:t>__)</a:t>
            </a:r>
            <a:r>
              <a:rPr lang="ja-JP" altLang="en-US" sz="1800" b="1" dirty="0" smtClean="0">
                <a:latin typeface="+mj-ea"/>
                <a:ea typeface="+mj-ea"/>
              </a:rPr>
              <a:t>＼</a:t>
            </a:r>
            <a:r>
              <a:rPr lang="en-US" altLang="ja-JP" sz="1800" b="1" dirty="0" smtClean="0">
                <a:latin typeface="+mj-ea"/>
                <a:ea typeface="+mj-ea"/>
              </a:rPr>
              <a:t>,| </a:t>
            </a:r>
            <a:r>
              <a:rPr lang="ja-JP" altLang="en-US" sz="1800" b="1" dirty="0" smtClean="0">
                <a:latin typeface="+mj-ea"/>
                <a:ea typeface="+mj-ea"/>
              </a:rPr>
              <a:t>　</a:t>
            </a:r>
            <a:r>
              <a:rPr lang="en-US" altLang="ja-JP" sz="1800" b="1" dirty="0" err="1" smtClean="0">
                <a:latin typeface="+mj-ea"/>
                <a:ea typeface="+mj-ea"/>
              </a:rPr>
              <a:t>i</a:t>
            </a:r>
            <a:r>
              <a:rPr lang="ja-JP" altLang="en-US" sz="1800" b="1" dirty="0" smtClean="0">
                <a:latin typeface="+mj-ea"/>
                <a:ea typeface="+mj-ea"/>
              </a:rPr>
              <a:t>　</a:t>
            </a:r>
            <a:r>
              <a:rPr lang="en-US" altLang="ja-JP" sz="1800" b="1" dirty="0" smtClean="0">
                <a:latin typeface="+mj-ea"/>
                <a:ea typeface="+mj-ea"/>
              </a:rPr>
              <a:t>|</a:t>
            </a:r>
            <a:r>
              <a:rPr lang="ja-JP" altLang="en-US" sz="1800" b="1" dirty="0" smtClean="0">
                <a:latin typeface="+mj-ea"/>
                <a:ea typeface="+mj-ea"/>
              </a:rPr>
              <a:t>　</a:t>
            </a:r>
            <a:endParaRPr lang="en-US" altLang="ja-JP" sz="1800" b="1" dirty="0" smtClean="0">
              <a:latin typeface="+mj-ea"/>
              <a:ea typeface="+mj-ea"/>
            </a:endParaRPr>
          </a:p>
          <a:p>
            <a:pPr>
              <a:buFontTx/>
              <a:buNone/>
              <a:defRPr/>
            </a:pPr>
            <a:r>
              <a:rPr lang="ja-JP" altLang="en-US" sz="1800" b="1" dirty="0" smtClean="0">
                <a:latin typeface="+mj-ea"/>
                <a:ea typeface="+mj-ea"/>
              </a:rPr>
              <a:t>　 　 ＞　　 ヽ</a:t>
            </a:r>
            <a:r>
              <a:rPr lang="en-US" altLang="ja-JP" sz="1800" b="1" dirty="0" smtClean="0">
                <a:latin typeface="+mj-ea"/>
                <a:ea typeface="+mj-ea"/>
              </a:rPr>
              <a:t>. </a:t>
            </a:r>
            <a:r>
              <a:rPr lang="ja-JP" altLang="en-US" sz="1800" b="1" dirty="0" smtClean="0">
                <a:latin typeface="+mj-ea"/>
                <a:ea typeface="+mj-ea"/>
              </a:rPr>
              <a:t>ハ　 </a:t>
            </a:r>
            <a:r>
              <a:rPr lang="en-US" altLang="ja-JP" sz="1800" b="1" dirty="0" smtClean="0">
                <a:latin typeface="+mj-ea"/>
                <a:ea typeface="+mj-ea"/>
              </a:rPr>
              <a:t>| </a:t>
            </a:r>
            <a:r>
              <a:rPr lang="ja-JP" altLang="en-US" sz="1800" b="1" dirty="0" smtClean="0">
                <a:latin typeface="+mj-ea"/>
                <a:ea typeface="+mj-ea"/>
              </a:rPr>
              <a:t>　 </a:t>
            </a:r>
            <a:r>
              <a:rPr lang="en-US" altLang="ja-JP" sz="1800" b="1" dirty="0" smtClean="0">
                <a:latin typeface="+mj-ea"/>
                <a:ea typeface="+mj-ea"/>
              </a:rPr>
              <a:t>|</a:t>
            </a:r>
            <a:r>
              <a:rPr lang="ja-JP" altLang="en-US" sz="1800" b="1" dirty="0" smtClean="0">
                <a:latin typeface="+mj-ea"/>
                <a:ea typeface="+mj-ea"/>
              </a:rPr>
              <a:t>｜　 </a:t>
            </a:r>
            <a:r>
              <a:rPr lang="ja-JP" altLang="en-US" sz="1800" b="1" dirty="0" smtClean="0">
                <a:latin typeface="+mj-ea"/>
              </a:rPr>
              <a:t>株式会社シーソフト代表取締役です。</a:t>
            </a:r>
            <a:endParaRPr lang="en-US" altLang="ja-JP" sz="1800" b="1" dirty="0" smtClean="0">
              <a:latin typeface="+mj-ea"/>
              <a:ea typeface="+mj-ea"/>
            </a:endParaRPr>
          </a:p>
          <a:p>
            <a:pPr>
              <a:buFontTx/>
              <a:buNone/>
              <a:defRPr/>
            </a:pPr>
            <a:r>
              <a:rPr lang="ja-JP" altLang="en-US" sz="1800" b="1" dirty="0" smtClean="0">
                <a:latin typeface="+mj-ea"/>
                <a:ea typeface="+mj-ea"/>
              </a:rPr>
              <a:t> 　　　　　　　　　　　　　　　　　</a:t>
            </a:r>
            <a:r>
              <a:rPr lang="ja-JP" altLang="en-US" sz="1800" b="1" dirty="0" smtClean="0">
                <a:latin typeface="+mj-ea"/>
              </a:rPr>
              <a:t>現役のエンジニアです。プログラム書いてます。</a:t>
            </a:r>
            <a:endParaRPr lang="en-US" altLang="ja-JP" sz="1800" b="1" dirty="0" smtClean="0">
              <a:latin typeface="+mj-ea"/>
            </a:endParaRPr>
          </a:p>
          <a:p>
            <a:pPr>
              <a:buFontTx/>
              <a:buNone/>
              <a:defRPr/>
            </a:pPr>
            <a:endParaRPr lang="en-US" altLang="ja-JP" sz="1800" b="1" dirty="0" smtClean="0">
              <a:latin typeface="+mj-ea"/>
            </a:endParaRPr>
          </a:p>
          <a:p>
            <a:pPr>
              <a:buFontTx/>
              <a:buNone/>
              <a:defRPr/>
            </a:pPr>
            <a:r>
              <a:rPr lang="ja-JP" altLang="en-US" sz="1800" b="1" dirty="0" smtClean="0">
                <a:solidFill>
                  <a:srgbClr val="0070C0"/>
                </a:solidFill>
                <a:latin typeface="+mj-ea"/>
              </a:rPr>
              <a:t>メールソフト </a:t>
            </a:r>
            <a:r>
              <a:rPr lang="en-US" altLang="ja-JP" sz="1800" b="1" dirty="0" smtClean="0">
                <a:solidFill>
                  <a:srgbClr val="0070C0"/>
                </a:solidFill>
                <a:latin typeface="+mj-ea"/>
              </a:rPr>
              <a:t>Becky! </a:t>
            </a:r>
            <a:r>
              <a:rPr lang="ja-JP" altLang="en-US" sz="1800" b="1" dirty="0" smtClean="0">
                <a:solidFill>
                  <a:srgbClr val="0070C0"/>
                </a:solidFill>
                <a:latin typeface="+mj-ea"/>
              </a:rPr>
              <a:t>用の </a:t>
            </a:r>
            <a:r>
              <a:rPr lang="en-US" altLang="ja-JP" sz="1800" b="1" dirty="0" err="1" smtClean="0">
                <a:solidFill>
                  <a:srgbClr val="0070C0"/>
                </a:solidFill>
                <a:latin typeface="+mj-ea"/>
              </a:rPr>
              <a:t>BkReplyer</a:t>
            </a:r>
            <a:r>
              <a:rPr lang="en-US" altLang="ja-JP" sz="1800" b="1" dirty="0" smtClean="0">
                <a:solidFill>
                  <a:srgbClr val="0070C0"/>
                </a:solidFill>
                <a:latin typeface="+mj-ea"/>
              </a:rPr>
              <a:t>  </a:t>
            </a:r>
            <a:r>
              <a:rPr lang="ja-JP" altLang="en-US" sz="1800" b="1" dirty="0" smtClean="0">
                <a:solidFill>
                  <a:srgbClr val="0070C0"/>
                </a:solidFill>
                <a:latin typeface="+mj-ea"/>
              </a:rPr>
              <a:t>２ をリリースしました。</a:t>
            </a:r>
            <a:endParaRPr lang="en-US" altLang="ja-JP" sz="1800" b="1" dirty="0" smtClean="0">
              <a:solidFill>
                <a:srgbClr val="0070C0"/>
              </a:solidFill>
              <a:latin typeface="+mj-ea"/>
            </a:endParaRPr>
          </a:p>
          <a:p>
            <a:pPr>
              <a:buFontTx/>
              <a:buNone/>
              <a:defRPr/>
            </a:pPr>
            <a:r>
              <a:rPr lang="ja-JP" altLang="en-US" sz="1800" b="1" dirty="0" smtClean="0">
                <a:solidFill>
                  <a:srgbClr val="0070C0"/>
                </a:solidFill>
                <a:latin typeface="+mj-ea"/>
                <a:ea typeface="+mj-ea"/>
              </a:rPr>
              <a:t>バックアップ用 </a:t>
            </a:r>
            <a:r>
              <a:rPr lang="en-US" altLang="ja-JP" sz="1800" b="1" dirty="0" err="1" smtClean="0">
                <a:solidFill>
                  <a:srgbClr val="0070C0"/>
                </a:solidFill>
                <a:latin typeface="+mj-ea"/>
                <a:ea typeface="+mj-ea"/>
              </a:rPr>
              <a:t>ProjecKit</a:t>
            </a:r>
            <a:r>
              <a:rPr lang="en-US" altLang="ja-JP" sz="1800" b="1" dirty="0" smtClean="0">
                <a:solidFill>
                  <a:srgbClr val="0070C0"/>
                </a:solidFill>
                <a:latin typeface="+mj-ea"/>
                <a:ea typeface="+mj-ea"/>
              </a:rPr>
              <a:t> </a:t>
            </a:r>
            <a:r>
              <a:rPr lang="ja-JP" altLang="en-US" sz="1800" b="1" dirty="0" smtClean="0">
                <a:solidFill>
                  <a:srgbClr val="0070C0"/>
                </a:solidFill>
                <a:latin typeface="+mj-ea"/>
                <a:ea typeface="+mj-ea"/>
              </a:rPr>
              <a:t>もよろしく</a:t>
            </a:r>
            <a:r>
              <a:rPr lang="ja-JP" altLang="en-US" sz="1800" b="1" dirty="0" err="1" smtClean="0">
                <a:solidFill>
                  <a:srgbClr val="0070C0"/>
                </a:solidFill>
                <a:latin typeface="+mj-ea"/>
                <a:ea typeface="+mj-ea"/>
              </a:rPr>
              <a:t>ｗ</a:t>
            </a:r>
            <a:endParaRPr lang="ja-JP" altLang="en-US" sz="1800" b="1" dirty="0">
              <a:solidFill>
                <a:srgbClr val="0070C0"/>
              </a:solidFill>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ＰＦとは</a:t>
            </a:r>
            <a:endParaRPr kumimoji="1" lang="ja-JP" altLang="en-US" sz="3600" dirty="0"/>
          </a:p>
        </p:txBody>
      </p:sp>
      <p:sp>
        <p:nvSpPr>
          <p:cNvPr id="3" name="コンテンツ プレースホルダ 2"/>
          <p:cNvSpPr>
            <a:spLocks noGrp="1"/>
          </p:cNvSpPr>
          <p:nvPr>
            <p:ph idx="1"/>
          </p:nvPr>
        </p:nvSpPr>
        <p:spPr/>
        <p:txBody>
          <a:bodyPr/>
          <a:lstStyle/>
          <a:p>
            <a:r>
              <a:rPr kumimoji="1" lang="ja-JP" altLang="en-US" dirty="0" smtClean="0"/>
              <a:t>プロジェクトファシリテーションとは</a:t>
            </a:r>
            <a:endParaRPr kumimoji="1" lang="en-US" altLang="ja-JP" dirty="0" smtClean="0"/>
          </a:p>
          <a:p>
            <a:pPr>
              <a:buNone/>
            </a:pPr>
            <a:r>
              <a:rPr lang="ja-JP" altLang="en-US" dirty="0" smtClean="0"/>
              <a:t>「ファシリテーション」って？</a:t>
            </a:r>
            <a:endParaRPr lang="en-US" altLang="ja-JP" dirty="0" smtClean="0"/>
          </a:p>
          <a:p>
            <a:pPr>
              <a:buNone/>
            </a:pPr>
            <a:r>
              <a:rPr kumimoji="1" lang="ja-JP" altLang="en-US" dirty="0" smtClean="0"/>
              <a:t>　</a:t>
            </a:r>
            <a:r>
              <a:rPr kumimoji="1" lang="en-US" altLang="ja-JP" dirty="0" smtClean="0"/>
              <a:t>		</a:t>
            </a:r>
            <a:r>
              <a:rPr kumimoji="1" lang="ja-JP" altLang="en-US" dirty="0" smtClean="0"/>
              <a:t>促進する、助ける、円滑にする</a:t>
            </a:r>
            <a:endParaRPr kumimoji="1" lang="en-US" altLang="ja-JP" dirty="0" smtClean="0"/>
          </a:p>
          <a:p>
            <a:pPr>
              <a:buNone/>
            </a:pPr>
            <a:r>
              <a:rPr lang="ja-JP" altLang="en-US" sz="2000" dirty="0" smtClean="0"/>
              <a:t>「日本ファシリテーション協会」</a:t>
            </a:r>
            <a:r>
              <a:rPr lang="en-US" altLang="ja-JP" dirty="0" smtClean="0">
                <a:hlinkClick r:id="rId2"/>
              </a:rPr>
              <a:t>https://www.faj.or.jp/</a:t>
            </a:r>
            <a:endParaRPr lang="en-US" altLang="ja-JP" dirty="0" smtClean="0"/>
          </a:p>
          <a:p>
            <a:pPr>
              <a:buNone/>
            </a:pPr>
            <a:r>
              <a:rPr kumimoji="1" lang="ja-JP" altLang="en-US" sz="2400" dirty="0" smtClean="0"/>
              <a:t>　</a:t>
            </a:r>
            <a:r>
              <a:rPr lang="ja-JP" altLang="en-US" sz="2400" dirty="0" smtClean="0"/>
              <a:t>ファシリテーションの有効利用</a:t>
            </a:r>
            <a:endParaRPr lang="en-US" altLang="ja-JP" sz="2400" dirty="0" smtClean="0"/>
          </a:p>
          <a:p>
            <a:pPr>
              <a:buNone/>
            </a:pPr>
            <a:r>
              <a:rPr lang="en-US" altLang="ja-JP" sz="2400" dirty="0" smtClean="0"/>
              <a:t>  </a:t>
            </a:r>
            <a:r>
              <a:rPr lang="ja-JP" altLang="en-US" sz="2400" dirty="0" smtClean="0"/>
              <a:t>会議の司会進行とか、アイスブレーキングとか、緊張を解く</a:t>
            </a:r>
            <a:endParaRPr lang="en-US" altLang="ja-JP" sz="2400" dirty="0" smtClean="0"/>
          </a:p>
          <a:p>
            <a:pPr>
              <a:buNone/>
            </a:pPr>
            <a:endParaRPr kumimoji="1" lang="en-US" altLang="ja-JP" sz="2400" dirty="0" smtClean="0"/>
          </a:p>
          <a:p>
            <a:r>
              <a:rPr lang="ja-JP" altLang="en-US" dirty="0" smtClean="0"/>
              <a:t>プロジェクトファシリテーション</a:t>
            </a:r>
            <a:endParaRPr lang="en-US" altLang="ja-JP" sz="2400" dirty="0" smtClean="0"/>
          </a:p>
          <a:p>
            <a:pPr>
              <a:buNone/>
            </a:pPr>
            <a:r>
              <a:rPr lang="ja-JP" altLang="en-US" sz="2400" dirty="0" smtClean="0"/>
              <a:t>　造語：「プロジェクト」＋「ファシリテーション」</a:t>
            </a:r>
            <a:endParaRPr lang="en-US" altLang="ja-JP"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プロジェクトってキッツイよねぇ</a:t>
            </a:r>
            <a:endParaRPr kumimoji="1" lang="ja-JP" altLang="en-US" sz="3600" dirty="0"/>
          </a:p>
        </p:txBody>
      </p:sp>
      <p:sp>
        <p:nvSpPr>
          <p:cNvPr id="3" name="コンテンツ プレースホルダ 2"/>
          <p:cNvSpPr>
            <a:spLocks noGrp="1"/>
          </p:cNvSpPr>
          <p:nvPr>
            <p:ph idx="1"/>
          </p:nvPr>
        </p:nvSpPr>
        <p:spPr/>
        <p:txBody>
          <a:bodyPr/>
          <a:lstStyle/>
          <a:p>
            <a:r>
              <a:rPr kumimoji="1" lang="ja-JP" altLang="en-US" dirty="0" smtClean="0">
                <a:solidFill>
                  <a:srgbClr val="0070C0"/>
                </a:solidFill>
              </a:rPr>
              <a:t>ＱＣＤＳＨ</a:t>
            </a:r>
            <a:endParaRPr kumimoji="1" lang="en-US" altLang="ja-JP" dirty="0" smtClean="0">
              <a:solidFill>
                <a:srgbClr val="0070C0"/>
              </a:solidFill>
            </a:endParaRPr>
          </a:p>
          <a:p>
            <a:pPr>
              <a:buNone/>
            </a:pPr>
            <a:r>
              <a:rPr lang="ja-JP" altLang="en-US" dirty="0" smtClean="0"/>
              <a:t>　品質＞コスト＞納期＞安全＞人間性</a:t>
            </a:r>
            <a:endParaRPr lang="en-US" altLang="ja-JP" dirty="0" smtClean="0"/>
          </a:p>
          <a:p>
            <a:pPr>
              <a:buNone/>
            </a:pPr>
            <a:r>
              <a:rPr kumimoji="1" lang="ja-JP" altLang="en-US" dirty="0" smtClean="0"/>
              <a:t>　デスマーチって人間性無視されてない！？</a:t>
            </a:r>
            <a:endParaRPr kumimoji="1" lang="en-US" altLang="ja-JP" dirty="0" smtClean="0"/>
          </a:p>
          <a:p>
            <a:r>
              <a:rPr lang="ja-JP" altLang="en-US" dirty="0" smtClean="0">
                <a:solidFill>
                  <a:srgbClr val="0070C0"/>
                </a:solidFill>
              </a:rPr>
              <a:t>見える化</a:t>
            </a:r>
            <a:endParaRPr lang="en-US" altLang="ja-JP" dirty="0" smtClean="0">
              <a:solidFill>
                <a:srgbClr val="0070C0"/>
              </a:solidFill>
            </a:endParaRPr>
          </a:p>
          <a:p>
            <a:pPr>
              <a:buNone/>
            </a:pPr>
            <a:r>
              <a:rPr lang="ja-JP" altLang="en-US" dirty="0" smtClean="0"/>
              <a:t>　ボトルネックの早期発見</a:t>
            </a:r>
            <a:endParaRPr kumimoji="1" lang="en-US" altLang="ja-JP" dirty="0" smtClean="0"/>
          </a:p>
          <a:p>
            <a:r>
              <a:rPr kumimoji="1" lang="ja-JP" altLang="en-US" dirty="0" smtClean="0">
                <a:solidFill>
                  <a:srgbClr val="0070C0"/>
                </a:solidFill>
              </a:rPr>
              <a:t>アジャイル開発</a:t>
            </a:r>
            <a:endParaRPr kumimoji="1" lang="en-US" altLang="ja-JP" dirty="0" smtClean="0">
              <a:solidFill>
                <a:srgbClr val="0070C0"/>
              </a:solidFill>
            </a:endParaRPr>
          </a:p>
          <a:p>
            <a:pPr>
              <a:buNone/>
            </a:pPr>
            <a:r>
              <a:rPr lang="ja-JP" altLang="en-US" dirty="0" smtClean="0"/>
              <a:t>　ＸＰ（エクストリーム・プログラミング）</a:t>
            </a:r>
            <a:endParaRPr lang="en-US" altLang="ja-JP" dirty="0" smtClean="0"/>
          </a:p>
          <a:p>
            <a:pPr>
              <a:buNone/>
            </a:pPr>
            <a:r>
              <a:rPr lang="ja-JP" altLang="en-US" dirty="0" smtClean="0"/>
              <a:t>　リーンソフトウェア開発</a:t>
            </a:r>
            <a:endParaRPr kumimoji="1" lang="en-US" altLang="ja-JP" dirty="0" smtClean="0"/>
          </a:p>
          <a:p>
            <a:pPr>
              <a:buNone/>
            </a:pPr>
            <a:endParaRPr kumimoji="1" lang="en-US" altLang="ja-JP" dirty="0" smtClean="0"/>
          </a:p>
          <a:p>
            <a:pPr>
              <a:buNone/>
            </a:pP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ゆー</a:t>
            </a:r>
            <a:r>
              <a:rPr kumimoji="1" lang="ja-JP" altLang="en-US" sz="3600" dirty="0" err="1" smtClean="0"/>
              <a:t>ち</a:t>
            </a:r>
            <a:r>
              <a:rPr kumimoji="1" lang="ja-JP" altLang="en-US" sz="3600" dirty="0" smtClean="0"/>
              <a:t>なりのＰＦの解釈</a:t>
            </a:r>
            <a:endParaRPr kumimoji="1" lang="ja-JP" altLang="en-US" sz="3600" dirty="0"/>
          </a:p>
        </p:txBody>
      </p:sp>
      <p:sp>
        <p:nvSpPr>
          <p:cNvPr id="3" name="コンテンツ プレースホルダ 2"/>
          <p:cNvSpPr>
            <a:spLocks noGrp="1"/>
          </p:cNvSpPr>
          <p:nvPr>
            <p:ph idx="1"/>
          </p:nvPr>
        </p:nvSpPr>
        <p:spPr/>
        <p:txBody>
          <a:bodyPr/>
          <a:lstStyle/>
          <a:p>
            <a:r>
              <a:rPr lang="ja-JP" altLang="en-US" dirty="0" smtClean="0"/>
              <a:t>人間性＞品質＞コスト＞納期＞安全</a:t>
            </a:r>
            <a:endParaRPr lang="en-US" altLang="ja-JP" dirty="0" smtClean="0"/>
          </a:p>
          <a:p>
            <a:pPr>
              <a:buNone/>
            </a:pPr>
            <a:r>
              <a:rPr kumimoji="1" lang="ja-JP" altLang="en-US" dirty="0" smtClean="0"/>
              <a:t>　</a:t>
            </a:r>
            <a:endParaRPr kumimoji="1" lang="en-US" altLang="ja-JP" dirty="0" smtClean="0"/>
          </a:p>
          <a:p>
            <a:pPr>
              <a:buNone/>
            </a:pPr>
            <a:r>
              <a:rPr lang="ja-JP" altLang="en-US" dirty="0" smtClean="0"/>
              <a:t>　働いている人の気持ちを、まず幸せにする</a:t>
            </a:r>
            <a:endParaRPr lang="en-US" altLang="ja-JP" dirty="0" smtClean="0"/>
          </a:p>
          <a:p>
            <a:pPr>
              <a:buNone/>
            </a:pPr>
            <a:r>
              <a:rPr lang="ja-JP" altLang="en-US" dirty="0" smtClean="0"/>
              <a:t>ことこそ</a:t>
            </a:r>
            <a:r>
              <a:rPr kumimoji="1" lang="ja-JP" altLang="en-US" dirty="0" smtClean="0"/>
              <a:t>重要。</a:t>
            </a:r>
            <a:endParaRPr kumimoji="1" lang="en-US" altLang="ja-JP" dirty="0" smtClean="0"/>
          </a:p>
          <a:p>
            <a:pPr>
              <a:buNone/>
            </a:pPr>
            <a:r>
              <a:rPr lang="ja-JP" altLang="en-US" dirty="0" smtClean="0"/>
              <a:t>　</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見える化とＰＦ</a:t>
            </a:r>
            <a:endParaRPr kumimoji="1" lang="ja-JP" altLang="en-US" sz="3600" dirty="0"/>
          </a:p>
        </p:txBody>
      </p:sp>
      <p:sp>
        <p:nvSpPr>
          <p:cNvPr id="3" name="コンテンツ プレースホルダ 2"/>
          <p:cNvSpPr>
            <a:spLocks noGrp="1"/>
          </p:cNvSpPr>
          <p:nvPr>
            <p:ph idx="1"/>
          </p:nvPr>
        </p:nvSpPr>
        <p:spPr>
          <a:xfrm>
            <a:off x="357158" y="1000108"/>
            <a:ext cx="8229600" cy="5073650"/>
          </a:xfrm>
        </p:spPr>
        <p:txBody>
          <a:bodyPr/>
          <a:lstStyle/>
          <a:p>
            <a:r>
              <a:rPr lang="ja-JP" altLang="en-US" dirty="0" smtClean="0"/>
              <a:t>何のために「見える化」</a:t>
            </a:r>
            <a:endParaRPr lang="en-US" altLang="ja-JP" dirty="0" smtClean="0"/>
          </a:p>
          <a:p>
            <a:r>
              <a:rPr kumimoji="1" lang="ja-JP" altLang="en-US" dirty="0" smtClean="0"/>
              <a:t>なぜ「見える化」</a:t>
            </a:r>
            <a:endParaRPr kumimoji="1" lang="en-US" altLang="ja-JP" dirty="0" smtClean="0"/>
          </a:p>
          <a:p>
            <a:r>
              <a:rPr lang="ja-JP" altLang="en-US" dirty="0" smtClean="0"/>
              <a:t>どうやって「見える化」</a:t>
            </a:r>
            <a:endParaRPr lang="en-US" altLang="ja-JP" dirty="0" smtClean="0"/>
          </a:p>
          <a:p>
            <a:r>
              <a:rPr lang="ja-JP" altLang="en-US" dirty="0" smtClean="0"/>
              <a:t>どこで「見える化」</a:t>
            </a:r>
            <a:endParaRPr lang="en-US" altLang="ja-JP" dirty="0" smtClean="0"/>
          </a:p>
          <a:p>
            <a:r>
              <a:rPr kumimoji="1" lang="ja-JP" altLang="en-US" dirty="0" smtClean="0"/>
              <a:t>だれがやるの「見える化」</a:t>
            </a:r>
            <a:endParaRPr kumimoji="1" lang="ja-JP" altLang="en-US" dirty="0"/>
          </a:p>
        </p:txBody>
      </p:sp>
      <p:pic>
        <p:nvPicPr>
          <p:cNvPr id="16388" name="Picture 4"/>
          <p:cNvPicPr>
            <a:picLocks noChangeAspect="1" noChangeArrowheads="1"/>
          </p:cNvPicPr>
          <p:nvPr/>
        </p:nvPicPr>
        <p:blipFill>
          <a:blip r:embed="rId2"/>
          <a:srcRect/>
          <a:stretch>
            <a:fillRect/>
          </a:stretch>
        </p:blipFill>
        <p:spPr bwMode="auto">
          <a:xfrm>
            <a:off x="2714612" y="3857628"/>
            <a:ext cx="5905500" cy="2095500"/>
          </a:xfrm>
          <a:prstGeom prst="rect">
            <a:avLst/>
          </a:prstGeom>
          <a:noFill/>
          <a:ln w="9525">
            <a:noFill/>
            <a:miter lim="800000"/>
            <a:headEnd/>
            <a:tailEnd/>
          </a:ln>
        </p:spPr>
      </p:pic>
      <p:sp>
        <p:nvSpPr>
          <p:cNvPr id="8" name="テキスト ボックス 7"/>
          <p:cNvSpPr txBox="1"/>
          <p:nvPr/>
        </p:nvSpPr>
        <p:spPr>
          <a:xfrm>
            <a:off x="5000628" y="1142985"/>
            <a:ext cx="3429024" cy="2462213"/>
          </a:xfrm>
          <a:prstGeom prst="rect">
            <a:avLst/>
          </a:prstGeom>
          <a:noFill/>
        </p:spPr>
        <p:txBody>
          <a:bodyPr wrap="square" rtlCol="0">
            <a:spAutoFit/>
          </a:bodyPr>
          <a:lstStyle/>
          <a:p>
            <a:r>
              <a:rPr lang="ja-JP" altLang="en-US" sz="2000" b="1" dirty="0">
                <a:solidFill>
                  <a:srgbClr val="FF0000"/>
                </a:solidFill>
              </a:rPr>
              <a:t>「最新の正の情報」</a:t>
            </a:r>
            <a:r>
              <a:rPr lang="ja-JP" altLang="en-US" b="1" dirty="0"/>
              <a:t>が、</a:t>
            </a:r>
            <a:r>
              <a:rPr lang="ja-JP" altLang="en-US" sz="2000" b="1" dirty="0"/>
              <a:t>「</a:t>
            </a:r>
            <a:r>
              <a:rPr lang="ja-JP" altLang="en-US" sz="2000" b="1" dirty="0">
                <a:solidFill>
                  <a:srgbClr val="FF0000"/>
                </a:solidFill>
              </a:rPr>
              <a:t>一箇所に」</a:t>
            </a:r>
            <a:r>
              <a:rPr lang="ja-JP" altLang="en-US" sz="2000" b="1" dirty="0"/>
              <a:t>、</a:t>
            </a:r>
            <a:r>
              <a:rPr lang="ja-JP" altLang="en-US" sz="2000" b="1" dirty="0">
                <a:solidFill>
                  <a:srgbClr val="FF0000"/>
                </a:solidFill>
              </a:rPr>
              <a:t>「大きく」</a:t>
            </a:r>
            <a:r>
              <a:rPr lang="ja-JP" altLang="en-US" b="1" dirty="0"/>
              <a:t>書かれていて、それを、</a:t>
            </a:r>
            <a:r>
              <a:rPr lang="ja-JP" altLang="en-US" sz="2000" b="1" dirty="0">
                <a:solidFill>
                  <a:srgbClr val="FF0000"/>
                </a:solidFill>
              </a:rPr>
              <a:t>「両チームのメンバー」</a:t>
            </a:r>
            <a:r>
              <a:rPr lang="ja-JP" altLang="en-US" sz="2000" b="1" dirty="0"/>
              <a:t>、</a:t>
            </a:r>
            <a:r>
              <a:rPr lang="ja-JP" altLang="en-US" sz="2000" b="1" dirty="0">
                <a:solidFill>
                  <a:srgbClr val="FF0000"/>
                </a:solidFill>
              </a:rPr>
              <a:t>「審判」</a:t>
            </a:r>
            <a:r>
              <a:rPr lang="ja-JP" altLang="en-US" sz="2000" b="1" dirty="0"/>
              <a:t>、</a:t>
            </a:r>
            <a:r>
              <a:rPr lang="ja-JP" altLang="en-US" sz="2000" b="1" dirty="0">
                <a:solidFill>
                  <a:srgbClr val="FF0000"/>
                </a:solidFill>
              </a:rPr>
              <a:t>「観客」</a:t>
            </a:r>
            <a:r>
              <a:rPr lang="ja-JP" altLang="en-US" b="1" dirty="0"/>
              <a:t>が見ている</a:t>
            </a:r>
            <a:r>
              <a:rPr lang="ja-JP" altLang="en-US" b="1" dirty="0" smtClean="0"/>
              <a:t>。</a:t>
            </a:r>
            <a:endParaRPr lang="en-US" altLang="ja-JP" b="1" dirty="0" smtClean="0"/>
          </a:p>
          <a:p>
            <a:r>
              <a:rPr lang="ja-JP" altLang="en-US" sz="2000" b="1" dirty="0" smtClean="0"/>
              <a:t>「</a:t>
            </a:r>
            <a:r>
              <a:rPr lang="ja-JP" altLang="en-US" sz="2000" b="1" dirty="0">
                <a:solidFill>
                  <a:srgbClr val="FF0000"/>
                </a:solidFill>
              </a:rPr>
              <a:t>次の行動」</a:t>
            </a:r>
            <a:r>
              <a:rPr lang="ja-JP" altLang="en-US" sz="2000" b="1" dirty="0"/>
              <a:t>を誘発</a:t>
            </a:r>
            <a:r>
              <a:rPr lang="ja-JP" altLang="en-US" b="1" dirty="0"/>
              <a:t>する</a:t>
            </a:r>
            <a:r>
              <a:rPr lang="ja-JP" altLang="en-US" b="1" dirty="0" smtClean="0"/>
              <a:t>。</a:t>
            </a:r>
            <a:endParaRPr lang="en-US" altLang="ja-JP" b="1" dirty="0" smtClean="0"/>
          </a:p>
          <a:p>
            <a:endParaRPr lang="ja-JP" altLang="en-US" b="1" dirty="0"/>
          </a:p>
          <a:p>
            <a:r>
              <a:rPr lang="ja-JP" altLang="en-US" sz="1200" b="1" dirty="0" smtClean="0"/>
              <a:t>資料参照：</a:t>
            </a:r>
            <a:r>
              <a:rPr lang="en-US" altLang="ja-JP" sz="1200" b="1" dirty="0" smtClean="0"/>
              <a:t>http://www.objectclub.jp/download/files/pf/ProjectFacilitation20071025.pdf</a:t>
            </a:r>
            <a:endParaRPr kumimoji="1" lang="ja-JP" altLang="en-US" b="1" dirty="0"/>
          </a:p>
        </p:txBody>
      </p:sp>
      <p:sp>
        <p:nvSpPr>
          <p:cNvPr id="9" name="下矢印 8"/>
          <p:cNvSpPr/>
          <p:nvPr/>
        </p:nvSpPr>
        <p:spPr>
          <a:xfrm>
            <a:off x="357158" y="4572008"/>
            <a:ext cx="2000264" cy="1335598"/>
          </a:xfrm>
          <a:prstGeom prst="downArrow">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実践</a:t>
            </a:r>
            <a:endParaRPr kumimoji="1" lang="ja-JP" altLang="en-US" b="1" dirty="0" smtClean="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タスクかんばん</a:t>
            </a:r>
            <a:endParaRPr kumimoji="1" lang="ja-JP" altLang="en-US" sz="3600" dirty="0"/>
          </a:p>
        </p:txBody>
      </p:sp>
      <p:graphicFrame>
        <p:nvGraphicFramePr>
          <p:cNvPr id="4" name="表 3"/>
          <p:cNvGraphicFramePr>
            <a:graphicFrameLocks noGrp="1"/>
          </p:cNvGraphicFramePr>
          <p:nvPr/>
        </p:nvGraphicFramePr>
        <p:xfrm>
          <a:off x="642909" y="1142984"/>
          <a:ext cx="7715304" cy="4429156"/>
        </p:xfrm>
        <a:graphic>
          <a:graphicData uri="http://schemas.openxmlformats.org/drawingml/2006/table">
            <a:tbl>
              <a:tblPr firstRow="1" bandRow="1">
                <a:tableStyleId>{5C22544A-7EE6-4342-B048-85BDC9FD1C3A}</a:tableStyleId>
              </a:tblPr>
              <a:tblGrid>
                <a:gridCol w="2571768"/>
                <a:gridCol w="2571768"/>
                <a:gridCol w="2571768"/>
              </a:tblGrid>
              <a:tr h="480428">
                <a:tc>
                  <a:txBody>
                    <a:bodyPr/>
                    <a:lstStyle/>
                    <a:p>
                      <a:pPr algn="ctr"/>
                      <a:r>
                        <a:rPr kumimoji="1" lang="en-US" altLang="ja-JP" dirty="0" err="1" smtClean="0">
                          <a:solidFill>
                            <a:schemeClr val="tx1"/>
                          </a:solidFill>
                        </a:rPr>
                        <a:t>ToDO</a:t>
                      </a:r>
                      <a:endParaRPr kumimoji="1" lang="ja-JP" altLang="en-US" dirty="0">
                        <a:solidFill>
                          <a:schemeClr val="tx1"/>
                        </a:solidFill>
                      </a:endParaRPr>
                    </a:p>
                  </a:txBody>
                  <a:tcPr/>
                </a:tc>
                <a:tc>
                  <a:txBody>
                    <a:bodyPr/>
                    <a:lstStyle/>
                    <a:p>
                      <a:pPr algn="ctr"/>
                      <a:r>
                        <a:rPr kumimoji="1" lang="en-US" altLang="ja-JP" dirty="0" smtClean="0">
                          <a:solidFill>
                            <a:schemeClr val="tx1"/>
                          </a:solidFill>
                        </a:rPr>
                        <a:t>Doing</a:t>
                      </a:r>
                      <a:endParaRPr kumimoji="1" lang="ja-JP" altLang="en-US" dirty="0">
                        <a:solidFill>
                          <a:schemeClr val="tx1"/>
                        </a:solidFill>
                      </a:endParaRPr>
                    </a:p>
                  </a:txBody>
                  <a:tcPr/>
                </a:tc>
                <a:tc>
                  <a:txBody>
                    <a:bodyPr/>
                    <a:lstStyle/>
                    <a:p>
                      <a:pPr algn="ctr"/>
                      <a:r>
                        <a:rPr kumimoji="1" lang="en-US" altLang="ja-JP" dirty="0" smtClean="0">
                          <a:solidFill>
                            <a:schemeClr val="tx1"/>
                          </a:solidFill>
                        </a:rPr>
                        <a:t>Done</a:t>
                      </a:r>
                      <a:endParaRPr kumimoji="1" lang="ja-JP" altLang="en-US" dirty="0">
                        <a:solidFill>
                          <a:schemeClr val="tx1"/>
                        </a:solidFill>
                      </a:endParaRPr>
                    </a:p>
                  </a:txBody>
                  <a:tcPr/>
                </a:tc>
              </a:tr>
              <a:tr h="3948728">
                <a:tc>
                  <a:txBody>
                    <a:bodyPr/>
                    <a:lstStyle/>
                    <a:p>
                      <a:endParaRPr kumimoji="1" lang="ja-JP" altLang="en-US">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r>
            </a:tbl>
          </a:graphicData>
        </a:graphic>
      </p:graphicFrame>
      <p:grpSp>
        <p:nvGrpSpPr>
          <p:cNvPr id="12" name="グループ化 11"/>
          <p:cNvGrpSpPr/>
          <p:nvPr/>
        </p:nvGrpSpPr>
        <p:grpSpPr>
          <a:xfrm>
            <a:off x="928662" y="2000240"/>
            <a:ext cx="1500198" cy="500066"/>
            <a:chOff x="1285852" y="2428868"/>
            <a:chExt cx="5357850" cy="2500330"/>
          </a:xfrm>
        </p:grpSpPr>
        <p:sp>
          <p:nvSpPr>
            <p:cNvPr id="10" name="1 つの角を切り取った四角形 9"/>
            <p:cNvSpPr/>
            <p:nvPr/>
          </p:nvSpPr>
          <p:spPr>
            <a:xfrm>
              <a:off x="1285852" y="2428868"/>
              <a:ext cx="5357850" cy="2500330"/>
            </a:xfrm>
            <a:prstGeom prst="snip1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1" name="直角三角形 10"/>
            <p:cNvSpPr/>
            <p:nvPr/>
          </p:nvSpPr>
          <p:spPr>
            <a:xfrm>
              <a:off x="6215074" y="2428868"/>
              <a:ext cx="428628" cy="428628"/>
            </a:xfrm>
            <a:prstGeom prst="rtTriangle">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13" name="グループ化 12"/>
          <p:cNvGrpSpPr/>
          <p:nvPr/>
        </p:nvGrpSpPr>
        <p:grpSpPr>
          <a:xfrm>
            <a:off x="1000100" y="2928934"/>
            <a:ext cx="1500198" cy="500066"/>
            <a:chOff x="1285852" y="2428868"/>
            <a:chExt cx="5357850" cy="2500330"/>
          </a:xfrm>
        </p:grpSpPr>
        <p:sp>
          <p:nvSpPr>
            <p:cNvPr id="14" name="1 つの角を切り取った四角形 13"/>
            <p:cNvSpPr/>
            <p:nvPr/>
          </p:nvSpPr>
          <p:spPr>
            <a:xfrm>
              <a:off x="1285852" y="2428868"/>
              <a:ext cx="5357850" cy="2500330"/>
            </a:xfrm>
            <a:prstGeom prst="snip1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 name="直角三角形 14"/>
            <p:cNvSpPr/>
            <p:nvPr/>
          </p:nvSpPr>
          <p:spPr>
            <a:xfrm>
              <a:off x="6215074" y="2428868"/>
              <a:ext cx="428628" cy="428628"/>
            </a:xfrm>
            <a:prstGeom prst="rtTriangle">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16" name="グループ化 15"/>
          <p:cNvGrpSpPr/>
          <p:nvPr/>
        </p:nvGrpSpPr>
        <p:grpSpPr>
          <a:xfrm>
            <a:off x="1000100" y="3786190"/>
            <a:ext cx="1500198" cy="500066"/>
            <a:chOff x="1285852" y="2428868"/>
            <a:chExt cx="5357850" cy="2500330"/>
          </a:xfrm>
          <a:solidFill>
            <a:srgbClr val="FF0000"/>
          </a:solidFill>
        </p:grpSpPr>
        <p:sp>
          <p:nvSpPr>
            <p:cNvPr id="17" name="1 つの角を切り取った四角形 16"/>
            <p:cNvSpPr/>
            <p:nvPr/>
          </p:nvSpPr>
          <p:spPr>
            <a:xfrm>
              <a:off x="1285852" y="2428868"/>
              <a:ext cx="5357850" cy="2500330"/>
            </a:xfrm>
            <a:prstGeom prst="snip1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8" name="直角三角形 17"/>
            <p:cNvSpPr/>
            <p:nvPr/>
          </p:nvSpPr>
          <p:spPr>
            <a:xfrm>
              <a:off x="6215074" y="2428868"/>
              <a:ext cx="428628" cy="428628"/>
            </a:xfrm>
            <a:prstGeom prst="r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19" name="グループ化 18"/>
          <p:cNvGrpSpPr/>
          <p:nvPr/>
        </p:nvGrpSpPr>
        <p:grpSpPr>
          <a:xfrm>
            <a:off x="3643306" y="4643446"/>
            <a:ext cx="1500198" cy="500066"/>
            <a:chOff x="1285852" y="2428868"/>
            <a:chExt cx="5357850" cy="2500330"/>
          </a:xfrm>
        </p:grpSpPr>
        <p:sp>
          <p:nvSpPr>
            <p:cNvPr id="20" name="1 つの角を切り取った四角形 19"/>
            <p:cNvSpPr/>
            <p:nvPr/>
          </p:nvSpPr>
          <p:spPr>
            <a:xfrm>
              <a:off x="1285852" y="2428868"/>
              <a:ext cx="5357850" cy="2500330"/>
            </a:xfrm>
            <a:prstGeom prst="snip1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 name="直角三角形 20"/>
            <p:cNvSpPr/>
            <p:nvPr/>
          </p:nvSpPr>
          <p:spPr>
            <a:xfrm>
              <a:off x="6215074" y="2428868"/>
              <a:ext cx="428628" cy="428628"/>
            </a:xfrm>
            <a:prstGeom prst="rtTriangle">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22" name="グループ化 21"/>
          <p:cNvGrpSpPr/>
          <p:nvPr/>
        </p:nvGrpSpPr>
        <p:grpSpPr>
          <a:xfrm>
            <a:off x="3428992" y="2071678"/>
            <a:ext cx="1500198" cy="500066"/>
            <a:chOff x="1285852" y="2428868"/>
            <a:chExt cx="5357850" cy="2500330"/>
          </a:xfrm>
        </p:grpSpPr>
        <p:sp>
          <p:nvSpPr>
            <p:cNvPr id="23" name="1 つの角を切り取った四角形 22"/>
            <p:cNvSpPr/>
            <p:nvPr/>
          </p:nvSpPr>
          <p:spPr>
            <a:xfrm>
              <a:off x="1285852" y="2428868"/>
              <a:ext cx="5357850" cy="2500330"/>
            </a:xfrm>
            <a:prstGeom prst="snip1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4" name="直角三角形 23"/>
            <p:cNvSpPr/>
            <p:nvPr/>
          </p:nvSpPr>
          <p:spPr>
            <a:xfrm>
              <a:off x="6215074" y="2428868"/>
              <a:ext cx="428628" cy="428628"/>
            </a:xfrm>
            <a:prstGeom prst="rtTriangle">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25" name="グループ化 24"/>
          <p:cNvGrpSpPr/>
          <p:nvPr/>
        </p:nvGrpSpPr>
        <p:grpSpPr>
          <a:xfrm>
            <a:off x="6215074" y="3786190"/>
            <a:ext cx="1500198" cy="500066"/>
            <a:chOff x="1285852" y="2428868"/>
            <a:chExt cx="5357850" cy="2500330"/>
          </a:xfrm>
        </p:grpSpPr>
        <p:sp>
          <p:nvSpPr>
            <p:cNvPr id="26" name="1 つの角を切り取った四角形 25"/>
            <p:cNvSpPr/>
            <p:nvPr/>
          </p:nvSpPr>
          <p:spPr>
            <a:xfrm>
              <a:off x="1285852" y="2428868"/>
              <a:ext cx="5357850" cy="2500330"/>
            </a:xfrm>
            <a:prstGeom prst="snip1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7" name="直角三角形 26"/>
            <p:cNvSpPr/>
            <p:nvPr/>
          </p:nvSpPr>
          <p:spPr>
            <a:xfrm>
              <a:off x="6215074" y="2428868"/>
              <a:ext cx="428628" cy="428628"/>
            </a:xfrm>
            <a:prstGeom prst="rtTriangle">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28" name="グループ化 27"/>
          <p:cNvGrpSpPr/>
          <p:nvPr/>
        </p:nvGrpSpPr>
        <p:grpSpPr>
          <a:xfrm>
            <a:off x="3500430" y="3000372"/>
            <a:ext cx="1500198" cy="500066"/>
            <a:chOff x="1285852" y="2428868"/>
            <a:chExt cx="5357850" cy="2500330"/>
          </a:xfrm>
        </p:grpSpPr>
        <p:sp>
          <p:nvSpPr>
            <p:cNvPr id="29" name="1 つの角を切り取った四角形 28"/>
            <p:cNvSpPr/>
            <p:nvPr/>
          </p:nvSpPr>
          <p:spPr>
            <a:xfrm>
              <a:off x="1285852" y="2428868"/>
              <a:ext cx="5357850" cy="2500330"/>
            </a:xfrm>
            <a:prstGeom prst="snip1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0" name="直角三角形 29"/>
            <p:cNvSpPr/>
            <p:nvPr/>
          </p:nvSpPr>
          <p:spPr>
            <a:xfrm>
              <a:off x="6215074" y="2428868"/>
              <a:ext cx="428628" cy="428628"/>
            </a:xfrm>
            <a:prstGeom prst="rtTriangle">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31" name="グループ化 30"/>
          <p:cNvGrpSpPr/>
          <p:nvPr/>
        </p:nvGrpSpPr>
        <p:grpSpPr>
          <a:xfrm>
            <a:off x="6215074" y="2928934"/>
            <a:ext cx="1500198" cy="500066"/>
            <a:chOff x="1285852" y="2428868"/>
            <a:chExt cx="5357850" cy="2500330"/>
          </a:xfrm>
        </p:grpSpPr>
        <p:sp>
          <p:nvSpPr>
            <p:cNvPr id="32" name="1 つの角を切り取った四角形 31"/>
            <p:cNvSpPr/>
            <p:nvPr/>
          </p:nvSpPr>
          <p:spPr>
            <a:xfrm>
              <a:off x="1285852" y="2428868"/>
              <a:ext cx="5357850" cy="2500330"/>
            </a:xfrm>
            <a:prstGeom prst="snip1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3" name="直角三角形 32"/>
            <p:cNvSpPr/>
            <p:nvPr/>
          </p:nvSpPr>
          <p:spPr>
            <a:xfrm>
              <a:off x="6215074" y="2428868"/>
              <a:ext cx="428628" cy="428628"/>
            </a:xfrm>
            <a:prstGeom prst="rtTriangle">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34" name="グループ化 33"/>
          <p:cNvGrpSpPr/>
          <p:nvPr/>
        </p:nvGrpSpPr>
        <p:grpSpPr>
          <a:xfrm>
            <a:off x="3571868" y="3929066"/>
            <a:ext cx="1500198" cy="500066"/>
            <a:chOff x="1285852" y="2428868"/>
            <a:chExt cx="5357850" cy="2500330"/>
          </a:xfrm>
        </p:grpSpPr>
        <p:sp>
          <p:nvSpPr>
            <p:cNvPr id="35" name="1 つの角を切り取った四角形 34"/>
            <p:cNvSpPr/>
            <p:nvPr/>
          </p:nvSpPr>
          <p:spPr>
            <a:xfrm>
              <a:off x="1285852" y="2428868"/>
              <a:ext cx="5357850" cy="2500330"/>
            </a:xfrm>
            <a:prstGeom prst="snip1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6" name="直角三角形 35"/>
            <p:cNvSpPr/>
            <p:nvPr/>
          </p:nvSpPr>
          <p:spPr>
            <a:xfrm>
              <a:off x="6215074" y="2428868"/>
              <a:ext cx="428628" cy="428628"/>
            </a:xfrm>
            <a:prstGeom prst="rtTriangle">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37" name="グループ化 36"/>
          <p:cNvGrpSpPr/>
          <p:nvPr/>
        </p:nvGrpSpPr>
        <p:grpSpPr>
          <a:xfrm>
            <a:off x="6143636" y="2143116"/>
            <a:ext cx="1500198" cy="500066"/>
            <a:chOff x="1285852" y="2428868"/>
            <a:chExt cx="5357850" cy="2500330"/>
          </a:xfrm>
        </p:grpSpPr>
        <p:sp>
          <p:nvSpPr>
            <p:cNvPr id="38" name="1 つの角を切り取った四角形 37"/>
            <p:cNvSpPr/>
            <p:nvPr/>
          </p:nvSpPr>
          <p:spPr>
            <a:xfrm>
              <a:off x="1285852" y="2428868"/>
              <a:ext cx="5357850" cy="2500330"/>
            </a:xfrm>
            <a:prstGeom prst="snip1Rect">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9" name="直角三角形 38"/>
            <p:cNvSpPr/>
            <p:nvPr/>
          </p:nvSpPr>
          <p:spPr>
            <a:xfrm>
              <a:off x="6215074" y="2428868"/>
              <a:ext cx="428628" cy="428628"/>
            </a:xfrm>
            <a:prstGeom prst="rtTriangle">
              <a:avLst/>
            </a:prstGeom>
            <a:solidFill>
              <a:srgbClr val="FFDCB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
        <p:nvSpPr>
          <p:cNvPr id="40" name="角丸四角形吹き出し 39"/>
          <p:cNvSpPr/>
          <p:nvPr/>
        </p:nvSpPr>
        <p:spPr>
          <a:xfrm>
            <a:off x="5000628" y="1285860"/>
            <a:ext cx="3214710" cy="1143008"/>
          </a:xfrm>
          <a:prstGeom prst="wedgeRoundRectCallout">
            <a:avLst>
              <a:gd name="adj1" fmla="val -37590"/>
              <a:gd name="adj2" fmla="val 82635"/>
              <a:gd name="adj3" fmla="val 16667"/>
            </a:avLst>
          </a:prstGeom>
          <a:solidFill>
            <a:schemeClr val="accent6">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プロジェクト全体の状態を、チーム全員が共有できる。</a:t>
            </a:r>
          </a:p>
        </p:txBody>
      </p:sp>
      <p:sp>
        <p:nvSpPr>
          <p:cNvPr id="41" name="角丸四角形吹き出し 40"/>
          <p:cNvSpPr/>
          <p:nvPr/>
        </p:nvSpPr>
        <p:spPr>
          <a:xfrm>
            <a:off x="1214414" y="4643446"/>
            <a:ext cx="3214710" cy="1214446"/>
          </a:xfrm>
          <a:prstGeom prst="wedgeRoundRectCallout">
            <a:avLst>
              <a:gd name="adj1" fmla="val -36631"/>
              <a:gd name="adj2" fmla="val -91746"/>
              <a:gd name="adj3" fmla="val 16667"/>
            </a:avLst>
          </a:prstGeom>
          <a:solidFill>
            <a:schemeClr val="accent6">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rPr>
              <a:t>問題発生！メンバーの自立的なアクションを促す。</a:t>
            </a:r>
            <a:endParaRPr kumimoji="1" lang="en-US" altLang="ja-JP" sz="2000" b="1" dirty="0" smtClean="0">
              <a:solidFill>
                <a:schemeClr val="tx1"/>
              </a:solidFill>
            </a:endParaRPr>
          </a:p>
          <a:p>
            <a:r>
              <a:rPr lang="ja-JP" altLang="en-US" sz="2000" b="1" dirty="0" smtClean="0">
                <a:solidFill>
                  <a:schemeClr val="tx1"/>
                </a:solidFill>
              </a:rPr>
              <a:t>未解決な重要事項を色分けで判断。</a:t>
            </a:r>
            <a:endParaRPr kumimoji="1" lang="ja-JP" altLang="en-US" sz="2000" b="1" dirty="0" smtClean="0">
              <a:solidFill>
                <a:schemeClr val="tx1"/>
              </a:solidFill>
            </a:endParaRPr>
          </a:p>
        </p:txBody>
      </p:sp>
      <p:sp>
        <p:nvSpPr>
          <p:cNvPr id="42" name="角丸四角形吹き出し 41"/>
          <p:cNvSpPr/>
          <p:nvPr/>
        </p:nvSpPr>
        <p:spPr>
          <a:xfrm>
            <a:off x="5143504" y="4572008"/>
            <a:ext cx="3357586" cy="1143008"/>
          </a:xfrm>
          <a:prstGeom prst="wedgeRoundRectCallout">
            <a:avLst>
              <a:gd name="adj1" fmla="val -57085"/>
              <a:gd name="adj2" fmla="val -104331"/>
              <a:gd name="adj3" fmla="val 16667"/>
            </a:avLst>
          </a:prstGeom>
          <a:solidFill>
            <a:srgbClr val="00B0F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rPr>
              <a:t>タスクかんばん</a:t>
            </a:r>
            <a:r>
              <a:rPr kumimoji="1" lang="ja-JP" altLang="en-US" sz="2000" b="1" dirty="0" err="1" smtClean="0">
                <a:solidFill>
                  <a:schemeClr val="tx1"/>
                </a:solidFill>
              </a:rPr>
              <a:t>には、</a:t>
            </a:r>
            <a:r>
              <a:rPr kumimoji="1" lang="ja-JP" altLang="en-US" sz="2000" b="1" dirty="0" smtClean="0">
                <a:solidFill>
                  <a:schemeClr val="tx1"/>
                </a:solidFill>
              </a:rPr>
              <a:t>「いつ終わるのか」の時間軸がない。</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バーンダウンチャート</a:t>
            </a:r>
            <a:endParaRPr kumimoji="1" lang="ja-JP" altLang="en-US" sz="3600" dirty="0"/>
          </a:p>
        </p:txBody>
      </p:sp>
      <p:graphicFrame>
        <p:nvGraphicFramePr>
          <p:cNvPr id="4" name="グラフ 3"/>
          <p:cNvGraphicFramePr/>
          <p:nvPr/>
        </p:nvGraphicFramePr>
        <p:xfrm>
          <a:off x="500034" y="1397000"/>
          <a:ext cx="785818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吹き出し 4"/>
          <p:cNvSpPr/>
          <p:nvPr/>
        </p:nvSpPr>
        <p:spPr>
          <a:xfrm>
            <a:off x="5715008" y="1214422"/>
            <a:ext cx="2643206" cy="1143008"/>
          </a:xfrm>
          <a:prstGeom prst="wedgeRoundRectCallout">
            <a:avLst>
              <a:gd name="adj1" fmla="val -37590"/>
              <a:gd name="adj2" fmla="val 82635"/>
              <a:gd name="adj3" fmla="val 16667"/>
            </a:avLst>
          </a:prstGeom>
          <a:solidFill>
            <a:schemeClr val="accent6">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「終わるかどうか」</a:t>
            </a:r>
            <a:endParaRPr kumimoji="1" lang="en-US" altLang="ja-JP" sz="2000" b="1" dirty="0" smtClean="0">
              <a:solidFill>
                <a:schemeClr val="tx1"/>
              </a:solidFill>
            </a:endParaRPr>
          </a:p>
          <a:p>
            <a:pPr algn="ctr"/>
            <a:r>
              <a:rPr kumimoji="1" lang="ja-JP" altLang="en-US" sz="2000" b="1" dirty="0" smtClean="0">
                <a:solidFill>
                  <a:schemeClr val="tx1"/>
                </a:solidFill>
              </a:rPr>
              <a:t>を見える</a:t>
            </a:r>
            <a:r>
              <a:rPr kumimoji="1" lang="ja-JP" altLang="en-US" sz="2000" b="1" dirty="0" err="1" smtClean="0">
                <a:solidFill>
                  <a:schemeClr val="tx1"/>
                </a:solidFill>
              </a:rPr>
              <a:t>化する。</a:t>
            </a:r>
            <a:endParaRPr kumimoji="1" lang="ja-JP" altLang="en-US" sz="2000" b="1" dirty="0" smtClean="0">
              <a:solidFill>
                <a:schemeClr val="tx1"/>
              </a:solidFill>
            </a:endParaRPr>
          </a:p>
        </p:txBody>
      </p:sp>
      <p:sp>
        <p:nvSpPr>
          <p:cNvPr id="6" name="角丸四角形吹き出し 5"/>
          <p:cNvSpPr/>
          <p:nvPr/>
        </p:nvSpPr>
        <p:spPr>
          <a:xfrm>
            <a:off x="1142976" y="3643314"/>
            <a:ext cx="3929090" cy="1285884"/>
          </a:xfrm>
          <a:prstGeom prst="wedgeRoundRectCallout">
            <a:avLst>
              <a:gd name="adj1" fmla="val -8208"/>
              <a:gd name="adj2" fmla="val -86131"/>
              <a:gd name="adj3" fmla="val 16667"/>
            </a:avLst>
          </a:prstGeom>
          <a:solidFill>
            <a:schemeClr val="accent6">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「エクセルファイルをサーバに置いたから、見ておいてね」では</a:t>
            </a:r>
            <a:endParaRPr kumimoji="1" lang="en-US" altLang="ja-JP" sz="2000" b="1" dirty="0" smtClean="0">
              <a:solidFill>
                <a:schemeClr val="tx1"/>
              </a:solidFill>
            </a:endParaRPr>
          </a:p>
          <a:p>
            <a:pPr algn="ctr"/>
            <a:r>
              <a:rPr lang="ja-JP" altLang="en-US" sz="3200" b="1" dirty="0">
                <a:solidFill>
                  <a:srgbClr val="FF0000"/>
                </a:solidFill>
              </a:rPr>
              <a:t>ダメ</a:t>
            </a:r>
            <a:endParaRPr kumimoji="1" lang="ja-JP" altLang="en-US" sz="2000" b="1" dirty="0" smtClean="0">
              <a:solidFill>
                <a:srgbClr val="FF0000"/>
              </a:solidFill>
            </a:endParaRPr>
          </a:p>
        </p:txBody>
      </p:sp>
    </p:spTree>
  </p:cSld>
  <p:clrMapOvr>
    <a:masterClrMapping/>
  </p:clrMapOvr>
</p:sld>
</file>

<file path=ppt/theme/theme1.xml><?xml version="1.0" encoding="utf-8"?>
<a:theme xmlns:a="http://schemas.openxmlformats.org/drawingml/2006/main" name="wankuma">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rgbClr val="FFDCB9">
            <a:alpha val="50000"/>
          </a:srgbClr>
        </a:solidFill>
        <a:ln>
          <a:solidFill>
            <a:schemeClr val="tx1"/>
          </a:solidFill>
        </a:ln>
      </a:spPr>
      <a:bodyPr rtlCol="0" anchor="ctr"/>
      <a:lstStyle>
        <a:defPP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wankuma</Template>
  <TotalTime>306</TotalTime>
  <Words>499</Words>
  <Application>Microsoft Office PowerPoint</Application>
  <PresentationFormat>画面に合わせる (4:3)</PresentationFormat>
  <Paragraphs>190</Paragraphs>
  <Slides>21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21</vt:i4>
      </vt:variant>
    </vt:vector>
  </HeadingPairs>
  <TitlesOfParts>
    <vt:vector size="25" baseType="lpstr">
      <vt:lpstr>Arial</vt:lpstr>
      <vt:lpstr>ＭＳ Ｐゴシック</vt:lpstr>
      <vt:lpstr>Calibri</vt:lpstr>
      <vt:lpstr>wankuma</vt:lpstr>
      <vt:lpstr>ＰＦ(Project Facilitation) プロジェクト・ファシリテーション</vt:lpstr>
      <vt:lpstr>きょうのおはなし</vt:lpstr>
      <vt:lpstr>自己紹介</vt:lpstr>
      <vt:lpstr>ＰＦとは</vt:lpstr>
      <vt:lpstr>プロジェクトってキッツイよねぇ</vt:lpstr>
      <vt:lpstr>ゆーちなりのＰＦの解釈</vt:lpstr>
      <vt:lpstr>見える化とＰＦ</vt:lpstr>
      <vt:lpstr>タスクかんばん</vt:lpstr>
      <vt:lpstr>バーンダウンチャート</vt:lpstr>
      <vt:lpstr>色つきUML</vt:lpstr>
      <vt:lpstr>ふりかえり</vt:lpstr>
      <vt:lpstr>問題対私たち</vt:lpstr>
      <vt:lpstr>アジャイルの価値 </vt:lpstr>
      <vt:lpstr>アジャイルの原則</vt:lpstr>
      <vt:lpstr>リーン思考７つの原則</vt:lpstr>
      <vt:lpstr>JUDE</vt:lpstr>
      <vt:lpstr>TRICHORD (トライコード)</vt:lpstr>
      <vt:lpstr>にこにこカレンダーシート</vt:lpstr>
      <vt:lpstr>PFの効果</vt:lpstr>
      <vt:lpstr>いますぐ始めてみよう</vt:lpstr>
      <vt:lpstr>スライド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エンジニアを幸せにしようシリーズ（笑）第一弾</dc:title>
  <dc:creator>Uchiyama</dc:creator>
  <cp:lastModifiedBy>わんくま同盟</cp:lastModifiedBy>
  <cp:revision>15</cp:revision>
  <dcterms:created xsi:type="dcterms:W3CDTF">2009-07-05T03:41:39Z</dcterms:created>
  <dcterms:modified xsi:type="dcterms:W3CDTF">2009-09-10T17:00:12Z</dcterms:modified>
</cp:coreProperties>
</file>