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notesSlides/notesSlide29.xml" ContentType="application/vnd.openxmlformats-officedocument.presentationml.notesSlid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Override PartName="/ppt/notesSlides/notesSlide18.xml" ContentType="application/vnd.openxmlformats-officedocument.presentationml.notesSlide+xml"/>
  <Override PartName="/ppt/notesSlides/notesSlide27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Default Extension="fntdata" ContentType="application/x-fontdata"/>
  <Override PartName="/ppt/notesSlides/notesSlide16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34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  <Override PartName="/ppt/notesSlides/notesSlide28.xml" ContentType="application/vnd.openxmlformats-officedocument.presentationml.notesSlide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33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37"/>
  </p:notesMasterIdLst>
  <p:sldIdLst>
    <p:sldId id="256" r:id="rId2"/>
    <p:sldId id="319" r:id="rId3"/>
    <p:sldId id="269" r:id="rId4"/>
    <p:sldId id="327" r:id="rId5"/>
    <p:sldId id="335" r:id="rId6"/>
    <p:sldId id="293" r:id="rId7"/>
    <p:sldId id="295" r:id="rId8"/>
    <p:sldId id="332" r:id="rId9"/>
    <p:sldId id="333" r:id="rId10"/>
    <p:sldId id="334" r:id="rId11"/>
    <p:sldId id="294" r:id="rId12"/>
    <p:sldId id="297" r:id="rId13"/>
    <p:sldId id="299" r:id="rId14"/>
    <p:sldId id="328" r:id="rId15"/>
    <p:sldId id="300" r:id="rId16"/>
    <p:sldId id="301" r:id="rId17"/>
    <p:sldId id="337" r:id="rId18"/>
    <p:sldId id="306" r:id="rId19"/>
    <p:sldId id="304" r:id="rId20"/>
    <p:sldId id="307" r:id="rId21"/>
    <p:sldId id="329" r:id="rId22"/>
    <p:sldId id="310" r:id="rId23"/>
    <p:sldId id="311" r:id="rId24"/>
    <p:sldId id="303" r:id="rId25"/>
    <p:sldId id="312" r:id="rId26"/>
    <p:sldId id="330" r:id="rId27"/>
    <p:sldId id="316" r:id="rId28"/>
    <p:sldId id="313" r:id="rId29"/>
    <p:sldId id="314" r:id="rId30"/>
    <p:sldId id="317" r:id="rId31"/>
    <p:sldId id="331" r:id="rId32"/>
    <p:sldId id="315" r:id="rId33"/>
    <p:sldId id="325" r:id="rId34"/>
    <p:sldId id="326" r:id="rId35"/>
    <p:sldId id="321" r:id="rId36"/>
  </p:sldIdLst>
  <p:sldSz cx="9144000" cy="6858000" type="screen4x3"/>
  <p:notesSz cx="6858000" cy="9144000"/>
  <p:embeddedFontLst>
    <p:embeddedFont>
      <p:font typeface="Lucida Console" pitchFamily="49" charset="0"/>
      <p:regular r:id="rId38"/>
    </p:embeddedFont>
  </p:embeddedFontLst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FFCC"/>
    <a:srgbClr val="FF99FF"/>
    <a:srgbClr val="FF0000"/>
    <a:srgbClr val="33CC33"/>
    <a:srgbClr val="66FF66"/>
    <a:srgbClr val="EAEAEA"/>
    <a:srgbClr val="FFCCFF"/>
    <a:srgbClr val="FF66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84" y="-13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font" Target="fonts/font1.fntdata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notesMaster" Target="notesMasters/notesMaster1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ja-JP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 altLang="ja-JP"/>
          </a:p>
        </p:txBody>
      </p:sp>
      <p:sp>
        <p:nvSpPr>
          <p:cNvPr id="4100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ja-JP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1ACFC8C5-0142-4049-8296-450E41B2EBEC}" type="slidenum">
              <a:rPr lang="en-US" altLang="ja-JP"/>
              <a:pPr/>
              <a:t>&lt;#&gt;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8D9103D-5AC5-4749-B855-9747CAAA4BAC}" type="slidenum">
              <a:rPr lang="en-US" altLang="ja-JP"/>
              <a:pPr/>
              <a:t>1</a:t>
            </a:fld>
            <a:endParaRPr lang="en-US" altLang="ja-JP"/>
          </a:p>
        </p:txBody>
      </p:sp>
      <p:sp>
        <p:nvSpPr>
          <p:cNvPr id="2662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ja-JP" altLang="ja-JP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74633F2-1A7C-4AA7-B46E-98729958F945}" type="slidenum">
              <a:rPr lang="en-US" altLang="ja-JP"/>
              <a:pPr/>
              <a:t>11</a:t>
            </a:fld>
            <a:endParaRPr lang="en-US" altLang="ja-JP"/>
          </a:p>
        </p:txBody>
      </p:sp>
      <p:sp>
        <p:nvSpPr>
          <p:cNvPr id="11776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77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ja-JP" altLang="ja-JP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C9FC3A0-ACA4-4D50-8F5D-855661ECA9A5}" type="slidenum">
              <a:rPr lang="en-US" altLang="ja-JP"/>
              <a:pPr/>
              <a:t>12</a:t>
            </a:fld>
            <a:endParaRPr lang="en-US" altLang="ja-JP"/>
          </a:p>
        </p:txBody>
      </p:sp>
      <p:sp>
        <p:nvSpPr>
          <p:cNvPr id="11878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87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ja-JP" altLang="ja-JP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90E0FBE-551E-48E7-ADD7-ACAFD88BB4D9}" type="slidenum">
              <a:rPr lang="en-US" altLang="ja-JP"/>
              <a:pPr/>
              <a:t>13</a:t>
            </a:fld>
            <a:endParaRPr lang="en-US" altLang="ja-JP"/>
          </a:p>
        </p:txBody>
      </p:sp>
      <p:sp>
        <p:nvSpPr>
          <p:cNvPr id="11981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98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ja-JP" altLang="ja-JP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8B61448-A860-4613-9BCB-329FD8CA3C91}" type="slidenum">
              <a:rPr lang="en-US" altLang="ja-JP"/>
              <a:pPr/>
              <a:t>14</a:t>
            </a:fld>
            <a:endParaRPr lang="en-US" altLang="ja-JP"/>
          </a:p>
        </p:txBody>
      </p:sp>
      <p:sp>
        <p:nvSpPr>
          <p:cNvPr id="14541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5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ja-JP" altLang="ja-JP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176E2FC-5C55-47BF-AB41-A4AB8EB1E138}" type="slidenum">
              <a:rPr lang="en-US" altLang="ja-JP"/>
              <a:pPr/>
              <a:t>15</a:t>
            </a:fld>
            <a:endParaRPr lang="en-US" altLang="ja-JP"/>
          </a:p>
        </p:txBody>
      </p:sp>
      <p:sp>
        <p:nvSpPr>
          <p:cNvPr id="12083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08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ja-JP" altLang="ja-JP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AC4668E-F376-4CA1-9F4C-629049D07F4F}" type="slidenum">
              <a:rPr lang="en-US" altLang="ja-JP"/>
              <a:pPr/>
              <a:t>16</a:t>
            </a:fld>
            <a:endParaRPr lang="en-US" altLang="ja-JP"/>
          </a:p>
        </p:txBody>
      </p:sp>
      <p:sp>
        <p:nvSpPr>
          <p:cNvPr id="12185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18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ja-JP" altLang="ja-JP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B1D8761-0F29-4AB5-BFEC-77A4990FA583}" type="slidenum">
              <a:rPr lang="en-US" altLang="ja-JP"/>
              <a:pPr/>
              <a:t>17</a:t>
            </a:fld>
            <a:endParaRPr lang="en-US" altLang="ja-JP"/>
          </a:p>
        </p:txBody>
      </p:sp>
      <p:sp>
        <p:nvSpPr>
          <p:cNvPr id="16384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ja-JP" altLang="ja-JP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F218957-20C9-400F-A0E6-DC437A260477}" type="slidenum">
              <a:rPr lang="en-US" altLang="ja-JP"/>
              <a:pPr/>
              <a:t>18</a:t>
            </a:fld>
            <a:endParaRPr lang="en-US" altLang="ja-JP"/>
          </a:p>
        </p:txBody>
      </p:sp>
      <p:sp>
        <p:nvSpPr>
          <p:cNvPr id="12390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39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ja-JP" altLang="ja-JP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AA20EA0-DF9D-4D45-AADF-9D234557F5DD}" type="slidenum">
              <a:rPr lang="en-US" altLang="ja-JP"/>
              <a:pPr/>
              <a:t>19</a:t>
            </a:fld>
            <a:endParaRPr lang="en-US" altLang="ja-JP"/>
          </a:p>
        </p:txBody>
      </p:sp>
      <p:sp>
        <p:nvSpPr>
          <p:cNvPr id="12493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49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ja-JP" altLang="ja-JP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3676C98-F7D0-4AF0-912A-7D7E4A574CE9}" type="slidenum">
              <a:rPr lang="en-US" altLang="ja-JP"/>
              <a:pPr/>
              <a:t>20</a:t>
            </a:fld>
            <a:endParaRPr lang="en-US" altLang="ja-JP"/>
          </a:p>
        </p:txBody>
      </p:sp>
      <p:sp>
        <p:nvSpPr>
          <p:cNvPr id="12595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59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ja-JP" altLang="ja-JP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0F9A197-F133-420E-9D10-4BDEA736F1DB}" type="slidenum">
              <a:rPr lang="en-US" altLang="ja-JP"/>
              <a:pPr/>
              <a:t>2</a:t>
            </a:fld>
            <a:endParaRPr lang="en-US" altLang="ja-JP"/>
          </a:p>
        </p:txBody>
      </p:sp>
      <p:sp>
        <p:nvSpPr>
          <p:cNvPr id="11366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36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ja-JP" altLang="ja-JP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912A01E-2598-4416-9325-217437165236}" type="slidenum">
              <a:rPr lang="en-US" altLang="ja-JP"/>
              <a:pPr/>
              <a:t>21</a:t>
            </a:fld>
            <a:endParaRPr lang="en-US" altLang="ja-JP"/>
          </a:p>
        </p:txBody>
      </p:sp>
      <p:sp>
        <p:nvSpPr>
          <p:cNvPr id="14745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7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ja-JP" altLang="ja-JP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84D7AE4-B2CD-469D-8344-98E565BC2675}" type="slidenum">
              <a:rPr lang="en-US" altLang="ja-JP"/>
              <a:pPr/>
              <a:t>22</a:t>
            </a:fld>
            <a:endParaRPr lang="en-US" altLang="ja-JP"/>
          </a:p>
        </p:txBody>
      </p:sp>
      <p:sp>
        <p:nvSpPr>
          <p:cNvPr id="12697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69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ja-JP" altLang="ja-JP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FF1CD37-9CB4-4DC9-895E-5EA37A3682C4}" type="slidenum">
              <a:rPr lang="en-US" altLang="ja-JP"/>
              <a:pPr/>
              <a:t>23</a:t>
            </a:fld>
            <a:endParaRPr lang="en-US" altLang="ja-JP"/>
          </a:p>
        </p:txBody>
      </p:sp>
      <p:sp>
        <p:nvSpPr>
          <p:cNvPr id="12800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80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ja-JP" altLang="ja-JP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FD1A8BB-BF62-4DAF-A693-DE30D17A7ABE}" type="slidenum">
              <a:rPr lang="en-US" altLang="ja-JP"/>
              <a:pPr/>
              <a:t>24</a:t>
            </a:fld>
            <a:endParaRPr lang="en-US" altLang="ja-JP"/>
          </a:p>
        </p:txBody>
      </p:sp>
      <p:sp>
        <p:nvSpPr>
          <p:cNvPr id="12902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90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ja-JP" altLang="ja-JP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929BE6E-727D-4644-8389-FA26F44C11DB}" type="slidenum">
              <a:rPr lang="en-US" altLang="ja-JP"/>
              <a:pPr/>
              <a:t>25</a:t>
            </a:fld>
            <a:endParaRPr lang="en-US" altLang="ja-JP"/>
          </a:p>
        </p:txBody>
      </p:sp>
      <p:sp>
        <p:nvSpPr>
          <p:cNvPr id="13005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00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ja-JP" altLang="ja-JP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5863ABA-AC9A-41E8-8B8D-96E7E6E117AE}" type="slidenum">
              <a:rPr lang="en-US" altLang="ja-JP"/>
              <a:pPr/>
              <a:t>26</a:t>
            </a:fld>
            <a:endParaRPr lang="en-US" altLang="ja-JP"/>
          </a:p>
        </p:txBody>
      </p:sp>
      <p:sp>
        <p:nvSpPr>
          <p:cNvPr id="14950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9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ja-JP" altLang="ja-JP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104D002-8ED9-49BE-8CFD-01A4546400E1}" type="slidenum">
              <a:rPr lang="en-US" altLang="ja-JP"/>
              <a:pPr/>
              <a:t>27</a:t>
            </a:fld>
            <a:endParaRPr lang="en-US" altLang="ja-JP"/>
          </a:p>
        </p:txBody>
      </p:sp>
      <p:sp>
        <p:nvSpPr>
          <p:cNvPr id="13107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1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ja-JP" altLang="ja-JP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FF17CC6-A963-4ABE-AFBF-D905D0A32C8E}" type="slidenum">
              <a:rPr lang="en-US" altLang="ja-JP"/>
              <a:pPr/>
              <a:t>28</a:t>
            </a:fld>
            <a:endParaRPr lang="en-US" altLang="ja-JP"/>
          </a:p>
        </p:txBody>
      </p:sp>
      <p:sp>
        <p:nvSpPr>
          <p:cNvPr id="13209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2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ja-JP" altLang="ja-JP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4904B37-E147-4276-806C-F8C8DE9C34FC}" type="slidenum">
              <a:rPr lang="en-US" altLang="ja-JP"/>
              <a:pPr/>
              <a:t>29</a:t>
            </a:fld>
            <a:endParaRPr lang="en-US" altLang="ja-JP"/>
          </a:p>
        </p:txBody>
      </p:sp>
      <p:sp>
        <p:nvSpPr>
          <p:cNvPr id="13312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ja-JP" altLang="ja-JP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63F954A-AC8F-43DC-98C0-16E1D09C7DB2}" type="slidenum">
              <a:rPr lang="en-US" altLang="ja-JP"/>
              <a:pPr/>
              <a:t>30</a:t>
            </a:fld>
            <a:endParaRPr lang="en-US" altLang="ja-JP"/>
          </a:p>
        </p:txBody>
      </p:sp>
      <p:sp>
        <p:nvSpPr>
          <p:cNvPr id="13414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4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ja-JP" altLang="ja-JP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FCFB646-A27C-4B2D-B784-931C568F0207}" type="slidenum">
              <a:rPr lang="en-US" altLang="ja-JP"/>
              <a:pPr/>
              <a:t>3</a:t>
            </a:fld>
            <a:endParaRPr lang="en-US" altLang="ja-JP"/>
          </a:p>
        </p:txBody>
      </p:sp>
      <p:sp>
        <p:nvSpPr>
          <p:cNvPr id="2765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ja-JP" altLang="ja-JP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2231738-A13C-41D5-BA6F-6D15B2C07A00}" type="slidenum">
              <a:rPr lang="en-US" altLang="ja-JP"/>
              <a:pPr/>
              <a:t>31</a:t>
            </a:fld>
            <a:endParaRPr lang="en-US" altLang="ja-JP"/>
          </a:p>
        </p:txBody>
      </p:sp>
      <p:sp>
        <p:nvSpPr>
          <p:cNvPr id="15155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1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ja-JP" altLang="ja-JP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347C43F-6D39-4A1A-BE7B-0E9C048F71E8}" type="slidenum">
              <a:rPr lang="en-US" altLang="ja-JP"/>
              <a:pPr/>
              <a:t>32</a:t>
            </a:fld>
            <a:endParaRPr lang="en-US" altLang="ja-JP"/>
          </a:p>
        </p:txBody>
      </p:sp>
      <p:sp>
        <p:nvSpPr>
          <p:cNvPr id="13517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5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ja-JP" altLang="ja-JP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5FB5EE2-0A62-4C60-8DDA-200020155FA3}" type="slidenum">
              <a:rPr lang="en-US" altLang="ja-JP"/>
              <a:pPr/>
              <a:t>33</a:t>
            </a:fld>
            <a:endParaRPr lang="en-US" altLang="ja-JP"/>
          </a:p>
        </p:txBody>
      </p:sp>
      <p:sp>
        <p:nvSpPr>
          <p:cNvPr id="13824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8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ja-JP" altLang="ja-JP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4A812A4-09BB-4A52-B2D1-069B1D4BA69A}" type="slidenum">
              <a:rPr lang="en-US" altLang="ja-JP"/>
              <a:pPr/>
              <a:t>34</a:t>
            </a:fld>
            <a:endParaRPr lang="en-US" altLang="ja-JP"/>
          </a:p>
        </p:txBody>
      </p:sp>
      <p:sp>
        <p:nvSpPr>
          <p:cNvPr id="13926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9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ja-JP" altLang="ja-JP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0EF9468-DEFA-4321-9926-841C4F8F2CB0}" type="slidenum">
              <a:rPr lang="en-US" altLang="ja-JP"/>
              <a:pPr/>
              <a:t>35</a:t>
            </a:fld>
            <a:endParaRPr lang="en-US" altLang="ja-JP"/>
          </a:p>
        </p:txBody>
      </p:sp>
      <p:sp>
        <p:nvSpPr>
          <p:cNvPr id="14029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0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ja-JP" altLang="ja-JP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E09CD78-1D11-4351-B8BF-9E4749DBC318}" type="slidenum">
              <a:rPr lang="en-US" altLang="ja-JP"/>
              <a:pPr/>
              <a:t>4</a:t>
            </a:fld>
            <a:endParaRPr lang="en-US" altLang="ja-JP"/>
          </a:p>
        </p:txBody>
      </p:sp>
      <p:sp>
        <p:nvSpPr>
          <p:cNvPr id="14336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ja-JP" altLang="ja-JP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7AECD1D-38CB-4085-B06F-8C228267DEA2}" type="slidenum">
              <a:rPr lang="en-US" altLang="ja-JP"/>
              <a:pPr/>
              <a:t>5</a:t>
            </a:fld>
            <a:endParaRPr lang="en-US" altLang="ja-JP"/>
          </a:p>
        </p:txBody>
      </p:sp>
      <p:sp>
        <p:nvSpPr>
          <p:cNvPr id="15872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8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ja-JP" altLang="ja-JP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5368E16-CC86-4266-9263-CE75F61B2B99}" type="slidenum">
              <a:rPr lang="en-US" altLang="ja-JP"/>
              <a:pPr/>
              <a:t>6</a:t>
            </a:fld>
            <a:endParaRPr lang="en-US" altLang="ja-JP"/>
          </a:p>
        </p:txBody>
      </p:sp>
      <p:sp>
        <p:nvSpPr>
          <p:cNvPr id="11469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46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ja-JP" altLang="ja-JP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DC887EB-EEFB-409C-ADD6-C4589AB12C48}" type="slidenum">
              <a:rPr lang="en-US" altLang="ja-JP"/>
              <a:pPr/>
              <a:t>7</a:t>
            </a:fld>
            <a:endParaRPr lang="en-US" altLang="ja-JP"/>
          </a:p>
        </p:txBody>
      </p:sp>
      <p:sp>
        <p:nvSpPr>
          <p:cNvPr id="11571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57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ja-JP" altLang="ja-JP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E4B403C-893C-41DA-98F7-2768C5C1314E}" type="slidenum">
              <a:rPr lang="en-US" altLang="ja-JP"/>
              <a:pPr/>
              <a:t>8</a:t>
            </a:fld>
            <a:endParaRPr lang="en-US" altLang="ja-JP"/>
          </a:p>
        </p:txBody>
      </p:sp>
      <p:sp>
        <p:nvSpPr>
          <p:cNvPr id="15360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ja-JP" altLang="ja-JP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AFFA6BF-68CD-4D3E-85E7-6E9FBD8C882F}" type="slidenum">
              <a:rPr lang="en-US" altLang="ja-JP"/>
              <a:pPr/>
              <a:t>9</a:t>
            </a:fld>
            <a:endParaRPr lang="en-US" altLang="ja-JP"/>
          </a:p>
        </p:txBody>
      </p:sp>
      <p:sp>
        <p:nvSpPr>
          <p:cNvPr id="15565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5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ja-JP" altLang="ja-JP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8FCB2D1-4E7E-4D0C-97B2-DFAD3B914C05}" type="slidenum">
              <a:rPr lang="en-US" altLang="ja-JP"/>
              <a:pPr/>
              <a:t>&lt;#&gt;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52E4FE0-3A82-4D2B-B57E-64E8630210AC}" type="slidenum">
              <a:rPr lang="en-US" altLang="ja-JP"/>
              <a:pPr/>
              <a:t>&lt;#&gt;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42D03C4-8D08-4425-9F15-C2AFF4A348D4}" type="slidenum">
              <a:rPr lang="en-US" altLang="ja-JP"/>
              <a:pPr/>
              <a:t>&lt;#&gt;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CAF09C0-4D56-465B-8D55-AAE0C698F9B3}" type="slidenum">
              <a:rPr lang="en-US" altLang="ja-JP"/>
              <a:pPr/>
              <a:t>&lt;#&gt;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9AB88EF-E218-470A-9B4C-4B6825383F2D}" type="slidenum">
              <a:rPr lang="en-US" altLang="ja-JP"/>
              <a:pPr/>
              <a:t>&lt;#&gt;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7641A04-81E4-46FB-AA10-FCA00A2A0FA8}" type="slidenum">
              <a:rPr lang="en-US" altLang="ja-JP"/>
              <a:pPr/>
              <a:t>&lt;#&gt;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6540614-14EC-41BC-9C90-02FED200E608}" type="slidenum">
              <a:rPr lang="en-US" altLang="ja-JP"/>
              <a:pPr/>
              <a:t>&lt;#&gt;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CEA9A97-059F-44CF-9779-8A6BC634FB54}" type="slidenum">
              <a:rPr lang="en-US" altLang="ja-JP"/>
              <a:pPr/>
              <a:t>&lt;#&gt;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1969CEF-50D2-474E-AF99-344E0858A9FD}" type="slidenum">
              <a:rPr lang="en-US" altLang="ja-JP"/>
              <a:pPr/>
              <a:t>&lt;#&gt;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4F499D5-C72B-4FC3-A254-044222F65E5F}" type="slidenum">
              <a:rPr lang="en-US" altLang="ja-JP"/>
              <a:pPr/>
              <a:t>&lt;#&gt;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CECC780-D99E-4492-AB20-6753E2E2E611}" type="slidenum">
              <a:rPr lang="en-US" altLang="ja-JP"/>
              <a:pPr/>
              <a:t>&lt;#&gt;</a:t>
            </a:fld>
            <a:endParaRPr lang="en-US" altLang="ja-JP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 altLang="ja-JP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 altLang="ja-JP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2B3EA68E-4C10-4780-969C-51DE06B32073}" type="slidenum">
              <a:rPr lang="en-US" altLang="ja-JP"/>
              <a:pPr/>
              <a:t>&lt;#&gt;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2pPr>
      <a:lvl3pPr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3pPr>
      <a:lvl4pPr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4pPr>
      <a:lvl5pPr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98A9EA-43F6-4EA4-9A62-41F78CA950B2}" type="slidenum">
              <a:rPr lang="en-US" altLang="ja-JP"/>
              <a:pPr/>
              <a:t>1</a:t>
            </a:fld>
            <a:endParaRPr lang="en-US" altLang="ja-JP"/>
          </a:p>
        </p:txBody>
      </p:sp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ja-JP"/>
              <a:t>C++0x </a:t>
            </a:r>
            <a:r>
              <a:rPr lang="ja-JP" altLang="en-US"/>
              <a:t>むーぶせまんちくす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ja-JP" altLang="en-US"/>
              <a:t>くらいおらいと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0EDB97-A8F3-4F33-99D0-7CAF1320FD6D}" type="slidenum">
              <a:rPr lang="en-US" altLang="ja-JP"/>
              <a:pPr/>
              <a:t>10</a:t>
            </a:fld>
            <a:endParaRPr lang="en-US" altLang="ja-JP"/>
          </a:p>
        </p:txBody>
      </p:sp>
      <p:sp>
        <p:nvSpPr>
          <p:cNvPr id="156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ja-JP" altLang="en-US"/>
              <a:t>コピーが重いオブジェクト</a:t>
            </a:r>
          </a:p>
          <a:p>
            <a:r>
              <a:rPr lang="ja-JP" altLang="en-US"/>
              <a:t>コピーできないオブジェクト</a:t>
            </a:r>
          </a:p>
        </p:txBody>
      </p:sp>
      <p:sp>
        <p:nvSpPr>
          <p:cNvPr id="156676" name="Text Box 4"/>
          <p:cNvSpPr txBox="1">
            <a:spLocks noChangeArrowheads="1"/>
          </p:cNvSpPr>
          <p:nvPr/>
        </p:nvSpPr>
        <p:spPr bwMode="auto">
          <a:xfrm>
            <a:off x="250825" y="0"/>
            <a:ext cx="18986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ja-JP" altLang="en-US" sz="2400"/>
              <a:t>コピーの限界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07D422-B166-43B8-97CE-EB9390050E7F}" type="slidenum">
              <a:rPr lang="en-US" altLang="ja-JP"/>
              <a:pPr/>
              <a:t>11</a:t>
            </a:fld>
            <a:endParaRPr lang="en-US" altLang="ja-JP"/>
          </a:p>
        </p:txBody>
      </p:sp>
      <p:sp>
        <p:nvSpPr>
          <p:cNvPr id="76804" name="Text Box 4"/>
          <p:cNvSpPr txBox="1">
            <a:spLocks noChangeArrowheads="1"/>
          </p:cNvSpPr>
          <p:nvPr/>
        </p:nvSpPr>
        <p:spPr bwMode="auto">
          <a:xfrm>
            <a:off x="179388" y="19050"/>
            <a:ext cx="71056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ja-JP" altLang="en-US" sz="2400"/>
              <a:t>コピーの弱点その</a:t>
            </a:r>
            <a:r>
              <a:rPr lang="en-US" altLang="ja-JP" sz="2400"/>
              <a:t>1 – </a:t>
            </a:r>
            <a:r>
              <a:rPr lang="ja-JP" altLang="en-US" sz="2400"/>
              <a:t>コピーが重いオブジェクトの存在</a:t>
            </a:r>
          </a:p>
        </p:txBody>
      </p:sp>
      <p:sp>
        <p:nvSpPr>
          <p:cNvPr id="76805" name="AutoShape 5"/>
          <p:cNvSpPr>
            <a:spLocks noChangeArrowheads="1"/>
          </p:cNvSpPr>
          <p:nvPr/>
        </p:nvSpPr>
        <p:spPr bwMode="auto">
          <a:xfrm>
            <a:off x="468313" y="1268413"/>
            <a:ext cx="2160587" cy="1223962"/>
          </a:xfrm>
          <a:prstGeom prst="foldedCorner">
            <a:avLst>
              <a:gd name="adj" fmla="val 12500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/>
          <a:lstStyle/>
          <a:p>
            <a:r>
              <a:rPr lang="en-US" altLang="ja-JP" sz="2400">
                <a:latin typeface="Lucida Console" pitchFamily="49" charset="0"/>
              </a:rPr>
              <a:t>String</a:t>
            </a:r>
          </a:p>
          <a:p>
            <a:r>
              <a:rPr lang="en-US" altLang="ja-JP" sz="2400">
                <a:latin typeface="Lucida Console" pitchFamily="49" charset="0"/>
              </a:rPr>
              <a:t>p_ = 0x1234</a:t>
            </a:r>
          </a:p>
          <a:p>
            <a:r>
              <a:rPr lang="en-US" altLang="ja-JP" sz="2400">
                <a:latin typeface="Lucida Console" pitchFamily="49" charset="0"/>
              </a:rPr>
              <a:t>sz_ = 13</a:t>
            </a:r>
          </a:p>
        </p:txBody>
      </p:sp>
      <p:sp>
        <p:nvSpPr>
          <p:cNvPr id="76809" name="AutoShape 9"/>
          <p:cNvSpPr>
            <a:spLocks noChangeArrowheads="1"/>
          </p:cNvSpPr>
          <p:nvPr/>
        </p:nvSpPr>
        <p:spPr bwMode="auto">
          <a:xfrm>
            <a:off x="3132138" y="1628775"/>
            <a:ext cx="2592387" cy="503238"/>
          </a:xfrm>
          <a:prstGeom prst="foldedCorner">
            <a:avLst>
              <a:gd name="adj" fmla="val 12500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ja-JP" sz="2400">
                <a:latin typeface="Lucida Console" pitchFamily="49" charset="0"/>
              </a:rPr>
              <a:t>Hello, world!</a:t>
            </a:r>
          </a:p>
        </p:txBody>
      </p:sp>
      <p:sp>
        <p:nvSpPr>
          <p:cNvPr id="76812" name="AutoShape 12"/>
          <p:cNvSpPr>
            <a:spLocks noChangeArrowheads="1"/>
          </p:cNvSpPr>
          <p:nvPr/>
        </p:nvSpPr>
        <p:spPr bwMode="auto">
          <a:xfrm>
            <a:off x="468313" y="4076700"/>
            <a:ext cx="2160587" cy="1223963"/>
          </a:xfrm>
          <a:prstGeom prst="foldedCorner">
            <a:avLst>
              <a:gd name="adj" fmla="val 12500"/>
            </a:avLst>
          </a:prstGeom>
          <a:solidFill>
            <a:schemeClr val="accent1"/>
          </a:solidFill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/>
          <a:lstStyle/>
          <a:p>
            <a:r>
              <a:rPr lang="en-US" altLang="ja-JP" sz="2400">
                <a:latin typeface="Lucida Console" pitchFamily="49" charset="0"/>
              </a:rPr>
              <a:t>String</a:t>
            </a:r>
          </a:p>
          <a:p>
            <a:r>
              <a:rPr lang="en-US" altLang="ja-JP" sz="2400">
                <a:latin typeface="Lucida Console" pitchFamily="49" charset="0"/>
              </a:rPr>
              <a:t>p_ = 0x2345</a:t>
            </a:r>
          </a:p>
          <a:p>
            <a:r>
              <a:rPr lang="en-US" altLang="ja-JP" sz="2400">
                <a:latin typeface="Lucida Console" pitchFamily="49" charset="0"/>
              </a:rPr>
              <a:t>sz_ = 13</a:t>
            </a:r>
          </a:p>
        </p:txBody>
      </p:sp>
      <p:sp>
        <p:nvSpPr>
          <p:cNvPr id="76813" name="AutoShape 13"/>
          <p:cNvSpPr>
            <a:spLocks noChangeArrowheads="1"/>
          </p:cNvSpPr>
          <p:nvPr/>
        </p:nvSpPr>
        <p:spPr bwMode="auto">
          <a:xfrm>
            <a:off x="3132138" y="4437063"/>
            <a:ext cx="2592387" cy="503237"/>
          </a:xfrm>
          <a:prstGeom prst="foldedCorner">
            <a:avLst>
              <a:gd name="adj" fmla="val 12500"/>
            </a:avLst>
          </a:prstGeom>
          <a:solidFill>
            <a:schemeClr val="accent1"/>
          </a:solidFill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ja-JP" sz="2400">
                <a:latin typeface="Lucida Console" pitchFamily="49" charset="0"/>
              </a:rPr>
              <a:t>Hello, world!</a:t>
            </a:r>
          </a:p>
        </p:txBody>
      </p:sp>
      <p:sp>
        <p:nvSpPr>
          <p:cNvPr id="76814" name="AutoShape 14"/>
          <p:cNvSpPr>
            <a:spLocks noChangeArrowheads="1"/>
          </p:cNvSpPr>
          <p:nvPr/>
        </p:nvSpPr>
        <p:spPr bwMode="auto">
          <a:xfrm>
            <a:off x="6083300" y="1700213"/>
            <a:ext cx="733425" cy="3457575"/>
          </a:xfrm>
          <a:prstGeom prst="curvedLeftArrow">
            <a:avLst>
              <a:gd name="adj1" fmla="val 51006"/>
              <a:gd name="adj2" fmla="val 106399"/>
              <a:gd name="adj3" fmla="val 33333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pic>
        <p:nvPicPr>
          <p:cNvPr id="76815" name="Picture 15" descr="MCBS01745_0000[1]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156325" y="2349500"/>
            <a:ext cx="1597025" cy="1797050"/>
          </a:xfrm>
          <a:prstGeom prst="rect">
            <a:avLst/>
          </a:prstGeom>
          <a:noFill/>
        </p:spPr>
      </p:pic>
      <p:sp>
        <p:nvSpPr>
          <p:cNvPr id="76816" name="Line 16"/>
          <p:cNvSpPr>
            <a:spLocks noChangeShapeType="1"/>
          </p:cNvSpPr>
          <p:nvPr/>
        </p:nvSpPr>
        <p:spPr bwMode="auto">
          <a:xfrm>
            <a:off x="2627313" y="4652963"/>
            <a:ext cx="5048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ja-JP" altLang="en-US"/>
          </a:p>
        </p:txBody>
      </p:sp>
      <p:sp>
        <p:nvSpPr>
          <p:cNvPr id="76818" name="Line 18"/>
          <p:cNvSpPr>
            <a:spLocks noChangeShapeType="1"/>
          </p:cNvSpPr>
          <p:nvPr/>
        </p:nvSpPr>
        <p:spPr bwMode="auto">
          <a:xfrm>
            <a:off x="2627313" y="1844675"/>
            <a:ext cx="5048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ja-JP" altLang="en-US"/>
          </a:p>
        </p:txBody>
      </p:sp>
      <p:sp>
        <p:nvSpPr>
          <p:cNvPr id="76819" name="AutoShape 19"/>
          <p:cNvSpPr>
            <a:spLocks noChangeArrowheads="1"/>
          </p:cNvSpPr>
          <p:nvPr/>
        </p:nvSpPr>
        <p:spPr bwMode="auto">
          <a:xfrm>
            <a:off x="323850" y="3933825"/>
            <a:ext cx="5543550" cy="1511300"/>
          </a:xfrm>
          <a:prstGeom prst="roundRect">
            <a:avLst>
              <a:gd name="adj" fmla="val 16667"/>
            </a:avLst>
          </a:prstGeom>
          <a:noFill/>
          <a:ln w="38100">
            <a:solidFill>
              <a:schemeClr val="accent1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76820" name="AutoShape 20"/>
          <p:cNvSpPr>
            <a:spLocks noChangeArrowheads="1"/>
          </p:cNvSpPr>
          <p:nvPr/>
        </p:nvSpPr>
        <p:spPr bwMode="auto">
          <a:xfrm>
            <a:off x="323850" y="1125538"/>
            <a:ext cx="5543550" cy="1511300"/>
          </a:xfrm>
          <a:prstGeom prst="roundRect">
            <a:avLst>
              <a:gd name="adj" fmla="val 16667"/>
            </a:avLst>
          </a:prstGeom>
          <a:noFill/>
          <a:ln w="38100">
            <a:solidFill>
              <a:schemeClr val="accent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76821" name="Text Box 21"/>
          <p:cNvSpPr txBox="1">
            <a:spLocks noChangeArrowheads="1"/>
          </p:cNvSpPr>
          <p:nvPr/>
        </p:nvSpPr>
        <p:spPr bwMode="auto">
          <a:xfrm>
            <a:off x="1692275" y="5805488"/>
            <a:ext cx="5837238" cy="831850"/>
          </a:xfrm>
          <a:prstGeom prst="rect">
            <a:avLst/>
          </a:prstGeom>
          <a:solidFill>
            <a:srgbClr val="FF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buFontTx/>
              <a:buChar char="•"/>
            </a:pPr>
            <a:r>
              <a:rPr lang="ja-JP" altLang="en-US" sz="2400"/>
              <a:t>フリーストア </a:t>
            </a:r>
            <a:r>
              <a:rPr lang="en-US" altLang="ja-JP" sz="2400"/>
              <a:t>(</a:t>
            </a:r>
            <a:r>
              <a:rPr lang="ja-JP" altLang="en-US" sz="2400"/>
              <a:t>ヒープ</a:t>
            </a:r>
            <a:r>
              <a:rPr lang="en-US" altLang="ja-JP" sz="2400"/>
              <a:t>) </a:t>
            </a:r>
            <a:r>
              <a:rPr lang="ja-JP" altLang="en-US" sz="2400"/>
              <a:t>上のメモリ領域が必要</a:t>
            </a:r>
          </a:p>
          <a:p>
            <a:pPr>
              <a:buFontTx/>
              <a:buChar char="•"/>
            </a:pPr>
            <a:r>
              <a:rPr lang="ja-JP" altLang="en-US" sz="2400"/>
              <a:t>可能ならばこの領域の確保を回避したい</a:t>
            </a:r>
          </a:p>
        </p:txBody>
      </p:sp>
      <p:sp>
        <p:nvSpPr>
          <p:cNvPr id="76824" name="Freeform 24"/>
          <p:cNvSpPr>
            <a:spLocks/>
          </p:cNvSpPr>
          <p:nvPr/>
        </p:nvSpPr>
        <p:spPr bwMode="auto">
          <a:xfrm>
            <a:off x="2495550" y="5013325"/>
            <a:ext cx="563563" cy="720725"/>
          </a:xfrm>
          <a:custGeom>
            <a:avLst/>
            <a:gdLst/>
            <a:ahLst/>
            <a:cxnLst>
              <a:cxn ang="0">
                <a:pos x="129" y="454"/>
              </a:cxn>
              <a:cxn ang="0">
                <a:pos x="38" y="317"/>
              </a:cxn>
              <a:cxn ang="0">
                <a:pos x="355" y="0"/>
              </a:cxn>
            </a:cxnLst>
            <a:rect l="0" t="0" r="r" b="b"/>
            <a:pathLst>
              <a:path w="355" h="454">
                <a:moveTo>
                  <a:pt x="129" y="454"/>
                </a:moveTo>
                <a:cubicBezTo>
                  <a:pt x="64" y="423"/>
                  <a:pt x="0" y="393"/>
                  <a:pt x="38" y="317"/>
                </a:cubicBezTo>
                <a:cubicBezTo>
                  <a:pt x="76" y="241"/>
                  <a:pt x="215" y="120"/>
                  <a:pt x="355" y="0"/>
                </a:cubicBezTo>
              </a:path>
            </a:pathLst>
          </a:custGeom>
          <a:noFill/>
          <a:ln w="38100" cap="flat">
            <a:solidFill>
              <a:srgbClr val="FF99CC"/>
            </a:solidFill>
            <a:prstDash val="dash"/>
            <a:round/>
            <a:headEnd/>
            <a:tailEnd type="arrow" w="med" len="med"/>
          </a:ln>
          <a:effectLst/>
        </p:spPr>
        <p:txBody>
          <a:bodyPr/>
          <a:lstStyle/>
          <a:p>
            <a:endParaRPr lang="ja-JP" altLang="en-US"/>
          </a:p>
        </p:txBody>
      </p:sp>
      <p:sp>
        <p:nvSpPr>
          <p:cNvPr id="76825" name="Oval 25"/>
          <p:cNvSpPr>
            <a:spLocks noChangeArrowheads="1"/>
          </p:cNvSpPr>
          <p:nvPr/>
        </p:nvSpPr>
        <p:spPr bwMode="auto">
          <a:xfrm>
            <a:off x="2987675" y="4149725"/>
            <a:ext cx="2879725" cy="1079500"/>
          </a:xfrm>
          <a:prstGeom prst="ellipse">
            <a:avLst/>
          </a:prstGeom>
          <a:noFill/>
          <a:ln w="9525">
            <a:solidFill>
              <a:srgbClr val="FF00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139B8A-9889-43BC-A83B-BD99045D353F}" type="slidenum">
              <a:rPr lang="en-US" altLang="ja-JP"/>
              <a:pPr/>
              <a:t>12</a:t>
            </a:fld>
            <a:endParaRPr lang="en-US" altLang="ja-JP"/>
          </a:p>
        </p:txBody>
      </p:sp>
      <p:sp>
        <p:nvSpPr>
          <p:cNvPr id="79874" name="Text Box 2"/>
          <p:cNvSpPr txBox="1">
            <a:spLocks noChangeArrowheads="1"/>
          </p:cNvSpPr>
          <p:nvPr/>
        </p:nvSpPr>
        <p:spPr bwMode="auto">
          <a:xfrm>
            <a:off x="179388" y="0"/>
            <a:ext cx="73025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ja-JP" altLang="en-US" sz="2400"/>
              <a:t>コピーの弱点その</a:t>
            </a:r>
            <a:r>
              <a:rPr lang="en-US" altLang="ja-JP" sz="2400"/>
              <a:t>2 – </a:t>
            </a:r>
            <a:r>
              <a:rPr lang="ja-JP" altLang="en-US" sz="2400"/>
              <a:t>コピーできないオブジェクトの存在</a:t>
            </a:r>
          </a:p>
        </p:txBody>
      </p:sp>
      <p:sp>
        <p:nvSpPr>
          <p:cNvPr id="79876" name="Oval 4"/>
          <p:cNvSpPr>
            <a:spLocks noChangeArrowheads="1"/>
          </p:cNvSpPr>
          <p:nvPr/>
        </p:nvSpPr>
        <p:spPr bwMode="auto">
          <a:xfrm>
            <a:off x="6588125" y="1773238"/>
            <a:ext cx="1944688" cy="914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ja-JP" altLang="en-US"/>
              <a:t>ソケット</a:t>
            </a:r>
          </a:p>
        </p:txBody>
      </p:sp>
      <p:sp>
        <p:nvSpPr>
          <p:cNvPr id="79877" name="Oval 5"/>
          <p:cNvSpPr>
            <a:spLocks noChangeArrowheads="1"/>
          </p:cNvSpPr>
          <p:nvPr/>
        </p:nvSpPr>
        <p:spPr bwMode="auto">
          <a:xfrm>
            <a:off x="6588125" y="3860800"/>
            <a:ext cx="1943100" cy="914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ja-JP" altLang="en-US"/>
              <a:t>スレッド</a:t>
            </a:r>
          </a:p>
        </p:txBody>
      </p:sp>
      <p:sp>
        <p:nvSpPr>
          <p:cNvPr id="79878" name="Oval 6"/>
          <p:cNvSpPr>
            <a:spLocks noChangeArrowheads="1"/>
          </p:cNvSpPr>
          <p:nvPr/>
        </p:nvSpPr>
        <p:spPr bwMode="auto">
          <a:xfrm>
            <a:off x="6588125" y="765175"/>
            <a:ext cx="1944688" cy="914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ja-JP" altLang="en-US"/>
              <a:t>ファイル</a:t>
            </a:r>
          </a:p>
        </p:txBody>
      </p:sp>
      <p:sp>
        <p:nvSpPr>
          <p:cNvPr id="79879" name="Text Box 7"/>
          <p:cNvSpPr txBox="1">
            <a:spLocks noChangeArrowheads="1"/>
          </p:cNvSpPr>
          <p:nvPr/>
        </p:nvSpPr>
        <p:spPr bwMode="auto">
          <a:xfrm>
            <a:off x="7740650" y="5876925"/>
            <a:ext cx="7175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ja-JP"/>
              <a:t>etc…</a:t>
            </a:r>
          </a:p>
        </p:txBody>
      </p:sp>
      <p:sp>
        <p:nvSpPr>
          <p:cNvPr id="79880" name="AutoShape 8"/>
          <p:cNvSpPr>
            <a:spLocks noChangeArrowheads="1"/>
          </p:cNvSpPr>
          <p:nvPr/>
        </p:nvSpPr>
        <p:spPr bwMode="auto">
          <a:xfrm>
            <a:off x="6300788" y="620713"/>
            <a:ext cx="2447925" cy="5616575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FFCC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79884" name="Oval 12"/>
          <p:cNvSpPr>
            <a:spLocks noChangeArrowheads="1"/>
          </p:cNvSpPr>
          <p:nvPr/>
        </p:nvSpPr>
        <p:spPr bwMode="auto">
          <a:xfrm>
            <a:off x="6588125" y="2852738"/>
            <a:ext cx="1943100" cy="914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ja-JP" altLang="en-US"/>
              <a:t>ストリーム</a:t>
            </a:r>
          </a:p>
        </p:txBody>
      </p:sp>
      <p:sp>
        <p:nvSpPr>
          <p:cNvPr id="79885" name="Oval 13"/>
          <p:cNvSpPr>
            <a:spLocks noChangeArrowheads="1"/>
          </p:cNvSpPr>
          <p:nvPr/>
        </p:nvSpPr>
        <p:spPr bwMode="auto">
          <a:xfrm>
            <a:off x="6588125" y="4868863"/>
            <a:ext cx="1944688" cy="914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ja-JP" altLang="en-US"/>
              <a:t>プロセス</a:t>
            </a:r>
          </a:p>
        </p:txBody>
      </p:sp>
      <p:sp>
        <p:nvSpPr>
          <p:cNvPr id="79888" name="desk1"/>
          <p:cNvSpPr>
            <a:spLocks noEditPoints="1" noChangeArrowheads="1"/>
          </p:cNvSpPr>
          <p:nvPr/>
        </p:nvSpPr>
        <p:spPr bwMode="auto">
          <a:xfrm>
            <a:off x="468313" y="2708275"/>
            <a:ext cx="4968875" cy="904875"/>
          </a:xfrm>
          <a:custGeom>
            <a:avLst/>
            <a:gdLst>
              <a:gd name="T0" fmla="*/ 0 w 21600"/>
              <a:gd name="T1" fmla="*/ 0 h 21600"/>
              <a:gd name="T2" fmla="*/ 21600 w 21600"/>
              <a:gd name="T3" fmla="*/ 0 h 21600"/>
              <a:gd name="T4" fmla="*/ 21600 w 21600"/>
              <a:gd name="T5" fmla="*/ 21600 h 21600"/>
              <a:gd name="T6" fmla="*/ 0 w 21600"/>
              <a:gd name="T7" fmla="*/ 21600 h 21600"/>
              <a:gd name="T8" fmla="*/ 10800 w 21600"/>
              <a:gd name="T9" fmla="*/ 0 h 21600"/>
              <a:gd name="T10" fmla="*/ 21600 w 21600"/>
              <a:gd name="T11" fmla="*/ 10800 h 21600"/>
              <a:gd name="T12" fmla="*/ 10800 w 21600"/>
              <a:gd name="T13" fmla="*/ 21600 h 21600"/>
              <a:gd name="T14" fmla="*/ 0 w 21600"/>
              <a:gd name="T15" fmla="*/ 10800 h 21600"/>
              <a:gd name="T16" fmla="*/ 1000 w 21600"/>
              <a:gd name="T17" fmla="*/ 1000 h 21600"/>
              <a:gd name="T18" fmla="*/ 20600 w 21600"/>
              <a:gd name="T19" fmla="*/ 20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FFCCFF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 anchor="ctr"/>
          <a:lstStyle/>
          <a:p>
            <a:pPr algn="dist"/>
            <a:r>
              <a:rPr lang="ja-JP" altLang="en-US" sz="2400">
                <a:solidFill>
                  <a:srgbClr val="FF0000"/>
                </a:solidFill>
              </a:rPr>
              <a:t>コピーできないオブジェクト</a:t>
            </a:r>
            <a:r>
              <a:rPr lang="ja-JP" altLang="en-US" sz="2400"/>
              <a:t>の存在</a:t>
            </a:r>
          </a:p>
        </p:txBody>
      </p:sp>
      <p:sp>
        <p:nvSpPr>
          <p:cNvPr id="79890" name="Freeform 18"/>
          <p:cNvSpPr>
            <a:spLocks/>
          </p:cNvSpPr>
          <p:nvPr/>
        </p:nvSpPr>
        <p:spPr bwMode="auto">
          <a:xfrm>
            <a:off x="2411413" y="3429000"/>
            <a:ext cx="3889375" cy="1801813"/>
          </a:xfrm>
          <a:custGeom>
            <a:avLst/>
            <a:gdLst/>
            <a:ahLst/>
            <a:cxnLst>
              <a:cxn ang="0">
                <a:pos x="2450" y="1089"/>
              </a:cxn>
              <a:cxn ang="0">
                <a:pos x="2404" y="1089"/>
              </a:cxn>
              <a:cxn ang="0">
                <a:pos x="590" y="816"/>
              </a:cxn>
              <a:cxn ang="0">
                <a:pos x="0" y="0"/>
              </a:cxn>
            </a:cxnLst>
            <a:rect l="0" t="0" r="r" b="b"/>
            <a:pathLst>
              <a:path w="2714" h="1135">
                <a:moveTo>
                  <a:pt x="2450" y="1089"/>
                </a:moveTo>
                <a:cubicBezTo>
                  <a:pt x="2582" y="1112"/>
                  <a:pt x="2714" y="1135"/>
                  <a:pt x="2404" y="1089"/>
                </a:cubicBezTo>
                <a:cubicBezTo>
                  <a:pt x="2094" y="1043"/>
                  <a:pt x="991" y="998"/>
                  <a:pt x="590" y="816"/>
                </a:cubicBezTo>
                <a:cubicBezTo>
                  <a:pt x="189" y="634"/>
                  <a:pt x="94" y="317"/>
                  <a:pt x="0" y="0"/>
                </a:cubicBezTo>
              </a:path>
            </a:pathLst>
          </a:custGeom>
          <a:noFill/>
          <a:ln w="38100" cap="flat">
            <a:solidFill>
              <a:srgbClr val="FF99CC"/>
            </a:solidFill>
            <a:prstDash val="dash"/>
            <a:round/>
            <a:headEnd/>
            <a:tailEnd type="arrow" w="med" len="med"/>
          </a:ln>
          <a:effectLst/>
        </p:spPr>
        <p:txBody>
          <a:bodyPr/>
          <a:lstStyle/>
          <a:p>
            <a:endParaRPr lang="ja-JP" altLang="en-US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987366-58D8-43CB-9B31-DE463C548985}" type="slidenum">
              <a:rPr lang="en-US" altLang="ja-JP"/>
              <a:pPr/>
              <a:t>13</a:t>
            </a:fld>
            <a:endParaRPr lang="en-US" altLang="ja-JP"/>
          </a:p>
        </p:txBody>
      </p:sp>
      <p:sp>
        <p:nvSpPr>
          <p:cNvPr id="81924" name="Text Box 4"/>
          <p:cNvSpPr txBox="1">
            <a:spLocks noChangeArrowheads="1"/>
          </p:cNvSpPr>
          <p:nvPr/>
        </p:nvSpPr>
        <p:spPr bwMode="auto">
          <a:xfrm>
            <a:off x="179388" y="0"/>
            <a:ext cx="18986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ja-JP" altLang="en-US" sz="2400"/>
              <a:t>コピーの限界</a:t>
            </a:r>
          </a:p>
        </p:txBody>
      </p:sp>
      <p:sp>
        <p:nvSpPr>
          <p:cNvPr id="81925" name="Text Box 5"/>
          <p:cNvSpPr txBox="1">
            <a:spLocks noChangeArrowheads="1"/>
          </p:cNvSpPr>
          <p:nvPr/>
        </p:nvSpPr>
        <p:spPr bwMode="auto">
          <a:xfrm>
            <a:off x="1187450" y="908050"/>
            <a:ext cx="7200900" cy="1927225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FontTx/>
              <a:buChar char="•"/>
            </a:pPr>
            <a:r>
              <a:rPr lang="ja-JP" altLang="en-US" sz="2400"/>
              <a:t>コピーの重いオブジェクトを扱うと効率が悪いのか？</a:t>
            </a:r>
          </a:p>
          <a:p>
            <a:pPr lvl="1">
              <a:buFontTx/>
              <a:buChar char="•"/>
            </a:pPr>
            <a:r>
              <a:rPr lang="ja-JP" altLang="en-US" sz="2400"/>
              <a:t>重いオブジェクトは以下の点で非効率；</a:t>
            </a:r>
          </a:p>
          <a:p>
            <a:pPr lvl="2">
              <a:buFontTx/>
              <a:buChar char="•"/>
            </a:pPr>
            <a:r>
              <a:rPr lang="ja-JP" altLang="en-US" sz="2400"/>
              <a:t>動的配列の再配置</a:t>
            </a:r>
          </a:p>
          <a:p>
            <a:pPr lvl="2">
              <a:buFontTx/>
              <a:buChar char="•"/>
            </a:pPr>
            <a:r>
              <a:rPr lang="ja-JP" altLang="en-US" sz="2400"/>
              <a:t>戻り値として指定</a:t>
            </a:r>
          </a:p>
          <a:p>
            <a:pPr lvl="2">
              <a:buFontTx/>
              <a:buChar char="•"/>
            </a:pPr>
            <a:r>
              <a:rPr lang="ja-JP" altLang="en-US" sz="2400"/>
              <a:t>一時オブジェクトの生成</a:t>
            </a:r>
          </a:p>
        </p:txBody>
      </p:sp>
      <p:sp>
        <p:nvSpPr>
          <p:cNvPr id="81926" name="Text Box 6"/>
          <p:cNvSpPr txBox="1">
            <a:spLocks noChangeArrowheads="1"/>
          </p:cNvSpPr>
          <p:nvPr/>
        </p:nvSpPr>
        <p:spPr bwMode="auto">
          <a:xfrm>
            <a:off x="1187450" y="3638550"/>
            <a:ext cx="7229475" cy="1927225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buFontTx/>
              <a:buChar char="•"/>
            </a:pPr>
            <a:r>
              <a:rPr lang="ja-JP" altLang="en-US" sz="2400"/>
              <a:t>コピーできないオブジェクトを扱えないのか？</a:t>
            </a:r>
          </a:p>
          <a:p>
            <a:pPr lvl="1">
              <a:buFontTx/>
              <a:buChar char="•"/>
            </a:pPr>
            <a:r>
              <a:rPr lang="ja-JP" altLang="en-US" sz="2400"/>
              <a:t>コピーできないオブジェクトは以下が直接できない；</a:t>
            </a:r>
          </a:p>
          <a:p>
            <a:pPr lvl="2">
              <a:buFontTx/>
              <a:buChar char="•"/>
            </a:pPr>
            <a:r>
              <a:rPr lang="ja-JP" altLang="en-US" sz="2400"/>
              <a:t>動的配列に乗せる</a:t>
            </a:r>
          </a:p>
          <a:p>
            <a:pPr lvl="2">
              <a:buFontTx/>
              <a:buChar char="•"/>
            </a:pPr>
            <a:r>
              <a:rPr lang="ja-JP" altLang="en-US" sz="2400"/>
              <a:t>戻り値として指定</a:t>
            </a:r>
          </a:p>
          <a:p>
            <a:pPr lvl="2">
              <a:buFontTx/>
              <a:buChar char="•"/>
            </a:pPr>
            <a:r>
              <a:rPr lang="ja-JP" altLang="en-US" sz="2400"/>
              <a:t>一時オブジェクトからコピー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408D93-5838-4BF7-B470-4D3A21E5AA7E}" type="slidenum">
              <a:rPr lang="en-US" altLang="ja-JP"/>
              <a:pPr/>
              <a:t>14</a:t>
            </a:fld>
            <a:endParaRPr lang="en-US" altLang="ja-JP"/>
          </a:p>
        </p:txBody>
      </p:sp>
      <p:sp>
        <p:nvSpPr>
          <p:cNvPr id="144386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ja-JP" sz="2800">
                <a:solidFill>
                  <a:schemeClr val="bg2"/>
                </a:solidFill>
              </a:rPr>
              <a:t>C++03 </a:t>
            </a:r>
            <a:r>
              <a:rPr lang="ja-JP" altLang="en-US" sz="2800">
                <a:solidFill>
                  <a:schemeClr val="bg2"/>
                </a:solidFill>
              </a:rPr>
              <a:t>におけるコピーの重要性とその限界</a:t>
            </a:r>
          </a:p>
          <a:p>
            <a:r>
              <a:rPr lang="ja-JP" altLang="en-US" sz="2800">
                <a:solidFill>
                  <a:srgbClr val="FF0000"/>
                </a:solidFill>
              </a:rPr>
              <a:t>ムーヴの導入 </a:t>
            </a:r>
            <a:r>
              <a:rPr lang="en-US" altLang="ja-JP" sz="2800">
                <a:solidFill>
                  <a:srgbClr val="FF0000"/>
                </a:solidFill>
              </a:rPr>
              <a:t>– </a:t>
            </a:r>
            <a:r>
              <a:rPr lang="ja-JP" altLang="en-US" sz="2800">
                <a:solidFill>
                  <a:srgbClr val="FF0000"/>
                </a:solidFill>
              </a:rPr>
              <a:t>動的配列再配置の例から</a:t>
            </a:r>
          </a:p>
          <a:p>
            <a:r>
              <a:rPr lang="ja-JP" altLang="en-US" sz="2800">
                <a:solidFill>
                  <a:schemeClr val="bg2"/>
                </a:solidFill>
              </a:rPr>
              <a:t>ムーヴの活用例</a:t>
            </a:r>
          </a:p>
          <a:p>
            <a:pPr lvl="1"/>
            <a:r>
              <a:rPr lang="ja-JP" altLang="en-US" sz="2400">
                <a:solidFill>
                  <a:schemeClr val="bg2"/>
                </a:solidFill>
              </a:rPr>
              <a:t>ローカルオブジェクトの </a:t>
            </a:r>
            <a:r>
              <a:rPr lang="en-US" altLang="ja-JP" sz="2400">
                <a:solidFill>
                  <a:schemeClr val="bg2"/>
                </a:solidFill>
              </a:rPr>
              <a:t>return</a:t>
            </a:r>
          </a:p>
          <a:p>
            <a:pPr lvl="1"/>
            <a:r>
              <a:rPr lang="ja-JP" altLang="en-US" sz="2400">
                <a:solidFill>
                  <a:schemeClr val="bg2"/>
                </a:solidFill>
              </a:rPr>
              <a:t>一時オブジェクト</a:t>
            </a:r>
          </a:p>
          <a:p>
            <a:r>
              <a:rPr lang="ja-JP" altLang="en-US" sz="2800">
                <a:solidFill>
                  <a:schemeClr val="bg2"/>
                </a:solidFill>
              </a:rPr>
              <a:t>ムーヴのための </a:t>
            </a:r>
            <a:r>
              <a:rPr lang="en-US" altLang="ja-JP" sz="2800">
                <a:solidFill>
                  <a:schemeClr val="bg2"/>
                </a:solidFill>
              </a:rPr>
              <a:t>C++0x </a:t>
            </a:r>
            <a:r>
              <a:rPr lang="ja-JP" altLang="en-US" sz="2800">
                <a:solidFill>
                  <a:schemeClr val="bg2"/>
                </a:solidFill>
              </a:rPr>
              <a:t>言語機能 </a:t>
            </a:r>
            <a:r>
              <a:rPr lang="en-US" altLang="ja-JP" sz="2800">
                <a:solidFill>
                  <a:schemeClr val="bg2"/>
                </a:solidFill>
              </a:rPr>
              <a:t>– </a:t>
            </a:r>
            <a:r>
              <a:rPr lang="ja-JP" altLang="en-US" sz="2800">
                <a:solidFill>
                  <a:schemeClr val="bg2"/>
                </a:solidFill>
              </a:rPr>
              <a:t>右辺値参照</a:t>
            </a:r>
          </a:p>
          <a:p>
            <a:r>
              <a:rPr lang="ja-JP" altLang="en-US" sz="2800">
                <a:solidFill>
                  <a:schemeClr val="bg2"/>
                </a:solidFill>
              </a:rPr>
              <a:t>明示的なムーヴ</a:t>
            </a:r>
          </a:p>
          <a:p>
            <a:r>
              <a:rPr lang="ja-JP" altLang="en-US" sz="2800">
                <a:solidFill>
                  <a:schemeClr val="bg2"/>
                </a:solidFill>
              </a:rPr>
              <a:t>まとめ</a:t>
            </a:r>
          </a:p>
        </p:txBody>
      </p:sp>
      <p:sp>
        <p:nvSpPr>
          <p:cNvPr id="144387" name="Text Box 3"/>
          <p:cNvSpPr txBox="1">
            <a:spLocks noChangeArrowheads="1"/>
          </p:cNvSpPr>
          <p:nvPr/>
        </p:nvSpPr>
        <p:spPr bwMode="auto">
          <a:xfrm>
            <a:off x="323850" y="0"/>
            <a:ext cx="23320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ja-JP" altLang="en-US" sz="2400"/>
              <a:t>セッションの流れ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A0654-2AA6-47C4-B89C-6C53B6E34066}" type="slidenum">
              <a:rPr lang="en-US" altLang="ja-JP"/>
              <a:pPr/>
              <a:t>15</a:t>
            </a:fld>
            <a:endParaRPr lang="en-US" altLang="ja-JP"/>
          </a:p>
        </p:txBody>
      </p:sp>
      <p:sp>
        <p:nvSpPr>
          <p:cNvPr id="82955" name="AutoShape 11"/>
          <p:cNvSpPr>
            <a:spLocks noChangeArrowheads="1"/>
          </p:cNvSpPr>
          <p:nvPr/>
        </p:nvSpPr>
        <p:spPr bwMode="auto">
          <a:xfrm>
            <a:off x="322263" y="3357563"/>
            <a:ext cx="2808287" cy="935037"/>
          </a:xfrm>
          <a:prstGeom prst="foldedCorner">
            <a:avLst>
              <a:gd name="adj" fmla="val 12500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/>
          <a:lstStyle/>
          <a:p>
            <a:r>
              <a:rPr lang="en-US" altLang="ja-JP">
                <a:latin typeface="Lucida Console" pitchFamily="49" charset="0"/>
              </a:rPr>
              <a:t>std::vector&lt;String&gt;</a:t>
            </a:r>
          </a:p>
          <a:p>
            <a:r>
              <a:rPr lang="en-US" altLang="ja-JP">
                <a:latin typeface="Lucida Console" pitchFamily="49" charset="0"/>
              </a:rPr>
              <a:t>p_ = 0x1234</a:t>
            </a:r>
          </a:p>
          <a:p>
            <a:r>
              <a:rPr lang="en-US" altLang="ja-JP">
                <a:latin typeface="Lucida Console" pitchFamily="49" charset="0"/>
              </a:rPr>
              <a:t>sz_ = 3</a:t>
            </a:r>
          </a:p>
        </p:txBody>
      </p:sp>
      <p:sp>
        <p:nvSpPr>
          <p:cNvPr id="82956" name="AutoShape 12"/>
          <p:cNvSpPr>
            <a:spLocks noChangeArrowheads="1"/>
          </p:cNvSpPr>
          <p:nvPr/>
        </p:nvSpPr>
        <p:spPr bwMode="auto">
          <a:xfrm>
            <a:off x="3779838" y="2781300"/>
            <a:ext cx="2520950" cy="2016125"/>
          </a:xfrm>
          <a:prstGeom prst="foldedCorner">
            <a:avLst>
              <a:gd name="adj" fmla="val 8250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/>
          <a:lstStyle/>
          <a:p>
            <a:r>
              <a:rPr lang="en-US" altLang="ja-JP" sz="2400"/>
              <a:t>p_ = …, sz_ = 13</a:t>
            </a:r>
          </a:p>
          <a:p>
            <a:endParaRPr lang="en-US" altLang="ja-JP" sz="2400"/>
          </a:p>
          <a:p>
            <a:r>
              <a:rPr lang="en-US" altLang="ja-JP" sz="2400"/>
              <a:t>p_ = …, sz_ = 13</a:t>
            </a:r>
          </a:p>
          <a:p>
            <a:endParaRPr lang="en-US" altLang="ja-JP" sz="2400"/>
          </a:p>
          <a:p>
            <a:r>
              <a:rPr lang="en-US" altLang="ja-JP" sz="2400"/>
              <a:t>p_ = …, sz_ = 13</a:t>
            </a:r>
          </a:p>
        </p:txBody>
      </p:sp>
      <p:sp>
        <p:nvSpPr>
          <p:cNvPr id="82964" name="AutoShape 20"/>
          <p:cNvSpPr>
            <a:spLocks noChangeArrowheads="1"/>
          </p:cNvSpPr>
          <p:nvPr/>
        </p:nvSpPr>
        <p:spPr bwMode="auto">
          <a:xfrm>
            <a:off x="6732588" y="2925763"/>
            <a:ext cx="1873250" cy="431800"/>
          </a:xfrm>
          <a:prstGeom prst="foldedCorner">
            <a:avLst>
              <a:gd name="adj" fmla="val 12500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ja-JP" sz="2400"/>
              <a:t>Hello, world!</a:t>
            </a:r>
          </a:p>
        </p:txBody>
      </p:sp>
      <p:sp>
        <p:nvSpPr>
          <p:cNvPr id="82969" name="Text Box 25"/>
          <p:cNvSpPr txBox="1">
            <a:spLocks noChangeArrowheads="1"/>
          </p:cNvSpPr>
          <p:nvPr/>
        </p:nvSpPr>
        <p:spPr bwMode="auto">
          <a:xfrm>
            <a:off x="179388" y="44450"/>
            <a:ext cx="53705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ja-JP" altLang="en-US" sz="2400"/>
              <a:t>ムーヴの導入 </a:t>
            </a:r>
            <a:r>
              <a:rPr lang="en-US" altLang="ja-JP" sz="2400"/>
              <a:t>– </a:t>
            </a:r>
            <a:r>
              <a:rPr lang="ja-JP" altLang="en-US" sz="2400"/>
              <a:t>動的配列の再配置の例</a:t>
            </a:r>
          </a:p>
        </p:txBody>
      </p:sp>
      <p:sp>
        <p:nvSpPr>
          <p:cNvPr id="82970" name="AutoShape 26"/>
          <p:cNvSpPr>
            <a:spLocks noChangeArrowheads="1"/>
          </p:cNvSpPr>
          <p:nvPr/>
        </p:nvSpPr>
        <p:spPr bwMode="auto">
          <a:xfrm>
            <a:off x="6732588" y="3573463"/>
            <a:ext cx="1873250" cy="431800"/>
          </a:xfrm>
          <a:prstGeom prst="foldedCorner">
            <a:avLst>
              <a:gd name="adj" fmla="val 12500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ja-JP" sz="2400"/>
              <a:t>Hello, world!</a:t>
            </a:r>
          </a:p>
        </p:txBody>
      </p:sp>
      <p:sp>
        <p:nvSpPr>
          <p:cNvPr id="82971" name="AutoShape 27"/>
          <p:cNvSpPr>
            <a:spLocks noChangeArrowheads="1"/>
          </p:cNvSpPr>
          <p:nvPr/>
        </p:nvSpPr>
        <p:spPr bwMode="auto">
          <a:xfrm>
            <a:off x="6732588" y="4221163"/>
            <a:ext cx="1873250" cy="431800"/>
          </a:xfrm>
          <a:prstGeom prst="foldedCorner">
            <a:avLst>
              <a:gd name="adj" fmla="val 12500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ja-JP" sz="2400"/>
              <a:t>Hello, world!</a:t>
            </a:r>
          </a:p>
        </p:txBody>
      </p:sp>
      <p:sp>
        <p:nvSpPr>
          <p:cNvPr id="82972" name="AutoShape 28"/>
          <p:cNvSpPr>
            <a:spLocks noChangeArrowheads="1"/>
          </p:cNvSpPr>
          <p:nvPr/>
        </p:nvSpPr>
        <p:spPr bwMode="auto">
          <a:xfrm>
            <a:off x="3851275" y="2854325"/>
            <a:ext cx="4824413" cy="574675"/>
          </a:xfrm>
          <a:prstGeom prst="roundRect">
            <a:avLst>
              <a:gd name="adj" fmla="val 16667"/>
            </a:avLst>
          </a:prstGeom>
          <a:noFill/>
          <a:ln w="25400">
            <a:solidFill>
              <a:srgbClr val="66FF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82973" name="AutoShape 29"/>
          <p:cNvSpPr>
            <a:spLocks noChangeArrowheads="1"/>
          </p:cNvSpPr>
          <p:nvPr/>
        </p:nvSpPr>
        <p:spPr bwMode="auto">
          <a:xfrm>
            <a:off x="3851275" y="3502025"/>
            <a:ext cx="4824413" cy="576263"/>
          </a:xfrm>
          <a:prstGeom prst="roundRect">
            <a:avLst>
              <a:gd name="adj" fmla="val 16667"/>
            </a:avLst>
          </a:prstGeom>
          <a:noFill/>
          <a:ln w="25400">
            <a:solidFill>
              <a:srgbClr val="66FF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82974" name="AutoShape 30"/>
          <p:cNvSpPr>
            <a:spLocks noChangeArrowheads="1"/>
          </p:cNvSpPr>
          <p:nvPr/>
        </p:nvSpPr>
        <p:spPr bwMode="auto">
          <a:xfrm>
            <a:off x="3851275" y="4149725"/>
            <a:ext cx="4824413" cy="576263"/>
          </a:xfrm>
          <a:prstGeom prst="roundRect">
            <a:avLst>
              <a:gd name="adj" fmla="val 16667"/>
            </a:avLst>
          </a:prstGeom>
          <a:noFill/>
          <a:ln w="25400">
            <a:solidFill>
              <a:srgbClr val="66FF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82975" name="Line 31"/>
          <p:cNvSpPr>
            <a:spLocks noChangeShapeType="1"/>
          </p:cNvSpPr>
          <p:nvPr/>
        </p:nvSpPr>
        <p:spPr bwMode="auto">
          <a:xfrm>
            <a:off x="6227763" y="3070225"/>
            <a:ext cx="504825" cy="714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ja-JP" altLang="en-US"/>
          </a:p>
        </p:txBody>
      </p:sp>
      <p:sp>
        <p:nvSpPr>
          <p:cNvPr id="82976" name="Line 32"/>
          <p:cNvSpPr>
            <a:spLocks noChangeShapeType="1"/>
          </p:cNvSpPr>
          <p:nvPr/>
        </p:nvSpPr>
        <p:spPr bwMode="auto">
          <a:xfrm>
            <a:off x="6227763" y="3717925"/>
            <a:ext cx="5048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ja-JP" altLang="en-US"/>
          </a:p>
        </p:txBody>
      </p:sp>
      <p:sp>
        <p:nvSpPr>
          <p:cNvPr id="82977" name="Line 33"/>
          <p:cNvSpPr>
            <a:spLocks noChangeShapeType="1"/>
          </p:cNvSpPr>
          <p:nvPr/>
        </p:nvSpPr>
        <p:spPr bwMode="auto">
          <a:xfrm>
            <a:off x="6227763" y="4437063"/>
            <a:ext cx="5048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ja-JP" altLang="en-US"/>
          </a:p>
        </p:txBody>
      </p:sp>
      <p:sp>
        <p:nvSpPr>
          <p:cNvPr id="82978" name="Line 34"/>
          <p:cNvSpPr>
            <a:spLocks noChangeShapeType="1"/>
          </p:cNvSpPr>
          <p:nvPr/>
        </p:nvSpPr>
        <p:spPr bwMode="auto">
          <a:xfrm flipV="1">
            <a:off x="2051050" y="3789363"/>
            <a:ext cx="172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ja-JP" altLang="en-US"/>
          </a:p>
        </p:txBody>
      </p:sp>
      <p:sp>
        <p:nvSpPr>
          <p:cNvPr id="82979" name="Text Box 35"/>
          <p:cNvSpPr txBox="1">
            <a:spLocks noChangeArrowheads="1"/>
          </p:cNvSpPr>
          <p:nvPr/>
        </p:nvSpPr>
        <p:spPr bwMode="auto">
          <a:xfrm>
            <a:off x="1908175" y="1341438"/>
            <a:ext cx="5411788" cy="376237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ja-JP" altLang="en-US"/>
              <a:t>長さ</a:t>
            </a:r>
            <a:r>
              <a:rPr lang="en-US" altLang="ja-JP"/>
              <a:t>3, capacity=3 </a:t>
            </a:r>
            <a:r>
              <a:rPr lang="ja-JP" altLang="en-US"/>
              <a:t>の動的配列 </a:t>
            </a:r>
            <a:r>
              <a:rPr lang="en-US" altLang="ja-JP"/>
              <a:t>(</a:t>
            </a:r>
            <a:r>
              <a:rPr lang="en-US" altLang="ja-JP">
                <a:latin typeface="Lucida Console" pitchFamily="49" charset="0"/>
              </a:rPr>
              <a:t>std::vector</a:t>
            </a:r>
            <a:r>
              <a:rPr lang="en-US" altLang="ja-JP"/>
              <a:t>) </a:t>
            </a:r>
            <a:r>
              <a:rPr lang="ja-JP" altLang="en-US"/>
              <a:t>の例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CDC258-0E2B-4B80-A639-04B0FA85520C}" type="slidenum">
              <a:rPr lang="en-US" altLang="ja-JP"/>
              <a:pPr/>
              <a:t>16</a:t>
            </a:fld>
            <a:endParaRPr lang="en-US" altLang="ja-JP"/>
          </a:p>
        </p:txBody>
      </p:sp>
      <p:sp>
        <p:nvSpPr>
          <p:cNvPr id="83991" name="AutoShape 23"/>
          <p:cNvSpPr>
            <a:spLocks noChangeArrowheads="1"/>
          </p:cNvSpPr>
          <p:nvPr/>
        </p:nvSpPr>
        <p:spPr bwMode="auto">
          <a:xfrm>
            <a:off x="179388" y="2708275"/>
            <a:ext cx="2089150" cy="935038"/>
          </a:xfrm>
          <a:prstGeom prst="foldedCorner">
            <a:avLst>
              <a:gd name="adj" fmla="val 12500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/>
          <a:lstStyle/>
          <a:p>
            <a:r>
              <a:rPr lang="en-US" altLang="ja-JP"/>
              <a:t>std::vector&lt;String&gt;</a:t>
            </a:r>
          </a:p>
          <a:p>
            <a:r>
              <a:rPr lang="en-US" altLang="ja-JP"/>
              <a:t>p_ = 0x1234</a:t>
            </a:r>
          </a:p>
          <a:p>
            <a:r>
              <a:rPr lang="en-US" altLang="ja-JP"/>
              <a:t>sz_ = 4</a:t>
            </a:r>
          </a:p>
        </p:txBody>
      </p:sp>
      <p:sp>
        <p:nvSpPr>
          <p:cNvPr id="84010" name="Text Box 42"/>
          <p:cNvSpPr txBox="1">
            <a:spLocks noChangeArrowheads="1"/>
          </p:cNvSpPr>
          <p:nvPr/>
        </p:nvSpPr>
        <p:spPr bwMode="auto">
          <a:xfrm>
            <a:off x="179388" y="0"/>
            <a:ext cx="53705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ja-JP" altLang="en-US" sz="2400"/>
              <a:t>ムーヴの導入 </a:t>
            </a:r>
            <a:r>
              <a:rPr lang="en-US" altLang="ja-JP" sz="2400"/>
              <a:t>– </a:t>
            </a:r>
            <a:r>
              <a:rPr lang="ja-JP" altLang="en-US" sz="2400"/>
              <a:t>動的配列の再配置の例</a:t>
            </a:r>
          </a:p>
        </p:txBody>
      </p:sp>
      <p:sp>
        <p:nvSpPr>
          <p:cNvPr id="84011" name="AutoShape 43"/>
          <p:cNvSpPr>
            <a:spLocks noChangeArrowheads="1"/>
          </p:cNvSpPr>
          <p:nvPr/>
        </p:nvSpPr>
        <p:spPr bwMode="auto">
          <a:xfrm>
            <a:off x="2555875" y="765175"/>
            <a:ext cx="2520950" cy="2016125"/>
          </a:xfrm>
          <a:prstGeom prst="foldedCorner">
            <a:avLst>
              <a:gd name="adj" fmla="val 8250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/>
          <a:lstStyle/>
          <a:p>
            <a:r>
              <a:rPr lang="en-US" altLang="ja-JP" sz="2400"/>
              <a:t>p_ = …, sz_ = 13</a:t>
            </a:r>
          </a:p>
          <a:p>
            <a:endParaRPr lang="en-US" altLang="ja-JP" sz="2400"/>
          </a:p>
          <a:p>
            <a:r>
              <a:rPr lang="en-US" altLang="ja-JP" sz="2400"/>
              <a:t>p_ = …, sz_ = 13</a:t>
            </a:r>
          </a:p>
          <a:p>
            <a:endParaRPr lang="en-US" altLang="ja-JP" sz="2400"/>
          </a:p>
          <a:p>
            <a:r>
              <a:rPr lang="en-US" altLang="ja-JP" sz="2400"/>
              <a:t>p_ = …, sz_ = 13</a:t>
            </a:r>
          </a:p>
        </p:txBody>
      </p:sp>
      <p:sp>
        <p:nvSpPr>
          <p:cNvPr id="84012" name="AutoShape 44"/>
          <p:cNvSpPr>
            <a:spLocks noChangeArrowheads="1"/>
          </p:cNvSpPr>
          <p:nvPr/>
        </p:nvSpPr>
        <p:spPr bwMode="auto">
          <a:xfrm>
            <a:off x="5508625" y="909638"/>
            <a:ext cx="1873250" cy="431800"/>
          </a:xfrm>
          <a:prstGeom prst="foldedCorner">
            <a:avLst>
              <a:gd name="adj" fmla="val 12500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ja-JP" sz="2400"/>
              <a:t>Hello, world!</a:t>
            </a:r>
          </a:p>
        </p:txBody>
      </p:sp>
      <p:sp>
        <p:nvSpPr>
          <p:cNvPr id="84013" name="AutoShape 45"/>
          <p:cNvSpPr>
            <a:spLocks noChangeArrowheads="1"/>
          </p:cNvSpPr>
          <p:nvPr/>
        </p:nvSpPr>
        <p:spPr bwMode="auto">
          <a:xfrm>
            <a:off x="5508625" y="1557338"/>
            <a:ext cx="1873250" cy="431800"/>
          </a:xfrm>
          <a:prstGeom prst="foldedCorner">
            <a:avLst>
              <a:gd name="adj" fmla="val 12500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ja-JP" sz="2400"/>
              <a:t>Hello, world!</a:t>
            </a:r>
          </a:p>
        </p:txBody>
      </p:sp>
      <p:sp>
        <p:nvSpPr>
          <p:cNvPr id="84014" name="AutoShape 46"/>
          <p:cNvSpPr>
            <a:spLocks noChangeArrowheads="1"/>
          </p:cNvSpPr>
          <p:nvPr/>
        </p:nvSpPr>
        <p:spPr bwMode="auto">
          <a:xfrm>
            <a:off x="5508625" y="2205038"/>
            <a:ext cx="1873250" cy="431800"/>
          </a:xfrm>
          <a:prstGeom prst="foldedCorner">
            <a:avLst>
              <a:gd name="adj" fmla="val 12500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ja-JP" sz="2400"/>
              <a:t>Hello, world!</a:t>
            </a:r>
          </a:p>
        </p:txBody>
      </p:sp>
      <p:sp>
        <p:nvSpPr>
          <p:cNvPr id="84015" name="AutoShape 47"/>
          <p:cNvSpPr>
            <a:spLocks noChangeArrowheads="1"/>
          </p:cNvSpPr>
          <p:nvPr/>
        </p:nvSpPr>
        <p:spPr bwMode="auto">
          <a:xfrm>
            <a:off x="2627313" y="838200"/>
            <a:ext cx="4824412" cy="574675"/>
          </a:xfrm>
          <a:prstGeom prst="roundRect">
            <a:avLst>
              <a:gd name="adj" fmla="val 16667"/>
            </a:avLst>
          </a:prstGeom>
          <a:noFill/>
          <a:ln w="25400">
            <a:solidFill>
              <a:srgbClr val="66FF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84016" name="AutoShape 48"/>
          <p:cNvSpPr>
            <a:spLocks noChangeArrowheads="1"/>
          </p:cNvSpPr>
          <p:nvPr/>
        </p:nvSpPr>
        <p:spPr bwMode="auto">
          <a:xfrm>
            <a:off x="2627313" y="1485900"/>
            <a:ext cx="4824412" cy="576263"/>
          </a:xfrm>
          <a:prstGeom prst="roundRect">
            <a:avLst>
              <a:gd name="adj" fmla="val 16667"/>
            </a:avLst>
          </a:prstGeom>
          <a:noFill/>
          <a:ln w="25400">
            <a:solidFill>
              <a:srgbClr val="66FF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84017" name="AutoShape 49"/>
          <p:cNvSpPr>
            <a:spLocks noChangeArrowheads="1"/>
          </p:cNvSpPr>
          <p:nvPr/>
        </p:nvSpPr>
        <p:spPr bwMode="auto">
          <a:xfrm>
            <a:off x="2627313" y="2133600"/>
            <a:ext cx="4824412" cy="576263"/>
          </a:xfrm>
          <a:prstGeom prst="roundRect">
            <a:avLst>
              <a:gd name="adj" fmla="val 16667"/>
            </a:avLst>
          </a:prstGeom>
          <a:noFill/>
          <a:ln w="25400">
            <a:solidFill>
              <a:srgbClr val="66FF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84018" name="Line 50"/>
          <p:cNvSpPr>
            <a:spLocks noChangeShapeType="1"/>
          </p:cNvSpPr>
          <p:nvPr/>
        </p:nvSpPr>
        <p:spPr bwMode="auto">
          <a:xfrm>
            <a:off x="5003800" y="1054100"/>
            <a:ext cx="504825" cy="714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ja-JP" altLang="en-US"/>
          </a:p>
        </p:txBody>
      </p:sp>
      <p:sp>
        <p:nvSpPr>
          <p:cNvPr id="84019" name="Line 51"/>
          <p:cNvSpPr>
            <a:spLocks noChangeShapeType="1"/>
          </p:cNvSpPr>
          <p:nvPr/>
        </p:nvSpPr>
        <p:spPr bwMode="auto">
          <a:xfrm>
            <a:off x="5003800" y="1701800"/>
            <a:ext cx="5048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ja-JP" altLang="en-US"/>
          </a:p>
        </p:txBody>
      </p:sp>
      <p:sp>
        <p:nvSpPr>
          <p:cNvPr id="84020" name="Line 52"/>
          <p:cNvSpPr>
            <a:spLocks noChangeShapeType="1"/>
          </p:cNvSpPr>
          <p:nvPr/>
        </p:nvSpPr>
        <p:spPr bwMode="auto">
          <a:xfrm>
            <a:off x="5003800" y="2420938"/>
            <a:ext cx="5048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ja-JP" altLang="en-US"/>
          </a:p>
        </p:txBody>
      </p:sp>
      <p:sp>
        <p:nvSpPr>
          <p:cNvPr id="84021" name="AutoShape 53"/>
          <p:cNvSpPr>
            <a:spLocks noChangeArrowheads="1"/>
          </p:cNvSpPr>
          <p:nvPr/>
        </p:nvSpPr>
        <p:spPr bwMode="auto">
          <a:xfrm>
            <a:off x="2555875" y="3573463"/>
            <a:ext cx="2520950" cy="2735262"/>
          </a:xfrm>
          <a:prstGeom prst="foldedCorner">
            <a:avLst>
              <a:gd name="adj" fmla="val 4407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/>
          <a:lstStyle/>
          <a:p>
            <a:r>
              <a:rPr lang="en-US" altLang="ja-JP" sz="2400"/>
              <a:t>p_ = …, sz_ = 13</a:t>
            </a:r>
          </a:p>
          <a:p>
            <a:endParaRPr lang="en-US" altLang="ja-JP" sz="2400"/>
          </a:p>
          <a:p>
            <a:r>
              <a:rPr lang="en-US" altLang="ja-JP" sz="2400"/>
              <a:t>p_ = …, sz_ = 13</a:t>
            </a:r>
          </a:p>
          <a:p>
            <a:endParaRPr lang="en-US" altLang="ja-JP" sz="2400"/>
          </a:p>
          <a:p>
            <a:r>
              <a:rPr lang="en-US" altLang="ja-JP" sz="2400"/>
              <a:t>p_ = …, sz_ = 13</a:t>
            </a:r>
          </a:p>
          <a:p>
            <a:endParaRPr lang="en-US" altLang="ja-JP" sz="2400"/>
          </a:p>
          <a:p>
            <a:r>
              <a:rPr lang="en-US" altLang="ja-JP" sz="2400"/>
              <a:t>p_ = …, sz_ = 13</a:t>
            </a:r>
          </a:p>
        </p:txBody>
      </p:sp>
      <p:sp>
        <p:nvSpPr>
          <p:cNvPr id="84022" name="AutoShape 54"/>
          <p:cNvSpPr>
            <a:spLocks noChangeArrowheads="1"/>
          </p:cNvSpPr>
          <p:nvPr/>
        </p:nvSpPr>
        <p:spPr bwMode="auto">
          <a:xfrm>
            <a:off x="5508625" y="3717925"/>
            <a:ext cx="1873250" cy="431800"/>
          </a:xfrm>
          <a:prstGeom prst="foldedCorner">
            <a:avLst>
              <a:gd name="adj" fmla="val 12500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ja-JP" sz="2400"/>
              <a:t>Hello, world!</a:t>
            </a:r>
          </a:p>
        </p:txBody>
      </p:sp>
      <p:sp>
        <p:nvSpPr>
          <p:cNvPr id="84023" name="AutoShape 55"/>
          <p:cNvSpPr>
            <a:spLocks noChangeArrowheads="1"/>
          </p:cNvSpPr>
          <p:nvPr/>
        </p:nvSpPr>
        <p:spPr bwMode="auto">
          <a:xfrm>
            <a:off x="5508625" y="4365625"/>
            <a:ext cx="1873250" cy="431800"/>
          </a:xfrm>
          <a:prstGeom prst="foldedCorner">
            <a:avLst>
              <a:gd name="adj" fmla="val 12500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ja-JP" sz="2400"/>
              <a:t>Hello, world!</a:t>
            </a:r>
          </a:p>
        </p:txBody>
      </p:sp>
      <p:sp>
        <p:nvSpPr>
          <p:cNvPr id="84024" name="AutoShape 56"/>
          <p:cNvSpPr>
            <a:spLocks noChangeArrowheads="1"/>
          </p:cNvSpPr>
          <p:nvPr/>
        </p:nvSpPr>
        <p:spPr bwMode="auto">
          <a:xfrm>
            <a:off x="5508625" y="5084763"/>
            <a:ext cx="1873250" cy="431800"/>
          </a:xfrm>
          <a:prstGeom prst="foldedCorner">
            <a:avLst>
              <a:gd name="adj" fmla="val 12500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ja-JP" sz="2400"/>
              <a:t>Hello, world!</a:t>
            </a:r>
          </a:p>
        </p:txBody>
      </p:sp>
      <p:sp>
        <p:nvSpPr>
          <p:cNvPr id="84025" name="AutoShape 57"/>
          <p:cNvSpPr>
            <a:spLocks noChangeArrowheads="1"/>
          </p:cNvSpPr>
          <p:nvPr/>
        </p:nvSpPr>
        <p:spPr bwMode="auto">
          <a:xfrm>
            <a:off x="2627313" y="3646488"/>
            <a:ext cx="4824412" cy="574675"/>
          </a:xfrm>
          <a:prstGeom prst="roundRect">
            <a:avLst>
              <a:gd name="adj" fmla="val 16667"/>
            </a:avLst>
          </a:prstGeom>
          <a:noFill/>
          <a:ln w="25400">
            <a:solidFill>
              <a:srgbClr val="66FF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84026" name="AutoShape 58"/>
          <p:cNvSpPr>
            <a:spLocks noChangeArrowheads="1"/>
          </p:cNvSpPr>
          <p:nvPr/>
        </p:nvSpPr>
        <p:spPr bwMode="auto">
          <a:xfrm>
            <a:off x="2627313" y="4294188"/>
            <a:ext cx="4824412" cy="576262"/>
          </a:xfrm>
          <a:prstGeom prst="roundRect">
            <a:avLst>
              <a:gd name="adj" fmla="val 16667"/>
            </a:avLst>
          </a:prstGeom>
          <a:noFill/>
          <a:ln w="25400">
            <a:solidFill>
              <a:srgbClr val="66FF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84027" name="AutoShape 59"/>
          <p:cNvSpPr>
            <a:spLocks noChangeArrowheads="1"/>
          </p:cNvSpPr>
          <p:nvPr/>
        </p:nvSpPr>
        <p:spPr bwMode="auto">
          <a:xfrm>
            <a:off x="2628900" y="5013325"/>
            <a:ext cx="4824413" cy="576263"/>
          </a:xfrm>
          <a:prstGeom prst="roundRect">
            <a:avLst>
              <a:gd name="adj" fmla="val 16667"/>
            </a:avLst>
          </a:prstGeom>
          <a:noFill/>
          <a:ln w="25400">
            <a:solidFill>
              <a:srgbClr val="66FF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84028" name="Line 60"/>
          <p:cNvSpPr>
            <a:spLocks noChangeShapeType="1"/>
          </p:cNvSpPr>
          <p:nvPr/>
        </p:nvSpPr>
        <p:spPr bwMode="auto">
          <a:xfrm>
            <a:off x="5003800" y="3862388"/>
            <a:ext cx="504825" cy="714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ja-JP" altLang="en-US"/>
          </a:p>
        </p:txBody>
      </p:sp>
      <p:sp>
        <p:nvSpPr>
          <p:cNvPr id="84029" name="Line 61"/>
          <p:cNvSpPr>
            <a:spLocks noChangeShapeType="1"/>
          </p:cNvSpPr>
          <p:nvPr/>
        </p:nvSpPr>
        <p:spPr bwMode="auto">
          <a:xfrm>
            <a:off x="5003800" y="4510088"/>
            <a:ext cx="5048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ja-JP" altLang="en-US"/>
          </a:p>
        </p:txBody>
      </p:sp>
      <p:sp>
        <p:nvSpPr>
          <p:cNvPr id="84030" name="Line 62"/>
          <p:cNvSpPr>
            <a:spLocks noChangeShapeType="1"/>
          </p:cNvSpPr>
          <p:nvPr/>
        </p:nvSpPr>
        <p:spPr bwMode="auto">
          <a:xfrm>
            <a:off x="5003800" y="5300663"/>
            <a:ext cx="5048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ja-JP" altLang="en-US"/>
          </a:p>
        </p:txBody>
      </p:sp>
      <p:sp>
        <p:nvSpPr>
          <p:cNvPr id="84031" name="AutoShape 63"/>
          <p:cNvSpPr>
            <a:spLocks noChangeArrowheads="1"/>
          </p:cNvSpPr>
          <p:nvPr/>
        </p:nvSpPr>
        <p:spPr bwMode="auto">
          <a:xfrm>
            <a:off x="2628900" y="5661025"/>
            <a:ext cx="4824413" cy="576263"/>
          </a:xfrm>
          <a:prstGeom prst="roundRect">
            <a:avLst>
              <a:gd name="adj" fmla="val 16667"/>
            </a:avLst>
          </a:prstGeom>
          <a:noFill/>
          <a:ln w="25400">
            <a:solidFill>
              <a:srgbClr val="FF99CC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84032" name="Line 64"/>
          <p:cNvSpPr>
            <a:spLocks noChangeShapeType="1"/>
          </p:cNvSpPr>
          <p:nvPr/>
        </p:nvSpPr>
        <p:spPr bwMode="auto">
          <a:xfrm>
            <a:off x="5003800" y="6021388"/>
            <a:ext cx="5048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ja-JP" altLang="en-US"/>
          </a:p>
        </p:txBody>
      </p:sp>
      <p:sp>
        <p:nvSpPr>
          <p:cNvPr id="84033" name="AutoShape 65"/>
          <p:cNvSpPr>
            <a:spLocks noChangeArrowheads="1"/>
          </p:cNvSpPr>
          <p:nvPr/>
        </p:nvSpPr>
        <p:spPr bwMode="auto">
          <a:xfrm>
            <a:off x="5508625" y="5734050"/>
            <a:ext cx="1873250" cy="431800"/>
          </a:xfrm>
          <a:prstGeom prst="foldedCorner">
            <a:avLst>
              <a:gd name="adj" fmla="val 12500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ja-JP" sz="2400"/>
              <a:t>Hello, world!</a:t>
            </a:r>
          </a:p>
        </p:txBody>
      </p:sp>
      <p:sp>
        <p:nvSpPr>
          <p:cNvPr id="84034" name="AutoShape 66"/>
          <p:cNvSpPr>
            <a:spLocks noChangeArrowheads="1"/>
          </p:cNvSpPr>
          <p:nvPr/>
        </p:nvSpPr>
        <p:spPr bwMode="auto">
          <a:xfrm>
            <a:off x="7524750" y="981075"/>
            <a:ext cx="733425" cy="3240088"/>
          </a:xfrm>
          <a:prstGeom prst="curvedLeftArrow">
            <a:avLst>
              <a:gd name="adj1" fmla="val 32233"/>
              <a:gd name="adj2" fmla="val 66880"/>
              <a:gd name="adj3" fmla="val 33333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84035" name="AutoShape 67"/>
          <p:cNvSpPr>
            <a:spLocks noChangeArrowheads="1"/>
          </p:cNvSpPr>
          <p:nvPr/>
        </p:nvSpPr>
        <p:spPr bwMode="auto">
          <a:xfrm>
            <a:off x="7524750" y="1628775"/>
            <a:ext cx="733425" cy="3240088"/>
          </a:xfrm>
          <a:prstGeom prst="curvedLeftArrow">
            <a:avLst>
              <a:gd name="adj1" fmla="val 32233"/>
              <a:gd name="adj2" fmla="val 66880"/>
              <a:gd name="adj3" fmla="val 33333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84036" name="AutoShape 68"/>
          <p:cNvSpPr>
            <a:spLocks noChangeArrowheads="1"/>
          </p:cNvSpPr>
          <p:nvPr/>
        </p:nvSpPr>
        <p:spPr bwMode="auto">
          <a:xfrm>
            <a:off x="7524750" y="2276475"/>
            <a:ext cx="733425" cy="3240088"/>
          </a:xfrm>
          <a:prstGeom prst="curvedLeftArrow">
            <a:avLst>
              <a:gd name="adj1" fmla="val 32233"/>
              <a:gd name="adj2" fmla="val 66880"/>
              <a:gd name="adj3" fmla="val 33333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pic>
        <p:nvPicPr>
          <p:cNvPr id="84037" name="Picture 69" descr="MCBS01745_0000[1]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172450" y="1989138"/>
            <a:ext cx="798513" cy="898525"/>
          </a:xfrm>
          <a:prstGeom prst="rect">
            <a:avLst/>
          </a:prstGeom>
          <a:noFill/>
        </p:spPr>
      </p:pic>
      <p:pic>
        <p:nvPicPr>
          <p:cNvPr id="84038" name="Picture 70" descr="MCBS01745_0000[1]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172450" y="2636838"/>
            <a:ext cx="798513" cy="898525"/>
          </a:xfrm>
          <a:prstGeom prst="rect">
            <a:avLst/>
          </a:prstGeom>
          <a:noFill/>
        </p:spPr>
      </p:pic>
      <p:pic>
        <p:nvPicPr>
          <p:cNvPr id="84039" name="Picture 71" descr="MCBS01745_0000[1]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172450" y="3284538"/>
            <a:ext cx="798513" cy="898525"/>
          </a:xfrm>
          <a:prstGeom prst="rect">
            <a:avLst/>
          </a:prstGeom>
          <a:noFill/>
        </p:spPr>
      </p:pic>
      <p:sp>
        <p:nvSpPr>
          <p:cNvPr id="84040" name="Text Box 72"/>
          <p:cNvSpPr txBox="1">
            <a:spLocks noChangeArrowheads="1"/>
          </p:cNvSpPr>
          <p:nvPr/>
        </p:nvSpPr>
        <p:spPr bwMode="auto">
          <a:xfrm>
            <a:off x="971550" y="6237288"/>
            <a:ext cx="1306513" cy="376237"/>
          </a:xfrm>
          <a:prstGeom prst="rect">
            <a:avLst/>
          </a:prstGeom>
          <a:solidFill>
            <a:srgbClr val="FF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ja-JP" altLang="en-US"/>
              <a:t>新たに挿入</a:t>
            </a:r>
          </a:p>
        </p:txBody>
      </p:sp>
      <p:sp>
        <p:nvSpPr>
          <p:cNvPr id="84041" name="Freeform 73"/>
          <p:cNvSpPr>
            <a:spLocks/>
          </p:cNvSpPr>
          <p:nvPr/>
        </p:nvSpPr>
        <p:spPr bwMode="auto">
          <a:xfrm>
            <a:off x="1476375" y="5876925"/>
            <a:ext cx="1150938" cy="360363"/>
          </a:xfrm>
          <a:custGeom>
            <a:avLst/>
            <a:gdLst/>
            <a:ahLst/>
            <a:cxnLst>
              <a:cxn ang="0">
                <a:pos x="0" y="227"/>
              </a:cxn>
              <a:cxn ang="0">
                <a:pos x="272" y="46"/>
              </a:cxn>
              <a:cxn ang="0">
                <a:pos x="680" y="0"/>
              </a:cxn>
            </a:cxnLst>
            <a:rect l="0" t="0" r="r" b="b"/>
            <a:pathLst>
              <a:path w="680" h="227">
                <a:moveTo>
                  <a:pt x="0" y="227"/>
                </a:moveTo>
                <a:cubicBezTo>
                  <a:pt x="79" y="155"/>
                  <a:pt x="159" y="84"/>
                  <a:pt x="272" y="46"/>
                </a:cubicBezTo>
                <a:cubicBezTo>
                  <a:pt x="385" y="8"/>
                  <a:pt x="532" y="4"/>
                  <a:pt x="680" y="0"/>
                </a:cubicBezTo>
              </a:path>
            </a:pathLst>
          </a:custGeom>
          <a:noFill/>
          <a:ln w="25400" cap="flat">
            <a:solidFill>
              <a:srgbClr val="FF99CC"/>
            </a:solidFill>
            <a:prstDash val="dash"/>
            <a:round/>
            <a:headEnd/>
            <a:tailEnd type="arrow" w="med" len="med"/>
          </a:ln>
          <a:effectLst/>
        </p:spPr>
        <p:txBody>
          <a:bodyPr/>
          <a:lstStyle/>
          <a:p>
            <a:endParaRPr lang="ja-JP" altLang="en-US"/>
          </a:p>
        </p:txBody>
      </p:sp>
      <p:sp>
        <p:nvSpPr>
          <p:cNvPr id="84042" name="Line 74"/>
          <p:cNvSpPr>
            <a:spLocks noChangeShapeType="1"/>
          </p:cNvSpPr>
          <p:nvPr/>
        </p:nvSpPr>
        <p:spPr bwMode="auto">
          <a:xfrm flipV="1">
            <a:off x="1547813" y="1844675"/>
            <a:ext cx="1008062" cy="1296988"/>
          </a:xfrm>
          <a:prstGeom prst="line">
            <a:avLst/>
          </a:prstGeom>
          <a:noFill/>
          <a:ln w="15875">
            <a:solidFill>
              <a:srgbClr val="969696"/>
            </a:solidFill>
            <a:prstDash val="dash"/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ja-JP" altLang="en-US"/>
          </a:p>
        </p:txBody>
      </p:sp>
      <p:sp>
        <p:nvSpPr>
          <p:cNvPr id="84043" name="Line 75"/>
          <p:cNvSpPr>
            <a:spLocks noChangeShapeType="1"/>
          </p:cNvSpPr>
          <p:nvPr/>
        </p:nvSpPr>
        <p:spPr bwMode="auto">
          <a:xfrm>
            <a:off x="1547813" y="3213100"/>
            <a:ext cx="1008062" cy="9366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ja-JP" altLang="en-US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0D3D40-B57A-4418-BDB7-6AC97554E246}" type="slidenum">
              <a:rPr lang="en-US" altLang="ja-JP"/>
              <a:pPr/>
              <a:t>17</a:t>
            </a:fld>
            <a:endParaRPr lang="en-US" altLang="ja-JP"/>
          </a:p>
        </p:txBody>
      </p:sp>
      <p:sp>
        <p:nvSpPr>
          <p:cNvPr id="162818" name="AutoShape 2"/>
          <p:cNvSpPr>
            <a:spLocks noChangeArrowheads="1"/>
          </p:cNvSpPr>
          <p:nvPr/>
        </p:nvSpPr>
        <p:spPr bwMode="auto">
          <a:xfrm>
            <a:off x="179388" y="2635250"/>
            <a:ext cx="2089150" cy="935038"/>
          </a:xfrm>
          <a:prstGeom prst="foldedCorner">
            <a:avLst>
              <a:gd name="adj" fmla="val 12500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/>
          <a:lstStyle/>
          <a:p>
            <a:r>
              <a:rPr lang="en-US" altLang="ja-JP"/>
              <a:t>std::vector&lt;String&gt;</a:t>
            </a:r>
          </a:p>
          <a:p>
            <a:r>
              <a:rPr lang="en-US" altLang="ja-JP"/>
              <a:t>p_ = 0x1234</a:t>
            </a:r>
          </a:p>
          <a:p>
            <a:r>
              <a:rPr lang="en-US" altLang="ja-JP"/>
              <a:t>sz_ = 4</a:t>
            </a:r>
          </a:p>
        </p:txBody>
      </p:sp>
      <p:sp>
        <p:nvSpPr>
          <p:cNvPr id="162819" name="Text Box 3"/>
          <p:cNvSpPr txBox="1">
            <a:spLocks noChangeArrowheads="1"/>
          </p:cNvSpPr>
          <p:nvPr/>
        </p:nvSpPr>
        <p:spPr bwMode="auto">
          <a:xfrm>
            <a:off x="179388" y="0"/>
            <a:ext cx="53705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ja-JP" altLang="en-US" sz="2400"/>
              <a:t>ムーヴの導入 </a:t>
            </a:r>
            <a:r>
              <a:rPr lang="en-US" altLang="ja-JP" sz="2400"/>
              <a:t>– </a:t>
            </a:r>
            <a:r>
              <a:rPr lang="ja-JP" altLang="en-US" sz="2400"/>
              <a:t>動的配列の再配置の例</a:t>
            </a:r>
          </a:p>
        </p:txBody>
      </p:sp>
      <p:sp>
        <p:nvSpPr>
          <p:cNvPr id="162820" name="AutoShape 4"/>
          <p:cNvSpPr>
            <a:spLocks noChangeArrowheads="1"/>
          </p:cNvSpPr>
          <p:nvPr/>
        </p:nvSpPr>
        <p:spPr bwMode="auto">
          <a:xfrm>
            <a:off x="2555875" y="1052513"/>
            <a:ext cx="2520950" cy="2016125"/>
          </a:xfrm>
          <a:prstGeom prst="foldedCorner">
            <a:avLst>
              <a:gd name="adj" fmla="val 8250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/>
          <a:lstStyle/>
          <a:p>
            <a:r>
              <a:rPr lang="en-US" altLang="ja-JP" sz="2400"/>
              <a:t>p_ = </a:t>
            </a:r>
            <a:r>
              <a:rPr lang="en-US" altLang="ja-JP" sz="2400" u="sng">
                <a:solidFill>
                  <a:srgbClr val="FF0000"/>
                </a:solidFill>
              </a:rPr>
              <a:t>0</a:t>
            </a:r>
            <a:r>
              <a:rPr lang="en-US" altLang="ja-JP" sz="2400"/>
              <a:t>, sz_ = </a:t>
            </a:r>
            <a:r>
              <a:rPr lang="en-US" altLang="ja-JP" sz="2400" u="sng">
                <a:solidFill>
                  <a:srgbClr val="FF0000"/>
                </a:solidFill>
              </a:rPr>
              <a:t>0</a:t>
            </a:r>
          </a:p>
          <a:p>
            <a:endParaRPr lang="en-US" altLang="ja-JP" sz="2400"/>
          </a:p>
          <a:p>
            <a:r>
              <a:rPr lang="en-US" altLang="ja-JP" sz="2400"/>
              <a:t>p_ = </a:t>
            </a:r>
            <a:r>
              <a:rPr lang="en-US" altLang="ja-JP" sz="2400" u="sng">
                <a:solidFill>
                  <a:srgbClr val="FF0000"/>
                </a:solidFill>
              </a:rPr>
              <a:t>0</a:t>
            </a:r>
            <a:r>
              <a:rPr lang="en-US" altLang="ja-JP" sz="2400"/>
              <a:t>, sz_ = </a:t>
            </a:r>
            <a:r>
              <a:rPr lang="en-US" altLang="ja-JP" sz="2400" u="sng">
                <a:solidFill>
                  <a:srgbClr val="FF0000"/>
                </a:solidFill>
              </a:rPr>
              <a:t>0</a:t>
            </a:r>
          </a:p>
          <a:p>
            <a:endParaRPr lang="en-US" altLang="ja-JP" sz="2400"/>
          </a:p>
          <a:p>
            <a:r>
              <a:rPr lang="en-US" altLang="ja-JP" sz="2400"/>
              <a:t>p_ = </a:t>
            </a:r>
            <a:r>
              <a:rPr lang="en-US" altLang="ja-JP" sz="2400" u="sng">
                <a:solidFill>
                  <a:srgbClr val="FF0000"/>
                </a:solidFill>
              </a:rPr>
              <a:t>0</a:t>
            </a:r>
            <a:r>
              <a:rPr lang="en-US" altLang="ja-JP" sz="2400"/>
              <a:t>, sz_ = </a:t>
            </a:r>
            <a:r>
              <a:rPr lang="en-US" altLang="ja-JP" sz="2400" u="sng">
                <a:solidFill>
                  <a:srgbClr val="FF0000"/>
                </a:solidFill>
              </a:rPr>
              <a:t>0</a:t>
            </a:r>
          </a:p>
        </p:txBody>
      </p:sp>
      <p:sp>
        <p:nvSpPr>
          <p:cNvPr id="162830" name="AutoShape 14"/>
          <p:cNvSpPr>
            <a:spLocks noChangeArrowheads="1"/>
          </p:cNvSpPr>
          <p:nvPr/>
        </p:nvSpPr>
        <p:spPr bwMode="auto">
          <a:xfrm>
            <a:off x="2555875" y="3284538"/>
            <a:ext cx="2520950" cy="2735262"/>
          </a:xfrm>
          <a:prstGeom prst="foldedCorner">
            <a:avLst>
              <a:gd name="adj" fmla="val 4407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/>
          <a:lstStyle/>
          <a:p>
            <a:r>
              <a:rPr lang="en-US" altLang="ja-JP" sz="2400"/>
              <a:t>p_ = </a:t>
            </a:r>
            <a:r>
              <a:rPr lang="en-US" altLang="ja-JP" sz="2400" u="sng">
                <a:solidFill>
                  <a:srgbClr val="FF0000"/>
                </a:solidFill>
              </a:rPr>
              <a:t>…</a:t>
            </a:r>
            <a:r>
              <a:rPr lang="en-US" altLang="ja-JP" sz="2400"/>
              <a:t>, sz_ = </a:t>
            </a:r>
            <a:r>
              <a:rPr lang="en-US" altLang="ja-JP" sz="2400" u="sng">
                <a:solidFill>
                  <a:srgbClr val="FF0000"/>
                </a:solidFill>
              </a:rPr>
              <a:t>13</a:t>
            </a:r>
          </a:p>
          <a:p>
            <a:endParaRPr lang="en-US" altLang="ja-JP" sz="2400"/>
          </a:p>
          <a:p>
            <a:r>
              <a:rPr lang="en-US" altLang="ja-JP" sz="2400"/>
              <a:t>p_ = </a:t>
            </a:r>
            <a:r>
              <a:rPr lang="en-US" altLang="ja-JP" sz="2400" u="sng">
                <a:solidFill>
                  <a:srgbClr val="FF0000"/>
                </a:solidFill>
              </a:rPr>
              <a:t>…</a:t>
            </a:r>
            <a:r>
              <a:rPr lang="en-US" altLang="ja-JP" sz="2400"/>
              <a:t>, sz_ = </a:t>
            </a:r>
            <a:r>
              <a:rPr lang="en-US" altLang="ja-JP" sz="2400" u="sng">
                <a:solidFill>
                  <a:srgbClr val="FF0000"/>
                </a:solidFill>
              </a:rPr>
              <a:t>13</a:t>
            </a:r>
          </a:p>
          <a:p>
            <a:endParaRPr lang="en-US" altLang="ja-JP" sz="2400"/>
          </a:p>
          <a:p>
            <a:r>
              <a:rPr lang="en-US" altLang="ja-JP" sz="2400"/>
              <a:t>p_ = </a:t>
            </a:r>
            <a:r>
              <a:rPr lang="en-US" altLang="ja-JP" sz="2400" u="sng">
                <a:solidFill>
                  <a:srgbClr val="FF0000"/>
                </a:solidFill>
              </a:rPr>
              <a:t>…</a:t>
            </a:r>
            <a:r>
              <a:rPr lang="en-US" altLang="ja-JP" sz="2400"/>
              <a:t>, sz_ = </a:t>
            </a:r>
            <a:r>
              <a:rPr lang="en-US" altLang="ja-JP" sz="2400" u="sng">
                <a:solidFill>
                  <a:srgbClr val="FF0000"/>
                </a:solidFill>
              </a:rPr>
              <a:t>13</a:t>
            </a:r>
          </a:p>
          <a:p>
            <a:endParaRPr lang="en-US" altLang="ja-JP" sz="2400"/>
          </a:p>
          <a:p>
            <a:r>
              <a:rPr lang="en-US" altLang="ja-JP" sz="2400"/>
              <a:t>p_ = </a:t>
            </a:r>
            <a:r>
              <a:rPr lang="en-US" altLang="ja-JP" sz="2400" u="sng">
                <a:solidFill>
                  <a:srgbClr val="FF0000"/>
                </a:solidFill>
              </a:rPr>
              <a:t>…</a:t>
            </a:r>
            <a:r>
              <a:rPr lang="en-US" altLang="ja-JP" sz="2400"/>
              <a:t>, sz_ = </a:t>
            </a:r>
            <a:r>
              <a:rPr lang="en-US" altLang="ja-JP" sz="2400" u="sng">
                <a:solidFill>
                  <a:srgbClr val="FF0000"/>
                </a:solidFill>
              </a:rPr>
              <a:t>13</a:t>
            </a:r>
          </a:p>
        </p:txBody>
      </p:sp>
      <p:sp>
        <p:nvSpPr>
          <p:cNvPr id="162831" name="AutoShape 15"/>
          <p:cNvSpPr>
            <a:spLocks noChangeArrowheads="1"/>
          </p:cNvSpPr>
          <p:nvPr/>
        </p:nvSpPr>
        <p:spPr bwMode="auto">
          <a:xfrm>
            <a:off x="5508625" y="3429000"/>
            <a:ext cx="1873250" cy="431800"/>
          </a:xfrm>
          <a:prstGeom prst="foldedCorner">
            <a:avLst>
              <a:gd name="adj" fmla="val 12500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ja-JP" sz="2400"/>
              <a:t>Hello, world!</a:t>
            </a:r>
          </a:p>
        </p:txBody>
      </p:sp>
      <p:sp>
        <p:nvSpPr>
          <p:cNvPr id="162832" name="AutoShape 16"/>
          <p:cNvSpPr>
            <a:spLocks noChangeArrowheads="1"/>
          </p:cNvSpPr>
          <p:nvPr/>
        </p:nvSpPr>
        <p:spPr bwMode="auto">
          <a:xfrm>
            <a:off x="5508625" y="4076700"/>
            <a:ext cx="1873250" cy="431800"/>
          </a:xfrm>
          <a:prstGeom prst="foldedCorner">
            <a:avLst>
              <a:gd name="adj" fmla="val 12500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ja-JP" sz="2400"/>
              <a:t>Hello, world!</a:t>
            </a:r>
          </a:p>
        </p:txBody>
      </p:sp>
      <p:sp>
        <p:nvSpPr>
          <p:cNvPr id="162833" name="AutoShape 17"/>
          <p:cNvSpPr>
            <a:spLocks noChangeArrowheads="1"/>
          </p:cNvSpPr>
          <p:nvPr/>
        </p:nvSpPr>
        <p:spPr bwMode="auto">
          <a:xfrm>
            <a:off x="5508625" y="4795838"/>
            <a:ext cx="1873250" cy="431800"/>
          </a:xfrm>
          <a:prstGeom prst="foldedCorner">
            <a:avLst>
              <a:gd name="adj" fmla="val 12500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ja-JP" sz="2400"/>
              <a:t>Hello, world!</a:t>
            </a:r>
          </a:p>
        </p:txBody>
      </p:sp>
      <p:sp>
        <p:nvSpPr>
          <p:cNvPr id="162834" name="AutoShape 18"/>
          <p:cNvSpPr>
            <a:spLocks noChangeArrowheads="1"/>
          </p:cNvSpPr>
          <p:nvPr/>
        </p:nvSpPr>
        <p:spPr bwMode="auto">
          <a:xfrm>
            <a:off x="2627313" y="3357563"/>
            <a:ext cx="4824412" cy="574675"/>
          </a:xfrm>
          <a:prstGeom prst="roundRect">
            <a:avLst>
              <a:gd name="adj" fmla="val 16667"/>
            </a:avLst>
          </a:prstGeom>
          <a:noFill/>
          <a:ln w="25400">
            <a:solidFill>
              <a:srgbClr val="66FF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162835" name="AutoShape 19"/>
          <p:cNvSpPr>
            <a:spLocks noChangeArrowheads="1"/>
          </p:cNvSpPr>
          <p:nvPr/>
        </p:nvSpPr>
        <p:spPr bwMode="auto">
          <a:xfrm>
            <a:off x="2627313" y="4005263"/>
            <a:ext cx="4824412" cy="576262"/>
          </a:xfrm>
          <a:prstGeom prst="roundRect">
            <a:avLst>
              <a:gd name="adj" fmla="val 16667"/>
            </a:avLst>
          </a:prstGeom>
          <a:noFill/>
          <a:ln w="25400">
            <a:solidFill>
              <a:srgbClr val="66FF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162836" name="AutoShape 20"/>
          <p:cNvSpPr>
            <a:spLocks noChangeArrowheads="1"/>
          </p:cNvSpPr>
          <p:nvPr/>
        </p:nvSpPr>
        <p:spPr bwMode="auto">
          <a:xfrm>
            <a:off x="2628900" y="4724400"/>
            <a:ext cx="4824413" cy="576263"/>
          </a:xfrm>
          <a:prstGeom prst="roundRect">
            <a:avLst>
              <a:gd name="adj" fmla="val 16667"/>
            </a:avLst>
          </a:prstGeom>
          <a:noFill/>
          <a:ln w="25400">
            <a:solidFill>
              <a:srgbClr val="66FF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162837" name="Line 21"/>
          <p:cNvSpPr>
            <a:spLocks noChangeShapeType="1"/>
          </p:cNvSpPr>
          <p:nvPr/>
        </p:nvSpPr>
        <p:spPr bwMode="auto">
          <a:xfrm>
            <a:off x="5003800" y="3573463"/>
            <a:ext cx="504825" cy="714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ja-JP" altLang="en-US"/>
          </a:p>
        </p:txBody>
      </p:sp>
      <p:sp>
        <p:nvSpPr>
          <p:cNvPr id="162838" name="Line 22"/>
          <p:cNvSpPr>
            <a:spLocks noChangeShapeType="1"/>
          </p:cNvSpPr>
          <p:nvPr/>
        </p:nvSpPr>
        <p:spPr bwMode="auto">
          <a:xfrm>
            <a:off x="5003800" y="4221163"/>
            <a:ext cx="5048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ja-JP" altLang="en-US"/>
          </a:p>
        </p:txBody>
      </p:sp>
      <p:sp>
        <p:nvSpPr>
          <p:cNvPr id="162839" name="Line 23"/>
          <p:cNvSpPr>
            <a:spLocks noChangeShapeType="1"/>
          </p:cNvSpPr>
          <p:nvPr/>
        </p:nvSpPr>
        <p:spPr bwMode="auto">
          <a:xfrm>
            <a:off x="5003800" y="5011738"/>
            <a:ext cx="5048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ja-JP" altLang="en-US"/>
          </a:p>
        </p:txBody>
      </p:sp>
      <p:sp>
        <p:nvSpPr>
          <p:cNvPr id="162840" name="AutoShape 24"/>
          <p:cNvSpPr>
            <a:spLocks noChangeArrowheads="1"/>
          </p:cNvSpPr>
          <p:nvPr/>
        </p:nvSpPr>
        <p:spPr bwMode="auto">
          <a:xfrm>
            <a:off x="2628900" y="5372100"/>
            <a:ext cx="4824413" cy="576263"/>
          </a:xfrm>
          <a:prstGeom prst="roundRect">
            <a:avLst>
              <a:gd name="adj" fmla="val 16667"/>
            </a:avLst>
          </a:prstGeom>
          <a:noFill/>
          <a:ln w="25400">
            <a:solidFill>
              <a:srgbClr val="FF99CC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162841" name="Line 25"/>
          <p:cNvSpPr>
            <a:spLocks noChangeShapeType="1"/>
          </p:cNvSpPr>
          <p:nvPr/>
        </p:nvSpPr>
        <p:spPr bwMode="auto">
          <a:xfrm>
            <a:off x="5003800" y="5732463"/>
            <a:ext cx="5048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ja-JP" altLang="en-US"/>
          </a:p>
        </p:txBody>
      </p:sp>
      <p:sp>
        <p:nvSpPr>
          <p:cNvPr id="162842" name="AutoShape 26"/>
          <p:cNvSpPr>
            <a:spLocks noChangeArrowheads="1"/>
          </p:cNvSpPr>
          <p:nvPr/>
        </p:nvSpPr>
        <p:spPr bwMode="auto">
          <a:xfrm>
            <a:off x="5508625" y="5445125"/>
            <a:ext cx="1873250" cy="431800"/>
          </a:xfrm>
          <a:prstGeom prst="foldedCorner">
            <a:avLst>
              <a:gd name="adj" fmla="val 12500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ja-JP" sz="2400"/>
              <a:t>Hello, world!</a:t>
            </a:r>
          </a:p>
        </p:txBody>
      </p:sp>
      <p:sp>
        <p:nvSpPr>
          <p:cNvPr id="162845" name="AutoShape 29"/>
          <p:cNvSpPr>
            <a:spLocks noChangeArrowheads="1"/>
          </p:cNvSpPr>
          <p:nvPr/>
        </p:nvSpPr>
        <p:spPr bwMode="auto">
          <a:xfrm>
            <a:off x="7524750" y="2708275"/>
            <a:ext cx="733425" cy="2519363"/>
          </a:xfrm>
          <a:prstGeom prst="curvedLeftArrow">
            <a:avLst>
              <a:gd name="adj1" fmla="val 25063"/>
              <a:gd name="adj2" fmla="val 52003"/>
              <a:gd name="adj3" fmla="val 33333"/>
            </a:avLst>
          </a:prstGeom>
          <a:gradFill rotWithShape="1">
            <a:gsLst>
              <a:gs pos="0">
                <a:srgbClr val="66FF66"/>
              </a:gs>
              <a:gs pos="100000">
                <a:schemeClr val="bg1"/>
              </a:gs>
            </a:gsLst>
            <a:lin ang="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162849" name="Text Box 33"/>
          <p:cNvSpPr txBox="1">
            <a:spLocks noChangeArrowheads="1"/>
          </p:cNvSpPr>
          <p:nvPr/>
        </p:nvSpPr>
        <p:spPr bwMode="auto">
          <a:xfrm>
            <a:off x="971550" y="5948363"/>
            <a:ext cx="1306513" cy="376237"/>
          </a:xfrm>
          <a:prstGeom prst="rect">
            <a:avLst/>
          </a:prstGeom>
          <a:solidFill>
            <a:srgbClr val="FF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ja-JP" altLang="en-US"/>
              <a:t>新たに挿入</a:t>
            </a:r>
          </a:p>
        </p:txBody>
      </p:sp>
      <p:sp>
        <p:nvSpPr>
          <p:cNvPr id="162850" name="Freeform 34"/>
          <p:cNvSpPr>
            <a:spLocks/>
          </p:cNvSpPr>
          <p:nvPr/>
        </p:nvSpPr>
        <p:spPr bwMode="auto">
          <a:xfrm>
            <a:off x="1476375" y="5588000"/>
            <a:ext cx="1150938" cy="360363"/>
          </a:xfrm>
          <a:custGeom>
            <a:avLst/>
            <a:gdLst/>
            <a:ahLst/>
            <a:cxnLst>
              <a:cxn ang="0">
                <a:pos x="0" y="227"/>
              </a:cxn>
              <a:cxn ang="0">
                <a:pos x="272" y="46"/>
              </a:cxn>
              <a:cxn ang="0">
                <a:pos x="680" y="0"/>
              </a:cxn>
            </a:cxnLst>
            <a:rect l="0" t="0" r="r" b="b"/>
            <a:pathLst>
              <a:path w="680" h="227">
                <a:moveTo>
                  <a:pt x="0" y="227"/>
                </a:moveTo>
                <a:cubicBezTo>
                  <a:pt x="79" y="155"/>
                  <a:pt x="159" y="84"/>
                  <a:pt x="272" y="46"/>
                </a:cubicBezTo>
                <a:cubicBezTo>
                  <a:pt x="385" y="8"/>
                  <a:pt x="532" y="4"/>
                  <a:pt x="680" y="0"/>
                </a:cubicBezTo>
              </a:path>
            </a:pathLst>
          </a:custGeom>
          <a:noFill/>
          <a:ln w="25400" cap="flat">
            <a:solidFill>
              <a:srgbClr val="FF99CC"/>
            </a:solidFill>
            <a:prstDash val="dash"/>
            <a:round/>
            <a:headEnd/>
            <a:tailEnd type="arrow" w="med" len="med"/>
          </a:ln>
          <a:effectLst/>
        </p:spPr>
        <p:txBody>
          <a:bodyPr/>
          <a:lstStyle/>
          <a:p>
            <a:endParaRPr lang="ja-JP" altLang="en-US"/>
          </a:p>
        </p:txBody>
      </p:sp>
      <p:sp>
        <p:nvSpPr>
          <p:cNvPr id="162851" name="Line 35"/>
          <p:cNvSpPr>
            <a:spLocks noChangeShapeType="1"/>
          </p:cNvSpPr>
          <p:nvPr/>
        </p:nvSpPr>
        <p:spPr bwMode="auto">
          <a:xfrm flipV="1">
            <a:off x="1547813" y="1555750"/>
            <a:ext cx="1008062" cy="1512888"/>
          </a:xfrm>
          <a:prstGeom prst="line">
            <a:avLst/>
          </a:prstGeom>
          <a:noFill/>
          <a:ln w="15875">
            <a:solidFill>
              <a:srgbClr val="969696"/>
            </a:solidFill>
            <a:prstDash val="dash"/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ja-JP" altLang="en-US"/>
          </a:p>
        </p:txBody>
      </p:sp>
      <p:sp>
        <p:nvSpPr>
          <p:cNvPr id="162852" name="Line 36"/>
          <p:cNvSpPr>
            <a:spLocks noChangeShapeType="1"/>
          </p:cNvSpPr>
          <p:nvPr/>
        </p:nvSpPr>
        <p:spPr bwMode="auto">
          <a:xfrm>
            <a:off x="1547813" y="3140075"/>
            <a:ext cx="1008062" cy="7207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ja-JP" altLang="en-US"/>
          </a:p>
        </p:txBody>
      </p:sp>
      <p:sp>
        <p:nvSpPr>
          <p:cNvPr id="162853" name="AutoShape 37"/>
          <p:cNvSpPr>
            <a:spLocks noChangeArrowheads="1"/>
          </p:cNvSpPr>
          <p:nvPr/>
        </p:nvSpPr>
        <p:spPr bwMode="auto">
          <a:xfrm>
            <a:off x="5508625" y="1123950"/>
            <a:ext cx="1873250" cy="431800"/>
          </a:xfrm>
          <a:prstGeom prst="foldedCorner">
            <a:avLst>
              <a:gd name="adj" fmla="val 12500"/>
            </a:avLst>
          </a:prstGeom>
          <a:solidFill>
            <a:srgbClr val="EAEAEA"/>
          </a:solidFill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ja-JP" sz="2400">
                <a:solidFill>
                  <a:srgbClr val="C0C0C0"/>
                </a:solidFill>
              </a:rPr>
              <a:t>Hello, world!</a:t>
            </a:r>
          </a:p>
        </p:txBody>
      </p:sp>
      <p:sp>
        <p:nvSpPr>
          <p:cNvPr id="162854" name="AutoShape 38"/>
          <p:cNvSpPr>
            <a:spLocks noChangeArrowheads="1"/>
          </p:cNvSpPr>
          <p:nvPr/>
        </p:nvSpPr>
        <p:spPr bwMode="auto">
          <a:xfrm>
            <a:off x="5508625" y="1844675"/>
            <a:ext cx="1873250" cy="431800"/>
          </a:xfrm>
          <a:prstGeom prst="foldedCorner">
            <a:avLst>
              <a:gd name="adj" fmla="val 12500"/>
            </a:avLst>
          </a:prstGeom>
          <a:solidFill>
            <a:srgbClr val="EAEAEA"/>
          </a:solidFill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ja-JP" sz="2400">
                <a:solidFill>
                  <a:srgbClr val="C0C0C0"/>
                </a:solidFill>
              </a:rPr>
              <a:t>Hello, world!</a:t>
            </a:r>
          </a:p>
        </p:txBody>
      </p:sp>
      <p:sp>
        <p:nvSpPr>
          <p:cNvPr id="162855" name="AutoShape 39"/>
          <p:cNvSpPr>
            <a:spLocks noChangeArrowheads="1"/>
          </p:cNvSpPr>
          <p:nvPr/>
        </p:nvSpPr>
        <p:spPr bwMode="auto">
          <a:xfrm>
            <a:off x="5508625" y="2563813"/>
            <a:ext cx="1873250" cy="431800"/>
          </a:xfrm>
          <a:prstGeom prst="foldedCorner">
            <a:avLst>
              <a:gd name="adj" fmla="val 12500"/>
            </a:avLst>
          </a:prstGeom>
          <a:solidFill>
            <a:srgbClr val="EAEAEA"/>
          </a:solidFill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ja-JP" sz="2400">
                <a:solidFill>
                  <a:srgbClr val="C0C0C0"/>
                </a:solidFill>
              </a:rPr>
              <a:t>Hello, world!</a:t>
            </a:r>
          </a:p>
        </p:txBody>
      </p:sp>
      <p:sp>
        <p:nvSpPr>
          <p:cNvPr id="162856" name="AutoShape 40"/>
          <p:cNvSpPr>
            <a:spLocks noChangeArrowheads="1"/>
          </p:cNvSpPr>
          <p:nvPr/>
        </p:nvSpPr>
        <p:spPr bwMode="auto">
          <a:xfrm>
            <a:off x="7524750" y="1987550"/>
            <a:ext cx="733425" cy="2592388"/>
          </a:xfrm>
          <a:prstGeom prst="curvedLeftArrow">
            <a:avLst>
              <a:gd name="adj1" fmla="val 25790"/>
              <a:gd name="adj2" fmla="val 53510"/>
              <a:gd name="adj3" fmla="val 33333"/>
            </a:avLst>
          </a:prstGeom>
          <a:gradFill rotWithShape="1">
            <a:gsLst>
              <a:gs pos="0">
                <a:srgbClr val="66FF66"/>
              </a:gs>
              <a:gs pos="100000">
                <a:schemeClr val="bg1"/>
              </a:gs>
            </a:gsLst>
            <a:lin ang="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162857" name="AutoShape 41"/>
          <p:cNvSpPr>
            <a:spLocks noChangeArrowheads="1"/>
          </p:cNvSpPr>
          <p:nvPr/>
        </p:nvSpPr>
        <p:spPr bwMode="auto">
          <a:xfrm>
            <a:off x="7524750" y="1268413"/>
            <a:ext cx="733425" cy="2590800"/>
          </a:xfrm>
          <a:prstGeom prst="curvedLeftArrow">
            <a:avLst>
              <a:gd name="adj1" fmla="val 25774"/>
              <a:gd name="adj2" fmla="val 53478"/>
              <a:gd name="adj3" fmla="val 33333"/>
            </a:avLst>
          </a:prstGeom>
          <a:gradFill rotWithShape="1">
            <a:gsLst>
              <a:gs pos="0">
                <a:srgbClr val="66FF66"/>
              </a:gs>
              <a:gs pos="100000">
                <a:schemeClr val="bg1"/>
              </a:gs>
            </a:gsLst>
            <a:lin ang="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162859" name="Text Box 43"/>
          <p:cNvSpPr txBox="1">
            <a:spLocks noChangeArrowheads="1"/>
          </p:cNvSpPr>
          <p:nvPr/>
        </p:nvSpPr>
        <p:spPr bwMode="auto">
          <a:xfrm>
            <a:off x="1187450" y="549275"/>
            <a:ext cx="6743700" cy="376238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ja-JP" altLang="en-US"/>
              <a:t>もしも，文字列オブジェクトの </a:t>
            </a:r>
            <a:r>
              <a:rPr lang="en-US" altLang="ja-JP"/>
              <a:t>private </a:t>
            </a:r>
            <a:r>
              <a:rPr lang="ja-JP" altLang="en-US"/>
              <a:t>メンバを触っても良いとしたら？</a:t>
            </a:r>
          </a:p>
        </p:txBody>
      </p:sp>
      <p:sp>
        <p:nvSpPr>
          <p:cNvPr id="162860" name="Text Box 44"/>
          <p:cNvSpPr txBox="1">
            <a:spLocks noChangeArrowheads="1"/>
          </p:cNvSpPr>
          <p:nvPr/>
        </p:nvSpPr>
        <p:spPr bwMode="auto">
          <a:xfrm>
            <a:off x="3419475" y="6165850"/>
            <a:ext cx="4629150" cy="466725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ja-JP" altLang="en-US" sz="2400"/>
              <a:t>ポインタをつなぎかえるだけで完了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167" name="Rectangle 79"/>
          <p:cNvSpPr>
            <a:spLocks noChangeArrowheads="1"/>
          </p:cNvSpPr>
          <p:nvPr/>
        </p:nvSpPr>
        <p:spPr bwMode="auto">
          <a:xfrm>
            <a:off x="0" y="549275"/>
            <a:ext cx="4572000" cy="5400675"/>
          </a:xfrm>
          <a:prstGeom prst="rect">
            <a:avLst/>
          </a:prstGeom>
          <a:solidFill>
            <a:srgbClr val="CCECFF">
              <a:alpha val="50000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89164" name="Rectangle 76"/>
          <p:cNvSpPr>
            <a:spLocks noChangeArrowheads="1"/>
          </p:cNvSpPr>
          <p:nvPr/>
        </p:nvSpPr>
        <p:spPr bwMode="auto">
          <a:xfrm>
            <a:off x="4572000" y="549275"/>
            <a:ext cx="4572000" cy="5400675"/>
          </a:xfrm>
          <a:prstGeom prst="rect">
            <a:avLst/>
          </a:prstGeom>
          <a:solidFill>
            <a:srgbClr val="FFCCFF">
              <a:alpha val="20000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89090" name="AutoShape 2"/>
          <p:cNvSpPr>
            <a:spLocks noChangeArrowheads="1"/>
          </p:cNvSpPr>
          <p:nvPr/>
        </p:nvSpPr>
        <p:spPr bwMode="auto">
          <a:xfrm>
            <a:off x="1476375" y="1052513"/>
            <a:ext cx="1296988" cy="1366837"/>
          </a:xfrm>
          <a:prstGeom prst="foldedCorner">
            <a:avLst>
              <a:gd name="adj" fmla="val 12500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89091" name="Text Box 3"/>
          <p:cNvSpPr txBox="1">
            <a:spLocks noChangeArrowheads="1"/>
          </p:cNvSpPr>
          <p:nvPr/>
        </p:nvSpPr>
        <p:spPr bwMode="auto">
          <a:xfrm>
            <a:off x="1476375" y="1052513"/>
            <a:ext cx="1281113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ja-JP" sz="1600"/>
              <a:t>p=…, sz=13</a:t>
            </a:r>
          </a:p>
        </p:txBody>
      </p:sp>
      <p:sp>
        <p:nvSpPr>
          <p:cNvPr id="89092" name="Text Box 4"/>
          <p:cNvSpPr txBox="1">
            <a:spLocks noChangeArrowheads="1"/>
          </p:cNvSpPr>
          <p:nvPr/>
        </p:nvSpPr>
        <p:spPr bwMode="auto">
          <a:xfrm>
            <a:off x="1476375" y="1511300"/>
            <a:ext cx="1281113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ja-JP" sz="1600"/>
              <a:t>p=…, sz=13</a:t>
            </a:r>
          </a:p>
        </p:txBody>
      </p:sp>
      <p:sp>
        <p:nvSpPr>
          <p:cNvPr id="89093" name="Text Box 5"/>
          <p:cNvSpPr txBox="1">
            <a:spLocks noChangeArrowheads="1"/>
          </p:cNvSpPr>
          <p:nvPr/>
        </p:nvSpPr>
        <p:spPr bwMode="auto">
          <a:xfrm>
            <a:off x="1476375" y="1989138"/>
            <a:ext cx="1281113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ja-JP" sz="1600"/>
              <a:t>p=…, sz=13</a:t>
            </a:r>
          </a:p>
        </p:txBody>
      </p:sp>
      <p:sp>
        <p:nvSpPr>
          <p:cNvPr id="89103" name="AutoShape 15"/>
          <p:cNvSpPr>
            <a:spLocks noChangeArrowheads="1"/>
          </p:cNvSpPr>
          <p:nvPr/>
        </p:nvSpPr>
        <p:spPr bwMode="auto">
          <a:xfrm>
            <a:off x="179388" y="2133600"/>
            <a:ext cx="1152525" cy="431800"/>
          </a:xfrm>
          <a:prstGeom prst="foldedCorner">
            <a:avLst>
              <a:gd name="adj" fmla="val 12500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ja-JP" sz="1600"/>
              <a:t>p=…, sz=4</a:t>
            </a:r>
          </a:p>
        </p:txBody>
      </p:sp>
      <p:sp>
        <p:nvSpPr>
          <p:cNvPr id="89104" name="AutoShape 16"/>
          <p:cNvSpPr>
            <a:spLocks noChangeArrowheads="1"/>
          </p:cNvSpPr>
          <p:nvPr/>
        </p:nvSpPr>
        <p:spPr bwMode="auto">
          <a:xfrm>
            <a:off x="1476375" y="3046413"/>
            <a:ext cx="1296988" cy="1871662"/>
          </a:xfrm>
          <a:prstGeom prst="foldedCorner">
            <a:avLst>
              <a:gd name="adj" fmla="val 12500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89105" name="Text Box 17"/>
          <p:cNvSpPr txBox="1">
            <a:spLocks noChangeArrowheads="1"/>
          </p:cNvSpPr>
          <p:nvPr/>
        </p:nvSpPr>
        <p:spPr bwMode="auto">
          <a:xfrm>
            <a:off x="1476375" y="3070225"/>
            <a:ext cx="1281113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ja-JP" sz="1600"/>
              <a:t>p=…, sz=13</a:t>
            </a:r>
          </a:p>
        </p:txBody>
      </p:sp>
      <p:sp>
        <p:nvSpPr>
          <p:cNvPr id="89106" name="Text Box 18"/>
          <p:cNvSpPr txBox="1">
            <a:spLocks noChangeArrowheads="1"/>
          </p:cNvSpPr>
          <p:nvPr/>
        </p:nvSpPr>
        <p:spPr bwMode="auto">
          <a:xfrm>
            <a:off x="1476375" y="3502025"/>
            <a:ext cx="1281113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ja-JP" sz="1600"/>
              <a:t>p=…, sz=13</a:t>
            </a:r>
          </a:p>
        </p:txBody>
      </p:sp>
      <p:sp>
        <p:nvSpPr>
          <p:cNvPr id="89107" name="Text Box 19"/>
          <p:cNvSpPr txBox="1">
            <a:spLocks noChangeArrowheads="1"/>
          </p:cNvSpPr>
          <p:nvPr/>
        </p:nvSpPr>
        <p:spPr bwMode="auto">
          <a:xfrm>
            <a:off x="1476375" y="3910013"/>
            <a:ext cx="1281113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ja-JP" sz="1600"/>
              <a:t>p=…, sz=13</a:t>
            </a:r>
          </a:p>
        </p:txBody>
      </p:sp>
      <p:sp>
        <p:nvSpPr>
          <p:cNvPr id="89118" name="AutoShape 30"/>
          <p:cNvSpPr>
            <a:spLocks noChangeArrowheads="1"/>
          </p:cNvSpPr>
          <p:nvPr/>
        </p:nvSpPr>
        <p:spPr bwMode="auto">
          <a:xfrm>
            <a:off x="2916238" y="4724400"/>
            <a:ext cx="1296987" cy="360363"/>
          </a:xfrm>
          <a:prstGeom prst="foldedCorner">
            <a:avLst>
              <a:gd name="adj" fmla="val 12500"/>
            </a:avLst>
          </a:prstGeom>
          <a:solidFill>
            <a:schemeClr val="accent1"/>
          </a:solidFill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ja-JP" sz="1600"/>
              <a:t>Hello, world!</a:t>
            </a:r>
          </a:p>
        </p:txBody>
      </p:sp>
      <p:sp>
        <p:nvSpPr>
          <p:cNvPr id="89120" name="Text Box 32"/>
          <p:cNvSpPr txBox="1">
            <a:spLocks noChangeArrowheads="1"/>
          </p:cNvSpPr>
          <p:nvPr/>
        </p:nvSpPr>
        <p:spPr bwMode="auto">
          <a:xfrm>
            <a:off x="1476375" y="4365625"/>
            <a:ext cx="1281113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ja-JP" sz="1600"/>
              <a:t>p=…, sz=13</a:t>
            </a:r>
          </a:p>
        </p:txBody>
      </p:sp>
      <p:sp>
        <p:nvSpPr>
          <p:cNvPr id="89124" name="AutoShape 36"/>
          <p:cNvSpPr>
            <a:spLocks noChangeArrowheads="1"/>
          </p:cNvSpPr>
          <p:nvPr/>
        </p:nvSpPr>
        <p:spPr bwMode="auto">
          <a:xfrm>
            <a:off x="2916238" y="3644900"/>
            <a:ext cx="1296987" cy="360363"/>
          </a:xfrm>
          <a:prstGeom prst="foldedCorner">
            <a:avLst>
              <a:gd name="adj" fmla="val 12500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ja-JP" sz="1600"/>
              <a:t>Hello, world!</a:t>
            </a:r>
          </a:p>
        </p:txBody>
      </p:sp>
      <p:sp>
        <p:nvSpPr>
          <p:cNvPr id="89125" name="AutoShape 37"/>
          <p:cNvSpPr>
            <a:spLocks noChangeArrowheads="1"/>
          </p:cNvSpPr>
          <p:nvPr/>
        </p:nvSpPr>
        <p:spPr bwMode="auto">
          <a:xfrm>
            <a:off x="2916238" y="2781300"/>
            <a:ext cx="1296987" cy="360363"/>
          </a:xfrm>
          <a:prstGeom prst="foldedCorner">
            <a:avLst>
              <a:gd name="adj" fmla="val 12500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ja-JP" sz="1600"/>
              <a:t>Hello, world!</a:t>
            </a:r>
          </a:p>
        </p:txBody>
      </p:sp>
      <p:sp>
        <p:nvSpPr>
          <p:cNvPr id="89126" name="AutoShape 38"/>
          <p:cNvSpPr>
            <a:spLocks noChangeArrowheads="1"/>
          </p:cNvSpPr>
          <p:nvPr/>
        </p:nvSpPr>
        <p:spPr bwMode="auto">
          <a:xfrm>
            <a:off x="2916238" y="3213100"/>
            <a:ext cx="1296987" cy="360363"/>
          </a:xfrm>
          <a:prstGeom prst="foldedCorner">
            <a:avLst>
              <a:gd name="adj" fmla="val 12500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ja-JP" sz="1600"/>
              <a:t>Hello, world!</a:t>
            </a:r>
          </a:p>
        </p:txBody>
      </p:sp>
      <p:sp>
        <p:nvSpPr>
          <p:cNvPr id="89127" name="AutoShape 39"/>
          <p:cNvSpPr>
            <a:spLocks noChangeArrowheads="1"/>
          </p:cNvSpPr>
          <p:nvPr/>
        </p:nvSpPr>
        <p:spPr bwMode="auto">
          <a:xfrm>
            <a:off x="2916238" y="1844675"/>
            <a:ext cx="1296987" cy="360363"/>
          </a:xfrm>
          <a:prstGeom prst="foldedCorner">
            <a:avLst>
              <a:gd name="adj" fmla="val 12500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ja-JP" sz="1600"/>
              <a:t>Hello, world!</a:t>
            </a:r>
          </a:p>
        </p:txBody>
      </p:sp>
      <p:sp>
        <p:nvSpPr>
          <p:cNvPr id="89128" name="AutoShape 40"/>
          <p:cNvSpPr>
            <a:spLocks noChangeArrowheads="1"/>
          </p:cNvSpPr>
          <p:nvPr/>
        </p:nvSpPr>
        <p:spPr bwMode="auto">
          <a:xfrm>
            <a:off x="2916238" y="1270000"/>
            <a:ext cx="1296987" cy="360363"/>
          </a:xfrm>
          <a:prstGeom prst="foldedCorner">
            <a:avLst>
              <a:gd name="adj" fmla="val 12500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ja-JP" sz="1600"/>
              <a:t>Hello, world!</a:t>
            </a:r>
          </a:p>
        </p:txBody>
      </p:sp>
      <p:sp>
        <p:nvSpPr>
          <p:cNvPr id="89129" name="AutoShape 41"/>
          <p:cNvSpPr>
            <a:spLocks noChangeArrowheads="1"/>
          </p:cNvSpPr>
          <p:nvPr/>
        </p:nvSpPr>
        <p:spPr bwMode="auto">
          <a:xfrm>
            <a:off x="2916238" y="693738"/>
            <a:ext cx="1296987" cy="360362"/>
          </a:xfrm>
          <a:prstGeom prst="foldedCorner">
            <a:avLst>
              <a:gd name="adj" fmla="val 12500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ja-JP" sz="1600"/>
              <a:t>Hello, world!</a:t>
            </a:r>
          </a:p>
        </p:txBody>
      </p:sp>
      <p:sp>
        <p:nvSpPr>
          <p:cNvPr id="89130" name="AutoShape 42"/>
          <p:cNvSpPr>
            <a:spLocks noChangeArrowheads="1"/>
          </p:cNvSpPr>
          <p:nvPr/>
        </p:nvSpPr>
        <p:spPr bwMode="auto">
          <a:xfrm>
            <a:off x="4787900" y="2205038"/>
            <a:ext cx="1152525" cy="431800"/>
          </a:xfrm>
          <a:prstGeom prst="foldedCorner">
            <a:avLst>
              <a:gd name="adj" fmla="val 12500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ja-JP" sz="1600"/>
              <a:t>p=…, sz=4</a:t>
            </a:r>
          </a:p>
        </p:txBody>
      </p:sp>
      <p:sp>
        <p:nvSpPr>
          <p:cNvPr id="89131" name="AutoShape 43"/>
          <p:cNvSpPr>
            <a:spLocks noChangeArrowheads="1"/>
          </p:cNvSpPr>
          <p:nvPr/>
        </p:nvSpPr>
        <p:spPr bwMode="auto">
          <a:xfrm>
            <a:off x="6154738" y="2636838"/>
            <a:ext cx="1296987" cy="1871662"/>
          </a:xfrm>
          <a:prstGeom prst="foldedCorner">
            <a:avLst>
              <a:gd name="adj" fmla="val 12500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89132" name="Text Box 44"/>
          <p:cNvSpPr txBox="1">
            <a:spLocks noChangeArrowheads="1"/>
          </p:cNvSpPr>
          <p:nvPr/>
        </p:nvSpPr>
        <p:spPr bwMode="auto">
          <a:xfrm>
            <a:off x="6154738" y="2660650"/>
            <a:ext cx="1281112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ja-JP" sz="1600"/>
              <a:t>p=…, sz=13</a:t>
            </a:r>
          </a:p>
        </p:txBody>
      </p:sp>
      <p:sp>
        <p:nvSpPr>
          <p:cNvPr id="89133" name="Text Box 45"/>
          <p:cNvSpPr txBox="1">
            <a:spLocks noChangeArrowheads="1"/>
          </p:cNvSpPr>
          <p:nvPr/>
        </p:nvSpPr>
        <p:spPr bwMode="auto">
          <a:xfrm>
            <a:off x="6154738" y="3092450"/>
            <a:ext cx="1281112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ja-JP" sz="1600"/>
              <a:t>p=…, sz=13</a:t>
            </a:r>
          </a:p>
        </p:txBody>
      </p:sp>
      <p:sp>
        <p:nvSpPr>
          <p:cNvPr id="89134" name="Text Box 46"/>
          <p:cNvSpPr txBox="1">
            <a:spLocks noChangeArrowheads="1"/>
          </p:cNvSpPr>
          <p:nvPr/>
        </p:nvSpPr>
        <p:spPr bwMode="auto">
          <a:xfrm>
            <a:off x="6154738" y="3500438"/>
            <a:ext cx="1281112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ja-JP" sz="1600"/>
              <a:t>p=…, sz=13</a:t>
            </a:r>
          </a:p>
        </p:txBody>
      </p:sp>
      <p:sp>
        <p:nvSpPr>
          <p:cNvPr id="89135" name="AutoShape 47"/>
          <p:cNvSpPr>
            <a:spLocks noChangeArrowheads="1"/>
          </p:cNvSpPr>
          <p:nvPr/>
        </p:nvSpPr>
        <p:spPr bwMode="auto">
          <a:xfrm>
            <a:off x="7596188" y="3644900"/>
            <a:ext cx="1296987" cy="360363"/>
          </a:xfrm>
          <a:prstGeom prst="foldedCorner">
            <a:avLst>
              <a:gd name="adj" fmla="val 12500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ja-JP" sz="1600"/>
              <a:t>Hello, world!</a:t>
            </a:r>
          </a:p>
        </p:txBody>
      </p:sp>
      <p:sp>
        <p:nvSpPr>
          <p:cNvPr id="89136" name="Text Box 48"/>
          <p:cNvSpPr txBox="1">
            <a:spLocks noChangeArrowheads="1"/>
          </p:cNvSpPr>
          <p:nvPr/>
        </p:nvSpPr>
        <p:spPr bwMode="auto">
          <a:xfrm>
            <a:off x="6156325" y="3933825"/>
            <a:ext cx="1281113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ja-JP" sz="1600"/>
              <a:t>p=…, sz=13</a:t>
            </a:r>
          </a:p>
        </p:txBody>
      </p:sp>
      <p:sp>
        <p:nvSpPr>
          <p:cNvPr id="89137" name="AutoShape 49"/>
          <p:cNvSpPr>
            <a:spLocks noChangeArrowheads="1"/>
          </p:cNvSpPr>
          <p:nvPr/>
        </p:nvSpPr>
        <p:spPr bwMode="auto">
          <a:xfrm>
            <a:off x="7596188" y="2709863"/>
            <a:ext cx="1296987" cy="360362"/>
          </a:xfrm>
          <a:prstGeom prst="foldedCorner">
            <a:avLst>
              <a:gd name="adj" fmla="val 12500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ja-JP" sz="1600"/>
              <a:t>Hello, world!</a:t>
            </a:r>
          </a:p>
        </p:txBody>
      </p:sp>
      <p:sp>
        <p:nvSpPr>
          <p:cNvPr id="89138" name="AutoShape 50"/>
          <p:cNvSpPr>
            <a:spLocks noChangeArrowheads="1"/>
          </p:cNvSpPr>
          <p:nvPr/>
        </p:nvSpPr>
        <p:spPr bwMode="auto">
          <a:xfrm>
            <a:off x="7596188" y="1557338"/>
            <a:ext cx="1296987" cy="360362"/>
          </a:xfrm>
          <a:prstGeom prst="foldedCorner">
            <a:avLst>
              <a:gd name="adj" fmla="val 12500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ja-JP" sz="1600"/>
              <a:t>Hello, world!</a:t>
            </a:r>
          </a:p>
        </p:txBody>
      </p:sp>
      <p:sp>
        <p:nvSpPr>
          <p:cNvPr id="89139" name="AutoShape 51"/>
          <p:cNvSpPr>
            <a:spLocks noChangeArrowheads="1"/>
          </p:cNvSpPr>
          <p:nvPr/>
        </p:nvSpPr>
        <p:spPr bwMode="auto">
          <a:xfrm>
            <a:off x="7596188" y="2133600"/>
            <a:ext cx="1296987" cy="360363"/>
          </a:xfrm>
          <a:prstGeom prst="foldedCorner">
            <a:avLst>
              <a:gd name="adj" fmla="val 12500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ja-JP" sz="1600"/>
              <a:t>Hello, world!</a:t>
            </a:r>
          </a:p>
        </p:txBody>
      </p:sp>
      <p:sp>
        <p:nvSpPr>
          <p:cNvPr id="89140" name="AutoShape 52"/>
          <p:cNvSpPr>
            <a:spLocks noChangeArrowheads="1"/>
          </p:cNvSpPr>
          <p:nvPr/>
        </p:nvSpPr>
        <p:spPr bwMode="auto">
          <a:xfrm>
            <a:off x="6156325" y="765175"/>
            <a:ext cx="1296988" cy="1366838"/>
          </a:xfrm>
          <a:prstGeom prst="foldedCorner">
            <a:avLst>
              <a:gd name="adj" fmla="val 12500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89141" name="Text Box 53"/>
          <p:cNvSpPr txBox="1">
            <a:spLocks noChangeArrowheads="1"/>
          </p:cNvSpPr>
          <p:nvPr/>
        </p:nvSpPr>
        <p:spPr bwMode="auto">
          <a:xfrm>
            <a:off x="6156325" y="765175"/>
            <a:ext cx="1258888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ja-JP" sz="1600"/>
              <a:t>p=…, sz=…</a:t>
            </a:r>
          </a:p>
        </p:txBody>
      </p:sp>
      <p:sp>
        <p:nvSpPr>
          <p:cNvPr id="89142" name="Text Box 54"/>
          <p:cNvSpPr txBox="1">
            <a:spLocks noChangeArrowheads="1"/>
          </p:cNvSpPr>
          <p:nvPr/>
        </p:nvSpPr>
        <p:spPr bwMode="auto">
          <a:xfrm>
            <a:off x="6156325" y="1223963"/>
            <a:ext cx="1258888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ja-JP" sz="1600"/>
              <a:t>p=…, sz=…</a:t>
            </a:r>
          </a:p>
        </p:txBody>
      </p:sp>
      <p:sp>
        <p:nvSpPr>
          <p:cNvPr id="89143" name="Text Box 55"/>
          <p:cNvSpPr txBox="1">
            <a:spLocks noChangeArrowheads="1"/>
          </p:cNvSpPr>
          <p:nvPr/>
        </p:nvSpPr>
        <p:spPr bwMode="auto">
          <a:xfrm>
            <a:off x="6156325" y="1655763"/>
            <a:ext cx="1258888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ja-JP" sz="1600"/>
              <a:t>p=…, sz=…</a:t>
            </a:r>
          </a:p>
        </p:txBody>
      </p:sp>
      <p:sp>
        <p:nvSpPr>
          <p:cNvPr id="89144" name="Line 56"/>
          <p:cNvSpPr>
            <a:spLocks noChangeShapeType="1"/>
          </p:cNvSpPr>
          <p:nvPr/>
        </p:nvSpPr>
        <p:spPr bwMode="auto">
          <a:xfrm>
            <a:off x="468313" y="2493963"/>
            <a:ext cx="1008062" cy="863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ja-JP" altLang="en-US"/>
          </a:p>
        </p:txBody>
      </p:sp>
      <p:sp>
        <p:nvSpPr>
          <p:cNvPr id="89145" name="Line 57"/>
          <p:cNvSpPr>
            <a:spLocks noChangeShapeType="1"/>
          </p:cNvSpPr>
          <p:nvPr/>
        </p:nvSpPr>
        <p:spPr bwMode="auto">
          <a:xfrm flipV="1">
            <a:off x="468313" y="1701800"/>
            <a:ext cx="1008062" cy="504825"/>
          </a:xfrm>
          <a:prstGeom prst="line">
            <a:avLst/>
          </a:prstGeom>
          <a:noFill/>
          <a:ln w="9525">
            <a:solidFill>
              <a:srgbClr val="C0C0C0"/>
            </a:solidFill>
            <a:prstDash val="dash"/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ja-JP" altLang="en-US"/>
          </a:p>
        </p:txBody>
      </p:sp>
      <p:sp>
        <p:nvSpPr>
          <p:cNvPr id="89146" name="Line 58"/>
          <p:cNvSpPr>
            <a:spLocks noChangeShapeType="1"/>
          </p:cNvSpPr>
          <p:nvPr/>
        </p:nvSpPr>
        <p:spPr bwMode="auto">
          <a:xfrm flipV="1">
            <a:off x="1763713" y="909638"/>
            <a:ext cx="1152525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ja-JP" altLang="en-US"/>
          </a:p>
        </p:txBody>
      </p:sp>
      <p:sp>
        <p:nvSpPr>
          <p:cNvPr id="89147" name="Line 59"/>
          <p:cNvSpPr>
            <a:spLocks noChangeShapeType="1"/>
          </p:cNvSpPr>
          <p:nvPr/>
        </p:nvSpPr>
        <p:spPr bwMode="auto">
          <a:xfrm flipV="1">
            <a:off x="1763713" y="1485900"/>
            <a:ext cx="1152525" cy="1428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ja-JP" altLang="en-US"/>
          </a:p>
        </p:txBody>
      </p:sp>
      <p:sp>
        <p:nvSpPr>
          <p:cNvPr id="89148" name="Line 60"/>
          <p:cNvSpPr>
            <a:spLocks noChangeShapeType="1"/>
          </p:cNvSpPr>
          <p:nvPr/>
        </p:nvSpPr>
        <p:spPr bwMode="auto">
          <a:xfrm flipV="1">
            <a:off x="1763713" y="1989138"/>
            <a:ext cx="1152525" cy="714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ja-JP" altLang="en-US"/>
          </a:p>
        </p:txBody>
      </p:sp>
      <p:sp>
        <p:nvSpPr>
          <p:cNvPr id="89149" name="Line 61"/>
          <p:cNvSpPr>
            <a:spLocks noChangeShapeType="1"/>
          </p:cNvSpPr>
          <p:nvPr/>
        </p:nvSpPr>
        <p:spPr bwMode="auto">
          <a:xfrm flipV="1">
            <a:off x="1763713" y="2924175"/>
            <a:ext cx="1152525" cy="2174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ja-JP" altLang="en-US"/>
          </a:p>
        </p:txBody>
      </p:sp>
      <p:sp>
        <p:nvSpPr>
          <p:cNvPr id="89150" name="Line 62"/>
          <p:cNvSpPr>
            <a:spLocks noChangeShapeType="1"/>
          </p:cNvSpPr>
          <p:nvPr/>
        </p:nvSpPr>
        <p:spPr bwMode="auto">
          <a:xfrm flipV="1">
            <a:off x="1763713" y="3357563"/>
            <a:ext cx="1152525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ja-JP" altLang="en-US"/>
          </a:p>
        </p:txBody>
      </p:sp>
      <p:sp>
        <p:nvSpPr>
          <p:cNvPr id="89151" name="Line 63"/>
          <p:cNvSpPr>
            <a:spLocks noChangeShapeType="1"/>
          </p:cNvSpPr>
          <p:nvPr/>
        </p:nvSpPr>
        <p:spPr bwMode="auto">
          <a:xfrm flipV="1">
            <a:off x="1763713" y="3789363"/>
            <a:ext cx="1152525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ja-JP" altLang="en-US"/>
          </a:p>
        </p:txBody>
      </p:sp>
      <p:sp>
        <p:nvSpPr>
          <p:cNvPr id="89152" name="Line 64"/>
          <p:cNvSpPr>
            <a:spLocks noChangeShapeType="1"/>
          </p:cNvSpPr>
          <p:nvPr/>
        </p:nvSpPr>
        <p:spPr bwMode="auto">
          <a:xfrm>
            <a:off x="1763713" y="4652963"/>
            <a:ext cx="1152525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ja-JP" altLang="en-US"/>
          </a:p>
        </p:txBody>
      </p:sp>
      <p:sp>
        <p:nvSpPr>
          <p:cNvPr id="89153" name="Line 65"/>
          <p:cNvSpPr>
            <a:spLocks noChangeShapeType="1"/>
          </p:cNvSpPr>
          <p:nvPr/>
        </p:nvSpPr>
        <p:spPr bwMode="auto">
          <a:xfrm>
            <a:off x="6445250" y="1052513"/>
            <a:ext cx="1150938" cy="647700"/>
          </a:xfrm>
          <a:prstGeom prst="line">
            <a:avLst/>
          </a:prstGeom>
          <a:noFill/>
          <a:ln w="9525">
            <a:solidFill>
              <a:srgbClr val="C0C0C0"/>
            </a:solidFill>
            <a:prstDash val="dash"/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ja-JP" altLang="en-US"/>
          </a:p>
        </p:txBody>
      </p:sp>
      <p:sp>
        <p:nvSpPr>
          <p:cNvPr id="89154" name="Line 66"/>
          <p:cNvSpPr>
            <a:spLocks noChangeShapeType="1"/>
          </p:cNvSpPr>
          <p:nvPr/>
        </p:nvSpPr>
        <p:spPr bwMode="auto">
          <a:xfrm>
            <a:off x="6445250" y="1557338"/>
            <a:ext cx="1150938" cy="719137"/>
          </a:xfrm>
          <a:prstGeom prst="line">
            <a:avLst/>
          </a:prstGeom>
          <a:noFill/>
          <a:ln w="9525">
            <a:solidFill>
              <a:srgbClr val="C0C0C0"/>
            </a:solidFill>
            <a:prstDash val="dash"/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ja-JP" altLang="en-US"/>
          </a:p>
        </p:txBody>
      </p:sp>
      <p:sp>
        <p:nvSpPr>
          <p:cNvPr id="89155" name="Line 67"/>
          <p:cNvSpPr>
            <a:spLocks noChangeShapeType="1"/>
          </p:cNvSpPr>
          <p:nvPr/>
        </p:nvSpPr>
        <p:spPr bwMode="auto">
          <a:xfrm flipV="1">
            <a:off x="6445250" y="1773238"/>
            <a:ext cx="1150938" cy="9350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ja-JP" altLang="en-US"/>
          </a:p>
        </p:txBody>
      </p:sp>
      <p:sp>
        <p:nvSpPr>
          <p:cNvPr id="89156" name="Line 68"/>
          <p:cNvSpPr>
            <a:spLocks noChangeShapeType="1"/>
          </p:cNvSpPr>
          <p:nvPr/>
        </p:nvSpPr>
        <p:spPr bwMode="auto">
          <a:xfrm>
            <a:off x="6445250" y="1989138"/>
            <a:ext cx="1150938" cy="863600"/>
          </a:xfrm>
          <a:prstGeom prst="line">
            <a:avLst/>
          </a:prstGeom>
          <a:noFill/>
          <a:ln w="9525">
            <a:solidFill>
              <a:srgbClr val="C0C0C0"/>
            </a:solidFill>
            <a:prstDash val="dash"/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ja-JP" altLang="en-US"/>
          </a:p>
        </p:txBody>
      </p:sp>
      <p:sp>
        <p:nvSpPr>
          <p:cNvPr id="89157" name="Line 69"/>
          <p:cNvSpPr>
            <a:spLocks noChangeShapeType="1"/>
          </p:cNvSpPr>
          <p:nvPr/>
        </p:nvSpPr>
        <p:spPr bwMode="auto">
          <a:xfrm flipV="1">
            <a:off x="6445250" y="2347913"/>
            <a:ext cx="1150938" cy="8651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ja-JP" altLang="en-US"/>
          </a:p>
        </p:txBody>
      </p:sp>
      <p:sp>
        <p:nvSpPr>
          <p:cNvPr id="89158" name="Line 70"/>
          <p:cNvSpPr>
            <a:spLocks noChangeShapeType="1"/>
          </p:cNvSpPr>
          <p:nvPr/>
        </p:nvSpPr>
        <p:spPr bwMode="auto">
          <a:xfrm flipV="1">
            <a:off x="6445250" y="2997200"/>
            <a:ext cx="1150938" cy="5762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ja-JP" altLang="en-US"/>
          </a:p>
        </p:txBody>
      </p:sp>
      <p:sp>
        <p:nvSpPr>
          <p:cNvPr id="89159" name="Line 71"/>
          <p:cNvSpPr>
            <a:spLocks noChangeShapeType="1"/>
          </p:cNvSpPr>
          <p:nvPr/>
        </p:nvSpPr>
        <p:spPr bwMode="auto">
          <a:xfrm flipV="1">
            <a:off x="6445250" y="3789363"/>
            <a:ext cx="1150938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ja-JP" altLang="en-US"/>
          </a:p>
        </p:txBody>
      </p:sp>
      <p:sp>
        <p:nvSpPr>
          <p:cNvPr id="89160" name="Line 72"/>
          <p:cNvSpPr>
            <a:spLocks noChangeShapeType="1"/>
          </p:cNvSpPr>
          <p:nvPr/>
        </p:nvSpPr>
        <p:spPr bwMode="auto">
          <a:xfrm flipV="1">
            <a:off x="5076825" y="1484313"/>
            <a:ext cx="1079500" cy="792162"/>
          </a:xfrm>
          <a:prstGeom prst="line">
            <a:avLst/>
          </a:prstGeom>
          <a:noFill/>
          <a:ln w="9525">
            <a:solidFill>
              <a:srgbClr val="C0C0C0"/>
            </a:solidFill>
            <a:prstDash val="dash"/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ja-JP" altLang="en-US"/>
          </a:p>
        </p:txBody>
      </p:sp>
      <p:sp>
        <p:nvSpPr>
          <p:cNvPr id="89161" name="Line 73"/>
          <p:cNvSpPr>
            <a:spLocks noChangeShapeType="1"/>
          </p:cNvSpPr>
          <p:nvPr/>
        </p:nvSpPr>
        <p:spPr bwMode="auto">
          <a:xfrm>
            <a:off x="5076825" y="2565400"/>
            <a:ext cx="1079500" cy="5746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ja-JP" altLang="en-US"/>
          </a:p>
        </p:txBody>
      </p:sp>
      <p:sp>
        <p:nvSpPr>
          <p:cNvPr id="89162" name="Text Box 74"/>
          <p:cNvSpPr txBox="1">
            <a:spLocks noChangeArrowheads="1"/>
          </p:cNvSpPr>
          <p:nvPr/>
        </p:nvSpPr>
        <p:spPr bwMode="auto">
          <a:xfrm>
            <a:off x="179388" y="5157788"/>
            <a:ext cx="433863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ja-JP" altLang="en-US"/>
              <a:t>コピーによる操作 　　　　　　　　→ ○抽象化</a:t>
            </a:r>
          </a:p>
        </p:txBody>
      </p:sp>
      <p:sp>
        <p:nvSpPr>
          <p:cNvPr id="89163" name="Text Box 75"/>
          <p:cNvSpPr txBox="1">
            <a:spLocks noChangeArrowheads="1"/>
          </p:cNvSpPr>
          <p:nvPr/>
        </p:nvSpPr>
        <p:spPr bwMode="auto">
          <a:xfrm>
            <a:off x="179388" y="5516563"/>
            <a:ext cx="41275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ja-JP" altLang="en-US"/>
              <a:t>コピーによるリソースの再確保 → </a:t>
            </a:r>
            <a:r>
              <a:rPr lang="en-US" altLang="ja-JP"/>
              <a:t>×</a:t>
            </a:r>
            <a:r>
              <a:rPr lang="ja-JP" altLang="en-US"/>
              <a:t>効率</a:t>
            </a:r>
          </a:p>
        </p:txBody>
      </p:sp>
      <p:sp>
        <p:nvSpPr>
          <p:cNvPr id="89168" name="Text Box 80"/>
          <p:cNvSpPr txBox="1">
            <a:spLocks noChangeArrowheads="1"/>
          </p:cNvSpPr>
          <p:nvPr/>
        </p:nvSpPr>
        <p:spPr bwMode="auto">
          <a:xfrm>
            <a:off x="5003800" y="5516563"/>
            <a:ext cx="40132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ja-JP"/>
              <a:t>private </a:t>
            </a:r>
            <a:r>
              <a:rPr lang="ja-JP" altLang="en-US"/>
              <a:t>メンバ直接操作 　　→ </a:t>
            </a:r>
            <a:r>
              <a:rPr lang="en-US" altLang="ja-JP"/>
              <a:t>×</a:t>
            </a:r>
            <a:r>
              <a:rPr lang="ja-JP" altLang="en-US"/>
              <a:t>抽象化</a:t>
            </a:r>
          </a:p>
        </p:txBody>
      </p:sp>
      <p:sp>
        <p:nvSpPr>
          <p:cNvPr id="89169" name="Text Box 81"/>
          <p:cNvSpPr txBox="1">
            <a:spLocks noChangeArrowheads="1"/>
          </p:cNvSpPr>
          <p:nvPr/>
        </p:nvSpPr>
        <p:spPr bwMode="auto">
          <a:xfrm>
            <a:off x="5003800" y="5157788"/>
            <a:ext cx="3754438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ja-JP" altLang="en-US"/>
              <a:t>ポインタのつなぎかえのみ → ○効率</a:t>
            </a:r>
          </a:p>
        </p:txBody>
      </p:sp>
      <p:sp>
        <p:nvSpPr>
          <p:cNvPr id="89170" name="Text Box 82"/>
          <p:cNvSpPr txBox="1">
            <a:spLocks noChangeArrowheads="1"/>
          </p:cNvSpPr>
          <p:nvPr/>
        </p:nvSpPr>
        <p:spPr bwMode="auto">
          <a:xfrm>
            <a:off x="179388" y="19050"/>
            <a:ext cx="276066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ja-JP" altLang="en-US" sz="2400"/>
              <a:t>コピー </a:t>
            </a:r>
            <a:r>
              <a:rPr lang="en-US" altLang="ja-JP" sz="2400"/>
              <a:t>vs. </a:t>
            </a:r>
            <a:r>
              <a:rPr lang="ja-JP" altLang="en-US" sz="2400"/>
              <a:t>直接操作</a:t>
            </a:r>
          </a:p>
        </p:txBody>
      </p:sp>
      <p:sp>
        <p:nvSpPr>
          <p:cNvPr id="89171" name="desk1"/>
          <p:cNvSpPr>
            <a:spLocks noEditPoints="1" noChangeArrowheads="1"/>
          </p:cNvSpPr>
          <p:nvPr/>
        </p:nvSpPr>
        <p:spPr bwMode="auto">
          <a:xfrm>
            <a:off x="1116013" y="6092825"/>
            <a:ext cx="7127875" cy="576263"/>
          </a:xfrm>
          <a:custGeom>
            <a:avLst/>
            <a:gdLst>
              <a:gd name="T0" fmla="*/ 0 w 21600"/>
              <a:gd name="T1" fmla="*/ 0 h 21600"/>
              <a:gd name="T2" fmla="*/ 21600 w 21600"/>
              <a:gd name="T3" fmla="*/ 0 h 21600"/>
              <a:gd name="T4" fmla="*/ 21600 w 21600"/>
              <a:gd name="T5" fmla="*/ 21600 h 21600"/>
              <a:gd name="T6" fmla="*/ 0 w 21600"/>
              <a:gd name="T7" fmla="*/ 21600 h 21600"/>
              <a:gd name="T8" fmla="*/ 10800 w 21600"/>
              <a:gd name="T9" fmla="*/ 0 h 21600"/>
              <a:gd name="T10" fmla="*/ 21600 w 21600"/>
              <a:gd name="T11" fmla="*/ 10800 h 21600"/>
              <a:gd name="T12" fmla="*/ 10800 w 21600"/>
              <a:gd name="T13" fmla="*/ 21600 h 21600"/>
              <a:gd name="T14" fmla="*/ 0 w 21600"/>
              <a:gd name="T15" fmla="*/ 10800 h 21600"/>
              <a:gd name="T16" fmla="*/ 1000 w 21600"/>
              <a:gd name="T17" fmla="*/ 1000 h 21600"/>
              <a:gd name="T18" fmla="*/ 20600 w 21600"/>
              <a:gd name="T19" fmla="*/ 20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/>
          <a:lstStyle/>
          <a:p>
            <a:r>
              <a:rPr lang="ja-JP" altLang="en-US" sz="2400"/>
              <a:t>右側における文字列オブジェクトの操作を抽象化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EFA76-8707-4B8B-9124-06DD7FC86F05}" type="slidenum">
              <a:rPr lang="en-US" altLang="ja-JP"/>
              <a:pPr/>
              <a:t>19</a:t>
            </a:fld>
            <a:endParaRPr lang="en-US" altLang="ja-JP"/>
          </a:p>
        </p:txBody>
      </p:sp>
      <p:sp>
        <p:nvSpPr>
          <p:cNvPr id="88084" name="AutoShape 20"/>
          <p:cNvSpPr>
            <a:spLocks noChangeArrowheads="1"/>
          </p:cNvSpPr>
          <p:nvPr/>
        </p:nvSpPr>
        <p:spPr bwMode="auto">
          <a:xfrm>
            <a:off x="611188" y="908050"/>
            <a:ext cx="4679950" cy="144145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85C8CD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88066" name="Text Box 2"/>
          <p:cNvSpPr txBox="1">
            <a:spLocks noChangeArrowheads="1"/>
          </p:cNvSpPr>
          <p:nvPr/>
        </p:nvSpPr>
        <p:spPr bwMode="auto">
          <a:xfrm>
            <a:off x="179388" y="19050"/>
            <a:ext cx="44323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ja-JP" altLang="en-US" sz="2400"/>
              <a:t>ムーヴ </a:t>
            </a:r>
            <a:r>
              <a:rPr lang="en-US" altLang="ja-JP" sz="2400"/>
              <a:t>– </a:t>
            </a:r>
            <a:r>
              <a:rPr lang="ja-JP" altLang="en-US" sz="2400"/>
              <a:t>文字列オブジェクトの例</a:t>
            </a:r>
          </a:p>
        </p:txBody>
      </p:sp>
      <p:sp>
        <p:nvSpPr>
          <p:cNvPr id="88067" name="AutoShape 3"/>
          <p:cNvSpPr>
            <a:spLocks noChangeArrowheads="1"/>
          </p:cNvSpPr>
          <p:nvPr/>
        </p:nvSpPr>
        <p:spPr bwMode="auto">
          <a:xfrm>
            <a:off x="755650" y="1054100"/>
            <a:ext cx="1944688" cy="431800"/>
          </a:xfrm>
          <a:prstGeom prst="foldedCorner">
            <a:avLst>
              <a:gd name="adj" fmla="val 12500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ja-JP"/>
              <a:t>p=0x1234, sz=13</a:t>
            </a:r>
          </a:p>
        </p:txBody>
      </p:sp>
      <p:cxnSp>
        <p:nvCxnSpPr>
          <p:cNvPr id="88073" name="AutoShape 9"/>
          <p:cNvCxnSpPr>
            <a:cxnSpLocks noChangeShapeType="1"/>
            <a:endCxn id="88075" idx="1"/>
          </p:cNvCxnSpPr>
          <p:nvPr/>
        </p:nvCxnSpPr>
        <p:spPr bwMode="auto">
          <a:xfrm>
            <a:off x="2122488" y="1412875"/>
            <a:ext cx="1584325" cy="57626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88075" name="AutoShape 11"/>
          <p:cNvSpPr>
            <a:spLocks noChangeArrowheads="1"/>
          </p:cNvSpPr>
          <p:nvPr/>
        </p:nvSpPr>
        <p:spPr bwMode="auto">
          <a:xfrm>
            <a:off x="3706813" y="1773238"/>
            <a:ext cx="1441450" cy="431800"/>
          </a:xfrm>
          <a:prstGeom prst="foldedCorner">
            <a:avLst>
              <a:gd name="adj" fmla="val 12500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ja-JP"/>
              <a:t>Hello, world!</a:t>
            </a:r>
          </a:p>
        </p:txBody>
      </p:sp>
      <p:sp>
        <p:nvSpPr>
          <p:cNvPr id="88077" name="Text Box 13"/>
          <p:cNvSpPr txBox="1">
            <a:spLocks noChangeArrowheads="1"/>
          </p:cNvSpPr>
          <p:nvPr/>
        </p:nvSpPr>
        <p:spPr bwMode="auto">
          <a:xfrm>
            <a:off x="827088" y="476250"/>
            <a:ext cx="1708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ja-JP" altLang="en-US"/>
              <a:t>移動元（ソース）</a:t>
            </a:r>
          </a:p>
        </p:txBody>
      </p:sp>
      <p:sp>
        <p:nvSpPr>
          <p:cNvPr id="88078" name="Text Box 14"/>
          <p:cNvSpPr txBox="1">
            <a:spLocks noChangeArrowheads="1"/>
          </p:cNvSpPr>
          <p:nvPr/>
        </p:nvSpPr>
        <p:spPr bwMode="auto">
          <a:xfrm>
            <a:off x="6156325" y="549275"/>
            <a:ext cx="202723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ja-JP" altLang="en-US"/>
              <a:t>移動先（ターゲット）</a:t>
            </a:r>
          </a:p>
        </p:txBody>
      </p:sp>
      <p:sp>
        <p:nvSpPr>
          <p:cNvPr id="88079" name="AutoShape 15"/>
          <p:cNvSpPr>
            <a:spLocks noChangeArrowheads="1"/>
          </p:cNvSpPr>
          <p:nvPr/>
        </p:nvSpPr>
        <p:spPr bwMode="auto">
          <a:xfrm>
            <a:off x="6156325" y="981075"/>
            <a:ext cx="1944688" cy="431800"/>
          </a:xfrm>
          <a:prstGeom prst="foldedCorner">
            <a:avLst>
              <a:gd name="adj" fmla="val 12500"/>
            </a:avLst>
          </a:prstGeom>
          <a:solidFill>
            <a:srgbClr val="CCFFCC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ja-JP"/>
              <a:t>p=…, sz=…</a:t>
            </a:r>
          </a:p>
        </p:txBody>
      </p:sp>
      <p:sp>
        <p:nvSpPr>
          <p:cNvPr id="88080" name="AutoShape 16"/>
          <p:cNvSpPr>
            <a:spLocks noChangeArrowheads="1"/>
          </p:cNvSpPr>
          <p:nvPr/>
        </p:nvSpPr>
        <p:spPr bwMode="auto">
          <a:xfrm>
            <a:off x="755650" y="5373688"/>
            <a:ext cx="1944688" cy="431800"/>
          </a:xfrm>
          <a:prstGeom prst="foldedCorner">
            <a:avLst>
              <a:gd name="adj" fmla="val 12500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ja-JP"/>
              <a:t>p=</a:t>
            </a:r>
            <a:r>
              <a:rPr lang="en-US" altLang="ja-JP" u="sng">
                <a:solidFill>
                  <a:srgbClr val="FF0000"/>
                </a:solidFill>
              </a:rPr>
              <a:t>0x0000</a:t>
            </a:r>
            <a:r>
              <a:rPr lang="en-US" altLang="ja-JP"/>
              <a:t>, sz=</a:t>
            </a:r>
            <a:r>
              <a:rPr lang="en-US" altLang="ja-JP" u="sng">
                <a:solidFill>
                  <a:srgbClr val="FF0000"/>
                </a:solidFill>
              </a:rPr>
              <a:t>0</a:t>
            </a:r>
          </a:p>
        </p:txBody>
      </p:sp>
      <p:sp>
        <p:nvSpPr>
          <p:cNvPr id="88081" name="AutoShape 17"/>
          <p:cNvSpPr>
            <a:spLocks noChangeArrowheads="1"/>
          </p:cNvSpPr>
          <p:nvPr/>
        </p:nvSpPr>
        <p:spPr bwMode="auto">
          <a:xfrm>
            <a:off x="6156325" y="5302250"/>
            <a:ext cx="1944688" cy="431800"/>
          </a:xfrm>
          <a:prstGeom prst="foldedCorner">
            <a:avLst>
              <a:gd name="adj" fmla="val 12500"/>
            </a:avLst>
          </a:prstGeom>
          <a:solidFill>
            <a:srgbClr val="CCFFCC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ja-JP"/>
              <a:t>p=</a:t>
            </a:r>
            <a:r>
              <a:rPr lang="en-US" altLang="ja-JP" u="sng">
                <a:solidFill>
                  <a:srgbClr val="FF0000"/>
                </a:solidFill>
              </a:rPr>
              <a:t>0x1234</a:t>
            </a:r>
            <a:r>
              <a:rPr lang="en-US" altLang="ja-JP"/>
              <a:t>, sz=</a:t>
            </a:r>
            <a:r>
              <a:rPr lang="en-US" altLang="ja-JP" u="sng">
                <a:solidFill>
                  <a:srgbClr val="FF0000"/>
                </a:solidFill>
              </a:rPr>
              <a:t>13</a:t>
            </a:r>
          </a:p>
        </p:txBody>
      </p:sp>
      <p:sp>
        <p:nvSpPr>
          <p:cNvPr id="88082" name="AutoShape 18"/>
          <p:cNvSpPr>
            <a:spLocks noChangeArrowheads="1"/>
          </p:cNvSpPr>
          <p:nvPr/>
        </p:nvSpPr>
        <p:spPr bwMode="auto">
          <a:xfrm>
            <a:off x="3708400" y="4581525"/>
            <a:ext cx="1441450" cy="431800"/>
          </a:xfrm>
          <a:prstGeom prst="foldedCorner">
            <a:avLst>
              <a:gd name="adj" fmla="val 12500"/>
            </a:avLst>
          </a:prstGeom>
          <a:solidFill>
            <a:srgbClr val="CCFFCC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ja-JP"/>
              <a:t>Hello, world!</a:t>
            </a:r>
          </a:p>
        </p:txBody>
      </p:sp>
      <p:sp>
        <p:nvSpPr>
          <p:cNvPr id="88083" name="Line 19"/>
          <p:cNvSpPr>
            <a:spLocks noChangeShapeType="1"/>
          </p:cNvSpPr>
          <p:nvPr/>
        </p:nvSpPr>
        <p:spPr bwMode="auto">
          <a:xfrm flipH="1" flipV="1">
            <a:off x="5148263" y="4940300"/>
            <a:ext cx="1079500" cy="5762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ja-JP" altLang="en-US"/>
          </a:p>
        </p:txBody>
      </p:sp>
      <p:sp>
        <p:nvSpPr>
          <p:cNvPr id="88086" name="AutoShape 22"/>
          <p:cNvSpPr>
            <a:spLocks noChangeArrowheads="1"/>
          </p:cNvSpPr>
          <p:nvPr/>
        </p:nvSpPr>
        <p:spPr bwMode="auto">
          <a:xfrm>
            <a:off x="3563938" y="4437063"/>
            <a:ext cx="4679950" cy="144145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CCFFCC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88087" name="AutoShape 23"/>
          <p:cNvSpPr>
            <a:spLocks noChangeArrowheads="1"/>
          </p:cNvSpPr>
          <p:nvPr/>
        </p:nvSpPr>
        <p:spPr bwMode="auto">
          <a:xfrm>
            <a:off x="3059113" y="2924175"/>
            <a:ext cx="2808287" cy="976313"/>
          </a:xfrm>
          <a:prstGeom prst="downArrow">
            <a:avLst>
              <a:gd name="adj1" fmla="val 50000"/>
              <a:gd name="adj2" fmla="val 25000"/>
            </a:avLst>
          </a:prstGeom>
          <a:solidFill>
            <a:srgbClr val="CCFFCC"/>
          </a:solidFill>
          <a:ln w="9525">
            <a:noFill/>
            <a:miter lim="800000"/>
            <a:headEnd/>
            <a:tailEnd/>
          </a:ln>
          <a:effectLst/>
        </p:spPr>
        <p:txBody>
          <a:bodyPr vert="eaVert" wrap="none" anchor="ctr"/>
          <a:lstStyle/>
          <a:p>
            <a:endParaRPr lang="ja-JP" alt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88B05-2AC6-4A54-A104-4A28A565B7AD}" type="slidenum">
              <a:rPr lang="en-US" altLang="ja-JP"/>
              <a:pPr/>
              <a:t>2</a:t>
            </a:fld>
            <a:endParaRPr lang="en-US" altLang="ja-JP"/>
          </a:p>
        </p:txBody>
      </p:sp>
      <p:sp>
        <p:nvSpPr>
          <p:cNvPr id="1044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268413"/>
            <a:ext cx="8229600" cy="4525962"/>
          </a:xfrm>
        </p:spPr>
        <p:txBody>
          <a:bodyPr/>
          <a:lstStyle/>
          <a:p>
            <a:r>
              <a:rPr lang="ja-JP" altLang="en-US"/>
              <a:t>名前： </a:t>
            </a:r>
            <a:r>
              <a:rPr lang="en-US" altLang="ja-JP"/>
              <a:t>Cryolite</a:t>
            </a:r>
          </a:p>
          <a:p>
            <a:r>
              <a:rPr lang="ja-JP" altLang="en-US"/>
              <a:t>ふりがな： くらいおらいと</a:t>
            </a:r>
          </a:p>
          <a:p>
            <a:r>
              <a:rPr lang="ja-JP" altLang="en-US"/>
              <a:t>出身地： 大阪市</a:t>
            </a:r>
          </a:p>
          <a:p>
            <a:r>
              <a:rPr lang="ja-JP" altLang="en-US"/>
              <a:t>興味のあること： </a:t>
            </a:r>
            <a:r>
              <a:rPr lang="en-US" altLang="ja-JP"/>
              <a:t>C++, STL, Boost, C++0x</a:t>
            </a:r>
          </a:p>
          <a:p>
            <a:r>
              <a:rPr lang="ja-JP" altLang="en-US"/>
              <a:t>ブログなど： “</a:t>
            </a:r>
            <a:r>
              <a:rPr lang="en-US" altLang="ja-JP"/>
              <a:t>Cryolite” </a:t>
            </a:r>
            <a:r>
              <a:rPr lang="ja-JP" altLang="en-US"/>
              <a:t>で検索</a:t>
            </a:r>
          </a:p>
          <a:p>
            <a:r>
              <a:rPr lang="ja-JP" altLang="en-US"/>
              <a:t>お仕事：</a:t>
            </a:r>
          </a:p>
          <a:p>
            <a:pPr lvl="1"/>
            <a:r>
              <a:rPr lang="ja-JP" altLang="en-US"/>
              <a:t>日本語の文を単語に分けるお仕事</a:t>
            </a:r>
          </a:p>
          <a:p>
            <a:pPr lvl="1"/>
            <a:r>
              <a:rPr lang="ja-JP" altLang="en-US"/>
              <a:t>機械に学習させるお仕事</a:t>
            </a:r>
          </a:p>
          <a:p>
            <a:endParaRPr lang="en-US" altLang="ja-JP"/>
          </a:p>
        </p:txBody>
      </p:sp>
      <p:sp>
        <p:nvSpPr>
          <p:cNvPr id="104452" name="Text Box 4"/>
          <p:cNvSpPr txBox="1">
            <a:spLocks noChangeArrowheads="1"/>
          </p:cNvSpPr>
          <p:nvPr/>
        </p:nvSpPr>
        <p:spPr bwMode="auto">
          <a:xfrm>
            <a:off x="250825" y="0"/>
            <a:ext cx="14033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ja-JP" altLang="en-US" sz="2400"/>
              <a:t>自己紹介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DF2A83-3DF8-4C85-B220-FA3059D52F13}" type="slidenum">
              <a:rPr lang="en-US" altLang="ja-JP"/>
              <a:pPr/>
              <a:t>20</a:t>
            </a:fld>
            <a:endParaRPr lang="en-US" altLang="ja-JP"/>
          </a:p>
        </p:txBody>
      </p:sp>
      <p:sp>
        <p:nvSpPr>
          <p:cNvPr id="90164" name="Rectangle 52"/>
          <p:cNvSpPr>
            <a:spLocks noChangeArrowheads="1"/>
          </p:cNvSpPr>
          <p:nvPr/>
        </p:nvSpPr>
        <p:spPr bwMode="auto">
          <a:xfrm>
            <a:off x="4067175" y="549275"/>
            <a:ext cx="5076825" cy="5400675"/>
          </a:xfrm>
          <a:prstGeom prst="rect">
            <a:avLst/>
          </a:prstGeom>
          <a:solidFill>
            <a:srgbClr val="FFCCFF">
              <a:alpha val="50000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90128" name="Rectangle 16"/>
          <p:cNvSpPr>
            <a:spLocks noChangeArrowheads="1"/>
          </p:cNvSpPr>
          <p:nvPr/>
        </p:nvSpPr>
        <p:spPr bwMode="auto">
          <a:xfrm>
            <a:off x="0" y="549275"/>
            <a:ext cx="4067175" cy="5400675"/>
          </a:xfrm>
          <a:prstGeom prst="rect">
            <a:avLst/>
          </a:prstGeom>
          <a:solidFill>
            <a:srgbClr val="CCECFF">
              <a:alpha val="70000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90114" name="Text Box 2"/>
          <p:cNvSpPr txBox="1">
            <a:spLocks noChangeArrowheads="1"/>
          </p:cNvSpPr>
          <p:nvPr/>
        </p:nvSpPr>
        <p:spPr bwMode="auto">
          <a:xfrm>
            <a:off x="179388" y="0"/>
            <a:ext cx="301783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ja-JP" altLang="en-US" sz="2400"/>
              <a:t>コピーとムーヴの比較</a:t>
            </a:r>
          </a:p>
        </p:txBody>
      </p:sp>
      <p:sp>
        <p:nvSpPr>
          <p:cNvPr id="90115" name="AutoShape 3"/>
          <p:cNvSpPr>
            <a:spLocks noChangeArrowheads="1"/>
          </p:cNvSpPr>
          <p:nvPr/>
        </p:nvSpPr>
        <p:spPr bwMode="auto">
          <a:xfrm>
            <a:off x="4211638" y="981075"/>
            <a:ext cx="3168650" cy="1223963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85C8CD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90116" name="AutoShape 4"/>
          <p:cNvSpPr>
            <a:spLocks noChangeArrowheads="1"/>
          </p:cNvSpPr>
          <p:nvPr/>
        </p:nvSpPr>
        <p:spPr bwMode="auto">
          <a:xfrm>
            <a:off x="4357688" y="1125538"/>
            <a:ext cx="1295400" cy="358775"/>
          </a:xfrm>
          <a:prstGeom prst="foldedCorner">
            <a:avLst>
              <a:gd name="adj" fmla="val 12500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ja-JP" sz="1600"/>
              <a:t>p=…, sz=…</a:t>
            </a:r>
          </a:p>
        </p:txBody>
      </p:sp>
      <p:sp>
        <p:nvSpPr>
          <p:cNvPr id="90118" name="AutoShape 6"/>
          <p:cNvSpPr>
            <a:spLocks noChangeArrowheads="1"/>
          </p:cNvSpPr>
          <p:nvPr/>
        </p:nvSpPr>
        <p:spPr bwMode="auto">
          <a:xfrm>
            <a:off x="5940425" y="1700213"/>
            <a:ext cx="1295400" cy="360362"/>
          </a:xfrm>
          <a:prstGeom prst="foldedCorner">
            <a:avLst>
              <a:gd name="adj" fmla="val 12500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ja-JP" sz="1600"/>
              <a:t>Hello, world!</a:t>
            </a:r>
          </a:p>
        </p:txBody>
      </p:sp>
      <p:sp>
        <p:nvSpPr>
          <p:cNvPr id="90119" name="Text Box 7"/>
          <p:cNvSpPr txBox="1">
            <a:spLocks noChangeArrowheads="1"/>
          </p:cNvSpPr>
          <p:nvPr/>
        </p:nvSpPr>
        <p:spPr bwMode="auto">
          <a:xfrm>
            <a:off x="4213225" y="549275"/>
            <a:ext cx="1708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ja-JP" altLang="en-US"/>
              <a:t>移動元（ソース）</a:t>
            </a:r>
          </a:p>
        </p:txBody>
      </p:sp>
      <p:sp>
        <p:nvSpPr>
          <p:cNvPr id="90120" name="Text Box 8"/>
          <p:cNvSpPr txBox="1">
            <a:spLocks noChangeArrowheads="1"/>
          </p:cNvSpPr>
          <p:nvPr/>
        </p:nvSpPr>
        <p:spPr bwMode="auto">
          <a:xfrm>
            <a:off x="6805613" y="549275"/>
            <a:ext cx="2027237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ja-JP" altLang="en-US"/>
              <a:t>移動先（ターゲット）</a:t>
            </a:r>
          </a:p>
        </p:txBody>
      </p:sp>
      <p:sp>
        <p:nvSpPr>
          <p:cNvPr id="90121" name="AutoShape 9"/>
          <p:cNvSpPr>
            <a:spLocks noChangeArrowheads="1"/>
          </p:cNvSpPr>
          <p:nvPr/>
        </p:nvSpPr>
        <p:spPr bwMode="auto">
          <a:xfrm>
            <a:off x="7524750" y="1125538"/>
            <a:ext cx="1296988" cy="358775"/>
          </a:xfrm>
          <a:prstGeom prst="foldedCorner">
            <a:avLst>
              <a:gd name="adj" fmla="val 12500"/>
            </a:avLst>
          </a:prstGeom>
          <a:solidFill>
            <a:srgbClr val="CCFFCC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ja-JP" sz="1600"/>
              <a:t>p=…, sz=…</a:t>
            </a:r>
          </a:p>
        </p:txBody>
      </p:sp>
      <p:sp>
        <p:nvSpPr>
          <p:cNvPr id="90129" name="Line 17"/>
          <p:cNvSpPr>
            <a:spLocks noChangeShapeType="1"/>
          </p:cNvSpPr>
          <p:nvPr/>
        </p:nvSpPr>
        <p:spPr bwMode="auto">
          <a:xfrm>
            <a:off x="4572000" y="1412875"/>
            <a:ext cx="1368425" cy="431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ja-JP" altLang="en-US"/>
          </a:p>
        </p:txBody>
      </p:sp>
      <p:sp>
        <p:nvSpPr>
          <p:cNvPr id="90137" name="AutoShape 25"/>
          <p:cNvSpPr>
            <a:spLocks noChangeArrowheads="1"/>
          </p:cNvSpPr>
          <p:nvPr/>
        </p:nvSpPr>
        <p:spPr bwMode="auto">
          <a:xfrm>
            <a:off x="5795963" y="4365625"/>
            <a:ext cx="3168650" cy="1223963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CCFFCC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90138" name="AutoShape 26"/>
          <p:cNvSpPr>
            <a:spLocks noChangeArrowheads="1"/>
          </p:cNvSpPr>
          <p:nvPr/>
        </p:nvSpPr>
        <p:spPr bwMode="auto">
          <a:xfrm>
            <a:off x="4321175" y="4510088"/>
            <a:ext cx="1295400" cy="358775"/>
          </a:xfrm>
          <a:prstGeom prst="foldedCorner">
            <a:avLst>
              <a:gd name="adj" fmla="val 12500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ja-JP" sz="1600"/>
              <a:t>p=</a:t>
            </a:r>
            <a:r>
              <a:rPr lang="en-US" altLang="ja-JP" sz="1600" u="sng">
                <a:solidFill>
                  <a:srgbClr val="FF0000"/>
                </a:solidFill>
              </a:rPr>
              <a:t>0</a:t>
            </a:r>
            <a:r>
              <a:rPr lang="en-US" altLang="ja-JP" sz="1600"/>
              <a:t>, sz=</a:t>
            </a:r>
            <a:r>
              <a:rPr lang="en-US" altLang="ja-JP" sz="1600" u="sng">
                <a:solidFill>
                  <a:srgbClr val="FF0000"/>
                </a:solidFill>
              </a:rPr>
              <a:t>0</a:t>
            </a:r>
          </a:p>
        </p:txBody>
      </p:sp>
      <p:sp>
        <p:nvSpPr>
          <p:cNvPr id="90139" name="AutoShape 27"/>
          <p:cNvSpPr>
            <a:spLocks noChangeArrowheads="1"/>
          </p:cNvSpPr>
          <p:nvPr/>
        </p:nvSpPr>
        <p:spPr bwMode="auto">
          <a:xfrm>
            <a:off x="5940425" y="5084763"/>
            <a:ext cx="1295400" cy="360362"/>
          </a:xfrm>
          <a:prstGeom prst="foldedCorner">
            <a:avLst>
              <a:gd name="adj" fmla="val 12500"/>
            </a:avLst>
          </a:prstGeom>
          <a:solidFill>
            <a:srgbClr val="CCFFCC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ja-JP" sz="1600"/>
              <a:t>Hello, world!</a:t>
            </a:r>
          </a:p>
        </p:txBody>
      </p:sp>
      <p:sp>
        <p:nvSpPr>
          <p:cNvPr id="90140" name="Text Box 28"/>
          <p:cNvSpPr txBox="1">
            <a:spLocks noChangeArrowheads="1"/>
          </p:cNvSpPr>
          <p:nvPr/>
        </p:nvSpPr>
        <p:spPr bwMode="auto">
          <a:xfrm>
            <a:off x="4176713" y="3933825"/>
            <a:ext cx="1708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ja-JP" altLang="en-US"/>
              <a:t>移動元（ソース）</a:t>
            </a:r>
          </a:p>
        </p:txBody>
      </p:sp>
      <p:sp>
        <p:nvSpPr>
          <p:cNvPr id="90141" name="Text Box 29"/>
          <p:cNvSpPr txBox="1">
            <a:spLocks noChangeArrowheads="1"/>
          </p:cNvSpPr>
          <p:nvPr/>
        </p:nvSpPr>
        <p:spPr bwMode="auto">
          <a:xfrm>
            <a:off x="6769100" y="3933825"/>
            <a:ext cx="202723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ja-JP" altLang="en-US"/>
              <a:t>移動先（ターゲット）</a:t>
            </a:r>
          </a:p>
        </p:txBody>
      </p:sp>
      <p:sp>
        <p:nvSpPr>
          <p:cNvPr id="90142" name="AutoShape 30"/>
          <p:cNvSpPr>
            <a:spLocks noChangeArrowheads="1"/>
          </p:cNvSpPr>
          <p:nvPr/>
        </p:nvSpPr>
        <p:spPr bwMode="auto">
          <a:xfrm>
            <a:off x="7451725" y="4508500"/>
            <a:ext cx="1296988" cy="360363"/>
          </a:xfrm>
          <a:prstGeom prst="foldedCorner">
            <a:avLst>
              <a:gd name="adj" fmla="val 12500"/>
            </a:avLst>
          </a:prstGeom>
          <a:solidFill>
            <a:srgbClr val="CCFFCC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ja-JP" sz="1600"/>
              <a:t>p=</a:t>
            </a:r>
            <a:r>
              <a:rPr lang="en-US" altLang="ja-JP" sz="1600" u="sng">
                <a:solidFill>
                  <a:srgbClr val="FF0000"/>
                </a:solidFill>
              </a:rPr>
              <a:t>…</a:t>
            </a:r>
            <a:r>
              <a:rPr lang="en-US" altLang="ja-JP" sz="1600"/>
              <a:t>, sz=</a:t>
            </a:r>
            <a:r>
              <a:rPr lang="en-US" altLang="ja-JP" sz="1600" u="sng">
                <a:solidFill>
                  <a:srgbClr val="FF0000"/>
                </a:solidFill>
              </a:rPr>
              <a:t>…</a:t>
            </a:r>
          </a:p>
        </p:txBody>
      </p:sp>
      <p:sp>
        <p:nvSpPr>
          <p:cNvPr id="90143" name="Line 31"/>
          <p:cNvSpPr>
            <a:spLocks noChangeShapeType="1"/>
          </p:cNvSpPr>
          <p:nvPr/>
        </p:nvSpPr>
        <p:spPr bwMode="auto">
          <a:xfrm flipH="1">
            <a:off x="7235825" y="4868863"/>
            <a:ext cx="504825" cy="3603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ja-JP" altLang="en-US"/>
          </a:p>
        </p:txBody>
      </p:sp>
      <p:sp>
        <p:nvSpPr>
          <p:cNvPr id="90144" name="Text Box 32"/>
          <p:cNvSpPr txBox="1">
            <a:spLocks noChangeArrowheads="1"/>
          </p:cNvSpPr>
          <p:nvPr/>
        </p:nvSpPr>
        <p:spPr bwMode="auto">
          <a:xfrm>
            <a:off x="2627313" y="620713"/>
            <a:ext cx="101123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ja-JP" altLang="en-US"/>
              <a:t>コピー先</a:t>
            </a:r>
          </a:p>
        </p:txBody>
      </p:sp>
      <p:sp>
        <p:nvSpPr>
          <p:cNvPr id="90145" name="Text Box 33"/>
          <p:cNvSpPr txBox="1">
            <a:spLocks noChangeArrowheads="1"/>
          </p:cNvSpPr>
          <p:nvPr/>
        </p:nvSpPr>
        <p:spPr bwMode="auto">
          <a:xfrm>
            <a:off x="468313" y="620713"/>
            <a:ext cx="101123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ja-JP" altLang="en-US"/>
              <a:t>コピー元</a:t>
            </a:r>
          </a:p>
        </p:txBody>
      </p:sp>
      <p:sp>
        <p:nvSpPr>
          <p:cNvPr id="90146" name="AutoShape 34"/>
          <p:cNvSpPr>
            <a:spLocks noChangeArrowheads="1"/>
          </p:cNvSpPr>
          <p:nvPr/>
        </p:nvSpPr>
        <p:spPr bwMode="auto">
          <a:xfrm>
            <a:off x="323850" y="1195388"/>
            <a:ext cx="1295400" cy="358775"/>
          </a:xfrm>
          <a:prstGeom prst="foldedCorner">
            <a:avLst>
              <a:gd name="adj" fmla="val 12500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ja-JP" sz="1600"/>
              <a:t>p=…, sz=…</a:t>
            </a:r>
          </a:p>
        </p:txBody>
      </p:sp>
      <p:sp>
        <p:nvSpPr>
          <p:cNvPr id="90147" name="AutoShape 35"/>
          <p:cNvSpPr>
            <a:spLocks noChangeArrowheads="1"/>
          </p:cNvSpPr>
          <p:nvPr/>
        </p:nvSpPr>
        <p:spPr bwMode="auto">
          <a:xfrm>
            <a:off x="2484438" y="1196975"/>
            <a:ext cx="1296987" cy="360363"/>
          </a:xfrm>
          <a:prstGeom prst="foldedCorner">
            <a:avLst>
              <a:gd name="adj" fmla="val 12500"/>
            </a:avLst>
          </a:prstGeom>
          <a:solidFill>
            <a:srgbClr val="CCFFCC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ja-JP" sz="1600"/>
              <a:t>p=…, sz=…</a:t>
            </a:r>
          </a:p>
        </p:txBody>
      </p:sp>
      <p:sp>
        <p:nvSpPr>
          <p:cNvPr id="90148" name="Line 36"/>
          <p:cNvSpPr>
            <a:spLocks noChangeShapeType="1"/>
          </p:cNvSpPr>
          <p:nvPr/>
        </p:nvSpPr>
        <p:spPr bwMode="auto">
          <a:xfrm>
            <a:off x="539750" y="1482725"/>
            <a:ext cx="360363" cy="2889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ja-JP" altLang="en-US"/>
          </a:p>
        </p:txBody>
      </p:sp>
      <p:sp>
        <p:nvSpPr>
          <p:cNvPr id="90149" name="AutoShape 37"/>
          <p:cNvSpPr>
            <a:spLocks noChangeArrowheads="1"/>
          </p:cNvSpPr>
          <p:nvPr/>
        </p:nvSpPr>
        <p:spPr bwMode="auto">
          <a:xfrm>
            <a:off x="323850" y="1771650"/>
            <a:ext cx="1295400" cy="360363"/>
          </a:xfrm>
          <a:prstGeom prst="foldedCorner">
            <a:avLst>
              <a:gd name="adj" fmla="val 12500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ja-JP" sz="1600"/>
              <a:t>Hello, world!</a:t>
            </a:r>
          </a:p>
        </p:txBody>
      </p:sp>
      <p:sp>
        <p:nvSpPr>
          <p:cNvPr id="90150" name="Text Box 38"/>
          <p:cNvSpPr txBox="1">
            <a:spLocks noChangeArrowheads="1"/>
          </p:cNvSpPr>
          <p:nvPr/>
        </p:nvSpPr>
        <p:spPr bwMode="auto">
          <a:xfrm>
            <a:off x="2700338" y="3860800"/>
            <a:ext cx="1011237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ja-JP" altLang="en-US"/>
              <a:t>コピー先</a:t>
            </a:r>
          </a:p>
        </p:txBody>
      </p:sp>
      <p:sp>
        <p:nvSpPr>
          <p:cNvPr id="90151" name="Text Box 39"/>
          <p:cNvSpPr txBox="1">
            <a:spLocks noChangeArrowheads="1"/>
          </p:cNvSpPr>
          <p:nvPr/>
        </p:nvSpPr>
        <p:spPr bwMode="auto">
          <a:xfrm>
            <a:off x="468313" y="3860800"/>
            <a:ext cx="1011237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ja-JP" altLang="en-US"/>
              <a:t>コピー元</a:t>
            </a:r>
          </a:p>
        </p:txBody>
      </p:sp>
      <p:sp>
        <p:nvSpPr>
          <p:cNvPr id="90152" name="AutoShape 40"/>
          <p:cNvSpPr>
            <a:spLocks noChangeArrowheads="1"/>
          </p:cNvSpPr>
          <p:nvPr/>
        </p:nvSpPr>
        <p:spPr bwMode="auto">
          <a:xfrm>
            <a:off x="323850" y="4437063"/>
            <a:ext cx="1295400" cy="358775"/>
          </a:xfrm>
          <a:prstGeom prst="foldedCorner">
            <a:avLst>
              <a:gd name="adj" fmla="val 12500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ja-JP" sz="1600"/>
              <a:t>p=…, sz=…</a:t>
            </a:r>
          </a:p>
        </p:txBody>
      </p:sp>
      <p:sp>
        <p:nvSpPr>
          <p:cNvPr id="90153" name="AutoShape 41"/>
          <p:cNvSpPr>
            <a:spLocks noChangeArrowheads="1"/>
          </p:cNvSpPr>
          <p:nvPr/>
        </p:nvSpPr>
        <p:spPr bwMode="auto">
          <a:xfrm>
            <a:off x="2484438" y="4437063"/>
            <a:ext cx="1296987" cy="358775"/>
          </a:xfrm>
          <a:prstGeom prst="foldedCorner">
            <a:avLst>
              <a:gd name="adj" fmla="val 12500"/>
            </a:avLst>
          </a:prstGeom>
          <a:solidFill>
            <a:srgbClr val="CCFFCC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ja-JP" sz="1600"/>
              <a:t>p=…, sz=…</a:t>
            </a:r>
          </a:p>
        </p:txBody>
      </p:sp>
      <p:sp>
        <p:nvSpPr>
          <p:cNvPr id="90154" name="Line 42"/>
          <p:cNvSpPr>
            <a:spLocks noChangeShapeType="1"/>
          </p:cNvSpPr>
          <p:nvPr/>
        </p:nvSpPr>
        <p:spPr bwMode="auto">
          <a:xfrm>
            <a:off x="539750" y="4724400"/>
            <a:ext cx="360363" cy="2889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ja-JP" altLang="en-US"/>
          </a:p>
        </p:txBody>
      </p:sp>
      <p:sp>
        <p:nvSpPr>
          <p:cNvPr id="90155" name="AutoShape 43"/>
          <p:cNvSpPr>
            <a:spLocks noChangeArrowheads="1"/>
          </p:cNvSpPr>
          <p:nvPr/>
        </p:nvSpPr>
        <p:spPr bwMode="auto">
          <a:xfrm>
            <a:off x="323850" y="5013325"/>
            <a:ext cx="1295400" cy="360363"/>
          </a:xfrm>
          <a:prstGeom prst="foldedCorner">
            <a:avLst>
              <a:gd name="adj" fmla="val 12500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ja-JP" sz="1600"/>
              <a:t>Hello, world!</a:t>
            </a:r>
          </a:p>
        </p:txBody>
      </p:sp>
      <p:sp>
        <p:nvSpPr>
          <p:cNvPr id="90156" name="Line 44"/>
          <p:cNvSpPr>
            <a:spLocks noChangeShapeType="1"/>
          </p:cNvSpPr>
          <p:nvPr/>
        </p:nvSpPr>
        <p:spPr bwMode="auto">
          <a:xfrm>
            <a:off x="2700338" y="4724400"/>
            <a:ext cx="360362" cy="2889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ja-JP" altLang="en-US"/>
          </a:p>
        </p:txBody>
      </p:sp>
      <p:sp>
        <p:nvSpPr>
          <p:cNvPr id="90157" name="AutoShape 45"/>
          <p:cNvSpPr>
            <a:spLocks noChangeArrowheads="1"/>
          </p:cNvSpPr>
          <p:nvPr/>
        </p:nvSpPr>
        <p:spPr bwMode="auto">
          <a:xfrm>
            <a:off x="2484438" y="5013325"/>
            <a:ext cx="1295400" cy="360363"/>
          </a:xfrm>
          <a:prstGeom prst="foldedCorner">
            <a:avLst>
              <a:gd name="adj" fmla="val 12500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ja-JP" sz="1600"/>
              <a:t>Hello, world!</a:t>
            </a:r>
          </a:p>
        </p:txBody>
      </p:sp>
      <p:sp>
        <p:nvSpPr>
          <p:cNvPr id="90158" name="AutoShape 46"/>
          <p:cNvSpPr>
            <a:spLocks noChangeArrowheads="1"/>
          </p:cNvSpPr>
          <p:nvPr/>
        </p:nvSpPr>
        <p:spPr bwMode="auto">
          <a:xfrm>
            <a:off x="179388" y="1052513"/>
            <a:ext cx="1584325" cy="1223962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85C8CD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90159" name="AutoShape 47"/>
          <p:cNvSpPr>
            <a:spLocks noChangeArrowheads="1"/>
          </p:cNvSpPr>
          <p:nvPr/>
        </p:nvSpPr>
        <p:spPr bwMode="auto">
          <a:xfrm>
            <a:off x="2339975" y="1052513"/>
            <a:ext cx="1584325" cy="1223962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85C8CD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90160" name="AutoShape 48"/>
          <p:cNvSpPr>
            <a:spLocks noChangeArrowheads="1"/>
          </p:cNvSpPr>
          <p:nvPr/>
        </p:nvSpPr>
        <p:spPr bwMode="auto">
          <a:xfrm>
            <a:off x="179388" y="4292600"/>
            <a:ext cx="1584325" cy="1223963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85C8CD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90161" name="AutoShape 49"/>
          <p:cNvSpPr>
            <a:spLocks noChangeArrowheads="1"/>
          </p:cNvSpPr>
          <p:nvPr/>
        </p:nvSpPr>
        <p:spPr bwMode="auto">
          <a:xfrm>
            <a:off x="2339975" y="4292600"/>
            <a:ext cx="1584325" cy="1223963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85C8CD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90162" name="Text Box 50"/>
          <p:cNvSpPr txBox="1">
            <a:spLocks noChangeArrowheads="1"/>
          </p:cNvSpPr>
          <p:nvPr/>
        </p:nvSpPr>
        <p:spPr bwMode="auto">
          <a:xfrm>
            <a:off x="900113" y="6165850"/>
            <a:ext cx="1706562" cy="376238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ja-JP" altLang="en-US"/>
              <a:t>コピー元は不変</a:t>
            </a:r>
          </a:p>
        </p:txBody>
      </p:sp>
      <p:sp>
        <p:nvSpPr>
          <p:cNvPr id="90163" name="Text Box 51"/>
          <p:cNvSpPr txBox="1">
            <a:spLocks noChangeArrowheads="1"/>
          </p:cNvSpPr>
          <p:nvPr/>
        </p:nvSpPr>
        <p:spPr bwMode="auto">
          <a:xfrm>
            <a:off x="4716463" y="6165850"/>
            <a:ext cx="3259137" cy="376238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ja-JP" altLang="en-US"/>
              <a:t>ムーヴ元は変わるかも知れない</a:t>
            </a:r>
          </a:p>
        </p:txBody>
      </p:sp>
      <p:sp>
        <p:nvSpPr>
          <p:cNvPr id="90127" name="AutoShape 15"/>
          <p:cNvSpPr>
            <a:spLocks noChangeArrowheads="1"/>
          </p:cNvSpPr>
          <p:nvPr/>
        </p:nvSpPr>
        <p:spPr bwMode="auto">
          <a:xfrm>
            <a:off x="468313" y="2565400"/>
            <a:ext cx="2808287" cy="976313"/>
          </a:xfrm>
          <a:prstGeom prst="down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vert="eaVert" wrap="none" anchor="ctr"/>
          <a:lstStyle/>
          <a:p>
            <a:endParaRPr lang="ja-JP" altLang="en-US"/>
          </a:p>
        </p:txBody>
      </p:sp>
      <p:sp>
        <p:nvSpPr>
          <p:cNvPr id="90165" name="AutoShape 53"/>
          <p:cNvSpPr>
            <a:spLocks noChangeArrowheads="1"/>
          </p:cNvSpPr>
          <p:nvPr/>
        </p:nvSpPr>
        <p:spPr bwMode="auto">
          <a:xfrm>
            <a:off x="4932363" y="2492375"/>
            <a:ext cx="2808287" cy="976313"/>
          </a:xfrm>
          <a:prstGeom prst="downArrow">
            <a:avLst>
              <a:gd name="adj1" fmla="val 50000"/>
              <a:gd name="adj2" fmla="val 25000"/>
            </a:avLst>
          </a:prstGeom>
          <a:solidFill>
            <a:srgbClr val="CCFFCC"/>
          </a:solidFill>
          <a:ln w="9525">
            <a:noFill/>
            <a:miter lim="800000"/>
            <a:headEnd/>
            <a:tailEnd/>
          </a:ln>
          <a:effectLst/>
        </p:spPr>
        <p:txBody>
          <a:bodyPr vert="eaVert" wrap="none" anchor="ctr"/>
          <a:lstStyle/>
          <a:p>
            <a:endParaRPr lang="ja-JP" altLang="en-US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69722-A21B-4A2D-9554-660440ED56ED}" type="slidenum">
              <a:rPr lang="en-US" altLang="ja-JP"/>
              <a:pPr/>
              <a:t>21</a:t>
            </a:fld>
            <a:endParaRPr lang="en-US" altLang="ja-JP"/>
          </a:p>
        </p:txBody>
      </p:sp>
      <p:sp>
        <p:nvSpPr>
          <p:cNvPr id="146434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ja-JP" sz="2800">
                <a:solidFill>
                  <a:schemeClr val="bg2"/>
                </a:solidFill>
              </a:rPr>
              <a:t>C++03 </a:t>
            </a:r>
            <a:r>
              <a:rPr lang="ja-JP" altLang="en-US" sz="2800">
                <a:solidFill>
                  <a:schemeClr val="bg2"/>
                </a:solidFill>
              </a:rPr>
              <a:t>におけるコピーの重要性とその限界</a:t>
            </a:r>
          </a:p>
          <a:p>
            <a:r>
              <a:rPr lang="ja-JP" altLang="en-US" sz="2800">
                <a:solidFill>
                  <a:schemeClr val="bg2"/>
                </a:solidFill>
              </a:rPr>
              <a:t>ムーヴの導入 </a:t>
            </a:r>
            <a:r>
              <a:rPr lang="en-US" altLang="ja-JP" sz="2800">
                <a:solidFill>
                  <a:schemeClr val="bg2"/>
                </a:solidFill>
              </a:rPr>
              <a:t>– </a:t>
            </a:r>
            <a:r>
              <a:rPr lang="ja-JP" altLang="en-US" sz="2800">
                <a:solidFill>
                  <a:schemeClr val="bg2"/>
                </a:solidFill>
              </a:rPr>
              <a:t>動的配列再配置の例から</a:t>
            </a:r>
          </a:p>
          <a:p>
            <a:r>
              <a:rPr lang="ja-JP" altLang="en-US" sz="2800">
                <a:solidFill>
                  <a:srgbClr val="FF0000"/>
                </a:solidFill>
              </a:rPr>
              <a:t>ムーヴの活用例</a:t>
            </a:r>
          </a:p>
          <a:p>
            <a:pPr lvl="1"/>
            <a:r>
              <a:rPr lang="ja-JP" altLang="en-US" sz="2400">
                <a:solidFill>
                  <a:srgbClr val="FF0000"/>
                </a:solidFill>
              </a:rPr>
              <a:t>ローカルオブジェクトの </a:t>
            </a:r>
            <a:r>
              <a:rPr lang="en-US" altLang="ja-JP" sz="2400">
                <a:solidFill>
                  <a:srgbClr val="FF0000"/>
                </a:solidFill>
              </a:rPr>
              <a:t>return</a:t>
            </a:r>
          </a:p>
          <a:p>
            <a:pPr lvl="1"/>
            <a:r>
              <a:rPr lang="ja-JP" altLang="en-US" sz="2400">
                <a:solidFill>
                  <a:srgbClr val="FF0000"/>
                </a:solidFill>
              </a:rPr>
              <a:t>一時オブジェクト</a:t>
            </a:r>
          </a:p>
          <a:p>
            <a:r>
              <a:rPr lang="ja-JP" altLang="en-US" sz="2800">
                <a:solidFill>
                  <a:schemeClr val="bg2"/>
                </a:solidFill>
              </a:rPr>
              <a:t>ムーヴのための </a:t>
            </a:r>
            <a:r>
              <a:rPr lang="en-US" altLang="ja-JP" sz="2800">
                <a:solidFill>
                  <a:schemeClr val="bg2"/>
                </a:solidFill>
              </a:rPr>
              <a:t>C++0x </a:t>
            </a:r>
            <a:r>
              <a:rPr lang="ja-JP" altLang="en-US" sz="2800">
                <a:solidFill>
                  <a:schemeClr val="bg2"/>
                </a:solidFill>
              </a:rPr>
              <a:t>言語機能 </a:t>
            </a:r>
            <a:r>
              <a:rPr lang="en-US" altLang="ja-JP" sz="2800">
                <a:solidFill>
                  <a:schemeClr val="bg2"/>
                </a:solidFill>
              </a:rPr>
              <a:t>– </a:t>
            </a:r>
            <a:r>
              <a:rPr lang="ja-JP" altLang="en-US" sz="2800">
                <a:solidFill>
                  <a:schemeClr val="bg2"/>
                </a:solidFill>
              </a:rPr>
              <a:t>右辺値参照</a:t>
            </a:r>
          </a:p>
          <a:p>
            <a:r>
              <a:rPr lang="ja-JP" altLang="en-US" sz="2800">
                <a:solidFill>
                  <a:schemeClr val="bg2"/>
                </a:solidFill>
              </a:rPr>
              <a:t>明示的なムーヴ</a:t>
            </a:r>
          </a:p>
          <a:p>
            <a:r>
              <a:rPr lang="ja-JP" altLang="en-US" sz="2800">
                <a:solidFill>
                  <a:schemeClr val="bg2"/>
                </a:solidFill>
              </a:rPr>
              <a:t>まとめ</a:t>
            </a:r>
          </a:p>
        </p:txBody>
      </p:sp>
      <p:sp>
        <p:nvSpPr>
          <p:cNvPr id="146435" name="Text Box 3"/>
          <p:cNvSpPr txBox="1">
            <a:spLocks noChangeArrowheads="1"/>
          </p:cNvSpPr>
          <p:nvPr/>
        </p:nvSpPr>
        <p:spPr bwMode="auto">
          <a:xfrm>
            <a:off x="323850" y="0"/>
            <a:ext cx="23320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ja-JP" altLang="en-US" sz="2400"/>
              <a:t>セッションの流れ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72E7DB-89DA-4773-8749-2EF1511C8CDD}" type="slidenum">
              <a:rPr lang="en-US" altLang="ja-JP"/>
              <a:pPr/>
              <a:t>22</a:t>
            </a:fld>
            <a:endParaRPr lang="en-US" altLang="ja-JP"/>
          </a:p>
        </p:txBody>
      </p:sp>
      <p:sp>
        <p:nvSpPr>
          <p:cNvPr id="93186" name="Text Box 2"/>
          <p:cNvSpPr txBox="1">
            <a:spLocks noChangeArrowheads="1"/>
          </p:cNvSpPr>
          <p:nvPr/>
        </p:nvSpPr>
        <p:spPr bwMode="auto">
          <a:xfrm>
            <a:off x="179388" y="0"/>
            <a:ext cx="243046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ja-JP" altLang="en-US" sz="2400"/>
              <a:t>戻り値へのコピー</a:t>
            </a:r>
          </a:p>
        </p:txBody>
      </p:sp>
      <p:sp>
        <p:nvSpPr>
          <p:cNvPr id="93187" name="Rectangle 3"/>
          <p:cNvSpPr>
            <a:spLocks noChangeArrowheads="1"/>
          </p:cNvSpPr>
          <p:nvPr/>
        </p:nvSpPr>
        <p:spPr bwMode="auto">
          <a:xfrm>
            <a:off x="395288" y="620713"/>
            <a:ext cx="4103687" cy="22320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altLang="ja-JP">
                <a:solidFill>
                  <a:srgbClr val="33CC33"/>
                </a:solidFill>
                <a:latin typeface="Lucida Console" pitchFamily="49" charset="0"/>
              </a:rPr>
              <a:t>String</a:t>
            </a:r>
            <a:r>
              <a:rPr lang="en-US" altLang="ja-JP">
                <a:latin typeface="Lucida Console" pitchFamily="49" charset="0"/>
              </a:rPr>
              <a:t> operator+(</a:t>
            </a:r>
          </a:p>
          <a:p>
            <a:r>
              <a:rPr lang="en-US" altLang="ja-JP">
                <a:latin typeface="Lucida Console" pitchFamily="49" charset="0"/>
              </a:rPr>
              <a:t>  const String&amp; lhs,</a:t>
            </a:r>
          </a:p>
          <a:p>
            <a:r>
              <a:rPr lang="en-US" altLang="ja-JP">
                <a:latin typeface="Lucida Console" pitchFamily="49" charset="0"/>
              </a:rPr>
              <a:t>  const String&amp; rhs)</a:t>
            </a:r>
          </a:p>
          <a:p>
            <a:r>
              <a:rPr lang="en-US" altLang="ja-JP">
                <a:latin typeface="Lucida Console" pitchFamily="49" charset="0"/>
              </a:rPr>
              <a:t>{</a:t>
            </a:r>
          </a:p>
          <a:p>
            <a:r>
              <a:rPr lang="en-US" altLang="ja-JP">
                <a:latin typeface="Lucida Console" pitchFamily="49" charset="0"/>
              </a:rPr>
              <a:t>  String result(lhs);</a:t>
            </a:r>
          </a:p>
          <a:p>
            <a:r>
              <a:rPr lang="en-US" altLang="ja-JP">
                <a:latin typeface="Lucida Console" pitchFamily="49" charset="0"/>
              </a:rPr>
              <a:t>  // lhs </a:t>
            </a:r>
            <a:r>
              <a:rPr lang="ja-JP" altLang="en-US">
                <a:latin typeface="Lucida Console" pitchFamily="49" charset="0"/>
              </a:rPr>
              <a:t>に </a:t>
            </a:r>
            <a:r>
              <a:rPr lang="en-US" altLang="ja-JP">
                <a:latin typeface="Lucida Console" pitchFamily="49" charset="0"/>
              </a:rPr>
              <a:t>rhs </a:t>
            </a:r>
            <a:r>
              <a:rPr lang="ja-JP" altLang="en-US">
                <a:latin typeface="Lucida Console" pitchFamily="49" charset="0"/>
              </a:rPr>
              <a:t>の文字列を連結</a:t>
            </a:r>
          </a:p>
          <a:p>
            <a:r>
              <a:rPr lang="ja-JP" altLang="en-US">
                <a:latin typeface="Lucida Console" pitchFamily="49" charset="0"/>
              </a:rPr>
              <a:t>  </a:t>
            </a:r>
            <a:r>
              <a:rPr lang="en-US" altLang="ja-JP">
                <a:latin typeface="Lucida Console" pitchFamily="49" charset="0"/>
              </a:rPr>
              <a:t>return </a:t>
            </a:r>
            <a:r>
              <a:rPr lang="en-US" altLang="ja-JP">
                <a:solidFill>
                  <a:srgbClr val="FF00FF"/>
                </a:solidFill>
                <a:latin typeface="Lucida Console" pitchFamily="49" charset="0"/>
              </a:rPr>
              <a:t>result</a:t>
            </a:r>
            <a:r>
              <a:rPr lang="en-US" altLang="ja-JP">
                <a:latin typeface="Lucida Console" pitchFamily="49" charset="0"/>
              </a:rPr>
              <a:t>;</a:t>
            </a:r>
          </a:p>
          <a:p>
            <a:r>
              <a:rPr lang="en-US" altLang="ja-JP">
                <a:latin typeface="Lucida Console" pitchFamily="49" charset="0"/>
              </a:rPr>
              <a:t>}</a:t>
            </a:r>
          </a:p>
        </p:txBody>
      </p:sp>
      <p:sp>
        <p:nvSpPr>
          <p:cNvPr id="93188" name="AutoShape 4"/>
          <p:cNvSpPr>
            <a:spLocks noChangeArrowheads="1"/>
          </p:cNvSpPr>
          <p:nvPr/>
        </p:nvSpPr>
        <p:spPr bwMode="auto">
          <a:xfrm>
            <a:off x="395288" y="5373688"/>
            <a:ext cx="1368425" cy="863600"/>
          </a:xfrm>
          <a:prstGeom prst="foldedCorner">
            <a:avLst>
              <a:gd name="adj" fmla="val 12500"/>
            </a:avLst>
          </a:prstGeom>
          <a:solidFill>
            <a:srgbClr val="FFCC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ja-JP" altLang="ja-JP">
              <a:solidFill>
                <a:srgbClr val="FFCCFF"/>
              </a:solidFill>
            </a:endParaRPr>
          </a:p>
        </p:txBody>
      </p:sp>
      <p:sp>
        <p:nvSpPr>
          <p:cNvPr id="93189" name="Text Box 5"/>
          <p:cNvSpPr txBox="1">
            <a:spLocks noChangeArrowheads="1"/>
          </p:cNvSpPr>
          <p:nvPr/>
        </p:nvSpPr>
        <p:spPr bwMode="auto">
          <a:xfrm>
            <a:off x="395288" y="5372100"/>
            <a:ext cx="1320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ja-JP"/>
              <a:t>p = 0x1234</a:t>
            </a:r>
          </a:p>
        </p:txBody>
      </p:sp>
      <p:sp>
        <p:nvSpPr>
          <p:cNvPr id="93190" name="Text Box 6"/>
          <p:cNvSpPr txBox="1">
            <a:spLocks noChangeArrowheads="1"/>
          </p:cNvSpPr>
          <p:nvPr/>
        </p:nvSpPr>
        <p:spPr bwMode="auto">
          <a:xfrm>
            <a:off x="395288" y="5803900"/>
            <a:ext cx="9271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ja-JP"/>
              <a:t>sz = 13</a:t>
            </a:r>
          </a:p>
        </p:txBody>
      </p:sp>
      <p:sp>
        <p:nvSpPr>
          <p:cNvPr id="93191" name="AutoShape 7"/>
          <p:cNvSpPr>
            <a:spLocks noChangeArrowheads="1"/>
          </p:cNvSpPr>
          <p:nvPr/>
        </p:nvSpPr>
        <p:spPr bwMode="auto">
          <a:xfrm>
            <a:off x="1979613" y="5373688"/>
            <a:ext cx="1441450" cy="647700"/>
          </a:xfrm>
          <a:prstGeom prst="foldedCorner">
            <a:avLst>
              <a:gd name="adj" fmla="val 12500"/>
            </a:avLst>
          </a:prstGeom>
          <a:solidFill>
            <a:srgbClr val="FFCC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ja-JP"/>
              <a:t>hogefuga</a:t>
            </a:r>
          </a:p>
        </p:txBody>
      </p:sp>
      <p:cxnSp>
        <p:nvCxnSpPr>
          <p:cNvPr id="93192" name="AutoShape 8"/>
          <p:cNvCxnSpPr>
            <a:cxnSpLocks noChangeShapeType="1"/>
            <a:stCxn id="93189" idx="3"/>
            <a:endCxn id="93191" idx="1"/>
          </p:cNvCxnSpPr>
          <p:nvPr/>
        </p:nvCxnSpPr>
        <p:spPr bwMode="auto">
          <a:xfrm>
            <a:off x="1716088" y="5556250"/>
            <a:ext cx="263525" cy="14128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93193" name="AutoShape 9"/>
          <p:cNvSpPr>
            <a:spLocks noChangeArrowheads="1"/>
          </p:cNvSpPr>
          <p:nvPr/>
        </p:nvSpPr>
        <p:spPr bwMode="auto">
          <a:xfrm>
            <a:off x="4859338" y="5300663"/>
            <a:ext cx="1368425" cy="863600"/>
          </a:xfrm>
          <a:prstGeom prst="foldedCorner">
            <a:avLst>
              <a:gd name="adj" fmla="val 12500"/>
            </a:avLst>
          </a:prstGeom>
          <a:solidFill>
            <a:srgbClr val="CCFFCC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93194" name="Text Box 10"/>
          <p:cNvSpPr txBox="1">
            <a:spLocks noChangeArrowheads="1"/>
          </p:cNvSpPr>
          <p:nvPr/>
        </p:nvSpPr>
        <p:spPr bwMode="auto">
          <a:xfrm>
            <a:off x="4859338" y="5300663"/>
            <a:ext cx="13208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ja-JP"/>
              <a:t>p = 0x2345</a:t>
            </a:r>
          </a:p>
        </p:txBody>
      </p:sp>
      <p:sp>
        <p:nvSpPr>
          <p:cNvPr id="93195" name="Text Box 11"/>
          <p:cNvSpPr txBox="1">
            <a:spLocks noChangeArrowheads="1"/>
          </p:cNvSpPr>
          <p:nvPr/>
        </p:nvSpPr>
        <p:spPr bwMode="auto">
          <a:xfrm>
            <a:off x="4859338" y="5732463"/>
            <a:ext cx="9271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ja-JP"/>
              <a:t>sz = 13</a:t>
            </a:r>
          </a:p>
        </p:txBody>
      </p:sp>
      <p:sp>
        <p:nvSpPr>
          <p:cNvPr id="93196" name="AutoShape 12"/>
          <p:cNvSpPr>
            <a:spLocks noChangeArrowheads="1"/>
          </p:cNvSpPr>
          <p:nvPr/>
        </p:nvSpPr>
        <p:spPr bwMode="auto">
          <a:xfrm>
            <a:off x="7524750" y="5300663"/>
            <a:ext cx="1441450" cy="647700"/>
          </a:xfrm>
          <a:prstGeom prst="foldedCorner">
            <a:avLst>
              <a:gd name="adj" fmla="val 12500"/>
            </a:avLst>
          </a:prstGeom>
          <a:solidFill>
            <a:srgbClr val="CCFFCC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ja-JP"/>
              <a:t>hogefuga</a:t>
            </a:r>
          </a:p>
        </p:txBody>
      </p:sp>
      <p:cxnSp>
        <p:nvCxnSpPr>
          <p:cNvPr id="93197" name="AutoShape 13"/>
          <p:cNvCxnSpPr>
            <a:cxnSpLocks noChangeShapeType="1"/>
            <a:stCxn id="93194" idx="3"/>
          </p:cNvCxnSpPr>
          <p:nvPr/>
        </p:nvCxnSpPr>
        <p:spPr bwMode="auto">
          <a:xfrm>
            <a:off x="6180138" y="5484813"/>
            <a:ext cx="1344612" cy="1428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93198" name="Text Box 14"/>
          <p:cNvSpPr txBox="1">
            <a:spLocks noChangeArrowheads="1"/>
          </p:cNvSpPr>
          <p:nvPr/>
        </p:nvSpPr>
        <p:spPr bwMode="auto">
          <a:xfrm>
            <a:off x="1547813" y="4652963"/>
            <a:ext cx="7429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ja-JP">
                <a:solidFill>
                  <a:srgbClr val="FF00FF"/>
                </a:solidFill>
              </a:rPr>
              <a:t>result</a:t>
            </a:r>
          </a:p>
        </p:txBody>
      </p:sp>
      <p:sp>
        <p:nvSpPr>
          <p:cNvPr id="93199" name="Text Box 15"/>
          <p:cNvSpPr txBox="1">
            <a:spLocks noChangeArrowheads="1"/>
          </p:cNvSpPr>
          <p:nvPr/>
        </p:nvSpPr>
        <p:spPr bwMode="auto">
          <a:xfrm>
            <a:off x="6300788" y="4652963"/>
            <a:ext cx="103981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ja-JP" altLang="en-US">
                <a:solidFill>
                  <a:srgbClr val="33CC33"/>
                </a:solidFill>
              </a:rPr>
              <a:t>（戻り値）</a:t>
            </a:r>
          </a:p>
        </p:txBody>
      </p:sp>
      <p:sp>
        <p:nvSpPr>
          <p:cNvPr id="93200" name="AutoShape 16"/>
          <p:cNvSpPr>
            <a:spLocks noChangeArrowheads="1"/>
          </p:cNvSpPr>
          <p:nvPr/>
        </p:nvSpPr>
        <p:spPr bwMode="auto">
          <a:xfrm>
            <a:off x="1763713" y="3860800"/>
            <a:ext cx="5688012" cy="733425"/>
          </a:xfrm>
          <a:prstGeom prst="curvedDownArrow">
            <a:avLst>
              <a:gd name="adj1" fmla="val 67070"/>
              <a:gd name="adj2" fmla="val 159704"/>
              <a:gd name="adj3" fmla="val 33333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pic>
        <p:nvPicPr>
          <p:cNvPr id="93201" name="Picture 17" descr="MCBS01745_0000[1]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851275" y="3068638"/>
            <a:ext cx="1597025" cy="1797050"/>
          </a:xfrm>
          <a:prstGeom prst="rect">
            <a:avLst/>
          </a:prstGeom>
          <a:noFill/>
        </p:spPr>
      </p:pic>
      <p:sp>
        <p:nvSpPr>
          <p:cNvPr id="93202" name="desk1"/>
          <p:cNvSpPr>
            <a:spLocks noEditPoints="1" noChangeArrowheads="1"/>
          </p:cNvSpPr>
          <p:nvPr/>
        </p:nvSpPr>
        <p:spPr bwMode="auto">
          <a:xfrm>
            <a:off x="5003800" y="2132013"/>
            <a:ext cx="3529013" cy="576262"/>
          </a:xfrm>
          <a:custGeom>
            <a:avLst/>
            <a:gdLst>
              <a:gd name="T0" fmla="*/ 0 w 21600"/>
              <a:gd name="T1" fmla="*/ 0 h 21600"/>
              <a:gd name="T2" fmla="*/ 21600 w 21600"/>
              <a:gd name="T3" fmla="*/ 0 h 21600"/>
              <a:gd name="T4" fmla="*/ 21600 w 21600"/>
              <a:gd name="T5" fmla="*/ 21600 h 21600"/>
              <a:gd name="T6" fmla="*/ 0 w 21600"/>
              <a:gd name="T7" fmla="*/ 21600 h 21600"/>
              <a:gd name="T8" fmla="*/ 10800 w 21600"/>
              <a:gd name="T9" fmla="*/ 0 h 21600"/>
              <a:gd name="T10" fmla="*/ 21600 w 21600"/>
              <a:gd name="T11" fmla="*/ 10800 h 21600"/>
              <a:gd name="T12" fmla="*/ 10800 w 21600"/>
              <a:gd name="T13" fmla="*/ 21600 h 21600"/>
              <a:gd name="T14" fmla="*/ 0 w 21600"/>
              <a:gd name="T15" fmla="*/ 10800 h 21600"/>
              <a:gd name="T16" fmla="*/ 1000 w 21600"/>
              <a:gd name="T17" fmla="*/ 1000 h 21600"/>
              <a:gd name="T18" fmla="*/ 20600 w 21600"/>
              <a:gd name="T19" fmla="*/ 20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FFFF99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/>
          <a:lstStyle/>
          <a:p>
            <a:pPr algn="ctr"/>
            <a:r>
              <a:rPr lang="ja-JP" altLang="en-US" sz="2400"/>
              <a:t>ムーヴで十分！</a:t>
            </a:r>
          </a:p>
        </p:txBody>
      </p:sp>
      <p:sp>
        <p:nvSpPr>
          <p:cNvPr id="93203" name="Rectangle 19"/>
          <p:cNvSpPr>
            <a:spLocks noChangeArrowheads="1"/>
          </p:cNvSpPr>
          <p:nvPr/>
        </p:nvSpPr>
        <p:spPr bwMode="auto">
          <a:xfrm>
            <a:off x="5003800" y="908050"/>
            <a:ext cx="3527425" cy="503238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ja-JP"/>
              <a:t>return </a:t>
            </a:r>
            <a:r>
              <a:rPr lang="ja-JP" altLang="en-US"/>
              <a:t>文以降 </a:t>
            </a:r>
            <a:r>
              <a:rPr lang="en-US" altLang="ja-JP"/>
              <a:t>result </a:t>
            </a:r>
            <a:r>
              <a:rPr lang="ja-JP" altLang="en-US"/>
              <a:t>は使わない</a:t>
            </a:r>
          </a:p>
        </p:txBody>
      </p:sp>
      <p:sp>
        <p:nvSpPr>
          <p:cNvPr id="93204" name="AutoShape 20"/>
          <p:cNvSpPr>
            <a:spLocks noChangeArrowheads="1"/>
          </p:cNvSpPr>
          <p:nvPr/>
        </p:nvSpPr>
        <p:spPr bwMode="auto">
          <a:xfrm>
            <a:off x="6443663" y="1484313"/>
            <a:ext cx="485775" cy="574675"/>
          </a:xfrm>
          <a:prstGeom prst="downArrow">
            <a:avLst>
              <a:gd name="adj1" fmla="val 49676"/>
              <a:gd name="adj2" fmla="val 40523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eaVert" wrap="none" anchor="ctr"/>
          <a:lstStyle/>
          <a:p>
            <a:endParaRPr lang="ja-JP" altLang="en-US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27D713-0F38-4635-BF64-8D90B7CAA300}" type="slidenum">
              <a:rPr lang="en-US" altLang="ja-JP"/>
              <a:pPr/>
              <a:t>23</a:t>
            </a:fld>
            <a:endParaRPr lang="en-US" altLang="ja-JP"/>
          </a:p>
        </p:txBody>
      </p:sp>
      <p:sp>
        <p:nvSpPr>
          <p:cNvPr id="94210" name="Text Box 2"/>
          <p:cNvSpPr txBox="1">
            <a:spLocks noChangeArrowheads="1"/>
          </p:cNvSpPr>
          <p:nvPr/>
        </p:nvSpPr>
        <p:spPr bwMode="auto">
          <a:xfrm>
            <a:off x="179388" y="0"/>
            <a:ext cx="25161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ja-JP" altLang="en-US" sz="2400"/>
              <a:t>戻り値へのムーヴ</a:t>
            </a:r>
          </a:p>
        </p:txBody>
      </p:sp>
      <p:sp>
        <p:nvSpPr>
          <p:cNvPr id="94211" name="Rectangle 3"/>
          <p:cNvSpPr>
            <a:spLocks noChangeArrowheads="1"/>
          </p:cNvSpPr>
          <p:nvPr/>
        </p:nvSpPr>
        <p:spPr bwMode="auto">
          <a:xfrm>
            <a:off x="395288" y="620713"/>
            <a:ext cx="4103687" cy="22320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altLang="ja-JP">
                <a:solidFill>
                  <a:srgbClr val="33CC33"/>
                </a:solidFill>
                <a:latin typeface="Lucida Console" pitchFamily="49" charset="0"/>
              </a:rPr>
              <a:t>String</a:t>
            </a:r>
            <a:r>
              <a:rPr lang="en-US" altLang="ja-JP">
                <a:latin typeface="Lucida Console" pitchFamily="49" charset="0"/>
              </a:rPr>
              <a:t> operator+(</a:t>
            </a:r>
          </a:p>
          <a:p>
            <a:r>
              <a:rPr lang="en-US" altLang="ja-JP">
                <a:latin typeface="Lucida Console" pitchFamily="49" charset="0"/>
              </a:rPr>
              <a:t>  const String&amp; lhs,</a:t>
            </a:r>
          </a:p>
          <a:p>
            <a:r>
              <a:rPr lang="en-US" altLang="ja-JP">
                <a:latin typeface="Lucida Console" pitchFamily="49" charset="0"/>
              </a:rPr>
              <a:t>  const String&amp; rhs)</a:t>
            </a:r>
          </a:p>
          <a:p>
            <a:r>
              <a:rPr lang="en-US" altLang="ja-JP">
                <a:latin typeface="Lucida Console" pitchFamily="49" charset="0"/>
              </a:rPr>
              <a:t>{</a:t>
            </a:r>
          </a:p>
          <a:p>
            <a:r>
              <a:rPr lang="en-US" altLang="ja-JP">
                <a:latin typeface="Lucida Console" pitchFamily="49" charset="0"/>
              </a:rPr>
              <a:t>  String result(lhs);</a:t>
            </a:r>
          </a:p>
          <a:p>
            <a:r>
              <a:rPr lang="en-US" altLang="ja-JP">
                <a:latin typeface="Lucida Console" pitchFamily="49" charset="0"/>
              </a:rPr>
              <a:t>  // lhs </a:t>
            </a:r>
            <a:r>
              <a:rPr lang="ja-JP" altLang="en-US">
                <a:latin typeface="Lucida Console" pitchFamily="49" charset="0"/>
              </a:rPr>
              <a:t>に </a:t>
            </a:r>
            <a:r>
              <a:rPr lang="en-US" altLang="ja-JP">
                <a:latin typeface="Lucida Console" pitchFamily="49" charset="0"/>
              </a:rPr>
              <a:t>rhs </a:t>
            </a:r>
            <a:r>
              <a:rPr lang="ja-JP" altLang="en-US">
                <a:latin typeface="Lucida Console" pitchFamily="49" charset="0"/>
              </a:rPr>
              <a:t>の文字列を連結</a:t>
            </a:r>
          </a:p>
          <a:p>
            <a:r>
              <a:rPr lang="ja-JP" altLang="en-US">
                <a:latin typeface="Lucida Console" pitchFamily="49" charset="0"/>
              </a:rPr>
              <a:t>  </a:t>
            </a:r>
            <a:r>
              <a:rPr lang="en-US" altLang="ja-JP">
                <a:latin typeface="Lucida Console" pitchFamily="49" charset="0"/>
              </a:rPr>
              <a:t>return </a:t>
            </a:r>
            <a:r>
              <a:rPr lang="en-US" altLang="ja-JP">
                <a:solidFill>
                  <a:srgbClr val="FF00FF"/>
                </a:solidFill>
                <a:latin typeface="Lucida Console" pitchFamily="49" charset="0"/>
              </a:rPr>
              <a:t>result</a:t>
            </a:r>
            <a:r>
              <a:rPr lang="en-US" altLang="ja-JP">
                <a:latin typeface="Lucida Console" pitchFamily="49" charset="0"/>
              </a:rPr>
              <a:t>;</a:t>
            </a:r>
          </a:p>
          <a:p>
            <a:r>
              <a:rPr lang="en-US" altLang="ja-JP">
                <a:latin typeface="Lucida Console" pitchFamily="49" charset="0"/>
              </a:rPr>
              <a:t>}</a:t>
            </a:r>
          </a:p>
        </p:txBody>
      </p:sp>
      <p:sp>
        <p:nvSpPr>
          <p:cNvPr id="94212" name="AutoShape 4"/>
          <p:cNvSpPr>
            <a:spLocks noChangeArrowheads="1"/>
          </p:cNvSpPr>
          <p:nvPr/>
        </p:nvSpPr>
        <p:spPr bwMode="auto">
          <a:xfrm>
            <a:off x="395288" y="5373688"/>
            <a:ext cx="1368425" cy="863600"/>
          </a:xfrm>
          <a:prstGeom prst="foldedCorner">
            <a:avLst>
              <a:gd name="adj" fmla="val 12500"/>
            </a:avLst>
          </a:prstGeom>
          <a:solidFill>
            <a:srgbClr val="FFCC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ja-JP" altLang="ja-JP">
              <a:solidFill>
                <a:srgbClr val="FFCCFF"/>
              </a:solidFill>
            </a:endParaRPr>
          </a:p>
        </p:txBody>
      </p:sp>
      <p:sp>
        <p:nvSpPr>
          <p:cNvPr id="94213" name="Text Box 5"/>
          <p:cNvSpPr txBox="1">
            <a:spLocks noChangeArrowheads="1"/>
          </p:cNvSpPr>
          <p:nvPr/>
        </p:nvSpPr>
        <p:spPr bwMode="auto">
          <a:xfrm>
            <a:off x="395288" y="5372100"/>
            <a:ext cx="1320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ja-JP"/>
              <a:t>p = </a:t>
            </a:r>
            <a:r>
              <a:rPr lang="en-US" altLang="ja-JP" u="sng">
                <a:solidFill>
                  <a:srgbClr val="FF0000"/>
                </a:solidFill>
              </a:rPr>
              <a:t>0x0000</a:t>
            </a:r>
          </a:p>
        </p:txBody>
      </p:sp>
      <p:sp>
        <p:nvSpPr>
          <p:cNvPr id="94214" name="Text Box 6"/>
          <p:cNvSpPr txBox="1">
            <a:spLocks noChangeArrowheads="1"/>
          </p:cNvSpPr>
          <p:nvPr/>
        </p:nvSpPr>
        <p:spPr bwMode="auto">
          <a:xfrm>
            <a:off x="395288" y="5803900"/>
            <a:ext cx="8001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ja-JP"/>
              <a:t>sz = </a:t>
            </a:r>
            <a:r>
              <a:rPr lang="en-US" altLang="ja-JP" u="sng">
                <a:solidFill>
                  <a:srgbClr val="FF0000"/>
                </a:solidFill>
              </a:rPr>
              <a:t>0</a:t>
            </a:r>
          </a:p>
        </p:txBody>
      </p:sp>
      <p:sp>
        <p:nvSpPr>
          <p:cNvPr id="94215" name="AutoShape 7"/>
          <p:cNvSpPr>
            <a:spLocks noChangeArrowheads="1"/>
          </p:cNvSpPr>
          <p:nvPr/>
        </p:nvSpPr>
        <p:spPr bwMode="auto">
          <a:xfrm>
            <a:off x="2195513" y="5445125"/>
            <a:ext cx="1441450" cy="647700"/>
          </a:xfrm>
          <a:prstGeom prst="foldedCorner">
            <a:avLst>
              <a:gd name="adj" fmla="val 12500"/>
            </a:avLst>
          </a:prstGeom>
          <a:solidFill>
            <a:schemeClr val="bg1"/>
          </a:solidFill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ja-JP">
                <a:solidFill>
                  <a:srgbClr val="EAEAEA"/>
                </a:solidFill>
              </a:rPr>
              <a:t>hogefuga</a:t>
            </a:r>
          </a:p>
        </p:txBody>
      </p:sp>
      <p:cxnSp>
        <p:nvCxnSpPr>
          <p:cNvPr id="94216" name="AutoShape 8"/>
          <p:cNvCxnSpPr>
            <a:cxnSpLocks noChangeShapeType="1"/>
            <a:stCxn id="94213" idx="3"/>
            <a:endCxn id="94215" idx="1"/>
          </p:cNvCxnSpPr>
          <p:nvPr/>
        </p:nvCxnSpPr>
        <p:spPr bwMode="auto">
          <a:xfrm>
            <a:off x="1716088" y="5556250"/>
            <a:ext cx="479425" cy="212725"/>
          </a:xfrm>
          <a:prstGeom prst="straightConnector1">
            <a:avLst/>
          </a:prstGeom>
          <a:noFill/>
          <a:ln w="9525">
            <a:solidFill>
              <a:srgbClr val="EAEAEA"/>
            </a:solidFill>
            <a:prstDash val="dash"/>
            <a:round/>
            <a:headEnd/>
            <a:tailEnd type="triangle" w="med" len="med"/>
          </a:ln>
          <a:effectLst/>
        </p:spPr>
      </p:cxnSp>
      <p:sp>
        <p:nvSpPr>
          <p:cNvPr id="94217" name="AutoShape 9"/>
          <p:cNvSpPr>
            <a:spLocks noChangeArrowheads="1"/>
          </p:cNvSpPr>
          <p:nvPr/>
        </p:nvSpPr>
        <p:spPr bwMode="auto">
          <a:xfrm>
            <a:off x="6851650" y="5260975"/>
            <a:ext cx="1368425" cy="863600"/>
          </a:xfrm>
          <a:prstGeom prst="foldedCorner">
            <a:avLst>
              <a:gd name="adj" fmla="val 12500"/>
            </a:avLst>
          </a:prstGeom>
          <a:solidFill>
            <a:srgbClr val="CCFFCC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94218" name="Text Box 10"/>
          <p:cNvSpPr txBox="1">
            <a:spLocks noChangeArrowheads="1"/>
          </p:cNvSpPr>
          <p:nvPr/>
        </p:nvSpPr>
        <p:spPr bwMode="auto">
          <a:xfrm>
            <a:off x="6851650" y="5260975"/>
            <a:ext cx="1320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ja-JP"/>
              <a:t>p = 0x2345</a:t>
            </a:r>
          </a:p>
        </p:txBody>
      </p:sp>
      <p:sp>
        <p:nvSpPr>
          <p:cNvPr id="94219" name="Text Box 11"/>
          <p:cNvSpPr txBox="1">
            <a:spLocks noChangeArrowheads="1"/>
          </p:cNvSpPr>
          <p:nvPr/>
        </p:nvSpPr>
        <p:spPr bwMode="auto">
          <a:xfrm>
            <a:off x="6851650" y="5692775"/>
            <a:ext cx="9271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ja-JP"/>
              <a:t>sz = 13</a:t>
            </a:r>
          </a:p>
        </p:txBody>
      </p:sp>
      <p:sp>
        <p:nvSpPr>
          <p:cNvPr id="94220" name="AutoShape 12"/>
          <p:cNvSpPr>
            <a:spLocks noChangeArrowheads="1"/>
          </p:cNvSpPr>
          <p:nvPr/>
        </p:nvSpPr>
        <p:spPr bwMode="auto">
          <a:xfrm>
            <a:off x="4572000" y="5445125"/>
            <a:ext cx="1441450" cy="647700"/>
          </a:xfrm>
          <a:prstGeom prst="foldedCorner">
            <a:avLst>
              <a:gd name="adj" fmla="val 12500"/>
            </a:avLst>
          </a:prstGeom>
          <a:solidFill>
            <a:srgbClr val="CCFFCC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ja-JP"/>
              <a:t>hogefuga</a:t>
            </a:r>
          </a:p>
        </p:txBody>
      </p:sp>
      <p:cxnSp>
        <p:nvCxnSpPr>
          <p:cNvPr id="94221" name="AutoShape 13"/>
          <p:cNvCxnSpPr>
            <a:cxnSpLocks noChangeShapeType="1"/>
            <a:stCxn id="94218" idx="1"/>
            <a:endCxn id="94220" idx="3"/>
          </p:cNvCxnSpPr>
          <p:nvPr/>
        </p:nvCxnSpPr>
        <p:spPr bwMode="auto">
          <a:xfrm flipH="1">
            <a:off x="6013450" y="5445125"/>
            <a:ext cx="838200" cy="3238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94222" name="Text Box 14"/>
          <p:cNvSpPr txBox="1">
            <a:spLocks noChangeArrowheads="1"/>
          </p:cNvSpPr>
          <p:nvPr/>
        </p:nvSpPr>
        <p:spPr bwMode="auto">
          <a:xfrm>
            <a:off x="1547813" y="4652963"/>
            <a:ext cx="7429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ja-JP">
                <a:solidFill>
                  <a:srgbClr val="FF00FF"/>
                </a:solidFill>
              </a:rPr>
              <a:t>result</a:t>
            </a:r>
          </a:p>
        </p:txBody>
      </p:sp>
      <p:sp>
        <p:nvSpPr>
          <p:cNvPr id="94223" name="Text Box 15"/>
          <p:cNvSpPr txBox="1">
            <a:spLocks noChangeArrowheads="1"/>
          </p:cNvSpPr>
          <p:nvPr/>
        </p:nvSpPr>
        <p:spPr bwMode="auto">
          <a:xfrm>
            <a:off x="5940425" y="4652963"/>
            <a:ext cx="1039813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ja-JP" altLang="en-US">
                <a:solidFill>
                  <a:srgbClr val="33CC33"/>
                </a:solidFill>
              </a:rPr>
              <a:t>（戻り値）</a:t>
            </a:r>
          </a:p>
        </p:txBody>
      </p:sp>
      <p:sp>
        <p:nvSpPr>
          <p:cNvPr id="94224" name="AutoShape 16"/>
          <p:cNvSpPr>
            <a:spLocks noChangeArrowheads="1"/>
          </p:cNvSpPr>
          <p:nvPr/>
        </p:nvSpPr>
        <p:spPr bwMode="auto">
          <a:xfrm>
            <a:off x="2843213" y="4581525"/>
            <a:ext cx="2736850" cy="733425"/>
          </a:xfrm>
          <a:prstGeom prst="curvedDownArrow">
            <a:avLst>
              <a:gd name="adj1" fmla="val 32271"/>
              <a:gd name="adj2" fmla="val 76843"/>
              <a:gd name="adj3" fmla="val 33333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94226" name="desk1"/>
          <p:cNvSpPr>
            <a:spLocks noEditPoints="1" noChangeArrowheads="1"/>
          </p:cNvSpPr>
          <p:nvPr/>
        </p:nvSpPr>
        <p:spPr bwMode="auto">
          <a:xfrm>
            <a:off x="5003800" y="2132013"/>
            <a:ext cx="3529013" cy="576262"/>
          </a:xfrm>
          <a:custGeom>
            <a:avLst/>
            <a:gdLst>
              <a:gd name="T0" fmla="*/ 0 w 21600"/>
              <a:gd name="T1" fmla="*/ 0 h 21600"/>
              <a:gd name="T2" fmla="*/ 21600 w 21600"/>
              <a:gd name="T3" fmla="*/ 0 h 21600"/>
              <a:gd name="T4" fmla="*/ 21600 w 21600"/>
              <a:gd name="T5" fmla="*/ 21600 h 21600"/>
              <a:gd name="T6" fmla="*/ 0 w 21600"/>
              <a:gd name="T7" fmla="*/ 21600 h 21600"/>
              <a:gd name="T8" fmla="*/ 10800 w 21600"/>
              <a:gd name="T9" fmla="*/ 0 h 21600"/>
              <a:gd name="T10" fmla="*/ 21600 w 21600"/>
              <a:gd name="T11" fmla="*/ 10800 h 21600"/>
              <a:gd name="T12" fmla="*/ 10800 w 21600"/>
              <a:gd name="T13" fmla="*/ 21600 h 21600"/>
              <a:gd name="T14" fmla="*/ 0 w 21600"/>
              <a:gd name="T15" fmla="*/ 10800 h 21600"/>
              <a:gd name="T16" fmla="*/ 1000 w 21600"/>
              <a:gd name="T17" fmla="*/ 1000 h 21600"/>
              <a:gd name="T18" fmla="*/ 20600 w 21600"/>
              <a:gd name="T19" fmla="*/ 20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FFFF99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/>
          <a:lstStyle/>
          <a:p>
            <a:pPr algn="ctr"/>
            <a:r>
              <a:rPr lang="ja-JP" altLang="en-US" sz="2400"/>
              <a:t>ムーヴで十分！</a:t>
            </a:r>
          </a:p>
        </p:txBody>
      </p:sp>
      <p:sp>
        <p:nvSpPr>
          <p:cNvPr id="94227" name="Rectangle 19"/>
          <p:cNvSpPr>
            <a:spLocks noChangeArrowheads="1"/>
          </p:cNvSpPr>
          <p:nvPr/>
        </p:nvSpPr>
        <p:spPr bwMode="auto">
          <a:xfrm>
            <a:off x="5003800" y="908050"/>
            <a:ext cx="3527425" cy="503238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ja-JP"/>
              <a:t>return </a:t>
            </a:r>
            <a:r>
              <a:rPr lang="ja-JP" altLang="en-US"/>
              <a:t>文以降 </a:t>
            </a:r>
            <a:r>
              <a:rPr lang="en-US" altLang="ja-JP"/>
              <a:t>result </a:t>
            </a:r>
            <a:r>
              <a:rPr lang="ja-JP" altLang="en-US"/>
              <a:t>は使わない</a:t>
            </a:r>
          </a:p>
        </p:txBody>
      </p:sp>
      <p:sp>
        <p:nvSpPr>
          <p:cNvPr id="94228" name="AutoShape 20"/>
          <p:cNvSpPr>
            <a:spLocks noChangeArrowheads="1"/>
          </p:cNvSpPr>
          <p:nvPr/>
        </p:nvSpPr>
        <p:spPr bwMode="auto">
          <a:xfrm>
            <a:off x="6443663" y="1484313"/>
            <a:ext cx="485775" cy="574675"/>
          </a:xfrm>
          <a:prstGeom prst="downArrow">
            <a:avLst>
              <a:gd name="adj1" fmla="val 49676"/>
              <a:gd name="adj2" fmla="val 40523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eaVert" wrap="none" anchor="ctr"/>
          <a:lstStyle/>
          <a:p>
            <a:endParaRPr lang="ja-JP" altLang="en-US"/>
          </a:p>
        </p:txBody>
      </p:sp>
      <p:sp>
        <p:nvSpPr>
          <p:cNvPr id="94230" name="WordArt 22"/>
          <p:cNvSpPr>
            <a:spLocks noChangeArrowheads="1" noChangeShapeType="1" noTextEdit="1"/>
          </p:cNvSpPr>
          <p:nvPr/>
        </p:nvSpPr>
        <p:spPr bwMode="auto">
          <a:xfrm>
            <a:off x="3779838" y="4437063"/>
            <a:ext cx="742950" cy="314325"/>
          </a:xfrm>
          <a:prstGeom prst="rect">
            <a:avLst/>
          </a:prstGeom>
        </p:spPr>
        <p:txBody>
          <a:bodyPr spcFirstLastPara="1" wrap="none" fromWordArt="1">
            <a:prstTxWarp prst="textArchUp">
              <a:avLst>
                <a:gd name="adj" fmla="val 11984853"/>
              </a:avLst>
            </a:prstTxWarp>
          </a:bodyPr>
          <a:lstStyle/>
          <a:p>
            <a:pPr algn="ctr"/>
            <a:r>
              <a:rPr lang="en-US" altLang="ja-JP" sz="24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ＭＳ Ｐゴシック"/>
                <a:ea typeface="ＭＳ Ｐゴシック"/>
              </a:rPr>
              <a:t>move!</a:t>
            </a:r>
            <a:endParaRPr lang="ja-JP" altLang="en-US" sz="2400" kern="1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000000"/>
              </a:solidFill>
              <a:latin typeface="ＭＳ Ｐゴシック"/>
              <a:ea typeface="ＭＳ Ｐゴシック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2DFC14-AB3A-484A-A427-C4892B69F7A7}" type="slidenum">
              <a:rPr lang="en-US" altLang="ja-JP"/>
              <a:pPr/>
              <a:t>24</a:t>
            </a:fld>
            <a:endParaRPr lang="en-US" altLang="ja-JP"/>
          </a:p>
        </p:txBody>
      </p:sp>
      <p:sp>
        <p:nvSpPr>
          <p:cNvPr id="86019" name="Rectangle 3"/>
          <p:cNvSpPr>
            <a:spLocks noChangeArrowheads="1"/>
          </p:cNvSpPr>
          <p:nvPr/>
        </p:nvSpPr>
        <p:spPr bwMode="auto">
          <a:xfrm>
            <a:off x="323850" y="908050"/>
            <a:ext cx="4103688" cy="1223963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altLang="ja-JP" sz="2400">
                <a:latin typeface="Lucida Console" pitchFamily="49" charset="0"/>
              </a:rPr>
              <a:t>String h(“Hello, ”);</a:t>
            </a:r>
          </a:p>
          <a:p>
            <a:r>
              <a:rPr lang="en-US" altLang="ja-JP" sz="2400">
                <a:latin typeface="Lucida Console" pitchFamily="49" charset="0"/>
              </a:rPr>
              <a:t>String w(“world!”);</a:t>
            </a:r>
          </a:p>
          <a:p>
            <a:r>
              <a:rPr lang="en-US" altLang="ja-JP" sz="2400">
                <a:latin typeface="Lucida Console" pitchFamily="49" charset="0"/>
              </a:rPr>
              <a:t>String str = h + w;</a:t>
            </a:r>
          </a:p>
        </p:txBody>
      </p:sp>
      <p:sp>
        <p:nvSpPr>
          <p:cNvPr id="86020" name="Text Box 4"/>
          <p:cNvSpPr txBox="1">
            <a:spLocks noChangeArrowheads="1"/>
          </p:cNvSpPr>
          <p:nvPr/>
        </p:nvSpPr>
        <p:spPr bwMode="auto">
          <a:xfrm>
            <a:off x="179388" y="0"/>
            <a:ext cx="3327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ja-JP" altLang="en-US" sz="2400"/>
              <a:t>一時オブジェクトとコピー</a:t>
            </a:r>
          </a:p>
        </p:txBody>
      </p:sp>
      <p:sp>
        <p:nvSpPr>
          <p:cNvPr id="86021" name="desk1"/>
          <p:cNvSpPr>
            <a:spLocks noEditPoints="1" noChangeArrowheads="1"/>
          </p:cNvSpPr>
          <p:nvPr/>
        </p:nvSpPr>
        <p:spPr bwMode="auto">
          <a:xfrm>
            <a:off x="5219700" y="1916113"/>
            <a:ext cx="3529013" cy="576262"/>
          </a:xfrm>
          <a:custGeom>
            <a:avLst/>
            <a:gdLst>
              <a:gd name="T0" fmla="*/ 0 w 21600"/>
              <a:gd name="T1" fmla="*/ 0 h 21600"/>
              <a:gd name="T2" fmla="*/ 21600 w 21600"/>
              <a:gd name="T3" fmla="*/ 0 h 21600"/>
              <a:gd name="T4" fmla="*/ 21600 w 21600"/>
              <a:gd name="T5" fmla="*/ 21600 h 21600"/>
              <a:gd name="T6" fmla="*/ 0 w 21600"/>
              <a:gd name="T7" fmla="*/ 21600 h 21600"/>
              <a:gd name="T8" fmla="*/ 10800 w 21600"/>
              <a:gd name="T9" fmla="*/ 0 h 21600"/>
              <a:gd name="T10" fmla="*/ 21600 w 21600"/>
              <a:gd name="T11" fmla="*/ 10800 h 21600"/>
              <a:gd name="T12" fmla="*/ 10800 w 21600"/>
              <a:gd name="T13" fmla="*/ 21600 h 21600"/>
              <a:gd name="T14" fmla="*/ 0 w 21600"/>
              <a:gd name="T15" fmla="*/ 10800 h 21600"/>
              <a:gd name="T16" fmla="*/ 1000 w 21600"/>
              <a:gd name="T17" fmla="*/ 1000 h 21600"/>
              <a:gd name="T18" fmla="*/ 20600 w 21600"/>
              <a:gd name="T19" fmla="*/ 20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FFFF99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/>
          <a:lstStyle/>
          <a:p>
            <a:pPr algn="ctr"/>
            <a:r>
              <a:rPr lang="ja-JP" altLang="en-US" sz="2400"/>
              <a:t>ムーヴで十分！</a:t>
            </a:r>
          </a:p>
        </p:txBody>
      </p:sp>
      <p:sp>
        <p:nvSpPr>
          <p:cNvPr id="86022" name="Rectangle 6"/>
          <p:cNvSpPr>
            <a:spLocks noChangeArrowheads="1"/>
          </p:cNvSpPr>
          <p:nvPr/>
        </p:nvSpPr>
        <p:spPr bwMode="auto">
          <a:xfrm>
            <a:off x="4932363" y="620713"/>
            <a:ext cx="3887787" cy="649287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ja-JP"/>
              <a:t>‘</a:t>
            </a:r>
            <a:r>
              <a:rPr lang="en-US" altLang="ja-JP">
                <a:latin typeface="Lucida Console" pitchFamily="49" charset="0"/>
              </a:rPr>
              <a:t>h + w</a:t>
            </a:r>
            <a:r>
              <a:rPr lang="en-US" altLang="ja-JP"/>
              <a:t>’ </a:t>
            </a:r>
            <a:r>
              <a:rPr lang="ja-JP" altLang="en-US"/>
              <a:t>で作られる一時オブジェクトは</a:t>
            </a:r>
          </a:p>
          <a:p>
            <a:pPr algn="ctr"/>
            <a:r>
              <a:rPr lang="ja-JP" altLang="en-US"/>
              <a:t>‘</a:t>
            </a:r>
            <a:r>
              <a:rPr lang="en-US" altLang="ja-JP">
                <a:latin typeface="Lucida Console" pitchFamily="49" charset="0"/>
              </a:rPr>
              <a:t>str</a:t>
            </a:r>
            <a:r>
              <a:rPr lang="en-US" altLang="ja-JP"/>
              <a:t>’ </a:t>
            </a:r>
            <a:r>
              <a:rPr lang="ja-JP" altLang="en-US"/>
              <a:t>の初期化以外に使われない</a:t>
            </a:r>
          </a:p>
        </p:txBody>
      </p:sp>
      <p:sp>
        <p:nvSpPr>
          <p:cNvPr id="86023" name="AutoShape 7"/>
          <p:cNvSpPr>
            <a:spLocks noChangeArrowheads="1"/>
          </p:cNvSpPr>
          <p:nvPr/>
        </p:nvSpPr>
        <p:spPr bwMode="auto">
          <a:xfrm>
            <a:off x="6659563" y="1268413"/>
            <a:ext cx="485775" cy="574675"/>
          </a:xfrm>
          <a:prstGeom prst="downArrow">
            <a:avLst>
              <a:gd name="adj1" fmla="val 49676"/>
              <a:gd name="adj2" fmla="val 40523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eaVert" wrap="none" anchor="ctr"/>
          <a:lstStyle/>
          <a:p>
            <a:endParaRPr lang="ja-JP" altLang="en-US"/>
          </a:p>
        </p:txBody>
      </p:sp>
      <p:sp>
        <p:nvSpPr>
          <p:cNvPr id="86024" name="AutoShape 8"/>
          <p:cNvSpPr>
            <a:spLocks noChangeArrowheads="1"/>
          </p:cNvSpPr>
          <p:nvPr/>
        </p:nvSpPr>
        <p:spPr bwMode="auto">
          <a:xfrm>
            <a:off x="395288" y="5373688"/>
            <a:ext cx="1368425" cy="863600"/>
          </a:xfrm>
          <a:prstGeom prst="foldedCorner">
            <a:avLst>
              <a:gd name="adj" fmla="val 12500"/>
            </a:avLst>
          </a:prstGeom>
          <a:solidFill>
            <a:srgbClr val="FFCC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ja-JP" altLang="ja-JP">
              <a:solidFill>
                <a:srgbClr val="FFCCFF"/>
              </a:solidFill>
            </a:endParaRPr>
          </a:p>
        </p:txBody>
      </p:sp>
      <p:sp>
        <p:nvSpPr>
          <p:cNvPr id="86025" name="Text Box 9"/>
          <p:cNvSpPr txBox="1">
            <a:spLocks noChangeArrowheads="1"/>
          </p:cNvSpPr>
          <p:nvPr/>
        </p:nvSpPr>
        <p:spPr bwMode="auto">
          <a:xfrm>
            <a:off x="395288" y="5372100"/>
            <a:ext cx="1320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ja-JP"/>
              <a:t>p = 0x1234</a:t>
            </a:r>
          </a:p>
        </p:txBody>
      </p:sp>
      <p:sp>
        <p:nvSpPr>
          <p:cNvPr id="86026" name="Text Box 10"/>
          <p:cNvSpPr txBox="1">
            <a:spLocks noChangeArrowheads="1"/>
          </p:cNvSpPr>
          <p:nvPr/>
        </p:nvSpPr>
        <p:spPr bwMode="auto">
          <a:xfrm>
            <a:off x="395288" y="5803900"/>
            <a:ext cx="9271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ja-JP"/>
              <a:t>sz = 13</a:t>
            </a:r>
          </a:p>
        </p:txBody>
      </p:sp>
      <p:sp>
        <p:nvSpPr>
          <p:cNvPr id="86027" name="AutoShape 11"/>
          <p:cNvSpPr>
            <a:spLocks noChangeArrowheads="1"/>
          </p:cNvSpPr>
          <p:nvPr/>
        </p:nvSpPr>
        <p:spPr bwMode="auto">
          <a:xfrm>
            <a:off x="1979613" y="5373688"/>
            <a:ext cx="1441450" cy="647700"/>
          </a:xfrm>
          <a:prstGeom prst="foldedCorner">
            <a:avLst>
              <a:gd name="adj" fmla="val 12500"/>
            </a:avLst>
          </a:prstGeom>
          <a:solidFill>
            <a:srgbClr val="FFCC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ja-JP"/>
              <a:t>hogefuga</a:t>
            </a:r>
          </a:p>
        </p:txBody>
      </p:sp>
      <p:cxnSp>
        <p:nvCxnSpPr>
          <p:cNvPr id="86028" name="AutoShape 12"/>
          <p:cNvCxnSpPr>
            <a:cxnSpLocks noChangeShapeType="1"/>
            <a:stCxn id="86025" idx="3"/>
            <a:endCxn id="86027" idx="1"/>
          </p:cNvCxnSpPr>
          <p:nvPr/>
        </p:nvCxnSpPr>
        <p:spPr bwMode="auto">
          <a:xfrm>
            <a:off x="1716088" y="5556250"/>
            <a:ext cx="263525" cy="14128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86029" name="AutoShape 13"/>
          <p:cNvSpPr>
            <a:spLocks noChangeArrowheads="1"/>
          </p:cNvSpPr>
          <p:nvPr/>
        </p:nvSpPr>
        <p:spPr bwMode="auto">
          <a:xfrm>
            <a:off x="4859338" y="5300663"/>
            <a:ext cx="1368425" cy="863600"/>
          </a:xfrm>
          <a:prstGeom prst="foldedCorner">
            <a:avLst>
              <a:gd name="adj" fmla="val 12500"/>
            </a:avLst>
          </a:prstGeom>
          <a:solidFill>
            <a:srgbClr val="CCFFCC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86030" name="Text Box 14"/>
          <p:cNvSpPr txBox="1">
            <a:spLocks noChangeArrowheads="1"/>
          </p:cNvSpPr>
          <p:nvPr/>
        </p:nvSpPr>
        <p:spPr bwMode="auto">
          <a:xfrm>
            <a:off x="4859338" y="5300663"/>
            <a:ext cx="13208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ja-JP"/>
              <a:t>p = 0x2345</a:t>
            </a:r>
          </a:p>
        </p:txBody>
      </p:sp>
      <p:sp>
        <p:nvSpPr>
          <p:cNvPr id="86031" name="Text Box 15"/>
          <p:cNvSpPr txBox="1">
            <a:spLocks noChangeArrowheads="1"/>
          </p:cNvSpPr>
          <p:nvPr/>
        </p:nvSpPr>
        <p:spPr bwMode="auto">
          <a:xfrm>
            <a:off x="4859338" y="5732463"/>
            <a:ext cx="9271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ja-JP"/>
              <a:t>sz = 13</a:t>
            </a:r>
          </a:p>
        </p:txBody>
      </p:sp>
      <p:sp>
        <p:nvSpPr>
          <p:cNvPr id="86032" name="AutoShape 16"/>
          <p:cNvSpPr>
            <a:spLocks noChangeArrowheads="1"/>
          </p:cNvSpPr>
          <p:nvPr/>
        </p:nvSpPr>
        <p:spPr bwMode="auto">
          <a:xfrm>
            <a:off x="7524750" y="5300663"/>
            <a:ext cx="1441450" cy="647700"/>
          </a:xfrm>
          <a:prstGeom prst="foldedCorner">
            <a:avLst>
              <a:gd name="adj" fmla="val 12500"/>
            </a:avLst>
          </a:prstGeom>
          <a:solidFill>
            <a:srgbClr val="CCFFCC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ja-JP"/>
              <a:t>hogefuga</a:t>
            </a:r>
          </a:p>
        </p:txBody>
      </p:sp>
      <p:cxnSp>
        <p:nvCxnSpPr>
          <p:cNvPr id="86033" name="AutoShape 17"/>
          <p:cNvCxnSpPr>
            <a:cxnSpLocks noChangeShapeType="1"/>
            <a:stCxn id="86030" idx="3"/>
          </p:cNvCxnSpPr>
          <p:nvPr/>
        </p:nvCxnSpPr>
        <p:spPr bwMode="auto">
          <a:xfrm>
            <a:off x="6180138" y="5484813"/>
            <a:ext cx="1344612" cy="1428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86034" name="Text Box 18"/>
          <p:cNvSpPr txBox="1">
            <a:spLocks noChangeArrowheads="1"/>
          </p:cNvSpPr>
          <p:nvPr/>
        </p:nvSpPr>
        <p:spPr bwMode="auto">
          <a:xfrm>
            <a:off x="179388" y="4652963"/>
            <a:ext cx="38290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ja-JP">
                <a:solidFill>
                  <a:srgbClr val="FF00FF"/>
                </a:solidFill>
              </a:rPr>
              <a:t>(‘</a:t>
            </a:r>
            <a:r>
              <a:rPr lang="en-US" altLang="ja-JP">
                <a:solidFill>
                  <a:srgbClr val="FF00FF"/>
                </a:solidFill>
                <a:latin typeface="Lucida Console" pitchFamily="49" charset="0"/>
              </a:rPr>
              <a:t>h + w</a:t>
            </a:r>
            <a:r>
              <a:rPr lang="en-US" altLang="ja-JP">
                <a:solidFill>
                  <a:srgbClr val="FF00FF"/>
                </a:solidFill>
              </a:rPr>
              <a:t>’ </a:t>
            </a:r>
            <a:r>
              <a:rPr lang="ja-JP" altLang="en-US">
                <a:solidFill>
                  <a:srgbClr val="FF00FF"/>
                </a:solidFill>
              </a:rPr>
              <a:t>で作られた一時オブジェクト</a:t>
            </a:r>
            <a:r>
              <a:rPr lang="en-US" altLang="ja-JP">
                <a:solidFill>
                  <a:srgbClr val="FF00FF"/>
                </a:solidFill>
              </a:rPr>
              <a:t>)</a:t>
            </a:r>
          </a:p>
        </p:txBody>
      </p:sp>
      <p:sp>
        <p:nvSpPr>
          <p:cNvPr id="86035" name="Text Box 19"/>
          <p:cNvSpPr txBox="1">
            <a:spLocks noChangeArrowheads="1"/>
          </p:cNvSpPr>
          <p:nvPr/>
        </p:nvSpPr>
        <p:spPr bwMode="auto">
          <a:xfrm>
            <a:off x="6588125" y="4652963"/>
            <a:ext cx="598488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ja-JP">
                <a:solidFill>
                  <a:srgbClr val="33CC33"/>
                </a:solidFill>
                <a:latin typeface="Lucida Console" pitchFamily="49" charset="0"/>
              </a:rPr>
              <a:t>str</a:t>
            </a:r>
          </a:p>
        </p:txBody>
      </p:sp>
      <p:sp>
        <p:nvSpPr>
          <p:cNvPr id="86036" name="AutoShape 20"/>
          <p:cNvSpPr>
            <a:spLocks noChangeArrowheads="1"/>
          </p:cNvSpPr>
          <p:nvPr/>
        </p:nvSpPr>
        <p:spPr bwMode="auto">
          <a:xfrm>
            <a:off x="1763713" y="3860800"/>
            <a:ext cx="5688012" cy="733425"/>
          </a:xfrm>
          <a:prstGeom prst="curvedDownArrow">
            <a:avLst>
              <a:gd name="adj1" fmla="val 67070"/>
              <a:gd name="adj2" fmla="val 159704"/>
              <a:gd name="adj3" fmla="val 33333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pic>
        <p:nvPicPr>
          <p:cNvPr id="86037" name="Picture 21" descr="MCBS01745_0000[1]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995738" y="3068638"/>
            <a:ext cx="1597025" cy="17970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B097-9A9B-4E72-BFD8-1D3002AB03E9}" type="slidenum">
              <a:rPr lang="en-US" altLang="ja-JP"/>
              <a:pPr/>
              <a:t>25</a:t>
            </a:fld>
            <a:endParaRPr lang="en-US" altLang="ja-JP"/>
          </a:p>
        </p:txBody>
      </p:sp>
      <p:sp>
        <p:nvSpPr>
          <p:cNvPr id="95234" name="Rectangle 2"/>
          <p:cNvSpPr>
            <a:spLocks noChangeArrowheads="1"/>
          </p:cNvSpPr>
          <p:nvPr/>
        </p:nvSpPr>
        <p:spPr bwMode="auto">
          <a:xfrm>
            <a:off x="323850" y="908050"/>
            <a:ext cx="4103688" cy="1223963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altLang="ja-JP" sz="2400">
                <a:latin typeface="Lucida Console" pitchFamily="49" charset="0"/>
              </a:rPr>
              <a:t>String h(“Hello, ”);</a:t>
            </a:r>
          </a:p>
          <a:p>
            <a:r>
              <a:rPr lang="en-US" altLang="ja-JP" sz="2400">
                <a:latin typeface="Lucida Console" pitchFamily="49" charset="0"/>
              </a:rPr>
              <a:t>String w(“world!”);</a:t>
            </a:r>
          </a:p>
          <a:p>
            <a:r>
              <a:rPr lang="en-US" altLang="ja-JP" sz="2400">
                <a:latin typeface="Lucida Console" pitchFamily="49" charset="0"/>
              </a:rPr>
              <a:t>String str = h + w;</a:t>
            </a:r>
          </a:p>
        </p:txBody>
      </p:sp>
      <p:sp>
        <p:nvSpPr>
          <p:cNvPr id="95235" name="Text Box 3"/>
          <p:cNvSpPr txBox="1">
            <a:spLocks noChangeArrowheads="1"/>
          </p:cNvSpPr>
          <p:nvPr/>
        </p:nvSpPr>
        <p:spPr bwMode="auto">
          <a:xfrm>
            <a:off x="179388" y="0"/>
            <a:ext cx="3327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ja-JP" altLang="en-US" sz="2400"/>
              <a:t>一時オブジェクトとコピー</a:t>
            </a:r>
          </a:p>
        </p:txBody>
      </p:sp>
      <p:sp>
        <p:nvSpPr>
          <p:cNvPr id="95236" name="desk1"/>
          <p:cNvSpPr>
            <a:spLocks noEditPoints="1" noChangeArrowheads="1"/>
          </p:cNvSpPr>
          <p:nvPr/>
        </p:nvSpPr>
        <p:spPr bwMode="auto">
          <a:xfrm>
            <a:off x="5219700" y="1916113"/>
            <a:ext cx="3529013" cy="576262"/>
          </a:xfrm>
          <a:custGeom>
            <a:avLst/>
            <a:gdLst>
              <a:gd name="T0" fmla="*/ 0 w 21600"/>
              <a:gd name="T1" fmla="*/ 0 h 21600"/>
              <a:gd name="T2" fmla="*/ 21600 w 21600"/>
              <a:gd name="T3" fmla="*/ 0 h 21600"/>
              <a:gd name="T4" fmla="*/ 21600 w 21600"/>
              <a:gd name="T5" fmla="*/ 21600 h 21600"/>
              <a:gd name="T6" fmla="*/ 0 w 21600"/>
              <a:gd name="T7" fmla="*/ 21600 h 21600"/>
              <a:gd name="T8" fmla="*/ 10800 w 21600"/>
              <a:gd name="T9" fmla="*/ 0 h 21600"/>
              <a:gd name="T10" fmla="*/ 21600 w 21600"/>
              <a:gd name="T11" fmla="*/ 10800 h 21600"/>
              <a:gd name="T12" fmla="*/ 10800 w 21600"/>
              <a:gd name="T13" fmla="*/ 21600 h 21600"/>
              <a:gd name="T14" fmla="*/ 0 w 21600"/>
              <a:gd name="T15" fmla="*/ 10800 h 21600"/>
              <a:gd name="T16" fmla="*/ 1000 w 21600"/>
              <a:gd name="T17" fmla="*/ 1000 h 21600"/>
              <a:gd name="T18" fmla="*/ 20600 w 21600"/>
              <a:gd name="T19" fmla="*/ 20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FFFF99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/>
          <a:lstStyle/>
          <a:p>
            <a:pPr algn="ctr"/>
            <a:r>
              <a:rPr lang="ja-JP" altLang="en-US" sz="2400"/>
              <a:t>ムーヴで十分！</a:t>
            </a:r>
          </a:p>
        </p:txBody>
      </p:sp>
      <p:sp>
        <p:nvSpPr>
          <p:cNvPr id="95237" name="Rectangle 5"/>
          <p:cNvSpPr>
            <a:spLocks noChangeArrowheads="1"/>
          </p:cNvSpPr>
          <p:nvPr/>
        </p:nvSpPr>
        <p:spPr bwMode="auto">
          <a:xfrm>
            <a:off x="4932363" y="620713"/>
            <a:ext cx="3887787" cy="649287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ja-JP"/>
              <a:t>‘</a:t>
            </a:r>
            <a:r>
              <a:rPr lang="en-US" altLang="ja-JP">
                <a:latin typeface="Lucida Console" pitchFamily="49" charset="0"/>
              </a:rPr>
              <a:t>h + w</a:t>
            </a:r>
            <a:r>
              <a:rPr lang="en-US" altLang="ja-JP"/>
              <a:t>’ </a:t>
            </a:r>
            <a:r>
              <a:rPr lang="ja-JP" altLang="en-US"/>
              <a:t>で作られる一時オブジェクトは</a:t>
            </a:r>
          </a:p>
          <a:p>
            <a:pPr algn="ctr"/>
            <a:r>
              <a:rPr lang="ja-JP" altLang="en-US"/>
              <a:t>‘</a:t>
            </a:r>
            <a:r>
              <a:rPr lang="en-US" altLang="ja-JP">
                <a:latin typeface="Lucida Console" pitchFamily="49" charset="0"/>
              </a:rPr>
              <a:t>str</a:t>
            </a:r>
            <a:r>
              <a:rPr lang="en-US" altLang="ja-JP"/>
              <a:t>’ </a:t>
            </a:r>
            <a:r>
              <a:rPr lang="ja-JP" altLang="en-US"/>
              <a:t>の初期化以外に使われない</a:t>
            </a:r>
          </a:p>
        </p:txBody>
      </p:sp>
      <p:sp>
        <p:nvSpPr>
          <p:cNvPr id="95238" name="AutoShape 6"/>
          <p:cNvSpPr>
            <a:spLocks noChangeArrowheads="1"/>
          </p:cNvSpPr>
          <p:nvPr/>
        </p:nvSpPr>
        <p:spPr bwMode="auto">
          <a:xfrm>
            <a:off x="6659563" y="1268413"/>
            <a:ext cx="485775" cy="574675"/>
          </a:xfrm>
          <a:prstGeom prst="downArrow">
            <a:avLst>
              <a:gd name="adj1" fmla="val 49676"/>
              <a:gd name="adj2" fmla="val 40523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eaVert" wrap="none" anchor="ctr"/>
          <a:lstStyle/>
          <a:p>
            <a:endParaRPr lang="ja-JP" altLang="en-US"/>
          </a:p>
        </p:txBody>
      </p:sp>
      <p:sp>
        <p:nvSpPr>
          <p:cNvPr id="95239" name="AutoShape 7"/>
          <p:cNvSpPr>
            <a:spLocks noChangeArrowheads="1"/>
          </p:cNvSpPr>
          <p:nvPr/>
        </p:nvSpPr>
        <p:spPr bwMode="auto">
          <a:xfrm>
            <a:off x="395288" y="5373688"/>
            <a:ext cx="1368425" cy="863600"/>
          </a:xfrm>
          <a:prstGeom prst="foldedCorner">
            <a:avLst>
              <a:gd name="adj" fmla="val 12500"/>
            </a:avLst>
          </a:prstGeom>
          <a:solidFill>
            <a:srgbClr val="FFCC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ja-JP" altLang="ja-JP">
              <a:solidFill>
                <a:srgbClr val="FFCCFF"/>
              </a:solidFill>
            </a:endParaRPr>
          </a:p>
        </p:txBody>
      </p:sp>
      <p:sp>
        <p:nvSpPr>
          <p:cNvPr id="95240" name="Text Box 8"/>
          <p:cNvSpPr txBox="1">
            <a:spLocks noChangeArrowheads="1"/>
          </p:cNvSpPr>
          <p:nvPr/>
        </p:nvSpPr>
        <p:spPr bwMode="auto">
          <a:xfrm>
            <a:off x="395288" y="5372100"/>
            <a:ext cx="1320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ja-JP"/>
              <a:t>p = 0x1234</a:t>
            </a:r>
          </a:p>
        </p:txBody>
      </p:sp>
      <p:sp>
        <p:nvSpPr>
          <p:cNvPr id="95241" name="Text Box 9"/>
          <p:cNvSpPr txBox="1">
            <a:spLocks noChangeArrowheads="1"/>
          </p:cNvSpPr>
          <p:nvPr/>
        </p:nvSpPr>
        <p:spPr bwMode="auto">
          <a:xfrm>
            <a:off x="395288" y="5803900"/>
            <a:ext cx="9271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ja-JP"/>
              <a:t>sz = 13</a:t>
            </a:r>
          </a:p>
        </p:txBody>
      </p:sp>
      <p:sp>
        <p:nvSpPr>
          <p:cNvPr id="95244" name="AutoShape 12"/>
          <p:cNvSpPr>
            <a:spLocks noChangeArrowheads="1"/>
          </p:cNvSpPr>
          <p:nvPr/>
        </p:nvSpPr>
        <p:spPr bwMode="auto">
          <a:xfrm>
            <a:off x="6877050" y="5300663"/>
            <a:ext cx="1368425" cy="863600"/>
          </a:xfrm>
          <a:prstGeom prst="foldedCorner">
            <a:avLst>
              <a:gd name="adj" fmla="val 12500"/>
            </a:avLst>
          </a:prstGeom>
          <a:solidFill>
            <a:srgbClr val="CCFFCC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95245" name="Text Box 13"/>
          <p:cNvSpPr txBox="1">
            <a:spLocks noChangeArrowheads="1"/>
          </p:cNvSpPr>
          <p:nvPr/>
        </p:nvSpPr>
        <p:spPr bwMode="auto">
          <a:xfrm>
            <a:off x="6948488" y="5373688"/>
            <a:ext cx="13208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ja-JP"/>
              <a:t>p = 0x2345</a:t>
            </a:r>
          </a:p>
        </p:txBody>
      </p:sp>
      <p:sp>
        <p:nvSpPr>
          <p:cNvPr id="95246" name="Text Box 14"/>
          <p:cNvSpPr txBox="1">
            <a:spLocks noChangeArrowheads="1"/>
          </p:cNvSpPr>
          <p:nvPr/>
        </p:nvSpPr>
        <p:spPr bwMode="auto">
          <a:xfrm>
            <a:off x="6877050" y="5732463"/>
            <a:ext cx="9271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ja-JP"/>
              <a:t>sz = 13</a:t>
            </a:r>
          </a:p>
        </p:txBody>
      </p:sp>
      <p:sp>
        <p:nvSpPr>
          <p:cNvPr id="95247" name="AutoShape 15"/>
          <p:cNvSpPr>
            <a:spLocks noChangeArrowheads="1"/>
          </p:cNvSpPr>
          <p:nvPr/>
        </p:nvSpPr>
        <p:spPr bwMode="auto">
          <a:xfrm>
            <a:off x="4787900" y="5445125"/>
            <a:ext cx="1441450" cy="647700"/>
          </a:xfrm>
          <a:prstGeom prst="foldedCorner">
            <a:avLst>
              <a:gd name="adj" fmla="val 12500"/>
            </a:avLst>
          </a:prstGeom>
          <a:solidFill>
            <a:srgbClr val="CCFFCC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ja-JP"/>
              <a:t>hogefuga</a:t>
            </a:r>
          </a:p>
        </p:txBody>
      </p:sp>
      <p:cxnSp>
        <p:nvCxnSpPr>
          <p:cNvPr id="95248" name="AutoShape 16"/>
          <p:cNvCxnSpPr>
            <a:cxnSpLocks noChangeShapeType="1"/>
            <a:stCxn id="95245" idx="1"/>
            <a:endCxn id="95247" idx="3"/>
          </p:cNvCxnSpPr>
          <p:nvPr/>
        </p:nvCxnSpPr>
        <p:spPr bwMode="auto">
          <a:xfrm flipH="1">
            <a:off x="6229350" y="5557838"/>
            <a:ext cx="719138" cy="21113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95250" name="Text Box 18"/>
          <p:cNvSpPr txBox="1">
            <a:spLocks noChangeArrowheads="1"/>
          </p:cNvSpPr>
          <p:nvPr/>
        </p:nvSpPr>
        <p:spPr bwMode="auto">
          <a:xfrm>
            <a:off x="6588125" y="4652963"/>
            <a:ext cx="598488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ja-JP">
                <a:solidFill>
                  <a:srgbClr val="33CC33"/>
                </a:solidFill>
                <a:latin typeface="Lucida Console" pitchFamily="49" charset="0"/>
              </a:rPr>
              <a:t>str</a:t>
            </a:r>
          </a:p>
        </p:txBody>
      </p:sp>
      <p:sp>
        <p:nvSpPr>
          <p:cNvPr id="95253" name="AutoShape 21"/>
          <p:cNvSpPr>
            <a:spLocks noChangeArrowheads="1"/>
          </p:cNvSpPr>
          <p:nvPr/>
        </p:nvSpPr>
        <p:spPr bwMode="auto">
          <a:xfrm>
            <a:off x="2195513" y="5445125"/>
            <a:ext cx="1441450" cy="647700"/>
          </a:xfrm>
          <a:prstGeom prst="foldedCorner">
            <a:avLst>
              <a:gd name="adj" fmla="val 12500"/>
            </a:avLst>
          </a:prstGeom>
          <a:solidFill>
            <a:schemeClr val="bg1"/>
          </a:solidFill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ja-JP">
                <a:solidFill>
                  <a:srgbClr val="EAEAEA"/>
                </a:solidFill>
              </a:rPr>
              <a:t>hogefuga</a:t>
            </a:r>
          </a:p>
        </p:txBody>
      </p:sp>
      <p:cxnSp>
        <p:nvCxnSpPr>
          <p:cNvPr id="95254" name="AutoShape 22"/>
          <p:cNvCxnSpPr>
            <a:cxnSpLocks noChangeShapeType="1"/>
            <a:endCxn id="95253" idx="1"/>
          </p:cNvCxnSpPr>
          <p:nvPr/>
        </p:nvCxnSpPr>
        <p:spPr bwMode="auto">
          <a:xfrm>
            <a:off x="1716088" y="5556250"/>
            <a:ext cx="479425" cy="212725"/>
          </a:xfrm>
          <a:prstGeom prst="straightConnector1">
            <a:avLst/>
          </a:prstGeom>
          <a:noFill/>
          <a:ln w="9525">
            <a:solidFill>
              <a:srgbClr val="EAEAEA"/>
            </a:solidFill>
            <a:prstDash val="dash"/>
            <a:round/>
            <a:headEnd/>
            <a:tailEnd type="triangle" w="med" len="med"/>
          </a:ln>
          <a:effectLst/>
        </p:spPr>
      </p:cxnSp>
      <p:sp>
        <p:nvSpPr>
          <p:cNvPr id="95255" name="AutoShape 23"/>
          <p:cNvSpPr>
            <a:spLocks noChangeArrowheads="1"/>
          </p:cNvSpPr>
          <p:nvPr/>
        </p:nvSpPr>
        <p:spPr bwMode="auto">
          <a:xfrm>
            <a:off x="2843213" y="4581525"/>
            <a:ext cx="2736850" cy="733425"/>
          </a:xfrm>
          <a:prstGeom prst="curvedDownArrow">
            <a:avLst>
              <a:gd name="adj1" fmla="val 32271"/>
              <a:gd name="adj2" fmla="val 76843"/>
              <a:gd name="adj3" fmla="val 33333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95256" name="WordArt 24"/>
          <p:cNvSpPr>
            <a:spLocks noChangeArrowheads="1" noChangeShapeType="1" noTextEdit="1"/>
          </p:cNvSpPr>
          <p:nvPr/>
        </p:nvSpPr>
        <p:spPr bwMode="auto">
          <a:xfrm>
            <a:off x="3779838" y="4437063"/>
            <a:ext cx="742950" cy="314325"/>
          </a:xfrm>
          <a:prstGeom prst="rect">
            <a:avLst/>
          </a:prstGeom>
        </p:spPr>
        <p:txBody>
          <a:bodyPr spcFirstLastPara="1" wrap="none" fromWordArt="1">
            <a:prstTxWarp prst="textArchUp">
              <a:avLst>
                <a:gd name="adj" fmla="val 11984853"/>
              </a:avLst>
            </a:prstTxWarp>
          </a:bodyPr>
          <a:lstStyle/>
          <a:p>
            <a:pPr algn="ctr"/>
            <a:r>
              <a:rPr lang="en-US" altLang="ja-JP" sz="24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ＭＳ Ｐゴシック"/>
                <a:ea typeface="ＭＳ Ｐゴシック"/>
              </a:rPr>
              <a:t>move!</a:t>
            </a:r>
            <a:endParaRPr lang="ja-JP" altLang="en-US" sz="2400" kern="1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000000"/>
              </a:solidFill>
              <a:latin typeface="ＭＳ Ｐゴシック"/>
              <a:ea typeface="ＭＳ Ｐゴシック"/>
            </a:endParaRPr>
          </a:p>
        </p:txBody>
      </p:sp>
      <p:sp>
        <p:nvSpPr>
          <p:cNvPr id="95249" name="Text Box 17"/>
          <p:cNvSpPr txBox="1">
            <a:spLocks noChangeArrowheads="1"/>
          </p:cNvSpPr>
          <p:nvPr/>
        </p:nvSpPr>
        <p:spPr bwMode="auto">
          <a:xfrm>
            <a:off x="179388" y="4652963"/>
            <a:ext cx="38290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ja-JP">
                <a:solidFill>
                  <a:srgbClr val="FF00FF"/>
                </a:solidFill>
              </a:rPr>
              <a:t>(‘</a:t>
            </a:r>
            <a:r>
              <a:rPr lang="en-US" altLang="ja-JP">
                <a:solidFill>
                  <a:srgbClr val="FF00FF"/>
                </a:solidFill>
                <a:latin typeface="Lucida Console" pitchFamily="49" charset="0"/>
              </a:rPr>
              <a:t>h + w</a:t>
            </a:r>
            <a:r>
              <a:rPr lang="en-US" altLang="ja-JP">
                <a:solidFill>
                  <a:srgbClr val="FF00FF"/>
                </a:solidFill>
              </a:rPr>
              <a:t>’ </a:t>
            </a:r>
            <a:r>
              <a:rPr lang="ja-JP" altLang="en-US">
                <a:solidFill>
                  <a:srgbClr val="FF00FF"/>
                </a:solidFill>
              </a:rPr>
              <a:t>で作られた一時オブジェクト</a:t>
            </a:r>
            <a:r>
              <a:rPr lang="en-US" altLang="ja-JP">
                <a:solidFill>
                  <a:srgbClr val="FF00FF"/>
                </a:solidFill>
              </a:rPr>
              <a:t>)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F3B149-3737-4897-AF2F-32FA3E291958}" type="slidenum">
              <a:rPr lang="en-US" altLang="ja-JP"/>
              <a:pPr/>
              <a:t>26</a:t>
            </a:fld>
            <a:endParaRPr lang="en-US" altLang="ja-JP"/>
          </a:p>
        </p:txBody>
      </p:sp>
      <p:sp>
        <p:nvSpPr>
          <p:cNvPr id="148482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ja-JP" sz="2800">
                <a:solidFill>
                  <a:schemeClr val="bg2"/>
                </a:solidFill>
              </a:rPr>
              <a:t>C++03 </a:t>
            </a:r>
            <a:r>
              <a:rPr lang="ja-JP" altLang="en-US" sz="2800">
                <a:solidFill>
                  <a:schemeClr val="bg2"/>
                </a:solidFill>
              </a:rPr>
              <a:t>におけるコピーの重要性とその限界</a:t>
            </a:r>
          </a:p>
          <a:p>
            <a:r>
              <a:rPr lang="ja-JP" altLang="en-US" sz="2800">
                <a:solidFill>
                  <a:schemeClr val="bg2"/>
                </a:solidFill>
              </a:rPr>
              <a:t>ムーヴの導入 </a:t>
            </a:r>
            <a:r>
              <a:rPr lang="en-US" altLang="ja-JP" sz="2800">
                <a:solidFill>
                  <a:schemeClr val="bg2"/>
                </a:solidFill>
              </a:rPr>
              <a:t>– </a:t>
            </a:r>
            <a:r>
              <a:rPr lang="ja-JP" altLang="en-US" sz="2800">
                <a:solidFill>
                  <a:schemeClr val="bg2"/>
                </a:solidFill>
              </a:rPr>
              <a:t>動的配列再配置の例から</a:t>
            </a:r>
          </a:p>
          <a:p>
            <a:r>
              <a:rPr lang="ja-JP" altLang="en-US" sz="2800">
                <a:solidFill>
                  <a:schemeClr val="bg2"/>
                </a:solidFill>
              </a:rPr>
              <a:t>ムーヴの活用例</a:t>
            </a:r>
          </a:p>
          <a:p>
            <a:pPr lvl="1"/>
            <a:r>
              <a:rPr lang="ja-JP" altLang="en-US" sz="2400">
                <a:solidFill>
                  <a:schemeClr val="bg2"/>
                </a:solidFill>
              </a:rPr>
              <a:t>ローカルオブジェクトの </a:t>
            </a:r>
            <a:r>
              <a:rPr lang="en-US" altLang="ja-JP" sz="2400">
                <a:solidFill>
                  <a:schemeClr val="bg2"/>
                </a:solidFill>
              </a:rPr>
              <a:t>return</a:t>
            </a:r>
          </a:p>
          <a:p>
            <a:pPr lvl="1"/>
            <a:r>
              <a:rPr lang="ja-JP" altLang="en-US" sz="2400">
                <a:solidFill>
                  <a:schemeClr val="bg2"/>
                </a:solidFill>
              </a:rPr>
              <a:t>一時オブジェクト</a:t>
            </a:r>
          </a:p>
          <a:p>
            <a:r>
              <a:rPr lang="ja-JP" altLang="en-US" sz="2800">
                <a:solidFill>
                  <a:srgbClr val="FF0000"/>
                </a:solidFill>
              </a:rPr>
              <a:t>ムーヴのための </a:t>
            </a:r>
            <a:r>
              <a:rPr lang="en-US" altLang="ja-JP" sz="2800">
                <a:solidFill>
                  <a:srgbClr val="FF0000"/>
                </a:solidFill>
              </a:rPr>
              <a:t>C++0x </a:t>
            </a:r>
            <a:r>
              <a:rPr lang="ja-JP" altLang="en-US" sz="2800">
                <a:solidFill>
                  <a:srgbClr val="FF0000"/>
                </a:solidFill>
              </a:rPr>
              <a:t>言語機能 </a:t>
            </a:r>
            <a:r>
              <a:rPr lang="en-US" altLang="ja-JP" sz="2800">
                <a:solidFill>
                  <a:srgbClr val="FF0000"/>
                </a:solidFill>
              </a:rPr>
              <a:t>– </a:t>
            </a:r>
            <a:r>
              <a:rPr lang="ja-JP" altLang="en-US" sz="2800">
                <a:solidFill>
                  <a:srgbClr val="FF0000"/>
                </a:solidFill>
              </a:rPr>
              <a:t>右辺値参照</a:t>
            </a:r>
          </a:p>
          <a:p>
            <a:r>
              <a:rPr lang="ja-JP" altLang="en-US" sz="2800">
                <a:solidFill>
                  <a:schemeClr val="bg2"/>
                </a:solidFill>
              </a:rPr>
              <a:t>明示的なムーヴ</a:t>
            </a:r>
          </a:p>
          <a:p>
            <a:r>
              <a:rPr lang="ja-JP" altLang="en-US" sz="2800">
                <a:solidFill>
                  <a:schemeClr val="bg2"/>
                </a:solidFill>
              </a:rPr>
              <a:t>まとめ</a:t>
            </a:r>
          </a:p>
        </p:txBody>
      </p:sp>
      <p:sp>
        <p:nvSpPr>
          <p:cNvPr id="148483" name="Text Box 3"/>
          <p:cNvSpPr txBox="1">
            <a:spLocks noChangeArrowheads="1"/>
          </p:cNvSpPr>
          <p:nvPr/>
        </p:nvSpPr>
        <p:spPr bwMode="auto">
          <a:xfrm>
            <a:off x="323850" y="0"/>
            <a:ext cx="23320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ja-JP" altLang="en-US" sz="2400"/>
              <a:t>セッションの流れ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ED4F23-7E25-4DDC-B8DA-4AE66CA00A2E}" type="slidenum">
              <a:rPr lang="en-US" altLang="ja-JP"/>
              <a:pPr/>
              <a:t>27</a:t>
            </a:fld>
            <a:endParaRPr lang="en-US" altLang="ja-JP"/>
          </a:p>
        </p:txBody>
      </p:sp>
      <p:sp>
        <p:nvSpPr>
          <p:cNvPr id="97284" name="Rectangle 4"/>
          <p:cNvSpPr>
            <a:spLocks noChangeArrowheads="1"/>
          </p:cNvSpPr>
          <p:nvPr/>
        </p:nvSpPr>
        <p:spPr bwMode="auto">
          <a:xfrm>
            <a:off x="4787900" y="981075"/>
            <a:ext cx="4103688" cy="1223963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altLang="ja-JP" sz="2400">
                <a:latin typeface="Lucida Console" pitchFamily="49" charset="0"/>
              </a:rPr>
              <a:t>String h(“Hello, ”);</a:t>
            </a:r>
          </a:p>
          <a:p>
            <a:r>
              <a:rPr lang="en-US" altLang="ja-JP" sz="2400">
                <a:latin typeface="Lucida Console" pitchFamily="49" charset="0"/>
              </a:rPr>
              <a:t>String w(“world!”);</a:t>
            </a:r>
          </a:p>
          <a:p>
            <a:r>
              <a:rPr lang="en-US" altLang="ja-JP" sz="2400">
                <a:latin typeface="Lucida Console" pitchFamily="49" charset="0"/>
              </a:rPr>
              <a:t>String str = h + w;</a:t>
            </a:r>
          </a:p>
        </p:txBody>
      </p:sp>
      <p:sp>
        <p:nvSpPr>
          <p:cNvPr id="97285" name="Rectangle 5"/>
          <p:cNvSpPr>
            <a:spLocks noChangeArrowheads="1"/>
          </p:cNvSpPr>
          <p:nvPr/>
        </p:nvSpPr>
        <p:spPr bwMode="auto">
          <a:xfrm>
            <a:off x="250825" y="981075"/>
            <a:ext cx="4103688" cy="9366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altLang="ja-JP" sz="2400">
                <a:latin typeface="Lucida Console" pitchFamily="49" charset="0"/>
              </a:rPr>
              <a:t>String h(“Hello, ”);</a:t>
            </a:r>
          </a:p>
          <a:p>
            <a:r>
              <a:rPr lang="en-US" altLang="ja-JP" sz="2400">
                <a:latin typeface="Lucida Console" pitchFamily="49" charset="0"/>
              </a:rPr>
              <a:t>String str = h;</a:t>
            </a:r>
          </a:p>
        </p:txBody>
      </p:sp>
      <p:sp>
        <p:nvSpPr>
          <p:cNvPr id="97286" name="Text Box 6"/>
          <p:cNvSpPr txBox="1">
            <a:spLocks noChangeArrowheads="1"/>
          </p:cNvSpPr>
          <p:nvPr/>
        </p:nvSpPr>
        <p:spPr bwMode="auto">
          <a:xfrm>
            <a:off x="611188" y="2708275"/>
            <a:ext cx="3384550" cy="650875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altLang="ja-JP"/>
              <a:t>h </a:t>
            </a:r>
            <a:r>
              <a:rPr lang="ja-JP" altLang="en-US"/>
              <a:t>は名前の付いたオブジェクト</a:t>
            </a:r>
          </a:p>
          <a:p>
            <a:pPr algn="ctr"/>
            <a:r>
              <a:rPr lang="ja-JP" altLang="en-US"/>
              <a:t>（左辺値）</a:t>
            </a:r>
          </a:p>
        </p:txBody>
      </p:sp>
      <p:sp>
        <p:nvSpPr>
          <p:cNvPr id="97287" name="Text Box 7"/>
          <p:cNvSpPr txBox="1">
            <a:spLocks noChangeArrowheads="1"/>
          </p:cNvSpPr>
          <p:nvPr/>
        </p:nvSpPr>
        <p:spPr bwMode="auto">
          <a:xfrm>
            <a:off x="611188" y="3933825"/>
            <a:ext cx="3384550" cy="376238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ja-JP" altLang="en-US"/>
              <a:t>勝手に壊さないでほしい</a:t>
            </a:r>
          </a:p>
        </p:txBody>
      </p:sp>
      <p:sp>
        <p:nvSpPr>
          <p:cNvPr id="97288" name="Text Box 8"/>
          <p:cNvSpPr txBox="1">
            <a:spLocks noChangeArrowheads="1"/>
          </p:cNvSpPr>
          <p:nvPr/>
        </p:nvSpPr>
        <p:spPr bwMode="auto">
          <a:xfrm>
            <a:off x="611188" y="4868863"/>
            <a:ext cx="3406775" cy="376237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ja-JP" altLang="en-US"/>
              <a:t>従来のコピーコンストラクタを起動</a:t>
            </a:r>
          </a:p>
        </p:txBody>
      </p:sp>
      <p:sp>
        <p:nvSpPr>
          <p:cNvPr id="97289" name="Text Box 9"/>
          <p:cNvSpPr txBox="1">
            <a:spLocks noChangeArrowheads="1"/>
          </p:cNvSpPr>
          <p:nvPr/>
        </p:nvSpPr>
        <p:spPr bwMode="auto">
          <a:xfrm>
            <a:off x="5076825" y="2708275"/>
            <a:ext cx="3598863" cy="650875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altLang="ja-JP"/>
              <a:t>‘</a:t>
            </a:r>
            <a:r>
              <a:rPr lang="en-US" altLang="ja-JP">
                <a:latin typeface="Lucida Console" pitchFamily="49" charset="0"/>
              </a:rPr>
              <a:t>h + w</a:t>
            </a:r>
            <a:r>
              <a:rPr lang="en-US" altLang="ja-JP"/>
              <a:t>’ </a:t>
            </a:r>
            <a:r>
              <a:rPr lang="ja-JP" altLang="en-US"/>
              <a:t>は名前の付いていない</a:t>
            </a:r>
          </a:p>
          <a:p>
            <a:r>
              <a:rPr lang="ja-JP" altLang="en-US"/>
              <a:t>オブジェクト </a:t>
            </a:r>
            <a:r>
              <a:rPr lang="en-US" altLang="ja-JP"/>
              <a:t>(</a:t>
            </a:r>
            <a:r>
              <a:rPr lang="ja-JP" altLang="en-US"/>
              <a:t>右辺値</a:t>
            </a:r>
            <a:r>
              <a:rPr lang="en-US" altLang="ja-JP"/>
              <a:t>) </a:t>
            </a:r>
            <a:r>
              <a:rPr lang="ja-JP" altLang="en-US"/>
              <a:t>を生成</a:t>
            </a:r>
          </a:p>
        </p:txBody>
      </p:sp>
      <p:sp>
        <p:nvSpPr>
          <p:cNvPr id="97290" name="Text Box 10"/>
          <p:cNvSpPr txBox="1">
            <a:spLocks noChangeArrowheads="1"/>
          </p:cNvSpPr>
          <p:nvPr/>
        </p:nvSpPr>
        <p:spPr bwMode="auto">
          <a:xfrm>
            <a:off x="5076825" y="3789363"/>
            <a:ext cx="3598863" cy="650875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altLang="ja-JP"/>
              <a:t>‘str’ </a:t>
            </a:r>
            <a:r>
              <a:rPr lang="ja-JP" altLang="en-US"/>
              <a:t>のコンストラクタは</a:t>
            </a:r>
          </a:p>
          <a:p>
            <a:r>
              <a:rPr lang="ja-JP" altLang="en-US"/>
              <a:t>右辺値を勝手に破壊して </a:t>
            </a:r>
            <a:r>
              <a:rPr lang="en-US" altLang="ja-JP"/>
              <a:t>O.K.</a:t>
            </a:r>
          </a:p>
        </p:txBody>
      </p:sp>
      <p:sp>
        <p:nvSpPr>
          <p:cNvPr id="97291" name="Text Box 11"/>
          <p:cNvSpPr txBox="1">
            <a:spLocks noChangeArrowheads="1"/>
          </p:cNvSpPr>
          <p:nvPr/>
        </p:nvSpPr>
        <p:spPr bwMode="auto">
          <a:xfrm>
            <a:off x="5076825" y="4868863"/>
            <a:ext cx="3635375" cy="376237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ja-JP" altLang="en-US"/>
              <a:t>ムーヴを用いたコンストラクタを起動</a:t>
            </a:r>
          </a:p>
        </p:txBody>
      </p:sp>
      <p:sp>
        <p:nvSpPr>
          <p:cNvPr id="97292" name="desk1"/>
          <p:cNvSpPr>
            <a:spLocks noEditPoints="1" noChangeArrowheads="1"/>
          </p:cNvSpPr>
          <p:nvPr/>
        </p:nvSpPr>
        <p:spPr bwMode="auto">
          <a:xfrm>
            <a:off x="1979613" y="5876925"/>
            <a:ext cx="5329237" cy="576263"/>
          </a:xfrm>
          <a:custGeom>
            <a:avLst/>
            <a:gdLst>
              <a:gd name="T0" fmla="*/ 0 w 21600"/>
              <a:gd name="T1" fmla="*/ 0 h 21600"/>
              <a:gd name="T2" fmla="*/ 21600 w 21600"/>
              <a:gd name="T3" fmla="*/ 0 h 21600"/>
              <a:gd name="T4" fmla="*/ 21600 w 21600"/>
              <a:gd name="T5" fmla="*/ 21600 h 21600"/>
              <a:gd name="T6" fmla="*/ 0 w 21600"/>
              <a:gd name="T7" fmla="*/ 21600 h 21600"/>
              <a:gd name="T8" fmla="*/ 10800 w 21600"/>
              <a:gd name="T9" fmla="*/ 0 h 21600"/>
              <a:gd name="T10" fmla="*/ 21600 w 21600"/>
              <a:gd name="T11" fmla="*/ 10800 h 21600"/>
              <a:gd name="T12" fmla="*/ 10800 w 21600"/>
              <a:gd name="T13" fmla="*/ 21600 h 21600"/>
              <a:gd name="T14" fmla="*/ 0 w 21600"/>
              <a:gd name="T15" fmla="*/ 10800 h 21600"/>
              <a:gd name="T16" fmla="*/ 1000 w 21600"/>
              <a:gd name="T17" fmla="*/ 1000 h 21600"/>
              <a:gd name="T18" fmla="*/ 20600 w 21600"/>
              <a:gd name="T19" fmla="*/ 20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FFFF99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/>
          <a:lstStyle/>
          <a:p>
            <a:r>
              <a:rPr lang="ja-JP" altLang="en-US" sz="2400"/>
              <a:t>左辺値と右辺値を自動で区別したい</a:t>
            </a:r>
          </a:p>
        </p:txBody>
      </p:sp>
      <p:sp>
        <p:nvSpPr>
          <p:cNvPr id="97293" name="Text Box 13"/>
          <p:cNvSpPr txBox="1">
            <a:spLocks noChangeArrowheads="1"/>
          </p:cNvSpPr>
          <p:nvPr/>
        </p:nvSpPr>
        <p:spPr bwMode="auto">
          <a:xfrm>
            <a:off x="250825" y="0"/>
            <a:ext cx="45450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ja-JP" altLang="en-US" sz="2400"/>
              <a:t>ムーヴのための </a:t>
            </a:r>
            <a:r>
              <a:rPr lang="en-US" altLang="ja-JP" sz="2400"/>
              <a:t>C++0x </a:t>
            </a:r>
            <a:r>
              <a:rPr lang="ja-JP" altLang="en-US" sz="2400"/>
              <a:t>言語機能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38D176-B631-4AF7-8953-CD4414540D6E}" type="slidenum">
              <a:rPr lang="en-US" altLang="ja-JP"/>
              <a:pPr/>
              <a:t>28</a:t>
            </a:fld>
            <a:endParaRPr lang="en-US" altLang="ja-JP"/>
          </a:p>
        </p:txBody>
      </p:sp>
      <p:sp>
        <p:nvSpPr>
          <p:cNvPr id="96258" name="Text Box 2"/>
          <p:cNvSpPr txBox="1">
            <a:spLocks noChangeArrowheads="1"/>
          </p:cNvSpPr>
          <p:nvPr/>
        </p:nvSpPr>
        <p:spPr bwMode="auto">
          <a:xfrm>
            <a:off x="250825" y="0"/>
            <a:ext cx="6407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ja-JP" altLang="en-US" sz="2400"/>
              <a:t>ムーヴのための </a:t>
            </a:r>
            <a:r>
              <a:rPr lang="en-US" altLang="ja-JP" sz="2400"/>
              <a:t>C++0x </a:t>
            </a:r>
            <a:r>
              <a:rPr lang="ja-JP" altLang="en-US" sz="2400"/>
              <a:t>言語機能 </a:t>
            </a:r>
            <a:r>
              <a:rPr lang="en-US" altLang="ja-JP" sz="2400"/>
              <a:t>– </a:t>
            </a:r>
            <a:r>
              <a:rPr lang="ja-JP" altLang="en-US" sz="2400"/>
              <a:t>右辺値参照</a:t>
            </a:r>
          </a:p>
        </p:txBody>
      </p:sp>
      <p:sp>
        <p:nvSpPr>
          <p:cNvPr id="96259" name="Text Box 3"/>
          <p:cNvSpPr txBox="1">
            <a:spLocks noChangeArrowheads="1"/>
          </p:cNvSpPr>
          <p:nvPr/>
        </p:nvSpPr>
        <p:spPr bwMode="auto">
          <a:xfrm>
            <a:off x="250825" y="1125538"/>
            <a:ext cx="4608513" cy="466725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ja-JP" altLang="en-US" sz="2400"/>
              <a:t>従来の参照型 </a:t>
            </a:r>
            <a:r>
              <a:rPr lang="en-US" altLang="ja-JP" sz="2400">
                <a:latin typeface="Lucida Console" pitchFamily="49" charset="0"/>
              </a:rPr>
              <a:t>&amp;</a:t>
            </a:r>
          </a:p>
        </p:txBody>
      </p:sp>
      <p:sp>
        <p:nvSpPr>
          <p:cNvPr id="96260" name="Text Box 4"/>
          <p:cNvSpPr txBox="1">
            <a:spLocks noChangeArrowheads="1"/>
          </p:cNvSpPr>
          <p:nvPr/>
        </p:nvSpPr>
        <p:spPr bwMode="auto">
          <a:xfrm>
            <a:off x="250825" y="2133600"/>
            <a:ext cx="4586288" cy="466725"/>
          </a:xfrm>
          <a:prstGeom prst="rect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ja-JP" altLang="en-US" sz="2400"/>
              <a:t>新しい参照型 </a:t>
            </a:r>
            <a:r>
              <a:rPr lang="en-US" altLang="ja-JP" sz="2400">
                <a:latin typeface="Lucida Console" pitchFamily="49" charset="0"/>
              </a:rPr>
              <a:t>&amp;&amp;</a:t>
            </a:r>
            <a:r>
              <a:rPr lang="en-US" altLang="ja-JP" sz="2400"/>
              <a:t> (</a:t>
            </a:r>
            <a:r>
              <a:rPr lang="ja-JP" altLang="en-US" sz="2400"/>
              <a:t>右辺値</a:t>
            </a:r>
            <a:r>
              <a:rPr lang="ja-JP" altLang="en-US" sz="2400">
                <a:latin typeface="Lucida Console" pitchFamily="49" charset="0"/>
              </a:rPr>
              <a:t>参照型</a:t>
            </a:r>
            <a:r>
              <a:rPr lang="en-US" altLang="ja-JP" sz="2400">
                <a:latin typeface="Lucida Console" pitchFamily="49" charset="0"/>
              </a:rPr>
              <a:t>)</a:t>
            </a:r>
          </a:p>
        </p:txBody>
      </p:sp>
      <p:sp>
        <p:nvSpPr>
          <p:cNvPr id="96261" name="Text Box 5"/>
          <p:cNvSpPr txBox="1">
            <a:spLocks noChangeArrowheads="1"/>
          </p:cNvSpPr>
          <p:nvPr/>
        </p:nvSpPr>
        <p:spPr bwMode="auto">
          <a:xfrm>
            <a:off x="250825" y="3644900"/>
            <a:ext cx="4981575" cy="265747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ja-JP" sz="2400">
                <a:latin typeface="Lucida Console" pitchFamily="49" charset="0"/>
              </a:rPr>
              <a:t>class String {</a:t>
            </a:r>
          </a:p>
          <a:p>
            <a:r>
              <a:rPr lang="en-US" altLang="ja-JP" sz="2400">
                <a:latin typeface="Lucida Console" pitchFamily="49" charset="0"/>
              </a:rPr>
              <a:t>  .....</a:t>
            </a:r>
          </a:p>
          <a:p>
            <a:r>
              <a:rPr lang="en-US" altLang="ja-JP" sz="2400">
                <a:latin typeface="Lucida Console" pitchFamily="49" charset="0"/>
              </a:rPr>
              <a:t>  String(const String&amp; x);</a:t>
            </a:r>
          </a:p>
          <a:p>
            <a:r>
              <a:rPr lang="en-US" altLang="ja-JP" sz="2400">
                <a:latin typeface="Lucida Console" pitchFamily="49" charset="0"/>
              </a:rPr>
              <a:t>  .....</a:t>
            </a:r>
          </a:p>
          <a:p>
            <a:r>
              <a:rPr lang="en-US" altLang="ja-JP" sz="2400">
                <a:latin typeface="Lucida Console" pitchFamily="49" charset="0"/>
              </a:rPr>
              <a:t>  </a:t>
            </a:r>
            <a:r>
              <a:rPr lang="en-US" altLang="ja-JP" sz="2400">
                <a:solidFill>
                  <a:srgbClr val="33CC33"/>
                </a:solidFill>
                <a:latin typeface="Lucida Console" pitchFamily="49" charset="0"/>
              </a:rPr>
              <a:t>String(String&amp;&amp; x);</a:t>
            </a:r>
          </a:p>
          <a:p>
            <a:r>
              <a:rPr lang="en-US" altLang="ja-JP" sz="2400">
                <a:latin typeface="Lucida Console" pitchFamily="49" charset="0"/>
              </a:rPr>
              <a:t>  .....</a:t>
            </a:r>
          </a:p>
          <a:p>
            <a:r>
              <a:rPr lang="en-US" altLang="ja-JP" sz="2400">
                <a:latin typeface="Lucida Console" pitchFamily="49" charset="0"/>
              </a:rPr>
              <a:t>};</a:t>
            </a:r>
          </a:p>
        </p:txBody>
      </p:sp>
      <p:sp>
        <p:nvSpPr>
          <p:cNvPr id="96262" name="Text Box 6"/>
          <p:cNvSpPr txBox="1">
            <a:spLocks noChangeArrowheads="1"/>
          </p:cNvSpPr>
          <p:nvPr/>
        </p:nvSpPr>
        <p:spPr bwMode="auto">
          <a:xfrm>
            <a:off x="5435600" y="1484313"/>
            <a:ext cx="3189288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ja-JP"/>
              <a:t>2</a:t>
            </a:r>
            <a:r>
              <a:rPr lang="ja-JP" altLang="en-US"/>
              <a:t>つの参照型でそれぞれ関数を</a:t>
            </a:r>
          </a:p>
          <a:p>
            <a:r>
              <a:rPr lang="ja-JP" altLang="en-US"/>
              <a:t>オーバーロード可能</a:t>
            </a:r>
          </a:p>
        </p:txBody>
      </p:sp>
      <p:sp>
        <p:nvSpPr>
          <p:cNvPr id="96263" name="Text Box 7"/>
          <p:cNvSpPr txBox="1">
            <a:spLocks noChangeArrowheads="1"/>
          </p:cNvSpPr>
          <p:nvPr/>
        </p:nvSpPr>
        <p:spPr bwMode="auto">
          <a:xfrm>
            <a:off x="5364163" y="4437063"/>
            <a:ext cx="3600450" cy="376237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ja-JP" altLang="en-US"/>
              <a:t>従来と同じコピーコンストラクタ</a:t>
            </a:r>
          </a:p>
        </p:txBody>
      </p:sp>
      <p:sp>
        <p:nvSpPr>
          <p:cNvPr id="96264" name="Text Box 8"/>
          <p:cNvSpPr txBox="1">
            <a:spLocks noChangeArrowheads="1"/>
          </p:cNvSpPr>
          <p:nvPr/>
        </p:nvSpPr>
        <p:spPr bwMode="auto">
          <a:xfrm>
            <a:off x="5364163" y="5157788"/>
            <a:ext cx="3624262" cy="650875"/>
          </a:xfrm>
          <a:prstGeom prst="rect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ja-JP" altLang="en-US"/>
              <a:t>右辺値参照型でオーバーロードした</a:t>
            </a:r>
          </a:p>
          <a:p>
            <a:r>
              <a:rPr lang="ja-JP" altLang="en-US"/>
              <a:t>コンストラクタ </a:t>
            </a:r>
            <a:r>
              <a:rPr lang="en-US" altLang="ja-JP"/>
              <a:t>(</a:t>
            </a:r>
            <a:r>
              <a:rPr lang="ja-JP" altLang="en-US"/>
              <a:t>ムーヴコンストラクタ</a:t>
            </a:r>
            <a:r>
              <a:rPr lang="en-US" altLang="ja-JP"/>
              <a:t>)</a:t>
            </a:r>
          </a:p>
        </p:txBody>
      </p:sp>
      <p:sp>
        <p:nvSpPr>
          <p:cNvPr id="96265" name="Line 9"/>
          <p:cNvSpPr>
            <a:spLocks noChangeShapeType="1"/>
          </p:cNvSpPr>
          <p:nvPr/>
        </p:nvSpPr>
        <p:spPr bwMode="auto">
          <a:xfrm>
            <a:off x="5076825" y="4652963"/>
            <a:ext cx="28733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ja-JP" altLang="en-US"/>
          </a:p>
        </p:txBody>
      </p:sp>
      <p:sp>
        <p:nvSpPr>
          <p:cNvPr id="96266" name="Line 10"/>
          <p:cNvSpPr>
            <a:spLocks noChangeShapeType="1"/>
          </p:cNvSpPr>
          <p:nvPr/>
        </p:nvSpPr>
        <p:spPr bwMode="auto">
          <a:xfrm>
            <a:off x="4284663" y="5373688"/>
            <a:ext cx="10795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ja-JP" altLang="en-US"/>
          </a:p>
        </p:txBody>
      </p:sp>
      <p:sp>
        <p:nvSpPr>
          <p:cNvPr id="96267" name="Text Box 11"/>
          <p:cNvSpPr txBox="1">
            <a:spLocks noChangeArrowheads="1"/>
          </p:cNvSpPr>
          <p:nvPr/>
        </p:nvSpPr>
        <p:spPr bwMode="auto">
          <a:xfrm>
            <a:off x="2268538" y="1557338"/>
            <a:ext cx="4508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ja-JP" sz="3600"/>
              <a:t>+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18E1A-A460-4B60-8F9C-A15178BD139A}" type="slidenum">
              <a:rPr lang="en-US" altLang="ja-JP"/>
              <a:pPr/>
              <a:t>29</a:t>
            </a:fld>
            <a:endParaRPr lang="en-US" altLang="ja-JP"/>
          </a:p>
        </p:txBody>
      </p:sp>
      <p:sp>
        <p:nvSpPr>
          <p:cNvPr id="99330" name="Text Box 2"/>
          <p:cNvSpPr txBox="1">
            <a:spLocks noChangeArrowheads="1"/>
          </p:cNvSpPr>
          <p:nvPr/>
        </p:nvSpPr>
        <p:spPr bwMode="auto">
          <a:xfrm>
            <a:off x="250825" y="765175"/>
            <a:ext cx="7559675" cy="557847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ja-JP" sz="2400">
                <a:latin typeface="Lucida Console" pitchFamily="49" charset="0"/>
              </a:rPr>
              <a:t>class String {</a:t>
            </a:r>
          </a:p>
          <a:p>
            <a:r>
              <a:rPr lang="en-US" altLang="ja-JP" sz="2400">
                <a:latin typeface="Lucida Console" pitchFamily="49" charset="0"/>
              </a:rPr>
              <a:t>  String(const String&amp; x)</a:t>
            </a:r>
          </a:p>
          <a:p>
            <a:r>
              <a:rPr lang="en-US" altLang="ja-JP" sz="2400">
                <a:latin typeface="Lucida Console" pitchFamily="49" charset="0"/>
              </a:rPr>
              <a:t>    : p_(), sz_()</a:t>
            </a:r>
          </a:p>
          <a:p>
            <a:r>
              <a:rPr lang="en-US" altLang="ja-JP" sz="2400">
                <a:latin typeface="Lucida Console" pitchFamily="49" charset="0"/>
              </a:rPr>
              <a:t>  { p_ = new char[x.sz_];</a:t>
            </a:r>
          </a:p>
          <a:p>
            <a:r>
              <a:rPr lang="en-US" altLang="ja-JP" sz="2400">
                <a:latin typeface="Lucida Console" pitchFamily="49" charset="0"/>
              </a:rPr>
              <a:t>    sz_ = x.sz_;</a:t>
            </a:r>
          </a:p>
          <a:p>
            <a:r>
              <a:rPr lang="en-US" altLang="ja-JP" sz="2400">
                <a:latin typeface="Lucida Console" pitchFamily="49" charset="0"/>
              </a:rPr>
              <a:t>    std::copy(x.p_, x.p_ + x.sz_, p_); }</a:t>
            </a:r>
          </a:p>
          <a:p>
            <a:endParaRPr lang="en-US" altLang="ja-JP" sz="2400">
              <a:latin typeface="Lucida Console" pitchFamily="49" charset="0"/>
            </a:endParaRPr>
          </a:p>
          <a:p>
            <a:r>
              <a:rPr lang="en-US" altLang="ja-JP" sz="2400">
                <a:latin typeface="Lucida Console" pitchFamily="49" charset="0"/>
              </a:rPr>
              <a:t>  String(String&amp;&amp; x)</a:t>
            </a:r>
          </a:p>
          <a:p>
            <a:r>
              <a:rPr lang="en-US" altLang="ja-JP" sz="2400">
                <a:latin typeface="Lucida Console" pitchFamily="49" charset="0"/>
              </a:rPr>
              <a:t>    : p_(x.p_), sz_(x.sz_)</a:t>
            </a:r>
          </a:p>
          <a:p>
            <a:r>
              <a:rPr lang="en-US" altLang="ja-JP" sz="2400">
                <a:latin typeface="Lucida Console" pitchFamily="49" charset="0"/>
              </a:rPr>
              <a:t>  { x.p_ = 0;</a:t>
            </a:r>
          </a:p>
          <a:p>
            <a:r>
              <a:rPr lang="en-US" altLang="ja-JP" sz="2400">
                <a:latin typeface="Lucida Console" pitchFamily="49" charset="0"/>
              </a:rPr>
              <a:t>    x.sz_ = 0;</a:t>
            </a:r>
            <a:r>
              <a:rPr lang="ja-JP" altLang="en-US" sz="2400">
                <a:latin typeface="Lucida Console" pitchFamily="49" charset="0"/>
              </a:rPr>
              <a:t>　</a:t>
            </a:r>
            <a:r>
              <a:rPr lang="en-US" altLang="ja-JP" sz="2400">
                <a:latin typeface="Lucida Console" pitchFamily="49" charset="0"/>
              </a:rPr>
              <a:t>}</a:t>
            </a:r>
          </a:p>
          <a:p>
            <a:r>
              <a:rPr lang="en-US" altLang="ja-JP" sz="2400">
                <a:latin typeface="Lucida Console" pitchFamily="49" charset="0"/>
              </a:rPr>
              <a:t>  .....</a:t>
            </a:r>
          </a:p>
          <a:p>
            <a:r>
              <a:rPr lang="en-US" altLang="ja-JP" sz="2400">
                <a:latin typeface="Lucida Console" pitchFamily="49" charset="0"/>
              </a:rPr>
              <a:t>private:</a:t>
            </a:r>
          </a:p>
          <a:p>
            <a:r>
              <a:rPr lang="en-US" altLang="ja-JP" sz="2400">
                <a:latin typeface="Lucida Console" pitchFamily="49" charset="0"/>
              </a:rPr>
              <a:t>  char *p_; std::size_t sz_;</a:t>
            </a:r>
          </a:p>
          <a:p>
            <a:r>
              <a:rPr lang="en-US" altLang="ja-JP" sz="2400">
                <a:latin typeface="Lucida Console" pitchFamily="49" charset="0"/>
              </a:rPr>
              <a:t>};</a:t>
            </a:r>
          </a:p>
        </p:txBody>
      </p:sp>
      <p:sp>
        <p:nvSpPr>
          <p:cNvPr id="99333" name="Text Box 5"/>
          <p:cNvSpPr txBox="1">
            <a:spLocks noChangeArrowheads="1"/>
          </p:cNvSpPr>
          <p:nvPr/>
        </p:nvSpPr>
        <p:spPr bwMode="auto">
          <a:xfrm>
            <a:off x="6804025" y="1484313"/>
            <a:ext cx="2058988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ja-JP" altLang="en-US"/>
              <a:t>コピーコンストラクタ</a:t>
            </a:r>
          </a:p>
        </p:txBody>
      </p:sp>
      <p:sp>
        <p:nvSpPr>
          <p:cNvPr id="99334" name="Text Box 6"/>
          <p:cNvSpPr txBox="1">
            <a:spLocks noChangeArrowheads="1"/>
          </p:cNvSpPr>
          <p:nvPr/>
        </p:nvSpPr>
        <p:spPr bwMode="auto">
          <a:xfrm>
            <a:off x="6732588" y="3716338"/>
            <a:ext cx="212248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ja-JP" altLang="en-US"/>
              <a:t>ムーヴコンストラクタ</a:t>
            </a:r>
          </a:p>
        </p:txBody>
      </p:sp>
      <p:sp>
        <p:nvSpPr>
          <p:cNvPr id="99335" name="Text Box 7"/>
          <p:cNvSpPr txBox="1">
            <a:spLocks noChangeArrowheads="1"/>
          </p:cNvSpPr>
          <p:nvPr/>
        </p:nvSpPr>
        <p:spPr bwMode="auto">
          <a:xfrm>
            <a:off x="179388" y="0"/>
            <a:ext cx="63182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ja-JP" altLang="en-US" sz="2400"/>
              <a:t>ムーヴコンストラクタの実装 </a:t>
            </a:r>
            <a:r>
              <a:rPr lang="en-US" altLang="ja-JP" sz="2400"/>
              <a:t>– </a:t>
            </a:r>
            <a:r>
              <a:rPr lang="ja-JP" altLang="en-US" sz="2400"/>
              <a:t>文字列クラスの例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22C96-1881-4340-84F5-5F17F2C0396C}" type="slidenum">
              <a:rPr lang="en-US" altLang="ja-JP"/>
              <a:pPr/>
              <a:t>3</a:t>
            </a:fld>
            <a:endParaRPr lang="en-US" altLang="ja-JP"/>
          </a:p>
        </p:txBody>
      </p:sp>
      <p:sp>
        <p:nvSpPr>
          <p:cNvPr id="19464" name="Rectangle 8"/>
          <p:cNvSpPr>
            <a:spLocks noChangeArrowheads="1"/>
          </p:cNvSpPr>
          <p:nvPr/>
        </p:nvSpPr>
        <p:spPr bwMode="auto">
          <a:xfrm>
            <a:off x="539750" y="1484313"/>
            <a:ext cx="4895850" cy="5048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ja-JP" altLang="en-US" sz="2400"/>
              <a:t>オブジェクト操作の基本は</a:t>
            </a:r>
            <a:r>
              <a:rPr lang="ja-JP" altLang="en-US" sz="2400">
                <a:solidFill>
                  <a:srgbClr val="CC3300"/>
                </a:solidFill>
              </a:rPr>
              <a:t>コピー</a:t>
            </a:r>
          </a:p>
        </p:txBody>
      </p:sp>
      <p:sp>
        <p:nvSpPr>
          <p:cNvPr id="19465" name="Rectangle 9"/>
          <p:cNvSpPr>
            <a:spLocks noChangeArrowheads="1"/>
          </p:cNvSpPr>
          <p:nvPr/>
        </p:nvSpPr>
        <p:spPr bwMode="auto">
          <a:xfrm>
            <a:off x="539750" y="1123950"/>
            <a:ext cx="2232025" cy="358775"/>
          </a:xfrm>
          <a:prstGeom prst="rect">
            <a:avLst/>
          </a:prstGeom>
          <a:solidFill>
            <a:schemeClr val="bg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ja-JP"/>
              <a:t>C/C++ </a:t>
            </a:r>
            <a:r>
              <a:rPr lang="ja-JP" altLang="en-US"/>
              <a:t>においては・・・</a:t>
            </a:r>
          </a:p>
        </p:txBody>
      </p:sp>
      <p:sp>
        <p:nvSpPr>
          <p:cNvPr id="19466" name="Rectangle 10"/>
          <p:cNvSpPr>
            <a:spLocks noChangeArrowheads="1"/>
          </p:cNvSpPr>
          <p:nvPr/>
        </p:nvSpPr>
        <p:spPr bwMode="auto">
          <a:xfrm>
            <a:off x="539750" y="3213100"/>
            <a:ext cx="4895850" cy="914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ja-JP" altLang="en-US" sz="2400">
                <a:solidFill>
                  <a:srgbClr val="CC3300"/>
                </a:solidFill>
              </a:rPr>
              <a:t>ムーヴ</a:t>
            </a:r>
            <a:r>
              <a:rPr lang="ja-JP" altLang="en-US" sz="2400"/>
              <a:t>も重要な操作じゃね？</a:t>
            </a:r>
          </a:p>
        </p:txBody>
      </p:sp>
      <p:sp>
        <p:nvSpPr>
          <p:cNvPr id="19469" name="Rectangle 13"/>
          <p:cNvSpPr>
            <a:spLocks noChangeArrowheads="1"/>
          </p:cNvSpPr>
          <p:nvPr/>
        </p:nvSpPr>
        <p:spPr bwMode="auto">
          <a:xfrm>
            <a:off x="539750" y="5084763"/>
            <a:ext cx="2232025" cy="358775"/>
          </a:xfrm>
          <a:prstGeom prst="rect">
            <a:avLst/>
          </a:prstGeom>
          <a:solidFill>
            <a:schemeClr val="bg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ja-JP"/>
              <a:t>C++0x </a:t>
            </a:r>
            <a:r>
              <a:rPr lang="ja-JP" altLang="en-US"/>
              <a:t>では</a:t>
            </a:r>
          </a:p>
        </p:txBody>
      </p:sp>
      <p:sp>
        <p:nvSpPr>
          <p:cNvPr id="19470" name="desk1"/>
          <p:cNvSpPr>
            <a:spLocks noEditPoints="1" noChangeArrowheads="1"/>
          </p:cNvSpPr>
          <p:nvPr/>
        </p:nvSpPr>
        <p:spPr bwMode="auto">
          <a:xfrm>
            <a:off x="539750" y="5445125"/>
            <a:ext cx="4895850" cy="904875"/>
          </a:xfrm>
          <a:custGeom>
            <a:avLst/>
            <a:gdLst>
              <a:gd name="T0" fmla="*/ 0 w 21600"/>
              <a:gd name="T1" fmla="*/ 0 h 21600"/>
              <a:gd name="T2" fmla="*/ 21600 w 21600"/>
              <a:gd name="T3" fmla="*/ 0 h 21600"/>
              <a:gd name="T4" fmla="*/ 21600 w 21600"/>
              <a:gd name="T5" fmla="*/ 21600 h 21600"/>
              <a:gd name="T6" fmla="*/ 0 w 21600"/>
              <a:gd name="T7" fmla="*/ 21600 h 21600"/>
              <a:gd name="T8" fmla="*/ 10800 w 21600"/>
              <a:gd name="T9" fmla="*/ 0 h 21600"/>
              <a:gd name="T10" fmla="*/ 21600 w 21600"/>
              <a:gd name="T11" fmla="*/ 10800 h 21600"/>
              <a:gd name="T12" fmla="*/ 10800 w 21600"/>
              <a:gd name="T13" fmla="*/ 21600 h 21600"/>
              <a:gd name="T14" fmla="*/ 0 w 21600"/>
              <a:gd name="T15" fmla="*/ 10800 h 21600"/>
              <a:gd name="T16" fmla="*/ 1000 w 21600"/>
              <a:gd name="T17" fmla="*/ 1000 h 21600"/>
              <a:gd name="T18" fmla="*/ 20600 w 21600"/>
              <a:gd name="T19" fmla="*/ 20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 anchor="ctr" anchorCtr="1"/>
          <a:lstStyle/>
          <a:p>
            <a:pPr algn="ctr"/>
            <a:r>
              <a:rPr lang="ja-JP" altLang="en-US" sz="2400"/>
              <a:t>ムーヴのための</a:t>
            </a:r>
            <a:r>
              <a:rPr lang="ja-JP" altLang="en-US" sz="2400">
                <a:solidFill>
                  <a:srgbClr val="CC3300"/>
                </a:solidFill>
              </a:rPr>
              <a:t>言語サポート</a:t>
            </a:r>
            <a:r>
              <a:rPr lang="ja-JP" altLang="en-US" sz="2400"/>
              <a:t>！</a:t>
            </a:r>
          </a:p>
        </p:txBody>
      </p:sp>
      <p:sp>
        <p:nvSpPr>
          <p:cNvPr id="19471" name="Rectangle 15"/>
          <p:cNvSpPr>
            <a:spLocks noChangeArrowheads="1"/>
          </p:cNvSpPr>
          <p:nvPr/>
        </p:nvSpPr>
        <p:spPr bwMode="auto">
          <a:xfrm>
            <a:off x="539750" y="2852738"/>
            <a:ext cx="2232025" cy="358775"/>
          </a:xfrm>
          <a:prstGeom prst="rect">
            <a:avLst/>
          </a:prstGeom>
          <a:solidFill>
            <a:schemeClr val="bg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ja-JP"/>
              <a:t>C++</a:t>
            </a:r>
            <a:r>
              <a:rPr lang="ja-JP" altLang="en-US"/>
              <a:t>では</a:t>
            </a:r>
          </a:p>
        </p:txBody>
      </p:sp>
      <p:sp>
        <p:nvSpPr>
          <p:cNvPr id="19472" name="Oval 16"/>
          <p:cNvSpPr>
            <a:spLocks noChangeArrowheads="1"/>
          </p:cNvSpPr>
          <p:nvPr/>
        </p:nvSpPr>
        <p:spPr bwMode="auto">
          <a:xfrm>
            <a:off x="6443663" y="3140075"/>
            <a:ext cx="1944687" cy="914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ja-JP" altLang="en-US"/>
              <a:t>動的配列の再配置</a:t>
            </a:r>
          </a:p>
        </p:txBody>
      </p:sp>
      <p:sp>
        <p:nvSpPr>
          <p:cNvPr id="19473" name="Oval 17"/>
          <p:cNvSpPr>
            <a:spLocks noChangeArrowheads="1"/>
          </p:cNvSpPr>
          <p:nvPr/>
        </p:nvSpPr>
        <p:spPr bwMode="auto">
          <a:xfrm>
            <a:off x="6443663" y="2058988"/>
            <a:ext cx="1943100" cy="914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ja-JP" altLang="en-US"/>
              <a:t>関数からの戻り値</a:t>
            </a:r>
          </a:p>
        </p:txBody>
      </p:sp>
      <p:sp>
        <p:nvSpPr>
          <p:cNvPr id="19474" name="Oval 18"/>
          <p:cNvSpPr>
            <a:spLocks noChangeArrowheads="1"/>
          </p:cNvSpPr>
          <p:nvPr/>
        </p:nvSpPr>
        <p:spPr bwMode="auto">
          <a:xfrm>
            <a:off x="6443663" y="4148138"/>
            <a:ext cx="1944687" cy="914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ja-JP" altLang="en-US"/>
              <a:t>一時オブジェクト</a:t>
            </a:r>
          </a:p>
        </p:txBody>
      </p:sp>
      <p:sp>
        <p:nvSpPr>
          <p:cNvPr id="19475" name="Text Box 19"/>
          <p:cNvSpPr txBox="1">
            <a:spLocks noChangeArrowheads="1"/>
          </p:cNvSpPr>
          <p:nvPr/>
        </p:nvSpPr>
        <p:spPr bwMode="auto">
          <a:xfrm>
            <a:off x="7883525" y="5084763"/>
            <a:ext cx="7175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ja-JP"/>
              <a:t>etc…</a:t>
            </a:r>
          </a:p>
        </p:txBody>
      </p:sp>
      <p:sp>
        <p:nvSpPr>
          <p:cNvPr id="19476" name="AutoShape 20"/>
          <p:cNvSpPr>
            <a:spLocks noChangeArrowheads="1"/>
          </p:cNvSpPr>
          <p:nvPr/>
        </p:nvSpPr>
        <p:spPr bwMode="auto">
          <a:xfrm>
            <a:off x="6156325" y="1628775"/>
            <a:ext cx="2519363" cy="3960813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85C8CD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19468" name="Text Box 12"/>
          <p:cNvSpPr txBox="1">
            <a:spLocks noChangeArrowheads="1"/>
          </p:cNvSpPr>
          <p:nvPr/>
        </p:nvSpPr>
        <p:spPr bwMode="auto">
          <a:xfrm>
            <a:off x="6659563" y="1412875"/>
            <a:ext cx="1531937" cy="366713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ja-JP" altLang="en-US"/>
              <a:t>ムーヴの出番</a:t>
            </a:r>
          </a:p>
        </p:txBody>
      </p:sp>
      <p:sp>
        <p:nvSpPr>
          <p:cNvPr id="19480" name="Freeform 24"/>
          <p:cNvSpPr>
            <a:spLocks/>
          </p:cNvSpPr>
          <p:nvPr/>
        </p:nvSpPr>
        <p:spPr bwMode="auto">
          <a:xfrm>
            <a:off x="4716463" y="2060575"/>
            <a:ext cx="1295400" cy="1439863"/>
          </a:xfrm>
          <a:custGeom>
            <a:avLst/>
            <a:gdLst/>
            <a:ahLst/>
            <a:cxnLst>
              <a:cxn ang="0">
                <a:pos x="680" y="0"/>
              </a:cxn>
              <a:cxn ang="0">
                <a:pos x="227" y="136"/>
              </a:cxn>
              <a:cxn ang="0">
                <a:pos x="0" y="544"/>
              </a:cxn>
            </a:cxnLst>
            <a:rect l="0" t="0" r="r" b="b"/>
            <a:pathLst>
              <a:path w="680" h="544">
                <a:moveTo>
                  <a:pt x="680" y="0"/>
                </a:moveTo>
                <a:cubicBezTo>
                  <a:pt x="510" y="22"/>
                  <a:pt x="340" y="45"/>
                  <a:pt x="227" y="136"/>
                </a:cubicBezTo>
                <a:cubicBezTo>
                  <a:pt x="114" y="227"/>
                  <a:pt x="57" y="385"/>
                  <a:pt x="0" y="544"/>
                </a:cubicBezTo>
              </a:path>
            </a:pathLst>
          </a:custGeom>
          <a:noFill/>
          <a:ln w="38100" cap="flat">
            <a:solidFill>
              <a:srgbClr val="85C8CD"/>
            </a:solidFill>
            <a:prstDash val="dash"/>
            <a:round/>
            <a:headEnd type="none" w="med" len="med"/>
            <a:tailEnd type="arrow" w="med" len="med"/>
          </a:ln>
          <a:effectLst/>
        </p:spPr>
        <p:txBody>
          <a:bodyPr/>
          <a:lstStyle/>
          <a:p>
            <a:endParaRPr lang="ja-JP" altLang="en-US"/>
          </a:p>
        </p:txBody>
      </p:sp>
      <p:sp>
        <p:nvSpPr>
          <p:cNvPr id="19481" name="AutoShape 25"/>
          <p:cNvSpPr>
            <a:spLocks noChangeArrowheads="1"/>
          </p:cNvSpPr>
          <p:nvPr/>
        </p:nvSpPr>
        <p:spPr bwMode="auto">
          <a:xfrm>
            <a:off x="3419475" y="2132013"/>
            <a:ext cx="485775" cy="647700"/>
          </a:xfrm>
          <a:prstGeom prst="downArrow">
            <a:avLst>
              <a:gd name="adj1" fmla="val 54250"/>
              <a:gd name="adj2" fmla="val 66994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eaVert" wrap="none" anchor="ctr"/>
          <a:lstStyle/>
          <a:p>
            <a:endParaRPr lang="ja-JP" altLang="en-US"/>
          </a:p>
        </p:txBody>
      </p:sp>
      <p:sp>
        <p:nvSpPr>
          <p:cNvPr id="19482" name="Text Box 26"/>
          <p:cNvSpPr txBox="1">
            <a:spLocks noChangeArrowheads="1"/>
          </p:cNvSpPr>
          <p:nvPr/>
        </p:nvSpPr>
        <p:spPr bwMode="auto">
          <a:xfrm>
            <a:off x="684213" y="2276475"/>
            <a:ext cx="2713037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ja-JP" altLang="en-US"/>
              <a:t>汎用ライブラリの運用実績</a:t>
            </a:r>
          </a:p>
        </p:txBody>
      </p:sp>
      <p:sp>
        <p:nvSpPr>
          <p:cNvPr id="19483" name="AutoShape 27"/>
          <p:cNvSpPr>
            <a:spLocks noChangeArrowheads="1"/>
          </p:cNvSpPr>
          <p:nvPr/>
        </p:nvSpPr>
        <p:spPr bwMode="auto">
          <a:xfrm>
            <a:off x="3419475" y="4292600"/>
            <a:ext cx="485775" cy="647700"/>
          </a:xfrm>
          <a:prstGeom prst="downArrow">
            <a:avLst>
              <a:gd name="adj1" fmla="val 54250"/>
              <a:gd name="adj2" fmla="val 66994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eaVert" wrap="none" anchor="ctr"/>
          <a:lstStyle/>
          <a:p>
            <a:endParaRPr lang="ja-JP" altLang="en-US"/>
          </a:p>
        </p:txBody>
      </p:sp>
      <p:sp>
        <p:nvSpPr>
          <p:cNvPr id="19484" name="Text Box 28"/>
          <p:cNvSpPr txBox="1">
            <a:spLocks noChangeArrowheads="1"/>
          </p:cNvSpPr>
          <p:nvPr/>
        </p:nvSpPr>
        <p:spPr bwMode="auto">
          <a:xfrm>
            <a:off x="684213" y="4437063"/>
            <a:ext cx="26987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ja-JP"/>
              <a:t>C++03 </a:t>
            </a:r>
            <a:r>
              <a:rPr lang="ja-JP" altLang="en-US"/>
              <a:t>ではムーブは面倒</a:t>
            </a:r>
          </a:p>
        </p:txBody>
      </p:sp>
      <p:sp>
        <p:nvSpPr>
          <p:cNvPr id="19486" name="Text Box 30"/>
          <p:cNvSpPr txBox="1">
            <a:spLocks noChangeArrowheads="1"/>
          </p:cNvSpPr>
          <p:nvPr/>
        </p:nvSpPr>
        <p:spPr bwMode="auto">
          <a:xfrm>
            <a:off x="107950" y="0"/>
            <a:ext cx="10699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ja-JP" altLang="en-US" sz="2400">
                <a:solidFill>
                  <a:schemeClr val="tx2"/>
                </a:solidFill>
              </a:rPr>
              <a:t>ムーヴ</a:t>
            </a:r>
          </a:p>
        </p:txBody>
      </p:sp>
      <p:sp>
        <p:nvSpPr>
          <p:cNvPr id="19487" name="Line 31"/>
          <p:cNvSpPr>
            <a:spLocks noChangeShapeType="1"/>
          </p:cNvSpPr>
          <p:nvPr/>
        </p:nvSpPr>
        <p:spPr bwMode="auto">
          <a:xfrm flipH="1">
            <a:off x="215900" y="476250"/>
            <a:ext cx="8636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ja-JP" altLang="en-US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F1846E-8B9E-4568-9C34-82E10F7D73E7}" type="slidenum">
              <a:rPr lang="en-US" altLang="ja-JP"/>
              <a:pPr/>
              <a:t>30</a:t>
            </a:fld>
            <a:endParaRPr lang="en-US" altLang="ja-JP"/>
          </a:p>
        </p:txBody>
      </p:sp>
      <p:sp>
        <p:nvSpPr>
          <p:cNvPr id="102404" name="Text Box 4"/>
          <p:cNvSpPr txBox="1">
            <a:spLocks noChangeArrowheads="1"/>
          </p:cNvSpPr>
          <p:nvPr/>
        </p:nvSpPr>
        <p:spPr bwMode="auto">
          <a:xfrm>
            <a:off x="2051050" y="3789363"/>
            <a:ext cx="4981575" cy="265747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ja-JP" sz="2400">
                <a:latin typeface="Lucida Console" pitchFamily="49" charset="0"/>
              </a:rPr>
              <a:t>class String {</a:t>
            </a:r>
          </a:p>
          <a:p>
            <a:r>
              <a:rPr lang="en-US" altLang="ja-JP" sz="2400">
                <a:latin typeface="Lucida Console" pitchFamily="49" charset="0"/>
              </a:rPr>
              <a:t>  .....</a:t>
            </a:r>
          </a:p>
          <a:p>
            <a:r>
              <a:rPr lang="en-US" altLang="ja-JP" sz="2400">
                <a:latin typeface="Lucida Console" pitchFamily="49" charset="0"/>
              </a:rPr>
              <a:t>  </a:t>
            </a:r>
            <a:r>
              <a:rPr lang="en-US" altLang="ja-JP" sz="2400">
                <a:solidFill>
                  <a:srgbClr val="FF66FF"/>
                </a:solidFill>
                <a:latin typeface="Lucida Console" pitchFamily="49" charset="0"/>
              </a:rPr>
              <a:t>String(const String&amp; x);</a:t>
            </a:r>
          </a:p>
          <a:p>
            <a:r>
              <a:rPr lang="en-US" altLang="ja-JP" sz="2400">
                <a:latin typeface="Lucida Console" pitchFamily="49" charset="0"/>
              </a:rPr>
              <a:t>  .....</a:t>
            </a:r>
          </a:p>
          <a:p>
            <a:r>
              <a:rPr lang="en-US" altLang="ja-JP" sz="2400">
                <a:latin typeface="Lucida Console" pitchFamily="49" charset="0"/>
              </a:rPr>
              <a:t>  </a:t>
            </a:r>
            <a:r>
              <a:rPr lang="en-US" altLang="ja-JP" sz="2400">
                <a:solidFill>
                  <a:srgbClr val="33CC33"/>
                </a:solidFill>
                <a:latin typeface="Lucida Console" pitchFamily="49" charset="0"/>
              </a:rPr>
              <a:t>String(String&amp;&amp; x);</a:t>
            </a:r>
          </a:p>
          <a:p>
            <a:r>
              <a:rPr lang="en-US" altLang="ja-JP" sz="2400">
                <a:latin typeface="Lucida Console" pitchFamily="49" charset="0"/>
              </a:rPr>
              <a:t>  .....</a:t>
            </a:r>
          </a:p>
          <a:p>
            <a:r>
              <a:rPr lang="en-US" altLang="ja-JP" sz="2400">
                <a:latin typeface="Lucida Console" pitchFamily="49" charset="0"/>
              </a:rPr>
              <a:t>};</a:t>
            </a:r>
          </a:p>
        </p:txBody>
      </p:sp>
      <p:sp>
        <p:nvSpPr>
          <p:cNvPr id="102405" name="Rectangle 5"/>
          <p:cNvSpPr>
            <a:spLocks noChangeArrowheads="1"/>
          </p:cNvSpPr>
          <p:nvPr/>
        </p:nvSpPr>
        <p:spPr bwMode="auto">
          <a:xfrm>
            <a:off x="4787900" y="981075"/>
            <a:ext cx="4103688" cy="1223963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altLang="ja-JP" sz="2400">
                <a:latin typeface="Lucida Console" pitchFamily="49" charset="0"/>
              </a:rPr>
              <a:t>String h(“Hello, ”);</a:t>
            </a:r>
          </a:p>
          <a:p>
            <a:r>
              <a:rPr lang="en-US" altLang="ja-JP" sz="2400">
                <a:latin typeface="Lucida Console" pitchFamily="49" charset="0"/>
              </a:rPr>
              <a:t>String w(“world!”);</a:t>
            </a:r>
          </a:p>
          <a:p>
            <a:r>
              <a:rPr lang="en-US" altLang="ja-JP" sz="2400">
                <a:latin typeface="Lucida Console" pitchFamily="49" charset="0"/>
              </a:rPr>
              <a:t>String </a:t>
            </a:r>
            <a:r>
              <a:rPr lang="en-US" altLang="ja-JP" sz="2400">
                <a:solidFill>
                  <a:srgbClr val="33CC33"/>
                </a:solidFill>
                <a:latin typeface="Lucida Console" pitchFamily="49" charset="0"/>
              </a:rPr>
              <a:t>str = h + w</a:t>
            </a:r>
            <a:r>
              <a:rPr lang="en-US" altLang="ja-JP" sz="2400">
                <a:latin typeface="Lucida Console" pitchFamily="49" charset="0"/>
              </a:rPr>
              <a:t>;</a:t>
            </a:r>
          </a:p>
        </p:txBody>
      </p:sp>
      <p:sp>
        <p:nvSpPr>
          <p:cNvPr id="102406" name="Rectangle 6"/>
          <p:cNvSpPr>
            <a:spLocks noChangeArrowheads="1"/>
          </p:cNvSpPr>
          <p:nvPr/>
        </p:nvSpPr>
        <p:spPr bwMode="auto">
          <a:xfrm>
            <a:off x="250825" y="981075"/>
            <a:ext cx="4103688" cy="9366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altLang="ja-JP" sz="2400">
                <a:latin typeface="Lucida Console" pitchFamily="49" charset="0"/>
              </a:rPr>
              <a:t>String h(“Hello, ”);</a:t>
            </a:r>
          </a:p>
          <a:p>
            <a:r>
              <a:rPr lang="en-US" altLang="ja-JP" sz="2400">
                <a:latin typeface="Lucida Console" pitchFamily="49" charset="0"/>
              </a:rPr>
              <a:t>String </a:t>
            </a:r>
            <a:r>
              <a:rPr lang="en-US" altLang="ja-JP" sz="2400">
                <a:solidFill>
                  <a:srgbClr val="FF66FF"/>
                </a:solidFill>
                <a:latin typeface="Lucida Console" pitchFamily="49" charset="0"/>
              </a:rPr>
              <a:t>str = h</a:t>
            </a:r>
            <a:r>
              <a:rPr lang="en-US" altLang="ja-JP" sz="2400">
                <a:latin typeface="Lucida Console" pitchFamily="49" charset="0"/>
              </a:rPr>
              <a:t>;</a:t>
            </a:r>
          </a:p>
        </p:txBody>
      </p:sp>
      <p:sp>
        <p:nvSpPr>
          <p:cNvPr id="102407" name="Text Box 7"/>
          <p:cNvSpPr txBox="1">
            <a:spLocks noChangeArrowheads="1"/>
          </p:cNvSpPr>
          <p:nvPr/>
        </p:nvSpPr>
        <p:spPr bwMode="auto">
          <a:xfrm>
            <a:off x="179388" y="0"/>
            <a:ext cx="63182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ja-JP" altLang="en-US" sz="2400"/>
              <a:t>ムーヴコンストラクタの実装 </a:t>
            </a:r>
            <a:r>
              <a:rPr lang="en-US" altLang="ja-JP" sz="2400"/>
              <a:t>– </a:t>
            </a:r>
            <a:r>
              <a:rPr lang="ja-JP" altLang="en-US" sz="2400"/>
              <a:t>文字列クラスの例</a:t>
            </a:r>
          </a:p>
        </p:txBody>
      </p:sp>
      <p:sp>
        <p:nvSpPr>
          <p:cNvPr id="102409" name="Freeform 9"/>
          <p:cNvSpPr>
            <a:spLocks/>
          </p:cNvSpPr>
          <p:nvPr/>
        </p:nvSpPr>
        <p:spPr bwMode="auto">
          <a:xfrm>
            <a:off x="1247775" y="1844675"/>
            <a:ext cx="1236663" cy="2879725"/>
          </a:xfrm>
          <a:custGeom>
            <a:avLst/>
            <a:gdLst/>
            <a:ahLst/>
            <a:cxnLst>
              <a:cxn ang="0">
                <a:pos x="461" y="0"/>
              </a:cxn>
              <a:cxn ang="0">
                <a:pos x="53" y="1089"/>
              </a:cxn>
              <a:cxn ang="0">
                <a:pos x="779" y="1815"/>
              </a:cxn>
            </a:cxnLst>
            <a:rect l="0" t="0" r="r" b="b"/>
            <a:pathLst>
              <a:path w="779" h="1815">
                <a:moveTo>
                  <a:pt x="461" y="0"/>
                </a:moveTo>
                <a:cubicBezTo>
                  <a:pt x="230" y="393"/>
                  <a:pt x="0" y="787"/>
                  <a:pt x="53" y="1089"/>
                </a:cubicBezTo>
                <a:cubicBezTo>
                  <a:pt x="106" y="1391"/>
                  <a:pt x="442" y="1603"/>
                  <a:pt x="779" y="1815"/>
                </a:cubicBezTo>
              </a:path>
            </a:pathLst>
          </a:custGeom>
          <a:noFill/>
          <a:ln w="38100" cap="flat">
            <a:solidFill>
              <a:srgbClr val="FF66FF"/>
            </a:solidFill>
            <a:prstDash val="dash"/>
            <a:round/>
            <a:headEnd/>
            <a:tailEnd type="arrow" w="med" len="med"/>
          </a:ln>
          <a:effectLst/>
        </p:spPr>
        <p:txBody>
          <a:bodyPr/>
          <a:lstStyle/>
          <a:p>
            <a:endParaRPr lang="ja-JP" altLang="en-US"/>
          </a:p>
        </p:txBody>
      </p:sp>
      <p:sp>
        <p:nvSpPr>
          <p:cNvPr id="102410" name="Freeform 10"/>
          <p:cNvSpPr>
            <a:spLocks/>
          </p:cNvSpPr>
          <p:nvPr/>
        </p:nvSpPr>
        <p:spPr bwMode="auto">
          <a:xfrm>
            <a:off x="6156325" y="2133600"/>
            <a:ext cx="1763713" cy="3382963"/>
          </a:xfrm>
          <a:custGeom>
            <a:avLst/>
            <a:gdLst/>
            <a:ahLst/>
            <a:cxnLst>
              <a:cxn ang="0">
                <a:pos x="680" y="0"/>
              </a:cxn>
              <a:cxn ang="0">
                <a:pos x="998" y="1224"/>
              </a:cxn>
              <a:cxn ang="0">
                <a:pos x="0" y="2131"/>
              </a:cxn>
            </a:cxnLst>
            <a:rect l="0" t="0" r="r" b="b"/>
            <a:pathLst>
              <a:path w="1111" h="2131">
                <a:moveTo>
                  <a:pt x="680" y="0"/>
                </a:moveTo>
                <a:cubicBezTo>
                  <a:pt x="895" y="434"/>
                  <a:pt x="1111" y="869"/>
                  <a:pt x="998" y="1224"/>
                </a:cubicBezTo>
                <a:cubicBezTo>
                  <a:pt x="885" y="1579"/>
                  <a:pt x="442" y="1855"/>
                  <a:pt x="0" y="2131"/>
                </a:cubicBezTo>
              </a:path>
            </a:pathLst>
          </a:custGeom>
          <a:noFill/>
          <a:ln w="38100" cap="flat">
            <a:solidFill>
              <a:srgbClr val="33CC33"/>
            </a:solidFill>
            <a:prstDash val="dash"/>
            <a:round/>
            <a:headEnd/>
            <a:tailEnd type="arrow" w="med" len="med"/>
          </a:ln>
          <a:effectLst/>
        </p:spPr>
        <p:txBody>
          <a:bodyPr/>
          <a:lstStyle/>
          <a:p>
            <a:endParaRPr lang="ja-JP" altLang="en-US"/>
          </a:p>
        </p:txBody>
      </p:sp>
      <p:sp>
        <p:nvSpPr>
          <p:cNvPr id="102411" name="Text Box 11"/>
          <p:cNvSpPr txBox="1">
            <a:spLocks noChangeArrowheads="1"/>
          </p:cNvSpPr>
          <p:nvPr/>
        </p:nvSpPr>
        <p:spPr bwMode="auto">
          <a:xfrm>
            <a:off x="1403350" y="3141663"/>
            <a:ext cx="2720975" cy="376237"/>
          </a:xfrm>
          <a:prstGeom prst="rect">
            <a:avLst/>
          </a:prstGeom>
          <a:solidFill>
            <a:srgbClr val="FF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ja-JP" altLang="en-US"/>
              <a:t>コピーコンストラクタを起動</a:t>
            </a:r>
          </a:p>
        </p:txBody>
      </p:sp>
      <p:sp>
        <p:nvSpPr>
          <p:cNvPr id="102412" name="Text Box 12"/>
          <p:cNvSpPr txBox="1">
            <a:spLocks noChangeArrowheads="1"/>
          </p:cNvSpPr>
          <p:nvPr/>
        </p:nvSpPr>
        <p:spPr bwMode="auto">
          <a:xfrm>
            <a:off x="4859338" y="3141663"/>
            <a:ext cx="2784475" cy="376237"/>
          </a:xfrm>
          <a:prstGeom prst="rect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ja-JP" altLang="en-US"/>
              <a:t>ムーヴコンストラクタを起動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AE2ACD-5106-41EE-ADBA-5DEA79D3C555}" type="slidenum">
              <a:rPr lang="en-US" altLang="ja-JP"/>
              <a:pPr/>
              <a:t>31</a:t>
            </a:fld>
            <a:endParaRPr lang="en-US" altLang="ja-JP"/>
          </a:p>
        </p:txBody>
      </p:sp>
      <p:sp>
        <p:nvSpPr>
          <p:cNvPr id="150530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ja-JP" sz="2800">
                <a:solidFill>
                  <a:schemeClr val="bg2"/>
                </a:solidFill>
              </a:rPr>
              <a:t>C++03 </a:t>
            </a:r>
            <a:r>
              <a:rPr lang="ja-JP" altLang="en-US" sz="2800">
                <a:solidFill>
                  <a:schemeClr val="bg2"/>
                </a:solidFill>
              </a:rPr>
              <a:t>におけるコピーの重要性とその限界</a:t>
            </a:r>
          </a:p>
          <a:p>
            <a:r>
              <a:rPr lang="ja-JP" altLang="en-US" sz="2800">
                <a:solidFill>
                  <a:schemeClr val="bg2"/>
                </a:solidFill>
              </a:rPr>
              <a:t>ムーヴの導入 </a:t>
            </a:r>
            <a:r>
              <a:rPr lang="en-US" altLang="ja-JP" sz="2800">
                <a:solidFill>
                  <a:schemeClr val="bg2"/>
                </a:solidFill>
              </a:rPr>
              <a:t>– </a:t>
            </a:r>
            <a:r>
              <a:rPr lang="ja-JP" altLang="en-US" sz="2800">
                <a:solidFill>
                  <a:schemeClr val="bg2"/>
                </a:solidFill>
              </a:rPr>
              <a:t>動的配列再配置の例から</a:t>
            </a:r>
          </a:p>
          <a:p>
            <a:r>
              <a:rPr lang="ja-JP" altLang="en-US" sz="2800">
                <a:solidFill>
                  <a:schemeClr val="bg2"/>
                </a:solidFill>
              </a:rPr>
              <a:t>ムーヴの活用例</a:t>
            </a:r>
          </a:p>
          <a:p>
            <a:pPr lvl="1"/>
            <a:r>
              <a:rPr lang="ja-JP" altLang="en-US" sz="2400">
                <a:solidFill>
                  <a:schemeClr val="bg2"/>
                </a:solidFill>
              </a:rPr>
              <a:t>ローカルオブジェクトの </a:t>
            </a:r>
            <a:r>
              <a:rPr lang="en-US" altLang="ja-JP" sz="2400">
                <a:solidFill>
                  <a:schemeClr val="bg2"/>
                </a:solidFill>
              </a:rPr>
              <a:t>return</a:t>
            </a:r>
          </a:p>
          <a:p>
            <a:pPr lvl="1"/>
            <a:r>
              <a:rPr lang="ja-JP" altLang="en-US" sz="2400">
                <a:solidFill>
                  <a:schemeClr val="bg2"/>
                </a:solidFill>
              </a:rPr>
              <a:t>一時オブジェクト</a:t>
            </a:r>
          </a:p>
          <a:p>
            <a:r>
              <a:rPr lang="ja-JP" altLang="en-US" sz="2800">
                <a:solidFill>
                  <a:schemeClr val="bg2"/>
                </a:solidFill>
              </a:rPr>
              <a:t>ムーヴのための </a:t>
            </a:r>
            <a:r>
              <a:rPr lang="en-US" altLang="ja-JP" sz="2800">
                <a:solidFill>
                  <a:schemeClr val="bg2"/>
                </a:solidFill>
              </a:rPr>
              <a:t>C++0x </a:t>
            </a:r>
            <a:r>
              <a:rPr lang="ja-JP" altLang="en-US" sz="2800">
                <a:solidFill>
                  <a:schemeClr val="bg2"/>
                </a:solidFill>
              </a:rPr>
              <a:t>言語機能 </a:t>
            </a:r>
            <a:r>
              <a:rPr lang="en-US" altLang="ja-JP" sz="2800">
                <a:solidFill>
                  <a:schemeClr val="bg2"/>
                </a:solidFill>
              </a:rPr>
              <a:t>– </a:t>
            </a:r>
            <a:r>
              <a:rPr lang="ja-JP" altLang="en-US" sz="2800">
                <a:solidFill>
                  <a:schemeClr val="bg2"/>
                </a:solidFill>
              </a:rPr>
              <a:t>右辺値参照</a:t>
            </a:r>
          </a:p>
          <a:p>
            <a:r>
              <a:rPr lang="ja-JP" altLang="en-US" sz="2800">
                <a:solidFill>
                  <a:srgbClr val="FF0000"/>
                </a:solidFill>
              </a:rPr>
              <a:t>明示的なムーヴ</a:t>
            </a:r>
          </a:p>
          <a:p>
            <a:r>
              <a:rPr lang="ja-JP" altLang="en-US" sz="2800">
                <a:solidFill>
                  <a:schemeClr val="bg2"/>
                </a:solidFill>
              </a:rPr>
              <a:t>まとめ</a:t>
            </a:r>
          </a:p>
        </p:txBody>
      </p:sp>
      <p:sp>
        <p:nvSpPr>
          <p:cNvPr id="150531" name="Text Box 3"/>
          <p:cNvSpPr txBox="1">
            <a:spLocks noChangeArrowheads="1"/>
          </p:cNvSpPr>
          <p:nvPr/>
        </p:nvSpPr>
        <p:spPr bwMode="auto">
          <a:xfrm>
            <a:off x="323850" y="0"/>
            <a:ext cx="23320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ja-JP" altLang="en-US" sz="2400"/>
              <a:t>セッションの流れ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EEABFB-6C23-4592-80A1-32D8B18D1EC9}" type="slidenum">
              <a:rPr lang="en-US" altLang="ja-JP"/>
              <a:pPr/>
              <a:t>32</a:t>
            </a:fld>
            <a:endParaRPr lang="en-US" altLang="ja-JP"/>
          </a:p>
        </p:txBody>
      </p:sp>
      <p:sp>
        <p:nvSpPr>
          <p:cNvPr id="98306" name="Text Box 2"/>
          <p:cNvSpPr txBox="1">
            <a:spLocks noChangeArrowheads="1"/>
          </p:cNvSpPr>
          <p:nvPr/>
        </p:nvSpPr>
        <p:spPr bwMode="auto">
          <a:xfrm>
            <a:off x="179388" y="0"/>
            <a:ext cx="27876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ja-JP" altLang="en-US" sz="2400"/>
              <a:t>オブジェクトを捨てる</a:t>
            </a:r>
          </a:p>
        </p:txBody>
      </p:sp>
      <p:sp>
        <p:nvSpPr>
          <p:cNvPr id="98307" name="Text Box 3"/>
          <p:cNvSpPr txBox="1">
            <a:spLocks noChangeArrowheads="1"/>
          </p:cNvSpPr>
          <p:nvPr/>
        </p:nvSpPr>
        <p:spPr bwMode="auto">
          <a:xfrm>
            <a:off x="250825" y="908050"/>
            <a:ext cx="5349875" cy="15621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ja-JP" sz="2400">
                <a:latin typeface="Lucida Console" pitchFamily="49" charset="0"/>
              </a:rPr>
              <a:t>std::vector&lt;String&gt; vec;</a:t>
            </a:r>
          </a:p>
          <a:p>
            <a:r>
              <a:rPr lang="en-US" altLang="ja-JP" sz="2400">
                <a:latin typeface="Lucida Console" pitchFamily="49" charset="0"/>
              </a:rPr>
              <a:t>String str(“Hello, world!”);</a:t>
            </a:r>
          </a:p>
          <a:p>
            <a:r>
              <a:rPr lang="en-US" altLang="ja-JP" sz="2400">
                <a:latin typeface="Lucida Console" pitchFamily="49" charset="0"/>
              </a:rPr>
              <a:t>vec.push_back(str);</a:t>
            </a:r>
          </a:p>
          <a:p>
            <a:r>
              <a:rPr lang="en-US" altLang="ja-JP" sz="2400">
                <a:latin typeface="Lucida Console" pitchFamily="49" charset="0"/>
              </a:rPr>
              <a:t>// </a:t>
            </a:r>
            <a:r>
              <a:rPr lang="ja-JP" altLang="en-US" sz="2400">
                <a:latin typeface="Lucida Console" pitchFamily="49" charset="0"/>
              </a:rPr>
              <a:t>以降，</a:t>
            </a:r>
            <a:r>
              <a:rPr lang="ja-JP" altLang="en-US" sz="2400"/>
              <a:t> ‘</a:t>
            </a:r>
            <a:r>
              <a:rPr lang="en-US" altLang="ja-JP" sz="2400">
                <a:latin typeface="Lucida Console" pitchFamily="49" charset="0"/>
              </a:rPr>
              <a:t>str</a:t>
            </a:r>
            <a:r>
              <a:rPr lang="en-US" altLang="ja-JP" sz="2400"/>
              <a:t>’ </a:t>
            </a:r>
            <a:r>
              <a:rPr lang="ja-JP" altLang="en-US" sz="2400"/>
              <a:t>は使わない</a:t>
            </a:r>
            <a:endParaRPr lang="ja-JP" altLang="en-US" sz="2400">
              <a:latin typeface="Lucida Console" pitchFamily="49" charset="0"/>
            </a:endParaRPr>
          </a:p>
        </p:txBody>
      </p:sp>
      <p:sp>
        <p:nvSpPr>
          <p:cNvPr id="98308" name="Text Box 4"/>
          <p:cNvSpPr txBox="1">
            <a:spLocks noChangeArrowheads="1"/>
          </p:cNvSpPr>
          <p:nvPr/>
        </p:nvSpPr>
        <p:spPr bwMode="auto">
          <a:xfrm>
            <a:off x="250825" y="2852738"/>
            <a:ext cx="5165725" cy="15621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ja-JP" sz="2400">
                <a:latin typeface="Lucida Console" pitchFamily="49" charset="0"/>
              </a:rPr>
              <a:t>String my_name(“Cryolite”);</a:t>
            </a:r>
          </a:p>
          <a:p>
            <a:r>
              <a:rPr lang="en-US" altLang="ja-JP" sz="2400">
                <a:latin typeface="Lucida Console" pitchFamily="49" charset="0"/>
              </a:rPr>
              <a:t>int my_age = 28;</a:t>
            </a:r>
          </a:p>
          <a:p>
            <a:r>
              <a:rPr lang="en-US" altLang="ja-JP" sz="2400">
                <a:latin typeface="Lucida Console" pitchFamily="49" charset="0"/>
              </a:rPr>
              <a:t>Person me(my_name, my_age);</a:t>
            </a:r>
          </a:p>
          <a:p>
            <a:r>
              <a:rPr lang="en-US" altLang="ja-JP" sz="2400">
                <a:latin typeface="Lucida Console" pitchFamily="49" charset="0"/>
              </a:rPr>
              <a:t>// </a:t>
            </a:r>
            <a:r>
              <a:rPr lang="ja-JP" altLang="en-US" sz="2400">
                <a:latin typeface="Lucida Console" pitchFamily="49" charset="0"/>
              </a:rPr>
              <a:t>以降，</a:t>
            </a:r>
            <a:r>
              <a:rPr lang="ja-JP" altLang="en-US" sz="2400"/>
              <a:t> ‘</a:t>
            </a:r>
            <a:r>
              <a:rPr lang="en-US" altLang="ja-JP" sz="2400">
                <a:latin typeface="Lucida Console" pitchFamily="49" charset="0"/>
              </a:rPr>
              <a:t>my_name</a:t>
            </a:r>
            <a:r>
              <a:rPr lang="en-US" altLang="ja-JP" sz="2400"/>
              <a:t>’ </a:t>
            </a:r>
            <a:r>
              <a:rPr lang="ja-JP" altLang="en-US" sz="2400"/>
              <a:t>は使わない</a:t>
            </a:r>
            <a:endParaRPr lang="ja-JP" altLang="en-US" sz="2400">
              <a:latin typeface="Lucida Console" pitchFamily="49" charset="0"/>
            </a:endParaRPr>
          </a:p>
        </p:txBody>
      </p:sp>
      <p:sp>
        <p:nvSpPr>
          <p:cNvPr id="98309" name="Text Box 5"/>
          <p:cNvSpPr txBox="1">
            <a:spLocks noChangeArrowheads="1"/>
          </p:cNvSpPr>
          <p:nvPr/>
        </p:nvSpPr>
        <p:spPr bwMode="auto">
          <a:xfrm>
            <a:off x="2195513" y="5084763"/>
            <a:ext cx="5113337" cy="376237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ja-JP" altLang="en-US"/>
              <a:t>従来は，このような場合でもコピーを使っていた</a:t>
            </a:r>
          </a:p>
        </p:txBody>
      </p:sp>
      <p:sp>
        <p:nvSpPr>
          <p:cNvPr id="98311" name="Text Box 7"/>
          <p:cNvSpPr txBox="1">
            <a:spLocks noChangeArrowheads="1"/>
          </p:cNvSpPr>
          <p:nvPr/>
        </p:nvSpPr>
        <p:spPr bwMode="auto">
          <a:xfrm>
            <a:off x="6084888" y="1916113"/>
            <a:ext cx="2660650" cy="1474787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ja-JP"/>
              <a:t>std::vector </a:t>
            </a:r>
            <a:r>
              <a:rPr lang="ja-JP" altLang="en-US"/>
              <a:t>オブジェクトや</a:t>
            </a:r>
          </a:p>
          <a:p>
            <a:r>
              <a:rPr lang="en-US" altLang="ja-JP"/>
              <a:t>Person </a:t>
            </a:r>
            <a:r>
              <a:rPr lang="ja-JP" altLang="en-US"/>
              <a:t>オブジェクトに</a:t>
            </a:r>
          </a:p>
          <a:p>
            <a:r>
              <a:rPr lang="ja-JP" altLang="en-US"/>
              <a:t>文字列オブジェクトを</a:t>
            </a:r>
          </a:p>
          <a:p>
            <a:r>
              <a:rPr lang="ja-JP" altLang="en-US"/>
              <a:t>載せるためだけの</a:t>
            </a:r>
          </a:p>
          <a:p>
            <a:r>
              <a:rPr lang="ja-JP" altLang="en-US"/>
              <a:t>文字列オブジェクトたち</a:t>
            </a:r>
          </a:p>
        </p:txBody>
      </p:sp>
      <p:sp>
        <p:nvSpPr>
          <p:cNvPr id="98312" name="Text Box 8"/>
          <p:cNvSpPr txBox="1">
            <a:spLocks noChangeArrowheads="1"/>
          </p:cNvSpPr>
          <p:nvPr/>
        </p:nvSpPr>
        <p:spPr bwMode="auto">
          <a:xfrm>
            <a:off x="2195513" y="6165850"/>
            <a:ext cx="5100637" cy="466725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ja-JP" sz="2400"/>
              <a:t>vec </a:t>
            </a:r>
            <a:r>
              <a:rPr lang="ja-JP" altLang="en-US" sz="2400"/>
              <a:t>や </a:t>
            </a:r>
            <a:r>
              <a:rPr lang="en-US" altLang="ja-JP" sz="2400"/>
              <a:t>me </a:t>
            </a:r>
            <a:r>
              <a:rPr lang="ja-JP" altLang="en-US" sz="2400"/>
              <a:t>に渡すときはムーヴで十分</a:t>
            </a:r>
          </a:p>
        </p:txBody>
      </p:sp>
      <p:sp>
        <p:nvSpPr>
          <p:cNvPr id="98313" name="AutoShape 9"/>
          <p:cNvSpPr>
            <a:spLocks noChangeArrowheads="1"/>
          </p:cNvSpPr>
          <p:nvPr/>
        </p:nvSpPr>
        <p:spPr bwMode="auto">
          <a:xfrm>
            <a:off x="4211638" y="5589588"/>
            <a:ext cx="485775" cy="471487"/>
          </a:xfrm>
          <a:prstGeom prst="downArrow">
            <a:avLst>
              <a:gd name="adj1" fmla="val 49676"/>
              <a:gd name="adj2" fmla="val 40069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eaVert" wrap="none" anchor="ctr"/>
          <a:lstStyle/>
          <a:p>
            <a:endParaRPr lang="ja-JP" altLang="en-US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397C6-982C-4227-BF55-F7BDBF2651DE}" type="slidenum">
              <a:rPr lang="en-US" altLang="ja-JP"/>
              <a:pPr/>
              <a:t>33</a:t>
            </a:fld>
            <a:endParaRPr lang="en-US" altLang="ja-JP"/>
          </a:p>
        </p:txBody>
      </p:sp>
      <p:sp>
        <p:nvSpPr>
          <p:cNvPr id="1116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まとめ</a:t>
            </a:r>
          </a:p>
        </p:txBody>
      </p:sp>
      <p:sp>
        <p:nvSpPr>
          <p:cNvPr id="1116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ja-JP" altLang="en-US"/>
              <a:t>コピーとともに </a:t>
            </a:r>
            <a:r>
              <a:rPr lang="en-US" altLang="ja-JP"/>
              <a:t>C++ </a:t>
            </a:r>
            <a:r>
              <a:rPr lang="ja-JP" altLang="en-US"/>
              <a:t>で重要なムーヴについて，具体例とともに紹介</a:t>
            </a:r>
          </a:p>
          <a:p>
            <a:pPr lvl="1"/>
            <a:r>
              <a:rPr lang="ja-JP" altLang="en-US"/>
              <a:t>動的配列の再配置</a:t>
            </a:r>
          </a:p>
          <a:p>
            <a:pPr lvl="1"/>
            <a:r>
              <a:rPr lang="ja-JP" altLang="en-US"/>
              <a:t>戻り値へのムーヴ</a:t>
            </a:r>
          </a:p>
          <a:p>
            <a:pPr lvl="1"/>
            <a:r>
              <a:rPr lang="ja-JP" altLang="en-US"/>
              <a:t>一時オブジェクトからのムーヴ</a:t>
            </a:r>
          </a:p>
          <a:p>
            <a:r>
              <a:rPr lang="ja-JP" altLang="en-US"/>
              <a:t>ムーヴを扱いやすくするための </a:t>
            </a:r>
            <a:r>
              <a:rPr lang="en-US" altLang="ja-JP"/>
              <a:t>C++0x </a:t>
            </a:r>
            <a:r>
              <a:rPr lang="ja-JP" altLang="en-US"/>
              <a:t>言語仕様 </a:t>
            </a:r>
            <a:r>
              <a:rPr lang="en-US" altLang="ja-JP"/>
              <a:t>– </a:t>
            </a:r>
            <a:r>
              <a:rPr lang="ja-JP" altLang="en-US"/>
              <a:t>右辺値参照 </a:t>
            </a:r>
            <a:r>
              <a:rPr lang="en-US" altLang="ja-JP"/>
              <a:t>– </a:t>
            </a:r>
            <a:r>
              <a:rPr lang="ja-JP" altLang="en-US"/>
              <a:t>について紹介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3AA822-D2A1-4FAB-BAD7-875134071EF3}" type="slidenum">
              <a:rPr lang="en-US" altLang="ja-JP"/>
              <a:pPr/>
              <a:t>34</a:t>
            </a:fld>
            <a:endParaRPr lang="en-US" altLang="ja-JP"/>
          </a:p>
        </p:txBody>
      </p:sp>
      <p:sp>
        <p:nvSpPr>
          <p:cNvPr id="1126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ja-JP" altLang="en-US"/>
              <a:t>ムーヴした後のオブジェクトはどうなるの？</a:t>
            </a:r>
          </a:p>
          <a:p>
            <a:r>
              <a:rPr lang="ja-JP" altLang="en-US"/>
              <a:t>ムーヴと例外安全</a:t>
            </a:r>
          </a:p>
          <a:p>
            <a:r>
              <a:rPr lang="ja-JP" altLang="en-US"/>
              <a:t>完全な転送 </a:t>
            </a:r>
            <a:r>
              <a:rPr lang="en-US" altLang="ja-JP"/>
              <a:t>(perfect forward)</a:t>
            </a:r>
          </a:p>
          <a:p>
            <a:r>
              <a:rPr lang="en-US" altLang="ja-JP"/>
              <a:t>*this </a:t>
            </a:r>
            <a:r>
              <a:rPr lang="ja-JP" altLang="en-US"/>
              <a:t>とムーヴ</a:t>
            </a:r>
          </a:p>
        </p:txBody>
      </p:sp>
      <p:sp>
        <p:nvSpPr>
          <p:cNvPr id="112644" name="Text Box 4"/>
          <p:cNvSpPr txBox="1">
            <a:spLocks noChangeArrowheads="1"/>
          </p:cNvSpPr>
          <p:nvPr/>
        </p:nvSpPr>
        <p:spPr bwMode="auto">
          <a:xfrm>
            <a:off x="179388" y="0"/>
            <a:ext cx="51038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ja-JP" altLang="en-US" sz="2400"/>
              <a:t>このプレゼンで話さなかった大切なこと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7B3E68-7ECF-4BA0-A1CA-F6A6ED5BCB02}" type="slidenum">
              <a:rPr lang="en-US" altLang="ja-JP"/>
              <a:pPr/>
              <a:t>35</a:t>
            </a:fld>
            <a:endParaRPr lang="en-US" altLang="ja-JP"/>
          </a:p>
        </p:txBody>
      </p:sp>
      <p:sp>
        <p:nvSpPr>
          <p:cNvPr id="1075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ja-JP" altLang="en-US"/>
              <a:t>（日本語での右辺値参照の紹介は少ない）</a:t>
            </a:r>
          </a:p>
          <a:p>
            <a:r>
              <a:rPr lang="ja-JP" altLang="en-US"/>
              <a:t>“</a:t>
            </a:r>
            <a:r>
              <a:rPr lang="en-US" altLang="ja-JP"/>
              <a:t>A Proposal to Add Move Semantics Support to the C++ Language”</a:t>
            </a:r>
          </a:p>
          <a:p>
            <a:pPr lvl="1"/>
            <a:r>
              <a:rPr lang="en-US" altLang="ja-JP"/>
              <a:t> “N1377” </a:t>
            </a:r>
            <a:r>
              <a:rPr lang="ja-JP" altLang="en-US"/>
              <a:t>で検索 </a:t>
            </a:r>
            <a:r>
              <a:rPr lang="en-US" altLang="ja-JP"/>
              <a:t>(</a:t>
            </a:r>
            <a:r>
              <a:rPr lang="ja-JP" altLang="en-US"/>
              <a:t>邦訳有</a:t>
            </a:r>
            <a:r>
              <a:rPr lang="en-US" altLang="ja-JP"/>
              <a:t>)</a:t>
            </a:r>
          </a:p>
          <a:p>
            <a:r>
              <a:rPr lang="en-US" altLang="en-US"/>
              <a:t>http://d.hatena.ne.jp/ntnek/20090210/</a:t>
            </a:r>
            <a:endParaRPr lang="en-US" altLang="ja-JP"/>
          </a:p>
          <a:p>
            <a:pPr lvl="1"/>
            <a:r>
              <a:rPr lang="en-US" altLang="ja-JP"/>
              <a:t>“ntnek </a:t>
            </a:r>
            <a:r>
              <a:rPr lang="ja-JP" altLang="en-US"/>
              <a:t>右辺値参照” で検索 </a:t>
            </a:r>
            <a:r>
              <a:rPr lang="en-US" altLang="ja-JP"/>
              <a:t>(</a:t>
            </a:r>
            <a:r>
              <a:rPr lang="ja-JP" altLang="en-US"/>
              <a:t>邦訳</a:t>
            </a:r>
            <a:r>
              <a:rPr lang="en-US" altLang="ja-JP"/>
              <a:t>)</a:t>
            </a:r>
          </a:p>
          <a:p>
            <a:r>
              <a:rPr lang="en-US" altLang="ja-JP"/>
              <a:t>“A Brief Introduction to Rvalue References” (</a:t>
            </a:r>
            <a:r>
              <a:rPr lang="ja-JP" altLang="en-US"/>
              <a:t>英語</a:t>
            </a:r>
            <a:r>
              <a:rPr lang="en-US" altLang="ja-JP"/>
              <a:t>)</a:t>
            </a:r>
          </a:p>
        </p:txBody>
      </p:sp>
      <p:sp>
        <p:nvSpPr>
          <p:cNvPr id="107524" name="Text Box 4"/>
          <p:cNvSpPr txBox="1">
            <a:spLocks noChangeArrowheads="1"/>
          </p:cNvSpPr>
          <p:nvPr/>
        </p:nvSpPr>
        <p:spPr bwMode="auto">
          <a:xfrm>
            <a:off x="179388" y="0"/>
            <a:ext cx="56038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ja-JP" altLang="en-US" sz="2400"/>
              <a:t>右辺値参照に関するオンラインドキュメント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F10CFB-51B0-49EE-9D5D-B821BB8A7452}" type="slidenum">
              <a:rPr lang="en-US" altLang="ja-JP"/>
              <a:pPr/>
              <a:t>4</a:t>
            </a:fld>
            <a:endParaRPr lang="en-US" altLang="ja-JP"/>
          </a:p>
        </p:txBody>
      </p:sp>
      <p:sp>
        <p:nvSpPr>
          <p:cNvPr id="142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484313"/>
            <a:ext cx="8229600" cy="4525962"/>
          </a:xfrm>
        </p:spPr>
        <p:txBody>
          <a:bodyPr/>
          <a:lstStyle/>
          <a:p>
            <a:r>
              <a:rPr lang="en-US" altLang="ja-JP" sz="2800"/>
              <a:t>C++03 </a:t>
            </a:r>
            <a:r>
              <a:rPr lang="ja-JP" altLang="en-US" sz="2800"/>
              <a:t>におけるコピーの重要性とその限界</a:t>
            </a:r>
          </a:p>
          <a:p>
            <a:r>
              <a:rPr lang="ja-JP" altLang="en-US" sz="2800"/>
              <a:t>ムーヴの導入 </a:t>
            </a:r>
            <a:r>
              <a:rPr lang="en-US" altLang="ja-JP" sz="2800"/>
              <a:t>– </a:t>
            </a:r>
            <a:r>
              <a:rPr lang="ja-JP" altLang="en-US" sz="2800"/>
              <a:t>動的配列再配置の例から</a:t>
            </a:r>
          </a:p>
          <a:p>
            <a:r>
              <a:rPr lang="ja-JP" altLang="en-US" sz="2800"/>
              <a:t>ムーヴの活用例</a:t>
            </a:r>
          </a:p>
          <a:p>
            <a:pPr lvl="1"/>
            <a:r>
              <a:rPr lang="ja-JP" altLang="en-US" sz="2400"/>
              <a:t>ローカルオブジェクトの </a:t>
            </a:r>
            <a:r>
              <a:rPr lang="en-US" altLang="ja-JP" sz="2400"/>
              <a:t>return</a:t>
            </a:r>
          </a:p>
          <a:p>
            <a:pPr lvl="1"/>
            <a:r>
              <a:rPr lang="ja-JP" altLang="en-US" sz="2400"/>
              <a:t>一時オブジェクト</a:t>
            </a:r>
          </a:p>
          <a:p>
            <a:r>
              <a:rPr lang="ja-JP" altLang="en-US" sz="2800"/>
              <a:t>ムーヴのための </a:t>
            </a:r>
            <a:r>
              <a:rPr lang="en-US" altLang="ja-JP" sz="2800"/>
              <a:t>C++0x </a:t>
            </a:r>
            <a:r>
              <a:rPr lang="ja-JP" altLang="en-US" sz="2800"/>
              <a:t>言語機能 </a:t>
            </a:r>
            <a:r>
              <a:rPr lang="en-US" altLang="ja-JP" sz="2800"/>
              <a:t>– </a:t>
            </a:r>
            <a:r>
              <a:rPr lang="ja-JP" altLang="en-US" sz="2800"/>
              <a:t>右辺値参照</a:t>
            </a:r>
          </a:p>
          <a:p>
            <a:r>
              <a:rPr lang="ja-JP" altLang="en-US" sz="2800"/>
              <a:t>明示的なムーヴ</a:t>
            </a:r>
          </a:p>
          <a:p>
            <a:r>
              <a:rPr lang="ja-JP" altLang="en-US" sz="2800"/>
              <a:t>まとめ</a:t>
            </a:r>
          </a:p>
        </p:txBody>
      </p:sp>
      <p:sp>
        <p:nvSpPr>
          <p:cNvPr id="142340" name="Text Box 4"/>
          <p:cNvSpPr txBox="1">
            <a:spLocks noChangeArrowheads="1"/>
          </p:cNvSpPr>
          <p:nvPr/>
        </p:nvSpPr>
        <p:spPr bwMode="auto">
          <a:xfrm>
            <a:off x="323850" y="0"/>
            <a:ext cx="23320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ja-JP" altLang="en-US" sz="2400"/>
              <a:t>セッションの流れ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4E679A-0ECF-4F5E-A183-1E534AF50BFC}" type="slidenum">
              <a:rPr lang="en-US" altLang="ja-JP"/>
              <a:pPr/>
              <a:t>5</a:t>
            </a:fld>
            <a:endParaRPr lang="en-US" altLang="ja-JP"/>
          </a:p>
        </p:txBody>
      </p:sp>
      <p:sp>
        <p:nvSpPr>
          <p:cNvPr id="15769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68313" y="1484313"/>
            <a:ext cx="8229600" cy="4525962"/>
          </a:xfrm>
        </p:spPr>
        <p:txBody>
          <a:bodyPr/>
          <a:lstStyle/>
          <a:p>
            <a:r>
              <a:rPr lang="en-US" altLang="ja-JP" sz="2800">
                <a:solidFill>
                  <a:srgbClr val="FF0000"/>
                </a:solidFill>
              </a:rPr>
              <a:t>C++03 </a:t>
            </a:r>
            <a:r>
              <a:rPr lang="ja-JP" altLang="en-US" sz="2800">
                <a:solidFill>
                  <a:srgbClr val="FF0000"/>
                </a:solidFill>
              </a:rPr>
              <a:t>におけるコピーの重要性とその限界</a:t>
            </a:r>
          </a:p>
          <a:p>
            <a:r>
              <a:rPr lang="ja-JP" altLang="en-US" sz="2800">
                <a:solidFill>
                  <a:schemeClr val="bg2"/>
                </a:solidFill>
              </a:rPr>
              <a:t>ムーヴの導入 </a:t>
            </a:r>
            <a:r>
              <a:rPr lang="en-US" altLang="ja-JP" sz="2800">
                <a:solidFill>
                  <a:schemeClr val="bg2"/>
                </a:solidFill>
              </a:rPr>
              <a:t>– </a:t>
            </a:r>
            <a:r>
              <a:rPr lang="ja-JP" altLang="en-US" sz="2800">
                <a:solidFill>
                  <a:schemeClr val="bg2"/>
                </a:solidFill>
              </a:rPr>
              <a:t>動的配列再配置の例から</a:t>
            </a:r>
          </a:p>
          <a:p>
            <a:r>
              <a:rPr lang="ja-JP" altLang="en-US" sz="2800">
                <a:solidFill>
                  <a:schemeClr val="bg2"/>
                </a:solidFill>
              </a:rPr>
              <a:t>ムーヴの活用例</a:t>
            </a:r>
          </a:p>
          <a:p>
            <a:pPr lvl="1"/>
            <a:r>
              <a:rPr lang="ja-JP" altLang="en-US" sz="2400">
                <a:solidFill>
                  <a:schemeClr val="bg2"/>
                </a:solidFill>
              </a:rPr>
              <a:t>ローカルオブジェクトの </a:t>
            </a:r>
            <a:r>
              <a:rPr lang="en-US" altLang="ja-JP" sz="2400">
                <a:solidFill>
                  <a:schemeClr val="bg2"/>
                </a:solidFill>
              </a:rPr>
              <a:t>return</a:t>
            </a:r>
          </a:p>
          <a:p>
            <a:pPr lvl="1"/>
            <a:r>
              <a:rPr lang="ja-JP" altLang="en-US" sz="2400">
                <a:solidFill>
                  <a:schemeClr val="bg2"/>
                </a:solidFill>
              </a:rPr>
              <a:t>一時オブジェクト</a:t>
            </a:r>
          </a:p>
          <a:p>
            <a:r>
              <a:rPr lang="ja-JP" altLang="en-US" sz="2800">
                <a:solidFill>
                  <a:schemeClr val="bg2"/>
                </a:solidFill>
              </a:rPr>
              <a:t>ムーヴのための </a:t>
            </a:r>
            <a:r>
              <a:rPr lang="en-US" altLang="ja-JP" sz="2800">
                <a:solidFill>
                  <a:schemeClr val="bg2"/>
                </a:solidFill>
              </a:rPr>
              <a:t>C++0x </a:t>
            </a:r>
            <a:r>
              <a:rPr lang="ja-JP" altLang="en-US" sz="2800">
                <a:solidFill>
                  <a:schemeClr val="bg2"/>
                </a:solidFill>
              </a:rPr>
              <a:t>言語機能 </a:t>
            </a:r>
            <a:r>
              <a:rPr lang="en-US" altLang="ja-JP" sz="2800">
                <a:solidFill>
                  <a:schemeClr val="bg2"/>
                </a:solidFill>
              </a:rPr>
              <a:t>– </a:t>
            </a:r>
            <a:r>
              <a:rPr lang="ja-JP" altLang="en-US" sz="2800">
                <a:solidFill>
                  <a:schemeClr val="bg2"/>
                </a:solidFill>
              </a:rPr>
              <a:t>右辺値参照</a:t>
            </a:r>
          </a:p>
          <a:p>
            <a:r>
              <a:rPr lang="ja-JP" altLang="en-US" sz="2800">
                <a:solidFill>
                  <a:schemeClr val="bg2"/>
                </a:solidFill>
              </a:rPr>
              <a:t>明示的なムーヴ</a:t>
            </a:r>
          </a:p>
          <a:p>
            <a:r>
              <a:rPr lang="ja-JP" altLang="en-US" sz="2800">
                <a:solidFill>
                  <a:schemeClr val="bg2"/>
                </a:solidFill>
              </a:rPr>
              <a:t>まとめ</a:t>
            </a:r>
          </a:p>
        </p:txBody>
      </p:sp>
      <p:sp>
        <p:nvSpPr>
          <p:cNvPr id="157699" name="Text Box 3"/>
          <p:cNvSpPr txBox="1">
            <a:spLocks noChangeArrowheads="1"/>
          </p:cNvSpPr>
          <p:nvPr/>
        </p:nvSpPr>
        <p:spPr bwMode="auto">
          <a:xfrm>
            <a:off x="323850" y="0"/>
            <a:ext cx="23320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ja-JP" altLang="en-US" sz="2400"/>
              <a:t>セッションの流れ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80" name="Text Box 4"/>
          <p:cNvSpPr txBox="1">
            <a:spLocks noChangeArrowheads="1"/>
          </p:cNvSpPr>
          <p:nvPr/>
        </p:nvSpPr>
        <p:spPr bwMode="auto">
          <a:xfrm>
            <a:off x="179388" y="0"/>
            <a:ext cx="9842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ja-JP" altLang="en-US" sz="2400"/>
              <a:t>コピー</a:t>
            </a:r>
          </a:p>
        </p:txBody>
      </p:sp>
      <p:sp>
        <p:nvSpPr>
          <p:cNvPr id="75781" name="AutoShape 5"/>
          <p:cNvSpPr>
            <a:spLocks noChangeAspect="1" noChangeArrowheads="1"/>
          </p:cNvSpPr>
          <p:nvPr/>
        </p:nvSpPr>
        <p:spPr bwMode="auto">
          <a:xfrm>
            <a:off x="4787900" y="692150"/>
            <a:ext cx="720725" cy="720725"/>
          </a:xfrm>
          <a:prstGeom prst="foldedCorner">
            <a:avLst>
              <a:gd name="adj" fmla="val 12500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ja-JP" sz="3600"/>
              <a:t>42</a:t>
            </a:r>
          </a:p>
        </p:txBody>
      </p:sp>
      <p:sp>
        <p:nvSpPr>
          <p:cNvPr id="75782" name="AutoShape 6"/>
          <p:cNvSpPr>
            <a:spLocks noChangeAspect="1" noChangeArrowheads="1"/>
          </p:cNvSpPr>
          <p:nvPr/>
        </p:nvSpPr>
        <p:spPr bwMode="auto">
          <a:xfrm>
            <a:off x="6948488" y="692150"/>
            <a:ext cx="720725" cy="720725"/>
          </a:xfrm>
          <a:prstGeom prst="foldedCorner">
            <a:avLst>
              <a:gd name="adj" fmla="val 12500"/>
            </a:avLst>
          </a:prstGeom>
          <a:solidFill>
            <a:schemeClr val="accent1"/>
          </a:solidFill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ja-JP" sz="3600"/>
              <a:t>42</a:t>
            </a:r>
          </a:p>
        </p:txBody>
      </p:sp>
      <p:sp>
        <p:nvSpPr>
          <p:cNvPr id="75785" name="AutoShape 9"/>
          <p:cNvSpPr>
            <a:spLocks noChangeArrowheads="1"/>
          </p:cNvSpPr>
          <p:nvPr/>
        </p:nvSpPr>
        <p:spPr bwMode="auto">
          <a:xfrm>
            <a:off x="4932363" y="1557338"/>
            <a:ext cx="2663825" cy="576262"/>
          </a:xfrm>
          <a:prstGeom prst="curvedUpArrow">
            <a:avLst>
              <a:gd name="adj1" fmla="val 60372"/>
              <a:gd name="adj2" fmla="val 152867"/>
              <a:gd name="adj3" fmla="val 33333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pic>
        <p:nvPicPr>
          <p:cNvPr id="75784" name="Picture 8" descr="MCBS01745_0000[1]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580063" y="1268413"/>
            <a:ext cx="1281112" cy="1441450"/>
          </a:xfrm>
          <a:prstGeom prst="rect">
            <a:avLst/>
          </a:prstGeom>
          <a:noFill/>
        </p:spPr>
      </p:pic>
      <p:sp>
        <p:nvSpPr>
          <p:cNvPr id="75787" name="Text Box 11"/>
          <p:cNvSpPr txBox="1">
            <a:spLocks noChangeArrowheads="1"/>
          </p:cNvSpPr>
          <p:nvPr/>
        </p:nvSpPr>
        <p:spPr bwMode="auto">
          <a:xfrm>
            <a:off x="179388" y="2924175"/>
            <a:ext cx="3671887" cy="265747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altLang="ja-JP" sz="2400">
                <a:latin typeface="Lucida Console" pitchFamily="49" charset="0"/>
              </a:rPr>
              <a:t>class String</a:t>
            </a:r>
          </a:p>
          <a:p>
            <a:r>
              <a:rPr lang="en-US" altLang="ja-JP" sz="2400">
                <a:latin typeface="Lucida Console" pitchFamily="49" charset="0"/>
              </a:rPr>
              <a:t>{</a:t>
            </a:r>
          </a:p>
          <a:p>
            <a:r>
              <a:rPr lang="en-US" altLang="ja-JP" sz="2400">
                <a:latin typeface="Lucida Console" pitchFamily="49" charset="0"/>
              </a:rPr>
              <a:t>  .....</a:t>
            </a:r>
          </a:p>
          <a:p>
            <a:r>
              <a:rPr lang="en-US" altLang="ja-JP" sz="2400">
                <a:latin typeface="Lucida Console" pitchFamily="49" charset="0"/>
              </a:rPr>
              <a:t>private:</a:t>
            </a:r>
          </a:p>
          <a:p>
            <a:r>
              <a:rPr lang="en-US" altLang="ja-JP" sz="2400">
                <a:latin typeface="Lucida Console" pitchFamily="49" charset="0"/>
              </a:rPr>
              <a:t>  char *p_;</a:t>
            </a:r>
          </a:p>
          <a:p>
            <a:r>
              <a:rPr lang="en-US" altLang="ja-JP" sz="2400">
                <a:latin typeface="Lucida Console" pitchFamily="49" charset="0"/>
              </a:rPr>
              <a:t>  std::size_t sz_;</a:t>
            </a:r>
          </a:p>
          <a:p>
            <a:r>
              <a:rPr lang="en-US" altLang="ja-JP" sz="2400">
                <a:latin typeface="Lucida Console" pitchFamily="49" charset="0"/>
              </a:rPr>
              <a:t>};</a:t>
            </a:r>
          </a:p>
        </p:txBody>
      </p:sp>
      <p:sp>
        <p:nvSpPr>
          <p:cNvPr id="75788" name="Text Box 12"/>
          <p:cNvSpPr txBox="1">
            <a:spLocks noChangeArrowheads="1"/>
          </p:cNvSpPr>
          <p:nvPr/>
        </p:nvSpPr>
        <p:spPr bwMode="auto">
          <a:xfrm>
            <a:off x="4356100" y="3427413"/>
            <a:ext cx="1330325" cy="65087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ja-JP"/>
              <a:t>p_=0x1234</a:t>
            </a:r>
          </a:p>
          <a:p>
            <a:r>
              <a:rPr lang="en-US" altLang="ja-JP"/>
              <a:t>sz_=6</a:t>
            </a:r>
          </a:p>
        </p:txBody>
      </p:sp>
      <p:sp>
        <p:nvSpPr>
          <p:cNvPr id="75789" name="Text Box 13"/>
          <p:cNvSpPr txBox="1">
            <a:spLocks noChangeArrowheads="1"/>
          </p:cNvSpPr>
          <p:nvPr/>
        </p:nvSpPr>
        <p:spPr bwMode="auto">
          <a:xfrm>
            <a:off x="4356100" y="4435475"/>
            <a:ext cx="1095375" cy="376238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ja-JP"/>
              <a:t>“Hellow!”</a:t>
            </a:r>
          </a:p>
        </p:txBody>
      </p:sp>
      <p:sp>
        <p:nvSpPr>
          <p:cNvPr id="75790" name="Line 14"/>
          <p:cNvSpPr>
            <a:spLocks noChangeShapeType="1"/>
          </p:cNvSpPr>
          <p:nvPr/>
        </p:nvSpPr>
        <p:spPr bwMode="auto">
          <a:xfrm flipH="1">
            <a:off x="5364163" y="3786188"/>
            <a:ext cx="71437" cy="6492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ja-JP" altLang="en-US"/>
          </a:p>
        </p:txBody>
      </p:sp>
      <p:sp>
        <p:nvSpPr>
          <p:cNvPr id="75791" name="Text Box 15"/>
          <p:cNvSpPr txBox="1">
            <a:spLocks noChangeArrowheads="1"/>
          </p:cNvSpPr>
          <p:nvPr/>
        </p:nvSpPr>
        <p:spPr bwMode="auto">
          <a:xfrm>
            <a:off x="6948488" y="3427413"/>
            <a:ext cx="1330325" cy="65087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prstDash val="dash"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ja-JP"/>
              <a:t>p_=0x2345</a:t>
            </a:r>
          </a:p>
          <a:p>
            <a:r>
              <a:rPr lang="en-US" altLang="ja-JP"/>
              <a:t>sz_=6</a:t>
            </a:r>
          </a:p>
        </p:txBody>
      </p:sp>
      <p:sp>
        <p:nvSpPr>
          <p:cNvPr id="75792" name="Text Box 16"/>
          <p:cNvSpPr txBox="1">
            <a:spLocks noChangeArrowheads="1"/>
          </p:cNvSpPr>
          <p:nvPr/>
        </p:nvSpPr>
        <p:spPr bwMode="auto">
          <a:xfrm>
            <a:off x="6948488" y="4435475"/>
            <a:ext cx="1095375" cy="376238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prstDash val="dash"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ja-JP"/>
              <a:t>“Hellow!”</a:t>
            </a:r>
          </a:p>
        </p:txBody>
      </p:sp>
      <p:sp>
        <p:nvSpPr>
          <p:cNvPr id="75793" name="Line 17"/>
          <p:cNvSpPr>
            <a:spLocks noChangeShapeType="1"/>
          </p:cNvSpPr>
          <p:nvPr/>
        </p:nvSpPr>
        <p:spPr bwMode="auto">
          <a:xfrm flipH="1">
            <a:off x="7956550" y="3786188"/>
            <a:ext cx="71438" cy="6492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ja-JP" altLang="en-US"/>
          </a:p>
        </p:txBody>
      </p:sp>
      <p:sp>
        <p:nvSpPr>
          <p:cNvPr id="75795" name="AutoShape 19"/>
          <p:cNvSpPr>
            <a:spLocks noChangeArrowheads="1"/>
          </p:cNvSpPr>
          <p:nvPr/>
        </p:nvSpPr>
        <p:spPr bwMode="auto">
          <a:xfrm>
            <a:off x="5075238" y="5011738"/>
            <a:ext cx="2808287" cy="865187"/>
          </a:xfrm>
          <a:prstGeom prst="curvedUpArrow">
            <a:avLst>
              <a:gd name="adj1" fmla="val 42392"/>
              <a:gd name="adj2" fmla="val 107339"/>
              <a:gd name="adj3" fmla="val 33333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pic>
        <p:nvPicPr>
          <p:cNvPr id="75794" name="Picture 18" descr="MCBS01745_0000[1]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795963" y="4940300"/>
            <a:ext cx="1281112" cy="1441450"/>
          </a:xfrm>
          <a:prstGeom prst="rect">
            <a:avLst/>
          </a:prstGeom>
          <a:noFill/>
        </p:spPr>
      </p:pic>
      <p:sp>
        <p:nvSpPr>
          <p:cNvPr id="75796" name="AutoShape 20"/>
          <p:cNvSpPr>
            <a:spLocks noChangeArrowheads="1"/>
          </p:cNvSpPr>
          <p:nvPr/>
        </p:nvSpPr>
        <p:spPr bwMode="auto">
          <a:xfrm>
            <a:off x="4213225" y="3284538"/>
            <a:ext cx="1582738" cy="1655762"/>
          </a:xfrm>
          <a:prstGeom prst="roundRect">
            <a:avLst>
              <a:gd name="adj" fmla="val 16667"/>
            </a:avLst>
          </a:prstGeom>
          <a:noFill/>
          <a:ln w="38100">
            <a:solidFill>
              <a:schemeClr val="accent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75797" name="AutoShape 21"/>
          <p:cNvSpPr>
            <a:spLocks noChangeArrowheads="1"/>
          </p:cNvSpPr>
          <p:nvPr/>
        </p:nvSpPr>
        <p:spPr bwMode="auto">
          <a:xfrm>
            <a:off x="6804025" y="3284538"/>
            <a:ext cx="1584325" cy="1655762"/>
          </a:xfrm>
          <a:prstGeom prst="roundRect">
            <a:avLst>
              <a:gd name="adj" fmla="val 16667"/>
            </a:avLst>
          </a:prstGeom>
          <a:noFill/>
          <a:ln w="38100">
            <a:solidFill>
              <a:schemeClr val="accent1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75798" name="Text Box 22"/>
          <p:cNvSpPr txBox="1">
            <a:spLocks noChangeArrowheads="1"/>
          </p:cNvSpPr>
          <p:nvPr/>
        </p:nvSpPr>
        <p:spPr bwMode="auto">
          <a:xfrm>
            <a:off x="179388" y="5805488"/>
            <a:ext cx="3692525" cy="83185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ja-JP" sz="2400">
                <a:latin typeface="Lucida Console" pitchFamily="49" charset="0"/>
              </a:rPr>
              <a:t>String s(“Hello!”);</a:t>
            </a:r>
          </a:p>
          <a:p>
            <a:r>
              <a:rPr lang="en-US" altLang="ja-JP" sz="2400">
                <a:latin typeface="Lucida Console" pitchFamily="49" charset="0"/>
              </a:rPr>
              <a:t>String t = s;</a:t>
            </a:r>
          </a:p>
        </p:txBody>
      </p:sp>
      <p:sp>
        <p:nvSpPr>
          <p:cNvPr id="75799" name="Text Box 23"/>
          <p:cNvSpPr txBox="1">
            <a:spLocks noChangeArrowheads="1"/>
          </p:cNvSpPr>
          <p:nvPr/>
        </p:nvSpPr>
        <p:spPr bwMode="auto">
          <a:xfrm>
            <a:off x="179388" y="549275"/>
            <a:ext cx="2219325" cy="83185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ja-JP" sz="2400">
                <a:latin typeface="Lucida Console" pitchFamily="49" charset="0"/>
              </a:rPr>
              <a:t>int i = 42;</a:t>
            </a:r>
          </a:p>
          <a:p>
            <a:r>
              <a:rPr lang="en-US" altLang="ja-JP" sz="2400">
                <a:latin typeface="Lucida Console" pitchFamily="49" charset="0"/>
              </a:rPr>
              <a:t>int j = i;</a:t>
            </a:r>
          </a:p>
        </p:txBody>
      </p:sp>
      <p:sp>
        <p:nvSpPr>
          <p:cNvPr id="75800" name="Rectangle 24"/>
          <p:cNvSpPr>
            <a:spLocks noChangeArrowheads="1"/>
          </p:cNvSpPr>
          <p:nvPr/>
        </p:nvSpPr>
        <p:spPr bwMode="auto">
          <a:xfrm>
            <a:off x="179388" y="549275"/>
            <a:ext cx="8640762" cy="22320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75801" name="Rectangle 25"/>
          <p:cNvSpPr>
            <a:spLocks noChangeArrowheads="1"/>
          </p:cNvSpPr>
          <p:nvPr/>
        </p:nvSpPr>
        <p:spPr bwMode="auto">
          <a:xfrm>
            <a:off x="179388" y="2924175"/>
            <a:ext cx="8640762" cy="37449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CF3F04-71C2-4D8A-934A-18BAD0B3D3D5}" type="slidenum">
              <a:rPr lang="en-US" altLang="ja-JP"/>
              <a:pPr/>
              <a:t>7</a:t>
            </a:fld>
            <a:endParaRPr lang="en-US" altLang="ja-JP"/>
          </a:p>
        </p:txBody>
      </p:sp>
      <p:sp>
        <p:nvSpPr>
          <p:cNvPr id="77830" name="AutoShape 6"/>
          <p:cNvSpPr>
            <a:spLocks noChangeArrowheads="1"/>
          </p:cNvSpPr>
          <p:nvPr/>
        </p:nvSpPr>
        <p:spPr bwMode="auto">
          <a:xfrm>
            <a:off x="1403350" y="5373688"/>
            <a:ext cx="865188" cy="863600"/>
          </a:xfrm>
          <a:prstGeom prst="foldedCorner">
            <a:avLst>
              <a:gd name="adj" fmla="val 12500"/>
            </a:avLst>
          </a:prstGeom>
          <a:solidFill>
            <a:srgbClr val="FFCC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ja-JP" sz="3600"/>
              <a:t>42</a:t>
            </a:r>
          </a:p>
        </p:txBody>
      </p:sp>
      <p:sp>
        <p:nvSpPr>
          <p:cNvPr id="77828" name="Text Box 4"/>
          <p:cNvSpPr txBox="1">
            <a:spLocks noChangeArrowheads="1"/>
          </p:cNvSpPr>
          <p:nvPr/>
        </p:nvSpPr>
        <p:spPr bwMode="auto">
          <a:xfrm>
            <a:off x="179388" y="19050"/>
            <a:ext cx="3987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ja-JP" altLang="en-US" sz="2400"/>
              <a:t>コピーの出番 </a:t>
            </a:r>
            <a:r>
              <a:rPr lang="en-US" altLang="ja-JP" sz="2400"/>
              <a:t>– </a:t>
            </a:r>
            <a:r>
              <a:rPr lang="ja-JP" altLang="en-US" sz="2400"/>
              <a:t>戻り値の生成</a:t>
            </a:r>
          </a:p>
        </p:txBody>
      </p:sp>
      <p:sp>
        <p:nvSpPr>
          <p:cNvPr id="77829" name="Rectangle 5"/>
          <p:cNvSpPr>
            <a:spLocks noChangeArrowheads="1"/>
          </p:cNvSpPr>
          <p:nvPr/>
        </p:nvSpPr>
        <p:spPr bwMode="auto">
          <a:xfrm>
            <a:off x="1619250" y="765175"/>
            <a:ext cx="5184775" cy="2376488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r>
              <a:rPr lang="en-US" altLang="ja-JP" sz="2400">
                <a:solidFill>
                  <a:srgbClr val="33CC33"/>
                </a:solidFill>
                <a:latin typeface="Lucida Console" pitchFamily="49" charset="0"/>
              </a:rPr>
              <a:t>int</a:t>
            </a:r>
            <a:r>
              <a:rPr lang="en-US" altLang="ja-JP" sz="2400">
                <a:latin typeface="Lucida Console" pitchFamily="49" charset="0"/>
              </a:rPr>
              <a:t> plus(int lhs, int rhs)</a:t>
            </a:r>
          </a:p>
          <a:p>
            <a:r>
              <a:rPr lang="en-US" altLang="ja-JP" sz="2400">
                <a:latin typeface="Lucida Console" pitchFamily="49" charset="0"/>
              </a:rPr>
              <a:t>{</a:t>
            </a:r>
          </a:p>
          <a:p>
            <a:r>
              <a:rPr lang="en-US" altLang="ja-JP" sz="2400">
                <a:latin typeface="Lucida Console" pitchFamily="49" charset="0"/>
              </a:rPr>
              <a:t>  int result = lhs;</a:t>
            </a:r>
          </a:p>
          <a:p>
            <a:r>
              <a:rPr lang="en-US" altLang="ja-JP" sz="2400">
                <a:latin typeface="Lucida Console" pitchFamily="49" charset="0"/>
              </a:rPr>
              <a:t>  result += rhs;</a:t>
            </a:r>
          </a:p>
          <a:p>
            <a:r>
              <a:rPr lang="en-US" altLang="ja-JP" sz="2400">
                <a:latin typeface="Lucida Console" pitchFamily="49" charset="0"/>
              </a:rPr>
              <a:t>  return </a:t>
            </a:r>
            <a:r>
              <a:rPr lang="en-US" altLang="ja-JP" sz="2400">
                <a:solidFill>
                  <a:srgbClr val="FF00FF"/>
                </a:solidFill>
                <a:latin typeface="Lucida Console" pitchFamily="49" charset="0"/>
              </a:rPr>
              <a:t>result</a:t>
            </a:r>
            <a:r>
              <a:rPr lang="en-US" altLang="ja-JP" sz="2400">
                <a:latin typeface="Lucida Console" pitchFamily="49" charset="0"/>
              </a:rPr>
              <a:t>;</a:t>
            </a:r>
          </a:p>
          <a:p>
            <a:r>
              <a:rPr lang="en-US" altLang="ja-JP" sz="2400">
                <a:latin typeface="Lucida Console" pitchFamily="49" charset="0"/>
              </a:rPr>
              <a:t>}</a:t>
            </a:r>
          </a:p>
        </p:txBody>
      </p:sp>
      <p:sp>
        <p:nvSpPr>
          <p:cNvPr id="77835" name="AutoShape 11"/>
          <p:cNvSpPr>
            <a:spLocks noChangeArrowheads="1"/>
          </p:cNvSpPr>
          <p:nvPr/>
        </p:nvSpPr>
        <p:spPr bwMode="auto">
          <a:xfrm>
            <a:off x="6300788" y="5373688"/>
            <a:ext cx="863600" cy="863600"/>
          </a:xfrm>
          <a:prstGeom prst="foldedCorner">
            <a:avLst>
              <a:gd name="adj" fmla="val 12500"/>
            </a:avLst>
          </a:prstGeom>
          <a:solidFill>
            <a:srgbClr val="CCFFCC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ja-JP" sz="3600"/>
              <a:t>42</a:t>
            </a:r>
          </a:p>
        </p:txBody>
      </p:sp>
      <p:sp>
        <p:nvSpPr>
          <p:cNvPr id="77840" name="Text Box 16"/>
          <p:cNvSpPr txBox="1">
            <a:spLocks noChangeArrowheads="1"/>
          </p:cNvSpPr>
          <p:nvPr/>
        </p:nvSpPr>
        <p:spPr bwMode="auto">
          <a:xfrm>
            <a:off x="1476375" y="4941888"/>
            <a:ext cx="7429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ja-JP">
                <a:solidFill>
                  <a:srgbClr val="FF00FF"/>
                </a:solidFill>
              </a:rPr>
              <a:t>result</a:t>
            </a:r>
          </a:p>
        </p:txBody>
      </p:sp>
      <p:sp>
        <p:nvSpPr>
          <p:cNvPr id="77841" name="Text Box 17"/>
          <p:cNvSpPr txBox="1">
            <a:spLocks noChangeArrowheads="1"/>
          </p:cNvSpPr>
          <p:nvPr/>
        </p:nvSpPr>
        <p:spPr bwMode="auto">
          <a:xfrm>
            <a:off x="6229350" y="4941888"/>
            <a:ext cx="1039813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ja-JP" altLang="en-US">
                <a:solidFill>
                  <a:srgbClr val="33CC33"/>
                </a:solidFill>
              </a:rPr>
              <a:t>（戻り値）</a:t>
            </a:r>
          </a:p>
        </p:txBody>
      </p:sp>
      <p:sp>
        <p:nvSpPr>
          <p:cNvPr id="77842" name="AutoShape 18"/>
          <p:cNvSpPr>
            <a:spLocks noChangeArrowheads="1"/>
          </p:cNvSpPr>
          <p:nvPr/>
        </p:nvSpPr>
        <p:spPr bwMode="auto">
          <a:xfrm>
            <a:off x="1692275" y="4149725"/>
            <a:ext cx="5616575" cy="733425"/>
          </a:xfrm>
          <a:prstGeom prst="curvedDownArrow">
            <a:avLst>
              <a:gd name="adj1" fmla="val 66228"/>
              <a:gd name="adj2" fmla="val 157698"/>
              <a:gd name="adj3" fmla="val 33333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pic>
        <p:nvPicPr>
          <p:cNvPr id="77843" name="Picture 19" descr="MCBS01745_0000[1]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636963" y="3357563"/>
            <a:ext cx="1597025" cy="17970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786D19-D824-4224-89F1-7B3E2B34F2B0}" type="slidenum">
              <a:rPr lang="en-US" altLang="ja-JP"/>
              <a:pPr/>
              <a:t>8</a:t>
            </a:fld>
            <a:endParaRPr lang="en-US" altLang="ja-JP"/>
          </a:p>
        </p:txBody>
      </p:sp>
      <p:sp>
        <p:nvSpPr>
          <p:cNvPr id="152578" name="AutoShape 2"/>
          <p:cNvSpPr>
            <a:spLocks noChangeArrowheads="1"/>
          </p:cNvSpPr>
          <p:nvPr/>
        </p:nvSpPr>
        <p:spPr bwMode="auto">
          <a:xfrm>
            <a:off x="1403350" y="5373688"/>
            <a:ext cx="865188" cy="863600"/>
          </a:xfrm>
          <a:prstGeom prst="foldedCorner">
            <a:avLst>
              <a:gd name="adj" fmla="val 12500"/>
            </a:avLst>
          </a:prstGeom>
          <a:solidFill>
            <a:srgbClr val="FFCC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ja-JP" sz="3600"/>
              <a:t>42</a:t>
            </a:r>
          </a:p>
        </p:txBody>
      </p:sp>
      <p:sp>
        <p:nvSpPr>
          <p:cNvPr id="152579" name="Text Box 3"/>
          <p:cNvSpPr txBox="1">
            <a:spLocks noChangeArrowheads="1"/>
          </p:cNvSpPr>
          <p:nvPr/>
        </p:nvSpPr>
        <p:spPr bwMode="auto">
          <a:xfrm>
            <a:off x="179388" y="19050"/>
            <a:ext cx="600233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ja-JP" altLang="en-US" sz="2400"/>
              <a:t>コピーの出番 </a:t>
            </a:r>
            <a:r>
              <a:rPr lang="en-US" altLang="ja-JP" sz="2400"/>
              <a:t>– </a:t>
            </a:r>
            <a:r>
              <a:rPr lang="ja-JP" altLang="en-US" sz="2400"/>
              <a:t>一時オブジェクトからのコピー</a:t>
            </a:r>
          </a:p>
        </p:txBody>
      </p:sp>
      <p:sp>
        <p:nvSpPr>
          <p:cNvPr id="152580" name="Rectangle 4"/>
          <p:cNvSpPr>
            <a:spLocks noChangeArrowheads="1"/>
          </p:cNvSpPr>
          <p:nvPr/>
        </p:nvSpPr>
        <p:spPr bwMode="auto">
          <a:xfrm>
            <a:off x="2124075" y="1773238"/>
            <a:ext cx="4032250" cy="503237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r>
              <a:rPr lang="en-US" altLang="ja-JP" sz="2400">
                <a:latin typeface="Lucida Console" pitchFamily="49" charset="0"/>
              </a:rPr>
              <a:t>int </a:t>
            </a:r>
            <a:r>
              <a:rPr lang="en-US" altLang="ja-JP" sz="2400">
                <a:solidFill>
                  <a:srgbClr val="33CC33"/>
                </a:solidFill>
                <a:latin typeface="Lucida Console" pitchFamily="49" charset="0"/>
              </a:rPr>
              <a:t>i</a:t>
            </a:r>
            <a:r>
              <a:rPr lang="en-US" altLang="ja-JP" sz="2400">
                <a:latin typeface="Lucida Console" pitchFamily="49" charset="0"/>
              </a:rPr>
              <a:t> = </a:t>
            </a:r>
            <a:r>
              <a:rPr lang="en-US" altLang="ja-JP" sz="2400">
                <a:solidFill>
                  <a:srgbClr val="FF00FF"/>
                </a:solidFill>
                <a:latin typeface="Lucida Console" pitchFamily="49" charset="0"/>
              </a:rPr>
              <a:t>plus(18, 24)</a:t>
            </a:r>
            <a:r>
              <a:rPr lang="en-US" altLang="ja-JP" sz="2400">
                <a:latin typeface="Lucida Console" pitchFamily="49" charset="0"/>
              </a:rPr>
              <a:t>;</a:t>
            </a:r>
          </a:p>
        </p:txBody>
      </p:sp>
      <p:sp>
        <p:nvSpPr>
          <p:cNvPr id="152581" name="AutoShape 5"/>
          <p:cNvSpPr>
            <a:spLocks noChangeArrowheads="1"/>
          </p:cNvSpPr>
          <p:nvPr/>
        </p:nvSpPr>
        <p:spPr bwMode="auto">
          <a:xfrm>
            <a:off x="6300788" y="5373688"/>
            <a:ext cx="863600" cy="863600"/>
          </a:xfrm>
          <a:prstGeom prst="foldedCorner">
            <a:avLst>
              <a:gd name="adj" fmla="val 12500"/>
            </a:avLst>
          </a:prstGeom>
          <a:solidFill>
            <a:srgbClr val="CCFFCC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ja-JP" sz="3600"/>
              <a:t>42</a:t>
            </a:r>
          </a:p>
        </p:txBody>
      </p:sp>
      <p:sp>
        <p:nvSpPr>
          <p:cNvPr id="152582" name="Text Box 6"/>
          <p:cNvSpPr txBox="1">
            <a:spLocks noChangeArrowheads="1"/>
          </p:cNvSpPr>
          <p:nvPr/>
        </p:nvSpPr>
        <p:spPr bwMode="auto">
          <a:xfrm>
            <a:off x="1476375" y="4941888"/>
            <a:ext cx="7429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ja-JP">
                <a:solidFill>
                  <a:srgbClr val="FF00FF"/>
                </a:solidFill>
              </a:rPr>
              <a:t>result</a:t>
            </a:r>
          </a:p>
        </p:txBody>
      </p:sp>
      <p:sp>
        <p:nvSpPr>
          <p:cNvPr id="152583" name="Text Box 7"/>
          <p:cNvSpPr txBox="1">
            <a:spLocks noChangeArrowheads="1"/>
          </p:cNvSpPr>
          <p:nvPr/>
        </p:nvSpPr>
        <p:spPr bwMode="auto">
          <a:xfrm>
            <a:off x="6229350" y="4941888"/>
            <a:ext cx="1039813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ja-JP" altLang="en-US">
                <a:solidFill>
                  <a:srgbClr val="33CC33"/>
                </a:solidFill>
              </a:rPr>
              <a:t>（戻り値）</a:t>
            </a:r>
          </a:p>
        </p:txBody>
      </p:sp>
      <p:sp>
        <p:nvSpPr>
          <p:cNvPr id="152584" name="AutoShape 8"/>
          <p:cNvSpPr>
            <a:spLocks noChangeArrowheads="1"/>
          </p:cNvSpPr>
          <p:nvPr/>
        </p:nvSpPr>
        <p:spPr bwMode="auto">
          <a:xfrm>
            <a:off x="1692275" y="4149725"/>
            <a:ext cx="5616575" cy="733425"/>
          </a:xfrm>
          <a:prstGeom prst="curvedDownArrow">
            <a:avLst>
              <a:gd name="adj1" fmla="val 66228"/>
              <a:gd name="adj2" fmla="val 157698"/>
              <a:gd name="adj3" fmla="val 33333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pic>
        <p:nvPicPr>
          <p:cNvPr id="152585" name="Picture 9" descr="MCBS01745_0000[1]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636963" y="3357563"/>
            <a:ext cx="1597025" cy="17970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3B683-D1F8-4E9B-AED9-2095ADA1E157}" type="slidenum">
              <a:rPr lang="en-US" altLang="ja-JP"/>
              <a:pPr/>
              <a:t>9</a:t>
            </a:fld>
            <a:endParaRPr lang="en-US" altLang="ja-JP"/>
          </a:p>
        </p:txBody>
      </p:sp>
      <p:sp>
        <p:nvSpPr>
          <p:cNvPr id="154626" name="AutoShape 2"/>
          <p:cNvSpPr>
            <a:spLocks noChangeArrowheads="1"/>
          </p:cNvSpPr>
          <p:nvPr/>
        </p:nvSpPr>
        <p:spPr bwMode="auto">
          <a:xfrm>
            <a:off x="5435600" y="1700213"/>
            <a:ext cx="792163" cy="1800225"/>
          </a:xfrm>
          <a:prstGeom prst="foldedCorner">
            <a:avLst>
              <a:gd name="adj" fmla="val 12500"/>
            </a:avLst>
          </a:prstGeom>
          <a:solidFill>
            <a:srgbClr val="EAEAEA"/>
          </a:solidFill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/>
          <a:lstStyle/>
          <a:p>
            <a:pPr algn="ctr"/>
            <a:r>
              <a:rPr lang="en-US" altLang="ja-JP" sz="3600">
                <a:solidFill>
                  <a:schemeClr val="bg2"/>
                </a:solidFill>
              </a:rPr>
              <a:t>42</a:t>
            </a:r>
          </a:p>
          <a:p>
            <a:pPr algn="ctr"/>
            <a:r>
              <a:rPr lang="en-US" altLang="ja-JP" sz="3600">
                <a:solidFill>
                  <a:schemeClr val="bg2"/>
                </a:solidFill>
              </a:rPr>
              <a:t>42</a:t>
            </a:r>
          </a:p>
          <a:p>
            <a:pPr algn="ctr"/>
            <a:r>
              <a:rPr lang="en-US" altLang="ja-JP" sz="3600">
                <a:solidFill>
                  <a:schemeClr val="bg2"/>
                </a:solidFill>
              </a:rPr>
              <a:t>42</a:t>
            </a:r>
            <a:endParaRPr lang="en-US" altLang="ja-JP" sz="3600"/>
          </a:p>
        </p:txBody>
      </p:sp>
      <p:sp>
        <p:nvSpPr>
          <p:cNvPr id="154639" name="AutoShape 15"/>
          <p:cNvSpPr>
            <a:spLocks noChangeArrowheads="1"/>
          </p:cNvSpPr>
          <p:nvPr/>
        </p:nvSpPr>
        <p:spPr bwMode="auto">
          <a:xfrm>
            <a:off x="1042988" y="3141663"/>
            <a:ext cx="3168650" cy="1295400"/>
          </a:xfrm>
          <a:prstGeom prst="foldedCorner">
            <a:avLst>
              <a:gd name="adj" fmla="val 12500"/>
            </a:avLst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/>
          <a:lstStyle/>
          <a:p>
            <a:endParaRPr lang="en-US" altLang="ja-JP" sz="2400"/>
          </a:p>
          <a:p>
            <a:r>
              <a:rPr lang="en-US" altLang="ja-JP" sz="2400"/>
              <a:t>p_=</a:t>
            </a:r>
            <a:r>
              <a:rPr lang="en-US" altLang="ja-JP" sz="2400" u="sng">
                <a:solidFill>
                  <a:srgbClr val="FF0000"/>
                </a:solidFill>
              </a:rPr>
              <a:t>0x2345</a:t>
            </a:r>
          </a:p>
          <a:p>
            <a:r>
              <a:rPr lang="en-US" altLang="ja-JP" sz="2400"/>
              <a:t>sz_=</a:t>
            </a:r>
            <a:r>
              <a:rPr lang="en-US" altLang="ja-JP" sz="2400" u="sng">
                <a:solidFill>
                  <a:srgbClr val="FF0000"/>
                </a:solidFill>
              </a:rPr>
              <a:t>4</a:t>
            </a:r>
          </a:p>
        </p:txBody>
      </p:sp>
      <p:sp>
        <p:nvSpPr>
          <p:cNvPr id="154657" name="Text Box 33"/>
          <p:cNvSpPr txBox="1">
            <a:spLocks noChangeArrowheads="1"/>
          </p:cNvSpPr>
          <p:nvPr/>
        </p:nvSpPr>
        <p:spPr bwMode="auto">
          <a:xfrm>
            <a:off x="179388" y="0"/>
            <a:ext cx="46751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ja-JP" altLang="en-US" sz="2400"/>
              <a:t>コピーの出番 </a:t>
            </a:r>
            <a:r>
              <a:rPr lang="en-US" altLang="ja-JP" sz="2400"/>
              <a:t>– </a:t>
            </a:r>
            <a:r>
              <a:rPr lang="ja-JP" altLang="en-US" sz="2400"/>
              <a:t>動的配列の再配置</a:t>
            </a:r>
          </a:p>
        </p:txBody>
      </p:sp>
      <p:sp>
        <p:nvSpPr>
          <p:cNvPr id="154658" name="AutoShape 34"/>
          <p:cNvSpPr>
            <a:spLocks noChangeArrowheads="1"/>
          </p:cNvSpPr>
          <p:nvPr/>
        </p:nvSpPr>
        <p:spPr bwMode="auto">
          <a:xfrm>
            <a:off x="5435600" y="4292600"/>
            <a:ext cx="792163" cy="2305050"/>
          </a:xfrm>
          <a:prstGeom prst="foldedCorner">
            <a:avLst>
              <a:gd name="adj" fmla="val 12500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/>
          <a:lstStyle/>
          <a:p>
            <a:pPr algn="ctr"/>
            <a:r>
              <a:rPr lang="en-US" altLang="ja-JP" sz="3600"/>
              <a:t>42</a:t>
            </a:r>
          </a:p>
          <a:p>
            <a:pPr algn="ctr"/>
            <a:r>
              <a:rPr lang="en-US" altLang="ja-JP" sz="3600"/>
              <a:t>42</a:t>
            </a:r>
          </a:p>
          <a:p>
            <a:pPr algn="ctr"/>
            <a:r>
              <a:rPr lang="en-US" altLang="ja-JP" sz="3600"/>
              <a:t>42</a:t>
            </a:r>
          </a:p>
          <a:p>
            <a:pPr algn="ctr"/>
            <a:r>
              <a:rPr lang="en-US" altLang="ja-JP" sz="3600" u="sng">
                <a:solidFill>
                  <a:srgbClr val="FF0000"/>
                </a:solidFill>
              </a:rPr>
              <a:t>42</a:t>
            </a:r>
          </a:p>
        </p:txBody>
      </p:sp>
      <p:sp>
        <p:nvSpPr>
          <p:cNvPr id="154659" name="Text Box 35"/>
          <p:cNvSpPr txBox="1">
            <a:spLocks noChangeArrowheads="1"/>
          </p:cNvSpPr>
          <p:nvPr/>
        </p:nvSpPr>
        <p:spPr bwMode="auto">
          <a:xfrm>
            <a:off x="1042988" y="3141663"/>
            <a:ext cx="3130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ja-JP" sz="2400">
                <a:latin typeface="Lucida Console" pitchFamily="49" charset="0"/>
              </a:rPr>
              <a:t>std::vector&lt;int&gt;</a:t>
            </a:r>
          </a:p>
        </p:txBody>
      </p:sp>
      <p:sp>
        <p:nvSpPr>
          <p:cNvPr id="154660" name="Line 36"/>
          <p:cNvSpPr>
            <a:spLocks noChangeShapeType="1"/>
          </p:cNvSpPr>
          <p:nvPr/>
        </p:nvSpPr>
        <p:spPr bwMode="auto">
          <a:xfrm>
            <a:off x="2700338" y="3789363"/>
            <a:ext cx="2735262" cy="863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ja-JP" altLang="en-US"/>
          </a:p>
        </p:txBody>
      </p:sp>
      <p:sp>
        <p:nvSpPr>
          <p:cNvPr id="154661" name="Line 37"/>
          <p:cNvSpPr>
            <a:spLocks noChangeShapeType="1"/>
          </p:cNvSpPr>
          <p:nvPr/>
        </p:nvSpPr>
        <p:spPr bwMode="auto">
          <a:xfrm flipV="1">
            <a:off x="2700338" y="2205038"/>
            <a:ext cx="2663825" cy="1439862"/>
          </a:xfrm>
          <a:prstGeom prst="line">
            <a:avLst/>
          </a:prstGeom>
          <a:noFill/>
          <a:ln w="9525">
            <a:solidFill>
              <a:srgbClr val="C0C0C0"/>
            </a:solidFill>
            <a:prstDash val="dash"/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ja-JP" altLang="en-US"/>
          </a:p>
        </p:txBody>
      </p:sp>
      <p:sp>
        <p:nvSpPr>
          <p:cNvPr id="154662" name="AutoShape 38"/>
          <p:cNvSpPr>
            <a:spLocks noChangeArrowheads="1"/>
          </p:cNvSpPr>
          <p:nvPr/>
        </p:nvSpPr>
        <p:spPr bwMode="auto">
          <a:xfrm>
            <a:off x="6372225" y="1917700"/>
            <a:ext cx="733425" cy="3095625"/>
          </a:xfrm>
          <a:prstGeom prst="curvedLeftArrow">
            <a:avLst>
              <a:gd name="adj1" fmla="val 45471"/>
              <a:gd name="adj2" fmla="val 85608"/>
              <a:gd name="adj3" fmla="val 33333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154663" name="AutoShape 39"/>
          <p:cNvSpPr>
            <a:spLocks noChangeArrowheads="1"/>
          </p:cNvSpPr>
          <p:nvPr/>
        </p:nvSpPr>
        <p:spPr bwMode="auto">
          <a:xfrm>
            <a:off x="6372225" y="2420938"/>
            <a:ext cx="733425" cy="3095625"/>
          </a:xfrm>
          <a:prstGeom prst="curvedLeftArrow">
            <a:avLst>
              <a:gd name="adj1" fmla="val 45471"/>
              <a:gd name="adj2" fmla="val 85608"/>
              <a:gd name="adj3" fmla="val 33333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154664" name="AutoShape 40"/>
          <p:cNvSpPr>
            <a:spLocks noChangeArrowheads="1"/>
          </p:cNvSpPr>
          <p:nvPr/>
        </p:nvSpPr>
        <p:spPr bwMode="auto">
          <a:xfrm>
            <a:off x="6372225" y="2997200"/>
            <a:ext cx="733425" cy="3095625"/>
          </a:xfrm>
          <a:prstGeom prst="curvedLeftArrow">
            <a:avLst>
              <a:gd name="adj1" fmla="val 45471"/>
              <a:gd name="adj2" fmla="val 85608"/>
              <a:gd name="adj3" fmla="val 33333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pic>
        <p:nvPicPr>
          <p:cNvPr id="154665" name="Picture 41" descr="MCBS01745_0000[1]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164388" y="2565400"/>
            <a:ext cx="798512" cy="898525"/>
          </a:xfrm>
          <a:prstGeom prst="rect">
            <a:avLst/>
          </a:prstGeom>
          <a:noFill/>
        </p:spPr>
      </p:pic>
      <p:pic>
        <p:nvPicPr>
          <p:cNvPr id="154666" name="Picture 42" descr="MCBS01745_0000[1]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164388" y="3284538"/>
            <a:ext cx="798512" cy="898525"/>
          </a:xfrm>
          <a:prstGeom prst="rect">
            <a:avLst/>
          </a:prstGeom>
          <a:noFill/>
        </p:spPr>
      </p:pic>
      <p:pic>
        <p:nvPicPr>
          <p:cNvPr id="154667" name="Picture 43" descr="MCBS01745_0000[1]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164388" y="4005263"/>
            <a:ext cx="798512" cy="898525"/>
          </a:xfrm>
          <a:prstGeom prst="rect">
            <a:avLst/>
          </a:prstGeom>
          <a:noFill/>
        </p:spPr>
      </p:pic>
      <p:sp>
        <p:nvSpPr>
          <p:cNvPr id="154668" name="Text Box 44"/>
          <p:cNvSpPr txBox="1">
            <a:spLocks noChangeArrowheads="1"/>
          </p:cNvSpPr>
          <p:nvPr/>
        </p:nvSpPr>
        <p:spPr bwMode="auto">
          <a:xfrm>
            <a:off x="250825" y="765175"/>
            <a:ext cx="8667750" cy="466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ja-JP" altLang="en-US" sz="2400"/>
              <a:t>長さ</a:t>
            </a:r>
            <a:r>
              <a:rPr lang="en-US" altLang="ja-JP" sz="2400"/>
              <a:t>3</a:t>
            </a:r>
            <a:r>
              <a:rPr lang="ja-JP" altLang="en-US" sz="2400"/>
              <a:t>， </a:t>
            </a:r>
            <a:r>
              <a:rPr lang="en-US" altLang="ja-JP" sz="2400"/>
              <a:t>capacity=3 </a:t>
            </a:r>
            <a:r>
              <a:rPr lang="ja-JP" altLang="en-US" sz="2400"/>
              <a:t>の </a:t>
            </a:r>
            <a:r>
              <a:rPr lang="en-US" altLang="ja-JP" sz="2400"/>
              <a:t>int </a:t>
            </a:r>
            <a:r>
              <a:rPr lang="ja-JP" altLang="en-US" sz="2400"/>
              <a:t>の動的配列に </a:t>
            </a:r>
            <a:r>
              <a:rPr lang="en-US" altLang="ja-JP" sz="2400"/>
              <a:t>int </a:t>
            </a:r>
            <a:r>
              <a:rPr lang="ja-JP" altLang="en-US" sz="2400"/>
              <a:t>オブジェクトを</a:t>
            </a:r>
            <a:r>
              <a:rPr lang="en-US" altLang="ja-JP" sz="2400"/>
              <a:t>1</a:t>
            </a:r>
            <a:r>
              <a:rPr lang="ja-JP" altLang="en-US" sz="2400"/>
              <a:t>つ追加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標準デザイン">
  <a:themeElements>
    <a:clrScheme name="標準デザイ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標準デザイン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5430</TotalTime>
  <Words>2186</Words>
  <Application>Microsoft Office PowerPoint</Application>
  <PresentationFormat>画面に合わせる (4:3)</PresentationFormat>
  <Paragraphs>527</Paragraphs>
  <Slides>35</Slides>
  <Notes>34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35</vt:i4>
      </vt:variant>
    </vt:vector>
  </HeadingPairs>
  <TitlesOfParts>
    <vt:vector size="40" baseType="lpstr">
      <vt:lpstr>Arial</vt:lpstr>
      <vt:lpstr>ＭＳ Ｐゴシック</vt:lpstr>
      <vt:lpstr>ＭＳ Ｐ明朝</vt:lpstr>
      <vt:lpstr>Lucida Console</vt:lpstr>
      <vt:lpstr>標準デザイン</vt:lpstr>
      <vt:lpstr>C++0x むーぶせまんちくす</vt:lpstr>
      <vt:lpstr>スライド 2</vt:lpstr>
      <vt:lpstr>スライド 3</vt:lpstr>
      <vt:lpstr>スライド 4</vt:lpstr>
      <vt:lpstr>スライド 5</vt:lpstr>
      <vt:lpstr>スライド 6</vt:lpstr>
      <vt:lpstr>スライド 7</vt:lpstr>
      <vt:lpstr>スライド 8</vt:lpstr>
      <vt:lpstr>スライド 9</vt:lpstr>
      <vt:lpstr>スライド 10</vt:lpstr>
      <vt:lpstr>スライド 11</vt:lpstr>
      <vt:lpstr>スライド 12</vt:lpstr>
      <vt:lpstr>スライド 13</vt:lpstr>
      <vt:lpstr>スライド 14</vt:lpstr>
      <vt:lpstr>スライド 15</vt:lpstr>
      <vt:lpstr>スライド 16</vt:lpstr>
      <vt:lpstr>スライド 17</vt:lpstr>
      <vt:lpstr>スライド 18</vt:lpstr>
      <vt:lpstr>スライド 19</vt:lpstr>
      <vt:lpstr>スライド 20</vt:lpstr>
      <vt:lpstr>スライド 21</vt:lpstr>
      <vt:lpstr>スライド 22</vt:lpstr>
      <vt:lpstr>スライド 23</vt:lpstr>
      <vt:lpstr>スライド 24</vt:lpstr>
      <vt:lpstr>スライド 25</vt:lpstr>
      <vt:lpstr>スライド 26</vt:lpstr>
      <vt:lpstr>スライド 27</vt:lpstr>
      <vt:lpstr>スライド 28</vt:lpstr>
      <vt:lpstr>スライド 29</vt:lpstr>
      <vt:lpstr>スライド 30</vt:lpstr>
      <vt:lpstr>スライド 31</vt:lpstr>
      <vt:lpstr>スライド 32</vt:lpstr>
      <vt:lpstr>まとめ</vt:lpstr>
      <vt:lpstr>スライド 34</vt:lpstr>
      <vt:lpstr>スライド 35</vt:lpstr>
    </vt:vector>
  </TitlesOfParts>
  <Company>Nara Institute of Science and Technology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C++0x むーぶせまんちくす </dc:title>
  <dc:creator>Ai Azuma</dc:creator>
  <cp:lastModifiedBy>esten</cp:lastModifiedBy>
  <cp:revision>15</cp:revision>
  <dcterms:created xsi:type="dcterms:W3CDTF">2009-05-11T09:12:33Z</dcterms:created>
  <dcterms:modified xsi:type="dcterms:W3CDTF">2009-09-10T16:45:06Z</dcterms:modified>
</cp:coreProperties>
</file>