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9" r:id="rId27"/>
    <p:sldId id="281" r:id="rId28"/>
    <p:sldId id="282" r:id="rId29"/>
    <p:sldId id="283" r:id="rId30"/>
    <p:sldId id="284" r:id="rId31"/>
    <p:sldId id="286" r:id="rId32"/>
    <p:sldId id="285" r:id="rId33"/>
    <p:sldId id="287" r:id="rId34"/>
    <p:sldId id="288" r:id="rId35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1" autoAdjust="0"/>
    <p:restoredTop sz="94590" autoAdjust="0"/>
  </p:normalViewPr>
  <p:slideViewPr>
    <p:cSldViewPr>
      <p:cViewPr varScale="1">
        <p:scale>
          <a:sx n="72" d="100"/>
          <a:sy n="72" d="100"/>
        </p:scale>
        <p:origin x="-9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6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1843088" y="1778000"/>
            <a:ext cx="7597775" cy="3556000"/>
            <a:chOff x="1045" y="1008"/>
            <a:chExt cx="4307" cy="2016"/>
          </a:xfrm>
        </p:grpSpPr>
        <p:sp>
          <p:nvSpPr>
            <p:cNvPr id="41987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101599" tIns="50799" rIns="101599" bIns="50799" anchor="ctr"/>
            <a:lstStyle/>
            <a:p>
              <a:pPr algn="ctr" defTabSz="1016000"/>
              <a:endParaRPr kumimoji="0" lang="ja-JP" altLang="en-US" sz="2700">
                <a:latin typeface="Times New Roman" pitchFamily="18" charset="0"/>
              </a:endParaRPr>
            </a:p>
          </p:txBody>
        </p:sp>
        <p:sp>
          <p:nvSpPr>
            <p:cNvPr id="41988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101599" tIns="50799" rIns="101599" bIns="50799" anchor="ctr"/>
            <a:lstStyle/>
            <a:p>
              <a:pPr algn="ctr" defTabSz="1016000"/>
              <a:endParaRPr kumimoji="0" lang="ja-JP" altLang="en-US" sz="2700">
                <a:latin typeface="Times New Roman" pitchFamily="18" charset="0"/>
              </a:endParaRPr>
            </a:p>
          </p:txBody>
        </p:sp>
        <p:sp>
          <p:nvSpPr>
            <p:cNvPr id="41989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101599" tIns="50799" rIns="101599" bIns="50799" anchor="ctr"/>
            <a:lstStyle/>
            <a:p>
              <a:pPr algn="ctr" defTabSz="1016000"/>
              <a:endParaRPr kumimoji="0" lang="ja-JP" altLang="en-US" sz="2700">
                <a:latin typeface="Times New Roman" pitchFamily="18" charset="0"/>
              </a:endParaRPr>
            </a:p>
          </p:txBody>
        </p:sp>
        <p:sp>
          <p:nvSpPr>
            <p:cNvPr id="41990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lIns="101599" tIns="50799" rIns="101599" bIns="50799" anchor="ctr"/>
            <a:lstStyle/>
            <a:p>
              <a:pPr algn="ctr" defTabSz="1016000"/>
              <a:endParaRPr kumimoji="0" lang="ja-JP" altLang="en-US" sz="2700">
                <a:latin typeface="Times New Roman" pitchFamily="18" charset="0"/>
              </a:endParaRPr>
            </a:p>
          </p:txBody>
        </p:sp>
        <p:sp>
          <p:nvSpPr>
            <p:cNvPr id="41991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101599" tIns="50799" rIns="101599" bIns="50799" anchor="ctr"/>
            <a:lstStyle/>
            <a:p>
              <a:pPr algn="ctr" defTabSz="1016000"/>
              <a:endParaRPr kumimoji="0" lang="ja-JP" altLang="en-US" sz="2700">
                <a:latin typeface="Times New Roman" pitchFamily="18" charset="0"/>
              </a:endParaRPr>
            </a:p>
          </p:txBody>
        </p:sp>
        <p:sp>
          <p:nvSpPr>
            <p:cNvPr id="41992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101599" tIns="50799" rIns="101599" bIns="50799" anchor="ctr"/>
            <a:lstStyle/>
            <a:p>
              <a:pPr algn="ctr" defTabSz="1016000"/>
              <a:endParaRPr kumimoji="0" lang="ja-JP" altLang="en-US" sz="2700">
                <a:latin typeface="Times New Roman" pitchFamily="18" charset="0"/>
              </a:endParaRPr>
            </a:p>
          </p:txBody>
        </p:sp>
      </p:grpSp>
      <p:sp>
        <p:nvSpPr>
          <p:cNvPr id="41993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1994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1995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6ADCB7F-AF07-4252-AAF1-05F91D7422CF}" type="slidenum">
              <a:rPr lang="ja-JP" altLang="en-US"/>
              <a:pPr/>
              <a:t>&lt;#&gt;</a:t>
            </a:fld>
            <a:endParaRPr lang="en-US" altLang="ja-JP"/>
          </a:p>
        </p:txBody>
      </p:sp>
      <p:sp>
        <p:nvSpPr>
          <p:cNvPr id="419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762000" y="1354138"/>
            <a:ext cx="8636000" cy="2149475"/>
          </a:xfrm>
        </p:spPr>
        <p:txBody>
          <a:bodyPr anchor="b"/>
          <a:lstStyle>
            <a:lvl1pPr algn="r">
              <a:defRPr sz="49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419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894138"/>
            <a:ext cx="7112000" cy="1947862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53393-FF17-4FA6-81E0-385E0318B85D}" type="slidenum">
              <a:rPr lang="ja-JP" altLang="en-US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507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507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78D56-1911-4A8E-8BCF-5A8CF726004A}" type="slidenum">
              <a:rPr lang="ja-JP" altLang="en-US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C4390-0224-4743-B47C-63D6ADBC7A2A}" type="slidenum">
              <a:rPr lang="ja-JP" altLang="en-US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3E7BF-A59A-42E4-9C23-3230360549D2}" type="slidenum">
              <a:rPr lang="ja-JP" altLang="en-US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3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3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D3DBC-4927-4918-98FE-93B26D4B3AB9}" type="slidenum">
              <a:rPr lang="ja-JP" altLang="en-US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409CD-80FC-411F-B16D-111405AFCC69}" type="slidenum">
              <a:rPr lang="ja-JP" altLang="en-US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62BC0-20F8-4E91-8A03-FDECF482A72C}" type="slidenum">
              <a:rPr lang="ja-JP" altLang="en-US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3863A-FF54-497D-9BB8-7413088D9D8E}" type="slidenum">
              <a:rPr lang="ja-JP" altLang="en-US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8D9E1-03EE-4AA6-AEAF-70E789943764}" type="slidenum">
              <a:rPr lang="ja-JP" altLang="en-US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4F04B-DB06-48E7-9E2A-CC871EB15C66}" type="slidenum">
              <a:rPr lang="ja-JP" altLang="en-US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1190625" y="338138"/>
            <a:ext cx="8461375" cy="1230312"/>
            <a:chOff x="675" y="192"/>
            <a:chExt cx="4797" cy="697"/>
          </a:xfrm>
        </p:grpSpPr>
        <p:sp>
          <p:nvSpPr>
            <p:cNvPr id="40963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lIns="101599" tIns="50799" rIns="101599" bIns="50799" anchor="ctr"/>
            <a:lstStyle/>
            <a:p>
              <a:pPr algn="ctr" defTabSz="1016000"/>
              <a:endParaRPr kumimoji="0" lang="ja-JP" altLang="en-US" sz="2700">
                <a:latin typeface="Times New Roman" pitchFamily="18" charset="0"/>
              </a:endParaRPr>
            </a:p>
          </p:txBody>
        </p:sp>
        <p:sp>
          <p:nvSpPr>
            <p:cNvPr id="40964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lIns="101599" tIns="50799" rIns="101599" bIns="50799" anchor="ctr"/>
            <a:lstStyle/>
            <a:p>
              <a:pPr algn="ctr" defTabSz="1016000"/>
              <a:endParaRPr kumimoji="0" lang="ja-JP" altLang="en-US" sz="2700">
                <a:latin typeface="Times New Roman" pitchFamily="18" charset="0"/>
              </a:endParaRPr>
            </a:p>
          </p:txBody>
        </p:sp>
        <p:sp>
          <p:nvSpPr>
            <p:cNvPr id="40965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lIns="101599" tIns="50799" rIns="101599" bIns="50799" anchor="ctr"/>
            <a:lstStyle/>
            <a:p>
              <a:pPr algn="ctr" defTabSz="1016000"/>
              <a:endParaRPr kumimoji="0" lang="ja-JP" altLang="en-US" sz="2700">
                <a:latin typeface="Times New Roman" pitchFamily="18" charset="0"/>
              </a:endParaRPr>
            </a:p>
          </p:txBody>
        </p:sp>
        <p:sp>
          <p:nvSpPr>
            <p:cNvPr id="40966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101599" tIns="50799" rIns="101599" bIns="50799" anchor="ctr"/>
            <a:lstStyle/>
            <a:p>
              <a:pPr algn="ctr" defTabSz="1016000"/>
              <a:endParaRPr kumimoji="0" lang="ja-JP" altLang="en-US" sz="2700">
                <a:latin typeface="Times New Roman" pitchFamily="18" charset="0"/>
              </a:endParaRPr>
            </a:p>
          </p:txBody>
        </p:sp>
        <p:sp>
          <p:nvSpPr>
            <p:cNvPr id="40967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101599" tIns="50799" rIns="101599" bIns="50799" anchor="ctr"/>
            <a:lstStyle/>
            <a:p>
              <a:pPr algn="ctr" defTabSz="1016000"/>
              <a:endParaRPr kumimoji="0" lang="ja-JP" altLang="en-US" sz="2700">
                <a:latin typeface="Times New Roman" pitchFamily="18" charset="0"/>
              </a:endParaRPr>
            </a:p>
          </p:txBody>
        </p:sp>
      </p:grpSp>
      <p:sp>
        <p:nvSpPr>
          <p:cNvPr id="4096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778000"/>
            <a:ext cx="9144000" cy="503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599" tIns="50799" rIns="101599" bIns="507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8000" y="6942138"/>
            <a:ext cx="237013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599" tIns="50799" rIns="101599" bIns="50799" numCol="1" anchor="t" anchorCtr="0" compatLnSpc="1">
            <a:prstTxWarp prst="textNoShape">
              <a:avLst/>
            </a:prstTxWarp>
          </a:bodyPr>
          <a:lstStyle>
            <a:lvl1pPr defTabSz="1016000">
              <a:defRPr kumimoji="0" sz="1100"/>
            </a:lvl1pPr>
          </a:lstStyle>
          <a:p>
            <a:endParaRPr lang="en-US" altLang="ja-JP"/>
          </a:p>
        </p:txBody>
      </p:sp>
      <p:sp>
        <p:nvSpPr>
          <p:cNvPr id="409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1863" y="6942138"/>
            <a:ext cx="32162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599" tIns="50799" rIns="101599" bIns="50799" numCol="1" anchor="t" anchorCtr="0" compatLnSpc="1">
            <a:prstTxWarp prst="textNoShape">
              <a:avLst/>
            </a:prstTxWarp>
          </a:bodyPr>
          <a:lstStyle>
            <a:lvl1pPr algn="ctr" defTabSz="1016000">
              <a:defRPr kumimoji="0" sz="1100"/>
            </a:lvl1pPr>
          </a:lstStyle>
          <a:p>
            <a:endParaRPr lang="en-US" altLang="ja-JP"/>
          </a:p>
        </p:txBody>
      </p:sp>
      <p:sp>
        <p:nvSpPr>
          <p:cNvPr id="409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1863" y="6942138"/>
            <a:ext cx="237013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599" tIns="50799" rIns="101599" bIns="50799" numCol="1" anchor="t" anchorCtr="0" compatLnSpc="1">
            <a:prstTxWarp prst="textNoShape">
              <a:avLst/>
            </a:prstTxWarp>
          </a:bodyPr>
          <a:lstStyle>
            <a:lvl1pPr algn="r" defTabSz="1016000">
              <a:defRPr kumimoji="0" sz="1100"/>
            </a:lvl1pPr>
          </a:lstStyle>
          <a:p>
            <a:fld id="{80A2B702-B2DE-4173-A5D6-0D88C99AE927}" type="slidenum">
              <a:rPr lang="ja-JP" altLang="en-US"/>
              <a:pPr/>
              <a:t>&lt;#&gt;</a:t>
            </a:fld>
            <a:endParaRPr lang="en-US" altLang="ja-JP"/>
          </a:p>
        </p:txBody>
      </p:sp>
      <p:sp>
        <p:nvSpPr>
          <p:cNvPr id="4097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304800"/>
            <a:ext cx="91440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599" tIns="50799" rIns="101599" bIns="507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l" defTabSz="1016000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+mj-lt"/>
          <a:ea typeface="+mj-ea"/>
          <a:cs typeface="+mj-cs"/>
        </a:defRPr>
      </a:lvl1pPr>
      <a:lvl2pPr algn="l" defTabSz="1016000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ＭＳ Ｐゴシック" charset="-128"/>
        </a:defRPr>
      </a:lvl2pPr>
      <a:lvl3pPr algn="l" defTabSz="1016000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ＭＳ Ｐゴシック" charset="-128"/>
        </a:defRPr>
      </a:lvl3pPr>
      <a:lvl4pPr algn="l" defTabSz="1016000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ＭＳ Ｐゴシック" charset="-128"/>
        </a:defRPr>
      </a:lvl4pPr>
      <a:lvl5pPr algn="l" defTabSz="1016000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l" defTabSz="1016000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l" defTabSz="1016000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l" defTabSz="1016000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l" defTabSz="1016000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81000" indent="-381000" algn="l" defTabSz="1016000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317500" algn="l" defTabSz="1016000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kumimoji="1" sz="3000">
          <a:solidFill>
            <a:schemeClr val="tx1"/>
          </a:solidFill>
          <a:latin typeface="+mn-lt"/>
          <a:ea typeface="+mn-ea"/>
        </a:defRPr>
      </a:lvl2pPr>
      <a:lvl3pPr marL="1270000" indent="-254000" algn="l" defTabSz="1016000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kumimoji="1" sz="2600">
          <a:solidFill>
            <a:schemeClr val="tx1"/>
          </a:solidFill>
          <a:latin typeface="+mn-lt"/>
          <a:ea typeface="+mn-ea"/>
        </a:defRPr>
      </a:lvl3pPr>
      <a:lvl4pPr marL="1778000" indent="-254000" algn="l" defTabSz="1016000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200">
          <a:solidFill>
            <a:schemeClr val="tx1"/>
          </a:solidFill>
          <a:latin typeface="+mn-lt"/>
          <a:ea typeface="+mn-ea"/>
        </a:defRPr>
      </a:lvl4pPr>
      <a:lvl5pPr marL="2286000" indent="-254000" algn="l" defTabSz="1016000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kumimoji="1" sz="2200">
          <a:solidFill>
            <a:schemeClr val="tx1"/>
          </a:solidFill>
          <a:latin typeface="+mn-lt"/>
          <a:ea typeface="+mn-ea"/>
        </a:defRPr>
      </a:lvl5pPr>
      <a:lvl6pPr marL="2743200" indent="-254000" algn="l" defTabSz="1016000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kumimoji="1" sz="2200">
          <a:solidFill>
            <a:schemeClr val="tx1"/>
          </a:solidFill>
          <a:latin typeface="+mn-lt"/>
          <a:ea typeface="+mn-ea"/>
        </a:defRPr>
      </a:lvl6pPr>
      <a:lvl7pPr marL="3200400" indent="-254000" algn="l" defTabSz="1016000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kumimoji="1" sz="2200">
          <a:solidFill>
            <a:schemeClr val="tx1"/>
          </a:solidFill>
          <a:latin typeface="+mn-lt"/>
          <a:ea typeface="+mn-ea"/>
        </a:defRPr>
      </a:lvl7pPr>
      <a:lvl8pPr marL="3657600" indent="-254000" algn="l" defTabSz="1016000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kumimoji="1" sz="2200">
          <a:solidFill>
            <a:schemeClr val="tx1"/>
          </a:solidFill>
          <a:latin typeface="+mn-lt"/>
          <a:ea typeface="+mn-ea"/>
        </a:defRPr>
      </a:lvl8pPr>
      <a:lvl9pPr marL="4114800" indent="-254000" algn="l" defTabSz="1016000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kumimoji="1"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71488" y="2946400"/>
            <a:ext cx="9072562" cy="1219200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ja-JP" altLang="en-US" sz="6000">
                <a:solidFill>
                  <a:srgbClr val="000000"/>
                </a:solidFill>
              </a:rPr>
              <a:t>スマートフォン勉強会出張版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154363" y="6132513"/>
            <a:ext cx="6615112" cy="909637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ja-JP" altLang="en-US">
                <a:solidFill>
                  <a:srgbClr val="000000"/>
                </a:solidFill>
              </a:rPr>
              <a:t>永倉えいる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ja-JP" altLang="en-US" sz="4500">
                <a:solidFill>
                  <a:srgbClr val="000000"/>
                </a:solidFill>
              </a:rPr>
              <a:t>スマートフォンに搭載されている</a:t>
            </a:r>
            <a:r>
              <a:rPr lang="en-US" altLang="ja-JP" sz="4500">
                <a:solidFill>
                  <a:srgbClr val="000000"/>
                </a:solidFill>
              </a:rPr>
              <a:t>OS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 altLang="ja-JP" sz="5400">
                <a:solidFill>
                  <a:srgbClr val="000000"/>
                </a:solidFill>
              </a:rPr>
              <a:t>WindowsMobile</a:t>
            </a:r>
            <a:endParaRPr lang="en-US" altLang="ja-JP" sz="5400"/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 altLang="ja-JP" sz="5400">
                <a:solidFill>
                  <a:srgbClr val="000000"/>
                </a:solidFill>
              </a:rPr>
              <a:t>iPhoneOS</a:t>
            </a:r>
            <a:endParaRPr lang="en-US" altLang="ja-JP" sz="5400"/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 altLang="ja-JP" sz="5400">
                <a:solidFill>
                  <a:srgbClr val="000000"/>
                </a:solidFill>
              </a:rPr>
              <a:t>Android</a:t>
            </a:r>
            <a:endParaRPr lang="en-US" altLang="ja-JP" sz="5400"/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 altLang="ja-JP" sz="5400">
                <a:solidFill>
                  <a:srgbClr val="000000"/>
                </a:solidFill>
              </a:rPr>
              <a:t>SymbianOS</a:t>
            </a:r>
            <a:endParaRPr lang="en-US" altLang="ja-JP" sz="5400"/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 altLang="ja-JP" sz="5400">
                <a:solidFill>
                  <a:srgbClr val="000000"/>
                </a:solidFill>
              </a:rPr>
              <a:t>BlackBerryOS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ja-JP" altLang="en-US" sz="4100">
                <a:solidFill>
                  <a:srgbClr val="000000"/>
                </a:solidFill>
              </a:rPr>
              <a:t>国内で発売されているスマートフォン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 altLang="ja-JP" sz="5400">
                <a:solidFill>
                  <a:srgbClr val="000000"/>
                </a:solidFill>
              </a:rPr>
              <a:t>W-ZERO</a:t>
            </a:r>
            <a:r>
              <a:rPr lang="ja-JP" altLang="en-US" sz="5400">
                <a:solidFill>
                  <a:srgbClr val="000000"/>
                </a:solidFill>
              </a:rPr>
              <a:t>３シリーズ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 altLang="ja-JP" sz="5400">
                <a:solidFill>
                  <a:srgbClr val="000000"/>
                </a:solidFill>
              </a:rPr>
              <a:t>iPhone</a:t>
            </a:r>
            <a:endParaRPr lang="en-US" altLang="ja-JP" sz="5400"/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 altLang="ja-JP" sz="5400">
                <a:solidFill>
                  <a:srgbClr val="000000"/>
                </a:solidFill>
              </a:rPr>
              <a:t>docomo PRO series</a:t>
            </a:r>
            <a:r>
              <a:rPr lang="ja-JP" altLang="en-US" sz="5400">
                <a:solidFill>
                  <a:srgbClr val="000000"/>
                </a:solidFill>
              </a:rPr>
              <a:t>の一部</a:t>
            </a:r>
            <a:endParaRPr lang="ja-JP" altLang="en-US" sz="5400"/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ja-JP" altLang="en-US" sz="5400">
                <a:solidFill>
                  <a:srgbClr val="000000"/>
                </a:solidFill>
              </a:rPr>
              <a:t>    </a:t>
            </a:r>
            <a:r>
              <a:rPr lang="en-US" altLang="ja-JP" sz="5400">
                <a:solidFill>
                  <a:srgbClr val="000000"/>
                </a:solidFill>
              </a:rPr>
              <a:t>BlackBerryBold</a:t>
            </a:r>
            <a:endParaRPr lang="en-US" altLang="ja-JP" sz="5400"/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 altLang="ja-JP" sz="5400">
                <a:solidFill>
                  <a:srgbClr val="000000"/>
                </a:solidFill>
              </a:rPr>
              <a:t>    HT-03A(Android)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 altLang="ja-JP" sz="5400"/>
              <a:t>EMONSTER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</a:pPr>
            <a:endParaRPr lang="ja-JP" altLang="en-US" sz="5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ja-JP" altLang="en-US" sz="5400">
                <a:solidFill>
                  <a:srgbClr val="000000"/>
                </a:solidFill>
              </a:rPr>
              <a:t> スマートフォンのメリット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ja-JP" altLang="en-US" sz="4400">
                <a:solidFill>
                  <a:srgbClr val="000000"/>
                </a:solidFill>
              </a:rPr>
              <a:t>アプリケーションの種類が豊富</a:t>
            </a:r>
            <a:endParaRPr lang="ja-JP" altLang="en-US" sz="440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ja-JP" altLang="en-US" sz="3600">
                <a:solidFill>
                  <a:srgbClr val="000000"/>
                </a:solidFill>
              </a:rPr>
              <a:t>個人がアプリケーションを開発、公開しやすい</a:t>
            </a: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endParaRPr lang="ja-JP" altLang="en-US" sz="3600"/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 altLang="ja-JP" sz="4400">
                <a:solidFill>
                  <a:srgbClr val="000000"/>
                </a:solidFill>
              </a:rPr>
              <a:t>PC</a:t>
            </a:r>
            <a:r>
              <a:rPr lang="ja-JP" altLang="en-US" sz="4400">
                <a:solidFill>
                  <a:srgbClr val="000000"/>
                </a:solidFill>
              </a:rPr>
              <a:t>に接続して通信をすることができる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endParaRPr lang="ja-JP" altLang="en-US" sz="4400">
              <a:solidFill>
                <a:srgbClr val="000000"/>
              </a:solidFill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ja-JP" altLang="en-US" sz="4400">
                <a:solidFill>
                  <a:srgbClr val="000000"/>
                </a:solidFill>
              </a:rPr>
              <a:t>携帯電話を使う楽しみがある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endParaRPr lang="ja-JP" altLang="en-US" sz="4400"/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 altLang="ja-JP" sz="4400">
                <a:solidFill>
                  <a:srgbClr val="000000"/>
                </a:solidFill>
              </a:rPr>
              <a:t>PC</a:t>
            </a:r>
            <a:r>
              <a:rPr lang="ja-JP" altLang="en-US" sz="4400">
                <a:solidFill>
                  <a:srgbClr val="000000"/>
                </a:solidFill>
              </a:rPr>
              <a:t>との連携がしやすい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ja-JP" altLang="en-US" sz="6000">
                <a:solidFill>
                  <a:srgbClr val="000000"/>
                </a:solidFill>
              </a:rPr>
              <a:t> 苦手なところ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ja-JP" altLang="en-US" sz="4400">
                <a:solidFill>
                  <a:srgbClr val="000000"/>
                </a:solidFill>
              </a:rPr>
              <a:t>携帯サイトで対応していない場合が多い</a:t>
            </a:r>
            <a:endParaRPr lang="ja-JP" altLang="en-US" sz="440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ja-JP" altLang="en-US" sz="3900">
                <a:solidFill>
                  <a:srgbClr val="000000"/>
                </a:solidFill>
              </a:rPr>
              <a:t>特に有料サイトは絶望的</a:t>
            </a:r>
            <a:endParaRPr lang="ja-JP" altLang="en-US" sz="3900"/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ja-JP" altLang="en-US" sz="4400">
                <a:solidFill>
                  <a:srgbClr val="000000"/>
                </a:solidFill>
              </a:rPr>
              <a:t>デコメなど、日本の携帯独自の機能に制限が多い</a:t>
            </a:r>
            <a:endParaRPr lang="ja-JP" altLang="en-US" sz="4400"/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ja-JP" altLang="en-US" sz="4400">
                <a:solidFill>
                  <a:srgbClr val="000000"/>
                </a:solidFill>
              </a:rPr>
              <a:t>携帯にくらべ、アドレス帳やメールなど使いづらい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ja-JP" altLang="en-US" sz="5400">
                <a:solidFill>
                  <a:srgbClr val="000000"/>
                </a:solidFill>
              </a:rPr>
              <a:t> スマートフォンを手に入れるには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ja-JP" altLang="en-US" sz="4000">
                <a:solidFill>
                  <a:srgbClr val="000000"/>
                </a:solidFill>
              </a:rPr>
              <a:t>キャリア選択のポイント</a:t>
            </a:r>
            <a:endParaRPr lang="ja-JP" altLang="en-US" sz="400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 altLang="ja-JP">
                <a:solidFill>
                  <a:srgbClr val="000000"/>
                </a:solidFill>
              </a:rPr>
              <a:t>AU</a:t>
            </a:r>
            <a:r>
              <a:rPr lang="ja-JP" altLang="en-US">
                <a:solidFill>
                  <a:srgbClr val="000000"/>
                </a:solidFill>
              </a:rPr>
              <a:t>は高いし機種が他のキャリアにもあるので魅力薄</a:t>
            </a:r>
            <a:endParaRPr lang="ja-JP" altLang="en-US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ja-JP" altLang="en-US">
                <a:solidFill>
                  <a:srgbClr val="000000"/>
                </a:solidFill>
              </a:rPr>
              <a:t>機種で選ぶ場合、キャリアの選択肢がない</a:t>
            </a:r>
            <a:endParaRPr lang="ja-JP" alt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ja-JP" altLang="en-US" sz="4000">
                <a:solidFill>
                  <a:srgbClr val="000000"/>
                </a:solidFill>
              </a:rPr>
              <a:t>エリアが強い</a:t>
            </a:r>
            <a:endParaRPr lang="ja-JP" altLang="en-US" sz="400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 altLang="ja-JP">
                <a:solidFill>
                  <a:srgbClr val="000000"/>
                </a:solidFill>
              </a:rPr>
              <a:t>docomo</a:t>
            </a:r>
            <a:r>
              <a:rPr lang="ja-JP" altLang="en-US">
                <a:solidFill>
                  <a:srgbClr val="000000"/>
                </a:solidFill>
              </a:rPr>
              <a:t>しかない</a:t>
            </a:r>
            <a:endParaRPr lang="ja-JP" alt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ja-JP" altLang="en-US" sz="4000">
                <a:solidFill>
                  <a:srgbClr val="000000"/>
                </a:solidFill>
              </a:rPr>
              <a:t>速度が早い</a:t>
            </a:r>
            <a:endParaRPr lang="ja-JP" altLang="en-US" sz="400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ja-JP" altLang="en-US">
                <a:solidFill>
                  <a:srgbClr val="000000"/>
                </a:solidFill>
              </a:rPr>
              <a:t>速度ならイーモバイル</a:t>
            </a:r>
            <a:endParaRPr lang="ja-JP" alt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ja-JP" altLang="en-US" sz="4000">
                <a:solidFill>
                  <a:srgbClr val="000000"/>
                </a:solidFill>
              </a:rPr>
              <a:t>価格が安い</a:t>
            </a:r>
            <a:endParaRPr lang="ja-JP" altLang="en-US" sz="400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ja-JP" altLang="en-US">
                <a:solidFill>
                  <a:srgbClr val="000000"/>
                </a:solidFill>
              </a:rPr>
              <a:t>ウィルコムが今なら月９８０円！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312738" y="3027363"/>
            <a:ext cx="9664700" cy="909637"/>
          </a:xfrm>
        </p:spPr>
        <p:txBody>
          <a:bodyPr lIns="0" tIns="0" rIns="0" bIns="0" anchor="t"/>
          <a:lstStyle/>
          <a:p>
            <a:pPr algn="ctr">
              <a:lnSpc>
                <a:spcPct val="95000"/>
              </a:lnSpc>
            </a:pPr>
            <a:r>
              <a:rPr lang="ja-JP" altLang="en-US" sz="4400">
                <a:solidFill>
                  <a:srgbClr val="000000"/>
                </a:solidFill>
              </a:rPr>
              <a:t>スマートフォン用アプリケーションの開発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ja-JP" altLang="en-US" sz="4800">
                <a:solidFill>
                  <a:srgbClr val="000000"/>
                </a:solidFill>
              </a:rPr>
              <a:t>開発環境と使用言語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6538" y="1825625"/>
            <a:ext cx="9664700" cy="5478463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 altLang="ja-JP" sz="3200">
                <a:solidFill>
                  <a:srgbClr val="000000"/>
                </a:solidFill>
              </a:rPr>
              <a:t>WindowsMobile</a:t>
            </a:r>
            <a:endParaRPr lang="en-US" altLang="ja-JP" sz="320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 altLang="ja-JP" sz="2500">
                <a:solidFill>
                  <a:srgbClr val="000000"/>
                </a:solidFill>
              </a:rPr>
              <a:t>VisualStudio</a:t>
            </a:r>
            <a:endParaRPr lang="en-US" altLang="ja-JP" sz="250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 altLang="ja-JP" sz="2500">
                <a:solidFill>
                  <a:srgbClr val="000000"/>
                </a:solidFill>
              </a:rPr>
              <a:t>C#,VB.NET,C++</a:t>
            </a:r>
            <a:endParaRPr lang="en-US" altLang="ja-JP" sz="2500"/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 altLang="ja-JP" sz="3200">
                <a:solidFill>
                  <a:srgbClr val="000000"/>
                </a:solidFill>
              </a:rPr>
              <a:t>iPhone</a:t>
            </a:r>
            <a:endParaRPr lang="en-US" altLang="ja-JP" sz="320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 altLang="ja-JP" sz="2500">
                <a:solidFill>
                  <a:srgbClr val="000000"/>
                </a:solidFill>
              </a:rPr>
              <a:t>X-Code</a:t>
            </a:r>
            <a:endParaRPr lang="en-US" altLang="ja-JP" sz="250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 altLang="ja-JP" sz="2500">
                <a:solidFill>
                  <a:srgbClr val="000000"/>
                </a:solidFill>
              </a:rPr>
              <a:t>ObjectiveC</a:t>
            </a:r>
            <a:endParaRPr lang="en-US" altLang="ja-JP" sz="2500"/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 altLang="ja-JP" sz="3200">
                <a:solidFill>
                  <a:srgbClr val="000000"/>
                </a:solidFill>
              </a:rPr>
              <a:t>Android</a:t>
            </a:r>
            <a:endParaRPr lang="en-US" altLang="ja-JP" sz="320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 altLang="ja-JP" sz="2500">
                <a:solidFill>
                  <a:srgbClr val="000000"/>
                </a:solidFill>
              </a:rPr>
              <a:t>Eclipse</a:t>
            </a:r>
            <a:endParaRPr lang="en-US" altLang="ja-JP" sz="250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 altLang="ja-JP" sz="2500">
                <a:solidFill>
                  <a:srgbClr val="000000"/>
                </a:solidFill>
              </a:rPr>
              <a:t>Java,C++  </a:t>
            </a:r>
            <a:r>
              <a:rPr lang="en-US" altLang="ja-JP" sz="2100">
                <a:solidFill>
                  <a:srgbClr val="000000"/>
                </a:solidFill>
              </a:rPr>
              <a:t>   </a:t>
            </a:r>
            <a:endParaRPr lang="en-US" altLang="ja-JP" sz="2500"/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endParaRPr lang="en-US" altLang="ja-JP" sz="2800">
              <a:solidFill>
                <a:srgbClr val="000000"/>
              </a:solidFill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ja-JP" altLang="en-US" sz="2800">
                <a:solidFill>
                  <a:srgbClr val="000000"/>
                </a:solidFill>
              </a:rPr>
              <a:t>それぞれのプラットフォーム向けの</a:t>
            </a:r>
            <a:r>
              <a:rPr lang="en-US" altLang="ja-JP" sz="2800">
                <a:solidFill>
                  <a:srgbClr val="000000"/>
                </a:solidFill>
              </a:rPr>
              <a:t>SDK</a:t>
            </a:r>
            <a:r>
              <a:rPr lang="ja-JP" altLang="en-US" sz="2800">
                <a:solidFill>
                  <a:srgbClr val="000000"/>
                </a:solidFill>
              </a:rPr>
              <a:t>やエミュレータなどが開発には必要</a:t>
            </a:r>
            <a:endParaRPr lang="ja-JP" altLang="en-US" sz="3200"/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ja-JP" altLang="en-US" sz="2800">
                <a:solidFill>
                  <a:srgbClr val="000000"/>
                </a:solidFill>
              </a:rPr>
              <a:t>モバイル用の</a:t>
            </a:r>
            <a:r>
              <a:rPr lang="en-US" altLang="ja-JP" sz="2800">
                <a:solidFill>
                  <a:srgbClr val="000000"/>
                </a:solidFill>
              </a:rPr>
              <a:t>Flash</a:t>
            </a:r>
            <a:r>
              <a:rPr lang="ja-JP" altLang="en-US" sz="2800">
                <a:solidFill>
                  <a:srgbClr val="000000"/>
                </a:solidFill>
              </a:rPr>
              <a:t>も発表されたので、これからは</a:t>
            </a:r>
            <a:r>
              <a:rPr lang="en-US" altLang="ja-JP" sz="2800">
                <a:solidFill>
                  <a:srgbClr val="000000"/>
                </a:solidFill>
              </a:rPr>
              <a:t>Flash</a:t>
            </a:r>
            <a:r>
              <a:rPr lang="ja-JP" altLang="en-US" sz="2800">
                <a:solidFill>
                  <a:srgbClr val="000000"/>
                </a:solidFill>
              </a:rPr>
              <a:t>も？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altLang="ja-JP" sz="4400">
                <a:solidFill>
                  <a:srgbClr val="000000"/>
                </a:solidFill>
              </a:rPr>
              <a:t>PC</a:t>
            </a:r>
            <a:r>
              <a:rPr lang="ja-JP" altLang="en-US" sz="4400">
                <a:solidFill>
                  <a:srgbClr val="000000"/>
                </a:solidFill>
              </a:rPr>
              <a:t>用アプリケーションと比べての注意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ja-JP" altLang="en-US" sz="6000">
                <a:solidFill>
                  <a:srgbClr val="000000"/>
                </a:solidFill>
              </a:rPr>
              <a:t>回線が細い</a:t>
            </a:r>
            <a:endParaRPr lang="ja-JP" altLang="en-US" sz="6000"/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ja-JP" altLang="en-US" sz="6000">
                <a:solidFill>
                  <a:srgbClr val="000000"/>
                </a:solidFill>
              </a:rPr>
              <a:t>スペックが低い</a:t>
            </a:r>
            <a:endParaRPr lang="ja-JP" altLang="en-US" sz="6000"/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 altLang="ja-JP" sz="6000">
                <a:solidFill>
                  <a:srgbClr val="000000"/>
                </a:solidFill>
              </a:rPr>
              <a:t>API</a:t>
            </a:r>
            <a:r>
              <a:rPr lang="ja-JP" altLang="en-US" sz="6000">
                <a:solidFill>
                  <a:srgbClr val="000000"/>
                </a:solidFill>
              </a:rPr>
              <a:t>が少ない</a:t>
            </a:r>
            <a:endParaRPr lang="ja-JP" altLang="en-US" sz="6000"/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ja-JP" altLang="en-US" sz="6000">
                <a:solidFill>
                  <a:srgbClr val="000000"/>
                </a:solidFill>
              </a:rPr>
              <a:t>バッテリーが持たない</a:t>
            </a:r>
            <a:endParaRPr lang="ja-JP" altLang="en-US" sz="6000"/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ja-JP" altLang="en-US" sz="6000">
                <a:solidFill>
                  <a:srgbClr val="000000"/>
                </a:solidFill>
              </a:rPr>
              <a:t>情報が少ない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ja-JP" altLang="en-US" sz="6000">
                <a:solidFill>
                  <a:srgbClr val="000000"/>
                </a:solidFill>
              </a:rPr>
              <a:t> 回線が細い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ja-JP" altLang="en-US" sz="5400">
                <a:solidFill>
                  <a:srgbClr val="000000"/>
                </a:solidFill>
              </a:rPr>
              <a:t>大量のデータをやり取りさせない</a:t>
            </a:r>
            <a:endParaRPr lang="ja-JP" altLang="en-US" sz="5400"/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endParaRPr lang="ja-JP" altLang="en-US" sz="5400">
              <a:solidFill>
                <a:srgbClr val="000000"/>
              </a:solidFill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ja-JP" altLang="en-US" sz="5400">
                <a:solidFill>
                  <a:srgbClr val="000000"/>
                </a:solidFill>
              </a:rPr>
              <a:t>非同期処理大事</a:t>
            </a:r>
            <a:endParaRPr lang="ja-JP" altLang="en-US" sz="540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ja-JP" altLang="en-US" sz="4700">
                <a:solidFill>
                  <a:srgbClr val="000000"/>
                </a:solidFill>
              </a:rPr>
              <a:t>頻繁にデータをやり取りするときなど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ja-JP" altLang="en-US" sz="6000">
                <a:solidFill>
                  <a:srgbClr val="000000"/>
                </a:solidFill>
              </a:rPr>
              <a:t> スペックが低い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ja-JP" altLang="en-US" sz="4800">
                <a:solidFill>
                  <a:srgbClr val="000000"/>
                </a:solidFill>
              </a:rPr>
              <a:t>複雑な処理をさせないようにする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endParaRPr lang="ja-JP" altLang="en-US" sz="4800"/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ja-JP" altLang="en-US" sz="4800">
                <a:solidFill>
                  <a:srgbClr val="000000"/>
                </a:solidFill>
              </a:rPr>
              <a:t>できるだけシンプルな画面がいい</a:t>
            </a:r>
            <a:endParaRPr lang="ja-JP" altLang="en-US" sz="4800"/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endParaRPr lang="ja-JP" altLang="en-US" sz="4800">
              <a:solidFill>
                <a:srgbClr val="000000"/>
              </a:solidFill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ja-JP" altLang="en-US" sz="4800">
                <a:solidFill>
                  <a:srgbClr val="000000"/>
                </a:solidFill>
              </a:rPr>
              <a:t>描画速度も気になる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ja-JP" altLang="en-US" sz="6000">
                <a:solidFill>
                  <a:srgbClr val="000000"/>
                </a:solidFill>
              </a:rPr>
              <a:t> アジェンダ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ja-JP" altLang="en-US" sz="4600">
                <a:solidFill>
                  <a:srgbClr val="000000"/>
                </a:solidFill>
              </a:rPr>
              <a:t>自己紹介</a:t>
            </a: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ja-JP" altLang="en-US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ja-JP" altLang="en-US" sz="4600">
                <a:solidFill>
                  <a:srgbClr val="000000"/>
                </a:solidFill>
              </a:rPr>
              <a:t>スマートフォンとは</a:t>
            </a:r>
            <a:endParaRPr lang="ja-JP" altLang="en-US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ja-JP" altLang="en-US" sz="4600">
              <a:solidFill>
                <a:srgbClr val="000000"/>
              </a:solidFill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ja-JP" altLang="en-US" sz="4600">
                <a:solidFill>
                  <a:srgbClr val="000000"/>
                </a:solidFill>
              </a:rPr>
              <a:t>スマートフォンアプリケーションの開発</a:t>
            </a: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ja-JP" altLang="en-US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ja-JP" altLang="en-US" sz="4600">
                <a:solidFill>
                  <a:srgbClr val="000000"/>
                </a:solidFill>
              </a:rPr>
              <a:t>スマートフォン勉強会の宣伝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altLang="ja-JP" sz="6000">
                <a:solidFill>
                  <a:srgbClr val="000000"/>
                </a:solidFill>
              </a:rPr>
              <a:t>API</a:t>
            </a:r>
            <a:r>
              <a:rPr lang="ja-JP" altLang="en-US" sz="6000">
                <a:solidFill>
                  <a:srgbClr val="000000"/>
                </a:solidFill>
              </a:rPr>
              <a:t>が少ない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ja-JP" sz="5400">
                <a:solidFill>
                  <a:srgbClr val="000000"/>
                </a:solidFill>
              </a:rPr>
              <a:t>WindowsMobile</a:t>
            </a:r>
            <a:r>
              <a:rPr lang="ja-JP" altLang="en-US" sz="5400">
                <a:solidFill>
                  <a:srgbClr val="000000"/>
                </a:solidFill>
              </a:rPr>
              <a:t>での例</a:t>
            </a:r>
            <a:endParaRPr lang="ja-JP" altLang="en-US" sz="5400"/>
          </a:p>
          <a:p>
            <a:pPr marL="857250" lvl="2" indent="-28575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 altLang="ja-JP" sz="4000">
                <a:solidFill>
                  <a:srgbClr val="000000"/>
                </a:solidFill>
              </a:rPr>
              <a:t>.NET</a:t>
            </a:r>
            <a:r>
              <a:rPr lang="ja-JP" altLang="en-US" sz="4000">
                <a:solidFill>
                  <a:srgbClr val="000000"/>
                </a:solidFill>
              </a:rPr>
              <a:t>のコレクションに</a:t>
            </a:r>
            <a:r>
              <a:rPr lang="en-US" altLang="ja-JP" sz="4000">
                <a:solidFill>
                  <a:srgbClr val="000000"/>
                </a:solidFill>
              </a:rPr>
              <a:t>AddRange</a:t>
            </a:r>
            <a:r>
              <a:rPr lang="ja-JP" altLang="en-US" sz="4000">
                <a:solidFill>
                  <a:srgbClr val="000000"/>
                </a:solidFill>
              </a:rPr>
              <a:t>がない</a:t>
            </a:r>
            <a:endParaRPr lang="ja-JP" altLang="en-US" sz="4000"/>
          </a:p>
          <a:p>
            <a:pPr marL="857250" lvl="2" indent="-28575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 altLang="ja-JP" sz="4000">
                <a:solidFill>
                  <a:srgbClr val="000000"/>
                </a:solidFill>
              </a:rPr>
              <a:t>.NET</a:t>
            </a:r>
            <a:r>
              <a:rPr lang="ja-JP" altLang="en-US" sz="4000">
                <a:solidFill>
                  <a:srgbClr val="000000"/>
                </a:solidFill>
              </a:rPr>
              <a:t>の</a:t>
            </a:r>
            <a:r>
              <a:rPr lang="en-US" altLang="ja-JP" sz="4000">
                <a:solidFill>
                  <a:srgbClr val="000000"/>
                </a:solidFill>
              </a:rPr>
              <a:t>ListView</a:t>
            </a:r>
            <a:r>
              <a:rPr lang="ja-JP" altLang="en-US" sz="4000">
                <a:solidFill>
                  <a:srgbClr val="000000"/>
                </a:solidFill>
              </a:rPr>
              <a:t>に</a:t>
            </a:r>
            <a:r>
              <a:rPr lang="en-US" altLang="ja-JP" sz="4000">
                <a:solidFill>
                  <a:srgbClr val="000000"/>
                </a:solidFill>
              </a:rPr>
              <a:t>Sort</a:t>
            </a:r>
            <a:r>
              <a:rPr lang="ja-JP" altLang="en-US" sz="4000">
                <a:solidFill>
                  <a:srgbClr val="000000"/>
                </a:solidFill>
              </a:rPr>
              <a:t>がない</a:t>
            </a:r>
            <a:endParaRPr lang="ja-JP" altLang="en-US" sz="4000"/>
          </a:p>
          <a:p>
            <a:pPr marL="857250" lvl="2" indent="-28575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 altLang="ja-JP" sz="4000">
                <a:solidFill>
                  <a:srgbClr val="000000"/>
                </a:solidFill>
              </a:rPr>
              <a:t>GetPrivateProfileString</a:t>
            </a:r>
            <a:r>
              <a:rPr lang="ja-JP" altLang="en-US" sz="4000">
                <a:solidFill>
                  <a:srgbClr val="000000"/>
                </a:solidFill>
              </a:rPr>
              <a:t>関数がないとか</a:t>
            </a:r>
          </a:p>
          <a:p>
            <a:pPr marL="857250" lvl="2" indent="-28575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ja-JP" altLang="en-US" sz="4000">
                <a:solidFill>
                  <a:srgbClr val="000000"/>
                </a:solidFill>
              </a:rPr>
              <a:t>関数はあるが引数が意味を持たないのも</a:t>
            </a:r>
            <a:endParaRPr lang="ja-JP" altLang="en-US" sz="4000"/>
          </a:p>
          <a:p>
            <a:pPr marL="857250" lvl="2" indent="-28575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ja-JP" altLang="en-US" sz="2200">
                <a:solidFill>
                  <a:srgbClr val="000000"/>
                </a:solidFill>
              </a:rPr>
              <a:t>    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ja-JP" altLang="en-US" sz="2800">
                <a:solidFill>
                  <a:srgbClr val="000000"/>
                </a:solidFill>
              </a:rPr>
              <a:t> </a:t>
            </a:r>
            <a:r>
              <a:rPr lang="ja-JP" altLang="en-US" sz="6000">
                <a:solidFill>
                  <a:srgbClr val="000000"/>
                </a:solidFill>
              </a:rPr>
              <a:t>バッテリーが少ない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ja-JP" altLang="en-US" sz="4800">
                <a:solidFill>
                  <a:srgbClr val="000000"/>
                </a:solidFill>
              </a:rPr>
              <a:t>特に通信は消費が激しい</a:t>
            </a:r>
            <a:endParaRPr lang="ja-JP" altLang="en-US" sz="4800"/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endParaRPr lang="ja-JP" altLang="en-US" sz="4800"/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ja-JP" altLang="en-US" sz="4800">
                <a:solidFill>
                  <a:srgbClr val="000000"/>
                </a:solidFill>
              </a:rPr>
              <a:t>描画しすぎないようにする</a:t>
            </a:r>
            <a:endParaRPr lang="ja-JP" altLang="en-US" sz="4800"/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endParaRPr lang="ja-JP" altLang="en-US" sz="4800">
              <a:solidFill>
                <a:srgbClr val="000000"/>
              </a:solidFill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ja-JP" altLang="en-US" sz="4800">
                <a:solidFill>
                  <a:srgbClr val="000000"/>
                </a:solidFill>
              </a:rPr>
              <a:t>できるだけ処理を減らす必要がある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ja-JP" altLang="en-US" sz="6000">
                <a:solidFill>
                  <a:srgbClr val="000000"/>
                </a:solidFill>
              </a:rPr>
              <a:t>情報が少ない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ja-JP" altLang="en-US" sz="4400">
                <a:solidFill>
                  <a:srgbClr val="000000"/>
                </a:solidFill>
              </a:rPr>
              <a:t>公式の情報が間違ってる場合がある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endParaRPr lang="ja-JP" altLang="en-US" sz="4400"/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ja-JP" altLang="en-US" sz="4400">
                <a:solidFill>
                  <a:srgbClr val="000000"/>
                </a:solidFill>
              </a:rPr>
              <a:t>公式の</a:t>
            </a:r>
            <a:r>
              <a:rPr lang="en-US" altLang="ja-JP" sz="4400">
                <a:solidFill>
                  <a:srgbClr val="000000"/>
                </a:solidFill>
              </a:rPr>
              <a:t>API</a:t>
            </a:r>
            <a:r>
              <a:rPr lang="ja-JP" altLang="en-US" sz="4400">
                <a:solidFill>
                  <a:srgbClr val="000000"/>
                </a:solidFill>
              </a:rPr>
              <a:t>にバグが存在するときもある</a:t>
            </a:r>
            <a:endParaRPr lang="ja-JP" altLang="en-US" sz="4400"/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endParaRPr lang="en-US" altLang="ja-JP" sz="4400">
              <a:solidFill>
                <a:srgbClr val="000000"/>
              </a:solidFill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 altLang="ja-JP" sz="4400">
                <a:solidFill>
                  <a:srgbClr val="000000"/>
                </a:solidFill>
              </a:rPr>
              <a:t>PC</a:t>
            </a:r>
            <a:r>
              <a:rPr lang="ja-JP" altLang="en-US" sz="4400">
                <a:solidFill>
                  <a:srgbClr val="000000"/>
                </a:solidFill>
              </a:rPr>
              <a:t>用アプリに比べ、開発者が少ない</a:t>
            </a:r>
            <a:endParaRPr lang="ja-JP" altLang="en-US" sz="4400"/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endParaRPr lang="ja-JP" altLang="en-US" sz="4400">
              <a:solidFill>
                <a:srgbClr val="000000"/>
              </a:solidFill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ja-JP" altLang="en-US" sz="4400">
                <a:solidFill>
                  <a:srgbClr val="000000"/>
                </a:solidFill>
              </a:rPr>
              <a:t>書籍も少ない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ja-JP" altLang="en-US" sz="6000">
                <a:solidFill>
                  <a:srgbClr val="000000"/>
                </a:solidFill>
              </a:rPr>
              <a:t>アプリケーションの配布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ja-JP" altLang="en-US" sz="3200">
                <a:solidFill>
                  <a:srgbClr val="000000"/>
                </a:solidFill>
              </a:rPr>
              <a:t>それぞれ、メーカの公式ストアがある</a:t>
            </a:r>
            <a:r>
              <a:rPr lang="en-US" altLang="ja-JP" sz="3200">
                <a:solidFill>
                  <a:srgbClr val="000000"/>
                </a:solidFill>
              </a:rPr>
              <a:t>(</a:t>
            </a:r>
            <a:r>
              <a:rPr lang="ja-JP" altLang="en-US" sz="3200">
                <a:solidFill>
                  <a:srgbClr val="000000"/>
                </a:solidFill>
              </a:rPr>
              <a:t>準備中含む</a:t>
            </a:r>
            <a:r>
              <a:rPr lang="en-US" altLang="ja-JP" sz="3200">
                <a:solidFill>
                  <a:srgbClr val="000000"/>
                </a:solidFill>
              </a:rPr>
              <a:t>)</a:t>
            </a:r>
            <a:endParaRPr lang="en-US" altLang="ja-JP"/>
          </a:p>
          <a:p>
            <a:pPr marL="857250" lvl="2" indent="-28575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 altLang="ja-JP" sz="3200">
                <a:solidFill>
                  <a:srgbClr val="000000"/>
                </a:solidFill>
              </a:rPr>
              <a:t>Ap</a:t>
            </a:r>
            <a:r>
              <a:rPr lang="ja-JP" altLang="en-US" sz="3200">
                <a:solidFill>
                  <a:srgbClr val="000000"/>
                </a:solidFill>
              </a:rPr>
              <a:t>ｐ</a:t>
            </a:r>
            <a:r>
              <a:rPr lang="en-US" altLang="ja-JP" sz="3200">
                <a:solidFill>
                  <a:srgbClr val="000000"/>
                </a:solidFill>
              </a:rPr>
              <a:t>Store</a:t>
            </a:r>
            <a:endParaRPr lang="en-US" altLang="ja-JP" sz="3200"/>
          </a:p>
          <a:p>
            <a:pPr marL="857250" lvl="2" indent="-28575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 altLang="ja-JP" sz="3200">
                <a:solidFill>
                  <a:srgbClr val="000000"/>
                </a:solidFill>
              </a:rPr>
              <a:t>WindowsMobile MarketPlace</a:t>
            </a:r>
            <a:endParaRPr lang="en-US" altLang="ja-JP" sz="3200"/>
          </a:p>
          <a:p>
            <a:pPr marL="857250" lvl="2" indent="-28575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ja-JP" altLang="en-US" sz="3200">
                <a:solidFill>
                  <a:srgbClr val="000000"/>
                </a:solidFill>
              </a:rPr>
              <a:t>アンドロイドマーケット</a:t>
            </a:r>
            <a:endParaRPr lang="ja-JP" altLang="en-US" sz="3200"/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ja-JP" altLang="en-US" sz="3200">
                <a:solidFill>
                  <a:srgbClr val="000000"/>
                </a:solidFill>
              </a:rPr>
              <a:t>キャリアが提供しているサイトや、個人で公開しているものもある</a:t>
            </a:r>
            <a:endParaRPr lang="ja-JP" altLang="en-US"/>
          </a:p>
          <a:p>
            <a:pPr marL="857250" lvl="2" indent="-28575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 altLang="ja-JP" sz="3200">
                <a:solidFill>
                  <a:srgbClr val="000000"/>
                </a:solidFill>
              </a:rPr>
              <a:t>Giraffe</a:t>
            </a:r>
            <a:endParaRPr lang="en-US" altLang="ja-JP" sz="3200"/>
          </a:p>
          <a:p>
            <a:pPr marL="857250" lvl="2" indent="-28575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 altLang="ja-JP" sz="3200">
                <a:solidFill>
                  <a:srgbClr val="000000"/>
                </a:solidFill>
              </a:rPr>
              <a:t>WindowsCE FAN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ja-JP" altLang="en-US" sz="6000">
                <a:solidFill>
                  <a:srgbClr val="000000"/>
                </a:solidFill>
              </a:rPr>
              <a:t>そのほか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 altLang="ja-JP">
                <a:solidFill>
                  <a:srgbClr val="000000"/>
                </a:solidFill>
              </a:rPr>
              <a:t>PC</a:t>
            </a:r>
            <a:r>
              <a:rPr lang="ja-JP" altLang="en-US">
                <a:solidFill>
                  <a:srgbClr val="000000"/>
                </a:solidFill>
              </a:rPr>
              <a:t>用アプリケーションに近い感覚で開発できる</a:t>
            </a:r>
            <a:endParaRPr lang="ja-JP" alt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ja-JP" altLang="en-US">
                <a:solidFill>
                  <a:srgbClr val="000000"/>
                </a:solidFill>
              </a:rPr>
              <a:t>機能に制限があるが、知識は流用できる</a:t>
            </a:r>
            <a:endParaRPr lang="ja-JP" alt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ja-JP" altLang="en-US">
                <a:solidFill>
                  <a:srgbClr val="000000"/>
                </a:solidFill>
              </a:rPr>
              <a:t>エミュレータで動作確認もできる</a:t>
            </a:r>
            <a:endParaRPr lang="ja-JP" alt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endParaRPr lang="ja-JP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236538" y="3367088"/>
            <a:ext cx="9664700" cy="908050"/>
          </a:xfrm>
        </p:spPr>
        <p:txBody>
          <a:bodyPr lIns="0" tIns="0" rIns="0" bIns="0" anchor="t"/>
          <a:lstStyle/>
          <a:p>
            <a:pPr algn="ctr">
              <a:lnSpc>
                <a:spcPct val="95000"/>
              </a:lnSpc>
            </a:pPr>
            <a:r>
              <a:rPr lang="en-US" altLang="ja-JP" sz="5400">
                <a:solidFill>
                  <a:srgbClr val="000000"/>
                </a:solidFill>
              </a:rPr>
              <a:t>DEMO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255588" y="3162300"/>
            <a:ext cx="9664700" cy="914400"/>
          </a:xfrm>
        </p:spPr>
        <p:txBody>
          <a:bodyPr lIns="0" tIns="0" rIns="0" bIns="0" anchor="t"/>
          <a:lstStyle/>
          <a:p>
            <a:pPr algn="ctr">
              <a:lnSpc>
                <a:spcPct val="95000"/>
              </a:lnSpc>
            </a:pPr>
            <a:r>
              <a:rPr lang="ja-JP" altLang="en-US" sz="5400">
                <a:solidFill>
                  <a:srgbClr val="000000"/>
                </a:solidFill>
              </a:rPr>
              <a:t> スマートフォン勉強会について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ja-JP" altLang="en-US" sz="3200">
                <a:solidFill>
                  <a:srgbClr val="000000"/>
                </a:solidFill>
              </a:rPr>
              <a:t> 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ja-JP" altLang="en-US" sz="6000">
                <a:solidFill>
                  <a:srgbClr val="000000"/>
                </a:solidFill>
              </a:rPr>
              <a:t>スマートフォン勉強会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ja-JP" sz="3200">
                <a:solidFill>
                  <a:srgbClr val="000000"/>
                </a:solidFill>
              </a:rPr>
              <a:t>EbIRC</a:t>
            </a:r>
            <a:r>
              <a:rPr lang="ja-JP" altLang="en-US" sz="3200">
                <a:solidFill>
                  <a:srgbClr val="000000"/>
                </a:solidFill>
              </a:rPr>
              <a:t>や</a:t>
            </a:r>
            <a:r>
              <a:rPr lang="en-US" altLang="ja-JP" sz="3200">
                <a:solidFill>
                  <a:srgbClr val="000000"/>
                </a:solidFill>
              </a:rPr>
              <a:t>Giraffe</a:t>
            </a:r>
            <a:r>
              <a:rPr lang="ja-JP" altLang="en-US" sz="3200">
                <a:solidFill>
                  <a:srgbClr val="000000"/>
                </a:solidFill>
              </a:rPr>
              <a:t>の伊勢シンを代表に、スマートフォンについてみんなで情報交換したり勉強したりしましょう。という内容</a:t>
            </a:r>
            <a:endParaRPr lang="ja-JP" alt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ja-JP" altLang="en-US" sz="3200">
                <a:solidFill>
                  <a:srgbClr val="000000"/>
                </a:solidFill>
              </a:rPr>
              <a:t>まだまだこれからのスマートフォンについて、便利な使い方やアプリの開発方法など知りたい！という人が集まっています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ja-JP" altLang="en-US" sz="4100">
                <a:solidFill>
                  <a:srgbClr val="000000"/>
                </a:solidFill>
              </a:rPr>
              <a:t>会場風景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ja-JP" altLang="en-US" sz="3200">
                <a:solidFill>
                  <a:srgbClr val="000000"/>
                </a:solidFill>
              </a:rPr>
              <a:t> 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425" y="1235075"/>
            <a:ext cx="9145588" cy="6122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ja-JP" altLang="en-US" sz="6000">
                <a:solidFill>
                  <a:srgbClr val="000000"/>
                </a:solidFill>
              </a:rPr>
              <a:t> 過去の勉強会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ja-JP" altLang="en-US" sz="3200">
                <a:solidFill>
                  <a:srgbClr val="000000"/>
                </a:solidFill>
              </a:rPr>
              <a:t>第</a:t>
            </a:r>
            <a:r>
              <a:rPr lang="en-US" altLang="ja-JP" sz="3200">
                <a:solidFill>
                  <a:srgbClr val="000000"/>
                </a:solidFill>
              </a:rPr>
              <a:t>0</a:t>
            </a:r>
            <a:r>
              <a:rPr lang="ja-JP" altLang="en-US" sz="3200">
                <a:solidFill>
                  <a:srgbClr val="000000"/>
                </a:solidFill>
              </a:rPr>
              <a:t>回</a:t>
            </a:r>
            <a:endParaRPr lang="ja-JP" alt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ja-JP" altLang="en-US" sz="3200">
                <a:solidFill>
                  <a:srgbClr val="000000"/>
                </a:solidFill>
              </a:rPr>
              <a:t>    </a:t>
            </a:r>
            <a:r>
              <a:rPr lang="en-US" altLang="ja-JP" sz="3200">
                <a:solidFill>
                  <a:srgbClr val="000000"/>
                </a:solidFill>
              </a:rPr>
              <a:t>WindowsMobile</a:t>
            </a:r>
            <a:r>
              <a:rPr lang="ja-JP" altLang="en-US" sz="3200">
                <a:solidFill>
                  <a:srgbClr val="000000"/>
                </a:solidFill>
              </a:rPr>
              <a:t>開発者飲み会</a:t>
            </a:r>
            <a:r>
              <a:rPr lang="en-US" altLang="ja-JP" sz="3200">
                <a:solidFill>
                  <a:srgbClr val="000000"/>
                </a:solidFill>
              </a:rPr>
              <a:t>(10</a:t>
            </a:r>
            <a:r>
              <a:rPr lang="ja-JP" altLang="en-US" sz="3200">
                <a:solidFill>
                  <a:srgbClr val="000000"/>
                </a:solidFill>
              </a:rPr>
              <a:t>人くらい</a:t>
            </a:r>
            <a:r>
              <a:rPr lang="en-US" altLang="ja-JP" sz="3200">
                <a:solidFill>
                  <a:srgbClr val="000000"/>
                </a:solidFill>
              </a:rPr>
              <a:t>)</a:t>
            </a:r>
            <a:endParaRPr lang="en-US" altLang="ja-JP"/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endParaRPr lang="ja-JP" altLang="en-US" sz="3200">
              <a:solidFill>
                <a:srgbClr val="000000"/>
              </a:solidFill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ja-JP" altLang="en-US" sz="3200">
                <a:solidFill>
                  <a:srgbClr val="000000"/>
                </a:solidFill>
              </a:rPr>
              <a:t>関西１回</a:t>
            </a:r>
            <a:r>
              <a:rPr lang="en-US" altLang="ja-JP" sz="3200">
                <a:solidFill>
                  <a:srgbClr val="000000"/>
                </a:solidFill>
              </a:rPr>
              <a:t>~</a:t>
            </a:r>
            <a:r>
              <a:rPr lang="ja-JP" altLang="en-US" sz="3200">
                <a:solidFill>
                  <a:srgbClr val="000000"/>
                </a:solidFill>
              </a:rPr>
              <a:t>３回</a:t>
            </a:r>
            <a:endParaRPr lang="ja-JP" alt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ja-JP" altLang="en-US" sz="3200">
                <a:solidFill>
                  <a:srgbClr val="000000"/>
                </a:solidFill>
              </a:rPr>
              <a:t>    各プラットフォームの濃い開発の話から、</a:t>
            </a:r>
            <a:r>
              <a:rPr lang="en-US" altLang="ja-JP" sz="3200">
                <a:solidFill>
                  <a:srgbClr val="000000"/>
                </a:solidFill>
              </a:rPr>
              <a:t>BlueTooth</a:t>
            </a:r>
            <a:r>
              <a:rPr lang="ja-JP" altLang="en-US" sz="3200">
                <a:solidFill>
                  <a:srgbClr val="000000"/>
                </a:solidFill>
              </a:rPr>
              <a:t>の活用方や、海外のスマートフォン事情など</a:t>
            </a:r>
            <a:endParaRPr lang="ja-JP" alt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endParaRPr lang="ja-JP" altLang="en-US" sz="3200">
              <a:solidFill>
                <a:srgbClr val="000000"/>
              </a:solidFill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ja-JP" altLang="en-US" sz="3200">
                <a:solidFill>
                  <a:srgbClr val="000000"/>
                </a:solidFill>
              </a:rPr>
              <a:t>関東１回</a:t>
            </a:r>
            <a:endParaRPr lang="ja-JP" alt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ja-JP" altLang="en-US" sz="3200">
                <a:solidFill>
                  <a:srgbClr val="000000"/>
                </a:solidFill>
              </a:rPr>
              <a:t>    初開催から予定の</a:t>
            </a:r>
            <a:r>
              <a:rPr lang="en-US" altLang="ja-JP" sz="3200">
                <a:solidFill>
                  <a:srgbClr val="000000"/>
                </a:solidFill>
              </a:rPr>
              <a:t>30</a:t>
            </a:r>
            <a:r>
              <a:rPr lang="ja-JP" altLang="en-US" sz="3200">
                <a:solidFill>
                  <a:srgbClr val="000000"/>
                </a:solidFill>
              </a:rPr>
              <a:t>人満席になりました。</a:t>
            </a:r>
            <a:endParaRPr lang="ja-JP" alt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ja-JP" altLang="en-US" sz="3200">
                <a:solidFill>
                  <a:srgbClr val="000000"/>
                </a:solidFill>
              </a:rPr>
              <a:t>    </a:t>
            </a:r>
            <a:r>
              <a:rPr lang="en-US" altLang="ja-JP" sz="3200">
                <a:solidFill>
                  <a:srgbClr val="000000"/>
                </a:solidFill>
              </a:rPr>
              <a:t>MS</a:t>
            </a:r>
            <a:r>
              <a:rPr lang="ja-JP" altLang="en-US" sz="3200">
                <a:solidFill>
                  <a:srgbClr val="000000"/>
                </a:solidFill>
              </a:rPr>
              <a:t>の伊藤さんが</a:t>
            </a:r>
            <a:r>
              <a:rPr lang="en-US" altLang="ja-JP" sz="3200">
                <a:solidFill>
                  <a:srgbClr val="000000"/>
                </a:solidFill>
              </a:rPr>
              <a:t>MarketPlace</a:t>
            </a:r>
            <a:r>
              <a:rPr lang="ja-JP" altLang="en-US" sz="3200">
                <a:solidFill>
                  <a:srgbClr val="000000"/>
                </a:solidFill>
              </a:rPr>
              <a:t>の宣伝しました</a:t>
            </a:r>
            <a:endParaRPr lang="ja-JP" alt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endParaRPr lang="ja-JP" altLang="en-US" sz="3200">
              <a:solidFill>
                <a:srgbClr val="000000"/>
              </a:solidFill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endParaRPr lang="ja-JP" altLang="en-US" sz="3200">
              <a:solidFill>
                <a:srgbClr val="000000"/>
              </a:solidFill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endParaRPr lang="ja-JP" altLang="en-US" sz="3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ja-JP" altLang="en-US" sz="6000">
                <a:solidFill>
                  <a:srgbClr val="000000"/>
                </a:solidFill>
              </a:rPr>
              <a:t> 自己紹介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ja-JP" altLang="en-US" sz="4000">
                <a:solidFill>
                  <a:srgbClr val="000000"/>
                </a:solidFill>
              </a:rPr>
              <a:t>えいる</a:t>
            </a:r>
            <a:r>
              <a:rPr lang="en-US" altLang="ja-JP" sz="4000">
                <a:solidFill>
                  <a:srgbClr val="000000"/>
                </a:solidFill>
              </a:rPr>
              <a:t>/</a:t>
            </a:r>
            <a:r>
              <a:rPr lang="ja-JP" altLang="en-US" sz="4000">
                <a:solidFill>
                  <a:srgbClr val="000000"/>
                </a:solidFill>
              </a:rPr>
              <a:t>孤月</a:t>
            </a:r>
            <a:r>
              <a:rPr lang="en-US" altLang="ja-JP" sz="4000">
                <a:solidFill>
                  <a:srgbClr val="000000"/>
                </a:solidFill>
              </a:rPr>
              <a:t>/</a:t>
            </a:r>
            <a:r>
              <a:rPr lang="ja-JP" altLang="en-US" sz="4000">
                <a:solidFill>
                  <a:srgbClr val="000000"/>
                </a:solidFill>
              </a:rPr>
              <a:t>清野竜矢</a:t>
            </a:r>
            <a:endParaRPr lang="ja-JP" altLang="en-US" sz="4000"/>
          </a:p>
          <a:p>
            <a:pPr marL="857250" lvl="2" indent="-28575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altLang="ja-JP" sz="3100">
                <a:solidFill>
                  <a:srgbClr val="000000"/>
                </a:solidFill>
              </a:rPr>
              <a:t>id:nagakura_eil/@kogetsu</a:t>
            </a:r>
            <a:r>
              <a:rPr lang="ja-JP" altLang="en-US" sz="3100">
                <a:solidFill>
                  <a:srgbClr val="000000"/>
                </a:solidFill>
              </a:rPr>
              <a:t>あたりで活動してます。</a:t>
            </a:r>
          </a:p>
          <a:p>
            <a:pPr marL="857250" lvl="2" indent="-28575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endParaRPr lang="ja-JP" altLang="en-US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ja-JP" sz="3600">
                <a:solidFill>
                  <a:srgbClr val="000000"/>
                </a:solidFill>
              </a:rPr>
              <a:t>WindowsMobile/C#/SQL/</a:t>
            </a:r>
            <a:r>
              <a:rPr lang="ja-JP" altLang="en-US" sz="3600">
                <a:solidFill>
                  <a:srgbClr val="000000"/>
                </a:solidFill>
              </a:rPr>
              <a:t>セキュリティ</a:t>
            </a:r>
            <a:endParaRPr lang="ja-JP" altLang="en-US" sz="360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ja-JP" altLang="en-US" sz="3600">
                <a:solidFill>
                  <a:srgbClr val="000000"/>
                </a:solidFill>
              </a:rPr>
              <a:t>写真</a:t>
            </a:r>
            <a:r>
              <a:rPr lang="en-US" altLang="ja-JP" sz="3600">
                <a:solidFill>
                  <a:srgbClr val="000000"/>
                </a:solidFill>
              </a:rPr>
              <a:t>/</a:t>
            </a:r>
            <a:r>
              <a:rPr lang="ja-JP" altLang="en-US" sz="3600">
                <a:solidFill>
                  <a:srgbClr val="000000"/>
                </a:solidFill>
              </a:rPr>
              <a:t>ボードゲーム</a:t>
            </a:r>
            <a:endParaRPr lang="ja-JP" altLang="en-US" sz="360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ja-JP" sz="3600">
                <a:solidFill>
                  <a:srgbClr val="000000"/>
                </a:solidFill>
              </a:rPr>
              <a:t>WM</a:t>
            </a:r>
            <a:r>
              <a:rPr lang="ja-JP" altLang="en-US" sz="3600">
                <a:solidFill>
                  <a:srgbClr val="000000"/>
                </a:solidFill>
              </a:rPr>
              <a:t>用アプリケーション書いたりしてます</a:t>
            </a:r>
            <a:endParaRPr lang="ja-JP" altLang="en-US" sz="3600"/>
          </a:p>
          <a:p>
            <a:pPr marL="857250" lvl="2" indent="-28575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altLang="ja-JP" sz="3100">
                <a:solidFill>
                  <a:srgbClr val="000000"/>
                </a:solidFill>
              </a:rPr>
              <a:t>Smartter/TOmBELER</a:t>
            </a:r>
          </a:p>
          <a:p>
            <a:pPr marL="857250" lvl="2" indent="-28575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endParaRPr lang="en-US" altLang="ja-JP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ja-JP" altLang="en-US" sz="4000">
                <a:solidFill>
                  <a:srgbClr val="000000"/>
                </a:solidFill>
              </a:rPr>
              <a:t>プログラマーズナイトというイベントをやりました。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ja-JP" altLang="en-US" sz="6000">
                <a:solidFill>
                  <a:srgbClr val="000000"/>
                </a:solidFill>
              </a:rPr>
              <a:t>そのほか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ja-JP" altLang="en-US" sz="2800">
                <a:solidFill>
                  <a:srgbClr val="000000"/>
                </a:solidFill>
              </a:rPr>
              <a:t>勉強会のセッション終了後には自己紹介を兼ねたお題トークがあります</a:t>
            </a:r>
            <a:endParaRPr lang="ja-JP" altLang="en-US" sz="3200"/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ja-JP" altLang="en-US" sz="2800">
                <a:solidFill>
                  <a:srgbClr val="000000"/>
                </a:solidFill>
              </a:rPr>
              <a:t>    ただの自己紹介だけじゃもったいない！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endParaRPr lang="ja-JP" altLang="en-US" sz="3200"/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ja-JP" altLang="en-US" sz="2800">
                <a:solidFill>
                  <a:srgbClr val="000000"/>
                </a:solidFill>
              </a:rPr>
              <a:t>関西は奇数月、関東は偶数月の土曜日</a:t>
            </a:r>
            <a:endParaRPr lang="ja-JP" altLang="en-US" sz="3200"/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ja-JP" altLang="en-US" sz="2800">
                <a:solidFill>
                  <a:srgbClr val="000000"/>
                </a:solidFill>
              </a:rPr>
              <a:t>    できるだけわんくまと被らないように頑張ります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endParaRPr lang="ja-JP" altLang="en-US" sz="3200"/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ja-JP" altLang="en-US" sz="2800">
                <a:solidFill>
                  <a:srgbClr val="000000"/>
                </a:solidFill>
              </a:rPr>
              <a:t>次回は関西は７月</a:t>
            </a:r>
            <a:r>
              <a:rPr lang="en-US" altLang="ja-JP" sz="2800">
                <a:solidFill>
                  <a:srgbClr val="000000"/>
                </a:solidFill>
              </a:rPr>
              <a:t>25</a:t>
            </a:r>
            <a:r>
              <a:rPr lang="ja-JP" altLang="en-US" sz="2800">
                <a:solidFill>
                  <a:srgbClr val="000000"/>
                </a:solidFill>
              </a:rPr>
              <a:t>日</a:t>
            </a:r>
            <a:endParaRPr lang="ja-JP" altLang="en-US" sz="320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ja-JP" altLang="en-US" sz="2800">
                <a:solidFill>
                  <a:srgbClr val="000000"/>
                </a:solidFill>
              </a:rPr>
              <a:t>    </a:t>
            </a:r>
            <a:r>
              <a:rPr lang="en-US" altLang="ja-JP" sz="2800">
                <a:solidFill>
                  <a:srgbClr val="000000"/>
                </a:solidFill>
              </a:rPr>
              <a:t>JNTrain</a:t>
            </a:r>
            <a:r>
              <a:rPr lang="ja-JP" altLang="en-US" sz="2800">
                <a:solidFill>
                  <a:srgbClr val="000000"/>
                </a:solidFill>
              </a:rPr>
              <a:t>でリアルタイム時刻表を持ち歩こう</a:t>
            </a:r>
            <a:endParaRPr lang="ja-JP" altLang="en-US" sz="280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ja-JP" altLang="en-US" sz="2800">
                <a:solidFill>
                  <a:srgbClr val="000000"/>
                </a:solidFill>
              </a:rPr>
              <a:t>    世界中のニュースをまとめて読む最強のニュースリーダー </a:t>
            </a:r>
            <a:r>
              <a:rPr lang="en-US" altLang="ja-JP" sz="2800">
                <a:solidFill>
                  <a:srgbClr val="000000"/>
                </a:solidFill>
              </a:rPr>
              <a:t>GNReader Z</a:t>
            </a:r>
            <a:endParaRPr lang="en-US" altLang="ja-JP" sz="280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 altLang="ja-JP" sz="2800">
                <a:solidFill>
                  <a:srgbClr val="000000"/>
                </a:solidFill>
              </a:rPr>
              <a:t>    </a:t>
            </a:r>
            <a:r>
              <a:rPr lang="ja-JP" altLang="en-US" sz="2800">
                <a:solidFill>
                  <a:srgbClr val="000000"/>
                </a:solidFill>
              </a:rPr>
              <a:t>スマートフォンアプリケーション配信プラットフォームまとめ</a:t>
            </a:r>
            <a:endParaRPr lang="ja-JP" altLang="en-US" sz="280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ja-JP" altLang="en-US" sz="2800">
                <a:solidFill>
                  <a:srgbClr val="000000"/>
                </a:solidFill>
              </a:rPr>
              <a:t>    </a:t>
            </a:r>
            <a:r>
              <a:rPr lang="en-US" altLang="ja-JP" sz="2800">
                <a:solidFill>
                  <a:srgbClr val="000000"/>
                </a:solidFill>
              </a:rPr>
              <a:t>Marketplace for Mobile </a:t>
            </a:r>
            <a:r>
              <a:rPr lang="ja-JP" altLang="en-US" sz="2800">
                <a:solidFill>
                  <a:srgbClr val="000000"/>
                </a:solidFill>
              </a:rPr>
              <a:t>最前線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ja-JP" altLang="en-US" sz="4100">
                <a:solidFill>
                  <a:srgbClr val="000000"/>
                </a:solidFill>
              </a:rPr>
              <a:t> </a:t>
            </a:r>
            <a:r>
              <a:rPr lang="ja-JP" altLang="en-US" sz="6000">
                <a:solidFill>
                  <a:srgbClr val="000000"/>
                </a:solidFill>
              </a:rPr>
              <a:t>懇親会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ja-JP" altLang="en-US" sz="4800">
                <a:solidFill>
                  <a:srgbClr val="000000"/>
                </a:solidFill>
              </a:rPr>
              <a:t>なぜか電話の数が人数の倍以上</a:t>
            </a: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 altLang="ja-JP" sz="3600">
                <a:solidFill>
                  <a:srgbClr val="000000"/>
                </a:solidFill>
              </a:rPr>
              <a:t>(</a:t>
            </a:r>
            <a:r>
              <a:rPr lang="ja-JP" altLang="en-US" sz="3600">
                <a:solidFill>
                  <a:srgbClr val="000000"/>
                </a:solidFill>
              </a:rPr>
              <a:t>スマートフォン持ってない人もいるのに！</a:t>
            </a:r>
            <a:r>
              <a:rPr lang="en-US" altLang="ja-JP" sz="3600">
                <a:solidFill>
                  <a:srgbClr val="000000"/>
                </a:solidFill>
              </a:rPr>
              <a:t>)</a:t>
            </a: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endParaRPr lang="en-US" altLang="ja-JP" sz="3600"/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ja-JP" altLang="en-US" sz="4800">
                <a:solidFill>
                  <a:srgbClr val="000000"/>
                </a:solidFill>
              </a:rPr>
              <a:t>海外の携帯もたくさんあります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endParaRPr lang="ja-JP" altLang="en-US" sz="4800"/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ja-JP" altLang="en-US" sz="4400">
                <a:solidFill>
                  <a:srgbClr val="000000"/>
                </a:solidFill>
              </a:rPr>
              <a:t>アプリの利用者から開発者に直談判！</a:t>
            </a:r>
            <a:endParaRPr lang="ja-JP" altLang="en-US" sz="440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ja-JP" altLang="en-US" sz="3200">
                <a:solidFill>
                  <a:srgbClr val="000000"/>
                </a:solidFill>
              </a:rPr>
              <a:t>ごめんなさい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ja-JP" altLang="en-US" sz="6000">
                <a:solidFill>
                  <a:srgbClr val="000000"/>
                </a:solidFill>
              </a:rPr>
              <a:t>特色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ja-JP" altLang="en-US" sz="3200">
                <a:solidFill>
                  <a:srgbClr val="000000"/>
                </a:solidFill>
              </a:rPr>
              <a:t> 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225" y="1255713"/>
            <a:ext cx="9145588" cy="6122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ja-JP" altLang="en-US" sz="6000">
                <a:solidFill>
                  <a:srgbClr val="000000"/>
                </a:solidFill>
              </a:rPr>
              <a:t>そのほかの活動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ja-JP" altLang="en-US" sz="3200">
                <a:solidFill>
                  <a:srgbClr val="000000"/>
                </a:solidFill>
              </a:rPr>
              <a:t>スマベンラジオ</a:t>
            </a:r>
            <a:endParaRPr lang="ja-JP" alt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ja-JP" altLang="en-US" sz="3200">
                <a:solidFill>
                  <a:srgbClr val="000000"/>
                </a:solidFill>
              </a:rPr>
              <a:t>    勉強会ではいえないような微妙な話をするとの噂</a:t>
            </a:r>
            <a:endParaRPr lang="ja-JP" alt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ja-JP" altLang="en-US" sz="3200">
                <a:solidFill>
                  <a:srgbClr val="000000"/>
                </a:solidFill>
              </a:rPr>
              <a:t>    ポッドキャスト準備中</a:t>
            </a:r>
            <a:endParaRPr lang="ja-JP" alt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endParaRPr lang="ja-JP" altLang="en-US" sz="3200">
              <a:solidFill>
                <a:srgbClr val="000000"/>
              </a:solidFill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ja-JP" altLang="en-US" sz="3200">
                <a:solidFill>
                  <a:srgbClr val="000000"/>
                </a:solidFill>
              </a:rPr>
              <a:t>各種勉強会でスマートフォン関係の話しますよ</a:t>
            </a:r>
            <a:endParaRPr lang="ja-JP" alt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ja-JP" altLang="en-US" sz="3200">
                <a:solidFill>
                  <a:srgbClr val="000000"/>
                </a:solidFill>
              </a:rPr>
              <a:t>    テーマにそった形でいろいろ</a:t>
            </a:r>
            <a:endParaRPr lang="ja-JP" alt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ja-JP" altLang="en-US" sz="3200">
                <a:solidFill>
                  <a:srgbClr val="000000"/>
                </a:solidFill>
              </a:rPr>
              <a:t>    スマートフォンの知名度向上のためにがんばります</a:t>
            </a:r>
            <a:endParaRPr lang="ja-JP" alt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ja-JP" altLang="en-US" sz="3200">
                <a:solidFill>
                  <a:srgbClr val="000000"/>
                </a:solidFill>
              </a:rPr>
              <a:t>    スマートフォンもってぶらりと喋りに行きますよー</a:t>
            </a:r>
            <a:endParaRPr lang="ja-JP" alt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endParaRPr lang="ja-JP" altLang="en-US" sz="3200">
              <a:solidFill>
                <a:srgbClr val="000000"/>
              </a:solidFill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ja-JP" altLang="en-US" sz="3200">
                <a:solidFill>
                  <a:srgbClr val="000000"/>
                </a:solidFill>
              </a:rPr>
              <a:t>須磨でスマベンやりたい</a:t>
            </a:r>
            <a:endParaRPr lang="ja-JP" alt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ja-JP" altLang="en-US" sz="3200">
                <a:solidFill>
                  <a:srgbClr val="000000"/>
                </a:solidFill>
              </a:rPr>
              <a:t>    電波入るんですかね</a:t>
            </a:r>
            <a:endParaRPr lang="ja-JP" alt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endParaRPr lang="ja-JP" altLang="en-US" sz="3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ja-JP" altLang="en-US" sz="4100">
                <a:solidFill>
                  <a:srgbClr val="000000"/>
                </a:solidFill>
              </a:rPr>
              <a:t> </a:t>
            </a:r>
            <a:r>
              <a:rPr lang="ja-JP" altLang="en-US" sz="6000">
                <a:solidFill>
                  <a:srgbClr val="000000"/>
                </a:solidFill>
              </a:rPr>
              <a:t>終わり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ja-JP" altLang="en-US" sz="3200">
                <a:solidFill>
                  <a:srgbClr val="000000"/>
                </a:solidFill>
              </a:rPr>
              <a:t>今後利用者の増えていくスマートフォンを知っていこう！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6175" y="2514600"/>
            <a:ext cx="6981825" cy="467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2586038"/>
            <a:ext cx="9664700" cy="5486400"/>
          </a:xfrm>
        </p:spPr>
        <p:txBody>
          <a:bodyPr lIns="0" tIns="0" rIns="0" bIns="0"/>
          <a:lstStyle/>
          <a:p>
            <a:pPr marL="0" indent="0" algn="ctr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ja-JP" altLang="en-US" sz="7000">
                <a:solidFill>
                  <a:srgbClr val="000000"/>
                </a:solidFill>
              </a:rPr>
              <a:t>スマートフォン勉強会の</a:t>
            </a:r>
            <a:endParaRPr lang="ja-JP" altLang="en-US"/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ja-JP" altLang="en-US" sz="7000">
                <a:solidFill>
                  <a:srgbClr val="000000"/>
                </a:solidFill>
              </a:rPr>
              <a:t>宣伝にきました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225425" y="3584575"/>
            <a:ext cx="9664700" cy="909638"/>
          </a:xfrm>
        </p:spPr>
        <p:txBody>
          <a:bodyPr lIns="0" tIns="0" rIns="0" bIns="0" anchor="t"/>
          <a:lstStyle/>
          <a:p>
            <a:pPr algn="ctr">
              <a:lnSpc>
                <a:spcPct val="95000"/>
              </a:lnSpc>
            </a:pPr>
            <a:r>
              <a:rPr lang="ja-JP" altLang="en-US" sz="6000">
                <a:solidFill>
                  <a:srgbClr val="000000"/>
                </a:solidFill>
              </a:rPr>
              <a:t>スマートフォンとは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ja-JP" altLang="en-US" sz="6000">
                <a:solidFill>
                  <a:srgbClr val="000000"/>
                </a:solidFill>
              </a:rPr>
              <a:t> こんなの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ja-JP" altLang="en-US" sz="3200">
                <a:solidFill>
                  <a:srgbClr val="000000"/>
                </a:solidFill>
              </a:rPr>
              <a:t> </a:t>
            </a:r>
          </a:p>
        </p:txBody>
      </p:sp>
      <p:pic>
        <p:nvPicPr>
          <p:cNvPr id="7172" name="Picture 4" descr="DSC_32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8" y="1289050"/>
            <a:ext cx="8826500" cy="5924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ja-JP" altLang="en-US" sz="6000">
                <a:solidFill>
                  <a:srgbClr val="000000"/>
                </a:solidFill>
              </a:rPr>
              <a:t>実は</a:t>
            </a:r>
            <a:r>
              <a:rPr lang="en-US" altLang="ja-JP" sz="6000">
                <a:solidFill>
                  <a:srgbClr val="000000"/>
                </a:solidFill>
              </a:rPr>
              <a:t>...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ja-JP" altLang="en-US" sz="4600">
                <a:solidFill>
                  <a:srgbClr val="000000"/>
                </a:solidFill>
              </a:rPr>
              <a:t>明確な定義はない</a:t>
            </a: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ja-JP" altLang="en-US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ja-JP" altLang="en-US" sz="4600">
                <a:solidFill>
                  <a:srgbClr val="000000"/>
                </a:solidFill>
              </a:rPr>
              <a:t>数年前と今では若干認識が違う</a:t>
            </a:r>
            <a:endParaRPr lang="ja-JP" altLang="en-US"/>
          </a:p>
          <a:p>
            <a:pPr marL="857250" lvl="2" indent="-28575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ja-JP" altLang="en-US" sz="4000">
                <a:solidFill>
                  <a:srgbClr val="000000"/>
                </a:solidFill>
              </a:rPr>
              <a:t>スマートフォンとは？</a:t>
            </a:r>
            <a:endParaRPr lang="ja-JP" altLang="en-US" sz="4000"/>
          </a:p>
          <a:p>
            <a:pPr marL="857250" lvl="2" indent="-28575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ja-JP" altLang="en-US" sz="4000">
                <a:solidFill>
                  <a:srgbClr val="000000"/>
                </a:solidFill>
              </a:rPr>
              <a:t>多機能な携帯電話くらいに思ってる人が多い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ja-JP" altLang="en-US" sz="4100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ja-JP" altLang="en-US" sz="5400">
                <a:solidFill>
                  <a:srgbClr val="000000"/>
                </a:solidFill>
              </a:rPr>
              <a:t>普通の携帯より高機能な携帯</a:t>
            </a:r>
            <a:endParaRPr lang="ja-JP" altLang="en-US" sz="5400"/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endParaRPr lang="ja-JP" altLang="en-US" sz="5400">
              <a:solidFill>
                <a:srgbClr val="000000"/>
              </a:solidFill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endParaRPr lang="ja-JP" altLang="en-US" sz="4700">
              <a:solidFill>
                <a:srgbClr val="000000"/>
              </a:solidFill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9688" y="3629025"/>
            <a:ext cx="2163762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kumimoji="0" lang="ja-JP" altLang="en-US" sz="12800">
                <a:solidFill>
                  <a:srgbClr val="000000"/>
                </a:solidFill>
              </a:rPr>
              <a:t>→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695450" y="4492625"/>
            <a:ext cx="8137525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kumimoji="0" lang="ja-JP" altLang="en-US" sz="5400">
                <a:solidFill>
                  <a:srgbClr val="000000"/>
                </a:solidFill>
              </a:rPr>
              <a:t>いつの間にか</a:t>
            </a:r>
          </a:p>
          <a:p>
            <a:pPr>
              <a:lnSpc>
                <a:spcPct val="95000"/>
              </a:lnSpc>
            </a:pPr>
            <a:r>
              <a:rPr kumimoji="0" lang="ja-JP" altLang="en-US" sz="5400">
                <a:solidFill>
                  <a:srgbClr val="000000"/>
                </a:solidFill>
              </a:rPr>
              <a:t>日本の携帯電話進化しすぎ</a:t>
            </a:r>
            <a:endParaRPr kumimoji="0" lang="ja-JP" altLang="en-US" sz="5400">
              <a:latin typeface="Times New Roman" pitchFamily="18" charset="0"/>
            </a:endParaRPr>
          </a:p>
          <a:p>
            <a:pPr algn="r">
              <a:lnSpc>
                <a:spcPct val="95000"/>
              </a:lnSpc>
            </a:pPr>
            <a:r>
              <a:rPr kumimoji="0" lang="en-US" altLang="ja-JP" sz="3200">
                <a:solidFill>
                  <a:srgbClr val="000000"/>
                </a:solidFill>
              </a:rPr>
              <a:t>(</a:t>
            </a:r>
            <a:r>
              <a:rPr kumimoji="0" lang="ja-JP" altLang="en-US" sz="3200">
                <a:solidFill>
                  <a:srgbClr val="000000"/>
                </a:solidFill>
              </a:rPr>
              <a:t>ガラパゴス化</a:t>
            </a:r>
            <a:r>
              <a:rPr kumimoji="0" lang="en-US" altLang="ja-JP" sz="3200">
                <a:solidFill>
                  <a:srgbClr val="000000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ja-JP" altLang="en-US" sz="6000">
                <a:solidFill>
                  <a:srgbClr val="000000"/>
                </a:solidFill>
              </a:rPr>
              <a:t>スマートフォンとは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52613"/>
            <a:ext cx="9664700" cy="5486400"/>
          </a:xfrm>
        </p:spPr>
        <p:txBody>
          <a:bodyPr lIns="0" tIns="0" rIns="0" bIns="0"/>
          <a:lstStyle/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ja-JP" sz="5100">
                <a:solidFill>
                  <a:srgbClr val="000000"/>
                </a:solidFill>
              </a:rPr>
              <a:t>PC</a:t>
            </a:r>
            <a:r>
              <a:rPr lang="ja-JP" altLang="en-US" sz="5100">
                <a:solidFill>
                  <a:srgbClr val="000000"/>
                </a:solidFill>
              </a:rPr>
              <a:t>っぽい携帯電話</a:t>
            </a: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ja-JP" altLang="en-US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ja-JP" sz="5100">
                <a:solidFill>
                  <a:srgbClr val="000000"/>
                </a:solidFill>
              </a:rPr>
              <a:t>PDA+</a:t>
            </a:r>
            <a:r>
              <a:rPr lang="ja-JP" altLang="en-US" sz="5100">
                <a:solidFill>
                  <a:srgbClr val="000000"/>
                </a:solidFill>
              </a:rPr>
              <a:t>電話</a:t>
            </a: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ja-JP" altLang="en-US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ja-JP" altLang="en-US" sz="5100">
                <a:solidFill>
                  <a:srgbClr val="000000"/>
                </a:solidFill>
              </a:rPr>
              <a:t>カスタマイズがしやすい</a:t>
            </a: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ja-JP" altLang="en-US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ja-JP" altLang="en-US" sz="5100">
                <a:solidFill>
                  <a:srgbClr val="000000"/>
                </a:solidFill>
              </a:rPr>
              <a:t>アプリケーションの自由度が高い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677</TotalTime>
  <Words>649</Words>
  <Application>Microsoft PowerPoint</Application>
  <PresentationFormat>ユーザー設定</PresentationFormat>
  <Paragraphs>201</Paragraphs>
  <Slides>34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41" baseType="lpstr">
      <vt:lpstr>Times New Roman</vt:lpstr>
      <vt:lpstr>Arial</vt:lpstr>
      <vt:lpstr>ＭＳ Ｐゴシック</vt:lpstr>
      <vt:lpstr>Wingdings</vt:lpstr>
      <vt:lpstr>ＭＳ Ｐ明朝</vt:lpstr>
      <vt:lpstr>Courier New</vt:lpstr>
      <vt:lpstr>Watermark</vt:lpstr>
      <vt:lpstr>スマートフォン勉強会出張版</vt:lpstr>
      <vt:lpstr> アジェンダ</vt:lpstr>
      <vt:lpstr> 自己紹介</vt:lpstr>
      <vt:lpstr>スライド 4</vt:lpstr>
      <vt:lpstr>スマートフォンとは</vt:lpstr>
      <vt:lpstr> こんなの</vt:lpstr>
      <vt:lpstr>実は...</vt:lpstr>
      <vt:lpstr> </vt:lpstr>
      <vt:lpstr>スマートフォンとは</vt:lpstr>
      <vt:lpstr>スマートフォンに搭載されているOS</vt:lpstr>
      <vt:lpstr>国内で発売されているスマートフォン</vt:lpstr>
      <vt:lpstr> スマートフォンのメリット</vt:lpstr>
      <vt:lpstr> 苦手なところ</vt:lpstr>
      <vt:lpstr> スマートフォンを手に入れるには</vt:lpstr>
      <vt:lpstr>スマートフォン用アプリケーションの開発</vt:lpstr>
      <vt:lpstr>開発環境と使用言語</vt:lpstr>
      <vt:lpstr>PC用アプリケーションと比べての注意</vt:lpstr>
      <vt:lpstr> 回線が細い</vt:lpstr>
      <vt:lpstr> スペックが低い</vt:lpstr>
      <vt:lpstr>APIが少ない</vt:lpstr>
      <vt:lpstr> バッテリーが少ない</vt:lpstr>
      <vt:lpstr>情報が少ない</vt:lpstr>
      <vt:lpstr>アプリケーションの配布</vt:lpstr>
      <vt:lpstr>そのほか</vt:lpstr>
      <vt:lpstr>DEMO</vt:lpstr>
      <vt:lpstr> スマートフォン勉強会について</vt:lpstr>
      <vt:lpstr>スマートフォン勉強会</vt:lpstr>
      <vt:lpstr>会場風景</vt:lpstr>
      <vt:lpstr> 過去の勉強会</vt:lpstr>
      <vt:lpstr>そのほか</vt:lpstr>
      <vt:lpstr> 懇親会</vt:lpstr>
      <vt:lpstr>特色</vt:lpstr>
      <vt:lpstr>そのほかの活動</vt:lpstr>
      <vt:lpstr> 終わり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スマートフォン勉強会出張版</dc:title>
  <dc:creator>Google</dc:creator>
  <cp:lastModifiedBy>esten</cp:lastModifiedBy>
  <cp:revision>9</cp:revision>
  <dcterms:created xsi:type="dcterms:W3CDTF">2004-05-06T09:28:21Z</dcterms:created>
  <dcterms:modified xsi:type="dcterms:W3CDTF">2009-09-10T16:44:33Z</dcterms:modified>
</cp:coreProperties>
</file>