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84" r:id="rId9"/>
    <p:sldId id="263" r:id="rId10"/>
    <p:sldId id="264" r:id="rId11"/>
    <p:sldId id="265" r:id="rId12"/>
    <p:sldId id="266" r:id="rId13"/>
    <p:sldId id="267" r:id="rId14"/>
    <p:sldId id="268" r:id="rId15"/>
    <p:sldId id="269" r:id="rId16"/>
    <p:sldId id="270" r:id="rId17"/>
    <p:sldId id="285" r:id="rId18"/>
    <p:sldId id="271" r:id="rId19"/>
    <p:sldId id="272" r:id="rId20"/>
    <p:sldId id="273" r:id="rId21"/>
    <p:sldId id="286" r:id="rId22"/>
    <p:sldId id="275" r:id="rId23"/>
    <p:sldId id="288" r:id="rId24"/>
    <p:sldId id="277" r:id="rId25"/>
    <p:sldId id="278" r:id="rId26"/>
    <p:sldId id="283" r:id="rId27"/>
    <p:sldId id="281" r:id="rId28"/>
    <p:sldId id="280" r:id="rId29"/>
    <p:sldId id="287" r:id="rId30"/>
  </p:sldIdLst>
  <p:sldSz cx="9144000" cy="6858000" type="screen4x3"/>
  <p:notesSz cx="6735763" cy="9867900"/>
  <p:embeddedFontLst>
    <p:embeddedFont>
      <p:font typeface="HGP創英角ﾎﾟｯﾌﾟ体" pitchFamily="50" charset="-128"/>
      <p:regular r:id="rId32"/>
    </p:embeddedFont>
    <p:embeddedFont>
      <p:font typeface="HGS創英角ﾎﾟｯﾌﾟ体" pitchFamily="50" charset="-128"/>
      <p:regular r:id="rId33"/>
    </p:embeddedFont>
  </p:embeddedFontLst>
  <p:defaultTextStyle>
    <a:defPPr>
      <a:defRPr lang="en-GB"/>
    </a:defPPr>
    <a:lvl1pPr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128"/>
        <a:cs typeface="+mn-cs"/>
      </a:defRPr>
    </a:lvl1pPr>
    <a:lvl2pPr marL="742950" indent="-28575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128"/>
        <a:cs typeface="+mn-cs"/>
      </a:defRPr>
    </a:lvl2pPr>
    <a:lvl3pPr marL="1143000" indent="-22860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128"/>
        <a:cs typeface="+mn-cs"/>
      </a:defRPr>
    </a:lvl3pPr>
    <a:lvl4pPr marL="1600200" indent="-22860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128"/>
        <a:cs typeface="+mn-cs"/>
      </a:defRPr>
    </a:lvl4pPr>
    <a:lvl5pPr marL="2057400" indent="-22860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128"/>
        <a:cs typeface="+mn-cs"/>
      </a:defRPr>
    </a:lvl5pPr>
    <a:lvl6pPr marL="2286000" algn="l" defTabSz="914400" rtl="0" eaLnBrk="1" latinLnBrk="0" hangingPunct="1">
      <a:defRPr kern="1200">
        <a:solidFill>
          <a:schemeClr val="bg1"/>
        </a:solidFill>
        <a:latin typeface="Arial" charset="0"/>
        <a:ea typeface="ＭＳ Ｐゴシック" charset="-128"/>
        <a:cs typeface="+mn-cs"/>
      </a:defRPr>
    </a:lvl6pPr>
    <a:lvl7pPr marL="2743200" algn="l" defTabSz="914400" rtl="0" eaLnBrk="1" latinLnBrk="0" hangingPunct="1">
      <a:defRPr kern="1200">
        <a:solidFill>
          <a:schemeClr val="bg1"/>
        </a:solidFill>
        <a:latin typeface="Arial" charset="0"/>
        <a:ea typeface="ＭＳ Ｐゴシック" charset="-128"/>
        <a:cs typeface="+mn-cs"/>
      </a:defRPr>
    </a:lvl7pPr>
    <a:lvl8pPr marL="3200400" algn="l" defTabSz="914400" rtl="0" eaLnBrk="1" latinLnBrk="0" hangingPunct="1">
      <a:defRPr kern="1200">
        <a:solidFill>
          <a:schemeClr val="bg1"/>
        </a:solidFill>
        <a:latin typeface="Arial" charset="0"/>
        <a:ea typeface="ＭＳ Ｐゴシック" charset="-128"/>
        <a:cs typeface="+mn-cs"/>
      </a:defRPr>
    </a:lvl8pPr>
    <a:lvl9pPr marL="3657600" algn="l" defTabSz="914400" rtl="0" eaLnBrk="1" latinLnBrk="0" hangingPunct="1">
      <a:defRPr kern="1200">
        <a:solidFill>
          <a:schemeClr val="bg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CC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32787"/>
    <p:restoredTop sz="90929"/>
  </p:normalViewPr>
  <p:slideViewPr>
    <p:cSldViewPr>
      <p:cViewPr varScale="1">
        <p:scale>
          <a:sx n="83" d="100"/>
          <a:sy n="83" d="100"/>
        </p:scale>
        <p:origin x="-924"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35763" cy="9867900"/>
          </a:xfrm>
          <a:prstGeom prst="roundRect">
            <a:avLst>
              <a:gd name="adj" fmla="val 23"/>
            </a:avLst>
          </a:prstGeom>
          <a:solidFill>
            <a:srgbClr val="FFFFFF"/>
          </a:solidFill>
          <a:ln w="9525">
            <a:noFill/>
            <a:round/>
            <a:headEnd/>
            <a:tailEnd/>
          </a:ln>
          <a:effectLst/>
        </p:spPr>
        <p:txBody>
          <a:bodyPr wrap="none" anchor="ctr"/>
          <a:lstStyle/>
          <a:p>
            <a:endParaRPr lang="ja-JP" altLang="en-US"/>
          </a:p>
        </p:txBody>
      </p:sp>
      <p:sp>
        <p:nvSpPr>
          <p:cNvPr id="2050" name="Text Box 2"/>
          <p:cNvSpPr txBox="1">
            <a:spLocks noChangeArrowheads="1"/>
          </p:cNvSpPr>
          <p:nvPr/>
        </p:nvSpPr>
        <p:spPr bwMode="auto">
          <a:xfrm>
            <a:off x="0" y="0"/>
            <a:ext cx="2919413" cy="493713"/>
          </a:xfrm>
          <a:prstGeom prst="rect">
            <a:avLst/>
          </a:prstGeom>
          <a:noFill/>
          <a:ln w="9525">
            <a:noFill/>
            <a:round/>
            <a:headEnd/>
            <a:tailEnd/>
          </a:ln>
          <a:effectLst/>
        </p:spPr>
        <p:txBody>
          <a:bodyPr wrap="none" anchor="ctr"/>
          <a:lstStyle/>
          <a:p>
            <a:endParaRPr lang="ja-JP" altLang="en-US"/>
          </a:p>
        </p:txBody>
      </p:sp>
      <p:sp>
        <p:nvSpPr>
          <p:cNvPr id="2051" name="Rectangle 3"/>
          <p:cNvSpPr>
            <a:spLocks noGrp="1" noChangeArrowheads="1"/>
          </p:cNvSpPr>
          <p:nvPr>
            <p:ph type="dt"/>
          </p:nvPr>
        </p:nvSpPr>
        <p:spPr bwMode="auto">
          <a:xfrm>
            <a:off x="3814763" y="0"/>
            <a:ext cx="2917825" cy="4921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r>
              <a:rPr lang="en-US"/>
              <a:t>2008/09/20</a:t>
            </a:r>
          </a:p>
        </p:txBody>
      </p:sp>
      <p:sp>
        <p:nvSpPr>
          <p:cNvPr id="2052" name="Rectangle 4"/>
          <p:cNvSpPr>
            <a:spLocks noGrp="1" noChangeArrowheads="1"/>
          </p:cNvSpPr>
          <p:nvPr>
            <p:ph type="sldImg"/>
          </p:nvPr>
        </p:nvSpPr>
        <p:spPr bwMode="auto">
          <a:xfrm>
            <a:off x="901700" y="739775"/>
            <a:ext cx="4930775" cy="3698875"/>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673100" y="4686300"/>
            <a:ext cx="5387975" cy="44386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ja-JP" altLang="en-US" smtClean="0"/>
          </a:p>
        </p:txBody>
      </p:sp>
      <p:sp>
        <p:nvSpPr>
          <p:cNvPr id="2054" name="Text Box 6"/>
          <p:cNvSpPr txBox="1">
            <a:spLocks noChangeArrowheads="1"/>
          </p:cNvSpPr>
          <p:nvPr/>
        </p:nvSpPr>
        <p:spPr bwMode="auto">
          <a:xfrm>
            <a:off x="0" y="9371013"/>
            <a:ext cx="2919413" cy="493712"/>
          </a:xfrm>
          <a:prstGeom prst="rect">
            <a:avLst/>
          </a:prstGeom>
          <a:noFill/>
          <a:ln w="9525">
            <a:noFill/>
            <a:round/>
            <a:headEnd/>
            <a:tailEnd/>
          </a:ln>
          <a:effectLst/>
        </p:spPr>
        <p:txBody>
          <a:bodyPr wrap="none" anchor="ctr"/>
          <a:lstStyle/>
          <a:p>
            <a:endParaRPr lang="ja-JP" altLang="en-US"/>
          </a:p>
        </p:txBody>
      </p:sp>
      <p:sp>
        <p:nvSpPr>
          <p:cNvPr id="2055" name="Rectangle 7"/>
          <p:cNvSpPr>
            <a:spLocks noGrp="1" noChangeArrowheads="1"/>
          </p:cNvSpPr>
          <p:nvPr>
            <p:ph type="sldNum"/>
          </p:nvPr>
        </p:nvSpPr>
        <p:spPr bwMode="auto">
          <a:xfrm>
            <a:off x="3814763" y="9371013"/>
            <a:ext cx="2917825" cy="4921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fld id="{A1423A3A-3576-45DA-863A-2664F2030765}" type="slidenum">
              <a:rPr lang="en-US"/>
              <a:pPr/>
              <a:t>&lt;#&gt;</a:t>
            </a:fld>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en-US"/>
              <a:t>2008/09/20</a:t>
            </a:r>
          </a:p>
        </p:txBody>
      </p:sp>
      <p:sp>
        <p:nvSpPr>
          <p:cNvPr id="5" name="Rectangle 7"/>
          <p:cNvSpPr>
            <a:spLocks noGrp="1" noChangeArrowheads="1"/>
          </p:cNvSpPr>
          <p:nvPr>
            <p:ph type="sldNum"/>
          </p:nvPr>
        </p:nvSpPr>
        <p:spPr>
          <a:ln/>
        </p:spPr>
        <p:txBody>
          <a:bodyPr/>
          <a:lstStyle/>
          <a:p>
            <a:fld id="{699F438C-0BED-4DC2-B5B1-DBE0C9DE6075}" type="slidenum">
              <a:rPr lang="en-US"/>
              <a:pPr/>
              <a:t>1</a:t>
            </a:fld>
            <a:endParaRPr lang="en-US"/>
          </a:p>
        </p:txBody>
      </p:sp>
      <p:sp>
        <p:nvSpPr>
          <p:cNvPr id="14337" name="Rectangle 1"/>
          <p:cNvSpPr txBox="1">
            <a:spLocks noChangeArrowheads="1"/>
          </p:cNvSpPr>
          <p:nvPr>
            <p:ph type="sldImg"/>
          </p:nvPr>
        </p:nvSpPr>
        <p:spPr bwMode="auto">
          <a:xfrm>
            <a:off x="901700" y="739775"/>
            <a:ext cx="4932363" cy="3700463"/>
          </a:xfrm>
          <a:prstGeom prst="rect">
            <a:avLst/>
          </a:prstGeom>
          <a:solidFill>
            <a:srgbClr val="FFFFFF"/>
          </a:solidFill>
          <a:ln>
            <a:solidFill>
              <a:srgbClr val="000000"/>
            </a:solidFill>
            <a:miter lim="800000"/>
            <a:headEnd/>
            <a:tailEnd/>
          </a:ln>
        </p:spPr>
      </p:sp>
      <p:sp>
        <p:nvSpPr>
          <p:cNvPr id="14338" name="Rectangle 2"/>
          <p:cNvSpPr txBox="1">
            <a:spLocks noChangeArrowheads="1"/>
          </p:cNvSpPr>
          <p:nvPr>
            <p:ph type="body" idx="1"/>
          </p:nvPr>
        </p:nvSpPr>
        <p:spPr bwMode="auto">
          <a:xfrm>
            <a:off x="673100" y="4686300"/>
            <a:ext cx="5389563" cy="4533900"/>
          </a:xfrm>
          <a:prstGeom prst="rect">
            <a:avLst/>
          </a:prstGeom>
          <a:noFill/>
          <a:ln>
            <a:round/>
            <a:headEnd/>
            <a:tailEnd/>
          </a:ln>
        </p:spPr>
        <p:txBody>
          <a:bodyPr wrap="none" anchor="ct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en-US"/>
              <a:t>2008/09/20</a:t>
            </a:r>
          </a:p>
        </p:txBody>
      </p:sp>
      <p:sp>
        <p:nvSpPr>
          <p:cNvPr id="5" name="Rectangle 7"/>
          <p:cNvSpPr>
            <a:spLocks noGrp="1" noChangeArrowheads="1"/>
          </p:cNvSpPr>
          <p:nvPr>
            <p:ph type="sldNum"/>
          </p:nvPr>
        </p:nvSpPr>
        <p:spPr>
          <a:ln/>
        </p:spPr>
        <p:txBody>
          <a:bodyPr/>
          <a:lstStyle/>
          <a:p>
            <a:fld id="{89E8872B-46B3-4274-BD35-7EF84543458D}" type="slidenum">
              <a:rPr lang="en-US"/>
              <a:pPr/>
              <a:t>2</a:t>
            </a:fld>
            <a:endParaRPr lang="en-US"/>
          </a:p>
        </p:txBody>
      </p:sp>
      <p:sp>
        <p:nvSpPr>
          <p:cNvPr id="15361" name="Rectangle 1"/>
          <p:cNvSpPr txBox="1">
            <a:spLocks noChangeArrowheads="1"/>
          </p:cNvSpPr>
          <p:nvPr>
            <p:ph type="sldImg"/>
          </p:nvPr>
        </p:nvSpPr>
        <p:spPr bwMode="auto">
          <a:xfrm>
            <a:off x="901700" y="739775"/>
            <a:ext cx="4932363" cy="3700463"/>
          </a:xfrm>
          <a:prstGeom prst="rect">
            <a:avLst/>
          </a:prstGeom>
          <a:solidFill>
            <a:srgbClr val="FFFFFF"/>
          </a:solidFill>
          <a:ln>
            <a:solidFill>
              <a:srgbClr val="000000"/>
            </a:solidFill>
            <a:miter lim="800000"/>
            <a:headEnd/>
            <a:tailEnd/>
          </a:ln>
        </p:spPr>
      </p:sp>
      <p:sp>
        <p:nvSpPr>
          <p:cNvPr id="15362" name="Rectangle 2"/>
          <p:cNvSpPr txBox="1">
            <a:spLocks noChangeArrowheads="1"/>
          </p:cNvSpPr>
          <p:nvPr>
            <p:ph type="body" idx="1"/>
          </p:nvPr>
        </p:nvSpPr>
        <p:spPr bwMode="auto">
          <a:xfrm>
            <a:off x="673100" y="4686300"/>
            <a:ext cx="5389563" cy="4533900"/>
          </a:xfrm>
          <a:prstGeom prst="rect">
            <a:avLst/>
          </a:prstGeom>
          <a:noFill/>
          <a:ln>
            <a:round/>
            <a:headEnd/>
            <a:tailEnd/>
          </a:ln>
        </p:spPr>
        <p:txBody>
          <a:bodyPr wrap="none" anchor="ct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3050"/>
            <a:ext cx="2055813" cy="585628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3050"/>
            <a:ext cx="6019800" cy="585628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3"/>
          <a:srcRect/>
          <a:stretch>
            <a:fillRect/>
          </a:stretch>
        </p:blipFill>
        <p:spPr bwMode="auto">
          <a:xfrm>
            <a:off x="357188" y="285750"/>
            <a:ext cx="8286750" cy="5708650"/>
          </a:xfrm>
          <a:prstGeom prst="rect">
            <a:avLst/>
          </a:prstGeom>
          <a:noFill/>
          <a:ln w="9525">
            <a:noFill/>
            <a:round/>
            <a:headEnd/>
            <a:tailEnd/>
          </a:ln>
          <a:effectLst/>
        </p:spPr>
      </p:pic>
      <p:sp>
        <p:nvSpPr>
          <p:cNvPr id="1026" name="Rectangle 2"/>
          <p:cNvSpPr>
            <a:spLocks noChangeArrowheads="1"/>
          </p:cNvSpPr>
          <p:nvPr/>
        </p:nvSpPr>
        <p:spPr bwMode="auto">
          <a:xfrm>
            <a:off x="1979613" y="6165850"/>
            <a:ext cx="6624637" cy="571500"/>
          </a:xfrm>
          <a:prstGeom prst="rect">
            <a:avLst/>
          </a:prstGeom>
          <a:solidFill>
            <a:srgbClr val="F3BB50"/>
          </a:solidFill>
          <a:ln w="9525">
            <a:noFill/>
            <a:round/>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a:solidFill>
                  <a:srgbClr val="000000"/>
                </a:solidFill>
              </a:rPr>
              <a:t>わんくま同盟 東京勉強会 #3</a:t>
            </a:r>
            <a:r>
              <a:rPr lang="en-US" altLang="ja-JP" sz="2300">
                <a:solidFill>
                  <a:srgbClr val="000000"/>
                </a:solidFill>
              </a:rPr>
              <a:t>5</a:t>
            </a:r>
            <a:endParaRPr lang="en-US" sz="2300">
              <a:solidFill>
                <a:srgbClr val="000000"/>
              </a:solidFill>
            </a:endParaRPr>
          </a:p>
        </p:txBody>
      </p:sp>
      <p:pic>
        <p:nvPicPr>
          <p:cNvPr id="1027" name="Picture 3"/>
          <p:cNvPicPr>
            <a:picLocks noChangeAspect="1" noChangeArrowheads="1"/>
          </p:cNvPicPr>
          <p:nvPr/>
        </p:nvPicPr>
        <p:blipFill>
          <a:blip r:embed="rId14"/>
          <a:srcRect/>
          <a:stretch>
            <a:fillRect/>
          </a:stretch>
        </p:blipFill>
        <p:spPr bwMode="auto">
          <a:xfrm>
            <a:off x="428625" y="6164263"/>
            <a:ext cx="1643063" cy="573087"/>
          </a:xfrm>
          <a:prstGeom prst="rect">
            <a:avLst/>
          </a:prstGeom>
          <a:noFill/>
          <a:ln w="9525">
            <a:noFill/>
            <a:round/>
            <a:headEnd/>
            <a:tailEnd/>
          </a:ln>
          <a:effectLst/>
        </p:spPr>
      </p:pic>
      <p:sp>
        <p:nvSpPr>
          <p:cNvPr id="1028" name="Rectangle 4"/>
          <p:cNvSpPr>
            <a:spLocks noGrp="1" noChangeArrowheads="1"/>
          </p:cNvSpPr>
          <p:nvPr>
            <p:ph type="title"/>
          </p:nvPr>
        </p:nvSpPr>
        <p:spPr bwMode="auto">
          <a:xfrm>
            <a:off x="457200" y="273050"/>
            <a:ext cx="8228013" cy="114300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1029" name="Rectangle 5"/>
          <p:cNvSpPr>
            <a:spLocks noGrp="1" noChangeArrowheads="1"/>
          </p:cNvSpPr>
          <p:nvPr>
            <p:ph type="body" idx="1"/>
          </p:nvPr>
        </p:nvSpPr>
        <p:spPr bwMode="auto">
          <a:xfrm>
            <a:off x="457200" y="1604963"/>
            <a:ext cx="8228013"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ja-JP" altLang="en-GB" smtClean="0"/>
              <a:t>アウトラインテキストの書式を編集するにはクリックします。</a:t>
            </a:r>
          </a:p>
          <a:p>
            <a:pPr lvl="1"/>
            <a:r>
              <a:rPr lang="ja-JP" altLang="en-GB" smtClean="0"/>
              <a:t>2レベル目のアウトライン</a:t>
            </a:r>
          </a:p>
          <a:p>
            <a:pPr lvl="2"/>
            <a:r>
              <a:rPr lang="ja-JP" altLang="en-GB" smtClean="0"/>
              <a:t>3レベル目のアウトライン</a:t>
            </a:r>
          </a:p>
          <a:p>
            <a:pPr lvl="3"/>
            <a:r>
              <a:rPr lang="ja-JP" altLang="en-GB" smtClean="0"/>
              <a:t>4レベル目のアウトライン</a:t>
            </a:r>
          </a:p>
          <a:p>
            <a:pPr lvl="4"/>
            <a:r>
              <a:rPr lang="ja-JP" altLang="en-GB" smtClean="0"/>
              <a:t>5レベル目のアウトライン</a:t>
            </a:r>
          </a:p>
          <a:p>
            <a:pPr lvl="4"/>
            <a:r>
              <a:rPr lang="ja-JP" altLang="en-GB" smtClean="0"/>
              <a:t>6レベル目のアウトライン</a:t>
            </a:r>
          </a:p>
          <a:p>
            <a:pPr lvl="4"/>
            <a:r>
              <a:rPr lang="ja-JP" altLang="en-GB" smtClean="0"/>
              <a:t>7レベル目のアウトライン</a:t>
            </a:r>
          </a:p>
          <a:p>
            <a:pPr lvl="4"/>
            <a:r>
              <a:rPr lang="ja-JP" altLang="en-GB" smtClean="0"/>
              <a:t>8レベル目のアウトライン</a:t>
            </a:r>
          </a:p>
          <a:p>
            <a:pPr lvl="4"/>
            <a:r>
              <a:rPr lang="ja-JP" altLang="en-GB" smtClean="0"/>
              <a:t>9レベル目のアウトライン</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fontAlgn="base">
        <a:spcBef>
          <a:spcPct val="0"/>
        </a:spcBef>
        <a:spcAft>
          <a:spcPct val="0"/>
        </a:spcAft>
        <a:buClr>
          <a:srgbClr val="000000"/>
        </a:buClr>
        <a:buSzPct val="100000"/>
        <a:buFont typeface="Times New Roman" charset="0"/>
        <a:defRPr sz="2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charset="0"/>
        <a:defRPr sz="2400">
          <a:solidFill>
            <a:srgbClr val="000000"/>
          </a:solidFill>
          <a:latin typeface="Arial" charset="0"/>
          <a:ea typeface="ＭＳ Ｐゴシック" charset="-128"/>
        </a:defRPr>
      </a:lvl2pPr>
      <a:lvl3pPr marL="1143000" indent="-228600" algn="ctr" defTabSz="449263" rtl="0" fontAlgn="base">
        <a:spcBef>
          <a:spcPct val="0"/>
        </a:spcBef>
        <a:spcAft>
          <a:spcPct val="0"/>
        </a:spcAft>
        <a:buClr>
          <a:srgbClr val="000000"/>
        </a:buClr>
        <a:buSzPct val="100000"/>
        <a:buFont typeface="Times New Roman" charset="0"/>
        <a:defRPr sz="2400">
          <a:solidFill>
            <a:srgbClr val="000000"/>
          </a:solidFill>
          <a:latin typeface="Arial" charset="0"/>
          <a:ea typeface="ＭＳ Ｐゴシック" charset="-128"/>
        </a:defRPr>
      </a:lvl3pPr>
      <a:lvl4pPr marL="1600200" indent="-228600" algn="ctr" defTabSz="449263" rtl="0" fontAlgn="base">
        <a:spcBef>
          <a:spcPct val="0"/>
        </a:spcBef>
        <a:spcAft>
          <a:spcPct val="0"/>
        </a:spcAft>
        <a:buClr>
          <a:srgbClr val="000000"/>
        </a:buClr>
        <a:buSzPct val="100000"/>
        <a:buFont typeface="Times New Roman" charset="0"/>
        <a:defRPr sz="2400">
          <a:solidFill>
            <a:srgbClr val="000000"/>
          </a:solidFill>
          <a:latin typeface="Arial" charset="0"/>
          <a:ea typeface="ＭＳ Ｐゴシック" charset="-128"/>
        </a:defRPr>
      </a:lvl4pPr>
      <a:lvl5pPr marL="2057400" indent="-228600" algn="ctr" defTabSz="449263" rtl="0" fontAlgn="base">
        <a:spcBef>
          <a:spcPct val="0"/>
        </a:spcBef>
        <a:spcAft>
          <a:spcPct val="0"/>
        </a:spcAft>
        <a:buClr>
          <a:srgbClr val="000000"/>
        </a:buClr>
        <a:buSzPct val="100000"/>
        <a:buFont typeface="Times New Roman" charset="0"/>
        <a:defRPr sz="2400">
          <a:solidFill>
            <a:srgbClr val="000000"/>
          </a:solidFill>
          <a:latin typeface="Arial" charset="0"/>
          <a:ea typeface="ＭＳ Ｐゴシック" charset="-128"/>
        </a:defRPr>
      </a:lvl5pPr>
      <a:lvl6pPr marL="2514600" indent="-228600" algn="ctr" defTabSz="449263" rtl="0" fontAlgn="base">
        <a:spcBef>
          <a:spcPct val="0"/>
        </a:spcBef>
        <a:spcAft>
          <a:spcPct val="0"/>
        </a:spcAft>
        <a:buClr>
          <a:srgbClr val="000000"/>
        </a:buClr>
        <a:buSzPct val="100000"/>
        <a:buFont typeface="Times New Roman" charset="0"/>
        <a:defRPr sz="2400">
          <a:solidFill>
            <a:srgbClr val="000000"/>
          </a:solidFill>
          <a:latin typeface="Arial" charset="0"/>
          <a:ea typeface="ＭＳ Ｐゴシック" charset="-128"/>
        </a:defRPr>
      </a:lvl6pPr>
      <a:lvl7pPr marL="2971800" indent="-228600" algn="ctr" defTabSz="449263" rtl="0" fontAlgn="base">
        <a:spcBef>
          <a:spcPct val="0"/>
        </a:spcBef>
        <a:spcAft>
          <a:spcPct val="0"/>
        </a:spcAft>
        <a:buClr>
          <a:srgbClr val="000000"/>
        </a:buClr>
        <a:buSzPct val="100000"/>
        <a:buFont typeface="Times New Roman" charset="0"/>
        <a:defRPr sz="2400">
          <a:solidFill>
            <a:srgbClr val="000000"/>
          </a:solidFill>
          <a:latin typeface="Arial" charset="0"/>
          <a:ea typeface="ＭＳ Ｐゴシック" charset="-128"/>
        </a:defRPr>
      </a:lvl7pPr>
      <a:lvl8pPr marL="3429000" indent="-228600" algn="ctr" defTabSz="449263" rtl="0" fontAlgn="base">
        <a:spcBef>
          <a:spcPct val="0"/>
        </a:spcBef>
        <a:spcAft>
          <a:spcPct val="0"/>
        </a:spcAft>
        <a:buClr>
          <a:srgbClr val="000000"/>
        </a:buClr>
        <a:buSzPct val="100000"/>
        <a:buFont typeface="Times New Roman" charset="0"/>
        <a:defRPr sz="2400">
          <a:solidFill>
            <a:srgbClr val="000000"/>
          </a:solidFill>
          <a:latin typeface="Arial" charset="0"/>
          <a:ea typeface="ＭＳ Ｐゴシック" charset="-128"/>
        </a:defRPr>
      </a:lvl8pPr>
      <a:lvl9pPr marL="3886200" indent="-228600" algn="ctr" defTabSz="449263" rtl="0" fontAlgn="base">
        <a:spcBef>
          <a:spcPct val="0"/>
        </a:spcBef>
        <a:spcAft>
          <a:spcPct val="0"/>
        </a:spcAft>
        <a:buClr>
          <a:srgbClr val="000000"/>
        </a:buClr>
        <a:buSzPct val="100000"/>
        <a:buFont typeface="Times New Roman" charset="0"/>
        <a:defRPr sz="2400">
          <a:solidFill>
            <a:srgbClr val="000000"/>
          </a:solidFill>
          <a:latin typeface="Arial" charset="0"/>
          <a:ea typeface="ＭＳ Ｐゴシック" charset="-128"/>
        </a:defRPr>
      </a:lvl9pPr>
    </p:titleStyle>
    <p:bodyStyle>
      <a:lvl1pPr marL="342900" indent="-342900" algn="l" defTabSz="449263" rtl="0" fontAlgn="base">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charset="0"/>
        <a:defRPr sz="2800">
          <a:solidFill>
            <a:srgbClr val="00000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charset="0"/>
        <a:defRPr sz="2400">
          <a:solidFill>
            <a:srgbClr val="00000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defRPr>
      </a:lvl4pPr>
      <a:lvl5pPr marL="20574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d.hatena.co.jp/waritohutsu" TargetMode="External"/><Relationship Id="rId4" Type="http://schemas.openxmlformats.org/officeDocument/2006/relationships/hyperlink" Target="http://twitter.com/normlia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362200" y="5334000"/>
            <a:ext cx="6400800" cy="685800"/>
          </a:xfrm>
          <a:prstGeom prst="rect">
            <a:avLst/>
          </a:prstGeom>
          <a:noFill/>
          <a:ln w="9525">
            <a:noFill/>
            <a:round/>
            <a:headEnd/>
            <a:tailEnd/>
          </a:ln>
          <a:effectLst/>
        </p:spPr>
        <p:txBody>
          <a:bodyPr lIns="90000" tIns="46800" rIns="90000" bIns="46800"/>
          <a:lstStyle/>
          <a:p>
            <a:pPr algn="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a:solidFill>
                  <a:srgbClr val="000000"/>
                </a:solidFill>
              </a:rPr>
              <a:t>　ｂｙ </a:t>
            </a:r>
            <a:r>
              <a:rPr lang="en-US" altLang="ja-JP" sz="3200">
                <a:solidFill>
                  <a:srgbClr val="000000"/>
                </a:solidFill>
              </a:rPr>
              <a:t>　　　　　　　</a:t>
            </a:r>
            <a:endParaRPr lang="en-US" sz="3200">
              <a:solidFill>
                <a:srgbClr val="000000"/>
              </a:solidFill>
            </a:endParaRPr>
          </a:p>
        </p:txBody>
      </p:sp>
      <p:sp>
        <p:nvSpPr>
          <p:cNvPr id="3074" name="Rectangle 2"/>
          <p:cNvSpPr>
            <a:spLocks noChangeArrowheads="1"/>
          </p:cNvSpPr>
          <p:nvPr/>
        </p:nvSpPr>
        <p:spPr bwMode="auto">
          <a:xfrm>
            <a:off x="555625" y="2362200"/>
            <a:ext cx="8280400" cy="1249363"/>
          </a:xfrm>
          <a:prstGeom prst="rect">
            <a:avLst/>
          </a:prstGeom>
          <a:noFill/>
          <a:ln w="9525">
            <a:noFill/>
            <a:round/>
            <a:headEnd/>
            <a:tailEnd/>
          </a:ln>
          <a:effectLst/>
        </p:spPr>
        <p:txBody>
          <a:bodyPr wrap="non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a:solidFill>
                  <a:srgbClr val="000000"/>
                </a:solidFill>
              </a:rPr>
              <a:t>ASP.NET</a:t>
            </a:r>
            <a:r>
              <a:rPr lang="en-US" altLang="ja-JP" sz="4400" b="1">
                <a:solidFill>
                  <a:srgbClr val="000000"/>
                </a:solidFill>
              </a:rPr>
              <a:t> </a:t>
            </a:r>
            <a:r>
              <a:rPr lang="en-US" sz="4400" b="1">
                <a:solidFill>
                  <a:srgbClr val="000000"/>
                </a:solidFill>
              </a:rPr>
              <a:t>MVCを使ったTDD入門</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3200" b="1">
                <a:solidFill>
                  <a:srgbClr val="000000"/>
                </a:solidFill>
              </a:rPr>
              <a:t>～SI</a:t>
            </a:r>
            <a:r>
              <a:rPr lang="ja-JP" altLang="en-US" sz="3200" b="1">
                <a:solidFill>
                  <a:srgbClr val="000000"/>
                </a:solidFill>
              </a:rPr>
              <a:t>屋さんと</a:t>
            </a:r>
            <a:r>
              <a:rPr lang="en-US" altLang="ja-JP" sz="3200" b="1">
                <a:solidFill>
                  <a:srgbClr val="000000"/>
                </a:solidFill>
              </a:rPr>
              <a:t>WEB</a:t>
            </a:r>
            <a:r>
              <a:rPr lang="ja-JP" altLang="en-US" sz="3200" b="1">
                <a:solidFill>
                  <a:srgbClr val="000000"/>
                </a:solidFill>
              </a:rPr>
              <a:t>屋さんとの違い～</a:t>
            </a:r>
            <a:endParaRPr lang="en-US" sz="3200" b="1">
              <a:solidFill>
                <a:srgbClr val="000000"/>
              </a:solidFill>
            </a:endParaRPr>
          </a:p>
        </p:txBody>
      </p:sp>
      <p:sp>
        <p:nvSpPr>
          <p:cNvPr id="3080" name="Text Box 8"/>
          <p:cNvSpPr txBox="1">
            <a:spLocks noChangeArrowheads="1"/>
          </p:cNvSpPr>
          <p:nvPr/>
        </p:nvSpPr>
        <p:spPr bwMode="auto">
          <a:xfrm>
            <a:off x="381000" y="4876800"/>
            <a:ext cx="5580063" cy="1004888"/>
          </a:xfrm>
          <a:prstGeom prst="rect">
            <a:avLst/>
          </a:prstGeom>
          <a:noFill/>
          <a:ln w="9525">
            <a:noFill/>
            <a:round/>
            <a:headEnd/>
            <a:tailEnd/>
          </a:ln>
          <a:effectLst/>
        </p:spPr>
        <p:txBody>
          <a:bodyPr wrap="none"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chemeClr val="tx1"/>
                </a:solidFill>
                <a:hlinkClick r:id="rId4"/>
              </a:rPr>
              <a:t>http://twitter.com/normlian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chemeClr val="tx1"/>
                </a:solidFill>
                <a:hlinkClick r:id="rId5"/>
              </a:rPr>
              <a:t>http://d.hatena.co.jp/waritohutsu</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chemeClr val="tx1"/>
                </a:solidFill>
              </a:rPr>
              <a:t>http://www.pixiv.net/member.php?id=147209</a:t>
            </a:r>
          </a:p>
        </p:txBody>
      </p:sp>
      <p:graphicFrame>
        <p:nvGraphicFramePr>
          <p:cNvPr id="3082" name="Object 10"/>
          <p:cNvGraphicFramePr>
            <a:graphicFrameLocks noChangeAspect="1"/>
          </p:cNvGraphicFramePr>
          <p:nvPr/>
        </p:nvGraphicFramePr>
        <p:xfrm>
          <a:off x="6705600" y="5486400"/>
          <a:ext cx="1905000" cy="381000"/>
        </p:xfrm>
        <a:graphic>
          <a:graphicData uri="http://schemas.openxmlformats.org/presentationml/2006/ole">
            <p:oleObj spid="_x0000_s3082" name="ビットマップ イメージ" r:id="rId6" imgW="1905266" imgH="380852" progId="Paint.Picture">
              <p:embed/>
            </p:oleObj>
          </a:graphicData>
        </a:graphic>
      </p:graphicFrame>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395288" y="320675"/>
            <a:ext cx="8210550" cy="614363"/>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ja-JP" altLang="en-US" sz="3200">
                <a:solidFill>
                  <a:srgbClr val="000000"/>
                </a:solidFill>
                <a:latin typeface="ＭＳ Ｐゴシック" charset="-128"/>
              </a:rPr>
              <a:t>今日の流れ</a:t>
            </a:r>
          </a:p>
        </p:txBody>
      </p:sp>
      <p:sp>
        <p:nvSpPr>
          <p:cNvPr id="82947" name="Text Box 3"/>
          <p:cNvSpPr txBox="1">
            <a:spLocks noChangeArrowheads="1"/>
          </p:cNvSpPr>
          <p:nvPr/>
        </p:nvSpPr>
        <p:spPr bwMode="auto">
          <a:xfrm>
            <a:off x="395288" y="1096963"/>
            <a:ext cx="8210550" cy="3244850"/>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en-US" altLang="ja-JP" sz="3200" b="1">
                <a:solidFill>
                  <a:srgbClr val="000000"/>
                </a:solidFill>
              </a:rPr>
              <a:t>ASP.NET MVC </a:t>
            </a:r>
            <a:r>
              <a:rPr lang="ja-JP" altLang="en-US" sz="3200" b="1">
                <a:solidFill>
                  <a:srgbClr val="000000"/>
                </a:solidFill>
                <a:latin typeface="ＭＳ Ｐゴシック" charset="-128"/>
              </a:rPr>
              <a:t>って何者？</a:t>
            </a:r>
            <a:endParaRPr lang="ja-JP" altLang="en-US" sz="2200">
              <a:solidFill>
                <a:schemeClr val="tx1"/>
              </a:solidFill>
              <a:latin typeface="Times New Roman" charset="0"/>
            </a:endParaRPr>
          </a:p>
          <a:p>
            <a:pPr marL="411163" lvl="1" indent="-307975" defTabSz="822325">
              <a:lnSpc>
                <a:spcPct val="95000"/>
              </a:lnSpc>
              <a:buClr>
                <a:srgbClr val="FF0000"/>
              </a:buClr>
              <a:buFontTx/>
              <a:buChar char="•"/>
            </a:pPr>
            <a:r>
              <a:rPr lang="en-US" altLang="ja-JP" sz="3200" b="1">
                <a:solidFill>
                  <a:srgbClr val="FF0000"/>
                </a:solidFill>
              </a:rPr>
              <a:t>ASP.NET MVC</a:t>
            </a:r>
            <a:r>
              <a:rPr lang="en-US" altLang="ja-JP" sz="3200" b="1">
                <a:solidFill>
                  <a:srgbClr val="FF0000"/>
                </a:solidFill>
                <a:latin typeface="ＭＳ Ｐゴシック" charset="-128"/>
              </a:rPr>
              <a:t> </a:t>
            </a:r>
            <a:r>
              <a:rPr lang="ja-JP" altLang="en-US" sz="3200" b="1">
                <a:solidFill>
                  <a:srgbClr val="FF0000"/>
                </a:solidFill>
                <a:latin typeface="ＭＳ Ｐゴシック" charset="-128"/>
              </a:rPr>
              <a:t>誰がいつ使う？</a:t>
            </a:r>
            <a:endParaRPr lang="ja-JP" altLang="en-US" sz="2200">
              <a:solidFill>
                <a:srgbClr val="FF0000"/>
              </a:solidFill>
              <a:latin typeface="Times New Roman" charset="0"/>
            </a:endParaRPr>
          </a:p>
          <a:p>
            <a:pPr marL="771525" lvl="2" indent="-257175" defTabSz="822325">
              <a:lnSpc>
                <a:spcPct val="95000"/>
              </a:lnSpc>
              <a:buSzPct val="80000"/>
              <a:buFont typeface="Courier New" pitchFamily="49" charset="0"/>
              <a:buChar char="o"/>
            </a:pPr>
            <a:r>
              <a:rPr lang="en-US" altLang="ja-JP" sz="3200" b="1">
                <a:solidFill>
                  <a:srgbClr val="FF0000"/>
                </a:solidFill>
              </a:rPr>
              <a:t>WEB</a:t>
            </a:r>
            <a:r>
              <a:rPr lang="ja-JP" altLang="en-US" sz="3200" b="1">
                <a:solidFill>
                  <a:srgbClr val="FF0000"/>
                </a:solidFill>
                <a:latin typeface="ＭＳ Ｐゴシック" charset="-128"/>
              </a:rPr>
              <a:t>屋さんと</a:t>
            </a:r>
            <a:r>
              <a:rPr lang="en-US" altLang="ja-JP" sz="3200" b="1">
                <a:solidFill>
                  <a:srgbClr val="FF0000"/>
                </a:solidFill>
              </a:rPr>
              <a:t>SI</a:t>
            </a:r>
            <a:r>
              <a:rPr lang="ja-JP" altLang="en-US" sz="3200" b="1">
                <a:solidFill>
                  <a:srgbClr val="FF0000"/>
                </a:solidFill>
                <a:latin typeface="ＭＳ Ｐゴシック" charset="-128"/>
              </a:rPr>
              <a:t>屋さんの違い</a:t>
            </a:r>
            <a:endParaRPr lang="ja-JP" altLang="en-US" sz="2200">
              <a:solidFill>
                <a:srgbClr val="FF0000"/>
              </a:solidFill>
              <a:latin typeface="Times New Roman" charset="0"/>
            </a:endParaRPr>
          </a:p>
          <a:p>
            <a:pPr marL="771525" lvl="2" indent="-257175" defTabSz="822325">
              <a:lnSpc>
                <a:spcPct val="95000"/>
              </a:lnSpc>
              <a:buSzPct val="80000"/>
              <a:buFont typeface="Courier New" pitchFamily="49" charset="0"/>
              <a:buChar char="o"/>
            </a:pPr>
            <a:r>
              <a:rPr lang="en-US" altLang="ja-JP" sz="3200" b="1">
                <a:solidFill>
                  <a:srgbClr val="FF0000"/>
                </a:solidFill>
              </a:rPr>
              <a:t>WebForm </a:t>
            </a:r>
            <a:r>
              <a:rPr lang="ja-JP" altLang="en-US" sz="3200" b="1">
                <a:solidFill>
                  <a:srgbClr val="FF0000"/>
                </a:solidFill>
                <a:latin typeface="ＭＳ Ｐゴシック" charset="-128"/>
              </a:rPr>
              <a:t>と </a:t>
            </a:r>
            <a:r>
              <a:rPr lang="en-US" altLang="ja-JP" sz="3200" b="1">
                <a:solidFill>
                  <a:srgbClr val="FF0000"/>
                </a:solidFill>
              </a:rPr>
              <a:t>MVC </a:t>
            </a:r>
            <a:r>
              <a:rPr lang="ja-JP" altLang="en-US" sz="3200" b="1">
                <a:solidFill>
                  <a:srgbClr val="FF0000"/>
                </a:solidFill>
                <a:latin typeface="ＭＳ Ｐゴシック" charset="-128"/>
              </a:rPr>
              <a:t>の住み分け</a:t>
            </a:r>
            <a:endParaRPr lang="ja-JP" altLang="en-US" sz="2200">
              <a:solidFill>
                <a:srgbClr val="FF0000"/>
              </a:solidFill>
              <a:latin typeface="Times New Roman" charset="0"/>
            </a:endParaRPr>
          </a:p>
          <a:p>
            <a:pPr marL="411163" lvl="1" indent="-307975" defTabSz="822325">
              <a:lnSpc>
                <a:spcPct val="95000"/>
              </a:lnSpc>
              <a:buFontTx/>
              <a:buChar char="•"/>
            </a:pPr>
            <a:r>
              <a:rPr lang="en-US" altLang="ja-JP" sz="3200" b="1">
                <a:solidFill>
                  <a:srgbClr val="000000"/>
                </a:solidFill>
              </a:rPr>
              <a:t>ASP.NET MVC </a:t>
            </a:r>
            <a:r>
              <a:rPr lang="ja-JP" altLang="en-US" sz="3200" b="1">
                <a:solidFill>
                  <a:srgbClr val="000000"/>
                </a:solidFill>
                <a:latin typeface="ＭＳ Ｐゴシック" charset="-128"/>
              </a:rPr>
              <a:t>をいじってみよう！</a:t>
            </a:r>
            <a:endParaRPr lang="ja-JP" altLang="en-US" sz="2200">
              <a:solidFill>
                <a:schemeClr val="tx1"/>
              </a:solidFill>
              <a:latin typeface="Times New Roman" charset="0"/>
            </a:endParaRPr>
          </a:p>
          <a:p>
            <a:pPr marL="411163" lvl="1" indent="-307975" defTabSz="822325">
              <a:lnSpc>
                <a:spcPct val="95000"/>
              </a:lnSpc>
              <a:buFontTx/>
              <a:buChar char="•"/>
            </a:pPr>
            <a:r>
              <a:rPr lang="en-US" altLang="ja-JP" sz="3200" b="1">
                <a:solidFill>
                  <a:srgbClr val="000000"/>
                </a:solidFill>
              </a:rPr>
              <a:t>ASP.NET MVC </a:t>
            </a:r>
            <a:r>
              <a:rPr lang="ja-JP" altLang="en-US" sz="3200" b="1">
                <a:solidFill>
                  <a:srgbClr val="000000"/>
                </a:solidFill>
              </a:rPr>
              <a:t>で</a:t>
            </a:r>
            <a:r>
              <a:rPr lang="en-US" altLang="ja-JP" sz="3200" b="1">
                <a:solidFill>
                  <a:srgbClr val="000000"/>
                </a:solidFill>
              </a:rPr>
              <a:t>TDD</a:t>
            </a:r>
            <a:r>
              <a:rPr lang="ja-JP" altLang="en-US" sz="3200" b="1">
                <a:solidFill>
                  <a:srgbClr val="000000"/>
                </a:solidFill>
                <a:latin typeface="ＭＳ Ｐゴシック" charset="-128"/>
              </a:rPr>
              <a:t>開発</a:t>
            </a:r>
            <a:endParaRPr lang="ja-JP" altLang="en-US" sz="2200">
              <a:solidFill>
                <a:schemeClr val="tx1"/>
              </a:solidFill>
              <a:latin typeface="Times New Roman" charset="0"/>
            </a:endParaRPr>
          </a:p>
          <a:p>
            <a:pPr defTabSz="822325">
              <a:lnSpc>
                <a:spcPct val="95000"/>
              </a:lnSpc>
              <a:buFontTx/>
              <a:buNone/>
            </a:pPr>
            <a:endParaRPr lang="ja-JP" altLang="en-US" sz="3200" b="1">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95288" y="392113"/>
            <a:ext cx="8210550" cy="471487"/>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en-US" altLang="ja-JP" sz="3200" b="1">
                <a:solidFill>
                  <a:srgbClr val="000000"/>
                </a:solidFill>
              </a:rPr>
              <a:t>ASP .NET MVC </a:t>
            </a:r>
            <a:r>
              <a:rPr lang="ja-JP" altLang="en-US" sz="3200" b="1">
                <a:solidFill>
                  <a:srgbClr val="000000"/>
                </a:solidFill>
                <a:latin typeface="ＭＳ Ｐゴシック" charset="-128"/>
              </a:rPr>
              <a:t>誰がいつ使う？</a:t>
            </a:r>
          </a:p>
        </p:txBody>
      </p:sp>
      <p:sp>
        <p:nvSpPr>
          <p:cNvPr id="83971" name="Text Box 3"/>
          <p:cNvSpPr txBox="1">
            <a:spLocks noChangeArrowheads="1"/>
          </p:cNvSpPr>
          <p:nvPr/>
        </p:nvSpPr>
        <p:spPr bwMode="auto">
          <a:xfrm>
            <a:off x="395288" y="1387475"/>
            <a:ext cx="8210550" cy="1878013"/>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ja-JP" altLang="en-US" sz="3200" b="1">
                <a:solidFill>
                  <a:srgbClr val="000000"/>
                </a:solidFill>
                <a:latin typeface="ＭＳ Ｐゴシック" charset="-128"/>
              </a:rPr>
              <a:t>主な対象はいわゆる</a:t>
            </a:r>
            <a:r>
              <a:rPr lang="en-US" altLang="ja-JP" sz="3200" b="1">
                <a:solidFill>
                  <a:srgbClr val="000000"/>
                </a:solidFill>
              </a:rPr>
              <a:t>WEB</a:t>
            </a:r>
            <a:r>
              <a:rPr lang="ja-JP" altLang="en-US" sz="3200" b="1">
                <a:solidFill>
                  <a:srgbClr val="000000"/>
                </a:solidFill>
                <a:latin typeface="ＭＳ Ｐゴシック" charset="-128"/>
              </a:rPr>
              <a:t>屋さん</a:t>
            </a:r>
          </a:p>
          <a:p>
            <a:pPr marL="771525" lvl="2" indent="-257175" defTabSz="822325">
              <a:lnSpc>
                <a:spcPct val="95000"/>
              </a:lnSpc>
              <a:buFontTx/>
              <a:buChar char="•"/>
            </a:pPr>
            <a:r>
              <a:rPr lang="ja-JP" altLang="en-US" sz="2200">
                <a:solidFill>
                  <a:schemeClr val="tx1"/>
                </a:solidFill>
                <a:latin typeface="Times New Roman" charset="0"/>
              </a:rPr>
              <a:t>気にするのは開発効率の向上、カスタマイズの容易性とか</a:t>
            </a:r>
          </a:p>
          <a:p>
            <a:pPr marL="771525" lvl="2" indent="-257175" defTabSz="822325">
              <a:lnSpc>
                <a:spcPct val="95000"/>
              </a:lnSpc>
              <a:buFontTx/>
              <a:buChar char="•"/>
            </a:pPr>
            <a:endParaRPr lang="ja-JP" altLang="en-US" sz="2200">
              <a:solidFill>
                <a:schemeClr val="tx1"/>
              </a:solidFill>
              <a:latin typeface="Times New Roman" charset="0"/>
            </a:endParaRPr>
          </a:p>
          <a:p>
            <a:pPr marL="411163" lvl="1" indent="-307975" defTabSz="822325">
              <a:lnSpc>
                <a:spcPct val="95000"/>
              </a:lnSpc>
              <a:buFontTx/>
              <a:buChar char="•"/>
            </a:pPr>
            <a:r>
              <a:rPr lang="ja-JP" altLang="en-US" sz="3200" b="1">
                <a:solidFill>
                  <a:srgbClr val="000000"/>
                </a:solidFill>
                <a:latin typeface="ＭＳ Ｐゴシック" charset="-128"/>
              </a:rPr>
              <a:t>設計メインな</a:t>
            </a:r>
            <a:r>
              <a:rPr lang="en-US" altLang="ja-JP" sz="3200" b="1">
                <a:solidFill>
                  <a:srgbClr val="000000"/>
                </a:solidFill>
              </a:rPr>
              <a:t>SI</a:t>
            </a:r>
            <a:r>
              <a:rPr lang="ja-JP" altLang="en-US" sz="3200" b="1">
                <a:solidFill>
                  <a:srgbClr val="000000"/>
                </a:solidFill>
              </a:rPr>
              <a:t>屋</a:t>
            </a:r>
            <a:r>
              <a:rPr lang="ja-JP" altLang="en-US" sz="3200" b="1">
                <a:solidFill>
                  <a:srgbClr val="000000"/>
                </a:solidFill>
                <a:latin typeface="ＭＳ Ｐゴシック" charset="-128"/>
              </a:rPr>
              <a:t>さんではない</a:t>
            </a:r>
          </a:p>
          <a:p>
            <a:pPr marL="771525" lvl="2" indent="-257175" defTabSz="822325">
              <a:lnSpc>
                <a:spcPct val="95000"/>
              </a:lnSpc>
              <a:buFontTx/>
              <a:buChar char="•"/>
            </a:pPr>
            <a:r>
              <a:rPr lang="ja-JP" altLang="en-US" sz="2200" b="1">
                <a:solidFill>
                  <a:srgbClr val="000000"/>
                </a:solidFill>
              </a:rPr>
              <a:t>気にするのがコンポーネント化、標準化とか</a:t>
            </a:r>
          </a:p>
        </p:txBody>
      </p:sp>
      <p:sp>
        <p:nvSpPr>
          <p:cNvPr id="83972" name="Rectangle 4"/>
          <p:cNvSpPr>
            <a:spLocks noChangeArrowheads="1"/>
          </p:cNvSpPr>
          <p:nvPr/>
        </p:nvSpPr>
        <p:spPr bwMode="auto">
          <a:xfrm>
            <a:off x="0" y="4321175"/>
            <a:ext cx="8166100" cy="1022350"/>
          </a:xfrm>
          <a:prstGeom prst="rect">
            <a:avLst/>
          </a:prstGeom>
          <a:noFill/>
          <a:ln w="9525">
            <a:noFill/>
            <a:miter lim="800000"/>
            <a:headEnd/>
            <a:tailEnd/>
          </a:ln>
          <a:effectLst/>
        </p:spPr>
        <p:txBody>
          <a:bodyPr lIns="82296" tIns="41148" rIns="82296" bIns="41148">
            <a:spAutoFit/>
          </a:bodyPr>
          <a:lstStyle/>
          <a:p>
            <a:pPr marL="668338" lvl="1" indent="-257175" defTabSz="404813">
              <a:lnSpc>
                <a:spcPct val="95000"/>
              </a:lnSpc>
              <a:buFontTx/>
              <a:buChar char="•"/>
            </a:pPr>
            <a:r>
              <a:rPr lang="en-US" altLang="ja-JP" sz="3200" b="1">
                <a:solidFill>
                  <a:srgbClr val="000000"/>
                </a:solidFill>
                <a:latin typeface="ＭＳ Ｐゴシック" charset="-128"/>
              </a:rPr>
              <a:t> TDD</a:t>
            </a:r>
            <a:r>
              <a:rPr lang="ja-JP" altLang="en-US" sz="3200" b="1">
                <a:solidFill>
                  <a:srgbClr val="000000"/>
                </a:solidFill>
                <a:latin typeface="ＭＳ Ｐゴシック" charset="-128"/>
              </a:rPr>
              <a:t>開発、</a:t>
            </a:r>
            <a:r>
              <a:rPr lang="en-US" altLang="ja-JP" sz="3200" b="1">
                <a:solidFill>
                  <a:srgbClr val="000000"/>
                </a:solidFill>
                <a:latin typeface="ＭＳ Ｐゴシック" charset="-128"/>
              </a:rPr>
              <a:t>Agile</a:t>
            </a:r>
            <a:r>
              <a:rPr lang="ja-JP" altLang="en-US" sz="3200" b="1">
                <a:solidFill>
                  <a:srgbClr val="000000"/>
                </a:solidFill>
                <a:latin typeface="ＭＳ Ｐゴシック" charset="-128"/>
              </a:rPr>
              <a:t>開発等で強さを発揮しそう</a:t>
            </a:r>
          </a:p>
          <a:p>
            <a:pPr marL="668338" lvl="1" indent="-257175" defTabSz="404813">
              <a:lnSpc>
                <a:spcPct val="95000"/>
              </a:lnSpc>
              <a:buFontTx/>
              <a:buNone/>
            </a:pPr>
            <a:r>
              <a:rPr lang="ja-JP" altLang="en-US" sz="3200" b="1">
                <a:solidFill>
                  <a:srgbClr val="000000"/>
                </a:solidFill>
                <a:latin typeface="ＭＳ Ｐゴシック" charset="-128"/>
              </a:rPr>
              <a:t>  </a:t>
            </a:r>
            <a:r>
              <a:rPr lang="ja-JP" altLang="en-US" sz="2200" b="1">
                <a:solidFill>
                  <a:srgbClr val="000000"/>
                </a:solidFill>
                <a:latin typeface="ＭＳ Ｐゴシック" charset="-128"/>
              </a:rPr>
              <a:t>※ 逆にウォーターフォールとかだと厳しそう</a:t>
            </a:r>
            <a:endParaRPr lang="en-US" altLang="ja-JP" sz="2200" b="1">
              <a:solidFill>
                <a:srgbClr val="000000"/>
              </a:solidFill>
              <a:latin typeface="ＭＳ Ｐゴシック" charset="-128"/>
            </a:endParaRPr>
          </a:p>
        </p:txBody>
      </p:sp>
      <p:sp>
        <p:nvSpPr>
          <p:cNvPr id="83973" name="AutoShape 5"/>
          <p:cNvSpPr>
            <a:spLocks noChangeArrowheads="1"/>
          </p:cNvSpPr>
          <p:nvPr/>
        </p:nvSpPr>
        <p:spPr bwMode="auto">
          <a:xfrm>
            <a:off x="3771900" y="3565525"/>
            <a:ext cx="960438" cy="685800"/>
          </a:xfrm>
          <a:prstGeom prst="downArrow">
            <a:avLst>
              <a:gd name="adj1" fmla="val 50000"/>
              <a:gd name="adj2" fmla="val 25000"/>
            </a:avLst>
          </a:prstGeom>
          <a:gradFill rotWithShape="0">
            <a:gsLst>
              <a:gs pos="0">
                <a:srgbClr val="00CC00"/>
              </a:gs>
              <a:gs pos="100000">
                <a:schemeClr val="bg1"/>
              </a:gs>
            </a:gsLst>
            <a:lin ang="5400000" scaled="1"/>
          </a:gradFill>
          <a:ln w="19050">
            <a:solidFill>
              <a:schemeClr val="tx1"/>
            </a:solidFill>
            <a:miter lim="800000"/>
            <a:headEnd/>
            <a:tailEnd/>
          </a:ln>
          <a:effectLst/>
        </p:spPr>
        <p:txBody>
          <a:bodyPr vert="eaVert" wrap="none" anchor="ctr"/>
          <a:lstStyle/>
          <a:p>
            <a:endParaRPr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6513" y="498475"/>
            <a:ext cx="8747125" cy="463550"/>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en-US" altLang="ja-JP" sz="3200" b="1">
                <a:solidFill>
                  <a:srgbClr val="000000"/>
                </a:solidFill>
              </a:rPr>
              <a:t>SI</a:t>
            </a:r>
            <a:r>
              <a:rPr lang="ja-JP" altLang="en-US" sz="3200" b="1">
                <a:solidFill>
                  <a:srgbClr val="000000"/>
                </a:solidFill>
                <a:latin typeface="ＭＳ Ｐゴシック" charset="-128"/>
              </a:rPr>
              <a:t>屋さんと</a:t>
            </a:r>
            <a:r>
              <a:rPr lang="en-US" altLang="ja-JP" sz="3200" b="1">
                <a:solidFill>
                  <a:srgbClr val="000000"/>
                </a:solidFill>
              </a:rPr>
              <a:t>WEB</a:t>
            </a:r>
            <a:r>
              <a:rPr lang="ja-JP" altLang="en-US" sz="3200" b="1">
                <a:solidFill>
                  <a:srgbClr val="000000"/>
                </a:solidFill>
                <a:latin typeface="ＭＳ Ｐゴシック" charset="-128"/>
              </a:rPr>
              <a:t>屋さんの違いってなにさ？（</a:t>
            </a:r>
            <a:r>
              <a:rPr lang="en-US" altLang="ja-JP" sz="3200" b="1">
                <a:solidFill>
                  <a:srgbClr val="000000"/>
                </a:solidFill>
              </a:rPr>
              <a:t>1/2</a:t>
            </a:r>
            <a:r>
              <a:rPr lang="ja-JP" altLang="en-US" sz="3200" b="1">
                <a:solidFill>
                  <a:srgbClr val="000000"/>
                </a:solidFill>
                <a:latin typeface="ＭＳ Ｐゴシック" charset="-128"/>
              </a:rPr>
              <a:t>）</a:t>
            </a:r>
          </a:p>
        </p:txBody>
      </p:sp>
      <p:sp>
        <p:nvSpPr>
          <p:cNvPr id="84995" name="Text Box 3"/>
          <p:cNvSpPr txBox="1">
            <a:spLocks noChangeArrowheads="1"/>
          </p:cNvSpPr>
          <p:nvPr/>
        </p:nvSpPr>
        <p:spPr bwMode="auto">
          <a:xfrm>
            <a:off x="395288" y="1096963"/>
            <a:ext cx="8210550" cy="1757362"/>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en-US" altLang="ja-JP" sz="2400" b="1">
                <a:solidFill>
                  <a:srgbClr val="000000"/>
                </a:solidFill>
              </a:rPr>
              <a:t>SI</a:t>
            </a:r>
            <a:r>
              <a:rPr lang="ja-JP" altLang="en-US" sz="2400" b="1">
                <a:solidFill>
                  <a:srgbClr val="000000"/>
                </a:solidFill>
                <a:latin typeface="ＭＳ Ｐゴシック" charset="-128"/>
              </a:rPr>
              <a:t>屋さん</a:t>
            </a:r>
            <a:endParaRPr lang="ja-JP" altLang="en-US" sz="2200">
              <a:solidFill>
                <a:schemeClr val="tx1"/>
              </a:solidFill>
              <a:latin typeface="Times New Roman" charset="0"/>
            </a:endParaRPr>
          </a:p>
          <a:p>
            <a:pPr marL="771525" lvl="2" indent="-257175" defTabSz="822325">
              <a:lnSpc>
                <a:spcPct val="95000"/>
              </a:lnSpc>
              <a:buSzPct val="80000"/>
              <a:buFont typeface="Courier New" pitchFamily="49" charset="0"/>
              <a:buChar char="o"/>
            </a:pPr>
            <a:r>
              <a:rPr lang="ja-JP" altLang="en-US" sz="2400" b="1">
                <a:solidFill>
                  <a:srgbClr val="000000"/>
                </a:solidFill>
                <a:latin typeface="ＭＳ Ｐゴシック" charset="-128"/>
              </a:rPr>
              <a:t>業務知識優先</a:t>
            </a:r>
            <a:endParaRPr lang="ja-JP" altLang="en-US" sz="2200">
              <a:solidFill>
                <a:schemeClr val="tx1"/>
              </a:solidFill>
              <a:latin typeface="Times New Roman" charset="0"/>
            </a:endParaRPr>
          </a:p>
          <a:p>
            <a:pPr marL="771525" lvl="2" indent="-257175" defTabSz="822325">
              <a:lnSpc>
                <a:spcPct val="95000"/>
              </a:lnSpc>
              <a:buSzPct val="80000"/>
              <a:buFont typeface="Courier New" pitchFamily="49" charset="0"/>
              <a:buChar char="o"/>
            </a:pPr>
            <a:r>
              <a:rPr lang="ja-JP" altLang="en-US" sz="2400" b="1">
                <a:solidFill>
                  <a:srgbClr val="000000"/>
                </a:solidFill>
                <a:latin typeface="ＭＳ Ｐゴシック" charset="-128"/>
              </a:rPr>
              <a:t>古き良きウォーターフォールベース</a:t>
            </a:r>
            <a:endParaRPr lang="ja-JP" altLang="en-US" sz="2200">
              <a:solidFill>
                <a:schemeClr val="tx1"/>
              </a:solidFill>
              <a:latin typeface="Times New Roman" charset="0"/>
            </a:endParaRPr>
          </a:p>
          <a:p>
            <a:pPr marL="771525" lvl="2" indent="-257175" defTabSz="822325">
              <a:lnSpc>
                <a:spcPct val="95000"/>
              </a:lnSpc>
              <a:buSzPct val="80000"/>
              <a:buFont typeface="Courier New" pitchFamily="49" charset="0"/>
              <a:buChar char="o"/>
            </a:pPr>
            <a:r>
              <a:rPr lang="ja-JP" altLang="en-US" sz="2400" b="1">
                <a:solidFill>
                  <a:srgbClr val="000000"/>
                </a:solidFill>
                <a:latin typeface="ＭＳ Ｐゴシック" charset="-128"/>
              </a:rPr>
              <a:t>イントラ多し、典型的な</a:t>
            </a:r>
            <a:r>
              <a:rPr lang="en-US" altLang="ja-JP" sz="2400" b="1">
                <a:solidFill>
                  <a:srgbClr val="000000"/>
                </a:solidFill>
              </a:rPr>
              <a:t>CRUD</a:t>
            </a:r>
            <a:r>
              <a:rPr lang="ja-JP" altLang="en-US" sz="2400" b="1">
                <a:solidFill>
                  <a:srgbClr val="000000"/>
                </a:solidFill>
                <a:latin typeface="ＭＳ Ｐゴシック" charset="-128"/>
              </a:rPr>
              <a:t>アプリやら帳票やら</a:t>
            </a:r>
          </a:p>
          <a:p>
            <a:pPr marL="771525" lvl="2" indent="-257175" defTabSz="822325">
              <a:lnSpc>
                <a:spcPct val="95000"/>
              </a:lnSpc>
              <a:buSzPct val="80000"/>
              <a:buFont typeface="Courier New" pitchFamily="49" charset="0"/>
              <a:buChar char="o"/>
            </a:pPr>
            <a:r>
              <a:rPr lang="ja-JP" altLang="en-US" sz="2400" b="1">
                <a:solidFill>
                  <a:srgbClr val="000000"/>
                </a:solidFill>
                <a:latin typeface="ＭＳ Ｐゴシック" charset="-128"/>
              </a:rPr>
              <a:t>特定ユーザがターゲット</a:t>
            </a:r>
            <a:r>
              <a:rPr lang="en-US" altLang="ja-JP" sz="2400" b="1">
                <a:solidFill>
                  <a:srgbClr val="000000"/>
                </a:solidFill>
                <a:latin typeface="ＭＳ Ｐゴシック" charset="-128"/>
              </a:rPr>
              <a:t>(</a:t>
            </a:r>
            <a:r>
              <a:rPr lang="ja-JP" altLang="en-US" sz="2400" b="1">
                <a:solidFill>
                  <a:srgbClr val="000000"/>
                </a:solidFill>
                <a:latin typeface="ＭＳ Ｐゴシック" charset="-128"/>
              </a:rPr>
              <a:t>特定の法人内とか</a:t>
            </a:r>
            <a:r>
              <a:rPr lang="en-US" altLang="ja-JP" sz="2400" b="1">
                <a:solidFill>
                  <a:srgbClr val="000000"/>
                </a:solidFill>
                <a:latin typeface="ＭＳ Ｐゴシック" charset="-128"/>
              </a:rPr>
              <a:t>)</a:t>
            </a:r>
          </a:p>
        </p:txBody>
      </p:sp>
      <p:sp>
        <p:nvSpPr>
          <p:cNvPr id="84996" name="Text Box 4"/>
          <p:cNvSpPr txBox="1">
            <a:spLocks noChangeArrowheads="1"/>
          </p:cNvSpPr>
          <p:nvPr/>
        </p:nvSpPr>
        <p:spPr bwMode="auto">
          <a:xfrm>
            <a:off x="360363" y="3170238"/>
            <a:ext cx="8208962" cy="1757362"/>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en-US" altLang="ja-JP" sz="2400" b="1">
                <a:solidFill>
                  <a:srgbClr val="000000"/>
                </a:solidFill>
              </a:rPr>
              <a:t>WEB</a:t>
            </a:r>
            <a:r>
              <a:rPr lang="ja-JP" altLang="en-US" sz="2400" b="1">
                <a:solidFill>
                  <a:srgbClr val="000000"/>
                </a:solidFill>
                <a:latin typeface="ＭＳ Ｐゴシック" charset="-128"/>
              </a:rPr>
              <a:t>屋さん</a:t>
            </a:r>
            <a:endParaRPr lang="ja-JP" altLang="en-US" sz="2200">
              <a:solidFill>
                <a:schemeClr val="tx1"/>
              </a:solidFill>
              <a:latin typeface="Times New Roman" charset="0"/>
            </a:endParaRPr>
          </a:p>
          <a:p>
            <a:pPr marL="771525" lvl="2" indent="-257175" defTabSz="822325">
              <a:lnSpc>
                <a:spcPct val="95000"/>
              </a:lnSpc>
              <a:buSzPct val="80000"/>
              <a:buFont typeface="Courier New" pitchFamily="49" charset="0"/>
              <a:buChar char="o"/>
            </a:pPr>
            <a:r>
              <a:rPr lang="ja-JP" altLang="en-US" sz="2400" b="1">
                <a:solidFill>
                  <a:srgbClr val="000000"/>
                </a:solidFill>
                <a:latin typeface="ＭＳ Ｐゴシック" charset="-128"/>
              </a:rPr>
              <a:t>サービス企画、柔軟で高速な開発</a:t>
            </a:r>
            <a:r>
              <a:rPr lang="en-US" altLang="ja-JP" sz="2400" b="1">
                <a:solidFill>
                  <a:srgbClr val="000000"/>
                </a:solidFill>
                <a:latin typeface="ＭＳ Ｐゴシック" charset="-128"/>
              </a:rPr>
              <a:t>(</a:t>
            </a:r>
            <a:r>
              <a:rPr lang="ja-JP" altLang="en-US" sz="2400" b="1">
                <a:solidFill>
                  <a:srgbClr val="000000"/>
                </a:solidFill>
                <a:latin typeface="ＭＳ Ｐゴシック" charset="-128"/>
              </a:rPr>
              <a:t>ドキュメントは後から</a:t>
            </a:r>
            <a:r>
              <a:rPr lang="en-US" altLang="ja-JP" sz="2400" b="1">
                <a:solidFill>
                  <a:srgbClr val="000000"/>
                </a:solidFill>
                <a:latin typeface="ＭＳ Ｐゴシック" charset="-128"/>
              </a:rPr>
              <a:t>)</a:t>
            </a:r>
          </a:p>
          <a:p>
            <a:pPr marL="771525" lvl="2" indent="-257175" defTabSz="822325">
              <a:lnSpc>
                <a:spcPct val="95000"/>
              </a:lnSpc>
              <a:buSzPct val="80000"/>
              <a:buFont typeface="Courier New" pitchFamily="49" charset="0"/>
              <a:buChar char="o"/>
            </a:pPr>
            <a:r>
              <a:rPr lang="ja-JP" altLang="en-US" sz="2400" b="1">
                <a:solidFill>
                  <a:srgbClr val="000000"/>
                </a:solidFill>
                <a:latin typeface="ＭＳ Ｐゴシック" charset="-128"/>
              </a:rPr>
              <a:t>アジャイルが割かし多い筈じゃない？</a:t>
            </a:r>
            <a:endParaRPr lang="ja-JP" altLang="en-US" sz="2200">
              <a:solidFill>
                <a:schemeClr val="tx1"/>
              </a:solidFill>
              <a:latin typeface="Times New Roman" charset="0"/>
            </a:endParaRPr>
          </a:p>
          <a:p>
            <a:pPr marL="771525" lvl="2" indent="-257175" defTabSz="822325">
              <a:lnSpc>
                <a:spcPct val="95000"/>
              </a:lnSpc>
              <a:buSzPct val="80000"/>
              <a:buFont typeface="Courier New" pitchFamily="49" charset="0"/>
              <a:buChar char="o"/>
            </a:pPr>
            <a:r>
              <a:rPr lang="en-US" altLang="ja-JP" sz="2400" b="1">
                <a:solidFill>
                  <a:srgbClr val="000000"/>
                </a:solidFill>
              </a:rPr>
              <a:t>URL</a:t>
            </a:r>
            <a:r>
              <a:rPr lang="ja-JP" altLang="en-US" sz="2400" b="1">
                <a:solidFill>
                  <a:srgbClr val="000000"/>
                </a:solidFill>
                <a:latin typeface="ＭＳ Ｐゴシック" charset="-128"/>
              </a:rPr>
              <a:t>やら</a:t>
            </a:r>
            <a:r>
              <a:rPr lang="en-US" altLang="ja-JP" sz="2400" b="1">
                <a:solidFill>
                  <a:srgbClr val="000000"/>
                </a:solidFill>
              </a:rPr>
              <a:t>XHTML</a:t>
            </a:r>
            <a:r>
              <a:rPr lang="ja-JP" altLang="en-US" sz="2400" b="1">
                <a:solidFill>
                  <a:srgbClr val="000000"/>
                </a:solidFill>
                <a:latin typeface="ＭＳ Ｐゴシック" charset="-128"/>
              </a:rPr>
              <a:t>やら、デザインが超重要</a:t>
            </a:r>
            <a:endParaRPr lang="ja-JP" altLang="en-US" sz="2200">
              <a:solidFill>
                <a:schemeClr val="tx1"/>
              </a:solidFill>
              <a:latin typeface="Times New Roman" charset="0"/>
            </a:endParaRPr>
          </a:p>
          <a:p>
            <a:pPr marL="771525" lvl="2" indent="-257175" defTabSz="822325">
              <a:lnSpc>
                <a:spcPct val="95000"/>
              </a:lnSpc>
              <a:buSzPct val="80000"/>
              <a:buFont typeface="Courier New" pitchFamily="49" charset="0"/>
              <a:buChar char="o"/>
            </a:pPr>
            <a:r>
              <a:rPr lang="ja-JP" altLang="en-US" sz="2400" b="1">
                <a:solidFill>
                  <a:srgbClr val="000000"/>
                </a:solidFill>
                <a:latin typeface="ＭＳ Ｐゴシック" charset="-128"/>
              </a:rPr>
              <a:t>ユーザが不特定多数多し</a:t>
            </a:r>
            <a:r>
              <a:rPr lang="en-US" altLang="ja-JP" sz="2400" b="1">
                <a:solidFill>
                  <a:srgbClr val="000000"/>
                </a:solidFill>
                <a:latin typeface="ＭＳ Ｐゴシック" charset="-128"/>
              </a:rPr>
              <a:t>(</a:t>
            </a:r>
            <a:r>
              <a:rPr lang="ja-JP" altLang="en-US" sz="2400" b="1">
                <a:solidFill>
                  <a:srgbClr val="000000"/>
                </a:solidFill>
                <a:latin typeface="ＭＳ Ｐゴシック" charset="-128"/>
              </a:rPr>
              <a:t>インターネット上</a:t>
            </a:r>
            <a:r>
              <a:rPr lang="en-US" altLang="ja-JP" sz="2400" b="1">
                <a:solidFill>
                  <a:srgbClr val="000000"/>
                </a:solidFill>
                <a:latin typeface="ＭＳ Ｐゴシック" charset="-128"/>
              </a:rPr>
              <a:t>)</a:t>
            </a:r>
          </a:p>
        </p:txBody>
      </p:sp>
      <p:sp>
        <p:nvSpPr>
          <p:cNvPr id="84997" name="Text Box 5"/>
          <p:cNvSpPr txBox="1">
            <a:spLocks noChangeArrowheads="1"/>
          </p:cNvSpPr>
          <p:nvPr/>
        </p:nvSpPr>
        <p:spPr bwMode="auto">
          <a:xfrm>
            <a:off x="1831975" y="5195888"/>
            <a:ext cx="6710363" cy="468312"/>
          </a:xfrm>
          <a:prstGeom prst="rect">
            <a:avLst/>
          </a:prstGeom>
          <a:noFill/>
          <a:ln w="9525">
            <a:noFill/>
            <a:miter lim="800000"/>
            <a:headEnd/>
            <a:tailEnd/>
          </a:ln>
          <a:effectLst/>
        </p:spPr>
        <p:txBody>
          <a:bodyPr wrap="none" lIns="82296" tIns="41148" rIns="82296" bIns="41148">
            <a:spAutoFit/>
          </a:bodyPr>
          <a:lstStyle/>
          <a:p>
            <a:pPr defTabSz="404813">
              <a:buClrTx/>
              <a:buSzTx/>
              <a:buFontTx/>
              <a:buNone/>
            </a:pPr>
            <a:r>
              <a:rPr lang="ja-JP" altLang="en-US" sz="2500" b="1">
                <a:solidFill>
                  <a:srgbClr val="FF0000"/>
                </a:solidFill>
                <a:effectLst>
                  <a:outerShdw blurRad="38100" dist="38100" dir="2700000" algn="tl">
                    <a:srgbClr val="C0C0C0"/>
                  </a:outerShdw>
                </a:effectLst>
                <a:latin typeface="Times New Roman" charset="0"/>
              </a:rPr>
              <a:t>いわゆるインターネットの“あちら側”と“こちら側”</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ChangeArrowheads="1"/>
          </p:cNvSpPr>
          <p:nvPr/>
        </p:nvSpPr>
        <p:spPr bwMode="auto">
          <a:xfrm>
            <a:off x="749300" y="1808163"/>
            <a:ext cx="7321550" cy="1689100"/>
          </a:xfrm>
          <a:prstGeom prst="roundRect">
            <a:avLst>
              <a:gd name="adj" fmla="val 16667"/>
            </a:avLst>
          </a:prstGeom>
          <a:solidFill>
            <a:srgbClr val="FF99CC">
              <a:alpha val="50000"/>
            </a:srgbClr>
          </a:solidFill>
          <a:ln w="28575">
            <a:solidFill>
              <a:schemeClr val="tx1"/>
            </a:solidFill>
            <a:round/>
            <a:headEnd/>
            <a:tailEnd/>
          </a:ln>
          <a:effectLst/>
        </p:spPr>
        <p:txBody>
          <a:bodyPr wrap="none" lIns="82296" tIns="41148" rIns="82296" bIns="41148" anchor="b"/>
          <a:lstStyle/>
          <a:p>
            <a:pPr algn="r" defTabSz="404813">
              <a:buClrTx/>
              <a:buSzTx/>
              <a:buFontTx/>
              <a:buNone/>
            </a:pPr>
            <a:endParaRPr kumimoji="1" lang="ja-JP" altLang="en-US">
              <a:solidFill>
                <a:schemeClr val="tx1"/>
              </a:solidFill>
              <a:effectLst>
                <a:outerShdw blurRad="38100" dist="38100" dir="2700000" algn="tl">
                  <a:srgbClr val="FFFFFF"/>
                </a:outerShdw>
              </a:effectLst>
              <a:latin typeface="HGS創英角ﾎﾟｯﾌﾟ体" pitchFamily="50" charset="-128"/>
              <a:ea typeface="HGS創英角ﾎﾟｯﾌﾟ体" pitchFamily="50" charset="-128"/>
            </a:endParaRPr>
          </a:p>
        </p:txBody>
      </p:sp>
      <p:sp>
        <p:nvSpPr>
          <p:cNvPr id="86019" name="Text Box 3"/>
          <p:cNvSpPr txBox="1">
            <a:spLocks noChangeArrowheads="1"/>
          </p:cNvSpPr>
          <p:nvPr/>
        </p:nvSpPr>
        <p:spPr bwMode="auto">
          <a:xfrm>
            <a:off x="395288" y="320675"/>
            <a:ext cx="8210550" cy="614363"/>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en-US" altLang="ja-JP" sz="3200" b="1">
                <a:solidFill>
                  <a:srgbClr val="000000"/>
                </a:solidFill>
              </a:rPr>
              <a:t>SI</a:t>
            </a:r>
            <a:r>
              <a:rPr lang="ja-JP" altLang="en-US" sz="3200" b="1">
                <a:solidFill>
                  <a:srgbClr val="000000"/>
                </a:solidFill>
                <a:latin typeface="ＭＳ Ｐゴシック" charset="-128"/>
              </a:rPr>
              <a:t>屋さんと</a:t>
            </a:r>
            <a:r>
              <a:rPr lang="en-US" altLang="ja-JP" sz="3200" b="1">
                <a:solidFill>
                  <a:srgbClr val="000000"/>
                </a:solidFill>
              </a:rPr>
              <a:t>WEB</a:t>
            </a:r>
            <a:r>
              <a:rPr lang="ja-JP" altLang="en-US" sz="3200" b="1">
                <a:solidFill>
                  <a:srgbClr val="000000"/>
                </a:solidFill>
                <a:latin typeface="ＭＳ Ｐゴシック" charset="-128"/>
              </a:rPr>
              <a:t>屋さんの違いってなにさ？（</a:t>
            </a:r>
            <a:r>
              <a:rPr lang="en-US" altLang="ja-JP" sz="3200" b="1">
                <a:solidFill>
                  <a:srgbClr val="000000"/>
                </a:solidFill>
              </a:rPr>
              <a:t>2/2</a:t>
            </a:r>
            <a:r>
              <a:rPr lang="ja-JP" altLang="en-US" sz="3200" b="1">
                <a:solidFill>
                  <a:srgbClr val="000000"/>
                </a:solidFill>
                <a:latin typeface="ＭＳ Ｐゴシック" charset="-128"/>
              </a:rPr>
              <a:t>）</a:t>
            </a:r>
          </a:p>
        </p:txBody>
      </p:sp>
      <p:sp>
        <p:nvSpPr>
          <p:cNvPr id="86020" name="AutoShape 4"/>
          <p:cNvSpPr>
            <a:spLocks noChangeArrowheads="1"/>
          </p:cNvSpPr>
          <p:nvPr/>
        </p:nvSpPr>
        <p:spPr bwMode="auto">
          <a:xfrm>
            <a:off x="754063" y="2949575"/>
            <a:ext cx="7332662" cy="2813050"/>
          </a:xfrm>
          <a:prstGeom prst="roundRect">
            <a:avLst>
              <a:gd name="adj" fmla="val 16667"/>
            </a:avLst>
          </a:prstGeom>
          <a:solidFill>
            <a:srgbClr val="99CCFF">
              <a:alpha val="50000"/>
            </a:srgbClr>
          </a:solidFill>
          <a:ln w="28575">
            <a:solidFill>
              <a:schemeClr val="tx1"/>
            </a:solidFill>
            <a:round/>
            <a:headEnd/>
            <a:tailEnd/>
          </a:ln>
          <a:effectLst/>
        </p:spPr>
        <p:txBody>
          <a:bodyPr wrap="none" lIns="82296" tIns="41148" rIns="82296" bIns="41148" anchor="b"/>
          <a:lstStyle/>
          <a:p>
            <a:pPr algn="r" defTabSz="404813">
              <a:buClrTx/>
              <a:buSzTx/>
              <a:buFontTx/>
              <a:buNone/>
            </a:pPr>
            <a:r>
              <a:rPr kumimoji="1" lang="en-US" altLang="ja-JP">
                <a:solidFill>
                  <a:schemeClr val="tx1"/>
                </a:solidFill>
                <a:effectLst>
                  <a:outerShdw blurRad="38100" dist="38100" dir="2700000" algn="tl">
                    <a:srgbClr val="FFFFFF"/>
                  </a:outerShdw>
                </a:effectLst>
                <a:latin typeface="HGS創英角ﾎﾟｯﾌﾟ体" pitchFamily="50" charset="-128"/>
                <a:ea typeface="HGS創英角ﾎﾟｯﾌﾟ体" pitchFamily="50" charset="-128"/>
              </a:rPr>
              <a:t>WEB</a:t>
            </a:r>
            <a:r>
              <a:rPr kumimoji="1" lang="ja-JP" altLang="en-US">
                <a:solidFill>
                  <a:schemeClr val="tx1"/>
                </a:solidFill>
                <a:effectLst>
                  <a:outerShdw blurRad="38100" dist="38100" dir="2700000" algn="tl">
                    <a:srgbClr val="FFFFFF"/>
                  </a:outerShdw>
                </a:effectLst>
                <a:latin typeface="HGS創英角ﾎﾟｯﾌﾟ体" pitchFamily="50" charset="-128"/>
                <a:ea typeface="HGS創英角ﾎﾟｯﾌﾟ体" pitchFamily="50" charset="-128"/>
              </a:rPr>
              <a:t>屋 </a:t>
            </a:r>
            <a:r>
              <a:rPr kumimoji="1" lang="en-US" altLang="ja-JP">
                <a:solidFill>
                  <a:schemeClr val="tx1"/>
                </a:solidFill>
                <a:effectLst>
                  <a:outerShdw blurRad="38100" dist="38100" dir="2700000" algn="tl">
                    <a:srgbClr val="FFFFFF"/>
                  </a:outerShdw>
                </a:effectLst>
                <a:latin typeface="HGS創英角ﾎﾟｯﾌﾟ体" pitchFamily="50" charset="-128"/>
                <a:ea typeface="HGS創英角ﾎﾟｯﾌﾟ体" pitchFamily="50" charset="-128"/>
              </a:rPr>
              <a:t>(</a:t>
            </a:r>
            <a:r>
              <a:rPr kumimoji="1" lang="ja-JP" altLang="en-US">
                <a:solidFill>
                  <a:schemeClr val="tx1"/>
                </a:solidFill>
                <a:effectLst>
                  <a:outerShdw blurRad="38100" dist="38100" dir="2700000" algn="tl">
                    <a:srgbClr val="FFFFFF"/>
                  </a:outerShdw>
                </a:effectLst>
                <a:latin typeface="HGS創英角ﾎﾟｯﾌﾟ体" pitchFamily="50" charset="-128"/>
                <a:ea typeface="HGS創英角ﾎﾟｯﾌﾟ体" pitchFamily="50" charset="-128"/>
              </a:rPr>
              <a:t>開発者</a:t>
            </a:r>
            <a:r>
              <a:rPr kumimoji="1" lang="en-US" altLang="ja-JP">
                <a:solidFill>
                  <a:schemeClr val="tx1"/>
                </a:solidFill>
                <a:effectLst>
                  <a:outerShdw blurRad="38100" dist="38100" dir="2700000" algn="tl">
                    <a:srgbClr val="FFFFFF"/>
                  </a:outerShdw>
                </a:effectLst>
                <a:latin typeface="HGS創英角ﾎﾟｯﾌﾟ体" pitchFamily="50" charset="-128"/>
                <a:ea typeface="HGS創英角ﾎﾟｯﾌﾟ体" pitchFamily="50" charset="-128"/>
              </a:rPr>
              <a:t>)</a:t>
            </a:r>
            <a:r>
              <a:rPr kumimoji="1" lang="ja-JP" altLang="en-US" sz="2200">
                <a:solidFill>
                  <a:schemeClr val="tx1"/>
                </a:solidFill>
                <a:effectLst>
                  <a:outerShdw blurRad="38100" dist="38100" dir="2700000" algn="tl">
                    <a:srgbClr val="FFFFFF"/>
                  </a:outerShdw>
                </a:effectLst>
                <a:latin typeface="HGS創英角ﾎﾟｯﾌﾟ体" pitchFamily="50" charset="-128"/>
                <a:ea typeface="HGS創英角ﾎﾟｯﾌﾟ体" pitchFamily="50" charset="-128"/>
              </a:rPr>
              <a:t>さん</a:t>
            </a:r>
            <a:r>
              <a:rPr kumimoji="1" lang="ja-JP" altLang="en-US">
                <a:solidFill>
                  <a:schemeClr val="tx1"/>
                </a:solidFill>
                <a:effectLst>
                  <a:outerShdw blurRad="38100" dist="38100" dir="2700000" algn="tl">
                    <a:srgbClr val="FFFFFF"/>
                  </a:outerShdw>
                </a:effectLst>
                <a:latin typeface="HGS創英角ﾎﾟｯﾌﾟ体" pitchFamily="50" charset="-128"/>
                <a:ea typeface="HGS創英角ﾎﾟｯﾌﾟ体" pitchFamily="50" charset="-128"/>
              </a:rPr>
              <a:t>が主に住んでそうな世界</a:t>
            </a:r>
          </a:p>
        </p:txBody>
      </p:sp>
      <p:sp>
        <p:nvSpPr>
          <p:cNvPr id="86021" name="Text Box 5"/>
          <p:cNvSpPr txBox="1">
            <a:spLocks noChangeArrowheads="1"/>
          </p:cNvSpPr>
          <p:nvPr/>
        </p:nvSpPr>
        <p:spPr bwMode="auto">
          <a:xfrm>
            <a:off x="1549400" y="3092450"/>
            <a:ext cx="1411288" cy="312738"/>
          </a:xfrm>
          <a:prstGeom prst="rect">
            <a:avLst/>
          </a:prstGeom>
          <a:gradFill rotWithShape="0">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lIns="82296" tIns="41148" rIns="82296" bIns="41148">
            <a:spAutoFit/>
          </a:bodyPr>
          <a:lstStyle/>
          <a:p>
            <a:pPr algn="ctr" defTabSz="404813">
              <a:spcBef>
                <a:spcPct val="50000"/>
              </a:spcBef>
              <a:buClrTx/>
              <a:buSzTx/>
              <a:buFontTx/>
              <a:buNone/>
            </a:pPr>
            <a:r>
              <a:rPr kumimoji="1" lang="ja-JP" altLang="en-US" sz="1400">
                <a:solidFill>
                  <a:schemeClr val="tx1"/>
                </a:solidFill>
                <a:latin typeface="Times New Roman" charset="0"/>
              </a:rPr>
              <a:t>基本設計</a:t>
            </a:r>
          </a:p>
        </p:txBody>
      </p:sp>
      <p:sp>
        <p:nvSpPr>
          <p:cNvPr id="86022" name="Text Box 6"/>
          <p:cNvSpPr txBox="1">
            <a:spLocks noChangeArrowheads="1"/>
          </p:cNvSpPr>
          <p:nvPr/>
        </p:nvSpPr>
        <p:spPr bwMode="auto">
          <a:xfrm>
            <a:off x="2960688" y="5013325"/>
            <a:ext cx="1411287" cy="311150"/>
          </a:xfrm>
          <a:prstGeom prst="rect">
            <a:avLst/>
          </a:prstGeom>
          <a:gradFill rotWithShape="0">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lIns="82296" tIns="41148" rIns="82296" bIns="41148">
            <a:spAutoFit/>
          </a:bodyPr>
          <a:lstStyle/>
          <a:p>
            <a:pPr algn="ctr" defTabSz="404813">
              <a:spcBef>
                <a:spcPct val="50000"/>
              </a:spcBef>
              <a:buClrTx/>
              <a:buSzTx/>
              <a:buFontTx/>
              <a:buNone/>
            </a:pPr>
            <a:r>
              <a:rPr kumimoji="1" lang="ja-JP" altLang="en-US" sz="1400">
                <a:solidFill>
                  <a:schemeClr val="tx1"/>
                </a:solidFill>
                <a:latin typeface="Times New Roman" charset="0"/>
              </a:rPr>
              <a:t>開発</a:t>
            </a:r>
          </a:p>
        </p:txBody>
      </p:sp>
      <p:sp>
        <p:nvSpPr>
          <p:cNvPr id="86023" name="Text Box 7"/>
          <p:cNvSpPr txBox="1">
            <a:spLocks noChangeArrowheads="1"/>
          </p:cNvSpPr>
          <p:nvPr/>
        </p:nvSpPr>
        <p:spPr bwMode="auto">
          <a:xfrm>
            <a:off x="5783263" y="3092450"/>
            <a:ext cx="1411287" cy="312738"/>
          </a:xfrm>
          <a:prstGeom prst="rect">
            <a:avLst/>
          </a:prstGeom>
          <a:gradFill rotWithShape="0">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lIns="82296" tIns="41148" rIns="82296" bIns="41148">
            <a:spAutoFit/>
          </a:bodyPr>
          <a:lstStyle/>
          <a:p>
            <a:pPr algn="ctr" defTabSz="404813">
              <a:spcBef>
                <a:spcPct val="50000"/>
              </a:spcBef>
              <a:buClrTx/>
              <a:buSzTx/>
              <a:buFontTx/>
              <a:buNone/>
            </a:pPr>
            <a:r>
              <a:rPr kumimoji="1" lang="ja-JP" altLang="en-US" sz="1400">
                <a:solidFill>
                  <a:schemeClr val="tx1"/>
                </a:solidFill>
                <a:latin typeface="Times New Roman" charset="0"/>
              </a:rPr>
              <a:t>連結テスト</a:t>
            </a:r>
          </a:p>
        </p:txBody>
      </p:sp>
      <p:sp>
        <p:nvSpPr>
          <p:cNvPr id="86024" name="Text Box 8"/>
          <p:cNvSpPr txBox="1">
            <a:spLocks noChangeArrowheads="1"/>
          </p:cNvSpPr>
          <p:nvPr/>
        </p:nvSpPr>
        <p:spPr bwMode="auto">
          <a:xfrm>
            <a:off x="6526213" y="2133600"/>
            <a:ext cx="1411287" cy="311150"/>
          </a:xfrm>
          <a:prstGeom prst="rect">
            <a:avLst/>
          </a:prstGeom>
          <a:gradFill rotWithShape="0">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lIns="82296" tIns="41148" rIns="82296" bIns="41148">
            <a:spAutoFit/>
          </a:bodyPr>
          <a:lstStyle/>
          <a:p>
            <a:pPr algn="ctr" defTabSz="404813">
              <a:spcBef>
                <a:spcPct val="50000"/>
              </a:spcBef>
              <a:buClrTx/>
              <a:buSzTx/>
              <a:buFontTx/>
              <a:buNone/>
            </a:pPr>
            <a:r>
              <a:rPr kumimoji="1" lang="ja-JP" altLang="en-US" sz="1400">
                <a:solidFill>
                  <a:schemeClr val="tx1"/>
                </a:solidFill>
                <a:latin typeface="Times New Roman" charset="0"/>
              </a:rPr>
              <a:t>総合テスト</a:t>
            </a:r>
          </a:p>
        </p:txBody>
      </p:sp>
      <p:sp>
        <p:nvSpPr>
          <p:cNvPr id="86025" name="Text Box 9"/>
          <p:cNvSpPr txBox="1">
            <a:spLocks noChangeArrowheads="1"/>
          </p:cNvSpPr>
          <p:nvPr/>
        </p:nvSpPr>
        <p:spPr bwMode="auto">
          <a:xfrm>
            <a:off x="879475" y="2133600"/>
            <a:ext cx="1412875" cy="311150"/>
          </a:xfrm>
          <a:prstGeom prst="rect">
            <a:avLst/>
          </a:prstGeom>
          <a:gradFill rotWithShape="0">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lIns="82296" tIns="41148" rIns="82296" bIns="41148">
            <a:spAutoFit/>
          </a:bodyPr>
          <a:lstStyle/>
          <a:p>
            <a:pPr algn="ctr" defTabSz="404813">
              <a:spcBef>
                <a:spcPct val="50000"/>
              </a:spcBef>
              <a:buClrTx/>
              <a:buSzTx/>
              <a:buFontTx/>
              <a:buNone/>
            </a:pPr>
            <a:r>
              <a:rPr kumimoji="1" lang="ja-JP" altLang="en-US" sz="1400">
                <a:solidFill>
                  <a:schemeClr val="tx1"/>
                </a:solidFill>
                <a:latin typeface="Times New Roman" charset="0"/>
              </a:rPr>
              <a:t>概要設計</a:t>
            </a:r>
          </a:p>
        </p:txBody>
      </p:sp>
      <p:sp>
        <p:nvSpPr>
          <p:cNvPr id="86026" name="Text Box 10"/>
          <p:cNvSpPr txBox="1">
            <a:spLocks noChangeArrowheads="1"/>
          </p:cNvSpPr>
          <p:nvPr/>
        </p:nvSpPr>
        <p:spPr bwMode="auto">
          <a:xfrm>
            <a:off x="4371975" y="5013325"/>
            <a:ext cx="1411288" cy="311150"/>
          </a:xfrm>
          <a:prstGeom prst="rect">
            <a:avLst/>
          </a:prstGeom>
          <a:gradFill rotWithShape="0">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lIns="82296" tIns="41148" rIns="82296" bIns="41148">
            <a:spAutoFit/>
          </a:bodyPr>
          <a:lstStyle/>
          <a:p>
            <a:pPr algn="ctr" defTabSz="404813">
              <a:spcBef>
                <a:spcPct val="50000"/>
              </a:spcBef>
              <a:buClrTx/>
              <a:buSzTx/>
              <a:buFontTx/>
              <a:buNone/>
            </a:pPr>
            <a:r>
              <a:rPr kumimoji="1" lang="ja-JP" altLang="en-US" sz="1400">
                <a:solidFill>
                  <a:schemeClr val="tx1"/>
                </a:solidFill>
                <a:latin typeface="Times New Roman" charset="0"/>
              </a:rPr>
              <a:t>ソースチェック</a:t>
            </a:r>
          </a:p>
        </p:txBody>
      </p:sp>
      <p:sp>
        <p:nvSpPr>
          <p:cNvPr id="86027" name="Text Box 11"/>
          <p:cNvSpPr txBox="1">
            <a:spLocks noChangeArrowheads="1"/>
          </p:cNvSpPr>
          <p:nvPr/>
        </p:nvSpPr>
        <p:spPr bwMode="auto">
          <a:xfrm>
            <a:off x="2217738" y="4052888"/>
            <a:ext cx="1411287" cy="311150"/>
          </a:xfrm>
          <a:prstGeom prst="rect">
            <a:avLst/>
          </a:prstGeom>
          <a:gradFill rotWithShape="0">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lIns="82296" tIns="41148" rIns="82296" bIns="41148">
            <a:spAutoFit/>
          </a:bodyPr>
          <a:lstStyle/>
          <a:p>
            <a:pPr algn="ctr" defTabSz="404813">
              <a:spcBef>
                <a:spcPct val="50000"/>
              </a:spcBef>
              <a:buClrTx/>
              <a:buSzTx/>
              <a:buFontTx/>
              <a:buNone/>
            </a:pPr>
            <a:r>
              <a:rPr kumimoji="1" lang="ja-JP" altLang="en-US" sz="1400">
                <a:solidFill>
                  <a:schemeClr val="tx1"/>
                </a:solidFill>
                <a:latin typeface="Times New Roman" charset="0"/>
              </a:rPr>
              <a:t>詳細設計</a:t>
            </a:r>
          </a:p>
        </p:txBody>
      </p:sp>
      <p:cxnSp>
        <p:nvCxnSpPr>
          <p:cNvPr id="86028" name="AutoShape 12"/>
          <p:cNvCxnSpPr>
            <a:cxnSpLocks noChangeShapeType="1"/>
            <a:stCxn id="86025" idx="2"/>
            <a:endCxn id="86021" idx="0"/>
          </p:cNvCxnSpPr>
          <p:nvPr/>
        </p:nvCxnSpPr>
        <p:spPr bwMode="auto">
          <a:xfrm>
            <a:off x="1585913" y="2444750"/>
            <a:ext cx="669925" cy="647700"/>
          </a:xfrm>
          <a:prstGeom prst="straightConnector1">
            <a:avLst/>
          </a:prstGeom>
          <a:noFill/>
          <a:ln w="19050">
            <a:solidFill>
              <a:schemeClr val="tx1"/>
            </a:solidFill>
            <a:round/>
            <a:headEnd/>
            <a:tailEnd type="triangle" w="med" len="med"/>
          </a:ln>
          <a:effectLst/>
        </p:spPr>
      </p:cxnSp>
      <p:cxnSp>
        <p:nvCxnSpPr>
          <p:cNvPr id="86029" name="AutoShape 13"/>
          <p:cNvCxnSpPr>
            <a:cxnSpLocks noChangeShapeType="1"/>
            <a:stCxn id="86021" idx="2"/>
            <a:endCxn id="86027" idx="0"/>
          </p:cNvCxnSpPr>
          <p:nvPr/>
        </p:nvCxnSpPr>
        <p:spPr bwMode="auto">
          <a:xfrm>
            <a:off x="2255838" y="3405188"/>
            <a:ext cx="668337" cy="647700"/>
          </a:xfrm>
          <a:prstGeom prst="straightConnector1">
            <a:avLst/>
          </a:prstGeom>
          <a:noFill/>
          <a:ln w="19050">
            <a:solidFill>
              <a:schemeClr val="tx1"/>
            </a:solidFill>
            <a:round/>
            <a:headEnd/>
            <a:tailEnd type="triangle" w="med" len="med"/>
          </a:ln>
          <a:effectLst/>
        </p:spPr>
      </p:cxnSp>
      <p:cxnSp>
        <p:nvCxnSpPr>
          <p:cNvPr id="86030" name="AutoShape 14"/>
          <p:cNvCxnSpPr>
            <a:cxnSpLocks noChangeShapeType="1"/>
            <a:stCxn id="86027" idx="2"/>
            <a:endCxn id="86022" idx="0"/>
          </p:cNvCxnSpPr>
          <p:nvPr/>
        </p:nvCxnSpPr>
        <p:spPr bwMode="auto">
          <a:xfrm>
            <a:off x="2924175" y="4364038"/>
            <a:ext cx="742950" cy="649287"/>
          </a:xfrm>
          <a:prstGeom prst="straightConnector1">
            <a:avLst/>
          </a:prstGeom>
          <a:noFill/>
          <a:ln w="19050">
            <a:solidFill>
              <a:schemeClr val="tx1"/>
            </a:solidFill>
            <a:round/>
            <a:headEnd/>
            <a:tailEnd type="triangle" w="med" len="med"/>
          </a:ln>
          <a:effectLst/>
        </p:spPr>
      </p:cxnSp>
      <p:cxnSp>
        <p:nvCxnSpPr>
          <p:cNvPr id="86031" name="AutoShape 15"/>
          <p:cNvCxnSpPr>
            <a:cxnSpLocks noChangeShapeType="1"/>
            <a:stCxn id="86023" idx="0"/>
            <a:endCxn id="86024" idx="2"/>
          </p:cNvCxnSpPr>
          <p:nvPr/>
        </p:nvCxnSpPr>
        <p:spPr bwMode="auto">
          <a:xfrm flipV="1">
            <a:off x="6489700" y="2444750"/>
            <a:ext cx="742950" cy="647700"/>
          </a:xfrm>
          <a:prstGeom prst="straightConnector1">
            <a:avLst/>
          </a:prstGeom>
          <a:noFill/>
          <a:ln w="19050">
            <a:solidFill>
              <a:schemeClr val="tx1"/>
            </a:solidFill>
            <a:round/>
            <a:headEnd/>
            <a:tailEnd type="triangle" w="med" len="med"/>
          </a:ln>
          <a:effectLst/>
        </p:spPr>
      </p:cxnSp>
      <p:cxnSp>
        <p:nvCxnSpPr>
          <p:cNvPr id="86032" name="AutoShape 16"/>
          <p:cNvCxnSpPr>
            <a:cxnSpLocks noChangeShapeType="1"/>
          </p:cNvCxnSpPr>
          <p:nvPr/>
        </p:nvCxnSpPr>
        <p:spPr bwMode="auto">
          <a:xfrm>
            <a:off x="3435350" y="3584575"/>
            <a:ext cx="2895600" cy="0"/>
          </a:xfrm>
          <a:prstGeom prst="straightConnector1">
            <a:avLst/>
          </a:prstGeom>
          <a:noFill/>
          <a:ln w="38100">
            <a:solidFill>
              <a:srgbClr val="993300"/>
            </a:solidFill>
            <a:prstDash val="dashDot"/>
            <a:round/>
            <a:headEnd/>
            <a:tailEnd/>
          </a:ln>
          <a:effectLst/>
        </p:spPr>
      </p:cxnSp>
      <p:cxnSp>
        <p:nvCxnSpPr>
          <p:cNvPr id="86033" name="AutoShape 17"/>
          <p:cNvCxnSpPr>
            <a:cxnSpLocks noChangeShapeType="1"/>
          </p:cNvCxnSpPr>
          <p:nvPr/>
        </p:nvCxnSpPr>
        <p:spPr bwMode="auto">
          <a:xfrm>
            <a:off x="2749550" y="2517775"/>
            <a:ext cx="4343400" cy="0"/>
          </a:xfrm>
          <a:prstGeom prst="straightConnector1">
            <a:avLst/>
          </a:prstGeom>
          <a:noFill/>
          <a:ln w="38100">
            <a:solidFill>
              <a:srgbClr val="993300"/>
            </a:solidFill>
            <a:prstDash val="dashDot"/>
            <a:round/>
            <a:headEnd/>
            <a:tailEnd/>
          </a:ln>
          <a:effectLst/>
        </p:spPr>
      </p:cxnSp>
      <p:sp>
        <p:nvSpPr>
          <p:cNvPr id="86034" name="Text Box 18"/>
          <p:cNvSpPr txBox="1">
            <a:spLocks noChangeArrowheads="1"/>
          </p:cNvSpPr>
          <p:nvPr/>
        </p:nvSpPr>
        <p:spPr bwMode="auto">
          <a:xfrm>
            <a:off x="5040313" y="4052888"/>
            <a:ext cx="1411287" cy="311150"/>
          </a:xfrm>
          <a:prstGeom prst="rect">
            <a:avLst/>
          </a:prstGeom>
          <a:gradFill rotWithShape="0">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lIns="82296" tIns="41148" rIns="82296" bIns="41148">
            <a:spAutoFit/>
          </a:bodyPr>
          <a:lstStyle/>
          <a:p>
            <a:pPr algn="ctr" defTabSz="404813">
              <a:spcBef>
                <a:spcPct val="50000"/>
              </a:spcBef>
              <a:buClrTx/>
              <a:buSzTx/>
              <a:buFontTx/>
              <a:buNone/>
            </a:pPr>
            <a:r>
              <a:rPr kumimoji="1" lang="ja-JP" altLang="en-US" sz="1400">
                <a:solidFill>
                  <a:schemeClr val="tx1"/>
                </a:solidFill>
                <a:latin typeface="Times New Roman" charset="0"/>
              </a:rPr>
              <a:t>単体テスト</a:t>
            </a:r>
          </a:p>
        </p:txBody>
      </p:sp>
      <p:cxnSp>
        <p:nvCxnSpPr>
          <p:cNvPr id="86035" name="AutoShape 19"/>
          <p:cNvCxnSpPr>
            <a:cxnSpLocks noChangeShapeType="1"/>
            <a:stCxn id="86026" idx="0"/>
            <a:endCxn id="86034" idx="2"/>
          </p:cNvCxnSpPr>
          <p:nvPr/>
        </p:nvCxnSpPr>
        <p:spPr bwMode="auto">
          <a:xfrm flipV="1">
            <a:off x="5078413" y="4364038"/>
            <a:ext cx="668337" cy="649287"/>
          </a:xfrm>
          <a:prstGeom prst="straightConnector1">
            <a:avLst/>
          </a:prstGeom>
          <a:noFill/>
          <a:ln w="19050">
            <a:solidFill>
              <a:schemeClr val="tx1"/>
            </a:solidFill>
            <a:round/>
            <a:headEnd/>
            <a:tailEnd type="triangle" w="med" len="med"/>
          </a:ln>
          <a:effectLst/>
        </p:spPr>
      </p:cxnSp>
      <p:cxnSp>
        <p:nvCxnSpPr>
          <p:cNvPr id="86036" name="AutoShape 20"/>
          <p:cNvCxnSpPr>
            <a:cxnSpLocks noChangeShapeType="1"/>
            <a:stCxn id="86034" idx="0"/>
            <a:endCxn id="86023" idx="2"/>
          </p:cNvCxnSpPr>
          <p:nvPr/>
        </p:nvCxnSpPr>
        <p:spPr bwMode="auto">
          <a:xfrm flipV="1">
            <a:off x="5746750" y="3405188"/>
            <a:ext cx="742950" cy="647700"/>
          </a:xfrm>
          <a:prstGeom prst="straightConnector1">
            <a:avLst/>
          </a:prstGeom>
          <a:noFill/>
          <a:ln w="19050">
            <a:solidFill>
              <a:schemeClr val="tx1"/>
            </a:solidFill>
            <a:round/>
            <a:headEnd/>
            <a:tailEnd type="triangle" w="med" len="med"/>
          </a:ln>
          <a:effectLst/>
        </p:spPr>
      </p:cxnSp>
      <p:cxnSp>
        <p:nvCxnSpPr>
          <p:cNvPr id="86037" name="AutoShape 21"/>
          <p:cNvCxnSpPr>
            <a:cxnSpLocks noChangeShapeType="1"/>
          </p:cNvCxnSpPr>
          <p:nvPr/>
        </p:nvCxnSpPr>
        <p:spPr bwMode="auto">
          <a:xfrm>
            <a:off x="4121150" y="4651375"/>
            <a:ext cx="1447800" cy="0"/>
          </a:xfrm>
          <a:prstGeom prst="straightConnector1">
            <a:avLst/>
          </a:prstGeom>
          <a:noFill/>
          <a:ln w="38100">
            <a:solidFill>
              <a:srgbClr val="993300"/>
            </a:solidFill>
            <a:prstDash val="dashDot"/>
            <a:round/>
            <a:headEnd/>
            <a:tailEnd/>
          </a:ln>
          <a:effectLst/>
        </p:spPr>
      </p:cxnSp>
      <p:sp>
        <p:nvSpPr>
          <p:cNvPr id="86038" name="AutoShape 22"/>
          <p:cNvSpPr>
            <a:spLocks noChangeArrowheads="1"/>
          </p:cNvSpPr>
          <p:nvPr/>
        </p:nvSpPr>
        <p:spPr bwMode="auto">
          <a:xfrm>
            <a:off x="100013" y="4724400"/>
            <a:ext cx="2332037" cy="901700"/>
          </a:xfrm>
          <a:prstGeom prst="wedgeRoundRectCallout">
            <a:avLst>
              <a:gd name="adj1" fmla="val 31370"/>
              <a:gd name="adj2" fmla="val -197227"/>
              <a:gd name="adj3" fmla="val 16667"/>
            </a:avLst>
          </a:prstGeom>
          <a:solidFill>
            <a:schemeClr val="bg1"/>
          </a:solidFill>
          <a:ln w="25400">
            <a:solidFill>
              <a:schemeClr val="tx1"/>
            </a:solidFill>
            <a:miter lim="800000"/>
            <a:headEnd/>
            <a:tailEnd/>
          </a:ln>
          <a:effectLst/>
        </p:spPr>
        <p:txBody>
          <a:bodyPr lIns="82296" tIns="41148" rIns="82296" bIns="41148"/>
          <a:lstStyle/>
          <a:p>
            <a:pPr algn="ctr" defTabSz="404813">
              <a:buClrTx/>
              <a:buSzTx/>
              <a:buFontTx/>
              <a:buNone/>
            </a:pPr>
            <a:r>
              <a:rPr lang="ja-JP" altLang="en-US" sz="2200">
                <a:solidFill>
                  <a:schemeClr val="tx1"/>
                </a:solidFill>
                <a:latin typeface="Times New Roman" charset="0"/>
                <a:ea typeface="HGS創英角ﾎﾟｯﾌﾟ体" pitchFamily="50" charset="-128"/>
              </a:rPr>
              <a:t>要件・仕様・予算等を伝える</a:t>
            </a:r>
          </a:p>
        </p:txBody>
      </p:sp>
      <p:sp>
        <p:nvSpPr>
          <p:cNvPr id="86039" name="AutoShape 23"/>
          <p:cNvSpPr>
            <a:spLocks noChangeArrowheads="1"/>
          </p:cNvSpPr>
          <p:nvPr/>
        </p:nvSpPr>
        <p:spPr bwMode="auto">
          <a:xfrm>
            <a:off x="6905625" y="4206875"/>
            <a:ext cx="2074863" cy="900113"/>
          </a:xfrm>
          <a:prstGeom prst="wedgeRoundRectCallout">
            <a:avLst>
              <a:gd name="adj1" fmla="val -35606"/>
              <a:gd name="adj2" fmla="val -155866"/>
              <a:gd name="adj3" fmla="val 16667"/>
            </a:avLst>
          </a:prstGeom>
          <a:solidFill>
            <a:schemeClr val="bg1"/>
          </a:solidFill>
          <a:ln w="19050">
            <a:solidFill>
              <a:schemeClr val="tx1"/>
            </a:solidFill>
            <a:miter lim="800000"/>
            <a:headEnd/>
            <a:tailEnd/>
          </a:ln>
          <a:effectLst/>
        </p:spPr>
        <p:txBody>
          <a:bodyPr lIns="82296" tIns="41148" rIns="82296" bIns="41148"/>
          <a:lstStyle/>
          <a:p>
            <a:pPr algn="ctr" defTabSz="404813">
              <a:buClrTx/>
              <a:buSzTx/>
              <a:buFontTx/>
              <a:buNone/>
            </a:pPr>
            <a:r>
              <a:rPr lang="ja-JP" altLang="en-US" sz="2200">
                <a:solidFill>
                  <a:schemeClr val="tx1"/>
                </a:solidFill>
                <a:latin typeface="Times New Roman" charset="0"/>
              </a:rPr>
              <a:t>テスト項目の納品</a:t>
            </a:r>
          </a:p>
        </p:txBody>
      </p:sp>
      <p:sp>
        <p:nvSpPr>
          <p:cNvPr id="86040" name="Rectangle 24"/>
          <p:cNvSpPr>
            <a:spLocks noChangeArrowheads="1"/>
          </p:cNvSpPr>
          <p:nvPr/>
        </p:nvSpPr>
        <p:spPr bwMode="auto">
          <a:xfrm>
            <a:off x="2819400" y="5715000"/>
            <a:ext cx="5803900" cy="869950"/>
          </a:xfrm>
          <a:prstGeom prst="rect">
            <a:avLst/>
          </a:prstGeom>
          <a:solidFill>
            <a:srgbClr val="FFCCFF"/>
          </a:solidFill>
          <a:ln w="25400">
            <a:solidFill>
              <a:srgbClr val="FF0000"/>
            </a:solidFill>
            <a:miter lim="800000"/>
            <a:headEnd/>
            <a:tailEnd/>
          </a:ln>
          <a:effectLst/>
        </p:spPr>
        <p:txBody>
          <a:bodyPr lIns="82296" tIns="41148" rIns="82296" bIns="41148">
            <a:spAutoFit/>
          </a:bodyPr>
          <a:lstStyle/>
          <a:p>
            <a:pPr defTabSz="404813">
              <a:buClrTx/>
              <a:buSzTx/>
              <a:buFontTx/>
              <a:buNone/>
            </a:pPr>
            <a:r>
              <a:rPr lang="en-US" altLang="ja-JP" sz="2500">
                <a:solidFill>
                  <a:srgbClr val="000000"/>
                </a:solidFill>
                <a:latin typeface="HGS創英角ﾎﾟｯﾌﾟ体" pitchFamily="50" charset="-128"/>
                <a:ea typeface="HGS創英角ﾎﾟｯﾌﾟ体" pitchFamily="50" charset="-128"/>
              </a:rPr>
              <a:t>WEB</a:t>
            </a:r>
            <a:r>
              <a:rPr lang="ja-JP" altLang="en-US" sz="2500">
                <a:solidFill>
                  <a:srgbClr val="000000"/>
                </a:solidFill>
                <a:latin typeface="HGS創英角ﾎﾟｯﾌﾟ体" pitchFamily="50" charset="-128"/>
                <a:ea typeface="HGS創英角ﾎﾟｯﾌﾟ体" pitchFamily="50" charset="-128"/>
              </a:rPr>
              <a:t>屋さんと</a:t>
            </a:r>
            <a:r>
              <a:rPr lang="en-US" altLang="ja-JP" sz="2500">
                <a:solidFill>
                  <a:srgbClr val="000000"/>
                </a:solidFill>
                <a:latin typeface="HGS創英角ﾎﾟｯﾌﾟ体" pitchFamily="50" charset="-128"/>
                <a:ea typeface="HGS創英角ﾎﾟｯﾌﾟ体" pitchFamily="50" charset="-128"/>
              </a:rPr>
              <a:t>SI</a:t>
            </a:r>
            <a:r>
              <a:rPr lang="ja-JP" altLang="en-US" sz="2500">
                <a:solidFill>
                  <a:srgbClr val="000000"/>
                </a:solidFill>
                <a:latin typeface="HGS創英角ﾎﾟｯﾌﾟ体" pitchFamily="50" charset="-128"/>
                <a:ea typeface="HGS創英角ﾎﾟｯﾌﾟ体" pitchFamily="50" charset="-128"/>
              </a:rPr>
              <a:t>屋さんで気にする</a:t>
            </a:r>
            <a:endParaRPr lang="ja-JP" altLang="en-US" sz="2500">
              <a:solidFill>
                <a:schemeClr val="tx1"/>
              </a:solidFill>
              <a:latin typeface="HGS創英角ﾎﾟｯﾌﾟ体" pitchFamily="50" charset="-128"/>
              <a:ea typeface="HGS創英角ﾎﾟｯﾌﾟ体" pitchFamily="50" charset="-128"/>
            </a:endParaRPr>
          </a:p>
          <a:p>
            <a:pPr defTabSz="404813">
              <a:buClrTx/>
              <a:buSzTx/>
              <a:buFontTx/>
              <a:buNone/>
            </a:pPr>
            <a:r>
              <a:rPr lang="ja-JP" altLang="en-US" sz="2500">
                <a:solidFill>
                  <a:srgbClr val="000000"/>
                </a:solidFill>
                <a:latin typeface="HGS創英角ﾎﾟｯﾌﾟ体" pitchFamily="50" charset="-128"/>
                <a:ea typeface="HGS創英角ﾎﾟｯﾌﾟ体" pitchFamily="50" charset="-128"/>
              </a:rPr>
              <a:t>ポイントが結構違う</a:t>
            </a:r>
          </a:p>
        </p:txBody>
      </p:sp>
      <p:sp>
        <p:nvSpPr>
          <p:cNvPr id="86041" name="Rectangle 25"/>
          <p:cNvSpPr>
            <a:spLocks noChangeArrowheads="1"/>
          </p:cNvSpPr>
          <p:nvPr/>
        </p:nvSpPr>
        <p:spPr bwMode="auto">
          <a:xfrm>
            <a:off x="3505200" y="1782763"/>
            <a:ext cx="4400550" cy="357187"/>
          </a:xfrm>
          <a:prstGeom prst="rect">
            <a:avLst/>
          </a:prstGeom>
          <a:noFill/>
          <a:ln w="9525">
            <a:noFill/>
            <a:miter lim="800000"/>
            <a:headEnd/>
            <a:tailEnd/>
          </a:ln>
          <a:effectLst/>
        </p:spPr>
        <p:txBody>
          <a:bodyPr wrap="none" lIns="82296" tIns="41148" rIns="82296" bIns="41148">
            <a:spAutoFit/>
          </a:bodyPr>
          <a:lstStyle/>
          <a:p>
            <a:pPr defTabSz="404813">
              <a:buClrTx/>
              <a:buSzTx/>
              <a:buFontTx/>
              <a:buNone/>
            </a:pPr>
            <a:r>
              <a:rPr kumimoji="1" lang="en-US" altLang="ja-JP">
                <a:solidFill>
                  <a:schemeClr val="tx1"/>
                </a:solidFill>
                <a:effectLst>
                  <a:outerShdw blurRad="38100" dist="38100" dir="2700000" algn="tl">
                    <a:srgbClr val="C0C0C0"/>
                  </a:outerShdw>
                </a:effectLst>
                <a:latin typeface="HGS創英角ﾎﾟｯﾌﾟ体" pitchFamily="50" charset="-128"/>
                <a:ea typeface="HGS創英角ﾎﾟｯﾌﾟ体" pitchFamily="50" charset="-128"/>
              </a:rPr>
              <a:t>SI</a:t>
            </a:r>
            <a:r>
              <a:rPr kumimoji="1" lang="ja-JP" altLang="en-US">
                <a:solidFill>
                  <a:schemeClr val="tx1"/>
                </a:solidFill>
                <a:effectLst>
                  <a:outerShdw blurRad="38100" dist="38100" dir="2700000" algn="tl">
                    <a:srgbClr val="C0C0C0"/>
                  </a:outerShdw>
                </a:effectLst>
                <a:latin typeface="HGS創英角ﾎﾟｯﾌﾟ体" pitchFamily="50" charset="-128"/>
                <a:ea typeface="HGS創英角ﾎﾟｯﾌﾟ体" pitchFamily="50" charset="-128"/>
              </a:rPr>
              <a:t>屋(設計者)さんが主に住んでそうな世界</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395288" y="320675"/>
            <a:ext cx="8210550" cy="614363"/>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en-US" altLang="ja-JP" sz="3200" b="1">
                <a:solidFill>
                  <a:srgbClr val="000000"/>
                </a:solidFill>
              </a:rPr>
              <a:t>WebForm</a:t>
            </a:r>
            <a:r>
              <a:rPr lang="ja-JP" altLang="en-US" sz="3200" b="1">
                <a:solidFill>
                  <a:srgbClr val="000000"/>
                </a:solidFill>
                <a:latin typeface="ＭＳ Ｐゴシック" charset="-128"/>
              </a:rPr>
              <a:t>と</a:t>
            </a:r>
            <a:r>
              <a:rPr lang="en-US" altLang="ja-JP" sz="3200" b="1">
                <a:solidFill>
                  <a:srgbClr val="000000"/>
                </a:solidFill>
              </a:rPr>
              <a:t>MVC</a:t>
            </a:r>
            <a:r>
              <a:rPr lang="ja-JP" altLang="en-US" sz="3200" b="1">
                <a:solidFill>
                  <a:srgbClr val="000000"/>
                </a:solidFill>
                <a:latin typeface="ＭＳ Ｐゴシック" charset="-128"/>
              </a:rPr>
              <a:t>のすみわけ</a:t>
            </a:r>
          </a:p>
        </p:txBody>
      </p:sp>
      <p:sp>
        <p:nvSpPr>
          <p:cNvPr id="87043" name="Text Box 3"/>
          <p:cNvSpPr txBox="1">
            <a:spLocks noChangeArrowheads="1"/>
          </p:cNvSpPr>
          <p:nvPr/>
        </p:nvSpPr>
        <p:spPr bwMode="auto">
          <a:xfrm>
            <a:off x="395288" y="1096963"/>
            <a:ext cx="8024812" cy="1738312"/>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en-US" altLang="ja-JP" sz="2400" b="1">
                <a:solidFill>
                  <a:srgbClr val="000000"/>
                </a:solidFill>
              </a:rPr>
              <a:t>SI</a:t>
            </a:r>
            <a:r>
              <a:rPr lang="ja-JP" altLang="en-US" sz="2400" b="1">
                <a:solidFill>
                  <a:srgbClr val="000000"/>
                </a:solidFill>
                <a:latin typeface="ＭＳ Ｐゴシック" charset="-128"/>
              </a:rPr>
              <a:t>屋さんの様なタイプ</a:t>
            </a:r>
            <a:r>
              <a:rPr lang="ja-JP" altLang="en-US" sz="2400" b="1">
                <a:solidFill>
                  <a:srgbClr val="000000"/>
                </a:solidFill>
              </a:rPr>
              <a:t> </a:t>
            </a:r>
            <a:r>
              <a:rPr lang="en-US" altLang="ja-JP" sz="2400" b="1">
                <a:solidFill>
                  <a:srgbClr val="000000"/>
                </a:solidFill>
              </a:rPr>
              <a:t>(</a:t>
            </a:r>
            <a:r>
              <a:rPr lang="ja-JP" altLang="en-US" sz="2400" b="1">
                <a:solidFill>
                  <a:srgbClr val="000000"/>
                </a:solidFill>
                <a:latin typeface="ＭＳ Ｐゴシック" charset="-128"/>
              </a:rPr>
              <a:t>コンポーネント指向</a:t>
            </a:r>
            <a:r>
              <a:rPr lang="en-US" altLang="ja-JP" sz="2400" b="1">
                <a:solidFill>
                  <a:srgbClr val="000000"/>
                </a:solidFill>
              </a:rPr>
              <a:t>)</a:t>
            </a:r>
            <a:endParaRPr lang="en-US" altLang="ja-JP" sz="2200">
              <a:solidFill>
                <a:schemeClr val="tx1"/>
              </a:solidFill>
              <a:latin typeface="Times New Roman" charset="0"/>
            </a:endParaRPr>
          </a:p>
          <a:p>
            <a:pPr marL="771525" lvl="2" indent="-257175" defTabSz="822325">
              <a:lnSpc>
                <a:spcPct val="95000"/>
              </a:lnSpc>
              <a:buSzPct val="80000"/>
              <a:buFont typeface="Courier New" pitchFamily="49" charset="0"/>
              <a:buChar char="o"/>
            </a:pPr>
            <a:r>
              <a:rPr lang="ja-JP" altLang="en-US" sz="2400" b="1">
                <a:solidFill>
                  <a:srgbClr val="000000"/>
                </a:solidFill>
                <a:latin typeface="ＭＳ Ｐゴシック" charset="-128"/>
              </a:rPr>
              <a:t>設計と開発との切り離しが容易</a:t>
            </a:r>
          </a:p>
          <a:p>
            <a:pPr marL="771525" lvl="2" indent="-257175" defTabSz="822325">
              <a:lnSpc>
                <a:spcPct val="95000"/>
              </a:lnSpc>
              <a:buSzPct val="80000"/>
              <a:buFont typeface="Courier New" pitchFamily="49" charset="0"/>
              <a:buChar char="o"/>
            </a:pPr>
            <a:r>
              <a:rPr lang="ja-JP" altLang="en-US" sz="2400" b="1">
                <a:solidFill>
                  <a:srgbClr val="000000"/>
                </a:solidFill>
                <a:latin typeface="ＭＳ Ｐゴシック" charset="-128"/>
              </a:rPr>
              <a:t>典型的な</a:t>
            </a:r>
            <a:r>
              <a:rPr lang="en-US" altLang="ja-JP" sz="2400" b="1">
                <a:solidFill>
                  <a:srgbClr val="000000"/>
                </a:solidFill>
                <a:latin typeface="ＭＳ Ｐゴシック" charset="-128"/>
              </a:rPr>
              <a:t>CRUD</a:t>
            </a:r>
            <a:r>
              <a:rPr lang="ja-JP" altLang="en-US" sz="2400" b="1">
                <a:solidFill>
                  <a:srgbClr val="000000"/>
                </a:solidFill>
                <a:latin typeface="ＭＳ Ｐゴシック" charset="-128"/>
              </a:rPr>
              <a:t>アプリとかならコーディングレスでも</a:t>
            </a:r>
            <a:r>
              <a:rPr lang="en-US" altLang="ja-JP" sz="2400" b="1">
                <a:solidFill>
                  <a:srgbClr val="000000"/>
                </a:solidFill>
                <a:latin typeface="ＭＳ Ｐゴシック" charset="-128"/>
              </a:rPr>
              <a:t>OK</a:t>
            </a:r>
          </a:p>
          <a:p>
            <a:pPr marL="771525" lvl="2" indent="-257175" defTabSz="822325">
              <a:lnSpc>
                <a:spcPct val="95000"/>
              </a:lnSpc>
              <a:buSzPct val="80000"/>
              <a:buFont typeface="Courier New" pitchFamily="49" charset="0"/>
              <a:buChar char="o"/>
            </a:pPr>
            <a:r>
              <a:rPr lang="ja-JP" altLang="en-US" sz="2400" b="1">
                <a:solidFill>
                  <a:srgbClr val="000000"/>
                </a:solidFill>
                <a:latin typeface="ＭＳ Ｐゴシック" charset="-128"/>
              </a:rPr>
              <a:t>基本設計とテスト項目の整合性チェックとかが楽</a:t>
            </a:r>
            <a:endParaRPr lang="en-US" altLang="ja-JP" sz="2400" b="1">
              <a:solidFill>
                <a:srgbClr val="000000"/>
              </a:solidFill>
              <a:latin typeface="ＭＳ Ｐゴシック" charset="-128"/>
            </a:endParaRPr>
          </a:p>
          <a:p>
            <a:pPr marL="771525" lvl="2" indent="-257175" defTabSz="822325">
              <a:lnSpc>
                <a:spcPct val="95000"/>
              </a:lnSpc>
              <a:buSzPct val="80000"/>
              <a:buFont typeface="Courier New" pitchFamily="49" charset="0"/>
              <a:buChar char="o"/>
            </a:pPr>
            <a:r>
              <a:rPr lang="ja-JP" altLang="en-US" sz="2400" b="1">
                <a:solidFill>
                  <a:srgbClr val="000000"/>
                </a:solidFill>
                <a:latin typeface="ＭＳ Ｐゴシック" charset="-128"/>
              </a:rPr>
              <a:t>コンポーネントを用いた開発標準化が行いやすい</a:t>
            </a:r>
          </a:p>
        </p:txBody>
      </p:sp>
      <p:sp>
        <p:nvSpPr>
          <p:cNvPr id="87044" name="Text Box 4"/>
          <p:cNvSpPr txBox="1">
            <a:spLocks noChangeArrowheads="1"/>
          </p:cNvSpPr>
          <p:nvPr/>
        </p:nvSpPr>
        <p:spPr bwMode="auto">
          <a:xfrm>
            <a:off x="436563" y="3497263"/>
            <a:ext cx="8024812" cy="2070100"/>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en-US" altLang="ja-JP" sz="2400" b="1">
                <a:solidFill>
                  <a:srgbClr val="000000"/>
                </a:solidFill>
              </a:rPr>
              <a:t>WEB</a:t>
            </a:r>
            <a:r>
              <a:rPr lang="ja-JP" altLang="en-US" sz="2400" b="1">
                <a:solidFill>
                  <a:srgbClr val="000000"/>
                </a:solidFill>
                <a:latin typeface="ＭＳ Ｐゴシック" charset="-128"/>
              </a:rPr>
              <a:t>屋さん的なタイプ</a:t>
            </a:r>
            <a:r>
              <a:rPr lang="en-US" altLang="ja-JP" sz="2400" b="1">
                <a:solidFill>
                  <a:srgbClr val="000000"/>
                </a:solidFill>
              </a:rPr>
              <a:t>(</a:t>
            </a:r>
            <a:r>
              <a:rPr lang="ja-JP" altLang="en-US" sz="2400" b="1">
                <a:solidFill>
                  <a:srgbClr val="000000"/>
                </a:solidFill>
                <a:latin typeface="ＭＳ Ｐゴシック" charset="-128"/>
              </a:rPr>
              <a:t>リソース指向</a:t>
            </a:r>
            <a:r>
              <a:rPr lang="en-US" altLang="ja-JP" sz="2400" b="1">
                <a:solidFill>
                  <a:srgbClr val="000000"/>
                </a:solidFill>
              </a:rPr>
              <a:t>)</a:t>
            </a:r>
            <a:endParaRPr lang="en-US" altLang="ja-JP" sz="2200">
              <a:solidFill>
                <a:schemeClr val="tx1"/>
              </a:solidFill>
              <a:latin typeface="Times New Roman" charset="0"/>
            </a:endParaRPr>
          </a:p>
          <a:p>
            <a:pPr marL="771525" lvl="2" indent="-257175" defTabSz="822325">
              <a:lnSpc>
                <a:spcPct val="95000"/>
              </a:lnSpc>
              <a:buSzPct val="80000"/>
              <a:buFont typeface="Courier New" pitchFamily="49" charset="0"/>
              <a:buChar char="o"/>
            </a:pPr>
            <a:r>
              <a:rPr lang="en-US" altLang="ja-JP" sz="2400" b="1">
                <a:solidFill>
                  <a:srgbClr val="000000"/>
                </a:solidFill>
                <a:latin typeface="ＭＳ Ｐゴシック" charset="-128"/>
              </a:rPr>
              <a:t>Agile</a:t>
            </a:r>
            <a:r>
              <a:rPr lang="ja-JP" altLang="en-US" sz="2400" b="1">
                <a:solidFill>
                  <a:srgbClr val="000000"/>
                </a:solidFill>
                <a:latin typeface="ＭＳ Ｐゴシック" charset="-128"/>
              </a:rPr>
              <a:t>開発、</a:t>
            </a:r>
            <a:r>
              <a:rPr lang="en-US" altLang="ja-JP" sz="2400" b="1">
                <a:solidFill>
                  <a:srgbClr val="000000"/>
                </a:solidFill>
              </a:rPr>
              <a:t>TDD</a:t>
            </a:r>
            <a:r>
              <a:rPr lang="ja-JP" altLang="en-US" sz="2400" b="1">
                <a:solidFill>
                  <a:srgbClr val="000000"/>
                </a:solidFill>
                <a:latin typeface="ＭＳ Ｐゴシック" charset="-128"/>
              </a:rPr>
              <a:t>開発向き。</a:t>
            </a:r>
            <a:endParaRPr lang="ja-JP" altLang="en-US" sz="2200">
              <a:solidFill>
                <a:schemeClr val="tx1"/>
              </a:solidFill>
              <a:latin typeface="Times New Roman" charset="0"/>
            </a:endParaRPr>
          </a:p>
          <a:p>
            <a:pPr marL="771525" lvl="2" indent="-257175" defTabSz="822325">
              <a:lnSpc>
                <a:spcPct val="95000"/>
              </a:lnSpc>
              <a:buSzPct val="80000"/>
              <a:buFont typeface="Courier New" pitchFamily="49" charset="0"/>
              <a:buChar char="o"/>
            </a:pPr>
            <a:r>
              <a:rPr lang="en-US" altLang="ja-JP" sz="2400" b="1">
                <a:solidFill>
                  <a:srgbClr val="000000"/>
                </a:solidFill>
              </a:rPr>
              <a:t>Ajax</a:t>
            </a:r>
            <a:r>
              <a:rPr lang="ja-JP" altLang="en-US" sz="2400" b="1">
                <a:solidFill>
                  <a:srgbClr val="000000"/>
                </a:solidFill>
                <a:latin typeface="ＭＳ Ｐゴシック" charset="-128"/>
              </a:rPr>
              <a:t>なんかとの連携しやすいし、デザインにこりやすい</a:t>
            </a:r>
          </a:p>
          <a:p>
            <a:pPr marL="1131888" lvl="3" indent="-206375" defTabSz="822325">
              <a:lnSpc>
                <a:spcPct val="95000"/>
              </a:lnSpc>
              <a:buSzPct val="80000"/>
              <a:buFont typeface="Courier New" pitchFamily="49" charset="0"/>
              <a:buChar char="o"/>
            </a:pPr>
            <a:r>
              <a:rPr lang="ja-JP" altLang="en-US" sz="2200">
                <a:solidFill>
                  <a:schemeClr val="tx1"/>
                </a:solidFill>
                <a:latin typeface="Times New Roman" charset="0"/>
              </a:rPr>
              <a:t>ポストバック、</a:t>
            </a:r>
            <a:r>
              <a:rPr lang="en-US" altLang="ja-JP" sz="2200">
                <a:solidFill>
                  <a:schemeClr val="tx1"/>
                </a:solidFill>
                <a:latin typeface="Times New Roman" charset="0"/>
              </a:rPr>
              <a:t>VIEWSTATE</a:t>
            </a:r>
            <a:r>
              <a:rPr lang="ja-JP" altLang="en-US" sz="2200">
                <a:solidFill>
                  <a:schemeClr val="tx1"/>
                </a:solidFill>
                <a:latin typeface="Times New Roman" charset="0"/>
              </a:rPr>
              <a:t>埋め込み、</a:t>
            </a:r>
            <a:r>
              <a:rPr lang="en-US" altLang="ja-JP" sz="2200">
                <a:solidFill>
                  <a:schemeClr val="tx1"/>
                </a:solidFill>
                <a:latin typeface="Times New Roman" charset="0"/>
              </a:rPr>
              <a:t>CSS</a:t>
            </a:r>
            <a:r>
              <a:rPr lang="ja-JP" altLang="en-US" sz="2200">
                <a:solidFill>
                  <a:schemeClr val="tx1"/>
                </a:solidFill>
                <a:latin typeface="Times New Roman" charset="0"/>
              </a:rPr>
              <a:t>生成はつらい</a:t>
            </a:r>
          </a:p>
          <a:p>
            <a:pPr marL="771525" lvl="2" indent="-257175" defTabSz="822325">
              <a:lnSpc>
                <a:spcPct val="95000"/>
              </a:lnSpc>
              <a:buSzPct val="80000"/>
              <a:buFont typeface="Courier New" pitchFamily="49" charset="0"/>
              <a:buChar char="o"/>
            </a:pPr>
            <a:r>
              <a:rPr lang="en-US" altLang="ja-JP" sz="2400" b="1">
                <a:solidFill>
                  <a:srgbClr val="000000"/>
                </a:solidFill>
              </a:rPr>
              <a:t>URL</a:t>
            </a:r>
            <a:r>
              <a:rPr lang="ja-JP" altLang="en-US" sz="2400" b="1">
                <a:solidFill>
                  <a:srgbClr val="000000"/>
                </a:solidFill>
                <a:latin typeface="ＭＳ Ｐゴシック" charset="-128"/>
              </a:rPr>
              <a:t>ルーティングとか良い感じ</a:t>
            </a:r>
          </a:p>
          <a:p>
            <a:pPr marL="1131888" lvl="3" indent="-206375" defTabSz="822325">
              <a:lnSpc>
                <a:spcPct val="95000"/>
              </a:lnSpc>
              <a:buSzPct val="80000"/>
              <a:buFont typeface="Courier New" pitchFamily="49" charset="0"/>
              <a:buChar char="o"/>
            </a:pPr>
            <a:r>
              <a:rPr lang="en-US" altLang="ja-JP" sz="2400" b="1">
                <a:solidFill>
                  <a:srgbClr val="000000"/>
                </a:solidFill>
                <a:latin typeface="ＭＳ Ｐゴシック" charset="-128"/>
              </a:rPr>
              <a:t>URL</a:t>
            </a:r>
            <a:r>
              <a:rPr lang="ja-JP" altLang="en-US" sz="2400" b="1">
                <a:solidFill>
                  <a:srgbClr val="000000"/>
                </a:solidFill>
                <a:latin typeface="ＭＳ Ｐゴシック" charset="-128"/>
              </a:rPr>
              <a:t>名もデザインできるよ</a:t>
            </a:r>
          </a:p>
        </p:txBody>
      </p:sp>
      <p:sp>
        <p:nvSpPr>
          <p:cNvPr id="87045" name="AutoShape 5"/>
          <p:cNvSpPr>
            <a:spLocks noChangeArrowheads="1"/>
          </p:cNvSpPr>
          <p:nvPr/>
        </p:nvSpPr>
        <p:spPr bwMode="auto">
          <a:xfrm>
            <a:off x="1508125" y="2879725"/>
            <a:ext cx="755650" cy="481013"/>
          </a:xfrm>
          <a:prstGeom prst="rightArrow">
            <a:avLst>
              <a:gd name="adj1" fmla="val 42259"/>
              <a:gd name="adj2" fmla="val 40765"/>
            </a:avLst>
          </a:prstGeom>
          <a:gradFill rotWithShape="0">
            <a:gsLst>
              <a:gs pos="0">
                <a:srgbClr val="FF0000"/>
              </a:gs>
              <a:gs pos="100000">
                <a:srgbClr val="FFCCCC"/>
              </a:gs>
            </a:gsLst>
            <a:lin ang="5400000" scaled="1"/>
          </a:gradFill>
          <a:ln w="19050">
            <a:solidFill>
              <a:schemeClr val="tx1"/>
            </a:solidFill>
            <a:miter lim="800000"/>
            <a:headEnd/>
            <a:tailEnd/>
          </a:ln>
          <a:effectLst/>
        </p:spPr>
        <p:txBody>
          <a:bodyPr wrap="none" anchor="ctr"/>
          <a:lstStyle/>
          <a:p>
            <a:endParaRPr lang="ja-JP" altLang="en-US"/>
          </a:p>
        </p:txBody>
      </p:sp>
      <p:sp>
        <p:nvSpPr>
          <p:cNvPr id="87046" name="AutoShape 6"/>
          <p:cNvSpPr>
            <a:spLocks noChangeArrowheads="1"/>
          </p:cNvSpPr>
          <p:nvPr/>
        </p:nvSpPr>
        <p:spPr bwMode="auto">
          <a:xfrm>
            <a:off x="1508125" y="5554663"/>
            <a:ext cx="755650" cy="481012"/>
          </a:xfrm>
          <a:prstGeom prst="rightArrow">
            <a:avLst>
              <a:gd name="adj1" fmla="val 42259"/>
              <a:gd name="adj2" fmla="val 40765"/>
            </a:avLst>
          </a:prstGeom>
          <a:gradFill rotWithShape="0">
            <a:gsLst>
              <a:gs pos="0">
                <a:srgbClr val="FF0000"/>
              </a:gs>
              <a:gs pos="100000">
                <a:srgbClr val="FFCCCC"/>
              </a:gs>
            </a:gsLst>
            <a:lin ang="5400000" scaled="1"/>
          </a:gradFill>
          <a:ln w="19050">
            <a:solidFill>
              <a:schemeClr val="tx1"/>
            </a:solidFill>
            <a:miter lim="800000"/>
            <a:headEnd/>
            <a:tailEnd/>
          </a:ln>
          <a:effectLst/>
        </p:spPr>
        <p:txBody>
          <a:bodyPr wrap="none" anchor="ctr"/>
          <a:lstStyle/>
          <a:p>
            <a:endParaRPr lang="ja-JP" altLang="en-US"/>
          </a:p>
        </p:txBody>
      </p:sp>
      <p:sp>
        <p:nvSpPr>
          <p:cNvPr id="87047" name="Rectangle 7"/>
          <p:cNvSpPr>
            <a:spLocks noChangeArrowheads="1"/>
          </p:cNvSpPr>
          <p:nvPr/>
        </p:nvSpPr>
        <p:spPr bwMode="auto">
          <a:xfrm>
            <a:off x="2263775" y="2892425"/>
            <a:ext cx="2876550" cy="468313"/>
          </a:xfrm>
          <a:prstGeom prst="rect">
            <a:avLst/>
          </a:prstGeom>
          <a:noFill/>
          <a:ln w="9525">
            <a:noFill/>
            <a:miter lim="800000"/>
            <a:headEnd/>
            <a:tailEnd/>
          </a:ln>
          <a:effectLst/>
        </p:spPr>
        <p:txBody>
          <a:bodyPr wrap="none" lIns="82296" tIns="41148" rIns="82296" bIns="41148">
            <a:spAutoFit/>
          </a:bodyPr>
          <a:lstStyle/>
          <a:p>
            <a:pPr defTabSz="404813">
              <a:buClrTx/>
              <a:buSzTx/>
              <a:buFontTx/>
              <a:buNone/>
            </a:pPr>
            <a:r>
              <a:rPr lang="en-US" altLang="ja-JP" sz="2500" b="1">
                <a:solidFill>
                  <a:srgbClr val="FF0000"/>
                </a:solidFill>
                <a:effectLst>
                  <a:outerShdw blurRad="38100" dist="38100" dir="2700000" algn="tl">
                    <a:srgbClr val="C0C0C0"/>
                  </a:outerShdw>
                </a:effectLst>
              </a:rPr>
              <a:t>WebForm</a:t>
            </a:r>
            <a:r>
              <a:rPr lang="ja-JP" altLang="en-US" sz="2500" b="1">
                <a:solidFill>
                  <a:srgbClr val="FF0000"/>
                </a:solidFill>
                <a:effectLst>
                  <a:outerShdw blurRad="38100" dist="38100" dir="2700000" algn="tl">
                    <a:srgbClr val="C0C0C0"/>
                  </a:outerShdw>
                </a:effectLst>
              </a:rPr>
              <a:t>向き！！</a:t>
            </a:r>
          </a:p>
        </p:txBody>
      </p:sp>
      <p:sp>
        <p:nvSpPr>
          <p:cNvPr id="87048" name="Rectangle 8"/>
          <p:cNvSpPr>
            <a:spLocks noChangeArrowheads="1"/>
          </p:cNvSpPr>
          <p:nvPr/>
        </p:nvSpPr>
        <p:spPr bwMode="auto">
          <a:xfrm>
            <a:off x="2263775" y="5554663"/>
            <a:ext cx="2112963" cy="466725"/>
          </a:xfrm>
          <a:prstGeom prst="rect">
            <a:avLst/>
          </a:prstGeom>
          <a:noFill/>
          <a:ln w="9525">
            <a:noFill/>
            <a:miter lim="800000"/>
            <a:headEnd/>
            <a:tailEnd/>
          </a:ln>
          <a:effectLst/>
        </p:spPr>
        <p:txBody>
          <a:bodyPr wrap="none" lIns="82296" tIns="41148" rIns="82296" bIns="41148">
            <a:spAutoFit/>
          </a:bodyPr>
          <a:lstStyle/>
          <a:p>
            <a:pPr defTabSz="404813">
              <a:buClrTx/>
              <a:buSzTx/>
              <a:buFontTx/>
              <a:buNone/>
            </a:pPr>
            <a:r>
              <a:rPr lang="en-US" altLang="ja-JP" sz="2500" b="1">
                <a:solidFill>
                  <a:srgbClr val="FF0000"/>
                </a:solidFill>
                <a:effectLst>
                  <a:outerShdw blurRad="38100" dist="38100" dir="2700000" algn="tl">
                    <a:srgbClr val="C0C0C0"/>
                  </a:outerShdw>
                </a:effectLst>
              </a:rPr>
              <a:t>MVC</a:t>
            </a:r>
            <a:r>
              <a:rPr lang="ja-JP" altLang="en-US" sz="2500" b="1">
                <a:solidFill>
                  <a:srgbClr val="FF0000"/>
                </a:solidFill>
                <a:effectLst>
                  <a:outerShdw blurRad="38100" dist="38100" dir="2700000" algn="tl">
                    <a:srgbClr val="C0C0C0"/>
                  </a:outerShdw>
                </a:effectLst>
              </a:rPr>
              <a:t>向き！！</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395288" y="320675"/>
            <a:ext cx="8210550" cy="614363"/>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ja-JP" altLang="en-US" sz="3200">
                <a:solidFill>
                  <a:srgbClr val="000000"/>
                </a:solidFill>
                <a:latin typeface="ＭＳ Ｐゴシック" charset="-128"/>
              </a:rPr>
              <a:t>今日の流れ</a:t>
            </a:r>
          </a:p>
        </p:txBody>
      </p:sp>
      <p:sp>
        <p:nvSpPr>
          <p:cNvPr id="88067" name="Text Box 3"/>
          <p:cNvSpPr txBox="1">
            <a:spLocks noChangeArrowheads="1"/>
          </p:cNvSpPr>
          <p:nvPr/>
        </p:nvSpPr>
        <p:spPr bwMode="auto">
          <a:xfrm>
            <a:off x="395288" y="1096963"/>
            <a:ext cx="8210550" cy="3760787"/>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en-US" altLang="ja-JP" sz="3200" b="1">
                <a:solidFill>
                  <a:srgbClr val="000000"/>
                </a:solidFill>
              </a:rPr>
              <a:t>ASP.NET MVC </a:t>
            </a:r>
            <a:r>
              <a:rPr lang="ja-JP" altLang="en-US" sz="3200" b="1">
                <a:solidFill>
                  <a:srgbClr val="000000"/>
                </a:solidFill>
                <a:latin typeface="ＭＳ Ｐゴシック" charset="-128"/>
              </a:rPr>
              <a:t>って何者？</a:t>
            </a:r>
            <a:endParaRPr lang="ja-JP" altLang="en-US" sz="2200">
              <a:solidFill>
                <a:schemeClr val="tx1"/>
              </a:solidFill>
              <a:latin typeface="Times New Roman" charset="0"/>
            </a:endParaRPr>
          </a:p>
          <a:p>
            <a:pPr marL="411163" lvl="1" indent="-307975" defTabSz="822325">
              <a:lnSpc>
                <a:spcPct val="95000"/>
              </a:lnSpc>
              <a:buFontTx/>
              <a:buChar char="•"/>
            </a:pPr>
            <a:r>
              <a:rPr lang="en-US" altLang="ja-JP" sz="3200" b="1">
                <a:solidFill>
                  <a:srgbClr val="000000"/>
                </a:solidFill>
              </a:rPr>
              <a:t>ASP.NET MVC </a:t>
            </a:r>
            <a:r>
              <a:rPr lang="ja-JP" altLang="en-US" sz="3200" b="1">
                <a:solidFill>
                  <a:srgbClr val="000000"/>
                </a:solidFill>
                <a:latin typeface="ＭＳ Ｐゴシック" charset="-128"/>
              </a:rPr>
              <a:t>誰がいつ使う？</a:t>
            </a:r>
            <a:endParaRPr lang="ja-JP" altLang="en-US" sz="2200">
              <a:solidFill>
                <a:schemeClr val="tx1"/>
              </a:solidFill>
              <a:latin typeface="Times New Roman" charset="0"/>
            </a:endParaRPr>
          </a:p>
          <a:p>
            <a:pPr marL="411163" lvl="1" indent="-307975" defTabSz="822325">
              <a:lnSpc>
                <a:spcPct val="95000"/>
              </a:lnSpc>
              <a:buClr>
                <a:srgbClr val="FF0000"/>
              </a:buClr>
              <a:buFontTx/>
              <a:buChar char="•"/>
            </a:pPr>
            <a:r>
              <a:rPr lang="en-US" altLang="ja-JP" sz="3200" b="1">
                <a:solidFill>
                  <a:srgbClr val="FF0000"/>
                </a:solidFill>
              </a:rPr>
              <a:t>ASP.NET MVC</a:t>
            </a:r>
            <a:r>
              <a:rPr lang="en-US" altLang="ja-JP" sz="3200" b="1">
                <a:solidFill>
                  <a:srgbClr val="FF0000"/>
                </a:solidFill>
                <a:latin typeface="ＭＳ Ｐゴシック" charset="-128"/>
              </a:rPr>
              <a:t> </a:t>
            </a:r>
            <a:r>
              <a:rPr lang="ja-JP" altLang="en-US" sz="3200" b="1">
                <a:solidFill>
                  <a:srgbClr val="FF0000"/>
                </a:solidFill>
                <a:latin typeface="ＭＳ Ｐゴシック" charset="-128"/>
              </a:rPr>
              <a:t>いじってみよう！</a:t>
            </a:r>
            <a:endParaRPr lang="ja-JP" altLang="en-US" sz="2200">
              <a:solidFill>
                <a:schemeClr val="tx1"/>
              </a:solidFill>
              <a:latin typeface="Times New Roman" charset="0"/>
            </a:endParaRPr>
          </a:p>
          <a:p>
            <a:pPr marL="771525" lvl="2" indent="-257175" defTabSz="822325">
              <a:lnSpc>
                <a:spcPct val="95000"/>
              </a:lnSpc>
              <a:buClr>
                <a:srgbClr val="FF0000"/>
              </a:buClr>
              <a:buSzPct val="80000"/>
              <a:buFont typeface="Courier New" pitchFamily="49" charset="0"/>
              <a:buChar char="o"/>
            </a:pPr>
            <a:r>
              <a:rPr lang="en-US" altLang="ja-JP" sz="3200" b="1">
                <a:solidFill>
                  <a:srgbClr val="FF0000"/>
                </a:solidFill>
              </a:rPr>
              <a:t>Model</a:t>
            </a:r>
            <a:endParaRPr lang="en-US" altLang="ja-JP" sz="2200">
              <a:solidFill>
                <a:schemeClr val="tx1"/>
              </a:solidFill>
              <a:latin typeface="Times New Roman" charset="0"/>
            </a:endParaRPr>
          </a:p>
          <a:p>
            <a:pPr marL="771525" lvl="2" indent="-257175" defTabSz="822325">
              <a:lnSpc>
                <a:spcPct val="95000"/>
              </a:lnSpc>
              <a:buClr>
                <a:srgbClr val="FF0000"/>
              </a:buClr>
              <a:buSzPct val="80000"/>
              <a:buFont typeface="Courier New" pitchFamily="49" charset="0"/>
              <a:buChar char="o"/>
            </a:pPr>
            <a:r>
              <a:rPr lang="en-US" altLang="ja-JP" sz="3200" b="1">
                <a:solidFill>
                  <a:srgbClr val="FF0000"/>
                </a:solidFill>
              </a:rPr>
              <a:t>View</a:t>
            </a:r>
            <a:endParaRPr lang="en-US" altLang="ja-JP" sz="2200">
              <a:solidFill>
                <a:schemeClr val="tx1"/>
              </a:solidFill>
              <a:latin typeface="Times New Roman" charset="0"/>
            </a:endParaRPr>
          </a:p>
          <a:p>
            <a:pPr marL="771525" lvl="2" indent="-257175" defTabSz="822325">
              <a:lnSpc>
                <a:spcPct val="95000"/>
              </a:lnSpc>
              <a:buClr>
                <a:srgbClr val="FF0000"/>
              </a:buClr>
              <a:buSzPct val="80000"/>
              <a:buFont typeface="Courier New" pitchFamily="49" charset="0"/>
              <a:buChar char="o"/>
            </a:pPr>
            <a:r>
              <a:rPr lang="en-US" altLang="ja-JP" sz="3200" b="1">
                <a:solidFill>
                  <a:srgbClr val="FF0000"/>
                </a:solidFill>
              </a:rPr>
              <a:t>Controller</a:t>
            </a:r>
            <a:endParaRPr lang="en-US" altLang="ja-JP" sz="2200">
              <a:solidFill>
                <a:schemeClr val="tx1"/>
              </a:solidFill>
              <a:latin typeface="Times New Roman" charset="0"/>
            </a:endParaRPr>
          </a:p>
          <a:p>
            <a:pPr marL="411163" lvl="1" indent="-307975" defTabSz="822325">
              <a:lnSpc>
                <a:spcPct val="95000"/>
              </a:lnSpc>
              <a:buFontTx/>
              <a:buChar char="•"/>
            </a:pPr>
            <a:r>
              <a:rPr lang="en-US" altLang="ja-JP" sz="3200" b="1">
                <a:solidFill>
                  <a:srgbClr val="000000"/>
                </a:solidFill>
              </a:rPr>
              <a:t>ASP.NET MVC </a:t>
            </a:r>
            <a:r>
              <a:rPr lang="ja-JP" altLang="en-US" sz="3200" b="1">
                <a:solidFill>
                  <a:srgbClr val="000000"/>
                </a:solidFill>
              </a:rPr>
              <a:t>を使った</a:t>
            </a:r>
            <a:r>
              <a:rPr lang="en-US" altLang="ja-JP" sz="3200" b="1">
                <a:solidFill>
                  <a:srgbClr val="000000"/>
                </a:solidFill>
              </a:rPr>
              <a:t>TDD</a:t>
            </a:r>
            <a:r>
              <a:rPr lang="ja-JP" altLang="en-US" sz="3200" b="1">
                <a:solidFill>
                  <a:srgbClr val="000000"/>
                </a:solidFill>
                <a:latin typeface="ＭＳ Ｐゴシック" charset="-128"/>
              </a:rPr>
              <a:t>開発</a:t>
            </a:r>
            <a:endParaRPr lang="ja-JP" altLang="en-US" sz="2200">
              <a:solidFill>
                <a:schemeClr val="tx1"/>
              </a:solidFill>
              <a:latin typeface="Times New Roman" charset="0"/>
            </a:endParaRPr>
          </a:p>
          <a:p>
            <a:pPr defTabSz="822325">
              <a:lnSpc>
                <a:spcPct val="95000"/>
              </a:lnSpc>
              <a:buFontTx/>
              <a:buNone/>
            </a:pPr>
            <a:endParaRPr lang="ja-JP" altLang="en-US" sz="3200" b="1">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95288" y="395288"/>
            <a:ext cx="8210550" cy="463550"/>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en-US" altLang="ja-JP" sz="3200" b="1">
                <a:solidFill>
                  <a:srgbClr val="000000"/>
                </a:solidFill>
              </a:rPr>
              <a:t>ASP.NET MVC</a:t>
            </a:r>
            <a:r>
              <a:rPr lang="ja-JP" altLang="en-US" sz="3200" b="1">
                <a:solidFill>
                  <a:srgbClr val="000000"/>
                </a:solidFill>
                <a:latin typeface="ＭＳ Ｐゴシック" charset="-128"/>
              </a:rPr>
              <a:t>を使ってみる</a:t>
            </a:r>
            <a:r>
              <a:rPr lang="ja-JP" altLang="en-US" sz="3200" b="1">
                <a:solidFill>
                  <a:srgbClr val="000000"/>
                </a:solidFill>
              </a:rPr>
              <a:t> </a:t>
            </a:r>
            <a:r>
              <a:rPr lang="ja-JP" altLang="en-US" sz="3200" b="1">
                <a:solidFill>
                  <a:srgbClr val="000000"/>
                </a:solidFill>
                <a:latin typeface="ＭＳ Ｐゴシック" charset="-128"/>
              </a:rPr>
              <a:t>～概要 1/2～</a:t>
            </a:r>
          </a:p>
        </p:txBody>
      </p:sp>
      <p:sp>
        <p:nvSpPr>
          <p:cNvPr id="89091" name="Text Box 3"/>
          <p:cNvSpPr txBox="1">
            <a:spLocks noChangeArrowheads="1"/>
          </p:cNvSpPr>
          <p:nvPr/>
        </p:nvSpPr>
        <p:spPr bwMode="auto">
          <a:xfrm>
            <a:off x="395288" y="1096963"/>
            <a:ext cx="8024812" cy="3098800"/>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en-US" altLang="ja-JP" sz="2400" b="1">
                <a:solidFill>
                  <a:srgbClr val="000000"/>
                </a:solidFill>
              </a:rPr>
              <a:t>URL</a:t>
            </a:r>
            <a:r>
              <a:rPr lang="ja-JP" altLang="en-US" sz="2400" b="1">
                <a:solidFill>
                  <a:srgbClr val="000000"/>
                </a:solidFill>
                <a:latin typeface="ＭＳ Ｐゴシック" charset="-128"/>
              </a:rPr>
              <a:t>ルーティングされ</a:t>
            </a:r>
            <a:r>
              <a:rPr lang="en-US" altLang="ja-JP" sz="2400" b="1">
                <a:solidFill>
                  <a:srgbClr val="000000"/>
                </a:solidFill>
                <a:latin typeface="ＭＳ Ｐゴシック" charset="-128"/>
              </a:rPr>
              <a:t>、</a:t>
            </a:r>
            <a:r>
              <a:rPr lang="ja-JP" altLang="en-US" sz="2400" b="1">
                <a:solidFill>
                  <a:srgbClr val="000000"/>
                </a:solidFill>
                <a:latin typeface="ＭＳ Ｐゴシック" charset="-128"/>
              </a:rPr>
              <a:t>実行される</a:t>
            </a:r>
            <a:r>
              <a:rPr lang="en-US" altLang="ja-JP" sz="2400" b="1">
                <a:solidFill>
                  <a:srgbClr val="000000"/>
                </a:solidFill>
              </a:rPr>
              <a:t>Controller</a:t>
            </a:r>
            <a:r>
              <a:rPr lang="ja-JP" altLang="en-US" sz="2400" b="1">
                <a:solidFill>
                  <a:srgbClr val="000000"/>
                </a:solidFill>
                <a:latin typeface="ＭＳ Ｐゴシック" charset="-128"/>
              </a:rPr>
              <a:t>がマッピング</a:t>
            </a:r>
            <a:endParaRPr lang="ja-JP" altLang="en-US" sz="2200">
              <a:solidFill>
                <a:schemeClr val="tx1"/>
              </a:solidFill>
              <a:latin typeface="Times New Roman" charset="0"/>
            </a:endParaRPr>
          </a:p>
          <a:p>
            <a:pPr marL="771525" lvl="2" indent="-257175" defTabSz="822325">
              <a:lnSpc>
                <a:spcPct val="95000"/>
              </a:lnSpc>
              <a:buSzPct val="80000"/>
              <a:buFont typeface="Courier New" pitchFamily="49" charset="0"/>
              <a:buChar char="o"/>
            </a:pPr>
            <a:r>
              <a:rPr lang="en-US" altLang="ja-JP" sz="2400" b="1">
                <a:solidFill>
                  <a:srgbClr val="000000"/>
                </a:solidFill>
                <a:latin typeface="ＭＳ Ｐゴシック" charset="-128"/>
              </a:rPr>
              <a:t>URL</a:t>
            </a:r>
            <a:r>
              <a:rPr lang="ja-JP" altLang="en-US" sz="2400" b="1">
                <a:solidFill>
                  <a:srgbClr val="000000"/>
                </a:solidFill>
                <a:latin typeface="ＭＳ Ｐゴシック" charset="-128"/>
              </a:rPr>
              <a:t>マッピングからコントローラ＆アクションを引き出す</a:t>
            </a:r>
          </a:p>
          <a:p>
            <a:pPr marL="771525" lvl="2" indent="-257175" defTabSz="822325">
              <a:lnSpc>
                <a:spcPct val="95000"/>
              </a:lnSpc>
              <a:buSzPct val="80000"/>
              <a:buFont typeface="Courier New" pitchFamily="49" charset="0"/>
              <a:buChar char="o"/>
            </a:pPr>
            <a:r>
              <a:rPr lang="ja-JP" altLang="en-US" sz="2400" b="1">
                <a:solidFill>
                  <a:srgbClr val="000000"/>
                </a:solidFill>
                <a:latin typeface="ＭＳ Ｐゴシック" charset="-128"/>
              </a:rPr>
              <a:t>リフレクションを使ってアクションを実行</a:t>
            </a:r>
          </a:p>
          <a:p>
            <a:pPr marL="771525" lvl="2" indent="-257175" defTabSz="822325">
              <a:lnSpc>
                <a:spcPct val="95000"/>
              </a:lnSpc>
              <a:buSzPct val="80000"/>
              <a:buFont typeface="Courier New" pitchFamily="49" charset="0"/>
              <a:buChar char="o"/>
            </a:pPr>
            <a:endParaRPr lang="ja-JP" altLang="en-US" sz="2400" b="1">
              <a:solidFill>
                <a:srgbClr val="000000"/>
              </a:solidFill>
              <a:latin typeface="ＭＳ Ｐゴシック" charset="-128"/>
            </a:endParaRPr>
          </a:p>
          <a:p>
            <a:pPr marL="771525" lvl="2" indent="-257175" defTabSz="822325">
              <a:lnSpc>
                <a:spcPct val="95000"/>
              </a:lnSpc>
              <a:buSzPct val="80000"/>
              <a:buFont typeface="Courier New" pitchFamily="49" charset="0"/>
              <a:buChar char="o"/>
            </a:pPr>
            <a:endParaRPr lang="ja-JP" altLang="en-US" sz="2400" b="1">
              <a:solidFill>
                <a:srgbClr val="000000"/>
              </a:solidFill>
              <a:latin typeface="ＭＳ Ｐゴシック" charset="-128"/>
            </a:endParaRPr>
          </a:p>
          <a:p>
            <a:pPr marL="771525" lvl="2" indent="-257175" defTabSz="822325">
              <a:lnSpc>
                <a:spcPct val="95000"/>
              </a:lnSpc>
              <a:buSzPct val="80000"/>
              <a:buFont typeface="Courier New" pitchFamily="49" charset="0"/>
              <a:buChar char="o"/>
            </a:pPr>
            <a:endParaRPr lang="ja-JP" altLang="en-US" sz="2400" b="1">
              <a:solidFill>
                <a:srgbClr val="000000"/>
              </a:solidFill>
              <a:latin typeface="ＭＳ Ｐゴシック" charset="-128"/>
            </a:endParaRPr>
          </a:p>
          <a:p>
            <a:pPr marL="771525" lvl="2" indent="-257175" defTabSz="822325">
              <a:lnSpc>
                <a:spcPct val="95000"/>
              </a:lnSpc>
              <a:buSzPct val="80000"/>
              <a:buFont typeface="Courier New" pitchFamily="49" charset="0"/>
              <a:buChar char="o"/>
            </a:pPr>
            <a:endParaRPr lang="ja-JP" altLang="en-US" sz="2400" b="1">
              <a:solidFill>
                <a:srgbClr val="000000"/>
              </a:solidFill>
              <a:latin typeface="ＭＳ Ｐゴシック" charset="-128"/>
            </a:endParaRPr>
          </a:p>
          <a:p>
            <a:pPr marL="771525" lvl="2" indent="-257175" defTabSz="822325">
              <a:lnSpc>
                <a:spcPct val="95000"/>
              </a:lnSpc>
              <a:buSzPct val="80000"/>
              <a:buFont typeface="Courier New" pitchFamily="49" charset="0"/>
              <a:buChar char="o"/>
            </a:pPr>
            <a:endParaRPr lang="ja-JP" altLang="en-US" sz="2200">
              <a:solidFill>
                <a:schemeClr val="tx1"/>
              </a:solidFill>
              <a:latin typeface="Times New Roman" charset="0"/>
            </a:endParaRPr>
          </a:p>
          <a:p>
            <a:pPr marL="411163" lvl="1" indent="-307975" defTabSz="822325">
              <a:lnSpc>
                <a:spcPct val="95000"/>
              </a:lnSpc>
              <a:buFontTx/>
              <a:buChar char="•"/>
            </a:pPr>
            <a:endParaRPr lang="ja-JP" altLang="en-US" sz="2400" b="1">
              <a:solidFill>
                <a:srgbClr val="000000"/>
              </a:solidFill>
              <a:latin typeface="ＭＳ Ｐゴシック" charset="-128"/>
            </a:endParaRPr>
          </a:p>
        </p:txBody>
      </p:sp>
      <p:pic>
        <p:nvPicPr>
          <p:cNvPr id="89093" name="Picture 5"/>
          <p:cNvPicPr>
            <a:picLocks noChangeAspect="1" noChangeArrowheads="1"/>
          </p:cNvPicPr>
          <p:nvPr/>
        </p:nvPicPr>
        <p:blipFill>
          <a:blip r:embed="rId3"/>
          <a:srcRect/>
          <a:stretch>
            <a:fillRect/>
          </a:stretch>
        </p:blipFill>
        <p:spPr bwMode="auto">
          <a:xfrm>
            <a:off x="1143000" y="2438400"/>
            <a:ext cx="4476750" cy="1809750"/>
          </a:xfrm>
          <a:prstGeom prst="rect">
            <a:avLst/>
          </a:prstGeom>
          <a:noFill/>
          <a:ln w="9525">
            <a:noFill/>
            <a:miter lim="800000"/>
            <a:headEnd/>
            <a:tailEnd/>
          </a:ln>
          <a:effectLst/>
        </p:spPr>
      </p:pic>
      <p:sp>
        <p:nvSpPr>
          <p:cNvPr id="89094" name="AutoShape 6"/>
          <p:cNvSpPr>
            <a:spLocks noChangeArrowheads="1"/>
          </p:cNvSpPr>
          <p:nvPr/>
        </p:nvSpPr>
        <p:spPr bwMode="auto">
          <a:xfrm>
            <a:off x="5791200" y="2743200"/>
            <a:ext cx="3124200" cy="838200"/>
          </a:xfrm>
          <a:prstGeom prst="wedgeRoundRectCallout">
            <a:avLst>
              <a:gd name="adj1" fmla="val -100764"/>
              <a:gd name="adj2" fmla="val 45833"/>
              <a:gd name="adj3" fmla="val 16667"/>
            </a:avLst>
          </a:prstGeom>
          <a:solidFill>
            <a:schemeClr val="bg1"/>
          </a:solidFill>
          <a:ln w="19050">
            <a:solidFill>
              <a:schemeClr val="tx1"/>
            </a:solidFill>
            <a:miter lim="800000"/>
            <a:headEnd/>
            <a:tailEnd/>
          </a:ln>
          <a:effectLst/>
        </p:spPr>
        <p:txBody>
          <a:bodyPr/>
          <a:lstStyle/>
          <a:p>
            <a:pPr algn="ctr"/>
            <a:r>
              <a:rPr lang="ja-JP" altLang="en-US" sz="2400" b="1">
                <a:solidFill>
                  <a:srgbClr val="000000"/>
                </a:solidFill>
                <a:effectLst>
                  <a:outerShdw blurRad="38100" dist="38100" dir="2700000" algn="tl">
                    <a:srgbClr val="C0C0C0"/>
                  </a:outerShdw>
                </a:effectLst>
                <a:latin typeface="ＭＳ Ｐゴシック" charset="-128"/>
              </a:rPr>
              <a:t>ルーティングクラスを使ってマッピング</a:t>
            </a:r>
          </a:p>
        </p:txBody>
      </p:sp>
      <p:sp>
        <p:nvSpPr>
          <p:cNvPr id="89095" name="Oval 7"/>
          <p:cNvSpPr>
            <a:spLocks noChangeArrowheads="1"/>
          </p:cNvSpPr>
          <p:nvPr/>
        </p:nvSpPr>
        <p:spPr bwMode="auto">
          <a:xfrm>
            <a:off x="1295400" y="3048000"/>
            <a:ext cx="4495800" cy="990600"/>
          </a:xfrm>
          <a:prstGeom prst="ellipse">
            <a:avLst/>
          </a:prstGeom>
          <a:noFill/>
          <a:ln w="19050">
            <a:solidFill>
              <a:srgbClr val="FF0000"/>
            </a:solidFill>
            <a:round/>
            <a:headEnd/>
            <a:tailEnd/>
          </a:ln>
          <a:effectLst/>
        </p:spPr>
        <p:txBody>
          <a:bodyPr wrap="none" anchor="ctr"/>
          <a:lstStyle/>
          <a:p>
            <a:endParaRPr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395288" y="395288"/>
            <a:ext cx="8210550" cy="463550"/>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en-US" altLang="ja-JP" sz="3200" b="1">
                <a:solidFill>
                  <a:srgbClr val="000000"/>
                </a:solidFill>
              </a:rPr>
              <a:t>ASP.NET MVC</a:t>
            </a:r>
            <a:r>
              <a:rPr lang="ja-JP" altLang="en-US" sz="3200" b="1">
                <a:solidFill>
                  <a:srgbClr val="000000"/>
                </a:solidFill>
                <a:latin typeface="ＭＳ Ｐゴシック" charset="-128"/>
              </a:rPr>
              <a:t>を使ってみる</a:t>
            </a:r>
            <a:r>
              <a:rPr lang="ja-JP" altLang="en-US" sz="3200" b="1">
                <a:solidFill>
                  <a:srgbClr val="000000"/>
                </a:solidFill>
              </a:rPr>
              <a:t> </a:t>
            </a:r>
            <a:r>
              <a:rPr lang="ja-JP" altLang="en-US" sz="3200" b="1">
                <a:solidFill>
                  <a:srgbClr val="000000"/>
                </a:solidFill>
                <a:latin typeface="ＭＳ Ｐゴシック" charset="-128"/>
              </a:rPr>
              <a:t>～概要 2/2～</a:t>
            </a:r>
          </a:p>
        </p:txBody>
      </p:sp>
      <p:sp>
        <p:nvSpPr>
          <p:cNvPr id="105475" name="Text Box 3"/>
          <p:cNvSpPr txBox="1">
            <a:spLocks noChangeArrowheads="1"/>
          </p:cNvSpPr>
          <p:nvPr/>
        </p:nvSpPr>
        <p:spPr bwMode="auto">
          <a:xfrm>
            <a:off x="395288" y="1096963"/>
            <a:ext cx="8024812" cy="982662"/>
          </a:xfrm>
          <a:prstGeom prst="rect">
            <a:avLst/>
          </a:prstGeom>
          <a:noFill/>
          <a:ln w="9525">
            <a:noFill/>
            <a:miter lim="800000"/>
            <a:headEnd/>
            <a:tailEnd/>
          </a:ln>
          <a:effectLst/>
        </p:spPr>
        <p:txBody>
          <a:bodyPr lIns="0" tIns="0" rIns="0" bIns="0">
            <a:spAutoFit/>
          </a:bodyPr>
          <a:lstStyle/>
          <a:p>
            <a:pPr marL="771525" lvl="2" indent="-257175" defTabSz="822325">
              <a:lnSpc>
                <a:spcPct val="95000"/>
              </a:lnSpc>
              <a:buSzPct val="80000"/>
              <a:buFont typeface="Courier New" pitchFamily="49" charset="0"/>
              <a:buNone/>
            </a:pPr>
            <a:endParaRPr lang="ja-JP" altLang="en-US" sz="2200">
              <a:solidFill>
                <a:schemeClr val="tx1"/>
              </a:solidFill>
              <a:latin typeface="Times New Roman" charset="0"/>
            </a:endParaRPr>
          </a:p>
          <a:p>
            <a:pPr marL="411163" lvl="1" indent="-307975" defTabSz="822325">
              <a:lnSpc>
                <a:spcPct val="95000"/>
              </a:lnSpc>
              <a:buFontTx/>
              <a:buChar char="•"/>
            </a:pPr>
            <a:r>
              <a:rPr lang="en-US" altLang="ja-JP" sz="2400" b="1">
                <a:solidFill>
                  <a:srgbClr val="000000"/>
                </a:solidFill>
              </a:rPr>
              <a:t>Controller</a:t>
            </a:r>
            <a:r>
              <a:rPr lang="ja-JP" altLang="en-US" sz="2400" b="1">
                <a:solidFill>
                  <a:srgbClr val="000000"/>
                </a:solidFill>
                <a:latin typeface="ＭＳ Ｐゴシック" charset="-128"/>
              </a:rPr>
              <a:t>が実行され、画面にデータをマッピング</a:t>
            </a:r>
            <a:endParaRPr lang="ja-JP" altLang="en-US" sz="2200">
              <a:solidFill>
                <a:schemeClr val="tx1"/>
              </a:solidFill>
              <a:latin typeface="Times New Roman" charset="0"/>
            </a:endParaRPr>
          </a:p>
          <a:p>
            <a:pPr marL="771525" lvl="2" indent="-257175" defTabSz="822325">
              <a:lnSpc>
                <a:spcPct val="95000"/>
              </a:lnSpc>
              <a:buSzPct val="80000"/>
              <a:buFont typeface="Courier New" pitchFamily="49" charset="0"/>
              <a:buChar char="o"/>
            </a:pPr>
            <a:r>
              <a:rPr lang="ja-JP" altLang="en-US" sz="2200">
                <a:solidFill>
                  <a:schemeClr val="tx1"/>
                </a:solidFill>
                <a:latin typeface="Times New Roman" charset="0"/>
              </a:rPr>
              <a:t>以下は </a:t>
            </a:r>
            <a:r>
              <a:rPr lang="en-US" altLang="ja-JP" sz="2200" b="1">
                <a:solidFill>
                  <a:schemeClr val="tx1"/>
                </a:solidFill>
                <a:effectLst>
                  <a:outerShdw blurRad="38100" dist="38100" dir="2700000" algn="tl">
                    <a:srgbClr val="C0C0C0"/>
                  </a:outerShdw>
                </a:effectLst>
                <a:latin typeface="Times New Roman" charset="0"/>
              </a:rPr>
              <a:t>System.Web.Mvc.MvcHandler</a:t>
            </a:r>
          </a:p>
        </p:txBody>
      </p:sp>
      <p:sp>
        <p:nvSpPr>
          <p:cNvPr id="105479" name="Rectangle 7"/>
          <p:cNvSpPr>
            <a:spLocks noChangeArrowheads="1"/>
          </p:cNvSpPr>
          <p:nvPr/>
        </p:nvSpPr>
        <p:spPr bwMode="auto">
          <a:xfrm>
            <a:off x="4251325" y="2667000"/>
            <a:ext cx="184150" cy="457200"/>
          </a:xfrm>
          <a:prstGeom prst="rect">
            <a:avLst/>
          </a:prstGeom>
          <a:noFill/>
          <a:ln w="9525">
            <a:noFill/>
            <a:miter lim="800000"/>
            <a:headEnd/>
            <a:tailEnd/>
          </a:ln>
          <a:effectLst/>
        </p:spPr>
        <p:txBody>
          <a:bodyPr wrap="none">
            <a:spAutoFit/>
          </a:bodyPr>
          <a:lstStyle/>
          <a:p>
            <a:endParaRPr lang="ja-JP" altLang="en-US" sz="2400">
              <a:solidFill>
                <a:srgbClr val="000000"/>
              </a:solidFill>
            </a:endParaRPr>
          </a:p>
        </p:txBody>
      </p:sp>
      <p:pic>
        <p:nvPicPr>
          <p:cNvPr id="105480" name="Picture 8"/>
          <p:cNvPicPr>
            <a:picLocks noChangeAspect="1" noChangeArrowheads="1"/>
          </p:cNvPicPr>
          <p:nvPr/>
        </p:nvPicPr>
        <p:blipFill>
          <a:blip r:embed="rId3"/>
          <a:srcRect/>
          <a:stretch>
            <a:fillRect/>
          </a:stretch>
        </p:blipFill>
        <p:spPr bwMode="auto">
          <a:xfrm>
            <a:off x="914400" y="2362200"/>
            <a:ext cx="4572000" cy="2881313"/>
          </a:xfrm>
          <a:prstGeom prst="rect">
            <a:avLst/>
          </a:prstGeom>
          <a:noFill/>
          <a:ln w="9525">
            <a:noFill/>
            <a:miter lim="800000"/>
            <a:headEnd/>
            <a:tailEnd/>
          </a:ln>
          <a:effectLst/>
        </p:spPr>
      </p:pic>
      <p:sp>
        <p:nvSpPr>
          <p:cNvPr id="105481" name="Rectangle 9"/>
          <p:cNvSpPr>
            <a:spLocks noChangeArrowheads="1"/>
          </p:cNvSpPr>
          <p:nvPr/>
        </p:nvSpPr>
        <p:spPr bwMode="auto">
          <a:xfrm>
            <a:off x="1143000" y="3124200"/>
            <a:ext cx="4267200" cy="381000"/>
          </a:xfrm>
          <a:prstGeom prst="rect">
            <a:avLst/>
          </a:prstGeom>
          <a:noFill/>
          <a:ln w="19050">
            <a:solidFill>
              <a:srgbClr val="FF0000"/>
            </a:solidFill>
            <a:miter lim="800000"/>
            <a:headEnd/>
            <a:tailEnd/>
          </a:ln>
          <a:effectLst/>
        </p:spPr>
        <p:txBody>
          <a:bodyPr wrap="none" anchor="ctr"/>
          <a:lstStyle/>
          <a:p>
            <a:endParaRPr lang="ja-JP" altLang="en-US"/>
          </a:p>
        </p:txBody>
      </p:sp>
      <p:sp>
        <p:nvSpPr>
          <p:cNvPr id="105482" name="Rectangle 10"/>
          <p:cNvSpPr>
            <a:spLocks noChangeArrowheads="1"/>
          </p:cNvSpPr>
          <p:nvPr/>
        </p:nvSpPr>
        <p:spPr bwMode="auto">
          <a:xfrm>
            <a:off x="1143000" y="4343400"/>
            <a:ext cx="4267200" cy="762000"/>
          </a:xfrm>
          <a:prstGeom prst="rect">
            <a:avLst/>
          </a:prstGeom>
          <a:noFill/>
          <a:ln w="19050">
            <a:solidFill>
              <a:srgbClr val="FF0000"/>
            </a:solidFill>
            <a:miter lim="800000"/>
            <a:headEnd/>
            <a:tailEnd/>
          </a:ln>
          <a:effectLst/>
        </p:spPr>
        <p:txBody>
          <a:bodyPr wrap="none" anchor="ctr"/>
          <a:lstStyle/>
          <a:p>
            <a:endParaRPr lang="ja-JP" altLang="en-US"/>
          </a:p>
        </p:txBody>
      </p:sp>
      <p:sp>
        <p:nvSpPr>
          <p:cNvPr id="105483" name="AutoShape 11"/>
          <p:cNvSpPr>
            <a:spLocks noChangeArrowheads="1"/>
          </p:cNvSpPr>
          <p:nvPr/>
        </p:nvSpPr>
        <p:spPr bwMode="auto">
          <a:xfrm>
            <a:off x="5410200" y="3048000"/>
            <a:ext cx="473075" cy="481013"/>
          </a:xfrm>
          <a:prstGeom prst="rightArrow">
            <a:avLst>
              <a:gd name="adj1" fmla="val 42259"/>
              <a:gd name="adj2" fmla="val 25949"/>
            </a:avLst>
          </a:prstGeom>
          <a:gradFill rotWithShape="0">
            <a:gsLst>
              <a:gs pos="0">
                <a:srgbClr val="FF0000"/>
              </a:gs>
              <a:gs pos="100000">
                <a:srgbClr val="FFCCCC"/>
              </a:gs>
            </a:gsLst>
            <a:lin ang="5400000" scaled="1"/>
          </a:gradFill>
          <a:ln w="19050">
            <a:solidFill>
              <a:schemeClr val="tx1"/>
            </a:solidFill>
            <a:miter lim="800000"/>
            <a:headEnd/>
            <a:tailEnd/>
          </a:ln>
          <a:effectLst/>
        </p:spPr>
        <p:txBody>
          <a:bodyPr wrap="none" anchor="ctr"/>
          <a:lstStyle/>
          <a:p>
            <a:endParaRPr lang="ja-JP" altLang="en-US"/>
          </a:p>
        </p:txBody>
      </p:sp>
      <p:sp>
        <p:nvSpPr>
          <p:cNvPr id="105484" name="AutoShape 12"/>
          <p:cNvSpPr>
            <a:spLocks noChangeArrowheads="1"/>
          </p:cNvSpPr>
          <p:nvPr/>
        </p:nvSpPr>
        <p:spPr bwMode="auto">
          <a:xfrm>
            <a:off x="5410200" y="4495800"/>
            <a:ext cx="473075" cy="481013"/>
          </a:xfrm>
          <a:prstGeom prst="rightArrow">
            <a:avLst>
              <a:gd name="adj1" fmla="val 42259"/>
              <a:gd name="adj2" fmla="val 25949"/>
            </a:avLst>
          </a:prstGeom>
          <a:gradFill rotWithShape="0">
            <a:gsLst>
              <a:gs pos="0">
                <a:srgbClr val="FF0000"/>
              </a:gs>
              <a:gs pos="100000">
                <a:srgbClr val="FFCCCC"/>
              </a:gs>
            </a:gsLst>
            <a:lin ang="5400000" scaled="1"/>
          </a:gradFill>
          <a:ln w="19050">
            <a:solidFill>
              <a:schemeClr val="tx1"/>
            </a:solidFill>
            <a:miter lim="800000"/>
            <a:headEnd/>
            <a:tailEnd/>
          </a:ln>
          <a:effectLst/>
        </p:spPr>
        <p:txBody>
          <a:bodyPr wrap="none" anchor="ctr"/>
          <a:lstStyle/>
          <a:p>
            <a:endParaRPr lang="ja-JP" altLang="en-US"/>
          </a:p>
        </p:txBody>
      </p:sp>
      <p:sp>
        <p:nvSpPr>
          <p:cNvPr id="105485" name="Rectangle 13"/>
          <p:cNvSpPr>
            <a:spLocks noChangeArrowheads="1"/>
          </p:cNvSpPr>
          <p:nvPr/>
        </p:nvSpPr>
        <p:spPr bwMode="auto">
          <a:xfrm>
            <a:off x="5943600" y="3048000"/>
            <a:ext cx="2409825" cy="463550"/>
          </a:xfrm>
          <a:prstGeom prst="rect">
            <a:avLst/>
          </a:prstGeom>
          <a:noFill/>
          <a:ln w="9525">
            <a:noFill/>
            <a:miter lim="800000"/>
            <a:headEnd/>
            <a:tailEnd/>
          </a:ln>
          <a:effectLst/>
        </p:spPr>
        <p:txBody>
          <a:bodyPr wrap="none" lIns="82296" tIns="41148" rIns="82296" bIns="41148">
            <a:spAutoFit/>
          </a:bodyPr>
          <a:lstStyle/>
          <a:p>
            <a:pPr defTabSz="404813">
              <a:buClrTx/>
              <a:buSzTx/>
              <a:buFontTx/>
              <a:buNone/>
            </a:pPr>
            <a:r>
              <a:rPr lang="en-US" altLang="ja-JP" sz="2500" b="1">
                <a:solidFill>
                  <a:srgbClr val="FF0000"/>
                </a:solidFill>
                <a:effectLst>
                  <a:outerShdw blurRad="38100" dist="38100" dir="2700000" algn="tl">
                    <a:srgbClr val="C0C0C0"/>
                  </a:outerShdw>
                </a:effectLst>
              </a:rPr>
              <a:t>Controller </a:t>
            </a:r>
            <a:r>
              <a:rPr lang="ja-JP" altLang="en-US" sz="2500" b="1">
                <a:solidFill>
                  <a:srgbClr val="FF0000"/>
                </a:solidFill>
                <a:effectLst>
                  <a:outerShdw blurRad="38100" dist="38100" dir="2700000" algn="tl">
                    <a:srgbClr val="C0C0C0"/>
                  </a:outerShdw>
                </a:effectLst>
              </a:rPr>
              <a:t>作成</a:t>
            </a:r>
          </a:p>
        </p:txBody>
      </p:sp>
      <p:sp>
        <p:nvSpPr>
          <p:cNvPr id="105486" name="Rectangle 14"/>
          <p:cNvSpPr>
            <a:spLocks noChangeArrowheads="1"/>
          </p:cNvSpPr>
          <p:nvPr/>
        </p:nvSpPr>
        <p:spPr bwMode="auto">
          <a:xfrm>
            <a:off x="5943600" y="4495800"/>
            <a:ext cx="2409825" cy="463550"/>
          </a:xfrm>
          <a:prstGeom prst="rect">
            <a:avLst/>
          </a:prstGeom>
          <a:noFill/>
          <a:ln w="9525">
            <a:noFill/>
            <a:miter lim="800000"/>
            <a:headEnd/>
            <a:tailEnd/>
          </a:ln>
          <a:effectLst/>
        </p:spPr>
        <p:txBody>
          <a:bodyPr wrap="none" lIns="82296" tIns="41148" rIns="82296" bIns="41148">
            <a:spAutoFit/>
          </a:bodyPr>
          <a:lstStyle/>
          <a:p>
            <a:pPr defTabSz="404813">
              <a:buClrTx/>
              <a:buSzTx/>
              <a:buFontTx/>
              <a:buNone/>
            </a:pPr>
            <a:r>
              <a:rPr lang="en-US" altLang="ja-JP" sz="2500" b="1">
                <a:solidFill>
                  <a:srgbClr val="FF0000"/>
                </a:solidFill>
                <a:effectLst>
                  <a:outerShdw blurRad="38100" dist="38100" dir="2700000" algn="tl">
                    <a:srgbClr val="C0C0C0"/>
                  </a:outerShdw>
                </a:effectLst>
              </a:rPr>
              <a:t>Controller </a:t>
            </a:r>
            <a:r>
              <a:rPr lang="ja-JP" altLang="en-US" sz="2500" b="1">
                <a:solidFill>
                  <a:srgbClr val="FF0000"/>
                </a:solidFill>
                <a:effectLst>
                  <a:outerShdw blurRad="38100" dist="38100" dir="2700000" algn="tl">
                    <a:srgbClr val="C0C0C0"/>
                  </a:outerShdw>
                </a:effectLst>
              </a:rPr>
              <a:t>実行</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395288" y="320675"/>
            <a:ext cx="8710612" cy="614363"/>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en-US" altLang="ja-JP" sz="3200" b="1">
                <a:solidFill>
                  <a:srgbClr val="000000"/>
                </a:solidFill>
              </a:rPr>
              <a:t>ASP.NET MVC</a:t>
            </a:r>
            <a:r>
              <a:rPr lang="ja-JP" altLang="en-US" sz="3200" b="1">
                <a:solidFill>
                  <a:srgbClr val="000000"/>
                </a:solidFill>
                <a:latin typeface="ＭＳ Ｐゴシック" charset="-128"/>
              </a:rPr>
              <a:t>使ってみる</a:t>
            </a:r>
            <a:r>
              <a:rPr lang="ja-JP" altLang="en-US" sz="3200" b="1">
                <a:solidFill>
                  <a:srgbClr val="000000"/>
                </a:solidFill>
              </a:rPr>
              <a:t> </a:t>
            </a:r>
            <a:r>
              <a:rPr lang="ja-JP" altLang="en-US" sz="3200" b="1">
                <a:solidFill>
                  <a:srgbClr val="000000"/>
                </a:solidFill>
                <a:latin typeface="ＭＳ Ｐゴシック" charset="-128"/>
              </a:rPr>
              <a:t>～</a:t>
            </a:r>
            <a:r>
              <a:rPr lang="en-US" altLang="ja-JP" sz="3200" b="1">
                <a:solidFill>
                  <a:srgbClr val="000000"/>
                </a:solidFill>
              </a:rPr>
              <a:t>Controller 1/2</a:t>
            </a:r>
            <a:r>
              <a:rPr lang="ja-JP" altLang="en-US" sz="3200" b="1">
                <a:solidFill>
                  <a:srgbClr val="000000"/>
                </a:solidFill>
                <a:latin typeface="ＭＳ Ｐゴシック" charset="-128"/>
              </a:rPr>
              <a:t>～</a:t>
            </a:r>
          </a:p>
        </p:txBody>
      </p:sp>
      <p:sp>
        <p:nvSpPr>
          <p:cNvPr id="90115" name="Text Box 3"/>
          <p:cNvSpPr txBox="1">
            <a:spLocks noChangeArrowheads="1"/>
          </p:cNvSpPr>
          <p:nvPr/>
        </p:nvSpPr>
        <p:spPr bwMode="auto">
          <a:xfrm>
            <a:off x="395288" y="1096963"/>
            <a:ext cx="8024812" cy="2085975"/>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en-US" altLang="ja-JP" sz="2400" b="1">
                <a:solidFill>
                  <a:srgbClr val="000000"/>
                </a:solidFill>
              </a:rPr>
              <a:t>System.Web.Mvc.Controller </a:t>
            </a:r>
            <a:r>
              <a:rPr lang="ja-JP" altLang="en-US" sz="2400" b="1">
                <a:solidFill>
                  <a:srgbClr val="000000"/>
                </a:solidFill>
                <a:latin typeface="ＭＳ Ｐゴシック" charset="-128"/>
              </a:rPr>
              <a:t>で定義</a:t>
            </a:r>
            <a:endParaRPr lang="ja-JP" altLang="en-US" sz="2200">
              <a:solidFill>
                <a:schemeClr val="tx1"/>
              </a:solidFill>
              <a:latin typeface="Times New Roman" charset="0"/>
            </a:endParaRPr>
          </a:p>
          <a:p>
            <a:pPr marL="411163" lvl="1" indent="-307975" defTabSz="822325">
              <a:lnSpc>
                <a:spcPct val="95000"/>
              </a:lnSpc>
              <a:buFontTx/>
              <a:buChar char="•"/>
            </a:pPr>
            <a:r>
              <a:rPr lang="ja-JP" altLang="en-US" sz="2400" b="1">
                <a:solidFill>
                  <a:srgbClr val="000000"/>
                </a:solidFill>
              </a:rPr>
              <a:t>デフォルトでは、</a:t>
            </a:r>
            <a:r>
              <a:rPr lang="en-US" altLang="ja-JP" sz="2400" b="1">
                <a:solidFill>
                  <a:srgbClr val="000000"/>
                </a:solidFill>
              </a:rPr>
              <a:t>DefaultControllerFactory</a:t>
            </a:r>
            <a:r>
              <a:rPr lang="ja-JP" altLang="en-US" sz="2400" b="1">
                <a:solidFill>
                  <a:srgbClr val="000000"/>
                </a:solidFill>
                <a:latin typeface="ＭＳ Ｐゴシック" charset="-128"/>
              </a:rPr>
              <a:t>辺りから</a:t>
            </a:r>
            <a:r>
              <a:rPr lang="en-US" altLang="ja-JP" sz="2400" b="1">
                <a:solidFill>
                  <a:srgbClr val="000000"/>
                </a:solidFill>
              </a:rPr>
              <a:t>Controller</a:t>
            </a:r>
            <a:r>
              <a:rPr lang="ja-JP" altLang="en-US" sz="2400" b="1">
                <a:solidFill>
                  <a:srgbClr val="000000"/>
                </a:solidFill>
                <a:latin typeface="ＭＳ Ｐゴシック" charset="-128"/>
              </a:rPr>
              <a:t>が抜き出される</a:t>
            </a:r>
            <a:endParaRPr lang="ja-JP" altLang="en-US" sz="2200">
              <a:solidFill>
                <a:schemeClr val="tx1"/>
              </a:solidFill>
              <a:latin typeface="Times New Roman" charset="0"/>
            </a:endParaRPr>
          </a:p>
          <a:p>
            <a:pPr marL="411163" lvl="1" indent="-307975" defTabSz="822325">
              <a:lnSpc>
                <a:spcPct val="95000"/>
              </a:lnSpc>
              <a:buFontTx/>
              <a:buChar char="•"/>
            </a:pPr>
            <a:r>
              <a:rPr lang="en-US" altLang="ja-JP" sz="2400" b="1">
                <a:solidFill>
                  <a:srgbClr val="000000"/>
                </a:solidFill>
              </a:rPr>
              <a:t>Controller</a:t>
            </a:r>
            <a:r>
              <a:rPr lang="ja-JP" altLang="en-US" sz="2400" b="1">
                <a:solidFill>
                  <a:srgbClr val="000000"/>
                </a:solidFill>
              </a:rPr>
              <a:t>のアクション</a:t>
            </a:r>
            <a:r>
              <a:rPr lang="ja-JP" altLang="en-US" sz="2400" b="1">
                <a:solidFill>
                  <a:srgbClr val="000000"/>
                </a:solidFill>
                <a:latin typeface="ＭＳ Ｐゴシック" charset="-128"/>
              </a:rPr>
              <a:t>を実行された際に、</a:t>
            </a:r>
            <a:r>
              <a:rPr lang="en-US" altLang="ja-JP" sz="2400" b="1">
                <a:solidFill>
                  <a:srgbClr val="000000"/>
                </a:solidFill>
                <a:latin typeface="ＭＳ Ｐゴシック" charset="-128"/>
              </a:rPr>
              <a:t>ActionResult</a:t>
            </a:r>
            <a:r>
              <a:rPr lang="ja-JP" altLang="en-US" sz="2400" b="1">
                <a:solidFill>
                  <a:srgbClr val="000000"/>
                </a:solidFill>
                <a:latin typeface="ＭＳ Ｐゴシック" charset="-128"/>
              </a:rPr>
              <a:t>クラスを返す</a:t>
            </a:r>
            <a:endParaRPr lang="ja-JP" altLang="en-US" sz="2200">
              <a:solidFill>
                <a:schemeClr val="tx1"/>
              </a:solidFill>
              <a:latin typeface="Times New Roman" charset="0"/>
            </a:endParaRPr>
          </a:p>
          <a:p>
            <a:pPr marL="411163" lvl="1" indent="-307975" defTabSz="822325">
              <a:lnSpc>
                <a:spcPct val="95000"/>
              </a:lnSpc>
              <a:buFontTx/>
              <a:buChar char="•"/>
            </a:pPr>
            <a:endParaRPr lang="ja-JP" altLang="en-US" sz="2400" b="1">
              <a:solidFill>
                <a:srgbClr val="000000"/>
              </a:solidFill>
              <a:latin typeface="ＭＳ Ｐゴシック" charset="-128"/>
            </a:endParaRPr>
          </a:p>
        </p:txBody>
      </p:sp>
      <p:pic>
        <p:nvPicPr>
          <p:cNvPr id="90116" name="Picture 4"/>
          <p:cNvPicPr>
            <a:picLocks noChangeAspect="1" noChangeArrowheads="1"/>
          </p:cNvPicPr>
          <p:nvPr/>
        </p:nvPicPr>
        <p:blipFill>
          <a:blip r:embed="rId3"/>
          <a:srcRect/>
          <a:stretch>
            <a:fillRect/>
          </a:stretch>
        </p:blipFill>
        <p:spPr bwMode="auto">
          <a:xfrm>
            <a:off x="3200400" y="3276600"/>
            <a:ext cx="4648200" cy="1876425"/>
          </a:xfrm>
          <a:prstGeom prst="rect">
            <a:avLst/>
          </a:prstGeom>
          <a:noFill/>
          <a:ln w="9525">
            <a:noFill/>
            <a:miter lim="800000"/>
            <a:headEnd/>
            <a:tailEnd/>
          </a:ln>
          <a:effectLst/>
        </p:spPr>
      </p:pic>
      <p:sp>
        <p:nvSpPr>
          <p:cNvPr id="90117" name="Rectangle 5"/>
          <p:cNvSpPr>
            <a:spLocks noChangeArrowheads="1"/>
          </p:cNvSpPr>
          <p:nvPr/>
        </p:nvSpPr>
        <p:spPr bwMode="auto">
          <a:xfrm>
            <a:off x="3886200" y="3962400"/>
            <a:ext cx="3962400" cy="228600"/>
          </a:xfrm>
          <a:prstGeom prst="rect">
            <a:avLst/>
          </a:prstGeom>
          <a:noFill/>
          <a:ln w="25400">
            <a:solidFill>
              <a:srgbClr val="FF0000"/>
            </a:solidFill>
            <a:miter lim="800000"/>
            <a:headEnd/>
            <a:tailEnd/>
          </a:ln>
          <a:effectLst/>
        </p:spPr>
        <p:txBody>
          <a:bodyPr wrap="none" anchor="ctr"/>
          <a:lstStyle/>
          <a:p>
            <a:endParaRPr lang="ja-JP" altLang="en-US"/>
          </a:p>
        </p:txBody>
      </p:sp>
      <p:sp>
        <p:nvSpPr>
          <p:cNvPr id="90118" name="Rectangle 6"/>
          <p:cNvSpPr>
            <a:spLocks noChangeArrowheads="1"/>
          </p:cNvSpPr>
          <p:nvPr/>
        </p:nvSpPr>
        <p:spPr bwMode="auto">
          <a:xfrm>
            <a:off x="838200" y="5181600"/>
            <a:ext cx="7154863" cy="822325"/>
          </a:xfrm>
          <a:prstGeom prst="rect">
            <a:avLst/>
          </a:prstGeom>
          <a:noFill/>
          <a:ln w="9525">
            <a:noFill/>
            <a:miter lim="800000"/>
            <a:headEnd/>
            <a:tailEnd/>
          </a:ln>
          <a:effectLst/>
        </p:spPr>
        <p:txBody>
          <a:bodyPr wrap="none">
            <a:spAutoFit/>
          </a:bodyPr>
          <a:lstStyle/>
          <a:p>
            <a:r>
              <a:rPr lang="en-US" altLang="ja-JP" sz="2400" b="1">
                <a:solidFill>
                  <a:srgbClr val="000000"/>
                </a:solidFill>
              </a:rPr>
              <a:t>ControllerActionInvoker.cs</a:t>
            </a:r>
            <a:r>
              <a:rPr lang="ja-JP" altLang="en-US" sz="2400" b="1">
                <a:solidFill>
                  <a:srgbClr val="000000"/>
                </a:solidFill>
                <a:latin typeface="ＭＳ Ｐゴシック" charset="-128"/>
              </a:rPr>
              <a:t>辺りを見ると</a:t>
            </a:r>
            <a:r>
              <a:rPr lang="en-US" altLang="ja-JP" sz="2400" b="1">
                <a:solidFill>
                  <a:srgbClr val="000000"/>
                </a:solidFill>
              </a:rPr>
              <a:t>Controller</a:t>
            </a:r>
          </a:p>
          <a:p>
            <a:r>
              <a:rPr lang="ja-JP" altLang="en-US" sz="2400" b="1">
                <a:solidFill>
                  <a:srgbClr val="000000"/>
                </a:solidFill>
                <a:latin typeface="ＭＳ Ｐゴシック" charset="-128"/>
              </a:rPr>
              <a:t>がどうやって実行されてるかわかるよん</a:t>
            </a:r>
          </a:p>
        </p:txBody>
      </p:sp>
      <p:sp>
        <p:nvSpPr>
          <p:cNvPr id="90119" name="AutoShape 7"/>
          <p:cNvSpPr>
            <a:spLocks noChangeArrowheads="1"/>
          </p:cNvSpPr>
          <p:nvPr/>
        </p:nvSpPr>
        <p:spPr bwMode="auto">
          <a:xfrm>
            <a:off x="7924800" y="4267200"/>
            <a:ext cx="733425" cy="1524000"/>
          </a:xfrm>
          <a:prstGeom prst="curvedLeftArrow">
            <a:avLst>
              <a:gd name="adj1" fmla="val 41558"/>
              <a:gd name="adj2" fmla="val 83117"/>
              <a:gd name="adj3" fmla="val 33333"/>
            </a:avLst>
          </a:prstGeom>
          <a:solidFill>
            <a:srgbClr val="CCFFFF"/>
          </a:solidFill>
          <a:ln w="19050">
            <a:solidFill>
              <a:schemeClr val="tx1"/>
            </a:solidFill>
            <a:miter lim="800000"/>
            <a:headEnd/>
            <a:tailEnd/>
          </a:ln>
          <a:effectLst/>
        </p:spPr>
        <p:txBody>
          <a:bodyPr wrap="none" anchor="ctr"/>
          <a:lstStyle/>
          <a:p>
            <a:endParaRPr lang="ja-JP" altLang="en-US"/>
          </a:p>
        </p:txBody>
      </p:sp>
      <p:sp>
        <p:nvSpPr>
          <p:cNvPr id="90120" name="Rectangle 8"/>
          <p:cNvSpPr>
            <a:spLocks noChangeArrowheads="1"/>
          </p:cNvSpPr>
          <p:nvPr/>
        </p:nvSpPr>
        <p:spPr bwMode="auto">
          <a:xfrm>
            <a:off x="1541463" y="2819400"/>
            <a:ext cx="6154737" cy="457200"/>
          </a:xfrm>
          <a:prstGeom prst="rect">
            <a:avLst/>
          </a:prstGeom>
          <a:noFill/>
          <a:ln w="9525">
            <a:noFill/>
            <a:miter lim="800000"/>
            <a:headEnd/>
            <a:tailEnd/>
          </a:ln>
          <a:effectLst/>
        </p:spPr>
        <p:txBody>
          <a:bodyPr wrap="none">
            <a:spAutoFit/>
          </a:bodyPr>
          <a:lstStyle/>
          <a:p>
            <a:r>
              <a:rPr lang="ja-JP" altLang="en-US" sz="2400" b="1">
                <a:solidFill>
                  <a:srgbClr val="FF0000"/>
                </a:solidFill>
                <a:effectLst>
                  <a:outerShdw blurRad="38100" dist="38100" dir="2700000" algn="tl">
                    <a:srgbClr val="C0C0C0"/>
                  </a:outerShdw>
                </a:effectLst>
                <a:latin typeface="ＭＳ Ｐゴシック" charset="-128"/>
              </a:rPr>
              <a:t>困ったら</a:t>
            </a:r>
            <a:r>
              <a:rPr lang="en-US" altLang="ja-JP" sz="2400" b="1">
                <a:solidFill>
                  <a:srgbClr val="FF0000"/>
                </a:solidFill>
                <a:effectLst>
                  <a:outerShdw blurRad="38100" dist="38100" dir="2700000" algn="tl">
                    <a:srgbClr val="C0C0C0"/>
                  </a:outerShdw>
                </a:effectLst>
              </a:rPr>
              <a:t>Controller.cs</a:t>
            </a:r>
            <a:r>
              <a:rPr lang="ja-JP" altLang="en-US" sz="2400" b="1">
                <a:solidFill>
                  <a:srgbClr val="FF0000"/>
                </a:solidFill>
                <a:effectLst>
                  <a:outerShdw blurRad="38100" dist="38100" dir="2700000" algn="tl">
                    <a:srgbClr val="C0C0C0"/>
                  </a:outerShdw>
                </a:effectLst>
                <a:latin typeface="ＭＳ Ｐゴシック" charset="-128"/>
              </a:rPr>
              <a:t>クラスを眺めてみよう！</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395288" y="320675"/>
            <a:ext cx="8482012" cy="614363"/>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en-US" altLang="ja-JP" sz="3200" b="1">
                <a:solidFill>
                  <a:srgbClr val="000000"/>
                </a:solidFill>
              </a:rPr>
              <a:t>ASP.NET MVC </a:t>
            </a:r>
            <a:r>
              <a:rPr lang="ja-JP" altLang="en-US" sz="3200" b="1">
                <a:solidFill>
                  <a:srgbClr val="000000"/>
                </a:solidFill>
                <a:latin typeface="ＭＳ Ｐゴシック" charset="-128"/>
              </a:rPr>
              <a:t>使ってみる</a:t>
            </a:r>
            <a:r>
              <a:rPr lang="ja-JP" altLang="en-US" sz="3200" b="1">
                <a:solidFill>
                  <a:srgbClr val="000000"/>
                </a:solidFill>
              </a:rPr>
              <a:t> </a:t>
            </a:r>
            <a:r>
              <a:rPr lang="ja-JP" altLang="en-US" sz="3200" b="1">
                <a:solidFill>
                  <a:srgbClr val="000000"/>
                </a:solidFill>
                <a:latin typeface="ＭＳ Ｐゴシック" charset="-128"/>
              </a:rPr>
              <a:t>～</a:t>
            </a:r>
            <a:r>
              <a:rPr lang="en-US" altLang="ja-JP" sz="3200" b="1">
                <a:solidFill>
                  <a:srgbClr val="000000"/>
                </a:solidFill>
              </a:rPr>
              <a:t>Controller 2/2</a:t>
            </a:r>
            <a:r>
              <a:rPr lang="ja-JP" altLang="en-US" sz="3200" b="1">
                <a:solidFill>
                  <a:srgbClr val="000000"/>
                </a:solidFill>
                <a:latin typeface="ＭＳ Ｐゴシック" charset="-128"/>
              </a:rPr>
              <a:t>～</a:t>
            </a:r>
          </a:p>
        </p:txBody>
      </p:sp>
      <p:sp>
        <p:nvSpPr>
          <p:cNvPr id="91139" name="Text Box 3"/>
          <p:cNvSpPr txBox="1">
            <a:spLocks noChangeArrowheads="1"/>
          </p:cNvSpPr>
          <p:nvPr/>
        </p:nvSpPr>
        <p:spPr bwMode="auto">
          <a:xfrm>
            <a:off x="395288" y="1096963"/>
            <a:ext cx="8024812" cy="1390650"/>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en-US" altLang="ja-JP" sz="2400" b="1">
                <a:solidFill>
                  <a:srgbClr val="000000"/>
                </a:solidFill>
              </a:rPr>
              <a:t>Controller</a:t>
            </a:r>
            <a:r>
              <a:rPr lang="ja-JP" altLang="en-US" sz="2400" b="1">
                <a:solidFill>
                  <a:srgbClr val="000000"/>
                </a:solidFill>
                <a:latin typeface="ＭＳ Ｐゴシック" charset="-128"/>
              </a:rPr>
              <a:t>辺りに余計な拡張をしようと思ったら・・</a:t>
            </a:r>
          </a:p>
          <a:p>
            <a:pPr marL="771525" lvl="2" indent="-257175" defTabSz="822325">
              <a:lnSpc>
                <a:spcPct val="95000"/>
              </a:lnSpc>
              <a:buFontTx/>
              <a:buChar char="•"/>
            </a:pPr>
            <a:r>
              <a:rPr lang="en-US" altLang="ja-JP" sz="2400" b="1">
                <a:solidFill>
                  <a:srgbClr val="000000"/>
                </a:solidFill>
              </a:rPr>
              <a:t>IControllerFactory</a:t>
            </a:r>
            <a:r>
              <a:rPr lang="ja-JP" altLang="en-US" sz="2400" b="1">
                <a:solidFill>
                  <a:srgbClr val="000000"/>
                </a:solidFill>
                <a:latin typeface="ＭＳ Ｐゴシック" charset="-128"/>
              </a:rPr>
              <a:t>を実装したクラスに置き換えるといい感じ</a:t>
            </a:r>
            <a:r>
              <a:rPr lang="en-US" altLang="ja-JP" sz="2400" b="1">
                <a:solidFill>
                  <a:srgbClr val="000000"/>
                </a:solidFill>
              </a:rPr>
              <a:t>(</a:t>
            </a:r>
            <a:r>
              <a:rPr lang="ja-JP" altLang="en-US" sz="2400" b="1">
                <a:solidFill>
                  <a:srgbClr val="000000"/>
                </a:solidFill>
                <a:latin typeface="ＭＳ Ｐゴシック" charset="-128"/>
              </a:rPr>
              <a:t>現状では</a:t>
            </a:r>
            <a:r>
              <a:rPr lang="en-US" altLang="ja-JP" sz="2400" b="1">
                <a:solidFill>
                  <a:srgbClr val="000000"/>
                </a:solidFill>
              </a:rPr>
              <a:t>DefaultControllerFactory</a:t>
            </a:r>
            <a:r>
              <a:rPr lang="ja-JP" altLang="en-US" sz="2400" b="1">
                <a:solidFill>
                  <a:srgbClr val="000000"/>
                </a:solidFill>
                <a:latin typeface="ＭＳ Ｐゴシック" charset="-128"/>
              </a:rPr>
              <a:t>辺りを継承したクラスでいじると良いかも</a:t>
            </a:r>
            <a:r>
              <a:rPr lang="en-US" altLang="ja-JP" sz="2400" b="1">
                <a:solidFill>
                  <a:srgbClr val="000000"/>
                </a:solidFill>
              </a:rPr>
              <a:t>)</a:t>
            </a:r>
          </a:p>
        </p:txBody>
      </p:sp>
      <p:pic>
        <p:nvPicPr>
          <p:cNvPr id="91140" name="Picture 4"/>
          <p:cNvPicPr>
            <a:picLocks noChangeAspect="1" noChangeArrowheads="1"/>
          </p:cNvPicPr>
          <p:nvPr/>
        </p:nvPicPr>
        <p:blipFill>
          <a:blip r:embed="rId3"/>
          <a:srcRect/>
          <a:stretch>
            <a:fillRect/>
          </a:stretch>
        </p:blipFill>
        <p:spPr bwMode="auto">
          <a:xfrm>
            <a:off x="1524000" y="2590800"/>
            <a:ext cx="5943600" cy="2716213"/>
          </a:xfrm>
          <a:prstGeom prst="rect">
            <a:avLst/>
          </a:prstGeom>
          <a:noFill/>
          <a:ln w="9525">
            <a:noFill/>
            <a:miter lim="800000"/>
            <a:headEnd/>
            <a:tailEnd/>
          </a:ln>
          <a:effectLst/>
        </p:spPr>
      </p:pic>
      <p:sp>
        <p:nvSpPr>
          <p:cNvPr id="91141" name="Rectangle 5"/>
          <p:cNvSpPr>
            <a:spLocks noChangeArrowheads="1"/>
          </p:cNvSpPr>
          <p:nvPr/>
        </p:nvSpPr>
        <p:spPr bwMode="auto">
          <a:xfrm>
            <a:off x="1752600" y="3810000"/>
            <a:ext cx="3962400" cy="762000"/>
          </a:xfrm>
          <a:prstGeom prst="rect">
            <a:avLst/>
          </a:prstGeom>
          <a:noFill/>
          <a:ln w="25400">
            <a:solidFill>
              <a:srgbClr val="FF0000"/>
            </a:solidFill>
            <a:miter lim="800000"/>
            <a:headEnd/>
            <a:tailEnd/>
          </a:ln>
          <a:effectLst/>
        </p:spPr>
        <p:txBody>
          <a:bodyPr wrap="none" anchor="ctr"/>
          <a:lstStyle/>
          <a:p>
            <a:endParaRPr lang="ja-JP" altLang="en-US"/>
          </a:p>
        </p:txBody>
      </p:sp>
      <p:sp>
        <p:nvSpPr>
          <p:cNvPr id="91142" name="Rectangle 6"/>
          <p:cNvSpPr>
            <a:spLocks noChangeArrowheads="1"/>
          </p:cNvSpPr>
          <p:nvPr/>
        </p:nvSpPr>
        <p:spPr bwMode="auto">
          <a:xfrm>
            <a:off x="1066800" y="5410200"/>
            <a:ext cx="7140575" cy="457200"/>
          </a:xfrm>
          <a:prstGeom prst="rect">
            <a:avLst/>
          </a:prstGeom>
          <a:noFill/>
          <a:ln w="9525">
            <a:noFill/>
            <a:miter lim="800000"/>
            <a:headEnd/>
            <a:tailEnd/>
          </a:ln>
          <a:effectLst/>
        </p:spPr>
        <p:txBody>
          <a:bodyPr wrap="none">
            <a:spAutoFit/>
          </a:bodyPr>
          <a:lstStyle/>
          <a:p>
            <a:r>
              <a:rPr lang="en-US" altLang="ja-JP" sz="2400" b="1">
                <a:solidFill>
                  <a:srgbClr val="FF0000"/>
                </a:solidFill>
                <a:effectLst>
                  <a:outerShdw blurRad="38100" dist="38100" dir="2700000" algn="tl">
                    <a:srgbClr val="C0C0C0"/>
                  </a:outerShdw>
                </a:effectLst>
              </a:rPr>
              <a:t>Controller</a:t>
            </a:r>
            <a:r>
              <a:rPr lang="ja-JP" altLang="en-US" sz="2400" b="1">
                <a:solidFill>
                  <a:srgbClr val="FF0000"/>
                </a:solidFill>
                <a:effectLst>
                  <a:outerShdw blurRad="38100" dist="38100" dir="2700000" algn="tl">
                    <a:srgbClr val="C0C0C0"/>
                  </a:outerShdw>
                </a:effectLst>
              </a:rPr>
              <a:t>に対して、</a:t>
            </a:r>
            <a:r>
              <a:rPr lang="en-US" altLang="ja-JP" sz="2400" b="1">
                <a:solidFill>
                  <a:srgbClr val="FF0000"/>
                </a:solidFill>
                <a:effectLst>
                  <a:outerShdw blurRad="38100" dist="38100" dir="2700000" algn="tl">
                    <a:srgbClr val="C0C0C0"/>
                  </a:outerShdw>
                </a:effectLst>
              </a:rPr>
              <a:t>DI</a:t>
            </a:r>
            <a:r>
              <a:rPr lang="ja-JP" altLang="en-US" sz="2400" b="1">
                <a:solidFill>
                  <a:srgbClr val="FF0000"/>
                </a:solidFill>
                <a:effectLst>
                  <a:outerShdw blurRad="38100" dist="38100" dir="2700000" algn="tl">
                    <a:srgbClr val="C0C0C0"/>
                  </a:outerShdw>
                </a:effectLst>
              </a:rPr>
              <a:t>コンテナでインジェクションとか</a:t>
            </a:r>
            <a:endParaRPr lang="ja-JP" altLang="en-US" sz="2400" b="1">
              <a:solidFill>
                <a:srgbClr val="FF0000"/>
              </a:solidFill>
              <a:effectLst>
                <a:outerShdw blurRad="38100" dist="38100" dir="2700000" algn="tl">
                  <a:srgbClr val="C0C0C0"/>
                </a:outerShdw>
              </a:effectLst>
              <a:latin typeface="ＭＳ Ｐゴシック"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57188" y="274638"/>
            <a:ext cx="8286750" cy="706437"/>
          </a:xfrm>
          <a:prstGeom prst="rect">
            <a:avLst/>
          </a:prstGeom>
          <a:noFill/>
          <a:ln w="9525">
            <a:noFill/>
            <a:round/>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a:solidFill>
                  <a:srgbClr val="000000"/>
                </a:solidFill>
              </a:rPr>
              <a:t>自己紹介</a:t>
            </a:r>
          </a:p>
        </p:txBody>
      </p:sp>
      <p:sp>
        <p:nvSpPr>
          <p:cNvPr id="4098" name="Rectangle 2"/>
          <p:cNvSpPr>
            <a:spLocks noChangeArrowheads="1"/>
          </p:cNvSpPr>
          <p:nvPr/>
        </p:nvSpPr>
        <p:spPr bwMode="auto">
          <a:xfrm>
            <a:off x="357188" y="1052513"/>
            <a:ext cx="8286750" cy="2986087"/>
          </a:xfrm>
          <a:prstGeom prst="rect">
            <a:avLst/>
          </a:prstGeom>
          <a:noFill/>
          <a:ln w="9525">
            <a:noFill/>
            <a:round/>
            <a:headEnd/>
            <a:tailEnd/>
          </a:ln>
          <a:effectLst/>
        </p:spPr>
        <p:txBody>
          <a:bodyPr lIns="90000" tIns="46800" rIns="90000" bIns="46800"/>
          <a:lstStyle/>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rPr>
              <a:t>HN	： 割と普通</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rPr>
              <a:t>本拠地	： 横浜近辺</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rPr>
              <a:t>肩書き 	： </a:t>
            </a:r>
            <a:r>
              <a:rPr lang="ja-JP" altLang="en-US" sz="3200">
                <a:solidFill>
                  <a:srgbClr val="000000"/>
                </a:solidFill>
              </a:rPr>
              <a:t>コードをあまり書けない </a:t>
            </a:r>
            <a:r>
              <a:rPr lang="en-US" sz="3200">
                <a:solidFill>
                  <a:srgbClr val="000000"/>
                </a:solidFill>
              </a:rPr>
              <a:t>SI</a:t>
            </a:r>
            <a:r>
              <a:rPr lang="ja-JP" altLang="en-US" sz="3200">
                <a:solidFill>
                  <a:srgbClr val="000000"/>
                </a:solidFill>
              </a:rPr>
              <a:t>屋</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rPr>
              <a:t>趣味	： </a:t>
            </a:r>
            <a:r>
              <a:rPr lang="ja-JP" altLang="en-US" sz="3200">
                <a:solidFill>
                  <a:srgbClr val="000000"/>
                </a:solidFill>
              </a:rPr>
              <a:t>コードを書く＆絵を描く</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ja-JP" altLang="en-US" sz="3200">
                <a:solidFill>
                  <a:srgbClr val="000000"/>
                </a:solidFill>
              </a:rPr>
              <a:t>その他　： </a:t>
            </a:r>
            <a:r>
              <a:rPr lang="en-US" altLang="ja-JP" sz="3200">
                <a:solidFill>
                  <a:srgbClr val="000000"/>
                </a:solidFill>
              </a:rPr>
              <a:t>InfoQ</a:t>
            </a:r>
            <a:r>
              <a:rPr lang="ja-JP" altLang="en-US" sz="3200">
                <a:solidFill>
                  <a:srgbClr val="000000"/>
                </a:solidFill>
              </a:rPr>
              <a:t>の翻訳者もどき</a:t>
            </a:r>
          </a:p>
        </p:txBody>
      </p:sp>
      <p:pic>
        <p:nvPicPr>
          <p:cNvPr id="4100" name="Picture 4"/>
          <p:cNvPicPr>
            <a:picLocks noChangeAspect="1" noChangeArrowheads="1"/>
          </p:cNvPicPr>
          <p:nvPr/>
        </p:nvPicPr>
        <p:blipFill>
          <a:blip r:embed="rId3"/>
          <a:srcRect/>
          <a:stretch>
            <a:fillRect/>
          </a:stretch>
        </p:blipFill>
        <p:spPr bwMode="auto">
          <a:xfrm>
            <a:off x="4648200" y="4038600"/>
            <a:ext cx="2362200" cy="1944688"/>
          </a:xfrm>
          <a:prstGeom prst="rect">
            <a:avLst/>
          </a:prstGeom>
          <a:noFill/>
          <a:ln w="9525">
            <a:noFill/>
            <a:round/>
            <a:headEnd/>
            <a:tailEnd/>
          </a:ln>
          <a:effectLst/>
        </p:spPr>
      </p:pic>
      <p:pic>
        <p:nvPicPr>
          <p:cNvPr id="4105" name="Picture 9"/>
          <p:cNvPicPr>
            <a:picLocks noChangeAspect="1" noChangeArrowheads="1"/>
          </p:cNvPicPr>
          <p:nvPr/>
        </p:nvPicPr>
        <p:blipFill>
          <a:blip r:embed="rId4"/>
          <a:srcRect/>
          <a:stretch>
            <a:fillRect/>
          </a:stretch>
        </p:blipFill>
        <p:spPr bwMode="auto">
          <a:xfrm>
            <a:off x="1295400" y="4038600"/>
            <a:ext cx="2600325" cy="1831975"/>
          </a:xfrm>
          <a:prstGeom prst="rect">
            <a:avLst/>
          </a:prstGeom>
          <a:noFill/>
          <a:ln w="9525">
            <a:noFill/>
            <a:miter lim="800000"/>
            <a:headEnd/>
            <a:tailEnd/>
          </a:ln>
          <a:effec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95288" y="395288"/>
            <a:ext cx="8210550" cy="463550"/>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en-US" altLang="ja-JP" sz="3200" b="1">
                <a:solidFill>
                  <a:srgbClr val="000000"/>
                </a:solidFill>
              </a:rPr>
              <a:t>ASP.NET MVC</a:t>
            </a:r>
            <a:r>
              <a:rPr lang="ja-JP" altLang="en-US" sz="3200" b="1">
                <a:solidFill>
                  <a:srgbClr val="000000"/>
                </a:solidFill>
                <a:latin typeface="ＭＳ Ｐゴシック" charset="-128"/>
              </a:rPr>
              <a:t>を使ってみる</a:t>
            </a:r>
            <a:r>
              <a:rPr lang="ja-JP" altLang="en-US" sz="3200" b="1">
                <a:solidFill>
                  <a:srgbClr val="000000"/>
                </a:solidFill>
              </a:rPr>
              <a:t> </a:t>
            </a:r>
            <a:r>
              <a:rPr lang="ja-JP" altLang="en-US" sz="3200" b="1">
                <a:solidFill>
                  <a:srgbClr val="000000"/>
                </a:solidFill>
                <a:latin typeface="ＭＳ Ｐゴシック" charset="-128"/>
              </a:rPr>
              <a:t>～</a:t>
            </a:r>
            <a:r>
              <a:rPr lang="en-US" altLang="ja-JP" sz="3200" b="1">
                <a:solidFill>
                  <a:srgbClr val="000000"/>
                </a:solidFill>
              </a:rPr>
              <a:t>Model 1/2</a:t>
            </a:r>
            <a:r>
              <a:rPr lang="ja-JP" altLang="en-US" sz="3200" b="1">
                <a:solidFill>
                  <a:srgbClr val="000000"/>
                </a:solidFill>
                <a:latin typeface="ＭＳ Ｐゴシック" charset="-128"/>
              </a:rPr>
              <a:t>～</a:t>
            </a:r>
          </a:p>
        </p:txBody>
      </p:sp>
      <p:sp>
        <p:nvSpPr>
          <p:cNvPr id="92163" name="Text Box 3"/>
          <p:cNvSpPr txBox="1">
            <a:spLocks noChangeArrowheads="1"/>
          </p:cNvSpPr>
          <p:nvPr/>
        </p:nvSpPr>
        <p:spPr bwMode="auto">
          <a:xfrm>
            <a:off x="395288" y="1096963"/>
            <a:ext cx="8024812" cy="1390650"/>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en-US" altLang="ja-JP" sz="2400" b="1">
                <a:solidFill>
                  <a:srgbClr val="000000"/>
                </a:solidFill>
              </a:rPr>
              <a:t>System.Web.Mvc.IModelBinder</a:t>
            </a:r>
            <a:r>
              <a:rPr lang="ja-JP" altLang="en-US" sz="2400" b="1">
                <a:solidFill>
                  <a:srgbClr val="000000"/>
                </a:solidFill>
                <a:latin typeface="ＭＳ Ｐゴシック" charset="-128"/>
              </a:rPr>
              <a:t>を使ったりできるよ！</a:t>
            </a:r>
            <a:endParaRPr lang="ja-JP" altLang="en-US" sz="2200">
              <a:solidFill>
                <a:schemeClr val="tx1"/>
              </a:solidFill>
              <a:latin typeface="Times New Roman" charset="0"/>
            </a:endParaRPr>
          </a:p>
          <a:p>
            <a:pPr marL="771525" lvl="2" indent="-257175" defTabSz="822325">
              <a:lnSpc>
                <a:spcPct val="95000"/>
              </a:lnSpc>
              <a:buSzPct val="80000"/>
              <a:buFont typeface="Courier New" pitchFamily="49" charset="0"/>
              <a:buChar char="o"/>
            </a:pPr>
            <a:r>
              <a:rPr lang="ja-JP" altLang="en-US" sz="2400" b="1">
                <a:solidFill>
                  <a:srgbClr val="000000"/>
                </a:solidFill>
                <a:latin typeface="ＭＳ Ｐゴシック" charset="-128"/>
              </a:rPr>
              <a:t>バインド用の独自インターフェースを使って</a:t>
            </a:r>
            <a:r>
              <a:rPr lang="en-US" altLang="ja-JP" sz="2400" b="1">
                <a:solidFill>
                  <a:srgbClr val="000000"/>
                </a:solidFill>
              </a:rPr>
              <a:t>Binding</a:t>
            </a:r>
            <a:endParaRPr lang="en-US" altLang="ja-JP" sz="2200">
              <a:solidFill>
                <a:schemeClr val="tx1"/>
              </a:solidFill>
              <a:latin typeface="Times New Roman" charset="0"/>
            </a:endParaRPr>
          </a:p>
          <a:p>
            <a:pPr marL="771525" lvl="2" indent="-257175" defTabSz="822325">
              <a:lnSpc>
                <a:spcPct val="95000"/>
              </a:lnSpc>
              <a:buSzPct val="80000"/>
              <a:buFont typeface="Courier New" pitchFamily="49" charset="0"/>
              <a:buChar char="o"/>
            </a:pPr>
            <a:r>
              <a:rPr lang="ja-JP" altLang="en-US" sz="2400" b="1">
                <a:solidFill>
                  <a:srgbClr val="000000"/>
                </a:solidFill>
                <a:latin typeface="ＭＳ Ｐゴシック" charset="-128"/>
              </a:rPr>
              <a:t>アクション実行の段階ではすでにモデルにバインディングされてる(</a:t>
            </a:r>
            <a:r>
              <a:rPr lang="en-US" altLang="ja-JP" sz="2400" b="1">
                <a:solidFill>
                  <a:srgbClr val="000000"/>
                </a:solidFill>
              </a:rPr>
              <a:t>ControllerActionInvoker</a:t>
            </a:r>
            <a:r>
              <a:rPr lang="ja-JP" altLang="en-US" sz="2400" b="1">
                <a:solidFill>
                  <a:srgbClr val="000000"/>
                </a:solidFill>
              </a:rPr>
              <a:t>内でバインド</a:t>
            </a:r>
            <a:r>
              <a:rPr lang="ja-JP" altLang="en-US" sz="2400" b="1">
                <a:solidFill>
                  <a:srgbClr val="000000"/>
                </a:solidFill>
                <a:latin typeface="ＭＳ Ｐゴシック" charset="-128"/>
              </a:rPr>
              <a:t>)！</a:t>
            </a:r>
            <a:endParaRPr lang="ja-JP" altLang="en-US" sz="2200">
              <a:solidFill>
                <a:schemeClr val="tx1"/>
              </a:solidFill>
              <a:latin typeface="Times New Roman" charset="0"/>
            </a:endParaRPr>
          </a:p>
        </p:txBody>
      </p:sp>
      <p:pic>
        <p:nvPicPr>
          <p:cNvPr id="92165" name="Picture 5"/>
          <p:cNvPicPr>
            <a:picLocks noChangeAspect="1" noChangeArrowheads="1"/>
          </p:cNvPicPr>
          <p:nvPr/>
        </p:nvPicPr>
        <p:blipFill>
          <a:blip r:embed="rId3"/>
          <a:srcRect/>
          <a:stretch>
            <a:fillRect/>
          </a:stretch>
        </p:blipFill>
        <p:spPr bwMode="auto">
          <a:xfrm>
            <a:off x="685800" y="2667000"/>
            <a:ext cx="3067050" cy="952500"/>
          </a:xfrm>
          <a:prstGeom prst="rect">
            <a:avLst/>
          </a:prstGeom>
          <a:noFill/>
          <a:ln w="9525">
            <a:noFill/>
            <a:miter lim="800000"/>
            <a:headEnd/>
            <a:tailEnd/>
          </a:ln>
          <a:effectLst/>
        </p:spPr>
      </p:pic>
      <p:pic>
        <p:nvPicPr>
          <p:cNvPr id="92166" name="Picture 6"/>
          <p:cNvPicPr>
            <a:picLocks noChangeAspect="1" noChangeArrowheads="1"/>
          </p:cNvPicPr>
          <p:nvPr/>
        </p:nvPicPr>
        <p:blipFill>
          <a:blip r:embed="rId4"/>
          <a:srcRect/>
          <a:stretch>
            <a:fillRect/>
          </a:stretch>
        </p:blipFill>
        <p:spPr bwMode="auto">
          <a:xfrm>
            <a:off x="4343400" y="3581400"/>
            <a:ext cx="4081463" cy="2182813"/>
          </a:xfrm>
          <a:prstGeom prst="rect">
            <a:avLst/>
          </a:prstGeom>
          <a:noFill/>
          <a:ln w="9525">
            <a:noFill/>
            <a:miter lim="800000"/>
            <a:headEnd/>
            <a:tailEnd/>
          </a:ln>
          <a:effectLst/>
        </p:spPr>
      </p:pic>
      <p:sp>
        <p:nvSpPr>
          <p:cNvPr id="92167" name="AutoShape 7"/>
          <p:cNvSpPr>
            <a:spLocks noChangeArrowheads="1"/>
          </p:cNvSpPr>
          <p:nvPr/>
        </p:nvSpPr>
        <p:spPr bwMode="auto">
          <a:xfrm rot="-2700000">
            <a:off x="3581400" y="3581400"/>
            <a:ext cx="712788" cy="904875"/>
          </a:xfrm>
          <a:prstGeom prst="upDownArrow">
            <a:avLst>
              <a:gd name="adj1" fmla="val 50796"/>
              <a:gd name="adj2" fmla="val 27135"/>
            </a:avLst>
          </a:prstGeom>
          <a:gradFill rotWithShape="0">
            <a:gsLst>
              <a:gs pos="0">
                <a:srgbClr val="00B8FF"/>
              </a:gs>
              <a:gs pos="100000">
                <a:schemeClr val="bg1"/>
              </a:gs>
            </a:gsLst>
            <a:lin ang="5400000" scaled="1"/>
          </a:gradFill>
          <a:ln w="25400">
            <a:solidFill>
              <a:schemeClr val="tx1"/>
            </a:solidFill>
            <a:miter lim="800000"/>
            <a:headEnd/>
            <a:tailEnd/>
          </a:ln>
          <a:effectLst/>
        </p:spPr>
        <p:txBody>
          <a:bodyPr vert="eaVert" wrap="none" anchor="ctr"/>
          <a:lstStyle/>
          <a:p>
            <a:endParaRPr lang="ja-JP" altLang="en-US"/>
          </a:p>
        </p:txBody>
      </p:sp>
      <p:sp>
        <p:nvSpPr>
          <p:cNvPr id="92168" name="Rectangle 8"/>
          <p:cNvSpPr>
            <a:spLocks noChangeArrowheads="1"/>
          </p:cNvSpPr>
          <p:nvPr/>
        </p:nvSpPr>
        <p:spPr bwMode="auto">
          <a:xfrm>
            <a:off x="838200" y="3505200"/>
            <a:ext cx="2527300" cy="457200"/>
          </a:xfrm>
          <a:prstGeom prst="rect">
            <a:avLst/>
          </a:prstGeom>
          <a:noFill/>
          <a:ln w="9525">
            <a:noFill/>
            <a:miter lim="800000"/>
            <a:headEnd/>
            <a:tailEnd/>
          </a:ln>
          <a:effectLst/>
        </p:spPr>
        <p:txBody>
          <a:bodyPr wrap="none">
            <a:spAutoFit/>
          </a:bodyPr>
          <a:lstStyle/>
          <a:p>
            <a:r>
              <a:rPr lang="en-US" altLang="ja-JP" sz="2400" b="1">
                <a:solidFill>
                  <a:srgbClr val="FF0000"/>
                </a:solidFill>
                <a:effectLst>
                  <a:outerShdw blurRad="38100" dist="38100" dir="2700000" algn="tl">
                    <a:srgbClr val="C0C0C0"/>
                  </a:outerShdw>
                </a:effectLst>
              </a:rPr>
              <a:t>ViewModel</a:t>
            </a:r>
            <a:r>
              <a:rPr lang="ja-JP" altLang="en-US" sz="2400" b="1">
                <a:solidFill>
                  <a:srgbClr val="FF0000"/>
                </a:solidFill>
                <a:effectLst>
                  <a:outerShdw blurRad="38100" dist="38100" dir="2700000" algn="tl">
                    <a:srgbClr val="C0C0C0"/>
                  </a:outerShdw>
                </a:effectLst>
              </a:rPr>
              <a:t>クラス</a:t>
            </a:r>
            <a:endParaRPr lang="ja-JP" altLang="en-US" sz="2400" b="1">
              <a:solidFill>
                <a:srgbClr val="FF0000"/>
              </a:solidFill>
              <a:effectLst>
                <a:outerShdw blurRad="38100" dist="38100" dir="2700000" algn="tl">
                  <a:srgbClr val="C0C0C0"/>
                </a:outerShdw>
              </a:effectLst>
              <a:latin typeface="ＭＳ Ｐゴシック" charset="-128"/>
            </a:endParaRPr>
          </a:p>
        </p:txBody>
      </p:sp>
      <p:sp>
        <p:nvSpPr>
          <p:cNvPr id="92169" name="Rectangle 9"/>
          <p:cNvSpPr>
            <a:spLocks noChangeArrowheads="1"/>
          </p:cNvSpPr>
          <p:nvPr/>
        </p:nvSpPr>
        <p:spPr bwMode="auto">
          <a:xfrm>
            <a:off x="5181600" y="5638800"/>
            <a:ext cx="1919288" cy="457200"/>
          </a:xfrm>
          <a:prstGeom prst="rect">
            <a:avLst/>
          </a:prstGeom>
          <a:noFill/>
          <a:ln w="9525">
            <a:noFill/>
            <a:miter lim="800000"/>
            <a:headEnd/>
            <a:tailEnd/>
          </a:ln>
          <a:effectLst/>
        </p:spPr>
        <p:txBody>
          <a:bodyPr wrap="none">
            <a:spAutoFit/>
          </a:bodyPr>
          <a:lstStyle/>
          <a:p>
            <a:r>
              <a:rPr lang="en-US" altLang="ja-JP" sz="2400" b="1">
                <a:solidFill>
                  <a:srgbClr val="FF0000"/>
                </a:solidFill>
                <a:effectLst>
                  <a:outerShdw blurRad="38100" dist="38100" dir="2700000" algn="tl">
                    <a:srgbClr val="C0C0C0"/>
                  </a:outerShdw>
                </a:effectLst>
              </a:rPr>
              <a:t>Binder</a:t>
            </a:r>
            <a:r>
              <a:rPr lang="ja-JP" altLang="en-US" sz="2400" b="1">
                <a:solidFill>
                  <a:srgbClr val="FF0000"/>
                </a:solidFill>
                <a:effectLst>
                  <a:outerShdw blurRad="38100" dist="38100" dir="2700000" algn="tl">
                    <a:srgbClr val="C0C0C0"/>
                  </a:outerShdw>
                </a:effectLst>
              </a:rPr>
              <a:t>クラス</a:t>
            </a:r>
            <a:endParaRPr lang="ja-JP" altLang="en-US" sz="2400" b="1">
              <a:solidFill>
                <a:srgbClr val="FF0000"/>
              </a:solidFill>
              <a:effectLst>
                <a:outerShdw blurRad="38100" dist="38100" dir="2700000" algn="tl">
                  <a:srgbClr val="C0C0C0"/>
                </a:outerShdw>
              </a:effectLst>
              <a:latin typeface="ＭＳ Ｐゴシック"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95288" y="395288"/>
            <a:ext cx="8210550" cy="463550"/>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en-US" altLang="ja-JP" sz="3200" b="1">
                <a:solidFill>
                  <a:srgbClr val="000000"/>
                </a:solidFill>
              </a:rPr>
              <a:t>ASP.NET MVC</a:t>
            </a:r>
            <a:r>
              <a:rPr lang="ja-JP" altLang="en-US" sz="3200" b="1">
                <a:solidFill>
                  <a:srgbClr val="000000"/>
                </a:solidFill>
                <a:latin typeface="ＭＳ Ｐゴシック" charset="-128"/>
              </a:rPr>
              <a:t>を使ってみる</a:t>
            </a:r>
            <a:r>
              <a:rPr lang="ja-JP" altLang="en-US" sz="3200" b="1">
                <a:solidFill>
                  <a:srgbClr val="000000"/>
                </a:solidFill>
              </a:rPr>
              <a:t> </a:t>
            </a:r>
            <a:r>
              <a:rPr lang="ja-JP" altLang="en-US" sz="3200" b="1">
                <a:solidFill>
                  <a:srgbClr val="000000"/>
                </a:solidFill>
                <a:latin typeface="ＭＳ Ｐゴシック" charset="-128"/>
              </a:rPr>
              <a:t>～</a:t>
            </a:r>
            <a:r>
              <a:rPr lang="en-US" altLang="ja-JP" sz="3200" b="1">
                <a:solidFill>
                  <a:srgbClr val="000000"/>
                </a:solidFill>
              </a:rPr>
              <a:t>Model 2/2</a:t>
            </a:r>
            <a:r>
              <a:rPr lang="ja-JP" altLang="en-US" sz="3200" b="1">
                <a:solidFill>
                  <a:srgbClr val="000000"/>
                </a:solidFill>
                <a:latin typeface="ＭＳ Ｐゴシック" charset="-128"/>
              </a:rPr>
              <a:t>～</a:t>
            </a:r>
          </a:p>
        </p:txBody>
      </p:sp>
      <p:sp>
        <p:nvSpPr>
          <p:cNvPr id="106499" name="Text Box 3"/>
          <p:cNvSpPr txBox="1">
            <a:spLocks noChangeArrowheads="1"/>
          </p:cNvSpPr>
          <p:nvPr/>
        </p:nvSpPr>
        <p:spPr bwMode="auto">
          <a:xfrm>
            <a:off x="381000" y="990600"/>
            <a:ext cx="8024813" cy="1708150"/>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endParaRPr lang="ja-JP" altLang="en-US" sz="2200">
              <a:solidFill>
                <a:schemeClr val="tx1"/>
              </a:solidFill>
              <a:latin typeface="Times New Roman" charset="0"/>
            </a:endParaRPr>
          </a:p>
          <a:p>
            <a:pPr marL="411163" lvl="1" indent="-307975" defTabSz="822325">
              <a:lnSpc>
                <a:spcPct val="95000"/>
              </a:lnSpc>
              <a:buFontTx/>
              <a:buChar char="•"/>
            </a:pPr>
            <a:r>
              <a:rPr lang="en-US" altLang="ja-JP" sz="2400" b="1">
                <a:solidFill>
                  <a:srgbClr val="000000"/>
                </a:solidFill>
              </a:rPr>
              <a:t>Controller#UpdateModel</a:t>
            </a:r>
            <a:r>
              <a:rPr lang="ja-JP" altLang="en-US" sz="2400" b="1">
                <a:solidFill>
                  <a:srgbClr val="000000"/>
                </a:solidFill>
                <a:latin typeface="ＭＳ Ｐゴシック" charset="-128"/>
              </a:rPr>
              <a:t>メソッドを使うのも全然有り</a:t>
            </a:r>
            <a:endParaRPr lang="ja-JP" altLang="en-US" sz="2200">
              <a:solidFill>
                <a:schemeClr val="tx1"/>
              </a:solidFill>
              <a:latin typeface="Times New Roman" charset="0"/>
            </a:endParaRPr>
          </a:p>
          <a:p>
            <a:pPr marL="771525" lvl="2" indent="-257175" defTabSz="822325">
              <a:lnSpc>
                <a:spcPct val="95000"/>
              </a:lnSpc>
              <a:buSzPct val="80000"/>
              <a:buFont typeface="Courier New" pitchFamily="49" charset="0"/>
              <a:buChar char="o"/>
            </a:pPr>
            <a:r>
              <a:rPr lang="en-US" altLang="ja-JP" sz="2400" b="1">
                <a:solidFill>
                  <a:srgbClr val="000000"/>
                </a:solidFill>
              </a:rPr>
              <a:t>Controller</a:t>
            </a:r>
            <a:r>
              <a:rPr lang="ja-JP" altLang="en-US" sz="2400" b="1">
                <a:solidFill>
                  <a:srgbClr val="000000"/>
                </a:solidFill>
                <a:latin typeface="ＭＳ Ｐゴシック" charset="-128"/>
              </a:rPr>
              <a:t>内で明示的にバインディングする</a:t>
            </a:r>
            <a:endParaRPr lang="ja-JP" altLang="en-US" sz="2200">
              <a:solidFill>
                <a:schemeClr val="tx1"/>
              </a:solidFill>
              <a:latin typeface="Times New Roman" charset="0"/>
            </a:endParaRPr>
          </a:p>
          <a:p>
            <a:pPr marL="771525" lvl="2" indent="-257175" defTabSz="822325">
              <a:lnSpc>
                <a:spcPct val="95000"/>
              </a:lnSpc>
              <a:buSzPct val="80000"/>
              <a:buFont typeface="Courier New" pitchFamily="49" charset="0"/>
              <a:buChar char="o"/>
            </a:pPr>
            <a:r>
              <a:rPr lang="en-US" altLang="ja-JP" sz="2400" b="1">
                <a:solidFill>
                  <a:srgbClr val="000000"/>
                </a:solidFill>
              </a:rPr>
              <a:t>FormCollection</a:t>
            </a:r>
            <a:r>
              <a:rPr lang="ja-JP" altLang="en-US" sz="2400" b="1">
                <a:solidFill>
                  <a:srgbClr val="000000"/>
                </a:solidFill>
                <a:latin typeface="ＭＳ Ｐゴシック" charset="-128"/>
              </a:rPr>
              <a:t>と</a:t>
            </a:r>
            <a:r>
              <a:rPr lang="en-US" altLang="ja-JP" sz="2400" b="1">
                <a:solidFill>
                  <a:srgbClr val="000000"/>
                </a:solidFill>
              </a:rPr>
              <a:t>Models</a:t>
            </a:r>
            <a:r>
              <a:rPr lang="ja-JP" altLang="en-US" sz="2400" b="1">
                <a:solidFill>
                  <a:srgbClr val="000000"/>
                </a:solidFill>
                <a:latin typeface="ＭＳ Ｐゴシック" charset="-128"/>
              </a:rPr>
              <a:t>なクラスに対するマッピングをリフレクション使ってやってくれる</a:t>
            </a:r>
          </a:p>
        </p:txBody>
      </p:sp>
      <p:pic>
        <p:nvPicPr>
          <p:cNvPr id="106500" name="Picture 4"/>
          <p:cNvPicPr>
            <a:picLocks noChangeAspect="1" noChangeArrowheads="1"/>
          </p:cNvPicPr>
          <p:nvPr/>
        </p:nvPicPr>
        <p:blipFill>
          <a:blip r:embed="rId3"/>
          <a:srcRect/>
          <a:stretch>
            <a:fillRect/>
          </a:stretch>
        </p:blipFill>
        <p:spPr bwMode="auto">
          <a:xfrm>
            <a:off x="2133600" y="2819400"/>
            <a:ext cx="4552950" cy="2095500"/>
          </a:xfrm>
          <a:prstGeom prst="rect">
            <a:avLst/>
          </a:prstGeom>
          <a:noFill/>
          <a:ln w="9525">
            <a:noFill/>
            <a:miter lim="800000"/>
            <a:headEnd/>
            <a:tailEnd/>
          </a:ln>
          <a:effectLst/>
        </p:spPr>
      </p:pic>
      <p:sp>
        <p:nvSpPr>
          <p:cNvPr id="106501" name="Rectangle 5"/>
          <p:cNvSpPr>
            <a:spLocks noChangeArrowheads="1"/>
          </p:cNvSpPr>
          <p:nvPr/>
        </p:nvSpPr>
        <p:spPr bwMode="auto">
          <a:xfrm>
            <a:off x="2590800" y="3581400"/>
            <a:ext cx="3962400" cy="304800"/>
          </a:xfrm>
          <a:prstGeom prst="rect">
            <a:avLst/>
          </a:prstGeom>
          <a:noFill/>
          <a:ln w="25400">
            <a:solidFill>
              <a:srgbClr val="FF0000"/>
            </a:solidFill>
            <a:miter lim="800000"/>
            <a:headEnd/>
            <a:tailEnd/>
          </a:ln>
          <a:effectLst/>
        </p:spPr>
        <p:txBody>
          <a:bodyPr wrap="none" anchor="ctr"/>
          <a:lstStyle/>
          <a:p>
            <a:endParaRPr lang="ja-JP" altLang="en-US"/>
          </a:p>
        </p:txBody>
      </p:sp>
      <p:sp>
        <p:nvSpPr>
          <p:cNvPr id="106502" name="Rectangle 6"/>
          <p:cNvSpPr>
            <a:spLocks noChangeArrowheads="1"/>
          </p:cNvSpPr>
          <p:nvPr/>
        </p:nvSpPr>
        <p:spPr bwMode="auto">
          <a:xfrm>
            <a:off x="762000" y="5010150"/>
            <a:ext cx="7839075" cy="457200"/>
          </a:xfrm>
          <a:prstGeom prst="rect">
            <a:avLst/>
          </a:prstGeom>
          <a:noFill/>
          <a:ln w="9525">
            <a:noFill/>
            <a:miter lim="800000"/>
            <a:headEnd/>
            <a:tailEnd/>
          </a:ln>
          <a:effectLst/>
        </p:spPr>
        <p:txBody>
          <a:bodyPr wrap="none">
            <a:spAutoFit/>
          </a:bodyPr>
          <a:lstStyle/>
          <a:p>
            <a:r>
              <a:rPr lang="ja-JP" altLang="en-US" sz="2400" b="1">
                <a:solidFill>
                  <a:srgbClr val="FF0000"/>
                </a:solidFill>
                <a:effectLst>
                  <a:outerShdw blurRad="38100" dist="38100" dir="2700000" algn="tl">
                    <a:srgbClr val="C0C0C0"/>
                  </a:outerShdw>
                </a:effectLst>
                <a:latin typeface="ＭＳ Ｐゴシック" charset="-128"/>
              </a:rPr>
              <a:t>「プロパティ名 == </a:t>
            </a:r>
            <a:r>
              <a:rPr lang="en-US" altLang="ja-JP" sz="2400" b="1">
                <a:solidFill>
                  <a:srgbClr val="FF0000"/>
                </a:solidFill>
                <a:effectLst>
                  <a:outerShdw blurRad="38100" dist="38100" dir="2700000" algn="tl">
                    <a:srgbClr val="C0C0C0"/>
                  </a:outerShdw>
                </a:effectLst>
                <a:latin typeface="ＭＳ Ｐゴシック" charset="-128"/>
              </a:rPr>
              <a:t>collection[“name</a:t>
            </a:r>
            <a:r>
              <a:rPr lang="ja-JP" altLang="en-US" sz="2400" b="1">
                <a:solidFill>
                  <a:srgbClr val="FF0000"/>
                </a:solidFill>
                <a:effectLst>
                  <a:outerShdw blurRad="38100" dist="38100" dir="2700000" algn="tl">
                    <a:srgbClr val="C0C0C0"/>
                  </a:outerShdw>
                </a:effectLst>
                <a:latin typeface="ＭＳ Ｐゴシック" charset="-128"/>
              </a:rPr>
              <a:t>属性”]」の値をマッピング</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395288" y="320675"/>
            <a:ext cx="8210550" cy="614363"/>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en-US" altLang="ja-JP" sz="3200" b="1">
                <a:solidFill>
                  <a:srgbClr val="000000"/>
                </a:solidFill>
              </a:rPr>
              <a:t>ASP.NET MVC</a:t>
            </a:r>
            <a:r>
              <a:rPr lang="ja-JP" altLang="en-US" sz="3200" b="1">
                <a:solidFill>
                  <a:srgbClr val="000000"/>
                </a:solidFill>
                <a:latin typeface="ＭＳ Ｐゴシック" charset="-128"/>
              </a:rPr>
              <a:t>を使ってみる</a:t>
            </a:r>
            <a:r>
              <a:rPr lang="ja-JP" altLang="en-US" sz="3200" b="1">
                <a:solidFill>
                  <a:srgbClr val="000000"/>
                </a:solidFill>
              </a:rPr>
              <a:t> </a:t>
            </a:r>
            <a:r>
              <a:rPr lang="ja-JP" altLang="en-US" sz="3200" b="1">
                <a:solidFill>
                  <a:srgbClr val="000000"/>
                </a:solidFill>
                <a:latin typeface="ＭＳ Ｐゴシック" charset="-128"/>
              </a:rPr>
              <a:t>～</a:t>
            </a:r>
            <a:r>
              <a:rPr lang="en-US" altLang="ja-JP" sz="3200" b="1">
                <a:solidFill>
                  <a:srgbClr val="000000"/>
                </a:solidFill>
              </a:rPr>
              <a:t>View 1/2</a:t>
            </a:r>
            <a:r>
              <a:rPr lang="ja-JP" altLang="en-US" sz="3200" b="1">
                <a:solidFill>
                  <a:srgbClr val="000000"/>
                </a:solidFill>
                <a:latin typeface="ＭＳ Ｐゴシック" charset="-128"/>
              </a:rPr>
              <a:t>～</a:t>
            </a:r>
          </a:p>
        </p:txBody>
      </p:sp>
      <p:sp>
        <p:nvSpPr>
          <p:cNvPr id="94211" name="Text Box 3"/>
          <p:cNvSpPr txBox="1">
            <a:spLocks noChangeArrowheads="1"/>
          </p:cNvSpPr>
          <p:nvPr/>
        </p:nvSpPr>
        <p:spPr bwMode="auto">
          <a:xfrm>
            <a:off x="395288" y="1096963"/>
            <a:ext cx="8024812" cy="695325"/>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en-US" altLang="ja-JP" sz="2400" b="1">
                <a:solidFill>
                  <a:srgbClr val="000000"/>
                </a:solidFill>
              </a:rPr>
              <a:t>Controller</a:t>
            </a:r>
            <a:r>
              <a:rPr lang="ja-JP" altLang="en-US" sz="2400" b="1">
                <a:solidFill>
                  <a:srgbClr val="000000"/>
                </a:solidFill>
                <a:latin typeface="ＭＳ Ｐゴシック" charset="-128"/>
              </a:rPr>
              <a:t>戻り値</a:t>
            </a:r>
            <a:r>
              <a:rPr lang="en-US" altLang="ja-JP" sz="2400" b="1">
                <a:solidFill>
                  <a:srgbClr val="000000"/>
                </a:solidFill>
              </a:rPr>
              <a:t>ActionResult</a:t>
            </a:r>
            <a:r>
              <a:rPr lang="ja-JP" altLang="en-US" sz="2400" b="1">
                <a:solidFill>
                  <a:srgbClr val="000000"/>
                </a:solidFill>
              </a:rPr>
              <a:t>の中で、</a:t>
            </a:r>
            <a:r>
              <a:rPr lang="en-US" altLang="ja-JP" sz="2400" b="1">
                <a:solidFill>
                  <a:srgbClr val="000000"/>
                </a:solidFill>
              </a:rPr>
              <a:t>ViewResult</a:t>
            </a:r>
            <a:r>
              <a:rPr lang="ja-JP" altLang="en-US" sz="2400" b="1">
                <a:solidFill>
                  <a:srgbClr val="000000"/>
                </a:solidFill>
              </a:rPr>
              <a:t>が*.</a:t>
            </a:r>
            <a:r>
              <a:rPr lang="en-US" altLang="ja-JP" sz="2400" b="1">
                <a:solidFill>
                  <a:srgbClr val="000000"/>
                </a:solidFill>
              </a:rPr>
              <a:t>aspx</a:t>
            </a:r>
            <a:r>
              <a:rPr lang="ja-JP" altLang="en-US" sz="2400" b="1">
                <a:solidFill>
                  <a:srgbClr val="000000"/>
                </a:solidFill>
              </a:rPr>
              <a:t>のレンダーに対応してる</a:t>
            </a:r>
            <a:endParaRPr lang="ja-JP" altLang="en-US" sz="2200">
              <a:solidFill>
                <a:schemeClr val="tx1"/>
              </a:solidFill>
              <a:latin typeface="Times New Roman" charset="0"/>
            </a:endParaRPr>
          </a:p>
        </p:txBody>
      </p:sp>
      <p:pic>
        <p:nvPicPr>
          <p:cNvPr id="94212" name="Picture 4"/>
          <p:cNvPicPr>
            <a:picLocks noChangeAspect="1" noChangeArrowheads="1"/>
          </p:cNvPicPr>
          <p:nvPr/>
        </p:nvPicPr>
        <p:blipFill>
          <a:blip r:embed="rId3"/>
          <a:srcRect/>
          <a:stretch>
            <a:fillRect/>
          </a:stretch>
        </p:blipFill>
        <p:spPr bwMode="auto">
          <a:xfrm>
            <a:off x="381000" y="1876425"/>
            <a:ext cx="4419600" cy="2724150"/>
          </a:xfrm>
          <a:prstGeom prst="rect">
            <a:avLst/>
          </a:prstGeom>
          <a:noFill/>
          <a:ln w="9525">
            <a:noFill/>
            <a:miter lim="800000"/>
            <a:headEnd/>
            <a:tailEnd/>
          </a:ln>
          <a:effectLst/>
        </p:spPr>
      </p:pic>
      <p:pic>
        <p:nvPicPr>
          <p:cNvPr id="94213" name="Picture 5"/>
          <p:cNvPicPr>
            <a:picLocks noChangeAspect="1" noChangeArrowheads="1"/>
          </p:cNvPicPr>
          <p:nvPr/>
        </p:nvPicPr>
        <p:blipFill>
          <a:blip r:embed="rId4"/>
          <a:srcRect/>
          <a:stretch>
            <a:fillRect/>
          </a:stretch>
        </p:blipFill>
        <p:spPr bwMode="auto">
          <a:xfrm>
            <a:off x="381000" y="4572000"/>
            <a:ext cx="4800600" cy="1790700"/>
          </a:xfrm>
          <a:prstGeom prst="rect">
            <a:avLst/>
          </a:prstGeom>
          <a:noFill/>
          <a:ln w="9525">
            <a:noFill/>
            <a:miter lim="800000"/>
            <a:headEnd/>
            <a:tailEnd/>
          </a:ln>
          <a:effectLst/>
        </p:spPr>
      </p:pic>
      <p:sp>
        <p:nvSpPr>
          <p:cNvPr id="94214" name="Rectangle 6"/>
          <p:cNvSpPr>
            <a:spLocks noChangeArrowheads="1"/>
          </p:cNvSpPr>
          <p:nvPr/>
        </p:nvSpPr>
        <p:spPr bwMode="auto">
          <a:xfrm>
            <a:off x="609600" y="3048000"/>
            <a:ext cx="3962400" cy="609600"/>
          </a:xfrm>
          <a:prstGeom prst="rect">
            <a:avLst/>
          </a:prstGeom>
          <a:noFill/>
          <a:ln w="25400">
            <a:solidFill>
              <a:srgbClr val="FF0000"/>
            </a:solidFill>
            <a:miter lim="800000"/>
            <a:headEnd/>
            <a:tailEnd/>
          </a:ln>
          <a:effectLst/>
        </p:spPr>
        <p:txBody>
          <a:bodyPr wrap="none" anchor="ctr"/>
          <a:lstStyle/>
          <a:p>
            <a:endParaRPr lang="ja-JP" altLang="en-US"/>
          </a:p>
        </p:txBody>
      </p:sp>
      <p:sp>
        <p:nvSpPr>
          <p:cNvPr id="94215" name="Rectangle 7"/>
          <p:cNvSpPr>
            <a:spLocks noChangeArrowheads="1"/>
          </p:cNvSpPr>
          <p:nvPr/>
        </p:nvSpPr>
        <p:spPr bwMode="auto">
          <a:xfrm>
            <a:off x="609600" y="3810000"/>
            <a:ext cx="3962400" cy="228600"/>
          </a:xfrm>
          <a:prstGeom prst="rect">
            <a:avLst/>
          </a:prstGeom>
          <a:noFill/>
          <a:ln w="25400">
            <a:solidFill>
              <a:srgbClr val="FF0000"/>
            </a:solidFill>
            <a:miter lim="800000"/>
            <a:headEnd/>
            <a:tailEnd/>
          </a:ln>
          <a:effectLst/>
        </p:spPr>
        <p:txBody>
          <a:bodyPr wrap="none" anchor="ctr"/>
          <a:lstStyle/>
          <a:p>
            <a:endParaRPr lang="ja-JP" altLang="en-US"/>
          </a:p>
        </p:txBody>
      </p:sp>
      <p:sp>
        <p:nvSpPr>
          <p:cNvPr id="94216" name="Rectangle 8"/>
          <p:cNvSpPr>
            <a:spLocks noChangeArrowheads="1"/>
          </p:cNvSpPr>
          <p:nvPr/>
        </p:nvSpPr>
        <p:spPr bwMode="auto">
          <a:xfrm>
            <a:off x="609600" y="4648200"/>
            <a:ext cx="4572000" cy="533400"/>
          </a:xfrm>
          <a:prstGeom prst="rect">
            <a:avLst/>
          </a:prstGeom>
          <a:noFill/>
          <a:ln w="25400">
            <a:solidFill>
              <a:srgbClr val="FF0000"/>
            </a:solidFill>
            <a:miter lim="800000"/>
            <a:headEnd/>
            <a:tailEnd/>
          </a:ln>
          <a:effectLst/>
        </p:spPr>
        <p:txBody>
          <a:bodyPr wrap="none" anchor="ctr"/>
          <a:lstStyle/>
          <a:p>
            <a:endParaRPr lang="ja-JP" altLang="en-US"/>
          </a:p>
        </p:txBody>
      </p:sp>
      <p:sp>
        <p:nvSpPr>
          <p:cNvPr id="94217" name="AutoShape 9"/>
          <p:cNvSpPr>
            <a:spLocks noChangeArrowheads="1"/>
          </p:cNvSpPr>
          <p:nvPr/>
        </p:nvSpPr>
        <p:spPr bwMode="auto">
          <a:xfrm>
            <a:off x="4572000" y="3100388"/>
            <a:ext cx="473075" cy="481012"/>
          </a:xfrm>
          <a:prstGeom prst="rightArrow">
            <a:avLst>
              <a:gd name="adj1" fmla="val 42259"/>
              <a:gd name="adj2" fmla="val 25949"/>
            </a:avLst>
          </a:prstGeom>
          <a:gradFill rotWithShape="0">
            <a:gsLst>
              <a:gs pos="0">
                <a:srgbClr val="FF0000"/>
              </a:gs>
              <a:gs pos="100000">
                <a:srgbClr val="FFCCCC"/>
              </a:gs>
            </a:gsLst>
            <a:lin ang="5400000" scaled="1"/>
          </a:gradFill>
          <a:ln w="19050">
            <a:solidFill>
              <a:schemeClr val="tx1"/>
            </a:solidFill>
            <a:miter lim="800000"/>
            <a:headEnd/>
            <a:tailEnd/>
          </a:ln>
          <a:effectLst/>
        </p:spPr>
        <p:txBody>
          <a:bodyPr wrap="none" anchor="ctr"/>
          <a:lstStyle/>
          <a:p>
            <a:endParaRPr lang="ja-JP" altLang="en-US"/>
          </a:p>
        </p:txBody>
      </p:sp>
      <p:sp>
        <p:nvSpPr>
          <p:cNvPr id="94218" name="Rectangle 10"/>
          <p:cNvSpPr>
            <a:spLocks noChangeArrowheads="1"/>
          </p:cNvSpPr>
          <p:nvPr/>
        </p:nvSpPr>
        <p:spPr bwMode="auto">
          <a:xfrm>
            <a:off x="5105400" y="3100388"/>
            <a:ext cx="1846263" cy="463550"/>
          </a:xfrm>
          <a:prstGeom prst="rect">
            <a:avLst/>
          </a:prstGeom>
          <a:noFill/>
          <a:ln w="9525">
            <a:noFill/>
            <a:miter lim="800000"/>
            <a:headEnd/>
            <a:tailEnd/>
          </a:ln>
          <a:effectLst/>
        </p:spPr>
        <p:txBody>
          <a:bodyPr wrap="none" lIns="82296" tIns="41148" rIns="82296" bIns="41148">
            <a:spAutoFit/>
          </a:bodyPr>
          <a:lstStyle/>
          <a:p>
            <a:pPr defTabSz="404813">
              <a:buClrTx/>
              <a:buSzTx/>
              <a:buFontTx/>
              <a:buNone/>
            </a:pPr>
            <a:r>
              <a:rPr lang="en-US" altLang="ja-JP" sz="2500" b="1">
                <a:solidFill>
                  <a:srgbClr val="FF0000"/>
                </a:solidFill>
                <a:effectLst>
                  <a:outerShdw blurRad="38100" dist="38100" dir="2700000" algn="tl">
                    <a:srgbClr val="C0C0C0"/>
                  </a:outerShdw>
                </a:effectLst>
              </a:rPr>
              <a:t>View</a:t>
            </a:r>
            <a:r>
              <a:rPr lang="ja-JP" altLang="en-US" sz="2500" b="1">
                <a:solidFill>
                  <a:srgbClr val="FF0000"/>
                </a:solidFill>
                <a:effectLst>
                  <a:outerShdw blurRad="38100" dist="38100" dir="2700000" algn="tl">
                    <a:srgbClr val="C0C0C0"/>
                  </a:outerShdw>
                </a:effectLst>
              </a:rPr>
              <a:t>の検索</a:t>
            </a:r>
          </a:p>
        </p:txBody>
      </p:sp>
      <p:sp>
        <p:nvSpPr>
          <p:cNvPr id="94219" name="AutoShape 11"/>
          <p:cNvSpPr>
            <a:spLocks noChangeArrowheads="1"/>
          </p:cNvSpPr>
          <p:nvPr/>
        </p:nvSpPr>
        <p:spPr bwMode="auto">
          <a:xfrm>
            <a:off x="4572000" y="3657600"/>
            <a:ext cx="473075" cy="481013"/>
          </a:xfrm>
          <a:prstGeom prst="rightArrow">
            <a:avLst>
              <a:gd name="adj1" fmla="val 42259"/>
              <a:gd name="adj2" fmla="val 25949"/>
            </a:avLst>
          </a:prstGeom>
          <a:gradFill rotWithShape="0">
            <a:gsLst>
              <a:gs pos="0">
                <a:srgbClr val="FF0000"/>
              </a:gs>
              <a:gs pos="100000">
                <a:srgbClr val="FFCCCC"/>
              </a:gs>
            </a:gsLst>
            <a:lin ang="5400000" scaled="1"/>
          </a:gradFill>
          <a:ln w="19050">
            <a:solidFill>
              <a:schemeClr val="tx1"/>
            </a:solidFill>
            <a:miter lim="800000"/>
            <a:headEnd/>
            <a:tailEnd/>
          </a:ln>
          <a:effectLst/>
        </p:spPr>
        <p:txBody>
          <a:bodyPr wrap="none" anchor="ctr"/>
          <a:lstStyle/>
          <a:p>
            <a:endParaRPr lang="ja-JP" altLang="en-US"/>
          </a:p>
        </p:txBody>
      </p:sp>
      <p:sp>
        <p:nvSpPr>
          <p:cNvPr id="94220" name="Rectangle 12"/>
          <p:cNvSpPr>
            <a:spLocks noChangeArrowheads="1"/>
          </p:cNvSpPr>
          <p:nvPr/>
        </p:nvSpPr>
        <p:spPr bwMode="auto">
          <a:xfrm>
            <a:off x="5105400" y="3657600"/>
            <a:ext cx="2828925" cy="463550"/>
          </a:xfrm>
          <a:prstGeom prst="rect">
            <a:avLst/>
          </a:prstGeom>
          <a:noFill/>
          <a:ln w="9525">
            <a:noFill/>
            <a:miter lim="800000"/>
            <a:headEnd/>
            <a:tailEnd/>
          </a:ln>
          <a:effectLst/>
        </p:spPr>
        <p:txBody>
          <a:bodyPr wrap="none" lIns="82296" tIns="41148" rIns="82296" bIns="41148">
            <a:spAutoFit/>
          </a:bodyPr>
          <a:lstStyle/>
          <a:p>
            <a:pPr defTabSz="404813">
              <a:buClrTx/>
              <a:buSzTx/>
              <a:buFontTx/>
              <a:buNone/>
            </a:pPr>
            <a:r>
              <a:rPr lang="en-US" altLang="ja-JP" sz="2500" b="1">
                <a:solidFill>
                  <a:srgbClr val="FF0000"/>
                </a:solidFill>
                <a:effectLst>
                  <a:outerShdw blurRad="38100" dist="38100" dir="2700000" algn="tl">
                    <a:srgbClr val="C0C0C0"/>
                  </a:outerShdw>
                </a:effectLst>
              </a:rPr>
              <a:t>View</a:t>
            </a:r>
            <a:r>
              <a:rPr lang="ja-JP" altLang="en-US" sz="2500" b="1">
                <a:solidFill>
                  <a:srgbClr val="FF0000"/>
                </a:solidFill>
                <a:effectLst>
                  <a:outerShdw blurRad="38100" dist="38100" dir="2700000" algn="tl">
                    <a:srgbClr val="C0C0C0"/>
                  </a:outerShdw>
                </a:effectLst>
              </a:rPr>
              <a:t>でレンダリング</a:t>
            </a:r>
          </a:p>
        </p:txBody>
      </p:sp>
      <p:sp>
        <p:nvSpPr>
          <p:cNvPr id="94221" name="AutoShape 13"/>
          <p:cNvSpPr>
            <a:spLocks noChangeArrowheads="1"/>
          </p:cNvSpPr>
          <p:nvPr/>
        </p:nvSpPr>
        <p:spPr bwMode="auto">
          <a:xfrm>
            <a:off x="228600" y="3200400"/>
            <a:ext cx="381000" cy="1981200"/>
          </a:xfrm>
          <a:prstGeom prst="curvedRightArrow">
            <a:avLst>
              <a:gd name="adj1" fmla="val 46415"/>
              <a:gd name="adj2" fmla="val 150415"/>
              <a:gd name="adj3" fmla="val 33333"/>
            </a:avLst>
          </a:prstGeom>
          <a:solidFill>
            <a:srgbClr val="FFCCFF"/>
          </a:solidFill>
          <a:ln w="19050">
            <a:solidFill>
              <a:srgbClr val="FF0000"/>
            </a:solidFill>
            <a:miter lim="800000"/>
            <a:headEnd/>
            <a:tailEnd/>
          </a:ln>
          <a:effectLst/>
        </p:spPr>
        <p:txBody>
          <a:bodyPr wrap="none" anchor="ctr"/>
          <a:lstStyle/>
          <a:p>
            <a:endParaRPr lang="ja-JP" altLang="en-US"/>
          </a:p>
        </p:txBody>
      </p:sp>
      <p:sp>
        <p:nvSpPr>
          <p:cNvPr id="94222" name="AutoShape 14"/>
          <p:cNvSpPr>
            <a:spLocks noChangeArrowheads="1"/>
          </p:cNvSpPr>
          <p:nvPr/>
        </p:nvSpPr>
        <p:spPr bwMode="auto">
          <a:xfrm>
            <a:off x="5181600" y="4648200"/>
            <a:ext cx="473075" cy="481013"/>
          </a:xfrm>
          <a:prstGeom prst="rightArrow">
            <a:avLst>
              <a:gd name="adj1" fmla="val 42259"/>
              <a:gd name="adj2" fmla="val 25949"/>
            </a:avLst>
          </a:prstGeom>
          <a:gradFill rotWithShape="0">
            <a:gsLst>
              <a:gs pos="0">
                <a:srgbClr val="FF0000"/>
              </a:gs>
              <a:gs pos="100000">
                <a:srgbClr val="FFCCCC"/>
              </a:gs>
            </a:gsLst>
            <a:lin ang="5400000" scaled="1"/>
          </a:gradFill>
          <a:ln w="19050">
            <a:solidFill>
              <a:schemeClr val="tx1"/>
            </a:solidFill>
            <a:miter lim="800000"/>
            <a:headEnd/>
            <a:tailEnd/>
          </a:ln>
          <a:effectLst/>
        </p:spPr>
        <p:txBody>
          <a:bodyPr wrap="none" anchor="ctr"/>
          <a:lstStyle/>
          <a:p>
            <a:endParaRPr lang="ja-JP" altLang="en-US"/>
          </a:p>
        </p:txBody>
      </p:sp>
      <p:sp>
        <p:nvSpPr>
          <p:cNvPr id="94223" name="Rectangle 15"/>
          <p:cNvSpPr>
            <a:spLocks noChangeArrowheads="1"/>
          </p:cNvSpPr>
          <p:nvPr/>
        </p:nvSpPr>
        <p:spPr bwMode="auto">
          <a:xfrm>
            <a:off x="5562600" y="4648200"/>
            <a:ext cx="3481388" cy="844550"/>
          </a:xfrm>
          <a:prstGeom prst="rect">
            <a:avLst/>
          </a:prstGeom>
          <a:noFill/>
          <a:ln w="9525">
            <a:noFill/>
            <a:miter lim="800000"/>
            <a:headEnd/>
            <a:tailEnd/>
          </a:ln>
          <a:effectLst/>
        </p:spPr>
        <p:txBody>
          <a:bodyPr wrap="none" lIns="82296" tIns="41148" rIns="82296" bIns="41148">
            <a:spAutoFit/>
          </a:bodyPr>
          <a:lstStyle/>
          <a:p>
            <a:pPr defTabSz="404813">
              <a:buClrTx/>
              <a:buSzTx/>
              <a:buFontTx/>
              <a:buNone/>
            </a:pPr>
            <a:r>
              <a:rPr lang="en-US" altLang="ja-JP" sz="2500" b="1">
                <a:solidFill>
                  <a:srgbClr val="FF0000"/>
                </a:solidFill>
                <a:effectLst>
                  <a:outerShdw blurRad="38100" dist="38100" dir="2700000" algn="tl">
                    <a:srgbClr val="C0C0C0"/>
                  </a:outerShdw>
                </a:effectLst>
              </a:rPr>
              <a:t>ViewEngineCollection</a:t>
            </a:r>
          </a:p>
          <a:p>
            <a:pPr defTabSz="404813">
              <a:buClrTx/>
              <a:buSzTx/>
              <a:buFontTx/>
              <a:buNone/>
            </a:pPr>
            <a:r>
              <a:rPr lang="ja-JP" altLang="en-US" sz="2500" b="1">
                <a:solidFill>
                  <a:srgbClr val="FF0000"/>
                </a:solidFill>
                <a:effectLst>
                  <a:outerShdw blurRad="38100" dist="38100" dir="2700000" algn="tl">
                    <a:srgbClr val="C0C0C0"/>
                  </a:outerShdw>
                </a:effectLst>
              </a:rPr>
              <a:t>から</a:t>
            </a:r>
            <a:r>
              <a:rPr lang="en-US" altLang="ja-JP" sz="2500" b="1">
                <a:solidFill>
                  <a:srgbClr val="FF0000"/>
                </a:solidFill>
                <a:effectLst>
                  <a:outerShdw blurRad="38100" dist="38100" dir="2700000" algn="tl">
                    <a:srgbClr val="C0C0C0"/>
                  </a:outerShdw>
                </a:effectLst>
              </a:rPr>
              <a:t>View</a:t>
            </a:r>
            <a:r>
              <a:rPr lang="ja-JP" altLang="en-US" sz="2500" b="1">
                <a:solidFill>
                  <a:srgbClr val="FF0000"/>
                </a:solidFill>
                <a:effectLst>
                  <a:outerShdw blurRad="38100" dist="38100" dir="2700000" algn="tl">
                    <a:srgbClr val="C0C0C0"/>
                  </a:outerShdw>
                </a:effectLst>
              </a:rPr>
              <a:t>を検索</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395288" y="395288"/>
            <a:ext cx="8210550" cy="463550"/>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en-US" altLang="ja-JP" sz="3200" b="1">
                <a:solidFill>
                  <a:srgbClr val="000000"/>
                </a:solidFill>
              </a:rPr>
              <a:t>ASP.NET MVC</a:t>
            </a:r>
            <a:r>
              <a:rPr lang="ja-JP" altLang="en-US" sz="3200" b="1">
                <a:solidFill>
                  <a:srgbClr val="000000"/>
                </a:solidFill>
                <a:latin typeface="ＭＳ Ｐゴシック" charset="-128"/>
              </a:rPr>
              <a:t>を使ってみる</a:t>
            </a:r>
            <a:r>
              <a:rPr lang="ja-JP" altLang="en-US" sz="3200" b="1">
                <a:solidFill>
                  <a:srgbClr val="000000"/>
                </a:solidFill>
              </a:rPr>
              <a:t> </a:t>
            </a:r>
            <a:r>
              <a:rPr lang="ja-JP" altLang="en-US" sz="3200" b="1">
                <a:solidFill>
                  <a:srgbClr val="000000"/>
                </a:solidFill>
                <a:latin typeface="ＭＳ Ｐゴシック" charset="-128"/>
              </a:rPr>
              <a:t>～</a:t>
            </a:r>
            <a:r>
              <a:rPr lang="en-US" altLang="ja-JP" sz="3200" b="1">
                <a:solidFill>
                  <a:srgbClr val="000000"/>
                </a:solidFill>
              </a:rPr>
              <a:t>View 2/2</a:t>
            </a:r>
            <a:r>
              <a:rPr lang="ja-JP" altLang="en-US" sz="3200" b="1">
                <a:solidFill>
                  <a:srgbClr val="000000"/>
                </a:solidFill>
                <a:latin typeface="ＭＳ Ｐゴシック" charset="-128"/>
              </a:rPr>
              <a:t>～</a:t>
            </a:r>
          </a:p>
        </p:txBody>
      </p:sp>
      <p:sp>
        <p:nvSpPr>
          <p:cNvPr id="108547" name="Text Box 3"/>
          <p:cNvSpPr txBox="1">
            <a:spLocks noChangeArrowheads="1"/>
          </p:cNvSpPr>
          <p:nvPr/>
        </p:nvSpPr>
        <p:spPr bwMode="auto">
          <a:xfrm>
            <a:off x="395288" y="1096963"/>
            <a:ext cx="8024812" cy="1390650"/>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en-US" altLang="ja-JP" sz="2400" b="1">
                <a:solidFill>
                  <a:srgbClr val="000000"/>
                </a:solidFill>
              </a:rPr>
              <a:t>IViewEngine</a:t>
            </a:r>
            <a:r>
              <a:rPr lang="ja-JP" altLang="en-US" sz="2400" b="1">
                <a:solidFill>
                  <a:srgbClr val="000000"/>
                </a:solidFill>
                <a:latin typeface="ＭＳ Ｐゴシック" charset="-128"/>
              </a:rPr>
              <a:t>の標準実装として用意されているのは</a:t>
            </a:r>
            <a:r>
              <a:rPr lang="en-US" altLang="ja-JP" sz="2400" b="1">
                <a:solidFill>
                  <a:srgbClr val="000000"/>
                </a:solidFill>
              </a:rPr>
              <a:t>WebFormViewEngine</a:t>
            </a:r>
          </a:p>
          <a:p>
            <a:pPr marL="411163" lvl="1" indent="-307975" defTabSz="822325">
              <a:lnSpc>
                <a:spcPct val="95000"/>
              </a:lnSpc>
              <a:buFontTx/>
              <a:buChar char="•"/>
            </a:pPr>
            <a:r>
              <a:rPr lang="en-US" altLang="ja-JP" sz="2400" b="1">
                <a:solidFill>
                  <a:srgbClr val="000000"/>
                </a:solidFill>
              </a:rPr>
              <a:t>~/Views</a:t>
            </a:r>
            <a:r>
              <a:rPr lang="ja-JP" altLang="en-US" sz="2400" b="1">
                <a:solidFill>
                  <a:srgbClr val="000000"/>
                </a:solidFill>
                <a:latin typeface="ＭＳ Ｐゴシック" charset="-128"/>
              </a:rPr>
              <a:t>仮想パス下から</a:t>
            </a:r>
            <a:r>
              <a:rPr lang="en-US" altLang="ja-JP" sz="2400" b="1">
                <a:solidFill>
                  <a:srgbClr val="000000"/>
                </a:solidFill>
              </a:rPr>
              <a:t>{controller}/{action}.aspx</a:t>
            </a:r>
            <a:r>
              <a:rPr lang="ja-JP" altLang="en-US" sz="2400" b="1">
                <a:solidFill>
                  <a:srgbClr val="000000"/>
                </a:solidFill>
                <a:latin typeface="ＭＳ Ｐゴシック" charset="-128"/>
              </a:rPr>
              <a:t>とかを探して、その</a:t>
            </a:r>
            <a:r>
              <a:rPr lang="en-US" altLang="ja-JP" sz="2400" b="1">
                <a:solidFill>
                  <a:srgbClr val="000000"/>
                </a:solidFill>
              </a:rPr>
              <a:t>WebFormView</a:t>
            </a:r>
            <a:r>
              <a:rPr lang="ja-JP" altLang="en-US" sz="2400" b="1">
                <a:solidFill>
                  <a:srgbClr val="000000"/>
                </a:solidFill>
                <a:latin typeface="ＭＳ Ｐゴシック" charset="-128"/>
              </a:rPr>
              <a:t>を作成</a:t>
            </a:r>
            <a:endParaRPr lang="ja-JP" altLang="en-US" sz="2400" b="1">
              <a:solidFill>
                <a:srgbClr val="000000"/>
              </a:solidFill>
            </a:endParaRPr>
          </a:p>
        </p:txBody>
      </p:sp>
      <p:pic>
        <p:nvPicPr>
          <p:cNvPr id="108548" name="Picture 4"/>
          <p:cNvPicPr>
            <a:picLocks noChangeAspect="1" noChangeArrowheads="1"/>
          </p:cNvPicPr>
          <p:nvPr/>
        </p:nvPicPr>
        <p:blipFill>
          <a:blip r:embed="rId3"/>
          <a:srcRect/>
          <a:stretch>
            <a:fillRect/>
          </a:stretch>
        </p:blipFill>
        <p:spPr bwMode="auto">
          <a:xfrm>
            <a:off x="838200" y="2514600"/>
            <a:ext cx="4171950" cy="277177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395288" y="320675"/>
            <a:ext cx="8210550" cy="614363"/>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ja-JP" altLang="en-US" sz="3200">
                <a:solidFill>
                  <a:srgbClr val="000000"/>
                </a:solidFill>
                <a:latin typeface="ＭＳ Ｐゴシック" charset="-128"/>
              </a:rPr>
              <a:t>今日の流れ</a:t>
            </a:r>
          </a:p>
        </p:txBody>
      </p:sp>
      <p:sp>
        <p:nvSpPr>
          <p:cNvPr id="96259" name="Text Box 3"/>
          <p:cNvSpPr txBox="1">
            <a:spLocks noChangeArrowheads="1"/>
          </p:cNvSpPr>
          <p:nvPr/>
        </p:nvSpPr>
        <p:spPr bwMode="auto">
          <a:xfrm>
            <a:off x="395288" y="1096963"/>
            <a:ext cx="8210550" cy="1854200"/>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en-US" altLang="ja-JP" sz="3200" b="1">
                <a:solidFill>
                  <a:srgbClr val="000000"/>
                </a:solidFill>
              </a:rPr>
              <a:t>ASP.NET MVC </a:t>
            </a:r>
            <a:r>
              <a:rPr lang="ja-JP" altLang="en-US" sz="3200" b="1">
                <a:solidFill>
                  <a:srgbClr val="000000"/>
                </a:solidFill>
                <a:latin typeface="ＭＳ Ｐゴシック" charset="-128"/>
              </a:rPr>
              <a:t>って何者？</a:t>
            </a:r>
            <a:endParaRPr lang="ja-JP" altLang="en-US" sz="2200">
              <a:solidFill>
                <a:schemeClr val="tx1"/>
              </a:solidFill>
              <a:latin typeface="Times New Roman" charset="0"/>
            </a:endParaRPr>
          </a:p>
          <a:p>
            <a:pPr marL="411163" lvl="1" indent="-307975" defTabSz="822325">
              <a:lnSpc>
                <a:spcPct val="95000"/>
              </a:lnSpc>
              <a:buFontTx/>
              <a:buChar char="•"/>
            </a:pPr>
            <a:r>
              <a:rPr lang="en-US" altLang="ja-JP" sz="3200" b="1">
                <a:solidFill>
                  <a:srgbClr val="000000"/>
                </a:solidFill>
              </a:rPr>
              <a:t>ASP.NET MVC </a:t>
            </a:r>
            <a:r>
              <a:rPr lang="ja-JP" altLang="en-US" sz="3200" b="1">
                <a:solidFill>
                  <a:srgbClr val="000000"/>
                </a:solidFill>
                <a:latin typeface="ＭＳ Ｐゴシック" charset="-128"/>
              </a:rPr>
              <a:t>は誰がいつ使うのか？</a:t>
            </a:r>
            <a:endParaRPr lang="ja-JP" altLang="en-US" sz="2200">
              <a:solidFill>
                <a:schemeClr val="tx1"/>
              </a:solidFill>
              <a:latin typeface="Times New Roman" charset="0"/>
            </a:endParaRPr>
          </a:p>
          <a:p>
            <a:pPr marL="411163" lvl="1" indent="-307975" defTabSz="822325">
              <a:lnSpc>
                <a:spcPct val="95000"/>
              </a:lnSpc>
              <a:buFontTx/>
              <a:buChar char="•"/>
            </a:pPr>
            <a:r>
              <a:rPr lang="en-US" altLang="ja-JP" sz="3200" b="1">
                <a:solidFill>
                  <a:srgbClr val="000000"/>
                </a:solidFill>
              </a:rPr>
              <a:t>ASP.NET MVC </a:t>
            </a:r>
            <a:r>
              <a:rPr lang="ja-JP" altLang="en-US" sz="3200" b="1">
                <a:solidFill>
                  <a:srgbClr val="000000"/>
                </a:solidFill>
                <a:latin typeface="ＭＳ Ｐゴシック" charset="-128"/>
              </a:rPr>
              <a:t>をいじってみよう！</a:t>
            </a:r>
            <a:endParaRPr lang="en-US" altLang="ja-JP" sz="2200">
              <a:solidFill>
                <a:schemeClr val="tx1"/>
              </a:solidFill>
              <a:latin typeface="Times New Roman" charset="0"/>
            </a:endParaRPr>
          </a:p>
          <a:p>
            <a:pPr marL="411163" lvl="1" indent="-307975" defTabSz="822325">
              <a:lnSpc>
                <a:spcPct val="95000"/>
              </a:lnSpc>
              <a:buClr>
                <a:srgbClr val="FF0000"/>
              </a:buClr>
              <a:buFontTx/>
              <a:buChar char="•"/>
            </a:pPr>
            <a:r>
              <a:rPr lang="en-US" altLang="ja-JP" sz="3200" b="1">
                <a:solidFill>
                  <a:srgbClr val="FF0000"/>
                </a:solidFill>
              </a:rPr>
              <a:t>ASP.NET MVC </a:t>
            </a:r>
            <a:r>
              <a:rPr lang="ja-JP" altLang="en-US" sz="3200" b="1">
                <a:solidFill>
                  <a:srgbClr val="FF0000"/>
                </a:solidFill>
              </a:rPr>
              <a:t>を使った</a:t>
            </a:r>
            <a:r>
              <a:rPr lang="en-US" altLang="ja-JP" sz="3200" b="1">
                <a:solidFill>
                  <a:srgbClr val="FF0000"/>
                </a:solidFill>
              </a:rPr>
              <a:t>TDD</a:t>
            </a:r>
            <a:r>
              <a:rPr lang="ja-JP" altLang="en-US" sz="3200" b="1">
                <a:solidFill>
                  <a:srgbClr val="FF0000"/>
                </a:solidFill>
                <a:latin typeface="ＭＳ Ｐゴシック" charset="-128"/>
              </a:rPr>
              <a:t>開発</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395288" y="395288"/>
            <a:ext cx="8210550" cy="463550"/>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en-US" altLang="ja-JP" sz="3200">
                <a:solidFill>
                  <a:srgbClr val="000000"/>
                </a:solidFill>
              </a:rPr>
              <a:t>ASP.NET MVC</a:t>
            </a:r>
            <a:r>
              <a:rPr lang="ja-JP" altLang="en-US" sz="3200">
                <a:solidFill>
                  <a:srgbClr val="000000"/>
                </a:solidFill>
                <a:latin typeface="ＭＳ Ｐゴシック" charset="-128"/>
              </a:rPr>
              <a:t>上での</a:t>
            </a:r>
            <a:r>
              <a:rPr lang="en-US" altLang="ja-JP" sz="3200">
                <a:solidFill>
                  <a:srgbClr val="000000"/>
                </a:solidFill>
              </a:rPr>
              <a:t>TDD</a:t>
            </a:r>
            <a:r>
              <a:rPr lang="ja-JP" altLang="en-US" sz="3200">
                <a:solidFill>
                  <a:srgbClr val="000000"/>
                </a:solidFill>
                <a:latin typeface="ＭＳ Ｐゴシック" charset="-128"/>
              </a:rPr>
              <a:t>開発(1/2)</a:t>
            </a:r>
          </a:p>
        </p:txBody>
      </p:sp>
      <p:sp>
        <p:nvSpPr>
          <p:cNvPr id="97283" name="Text Box 3"/>
          <p:cNvSpPr txBox="1">
            <a:spLocks noChangeArrowheads="1"/>
          </p:cNvSpPr>
          <p:nvPr/>
        </p:nvSpPr>
        <p:spPr bwMode="auto">
          <a:xfrm>
            <a:off x="395288" y="1096963"/>
            <a:ext cx="8210550" cy="1390650"/>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ja-JP" altLang="en-US" sz="3200" b="1">
                <a:solidFill>
                  <a:srgbClr val="000000"/>
                </a:solidFill>
                <a:latin typeface="ＭＳ Ｐゴシック" charset="-128"/>
              </a:rPr>
              <a:t>開発サーバを起動することなくテスト可能</a:t>
            </a:r>
            <a:endParaRPr lang="ja-JP" altLang="en-US" sz="2200">
              <a:solidFill>
                <a:schemeClr val="tx1"/>
              </a:solidFill>
              <a:latin typeface="Times New Roman" charset="0"/>
            </a:endParaRPr>
          </a:p>
          <a:p>
            <a:pPr marL="411163" lvl="1" indent="-307975" defTabSz="822325">
              <a:lnSpc>
                <a:spcPct val="95000"/>
              </a:lnSpc>
              <a:buFontTx/>
              <a:buChar char="•"/>
            </a:pPr>
            <a:r>
              <a:rPr lang="en-US" altLang="ja-JP" sz="3200" b="1">
                <a:solidFill>
                  <a:srgbClr val="000000"/>
                </a:solidFill>
              </a:rPr>
              <a:t>ActionResult</a:t>
            </a:r>
            <a:r>
              <a:rPr lang="ja-JP" altLang="en-US" sz="3200" b="1">
                <a:solidFill>
                  <a:srgbClr val="000000"/>
                </a:solidFill>
                <a:latin typeface="ＭＳ Ｐゴシック" charset="-128"/>
              </a:rPr>
              <a:t>の</a:t>
            </a:r>
            <a:r>
              <a:rPr lang="en-US" altLang="ja-JP" sz="3200" b="1">
                <a:solidFill>
                  <a:srgbClr val="000000"/>
                </a:solidFill>
              </a:rPr>
              <a:t>Model</a:t>
            </a:r>
            <a:r>
              <a:rPr lang="ja-JP" altLang="en-US" sz="3200" b="1">
                <a:solidFill>
                  <a:srgbClr val="000000"/>
                </a:solidFill>
                <a:latin typeface="ＭＳ Ｐゴシック" charset="-128"/>
              </a:rPr>
              <a:t>、</a:t>
            </a:r>
            <a:r>
              <a:rPr lang="en-US" altLang="ja-JP" sz="3200" b="1">
                <a:solidFill>
                  <a:srgbClr val="000000"/>
                </a:solidFill>
              </a:rPr>
              <a:t>ViewData</a:t>
            </a:r>
            <a:r>
              <a:rPr lang="ja-JP" altLang="en-US" sz="3200" b="1">
                <a:solidFill>
                  <a:srgbClr val="000000"/>
                </a:solidFill>
                <a:latin typeface="ＭＳ Ｐゴシック" charset="-128"/>
              </a:rPr>
              <a:t>に対してチェックを行う</a:t>
            </a:r>
            <a:endParaRPr lang="en-US" altLang="ja-JP" sz="3200" b="1">
              <a:solidFill>
                <a:srgbClr val="000000"/>
              </a:solidFill>
            </a:endParaRPr>
          </a:p>
        </p:txBody>
      </p:sp>
      <p:pic>
        <p:nvPicPr>
          <p:cNvPr id="97300" name="Picture 20"/>
          <p:cNvPicPr>
            <a:picLocks noChangeAspect="1" noChangeArrowheads="1"/>
          </p:cNvPicPr>
          <p:nvPr/>
        </p:nvPicPr>
        <p:blipFill>
          <a:blip r:embed="rId4"/>
          <a:srcRect/>
          <a:stretch>
            <a:fillRect/>
          </a:stretch>
        </p:blipFill>
        <p:spPr bwMode="auto">
          <a:xfrm>
            <a:off x="4724400" y="2590800"/>
            <a:ext cx="3733800" cy="1452563"/>
          </a:xfrm>
          <a:prstGeom prst="rect">
            <a:avLst/>
          </a:prstGeom>
          <a:noFill/>
          <a:ln w="9525">
            <a:noFill/>
            <a:miter lim="800000"/>
            <a:headEnd/>
            <a:tailEnd/>
          </a:ln>
          <a:effectLst/>
        </p:spPr>
      </p:pic>
      <p:pic>
        <p:nvPicPr>
          <p:cNvPr id="97301" name="Picture 21"/>
          <p:cNvPicPr>
            <a:picLocks noChangeAspect="1" noChangeArrowheads="1"/>
          </p:cNvPicPr>
          <p:nvPr/>
        </p:nvPicPr>
        <p:blipFill>
          <a:blip r:embed="rId5"/>
          <a:srcRect/>
          <a:stretch>
            <a:fillRect/>
          </a:stretch>
        </p:blipFill>
        <p:spPr bwMode="auto">
          <a:xfrm>
            <a:off x="533400" y="2590800"/>
            <a:ext cx="3933825" cy="1704975"/>
          </a:xfrm>
          <a:prstGeom prst="rect">
            <a:avLst/>
          </a:prstGeom>
          <a:noFill/>
          <a:ln w="9525">
            <a:noFill/>
            <a:miter lim="800000"/>
            <a:headEnd/>
            <a:tailEnd/>
          </a:ln>
          <a:effectLst/>
        </p:spPr>
      </p:pic>
      <p:graphicFrame>
        <p:nvGraphicFramePr>
          <p:cNvPr id="109568" name="Object 0"/>
          <p:cNvGraphicFramePr>
            <a:graphicFrameLocks noChangeAspect="1"/>
          </p:cNvGraphicFramePr>
          <p:nvPr/>
        </p:nvGraphicFramePr>
        <p:xfrm>
          <a:off x="7162800" y="4724400"/>
          <a:ext cx="1231900" cy="1447800"/>
        </p:xfrm>
        <a:graphic>
          <a:graphicData uri="http://schemas.openxmlformats.org/presentationml/2006/ole">
            <p:oleObj spid="_x0000_s109568" name="ビットマップ イメージ" r:id="rId6" imgW="5020376" imgH="5896798" progId="Paint.Picture">
              <p:embed/>
            </p:oleObj>
          </a:graphicData>
        </a:graphic>
      </p:graphicFrame>
      <p:sp>
        <p:nvSpPr>
          <p:cNvPr id="97303" name="AutoShape 23"/>
          <p:cNvSpPr>
            <a:spLocks noChangeArrowheads="1"/>
          </p:cNvSpPr>
          <p:nvPr/>
        </p:nvSpPr>
        <p:spPr bwMode="auto">
          <a:xfrm>
            <a:off x="4038600" y="4724400"/>
            <a:ext cx="2971800" cy="685800"/>
          </a:xfrm>
          <a:prstGeom prst="wedgeRoundRectCallout">
            <a:avLst>
              <a:gd name="adj1" fmla="val 59560"/>
              <a:gd name="adj2" fmla="val 38426"/>
              <a:gd name="adj3" fmla="val 16667"/>
            </a:avLst>
          </a:prstGeom>
          <a:solidFill>
            <a:schemeClr val="bg1"/>
          </a:solidFill>
          <a:ln w="19050">
            <a:solidFill>
              <a:schemeClr val="tx1"/>
            </a:solidFill>
            <a:miter lim="800000"/>
            <a:headEnd/>
            <a:tailEnd/>
          </a:ln>
          <a:effectLst/>
        </p:spPr>
        <p:txBody>
          <a:bodyPr/>
          <a:lstStyle/>
          <a:p>
            <a:pPr algn="ctr"/>
            <a:r>
              <a:rPr lang="ja-JP" altLang="en-US" b="1">
                <a:solidFill>
                  <a:schemeClr val="tx1"/>
                </a:solidFill>
                <a:effectLst>
                  <a:outerShdw blurRad="38100" dist="38100" dir="2700000" algn="tl">
                    <a:srgbClr val="C0C0C0"/>
                  </a:outerShdw>
                </a:effectLst>
              </a:rPr>
              <a:t>基本的に</a:t>
            </a:r>
            <a:r>
              <a:rPr lang="en-US" altLang="ja-JP" b="1">
                <a:solidFill>
                  <a:schemeClr val="tx1"/>
                </a:solidFill>
                <a:effectLst>
                  <a:outerShdw blurRad="38100" dist="38100" dir="2700000" algn="tl">
                    <a:srgbClr val="C0C0C0"/>
                  </a:outerShdw>
                </a:effectLst>
              </a:rPr>
              <a:t>Controller</a:t>
            </a:r>
            <a:r>
              <a:rPr lang="ja-JP" altLang="en-US" b="1">
                <a:solidFill>
                  <a:schemeClr val="tx1"/>
                </a:solidFill>
                <a:effectLst>
                  <a:outerShdw blurRad="38100" dist="38100" dir="2700000" algn="tl">
                    <a:srgbClr val="C0C0C0"/>
                  </a:outerShdw>
                </a:effectLst>
              </a:rPr>
              <a:t>の</a:t>
            </a:r>
          </a:p>
          <a:p>
            <a:pPr algn="ctr"/>
            <a:r>
              <a:rPr lang="ja-JP" altLang="en-US" b="1">
                <a:solidFill>
                  <a:schemeClr val="tx1"/>
                </a:solidFill>
                <a:effectLst>
                  <a:outerShdw blurRad="38100" dist="38100" dir="2700000" algn="tl">
                    <a:srgbClr val="C0C0C0"/>
                  </a:outerShdw>
                </a:effectLst>
              </a:rPr>
              <a:t>引数・戻り値がテスト対象</a:t>
            </a:r>
          </a:p>
        </p:txBody>
      </p:sp>
      <p:sp>
        <p:nvSpPr>
          <p:cNvPr id="97304" name="Oval 24"/>
          <p:cNvSpPr>
            <a:spLocks noChangeArrowheads="1"/>
          </p:cNvSpPr>
          <p:nvPr/>
        </p:nvSpPr>
        <p:spPr bwMode="auto">
          <a:xfrm>
            <a:off x="685800" y="3352800"/>
            <a:ext cx="3810000" cy="533400"/>
          </a:xfrm>
          <a:prstGeom prst="ellipse">
            <a:avLst/>
          </a:prstGeom>
          <a:noFill/>
          <a:ln w="19050">
            <a:solidFill>
              <a:srgbClr val="FF0000"/>
            </a:solidFill>
            <a:round/>
            <a:headEnd/>
            <a:tailEnd/>
          </a:ln>
          <a:effectLst/>
        </p:spPr>
        <p:txBody>
          <a:bodyPr wrap="none" anchor="ctr"/>
          <a:lstStyle/>
          <a:p>
            <a:endParaRPr lang="ja-JP" altLang="en-US"/>
          </a:p>
        </p:txBody>
      </p:sp>
      <p:sp>
        <p:nvSpPr>
          <p:cNvPr id="97305" name="Oval 25"/>
          <p:cNvSpPr>
            <a:spLocks noChangeArrowheads="1"/>
          </p:cNvSpPr>
          <p:nvPr/>
        </p:nvSpPr>
        <p:spPr bwMode="auto">
          <a:xfrm>
            <a:off x="4724400" y="3429000"/>
            <a:ext cx="3810000" cy="685800"/>
          </a:xfrm>
          <a:prstGeom prst="ellipse">
            <a:avLst/>
          </a:prstGeom>
          <a:noFill/>
          <a:ln w="19050">
            <a:solidFill>
              <a:srgbClr val="FF0000"/>
            </a:solidFill>
            <a:round/>
            <a:headEnd/>
            <a:tailEnd/>
          </a:ln>
          <a:effectLst/>
        </p:spPr>
        <p:txBody>
          <a:bodyPr wrap="none" anchor="ctr"/>
          <a:lstStyle/>
          <a:p>
            <a:endParaRPr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395288" y="395288"/>
            <a:ext cx="8210550" cy="463550"/>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en-US" altLang="ja-JP" sz="3200">
                <a:solidFill>
                  <a:srgbClr val="000000"/>
                </a:solidFill>
              </a:rPr>
              <a:t>ASP.NET MVC</a:t>
            </a:r>
            <a:r>
              <a:rPr lang="ja-JP" altLang="en-US" sz="3200">
                <a:solidFill>
                  <a:srgbClr val="000000"/>
                </a:solidFill>
                <a:latin typeface="ＭＳ Ｐゴシック" charset="-128"/>
              </a:rPr>
              <a:t>上での</a:t>
            </a:r>
            <a:r>
              <a:rPr lang="en-US" altLang="ja-JP" sz="3200">
                <a:solidFill>
                  <a:srgbClr val="000000"/>
                </a:solidFill>
              </a:rPr>
              <a:t>TDD</a:t>
            </a:r>
            <a:r>
              <a:rPr lang="ja-JP" altLang="en-US" sz="3200">
                <a:solidFill>
                  <a:srgbClr val="000000"/>
                </a:solidFill>
                <a:latin typeface="ＭＳ Ｐゴシック" charset="-128"/>
              </a:rPr>
              <a:t>開発 (2/2)</a:t>
            </a:r>
          </a:p>
        </p:txBody>
      </p:sp>
      <p:sp>
        <p:nvSpPr>
          <p:cNvPr id="102403" name="Text Box 3"/>
          <p:cNvSpPr txBox="1">
            <a:spLocks noChangeArrowheads="1"/>
          </p:cNvSpPr>
          <p:nvPr/>
        </p:nvSpPr>
        <p:spPr bwMode="auto">
          <a:xfrm>
            <a:off x="395288" y="1096963"/>
            <a:ext cx="8210550" cy="463550"/>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ja-JP" altLang="en-US" sz="3200" b="1">
                <a:solidFill>
                  <a:srgbClr val="000000"/>
                </a:solidFill>
                <a:latin typeface="ＭＳ Ｐゴシック" charset="-128"/>
              </a:rPr>
              <a:t>単体テスト効率化の“コツ”</a:t>
            </a:r>
            <a:endParaRPr lang="ja-JP" altLang="en-US" sz="2200">
              <a:solidFill>
                <a:schemeClr val="tx1"/>
              </a:solidFill>
              <a:latin typeface="Times New Roman" charset="0"/>
            </a:endParaRPr>
          </a:p>
        </p:txBody>
      </p:sp>
      <p:sp>
        <p:nvSpPr>
          <p:cNvPr id="102406" name="AutoShape 6"/>
          <p:cNvSpPr>
            <a:spLocks noChangeArrowheads="1"/>
          </p:cNvSpPr>
          <p:nvPr/>
        </p:nvSpPr>
        <p:spPr bwMode="auto">
          <a:xfrm>
            <a:off x="457200" y="1828800"/>
            <a:ext cx="8077200" cy="3200400"/>
          </a:xfrm>
          <a:prstGeom prst="roundRect">
            <a:avLst>
              <a:gd name="adj" fmla="val 16667"/>
            </a:avLst>
          </a:prstGeom>
          <a:gradFill rotWithShape="0">
            <a:gsLst>
              <a:gs pos="0">
                <a:srgbClr val="FAFF9F"/>
              </a:gs>
              <a:gs pos="100000">
                <a:schemeClr val="bg1"/>
              </a:gs>
            </a:gsLst>
            <a:lin ang="5400000" scaled="1"/>
          </a:gradFill>
          <a:ln w="25400">
            <a:solidFill>
              <a:schemeClr val="tx1"/>
            </a:solidFill>
            <a:round/>
            <a:headEnd/>
            <a:tailEnd/>
          </a:ln>
          <a:effectLst/>
        </p:spPr>
        <p:txBody>
          <a:bodyPr wrap="none" anchor="ctr"/>
          <a:lstStyle/>
          <a:p>
            <a:endParaRPr lang="ja-JP" altLang="en-US"/>
          </a:p>
        </p:txBody>
      </p:sp>
      <p:sp>
        <p:nvSpPr>
          <p:cNvPr id="102407" name="Rectangle 7"/>
          <p:cNvSpPr>
            <a:spLocks noChangeArrowheads="1"/>
          </p:cNvSpPr>
          <p:nvPr/>
        </p:nvSpPr>
        <p:spPr bwMode="auto">
          <a:xfrm>
            <a:off x="6096000" y="2362200"/>
            <a:ext cx="2362200" cy="990600"/>
          </a:xfrm>
          <a:prstGeom prst="rect">
            <a:avLst/>
          </a:prstGeom>
          <a:gradFill rotWithShape="0">
            <a:gsLst>
              <a:gs pos="0">
                <a:schemeClr val="accent1"/>
              </a:gs>
              <a:gs pos="100000">
                <a:schemeClr val="bg1"/>
              </a:gs>
            </a:gsLst>
            <a:lin ang="5400000" scaled="1"/>
          </a:gradFill>
          <a:ln w="9525">
            <a:solidFill>
              <a:schemeClr val="tx1"/>
            </a:solidFill>
            <a:miter lim="800000"/>
            <a:headEnd/>
            <a:tailEnd/>
          </a:ln>
          <a:effectLst/>
        </p:spPr>
        <p:txBody>
          <a:bodyPr wrap="none" anchor="ctr"/>
          <a:lstStyle/>
          <a:p>
            <a:pPr algn="ctr">
              <a:buClrTx/>
              <a:buSzTx/>
              <a:buFontTx/>
              <a:buNone/>
            </a:pPr>
            <a:r>
              <a:rPr kumimoji="1" lang="en-US" altLang="ja-JP" sz="3200">
                <a:solidFill>
                  <a:schemeClr val="tx1"/>
                </a:solidFill>
              </a:rPr>
              <a:t>IRepository</a:t>
            </a:r>
          </a:p>
        </p:txBody>
      </p:sp>
      <p:sp>
        <p:nvSpPr>
          <p:cNvPr id="102408" name="Rectangle 8"/>
          <p:cNvSpPr>
            <a:spLocks noChangeArrowheads="1"/>
          </p:cNvSpPr>
          <p:nvPr/>
        </p:nvSpPr>
        <p:spPr bwMode="auto">
          <a:xfrm>
            <a:off x="685800" y="1981200"/>
            <a:ext cx="1447800" cy="1066800"/>
          </a:xfrm>
          <a:prstGeom prst="rect">
            <a:avLst/>
          </a:prstGeom>
          <a:gradFill rotWithShape="0">
            <a:gsLst>
              <a:gs pos="0">
                <a:schemeClr val="accent1"/>
              </a:gs>
              <a:gs pos="100000">
                <a:schemeClr val="bg1"/>
              </a:gs>
            </a:gsLst>
            <a:lin ang="5400000" scaled="1"/>
          </a:gradFill>
          <a:ln w="9525">
            <a:solidFill>
              <a:schemeClr val="tx1"/>
            </a:solidFill>
            <a:miter lim="800000"/>
            <a:headEnd/>
            <a:tailEnd/>
          </a:ln>
          <a:effectLst/>
        </p:spPr>
        <p:txBody>
          <a:bodyPr wrap="none" anchor="ctr"/>
          <a:lstStyle/>
          <a:p>
            <a:pPr algn="ctr">
              <a:buClrTx/>
              <a:buSzTx/>
              <a:buFontTx/>
              <a:buNone/>
            </a:pPr>
            <a:r>
              <a:rPr kumimoji="1" lang="ja-JP" altLang="en-US" sz="3200">
                <a:solidFill>
                  <a:schemeClr val="tx1"/>
                </a:solidFill>
              </a:rPr>
              <a:t>*.</a:t>
            </a:r>
            <a:r>
              <a:rPr kumimoji="1" lang="en-US" altLang="ja-JP" sz="3200">
                <a:solidFill>
                  <a:schemeClr val="tx1"/>
                </a:solidFill>
              </a:rPr>
              <a:t>aspx</a:t>
            </a:r>
          </a:p>
        </p:txBody>
      </p:sp>
      <p:sp>
        <p:nvSpPr>
          <p:cNvPr id="102409" name="Rectangle 9"/>
          <p:cNvSpPr>
            <a:spLocks noChangeArrowheads="1"/>
          </p:cNvSpPr>
          <p:nvPr/>
        </p:nvSpPr>
        <p:spPr bwMode="auto">
          <a:xfrm>
            <a:off x="3733800" y="1981200"/>
            <a:ext cx="2057400" cy="1752600"/>
          </a:xfrm>
          <a:prstGeom prst="rect">
            <a:avLst/>
          </a:prstGeom>
          <a:gradFill rotWithShape="0">
            <a:gsLst>
              <a:gs pos="0">
                <a:schemeClr val="accent1"/>
              </a:gs>
              <a:gs pos="100000">
                <a:schemeClr val="bg1"/>
              </a:gs>
            </a:gsLst>
            <a:lin ang="5400000" scaled="1"/>
          </a:gradFill>
          <a:ln w="9525">
            <a:solidFill>
              <a:schemeClr val="tx1"/>
            </a:solidFill>
            <a:miter lim="800000"/>
            <a:headEnd/>
            <a:tailEnd/>
          </a:ln>
          <a:effectLst/>
        </p:spPr>
        <p:txBody>
          <a:bodyPr wrap="none" anchor="ctr"/>
          <a:lstStyle/>
          <a:p>
            <a:pPr algn="ctr">
              <a:buClrTx/>
              <a:buSzTx/>
              <a:buFontTx/>
              <a:buNone/>
            </a:pPr>
            <a:r>
              <a:rPr kumimoji="1" lang="en-US" altLang="ja-JP" sz="3200">
                <a:solidFill>
                  <a:schemeClr val="tx1"/>
                </a:solidFill>
              </a:rPr>
              <a:t>Controller</a:t>
            </a:r>
            <a:endParaRPr kumimoji="1" lang="ja-JP" altLang="en-US" sz="2000">
              <a:solidFill>
                <a:schemeClr val="tx1"/>
              </a:solidFill>
            </a:endParaRPr>
          </a:p>
        </p:txBody>
      </p:sp>
      <p:sp>
        <p:nvSpPr>
          <p:cNvPr id="102410" name="Rectangle 10"/>
          <p:cNvSpPr>
            <a:spLocks noChangeArrowheads="1"/>
          </p:cNvSpPr>
          <p:nvPr/>
        </p:nvSpPr>
        <p:spPr bwMode="auto">
          <a:xfrm>
            <a:off x="6096000" y="3352800"/>
            <a:ext cx="2362200" cy="533400"/>
          </a:xfrm>
          <a:prstGeom prst="rect">
            <a:avLst/>
          </a:prstGeom>
          <a:gradFill rotWithShape="0">
            <a:gsLst>
              <a:gs pos="0">
                <a:srgbClr val="FF3399"/>
              </a:gs>
              <a:gs pos="100000">
                <a:schemeClr val="bg1"/>
              </a:gs>
            </a:gsLst>
            <a:lin ang="5400000" scaled="1"/>
          </a:gradFill>
          <a:ln w="9525">
            <a:solidFill>
              <a:schemeClr val="tx1"/>
            </a:solidFill>
            <a:miter lim="800000"/>
            <a:headEnd/>
            <a:tailEnd/>
          </a:ln>
          <a:effectLst/>
        </p:spPr>
        <p:txBody>
          <a:bodyPr wrap="none" anchor="ctr"/>
          <a:lstStyle/>
          <a:p>
            <a:pPr algn="ctr">
              <a:buClrTx/>
              <a:buSzTx/>
              <a:buFontTx/>
              <a:buNone/>
            </a:pPr>
            <a:r>
              <a:rPr kumimoji="1" lang="en-US" altLang="ja-JP" sz="1600">
                <a:solidFill>
                  <a:schemeClr val="tx1"/>
                </a:solidFill>
              </a:rPr>
              <a:t>MainRepository(</a:t>
            </a:r>
            <a:r>
              <a:rPr kumimoji="1" lang="ja-JP" altLang="en-US" sz="1600">
                <a:solidFill>
                  <a:schemeClr val="tx1"/>
                </a:solidFill>
              </a:rPr>
              <a:t>本番用)</a:t>
            </a:r>
          </a:p>
        </p:txBody>
      </p:sp>
      <p:sp>
        <p:nvSpPr>
          <p:cNvPr id="102411" name="Rectangle 11"/>
          <p:cNvSpPr>
            <a:spLocks noChangeArrowheads="1"/>
          </p:cNvSpPr>
          <p:nvPr/>
        </p:nvSpPr>
        <p:spPr bwMode="auto">
          <a:xfrm>
            <a:off x="6096000" y="3886200"/>
            <a:ext cx="2362200" cy="533400"/>
          </a:xfrm>
          <a:prstGeom prst="rect">
            <a:avLst/>
          </a:prstGeom>
          <a:gradFill rotWithShape="0">
            <a:gsLst>
              <a:gs pos="0">
                <a:srgbClr val="FF3399"/>
              </a:gs>
              <a:gs pos="100000">
                <a:schemeClr val="bg1"/>
              </a:gs>
            </a:gsLst>
            <a:lin ang="5400000" scaled="1"/>
          </a:gradFill>
          <a:ln w="9525">
            <a:solidFill>
              <a:schemeClr val="tx1"/>
            </a:solidFill>
            <a:miter lim="800000"/>
            <a:headEnd/>
            <a:tailEnd/>
          </a:ln>
          <a:effectLst/>
        </p:spPr>
        <p:txBody>
          <a:bodyPr wrap="none" anchor="ctr"/>
          <a:lstStyle/>
          <a:p>
            <a:pPr algn="ctr">
              <a:buClrTx/>
              <a:buSzTx/>
              <a:buFontTx/>
              <a:buNone/>
            </a:pPr>
            <a:r>
              <a:rPr kumimoji="1" lang="en-US" altLang="ja-JP" sz="1600">
                <a:solidFill>
                  <a:schemeClr val="tx1"/>
                </a:solidFill>
              </a:rPr>
              <a:t>MockRepository(</a:t>
            </a:r>
            <a:r>
              <a:rPr kumimoji="1" lang="ja-JP" altLang="en-US" sz="1600">
                <a:solidFill>
                  <a:schemeClr val="tx1"/>
                </a:solidFill>
              </a:rPr>
              <a:t>テスト用)</a:t>
            </a:r>
          </a:p>
        </p:txBody>
      </p:sp>
      <p:sp>
        <p:nvSpPr>
          <p:cNvPr id="102413" name="AutoShape 13"/>
          <p:cNvSpPr>
            <a:spLocks noChangeArrowheads="1"/>
          </p:cNvSpPr>
          <p:nvPr/>
        </p:nvSpPr>
        <p:spPr bwMode="auto">
          <a:xfrm>
            <a:off x="1981200" y="2286000"/>
            <a:ext cx="1828800" cy="609600"/>
          </a:xfrm>
          <a:prstGeom prst="leftRightArrow">
            <a:avLst>
              <a:gd name="adj1" fmla="val 50000"/>
              <a:gd name="adj2" fmla="val 60000"/>
            </a:avLst>
          </a:prstGeom>
          <a:solidFill>
            <a:srgbClr val="00B8FF"/>
          </a:solidFill>
          <a:ln w="9525">
            <a:solidFill>
              <a:schemeClr val="tx1"/>
            </a:solidFill>
            <a:miter lim="800000"/>
            <a:headEnd/>
            <a:tailEnd/>
          </a:ln>
          <a:effectLst/>
        </p:spPr>
        <p:txBody>
          <a:bodyPr wrap="none" anchor="ctr"/>
          <a:lstStyle/>
          <a:p>
            <a:endParaRPr lang="ja-JP" altLang="en-US"/>
          </a:p>
        </p:txBody>
      </p:sp>
      <p:sp>
        <p:nvSpPr>
          <p:cNvPr id="102414" name="AutoShape 14"/>
          <p:cNvSpPr>
            <a:spLocks noChangeArrowheads="1"/>
          </p:cNvSpPr>
          <p:nvPr/>
        </p:nvSpPr>
        <p:spPr bwMode="auto">
          <a:xfrm>
            <a:off x="5105400" y="3048000"/>
            <a:ext cx="1066800" cy="609600"/>
          </a:xfrm>
          <a:prstGeom prst="leftRightArrow">
            <a:avLst>
              <a:gd name="adj1" fmla="val 50000"/>
              <a:gd name="adj2" fmla="val 35000"/>
            </a:avLst>
          </a:prstGeom>
          <a:solidFill>
            <a:srgbClr val="00B8FF"/>
          </a:solidFill>
          <a:ln w="9525">
            <a:solidFill>
              <a:schemeClr val="tx1"/>
            </a:solidFill>
            <a:miter lim="800000"/>
            <a:headEnd/>
            <a:tailEnd/>
          </a:ln>
          <a:effectLst/>
        </p:spPr>
        <p:txBody>
          <a:bodyPr wrap="none" anchor="ctr"/>
          <a:lstStyle/>
          <a:p>
            <a:endParaRPr lang="ja-JP" altLang="en-US"/>
          </a:p>
        </p:txBody>
      </p:sp>
      <p:sp>
        <p:nvSpPr>
          <p:cNvPr id="102415" name="Oval 15"/>
          <p:cNvSpPr>
            <a:spLocks noChangeArrowheads="1"/>
          </p:cNvSpPr>
          <p:nvPr/>
        </p:nvSpPr>
        <p:spPr bwMode="auto">
          <a:xfrm>
            <a:off x="1981200" y="2819400"/>
            <a:ext cx="1905000" cy="971550"/>
          </a:xfrm>
          <a:prstGeom prst="ellipse">
            <a:avLst/>
          </a:prstGeom>
          <a:gradFill rotWithShape="0">
            <a:gsLst>
              <a:gs pos="0">
                <a:srgbClr val="6699FF"/>
              </a:gs>
              <a:gs pos="100000">
                <a:schemeClr val="bg1"/>
              </a:gs>
            </a:gsLst>
            <a:lin ang="5400000" scaled="1"/>
          </a:gradFill>
          <a:ln w="19050">
            <a:solidFill>
              <a:schemeClr val="tx1"/>
            </a:solidFill>
            <a:round/>
            <a:headEnd/>
            <a:tailEnd/>
          </a:ln>
          <a:effectLst/>
        </p:spPr>
        <p:txBody>
          <a:bodyPr wrap="none" lIns="82296" tIns="41148" rIns="82296" bIns="41148" anchor="ctr"/>
          <a:lstStyle/>
          <a:p>
            <a:pPr algn="ctr" eaLnBrk="0" hangingPunct="0">
              <a:buClrTx/>
              <a:buSzTx/>
              <a:buFontTx/>
              <a:buNone/>
            </a:pPr>
            <a:r>
              <a:rPr lang="en-US" altLang="ja-JP" b="1">
                <a:solidFill>
                  <a:schemeClr val="tx1"/>
                </a:solidFill>
                <a:effectLst>
                  <a:outerShdw blurRad="38100" dist="38100" dir="2700000" algn="tl">
                    <a:srgbClr val="FFFFFF"/>
                  </a:outerShdw>
                </a:effectLst>
                <a:latin typeface="Times New Roman" charset="0"/>
              </a:rPr>
              <a:t>ViewData[“key”]</a:t>
            </a:r>
          </a:p>
          <a:p>
            <a:pPr algn="ctr" eaLnBrk="0" hangingPunct="0">
              <a:buClrTx/>
              <a:buSzTx/>
              <a:buFontTx/>
              <a:buNone/>
            </a:pPr>
            <a:r>
              <a:rPr lang="en-US" altLang="ja-JP" b="1">
                <a:solidFill>
                  <a:schemeClr val="tx1"/>
                </a:solidFill>
                <a:effectLst>
                  <a:outerShdw blurRad="38100" dist="38100" dir="2700000" algn="tl">
                    <a:srgbClr val="FFFFFF"/>
                  </a:outerShdw>
                </a:effectLst>
                <a:latin typeface="Times New Roman" charset="0"/>
              </a:rPr>
              <a:t>ViewData.Model</a:t>
            </a:r>
          </a:p>
        </p:txBody>
      </p:sp>
      <p:sp>
        <p:nvSpPr>
          <p:cNvPr id="102416" name="AutoShape 16"/>
          <p:cNvSpPr>
            <a:spLocks noChangeArrowheads="1"/>
          </p:cNvSpPr>
          <p:nvPr/>
        </p:nvSpPr>
        <p:spPr bwMode="auto">
          <a:xfrm>
            <a:off x="457200" y="4114800"/>
            <a:ext cx="2438400" cy="762000"/>
          </a:xfrm>
          <a:prstGeom prst="wedgeRoundRectCallout">
            <a:avLst>
              <a:gd name="adj1" fmla="val 35157"/>
              <a:gd name="adj2" fmla="val -108333"/>
              <a:gd name="adj3" fmla="val 16667"/>
            </a:avLst>
          </a:prstGeom>
          <a:solidFill>
            <a:schemeClr val="bg1"/>
          </a:solidFill>
          <a:ln w="25400">
            <a:solidFill>
              <a:schemeClr val="tx1"/>
            </a:solidFill>
            <a:miter lim="800000"/>
            <a:headEnd/>
            <a:tailEnd/>
          </a:ln>
          <a:effectLst/>
        </p:spPr>
        <p:txBody>
          <a:bodyPr/>
          <a:lstStyle/>
          <a:p>
            <a:pPr algn="ctr"/>
            <a:r>
              <a:rPr lang="ja-JP" altLang="en-US">
                <a:solidFill>
                  <a:schemeClr val="tx1"/>
                </a:solidFill>
              </a:rPr>
              <a:t>画面の表示データに対してチェックする</a:t>
            </a:r>
          </a:p>
        </p:txBody>
      </p:sp>
      <p:sp>
        <p:nvSpPr>
          <p:cNvPr id="102417" name="AutoShape 17"/>
          <p:cNvSpPr>
            <a:spLocks noChangeArrowheads="1"/>
          </p:cNvSpPr>
          <p:nvPr/>
        </p:nvSpPr>
        <p:spPr bwMode="auto">
          <a:xfrm>
            <a:off x="4953000" y="4724400"/>
            <a:ext cx="2438400" cy="762000"/>
          </a:xfrm>
          <a:prstGeom prst="wedgeRoundRectCallout">
            <a:avLst>
              <a:gd name="adj1" fmla="val -2083"/>
              <a:gd name="adj2" fmla="val -137708"/>
              <a:gd name="adj3" fmla="val 16667"/>
            </a:avLst>
          </a:prstGeom>
          <a:solidFill>
            <a:schemeClr val="bg1"/>
          </a:solidFill>
          <a:ln w="25400">
            <a:solidFill>
              <a:schemeClr val="tx1"/>
            </a:solidFill>
            <a:miter lim="800000"/>
            <a:headEnd/>
            <a:tailEnd/>
          </a:ln>
          <a:effectLst/>
        </p:spPr>
        <p:txBody>
          <a:bodyPr/>
          <a:lstStyle/>
          <a:p>
            <a:pPr algn="ctr" eaLnBrk="0" hangingPunct="0">
              <a:buClrTx/>
              <a:buSzTx/>
              <a:buFontTx/>
              <a:buNone/>
            </a:pPr>
            <a:r>
              <a:rPr lang="en-US" altLang="ja-JP" b="1">
                <a:solidFill>
                  <a:schemeClr val="tx1"/>
                </a:solidFill>
                <a:effectLst>
                  <a:outerShdw blurRad="38100" dist="38100" dir="2700000" algn="tl">
                    <a:srgbClr val="C0C0C0"/>
                  </a:outerShdw>
                </a:effectLst>
              </a:rPr>
              <a:t>Repository</a:t>
            </a:r>
            <a:r>
              <a:rPr lang="ja-JP" altLang="en-US" b="1">
                <a:solidFill>
                  <a:schemeClr val="tx1"/>
                </a:solidFill>
                <a:effectLst>
                  <a:outerShdw blurRad="38100" dist="38100" dir="2700000" algn="tl">
                    <a:srgbClr val="C0C0C0"/>
                  </a:outerShdw>
                </a:effectLst>
              </a:rPr>
              <a:t>パターン</a:t>
            </a:r>
            <a:r>
              <a:rPr lang="ja-JP" altLang="en-US">
                <a:solidFill>
                  <a:schemeClr val="tx1"/>
                </a:solidFill>
              </a:rPr>
              <a:t>を使ってモック化</a:t>
            </a:r>
          </a:p>
        </p:txBody>
      </p:sp>
      <p:sp>
        <p:nvSpPr>
          <p:cNvPr id="102418" name="Text Box 18"/>
          <p:cNvSpPr txBox="1">
            <a:spLocks noChangeArrowheads="1"/>
          </p:cNvSpPr>
          <p:nvPr/>
        </p:nvSpPr>
        <p:spPr bwMode="auto">
          <a:xfrm>
            <a:off x="2209800" y="5486400"/>
            <a:ext cx="5105400" cy="463550"/>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None/>
            </a:pPr>
            <a:r>
              <a:rPr lang="ja-JP" altLang="en-US" sz="3200" b="1">
                <a:solidFill>
                  <a:srgbClr val="000000"/>
                </a:solidFill>
                <a:effectLst>
                  <a:outerShdw blurRad="38100" dist="38100" dir="2700000" algn="tl">
                    <a:srgbClr val="C0C0C0"/>
                  </a:outerShdw>
                </a:effectLst>
              </a:rPr>
              <a:t>実際にデモをしてみます！</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0363" name="Rectangle 11"/>
          <p:cNvSpPr>
            <a:spLocks noChangeArrowheads="1"/>
          </p:cNvSpPr>
          <p:nvPr/>
        </p:nvSpPr>
        <p:spPr bwMode="auto">
          <a:xfrm>
            <a:off x="3886200" y="5410200"/>
            <a:ext cx="4648200" cy="457200"/>
          </a:xfrm>
          <a:prstGeom prst="rect">
            <a:avLst/>
          </a:prstGeom>
          <a:solidFill>
            <a:srgbClr val="FFCCFF">
              <a:alpha val="50000"/>
            </a:srgbClr>
          </a:solidFill>
          <a:ln w="25400">
            <a:solidFill>
              <a:schemeClr val="tx1"/>
            </a:solidFill>
            <a:miter lim="800000"/>
            <a:headEnd/>
            <a:tailEnd/>
          </a:ln>
          <a:effectLst/>
        </p:spPr>
        <p:txBody>
          <a:bodyPr wrap="none" anchor="ctr"/>
          <a:lstStyle/>
          <a:p>
            <a:endParaRPr lang="ja-JP" altLang="en-US"/>
          </a:p>
        </p:txBody>
      </p:sp>
      <p:sp>
        <p:nvSpPr>
          <p:cNvPr id="100360" name="Rectangle 8"/>
          <p:cNvSpPr>
            <a:spLocks noChangeArrowheads="1"/>
          </p:cNvSpPr>
          <p:nvPr/>
        </p:nvSpPr>
        <p:spPr bwMode="auto">
          <a:xfrm>
            <a:off x="838200" y="1600200"/>
            <a:ext cx="6248400" cy="3733800"/>
          </a:xfrm>
          <a:prstGeom prst="rect">
            <a:avLst/>
          </a:prstGeom>
          <a:solidFill>
            <a:schemeClr val="bg1"/>
          </a:solidFill>
          <a:ln w="19050">
            <a:solidFill>
              <a:schemeClr val="tx1"/>
            </a:solidFill>
            <a:miter lim="800000"/>
            <a:headEnd/>
            <a:tailEnd/>
          </a:ln>
          <a:effectLst/>
        </p:spPr>
        <p:txBody>
          <a:bodyPr wrap="none" anchor="ctr"/>
          <a:lstStyle/>
          <a:p>
            <a:endParaRPr lang="ja-JP" altLang="en-US"/>
          </a:p>
        </p:txBody>
      </p:sp>
      <p:sp>
        <p:nvSpPr>
          <p:cNvPr id="100354" name="Text Box 2"/>
          <p:cNvSpPr txBox="1">
            <a:spLocks noChangeArrowheads="1"/>
          </p:cNvSpPr>
          <p:nvPr/>
        </p:nvSpPr>
        <p:spPr bwMode="auto">
          <a:xfrm>
            <a:off x="395288" y="395288"/>
            <a:ext cx="8210550" cy="463550"/>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ja-JP" altLang="en-US" sz="3200">
                <a:solidFill>
                  <a:srgbClr val="000000"/>
                </a:solidFill>
                <a:latin typeface="ＭＳ Ｐゴシック" charset="-128"/>
              </a:rPr>
              <a:t>おまけ</a:t>
            </a:r>
            <a:r>
              <a:rPr lang="ja-JP" altLang="en-US" sz="3200">
                <a:solidFill>
                  <a:srgbClr val="000000"/>
                </a:solidFill>
              </a:rPr>
              <a:t> </a:t>
            </a:r>
            <a:r>
              <a:rPr lang="ja-JP" altLang="en-US" sz="3200">
                <a:solidFill>
                  <a:srgbClr val="000000"/>
                </a:solidFill>
                <a:latin typeface="ＭＳ Ｐゴシック" charset="-128"/>
              </a:rPr>
              <a:t>その１　</a:t>
            </a:r>
            <a:r>
              <a:rPr lang="en-US" altLang="ja-JP" sz="3200">
                <a:solidFill>
                  <a:srgbClr val="000000"/>
                </a:solidFill>
              </a:rPr>
              <a:t>Filter</a:t>
            </a:r>
            <a:r>
              <a:rPr lang="ja-JP" altLang="en-US" sz="3200">
                <a:solidFill>
                  <a:srgbClr val="000000"/>
                </a:solidFill>
                <a:latin typeface="ＭＳ Ｐゴシック" charset="-128"/>
              </a:rPr>
              <a:t>開発</a:t>
            </a:r>
            <a:endParaRPr lang="en-US" altLang="ja-JP" sz="3200">
              <a:solidFill>
                <a:srgbClr val="000000"/>
              </a:solidFill>
              <a:latin typeface="ＭＳ Ｐゴシック" charset="-128"/>
            </a:endParaRPr>
          </a:p>
        </p:txBody>
      </p:sp>
      <p:sp>
        <p:nvSpPr>
          <p:cNvPr id="100355" name="Text Box 3"/>
          <p:cNvSpPr txBox="1">
            <a:spLocks noChangeArrowheads="1"/>
          </p:cNvSpPr>
          <p:nvPr/>
        </p:nvSpPr>
        <p:spPr bwMode="auto">
          <a:xfrm>
            <a:off x="395288" y="1096963"/>
            <a:ext cx="8066087" cy="463550"/>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en-US" altLang="ja-JP" sz="3200" b="1">
                <a:solidFill>
                  <a:srgbClr val="000000"/>
                </a:solidFill>
              </a:rPr>
              <a:t>Controller</a:t>
            </a:r>
            <a:r>
              <a:rPr lang="ja-JP" altLang="en-US" sz="3200" b="1">
                <a:solidFill>
                  <a:srgbClr val="000000"/>
                </a:solidFill>
              </a:rPr>
              <a:t>実行時</a:t>
            </a:r>
            <a:r>
              <a:rPr lang="ja-JP" altLang="en-US" sz="3200" b="1">
                <a:solidFill>
                  <a:srgbClr val="000000"/>
                </a:solidFill>
                <a:latin typeface="ＭＳ Ｐゴシック" charset="-128"/>
              </a:rPr>
              <a:t>に適用されるフィルタ</a:t>
            </a:r>
            <a:endParaRPr lang="ja-JP" altLang="en-US" sz="2200">
              <a:solidFill>
                <a:schemeClr val="tx1"/>
              </a:solidFill>
              <a:latin typeface="Times New Roman" charset="0"/>
            </a:endParaRPr>
          </a:p>
        </p:txBody>
      </p:sp>
      <p:sp>
        <p:nvSpPr>
          <p:cNvPr id="100356" name="Text Box 4"/>
          <p:cNvSpPr txBox="1">
            <a:spLocks noChangeArrowheads="1"/>
          </p:cNvSpPr>
          <p:nvPr/>
        </p:nvSpPr>
        <p:spPr bwMode="auto">
          <a:xfrm>
            <a:off x="3886200" y="5449888"/>
            <a:ext cx="4556125" cy="417512"/>
          </a:xfrm>
          <a:prstGeom prst="rect">
            <a:avLst/>
          </a:prstGeom>
          <a:noFill/>
          <a:ln w="9525">
            <a:noFill/>
            <a:miter lim="800000"/>
            <a:headEnd/>
            <a:tailEnd/>
          </a:ln>
          <a:effectLst/>
        </p:spPr>
        <p:txBody>
          <a:bodyPr wrap="none" lIns="82296" tIns="41148" rIns="82296" bIns="41148">
            <a:spAutoFit/>
          </a:bodyPr>
          <a:lstStyle/>
          <a:p>
            <a:pPr defTabSz="404813">
              <a:buClrTx/>
              <a:buSzTx/>
              <a:buFontTx/>
              <a:buNone/>
            </a:pPr>
            <a:r>
              <a:rPr lang="ja-JP" altLang="en-US" sz="2200" b="1">
                <a:solidFill>
                  <a:schemeClr val="tx1"/>
                </a:solidFill>
                <a:effectLst>
                  <a:outerShdw blurRad="38100" dist="38100" dir="2700000" algn="tl">
                    <a:srgbClr val="C0C0C0"/>
                  </a:outerShdw>
                </a:effectLst>
                <a:latin typeface="Times New Roman" charset="0"/>
              </a:rPr>
              <a:t>※</a:t>
            </a:r>
            <a:r>
              <a:rPr lang="en-US" altLang="ja-JP" sz="2200" b="1">
                <a:solidFill>
                  <a:schemeClr val="tx1"/>
                </a:solidFill>
                <a:effectLst>
                  <a:outerShdw blurRad="38100" dist="38100" dir="2700000" algn="tl">
                    <a:srgbClr val="C0C0C0"/>
                  </a:outerShdw>
                </a:effectLst>
                <a:latin typeface="Times New Roman" charset="0"/>
              </a:rPr>
              <a:t>I</a:t>
            </a:r>
            <a:r>
              <a:rPr lang="ja-JP" altLang="en-US" sz="2200" b="1">
                <a:solidFill>
                  <a:schemeClr val="tx1"/>
                </a:solidFill>
                <a:effectLst>
                  <a:outerShdw blurRad="38100" dist="38100" dir="2700000" algn="tl">
                    <a:srgbClr val="C0C0C0"/>
                  </a:outerShdw>
                </a:effectLst>
                <a:latin typeface="Times New Roman" charset="0"/>
              </a:rPr>
              <a:t>ＥｘｃｅｐｔｉｏｎＦｉｌｔｅｒ#</a:t>
            </a:r>
            <a:r>
              <a:rPr lang="en-US" altLang="ja-JP" sz="2200" b="1">
                <a:solidFill>
                  <a:schemeClr val="tx1"/>
                </a:solidFill>
                <a:effectLst>
                  <a:outerShdw blurRad="38100" dist="38100" dir="2700000" algn="tl">
                    <a:srgbClr val="C0C0C0"/>
                  </a:outerShdw>
                </a:effectLst>
                <a:latin typeface="ＭＳ ゴシック" pitchFamily="49" charset="-128"/>
                <a:ea typeface="ＭＳ ゴシック" pitchFamily="49" charset="-128"/>
              </a:rPr>
              <a:t>OnException()</a:t>
            </a:r>
            <a:endParaRPr lang="ja-JP" altLang="en-US" sz="2200" b="1">
              <a:solidFill>
                <a:srgbClr val="2B91AF"/>
              </a:solidFill>
              <a:effectLst>
                <a:outerShdw blurRad="38100" dist="38100" dir="2700000" algn="tl">
                  <a:srgbClr val="C0C0C0"/>
                </a:outerShdw>
              </a:effectLst>
              <a:latin typeface="ＭＳ ゴシック" pitchFamily="49" charset="-128"/>
              <a:ea typeface="ＭＳ ゴシック" pitchFamily="49" charset="-128"/>
            </a:endParaRPr>
          </a:p>
        </p:txBody>
      </p:sp>
      <p:sp>
        <p:nvSpPr>
          <p:cNvPr id="100358" name="Rectangle 6"/>
          <p:cNvSpPr>
            <a:spLocks noChangeArrowheads="1"/>
          </p:cNvSpPr>
          <p:nvPr/>
        </p:nvSpPr>
        <p:spPr bwMode="auto">
          <a:xfrm>
            <a:off x="990600" y="1600200"/>
            <a:ext cx="6400800" cy="3743325"/>
          </a:xfrm>
          <a:prstGeom prst="rect">
            <a:avLst/>
          </a:prstGeom>
          <a:noFill/>
          <a:ln w="9525">
            <a:noFill/>
            <a:miter lim="800000"/>
            <a:headEnd/>
            <a:tailEnd/>
          </a:ln>
          <a:effectLst/>
        </p:spPr>
        <p:txBody>
          <a:bodyPr>
            <a:spAutoFit/>
          </a:bodyPr>
          <a:lstStyle/>
          <a:p>
            <a:pPr marL="342900" indent="-342900">
              <a:spcBef>
                <a:spcPct val="50000"/>
              </a:spcBef>
              <a:buFont typeface="Times New Roman" charset="0"/>
              <a:buAutoNum type="arabicPeriod"/>
            </a:pPr>
            <a:r>
              <a:rPr lang="ja-JP" altLang="en-US" sz="2400" b="1">
                <a:solidFill>
                  <a:schemeClr val="tx1"/>
                </a:solidFill>
                <a:effectLst>
                  <a:outerShdw blurRad="38100" dist="38100" dir="2700000" algn="tl">
                    <a:srgbClr val="C0C0C0"/>
                  </a:outerShdw>
                </a:effectLst>
              </a:rPr>
              <a:t> </a:t>
            </a:r>
            <a:r>
              <a:rPr lang="en-US" altLang="ja-JP" sz="2400" b="1">
                <a:solidFill>
                  <a:schemeClr val="tx1"/>
                </a:solidFill>
                <a:effectLst>
                  <a:outerShdw blurRad="38100" dist="38100" dir="2700000" algn="tl">
                    <a:srgbClr val="C0C0C0"/>
                  </a:outerShdw>
                </a:effectLst>
              </a:rPr>
              <a:t>IAuthorizationFilter#OnAuthorization()</a:t>
            </a:r>
          </a:p>
          <a:p>
            <a:pPr marL="342900" indent="-342900">
              <a:spcBef>
                <a:spcPct val="50000"/>
              </a:spcBef>
              <a:buFont typeface="Times New Roman" charset="0"/>
              <a:buAutoNum type="arabicPeriod"/>
            </a:pPr>
            <a:r>
              <a:rPr lang="en-US" altLang="ja-JP" sz="2400" b="1">
                <a:solidFill>
                  <a:schemeClr val="tx1"/>
                </a:solidFill>
                <a:effectLst>
                  <a:outerShdw blurRad="38100" dist="38100" dir="2700000" algn="tl">
                    <a:srgbClr val="C0C0C0"/>
                  </a:outerShdw>
                </a:effectLst>
              </a:rPr>
              <a:t> IActionFilter#OnActionExecuting()</a:t>
            </a:r>
          </a:p>
          <a:p>
            <a:pPr marL="342900" indent="-342900">
              <a:spcBef>
                <a:spcPct val="50000"/>
              </a:spcBef>
              <a:buFont typeface="Times New Roman" charset="0"/>
              <a:buAutoNum type="arabicPeriod"/>
            </a:pPr>
            <a:r>
              <a:rPr lang="en-US" altLang="ja-JP" sz="2400" b="1">
                <a:solidFill>
                  <a:schemeClr val="tx1"/>
                </a:solidFill>
                <a:effectLst>
                  <a:outerShdw blurRad="38100" dist="38100" dir="2700000" algn="tl">
                    <a:srgbClr val="C0C0C0"/>
                  </a:outerShdw>
                </a:effectLst>
              </a:rPr>
              <a:t> </a:t>
            </a:r>
            <a:r>
              <a:rPr lang="ja-JP" altLang="en-US" sz="2400" b="1">
                <a:solidFill>
                  <a:schemeClr val="tx1"/>
                </a:solidFill>
                <a:effectLst>
                  <a:outerShdw blurRad="38100" dist="38100" dir="2700000" algn="tl">
                    <a:srgbClr val="C0C0C0"/>
                  </a:outerShdw>
                </a:effectLst>
              </a:rPr>
              <a:t>コントローラのアクション実行</a:t>
            </a:r>
          </a:p>
          <a:p>
            <a:pPr marL="342900" indent="-342900">
              <a:spcBef>
                <a:spcPct val="50000"/>
              </a:spcBef>
              <a:buFont typeface="Times New Roman" charset="0"/>
              <a:buAutoNum type="arabicPeriod"/>
            </a:pPr>
            <a:r>
              <a:rPr lang="ja-JP" altLang="en-US" sz="2400" b="1">
                <a:solidFill>
                  <a:schemeClr val="tx1"/>
                </a:solidFill>
                <a:effectLst>
                  <a:outerShdw blurRad="38100" dist="38100" dir="2700000" algn="tl">
                    <a:srgbClr val="C0C0C0"/>
                  </a:outerShdw>
                </a:effectLst>
              </a:rPr>
              <a:t> </a:t>
            </a:r>
            <a:r>
              <a:rPr lang="en-US" altLang="ja-JP" sz="2400" b="1">
                <a:solidFill>
                  <a:schemeClr val="tx1"/>
                </a:solidFill>
                <a:effectLst>
                  <a:outerShdw blurRad="38100" dist="38100" dir="2700000" algn="tl">
                    <a:srgbClr val="C0C0C0"/>
                  </a:outerShdw>
                </a:effectLst>
              </a:rPr>
              <a:t>IActionFilter#OnActionExecuted()</a:t>
            </a:r>
          </a:p>
          <a:p>
            <a:pPr marL="342900" indent="-342900">
              <a:spcBef>
                <a:spcPct val="50000"/>
              </a:spcBef>
              <a:buFont typeface="Times New Roman" charset="0"/>
              <a:buAutoNum type="arabicPeriod"/>
            </a:pPr>
            <a:r>
              <a:rPr lang="en-US" altLang="ja-JP" sz="2400" b="1">
                <a:solidFill>
                  <a:schemeClr val="tx1"/>
                </a:solidFill>
                <a:effectLst>
                  <a:outerShdw blurRad="38100" dist="38100" dir="2700000" algn="tl">
                    <a:srgbClr val="C0C0C0"/>
                  </a:outerShdw>
                </a:effectLst>
              </a:rPr>
              <a:t> IResultFilter#OnResultExecuting()</a:t>
            </a:r>
          </a:p>
          <a:p>
            <a:pPr marL="342900" indent="-342900">
              <a:spcBef>
                <a:spcPct val="50000"/>
              </a:spcBef>
              <a:buFont typeface="Times New Roman" charset="0"/>
              <a:buAutoNum type="arabicPeriod"/>
            </a:pPr>
            <a:r>
              <a:rPr lang="en-US" altLang="ja-JP" sz="2400" b="1">
                <a:solidFill>
                  <a:schemeClr val="tx1"/>
                </a:solidFill>
                <a:effectLst>
                  <a:outerShdw blurRad="38100" dist="38100" dir="2700000" algn="tl">
                    <a:srgbClr val="C0C0C0"/>
                  </a:outerShdw>
                </a:effectLst>
              </a:rPr>
              <a:t> ActionResult#ExecuteResult()</a:t>
            </a:r>
          </a:p>
          <a:p>
            <a:pPr marL="342900" indent="-342900">
              <a:spcBef>
                <a:spcPct val="50000"/>
              </a:spcBef>
              <a:buFont typeface="Times New Roman" charset="0"/>
              <a:buAutoNum type="arabicPeriod"/>
            </a:pPr>
            <a:r>
              <a:rPr lang="en-US" altLang="ja-JP" sz="2400" b="1">
                <a:solidFill>
                  <a:srgbClr val="000000"/>
                </a:solidFill>
              </a:rPr>
              <a:t>IResultFilter#OnResultExecuted()</a:t>
            </a:r>
          </a:p>
        </p:txBody>
      </p:sp>
      <p:sp>
        <p:nvSpPr>
          <p:cNvPr id="100364" name="AutoShape 12"/>
          <p:cNvSpPr>
            <a:spLocks noChangeArrowheads="1"/>
          </p:cNvSpPr>
          <p:nvPr/>
        </p:nvSpPr>
        <p:spPr bwMode="auto">
          <a:xfrm flipV="1">
            <a:off x="7086600" y="4648200"/>
            <a:ext cx="852488" cy="73342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CCFF"/>
          </a:solidFill>
          <a:ln w="19050">
            <a:solidFill>
              <a:schemeClr val="tx1"/>
            </a:solidFill>
            <a:miter lim="800000"/>
            <a:headEnd/>
            <a:tailEnd/>
          </a:ln>
          <a:effectLst/>
        </p:spPr>
        <p:txBody>
          <a:bodyPr wrap="none" anchor="ctr"/>
          <a:lstStyle/>
          <a:p>
            <a:endParaRPr lang="ja-JP" altLang="en-US"/>
          </a:p>
        </p:txBody>
      </p:sp>
      <p:sp>
        <p:nvSpPr>
          <p:cNvPr id="100365" name="AutoShape 13"/>
          <p:cNvSpPr>
            <a:spLocks noChangeArrowheads="1"/>
          </p:cNvSpPr>
          <p:nvPr/>
        </p:nvSpPr>
        <p:spPr bwMode="auto">
          <a:xfrm>
            <a:off x="7467600" y="3962400"/>
            <a:ext cx="1447800" cy="533400"/>
          </a:xfrm>
          <a:prstGeom prst="wedgeRoundRectCallout">
            <a:avLst>
              <a:gd name="adj1" fmla="val -69736"/>
              <a:gd name="adj2" fmla="val 70537"/>
              <a:gd name="adj3" fmla="val 16667"/>
            </a:avLst>
          </a:prstGeom>
          <a:solidFill>
            <a:schemeClr val="bg1"/>
          </a:solidFill>
          <a:ln w="19050">
            <a:solidFill>
              <a:schemeClr val="tx1"/>
            </a:solidFill>
            <a:miter lim="800000"/>
            <a:headEnd/>
            <a:tailEnd/>
          </a:ln>
          <a:effectLst/>
        </p:spPr>
        <p:txBody>
          <a:bodyPr/>
          <a:lstStyle/>
          <a:p>
            <a:pPr algn="ctr"/>
            <a:r>
              <a:rPr lang="ja-JP" altLang="en-US">
                <a:solidFill>
                  <a:schemeClr val="tx1"/>
                </a:solidFill>
              </a:rPr>
              <a:t>例外が発生</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395288" y="320675"/>
            <a:ext cx="8210550" cy="614363"/>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ja-JP" altLang="en-US" sz="3200">
                <a:solidFill>
                  <a:srgbClr val="000000"/>
                </a:solidFill>
                <a:latin typeface="ＭＳ Ｐゴシック" charset="-128"/>
              </a:rPr>
              <a:t>おまけ</a:t>
            </a:r>
            <a:r>
              <a:rPr lang="ja-JP" altLang="en-US" sz="3200">
                <a:solidFill>
                  <a:srgbClr val="000000"/>
                </a:solidFill>
              </a:rPr>
              <a:t> </a:t>
            </a:r>
            <a:r>
              <a:rPr lang="ja-JP" altLang="en-US" sz="3200">
                <a:solidFill>
                  <a:srgbClr val="000000"/>
                </a:solidFill>
                <a:latin typeface="ＭＳ Ｐゴシック" charset="-128"/>
              </a:rPr>
              <a:t>その２　</a:t>
            </a:r>
            <a:r>
              <a:rPr lang="en-US" altLang="ja-JP" sz="3200">
                <a:solidFill>
                  <a:srgbClr val="000000"/>
                </a:solidFill>
              </a:rPr>
              <a:t>HtmlHelper</a:t>
            </a:r>
            <a:r>
              <a:rPr lang="ja-JP" altLang="en-US" sz="3200">
                <a:solidFill>
                  <a:srgbClr val="000000"/>
                </a:solidFill>
                <a:latin typeface="ＭＳ Ｐゴシック" charset="-128"/>
              </a:rPr>
              <a:t>の拡張</a:t>
            </a:r>
          </a:p>
        </p:txBody>
      </p:sp>
      <p:sp>
        <p:nvSpPr>
          <p:cNvPr id="99331" name="Text Box 3"/>
          <p:cNvSpPr txBox="1">
            <a:spLocks noChangeArrowheads="1"/>
          </p:cNvSpPr>
          <p:nvPr/>
        </p:nvSpPr>
        <p:spPr bwMode="auto">
          <a:xfrm>
            <a:off x="395288" y="1096963"/>
            <a:ext cx="8210550" cy="419100"/>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ja-JP" altLang="en-US" sz="2900" b="1">
                <a:solidFill>
                  <a:srgbClr val="000000"/>
                </a:solidFill>
              </a:rPr>
              <a:t>*</a:t>
            </a:r>
            <a:r>
              <a:rPr lang="en-US" altLang="ja-JP" sz="2900" b="1">
                <a:solidFill>
                  <a:srgbClr val="000000"/>
                </a:solidFill>
              </a:rPr>
              <a:t>.aspx </a:t>
            </a:r>
            <a:r>
              <a:rPr lang="ja-JP" altLang="en-US" sz="2900" b="1">
                <a:solidFill>
                  <a:srgbClr val="000000"/>
                </a:solidFill>
                <a:latin typeface="ＭＳ Ｐゴシック" charset="-128"/>
              </a:rPr>
              <a:t>を作成する際に用いるヘルパークラス</a:t>
            </a:r>
            <a:endParaRPr lang="ja-JP" altLang="en-US" sz="2900">
              <a:solidFill>
                <a:schemeClr val="tx1"/>
              </a:solidFill>
              <a:latin typeface="Times New Roman" charset="0"/>
            </a:endParaRPr>
          </a:p>
        </p:txBody>
      </p:sp>
      <p:pic>
        <p:nvPicPr>
          <p:cNvPr id="99332" name="Picture 4"/>
          <p:cNvPicPr>
            <a:picLocks noChangeAspect="1" noChangeArrowheads="1"/>
          </p:cNvPicPr>
          <p:nvPr/>
        </p:nvPicPr>
        <p:blipFill>
          <a:blip r:embed="rId4"/>
          <a:srcRect/>
          <a:stretch>
            <a:fillRect/>
          </a:stretch>
        </p:blipFill>
        <p:spPr bwMode="auto">
          <a:xfrm>
            <a:off x="533400" y="1600200"/>
            <a:ext cx="5562600" cy="1600200"/>
          </a:xfrm>
          <a:prstGeom prst="rect">
            <a:avLst/>
          </a:prstGeom>
          <a:noFill/>
          <a:ln w="9525">
            <a:noFill/>
            <a:miter lim="800000"/>
            <a:headEnd/>
            <a:tailEnd/>
          </a:ln>
          <a:effectLst/>
        </p:spPr>
      </p:pic>
      <p:sp>
        <p:nvSpPr>
          <p:cNvPr id="99333" name="Rectangle 5"/>
          <p:cNvSpPr>
            <a:spLocks noChangeArrowheads="1"/>
          </p:cNvSpPr>
          <p:nvPr/>
        </p:nvSpPr>
        <p:spPr bwMode="auto">
          <a:xfrm>
            <a:off x="4267200" y="3886200"/>
            <a:ext cx="4360863" cy="822325"/>
          </a:xfrm>
          <a:prstGeom prst="rect">
            <a:avLst/>
          </a:prstGeom>
          <a:noFill/>
          <a:ln w="9525">
            <a:noFill/>
            <a:miter lim="800000"/>
            <a:headEnd/>
            <a:tailEnd/>
          </a:ln>
          <a:effectLst/>
        </p:spPr>
        <p:txBody>
          <a:bodyPr wrap="none">
            <a:spAutoFit/>
          </a:bodyPr>
          <a:lstStyle/>
          <a:p>
            <a:r>
              <a:rPr lang="ja-JP" altLang="en-US" sz="2400" b="1">
                <a:solidFill>
                  <a:srgbClr val="000000"/>
                </a:solidFill>
                <a:effectLst>
                  <a:outerShdw blurRad="38100" dist="38100" dir="2700000" algn="tl">
                    <a:srgbClr val="C0C0C0"/>
                  </a:outerShdw>
                </a:effectLst>
                <a:latin typeface="ＭＳ Ｐゴシック" charset="-128"/>
              </a:rPr>
              <a:t>やり過ぎると</a:t>
            </a:r>
            <a:r>
              <a:rPr lang="en-US" altLang="ja-JP" sz="2400" b="1">
                <a:solidFill>
                  <a:srgbClr val="000000"/>
                </a:solidFill>
                <a:effectLst>
                  <a:outerShdw blurRad="38100" dist="38100" dir="2700000" algn="tl">
                    <a:srgbClr val="C0C0C0"/>
                  </a:outerShdw>
                </a:effectLst>
              </a:rPr>
              <a:t>WebForm</a:t>
            </a:r>
            <a:r>
              <a:rPr lang="ja-JP" altLang="en-US" sz="2400" b="1">
                <a:solidFill>
                  <a:srgbClr val="000000"/>
                </a:solidFill>
                <a:effectLst>
                  <a:outerShdw blurRad="38100" dist="38100" dir="2700000" algn="tl">
                    <a:srgbClr val="C0C0C0"/>
                  </a:outerShdw>
                </a:effectLst>
                <a:latin typeface="ＭＳ Ｐゴシック" charset="-128"/>
              </a:rPr>
              <a:t>と区別が</a:t>
            </a:r>
          </a:p>
          <a:p>
            <a:r>
              <a:rPr lang="ja-JP" altLang="en-US" sz="2400" b="1">
                <a:solidFill>
                  <a:srgbClr val="000000"/>
                </a:solidFill>
                <a:effectLst>
                  <a:outerShdw blurRad="38100" dist="38100" dir="2700000" algn="tl">
                    <a:srgbClr val="C0C0C0"/>
                  </a:outerShdw>
                </a:effectLst>
                <a:latin typeface="ＭＳ Ｐゴシック" charset="-128"/>
              </a:rPr>
              <a:t>付かなくなったりするので程々に</a:t>
            </a:r>
          </a:p>
        </p:txBody>
      </p:sp>
      <p:graphicFrame>
        <p:nvGraphicFramePr>
          <p:cNvPr id="99335" name="Object 7"/>
          <p:cNvGraphicFramePr>
            <a:graphicFrameLocks noChangeAspect="1"/>
          </p:cNvGraphicFramePr>
          <p:nvPr/>
        </p:nvGraphicFramePr>
        <p:xfrm>
          <a:off x="533400" y="3352800"/>
          <a:ext cx="3190875" cy="2695575"/>
        </p:xfrm>
        <a:graphic>
          <a:graphicData uri="http://schemas.openxmlformats.org/presentationml/2006/ole">
            <p:oleObj spid="_x0000_s99335" name="ビットマップ イメージ" r:id="rId5" imgW="3191320" imgH="2695951" progId="Paint.Picture">
              <p:embed/>
            </p:oleObj>
          </a:graphicData>
        </a:graphic>
      </p:graphicFrame>
      <p:sp>
        <p:nvSpPr>
          <p:cNvPr id="99336" name="Oval 8"/>
          <p:cNvSpPr>
            <a:spLocks noChangeArrowheads="1"/>
          </p:cNvSpPr>
          <p:nvPr/>
        </p:nvSpPr>
        <p:spPr bwMode="auto">
          <a:xfrm>
            <a:off x="1828800" y="1905000"/>
            <a:ext cx="3505200" cy="533400"/>
          </a:xfrm>
          <a:prstGeom prst="ellipse">
            <a:avLst/>
          </a:prstGeom>
          <a:noFill/>
          <a:ln w="19050">
            <a:solidFill>
              <a:srgbClr val="FF0000"/>
            </a:solidFill>
            <a:round/>
            <a:headEnd/>
            <a:tailEnd/>
          </a:ln>
          <a:effectLst/>
        </p:spPr>
        <p:txBody>
          <a:bodyPr wrap="none" anchor="ctr"/>
          <a:lstStyle/>
          <a:p>
            <a:endParaRPr lang="ja-JP" altLang="en-US"/>
          </a:p>
        </p:txBody>
      </p:sp>
      <p:sp>
        <p:nvSpPr>
          <p:cNvPr id="99337" name="Oval 9"/>
          <p:cNvSpPr>
            <a:spLocks noChangeArrowheads="1"/>
          </p:cNvSpPr>
          <p:nvPr/>
        </p:nvSpPr>
        <p:spPr bwMode="auto">
          <a:xfrm>
            <a:off x="1524000" y="4876800"/>
            <a:ext cx="914400" cy="457200"/>
          </a:xfrm>
          <a:prstGeom prst="ellipse">
            <a:avLst/>
          </a:prstGeom>
          <a:noFill/>
          <a:ln w="19050">
            <a:solidFill>
              <a:srgbClr val="FF0000"/>
            </a:solidFill>
            <a:round/>
            <a:headEnd/>
            <a:tailEnd/>
          </a:ln>
          <a:effectLst/>
        </p:spPr>
        <p:txBody>
          <a:bodyPr wrap="none" anchor="ctr"/>
          <a:lstStyle/>
          <a:p>
            <a:endParaRPr lang="ja-JP" altLang="en-US"/>
          </a:p>
        </p:txBody>
      </p:sp>
      <p:sp>
        <p:nvSpPr>
          <p:cNvPr id="99338" name="AutoShape 10"/>
          <p:cNvSpPr>
            <a:spLocks noChangeArrowheads="1"/>
          </p:cNvSpPr>
          <p:nvPr/>
        </p:nvSpPr>
        <p:spPr bwMode="auto">
          <a:xfrm>
            <a:off x="2286000" y="2971800"/>
            <a:ext cx="685800" cy="609600"/>
          </a:xfrm>
          <a:prstGeom prst="upDownArrow">
            <a:avLst>
              <a:gd name="adj1" fmla="val 50000"/>
              <a:gd name="adj2" fmla="val 20000"/>
            </a:avLst>
          </a:prstGeom>
          <a:gradFill rotWithShape="0">
            <a:gsLst>
              <a:gs pos="0">
                <a:srgbClr val="00B8FF"/>
              </a:gs>
              <a:gs pos="100000">
                <a:schemeClr val="bg1"/>
              </a:gs>
            </a:gsLst>
            <a:lin ang="5400000" scaled="1"/>
          </a:gradFill>
          <a:ln w="25400">
            <a:solidFill>
              <a:schemeClr val="tx1"/>
            </a:solidFill>
            <a:miter lim="800000"/>
            <a:headEnd/>
            <a:tailEnd/>
          </a:ln>
          <a:effectLst/>
        </p:spPr>
        <p:txBody>
          <a:bodyPr vert="eaVert" wrap="none" anchor="ctr"/>
          <a:lstStyle/>
          <a:p>
            <a:endParaRPr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395288" y="395288"/>
            <a:ext cx="8210550" cy="463550"/>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ja-JP" altLang="en-US" sz="3200">
                <a:solidFill>
                  <a:srgbClr val="000000"/>
                </a:solidFill>
                <a:latin typeface="ＭＳ Ｐゴシック" charset="-128"/>
              </a:rPr>
              <a:t>まとめ</a:t>
            </a:r>
          </a:p>
        </p:txBody>
      </p:sp>
      <p:sp>
        <p:nvSpPr>
          <p:cNvPr id="107530" name="Text Box 10"/>
          <p:cNvSpPr txBox="1">
            <a:spLocks noChangeArrowheads="1"/>
          </p:cNvSpPr>
          <p:nvPr/>
        </p:nvSpPr>
        <p:spPr bwMode="auto">
          <a:xfrm>
            <a:off x="395288" y="1096963"/>
            <a:ext cx="8210550" cy="2933700"/>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ja-JP" altLang="en-US" sz="2900">
                <a:solidFill>
                  <a:srgbClr val="000000"/>
                </a:solidFill>
              </a:rPr>
              <a:t>純</a:t>
            </a:r>
            <a:r>
              <a:rPr lang="en-US" altLang="ja-JP" sz="2900">
                <a:solidFill>
                  <a:srgbClr val="000000"/>
                </a:solidFill>
              </a:rPr>
              <a:t>WEB</a:t>
            </a:r>
            <a:r>
              <a:rPr lang="ja-JP" altLang="en-US" sz="2900">
                <a:solidFill>
                  <a:srgbClr val="000000"/>
                </a:solidFill>
              </a:rPr>
              <a:t>屋さんなら</a:t>
            </a:r>
            <a:r>
              <a:rPr lang="en-US" altLang="ja-JP" sz="2900">
                <a:solidFill>
                  <a:srgbClr val="000000"/>
                </a:solidFill>
              </a:rPr>
              <a:t>MVC</a:t>
            </a:r>
            <a:r>
              <a:rPr lang="ja-JP" altLang="en-US" sz="2900">
                <a:solidFill>
                  <a:srgbClr val="000000"/>
                </a:solidFill>
              </a:rPr>
              <a:t>が良い感じ</a:t>
            </a:r>
          </a:p>
          <a:p>
            <a:pPr marL="411163" lvl="1" indent="-307975" defTabSz="822325">
              <a:lnSpc>
                <a:spcPct val="95000"/>
              </a:lnSpc>
              <a:buFontTx/>
              <a:buChar char="•"/>
            </a:pPr>
            <a:r>
              <a:rPr lang="ja-JP" altLang="en-US" sz="2900">
                <a:solidFill>
                  <a:srgbClr val="000000"/>
                </a:solidFill>
              </a:rPr>
              <a:t>元々がデスクトップアプリ開発者なら、無理に変えなくても良いかも</a:t>
            </a:r>
          </a:p>
          <a:p>
            <a:pPr marL="411163" lvl="1" indent="-307975" defTabSz="822325">
              <a:lnSpc>
                <a:spcPct val="95000"/>
              </a:lnSpc>
              <a:buFontTx/>
              <a:buChar char="•"/>
            </a:pPr>
            <a:endParaRPr lang="ja-JP" altLang="en-US" sz="2900">
              <a:solidFill>
                <a:schemeClr val="tx1"/>
              </a:solidFill>
              <a:latin typeface="Times New Roman" charset="0"/>
            </a:endParaRPr>
          </a:p>
          <a:p>
            <a:pPr marL="411163" lvl="1" indent="-307975" defTabSz="822325">
              <a:lnSpc>
                <a:spcPct val="95000"/>
              </a:lnSpc>
              <a:buFontTx/>
              <a:buChar char="•"/>
            </a:pPr>
            <a:r>
              <a:rPr lang="ja-JP" altLang="en-US" sz="2900">
                <a:solidFill>
                  <a:schemeClr val="tx1"/>
                </a:solidFill>
                <a:latin typeface="Times New Roman" charset="0"/>
              </a:rPr>
              <a:t>拡張性が非常に高いのは素晴らしいよね</a:t>
            </a:r>
          </a:p>
          <a:p>
            <a:pPr marL="411163" lvl="1" indent="-307975" defTabSz="822325">
              <a:lnSpc>
                <a:spcPct val="95000"/>
              </a:lnSpc>
              <a:buFontTx/>
              <a:buChar char="•"/>
            </a:pPr>
            <a:r>
              <a:rPr lang="en-US" altLang="ja-JP" sz="2900">
                <a:solidFill>
                  <a:schemeClr val="tx1"/>
                </a:solidFill>
                <a:latin typeface="Times New Roman" charset="0"/>
              </a:rPr>
              <a:t>CodePlex</a:t>
            </a:r>
            <a:r>
              <a:rPr lang="ja-JP" altLang="en-US" sz="2900">
                <a:solidFill>
                  <a:schemeClr val="tx1"/>
                </a:solidFill>
                <a:latin typeface="Times New Roman" charset="0"/>
              </a:rPr>
              <a:t>に行くと、ソースコードが落とせますよ</a:t>
            </a:r>
          </a:p>
          <a:p>
            <a:pPr marL="771525" lvl="2" indent="-257175" defTabSz="822325">
              <a:lnSpc>
                <a:spcPct val="95000"/>
              </a:lnSpc>
              <a:buFontTx/>
              <a:buChar char="•"/>
            </a:pPr>
            <a:r>
              <a:rPr lang="en-US" altLang="ja-JP" sz="2900">
                <a:solidFill>
                  <a:schemeClr val="tx1"/>
                </a:solidFill>
                <a:latin typeface="Times New Roman" charset="0"/>
              </a:rPr>
              <a:t>Future</a:t>
            </a:r>
            <a:r>
              <a:rPr lang="ja-JP" altLang="en-US" sz="2900">
                <a:solidFill>
                  <a:schemeClr val="tx1"/>
                </a:solidFill>
                <a:latin typeface="Times New Roman" charset="0"/>
              </a:rPr>
              <a:t>パッケージ系は楽しそう(非同期実行とか)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395288" y="320675"/>
            <a:ext cx="8210550" cy="614363"/>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ja-JP" altLang="en-US" sz="3200">
                <a:solidFill>
                  <a:srgbClr val="000000"/>
                </a:solidFill>
                <a:latin typeface="ＭＳ Ｐゴシック" charset="-128"/>
              </a:rPr>
              <a:t>今日の流れ</a:t>
            </a:r>
          </a:p>
        </p:txBody>
      </p:sp>
      <p:sp>
        <p:nvSpPr>
          <p:cNvPr id="76803" name="Text Box 3"/>
          <p:cNvSpPr txBox="1">
            <a:spLocks noChangeArrowheads="1"/>
          </p:cNvSpPr>
          <p:nvPr/>
        </p:nvSpPr>
        <p:spPr bwMode="auto">
          <a:xfrm>
            <a:off x="395288" y="1096963"/>
            <a:ext cx="8210550" cy="2351087"/>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Clr>
                <a:srgbClr val="FF0000"/>
              </a:buClr>
              <a:buFontTx/>
              <a:buChar char="•"/>
            </a:pPr>
            <a:r>
              <a:rPr lang="en-US" altLang="ja-JP" sz="3200" b="1">
                <a:solidFill>
                  <a:srgbClr val="FF0000"/>
                </a:solidFill>
              </a:rPr>
              <a:t>ASP.NET MVC </a:t>
            </a:r>
            <a:r>
              <a:rPr lang="ja-JP" altLang="en-US" sz="3200" b="1">
                <a:solidFill>
                  <a:srgbClr val="FF0000"/>
                </a:solidFill>
                <a:latin typeface="ＭＳ Ｐゴシック" charset="-128"/>
              </a:rPr>
              <a:t>って何者？</a:t>
            </a:r>
            <a:endParaRPr lang="ja-JP" altLang="en-US" sz="2200">
              <a:solidFill>
                <a:schemeClr val="tx1"/>
              </a:solidFill>
              <a:latin typeface="Times New Roman" charset="0"/>
            </a:endParaRPr>
          </a:p>
          <a:p>
            <a:pPr marL="411163" lvl="1" indent="-307975" defTabSz="822325">
              <a:lnSpc>
                <a:spcPct val="95000"/>
              </a:lnSpc>
              <a:buFontTx/>
              <a:buChar char="•"/>
            </a:pPr>
            <a:r>
              <a:rPr lang="en-US" altLang="ja-JP" sz="3200" b="1">
                <a:solidFill>
                  <a:srgbClr val="000000"/>
                </a:solidFill>
              </a:rPr>
              <a:t>ASP.NET MVC </a:t>
            </a:r>
            <a:r>
              <a:rPr lang="ja-JP" altLang="en-US" sz="3200" b="1">
                <a:solidFill>
                  <a:srgbClr val="000000"/>
                </a:solidFill>
                <a:latin typeface="ＭＳ Ｐゴシック" charset="-128"/>
              </a:rPr>
              <a:t>誰がいつ使う？</a:t>
            </a:r>
          </a:p>
          <a:p>
            <a:pPr marL="411163" lvl="1" indent="-307975" defTabSz="822325">
              <a:lnSpc>
                <a:spcPct val="95000"/>
              </a:lnSpc>
              <a:buFontTx/>
              <a:buChar char="•"/>
            </a:pPr>
            <a:r>
              <a:rPr lang="en-US" altLang="ja-JP" sz="3200" b="1">
                <a:solidFill>
                  <a:srgbClr val="000000"/>
                </a:solidFill>
              </a:rPr>
              <a:t>ASP.NET MVC </a:t>
            </a:r>
            <a:r>
              <a:rPr lang="ja-JP" altLang="en-US" sz="3200" b="1">
                <a:solidFill>
                  <a:srgbClr val="000000"/>
                </a:solidFill>
                <a:latin typeface="ＭＳ Ｐゴシック" charset="-128"/>
              </a:rPr>
              <a:t>を</a:t>
            </a:r>
            <a:r>
              <a:rPr lang="ja-JP" altLang="en-US" sz="3200">
                <a:solidFill>
                  <a:srgbClr val="000000"/>
                </a:solidFill>
                <a:latin typeface="ＭＳ Ｐゴシック" charset="-128"/>
              </a:rPr>
              <a:t>いじって</a:t>
            </a:r>
            <a:r>
              <a:rPr lang="ja-JP" altLang="en-US" sz="3200" b="1">
                <a:solidFill>
                  <a:srgbClr val="000000"/>
                </a:solidFill>
                <a:latin typeface="ＭＳ Ｐゴシック" charset="-128"/>
              </a:rPr>
              <a:t>みよう！</a:t>
            </a:r>
            <a:endParaRPr lang="ja-JP" altLang="en-US" sz="2200">
              <a:solidFill>
                <a:schemeClr val="tx1"/>
              </a:solidFill>
              <a:latin typeface="Times New Roman" charset="0"/>
            </a:endParaRPr>
          </a:p>
          <a:p>
            <a:pPr marL="411163" lvl="1" indent="-307975" defTabSz="822325">
              <a:lnSpc>
                <a:spcPct val="95000"/>
              </a:lnSpc>
              <a:buFontTx/>
              <a:buChar char="•"/>
            </a:pPr>
            <a:r>
              <a:rPr lang="en-US" altLang="ja-JP" sz="3200" b="1">
                <a:solidFill>
                  <a:srgbClr val="000000"/>
                </a:solidFill>
              </a:rPr>
              <a:t>ASP.NET MVC </a:t>
            </a:r>
            <a:r>
              <a:rPr lang="ja-JP" altLang="en-US" sz="3200" b="1">
                <a:solidFill>
                  <a:srgbClr val="000000"/>
                </a:solidFill>
              </a:rPr>
              <a:t>による</a:t>
            </a:r>
            <a:r>
              <a:rPr lang="en-US" altLang="ja-JP" sz="3200" b="1">
                <a:solidFill>
                  <a:srgbClr val="000000"/>
                </a:solidFill>
              </a:rPr>
              <a:t>TDD</a:t>
            </a:r>
            <a:r>
              <a:rPr lang="ja-JP" altLang="en-US" sz="3200" b="1">
                <a:solidFill>
                  <a:srgbClr val="000000"/>
                </a:solidFill>
                <a:latin typeface="ＭＳ Ｐゴシック" charset="-128"/>
              </a:rPr>
              <a:t>開発</a:t>
            </a:r>
            <a:endParaRPr lang="ja-JP" altLang="en-US" sz="2200">
              <a:solidFill>
                <a:schemeClr val="tx1"/>
              </a:solidFill>
              <a:latin typeface="Times New Roman" charset="0"/>
            </a:endParaRPr>
          </a:p>
          <a:p>
            <a:pPr defTabSz="822325">
              <a:lnSpc>
                <a:spcPct val="95000"/>
              </a:lnSpc>
              <a:buFontTx/>
              <a:buNone/>
            </a:pPr>
            <a:endParaRPr lang="ja-JP" altLang="en-US" sz="3200" b="1">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395288" y="320675"/>
            <a:ext cx="8210550" cy="614363"/>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en-US" altLang="ja-JP" sz="3200">
                <a:solidFill>
                  <a:srgbClr val="000000"/>
                </a:solidFill>
              </a:rPr>
              <a:t>ASP .NET MVC</a:t>
            </a:r>
            <a:r>
              <a:rPr lang="ja-JP" altLang="en-US" sz="3200">
                <a:solidFill>
                  <a:srgbClr val="000000"/>
                </a:solidFill>
                <a:latin typeface="ＭＳ Ｐゴシック" charset="-128"/>
              </a:rPr>
              <a:t>って何者？</a:t>
            </a:r>
          </a:p>
        </p:txBody>
      </p:sp>
      <p:sp>
        <p:nvSpPr>
          <p:cNvPr id="77827" name="Text Box 3"/>
          <p:cNvSpPr txBox="1">
            <a:spLocks noChangeArrowheads="1"/>
          </p:cNvSpPr>
          <p:nvPr/>
        </p:nvSpPr>
        <p:spPr bwMode="auto">
          <a:xfrm>
            <a:off x="395288" y="1143000"/>
            <a:ext cx="8210550" cy="736600"/>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en-US" altLang="ja-JP" sz="2900" b="1">
                <a:solidFill>
                  <a:srgbClr val="000000"/>
                </a:solidFill>
                <a:latin typeface="Times New Roman" charset="0"/>
              </a:rPr>
              <a:t>WEB</a:t>
            </a:r>
            <a:r>
              <a:rPr lang="ja-JP" altLang="en-US" sz="2900" b="1">
                <a:solidFill>
                  <a:srgbClr val="000000"/>
                </a:solidFill>
                <a:latin typeface="Times New Roman" charset="0"/>
              </a:rPr>
              <a:t>アプリ開発用のフレームワーク</a:t>
            </a:r>
          </a:p>
          <a:p>
            <a:pPr marL="771525" lvl="2" indent="-257175" defTabSz="822325">
              <a:lnSpc>
                <a:spcPct val="95000"/>
              </a:lnSpc>
              <a:buFontTx/>
              <a:buChar char="•"/>
            </a:pPr>
            <a:r>
              <a:rPr lang="en-US" altLang="ja-JP" sz="2200" b="1">
                <a:solidFill>
                  <a:srgbClr val="000000"/>
                </a:solidFill>
              </a:rPr>
              <a:t>Codeplex</a:t>
            </a:r>
            <a:r>
              <a:rPr lang="ja-JP" altLang="en-US" sz="2200" b="1">
                <a:solidFill>
                  <a:srgbClr val="000000"/>
                </a:solidFill>
              </a:rPr>
              <a:t>でソースコードを公開中</a:t>
            </a:r>
            <a:endParaRPr lang="en-US" altLang="ja-JP" sz="2200" b="1">
              <a:solidFill>
                <a:srgbClr val="000000"/>
              </a:solidFill>
            </a:endParaRPr>
          </a:p>
        </p:txBody>
      </p:sp>
      <p:sp>
        <p:nvSpPr>
          <p:cNvPr id="77828" name="Rectangle 4"/>
          <p:cNvSpPr>
            <a:spLocks noChangeArrowheads="1"/>
          </p:cNvSpPr>
          <p:nvPr/>
        </p:nvSpPr>
        <p:spPr bwMode="auto">
          <a:xfrm>
            <a:off x="361950" y="4648200"/>
            <a:ext cx="8099425" cy="842963"/>
          </a:xfrm>
          <a:prstGeom prst="rect">
            <a:avLst/>
          </a:prstGeom>
          <a:solidFill>
            <a:schemeClr val="accent1"/>
          </a:solidFill>
          <a:ln w="9525">
            <a:solidFill>
              <a:schemeClr val="tx1"/>
            </a:solidFill>
            <a:miter lim="800000"/>
            <a:headEnd/>
            <a:tailEnd/>
          </a:ln>
          <a:effectLst/>
        </p:spPr>
        <p:txBody>
          <a:bodyPr wrap="none" lIns="82296" tIns="41148" rIns="82296" bIns="41148" anchor="ctr"/>
          <a:lstStyle/>
          <a:p>
            <a:pPr algn="ctr" defTabSz="404813">
              <a:buClrTx/>
              <a:buSzTx/>
              <a:buFontTx/>
              <a:buNone/>
            </a:pPr>
            <a:r>
              <a:rPr lang="en-US" altLang="ja-JP" sz="4300">
                <a:solidFill>
                  <a:schemeClr val="tx1"/>
                </a:solidFill>
                <a:latin typeface="Times New Roman" charset="0"/>
              </a:rPr>
              <a:t>.NET Framework</a:t>
            </a:r>
          </a:p>
        </p:txBody>
      </p:sp>
      <p:sp>
        <p:nvSpPr>
          <p:cNvPr id="77829" name="Rectangle 5"/>
          <p:cNvSpPr>
            <a:spLocks noChangeArrowheads="1"/>
          </p:cNvSpPr>
          <p:nvPr/>
        </p:nvSpPr>
        <p:spPr bwMode="auto">
          <a:xfrm>
            <a:off x="360363" y="3676650"/>
            <a:ext cx="8101012" cy="842963"/>
          </a:xfrm>
          <a:prstGeom prst="rect">
            <a:avLst/>
          </a:prstGeom>
          <a:solidFill>
            <a:schemeClr val="accent1"/>
          </a:solidFill>
          <a:ln w="9525">
            <a:solidFill>
              <a:schemeClr val="tx1"/>
            </a:solidFill>
            <a:miter lim="800000"/>
            <a:headEnd/>
            <a:tailEnd/>
          </a:ln>
          <a:effectLst/>
        </p:spPr>
        <p:txBody>
          <a:bodyPr wrap="none" lIns="82296" tIns="41148" rIns="82296" bIns="41148" anchor="ctr"/>
          <a:lstStyle/>
          <a:p>
            <a:pPr algn="ctr" defTabSz="404813">
              <a:buClrTx/>
              <a:buSzTx/>
              <a:buFontTx/>
              <a:buNone/>
            </a:pPr>
            <a:r>
              <a:rPr lang="en-US" altLang="ja-JP" sz="4300">
                <a:solidFill>
                  <a:schemeClr val="tx1"/>
                </a:solidFill>
                <a:latin typeface="Times New Roman" charset="0"/>
              </a:rPr>
              <a:t>ASP.NET</a:t>
            </a:r>
          </a:p>
        </p:txBody>
      </p:sp>
      <p:sp>
        <p:nvSpPr>
          <p:cNvPr id="77830" name="Rectangle 6"/>
          <p:cNvSpPr>
            <a:spLocks noChangeArrowheads="1"/>
          </p:cNvSpPr>
          <p:nvPr/>
        </p:nvSpPr>
        <p:spPr bwMode="auto">
          <a:xfrm>
            <a:off x="3081338" y="2314575"/>
            <a:ext cx="2593975" cy="1231900"/>
          </a:xfrm>
          <a:prstGeom prst="rect">
            <a:avLst/>
          </a:prstGeom>
          <a:solidFill>
            <a:schemeClr val="accent1"/>
          </a:solidFill>
          <a:ln w="9525">
            <a:solidFill>
              <a:schemeClr val="tx1"/>
            </a:solidFill>
            <a:miter lim="800000"/>
            <a:headEnd/>
            <a:tailEnd/>
          </a:ln>
          <a:effectLst/>
        </p:spPr>
        <p:txBody>
          <a:bodyPr wrap="none" lIns="82296" tIns="41148" rIns="82296" bIns="41148" anchor="ctr"/>
          <a:lstStyle/>
          <a:p>
            <a:pPr algn="ctr" defTabSz="404813">
              <a:buClrTx/>
              <a:buSzTx/>
              <a:buFontTx/>
              <a:buNone/>
            </a:pPr>
            <a:r>
              <a:rPr lang="en-US" altLang="ja-JP" sz="4300">
                <a:solidFill>
                  <a:schemeClr val="tx1"/>
                </a:solidFill>
                <a:latin typeface="Times New Roman" charset="0"/>
              </a:rPr>
              <a:t>WebForm</a:t>
            </a:r>
          </a:p>
        </p:txBody>
      </p:sp>
      <p:sp>
        <p:nvSpPr>
          <p:cNvPr id="77831" name="Rectangle 7"/>
          <p:cNvSpPr>
            <a:spLocks noChangeArrowheads="1"/>
          </p:cNvSpPr>
          <p:nvPr/>
        </p:nvSpPr>
        <p:spPr bwMode="auto">
          <a:xfrm>
            <a:off x="5867400" y="2314575"/>
            <a:ext cx="2593975" cy="1231900"/>
          </a:xfrm>
          <a:prstGeom prst="rect">
            <a:avLst/>
          </a:prstGeom>
          <a:solidFill>
            <a:srgbClr val="FF99CC"/>
          </a:solidFill>
          <a:ln w="25400">
            <a:solidFill>
              <a:srgbClr val="FF0000"/>
            </a:solidFill>
            <a:miter lim="800000"/>
            <a:headEnd/>
            <a:tailEnd/>
          </a:ln>
          <a:effectLst/>
        </p:spPr>
        <p:txBody>
          <a:bodyPr wrap="none" lIns="82296" tIns="41148" rIns="82296" bIns="41148" anchor="ctr"/>
          <a:lstStyle/>
          <a:p>
            <a:pPr algn="ctr" defTabSz="404813">
              <a:buClrTx/>
              <a:buSzTx/>
              <a:buFontTx/>
              <a:buNone/>
            </a:pPr>
            <a:r>
              <a:rPr lang="en-US" altLang="ja-JP" sz="4300">
                <a:solidFill>
                  <a:schemeClr val="tx1"/>
                </a:solidFill>
                <a:latin typeface="Times New Roman" charset="0"/>
              </a:rPr>
              <a:t>ASP.NET</a:t>
            </a:r>
          </a:p>
          <a:p>
            <a:pPr algn="ctr" defTabSz="404813">
              <a:buClrTx/>
              <a:buSzTx/>
              <a:buFontTx/>
              <a:buNone/>
            </a:pPr>
            <a:r>
              <a:rPr lang="en-US" altLang="ja-JP" sz="4300">
                <a:solidFill>
                  <a:schemeClr val="tx1"/>
                </a:solidFill>
                <a:latin typeface="Times New Roman" charset="0"/>
              </a:rPr>
              <a:t>MVC</a:t>
            </a:r>
          </a:p>
        </p:txBody>
      </p:sp>
      <p:sp>
        <p:nvSpPr>
          <p:cNvPr id="77832" name="Rectangle 8"/>
          <p:cNvSpPr>
            <a:spLocks noChangeArrowheads="1"/>
          </p:cNvSpPr>
          <p:nvPr/>
        </p:nvSpPr>
        <p:spPr bwMode="auto">
          <a:xfrm>
            <a:off x="360363" y="2314575"/>
            <a:ext cx="2592387" cy="1231900"/>
          </a:xfrm>
          <a:prstGeom prst="rect">
            <a:avLst/>
          </a:prstGeom>
          <a:solidFill>
            <a:schemeClr val="accent1"/>
          </a:solidFill>
          <a:ln w="9525">
            <a:solidFill>
              <a:schemeClr val="tx1"/>
            </a:solidFill>
            <a:miter lim="800000"/>
            <a:headEnd/>
            <a:tailEnd/>
          </a:ln>
          <a:effectLst/>
        </p:spPr>
        <p:txBody>
          <a:bodyPr wrap="none" lIns="82296" tIns="41148" rIns="82296" bIns="41148" anchor="ctr"/>
          <a:lstStyle/>
          <a:p>
            <a:pPr algn="ctr" defTabSz="404813">
              <a:buClrTx/>
              <a:buSzTx/>
              <a:buFontTx/>
              <a:buNone/>
            </a:pPr>
            <a:r>
              <a:rPr lang="en-US" altLang="ja-JP" sz="4300">
                <a:solidFill>
                  <a:schemeClr val="tx1"/>
                </a:solidFill>
                <a:latin typeface="Times New Roman" charset="0"/>
              </a:rPr>
              <a:t>ASP.NET</a:t>
            </a:r>
          </a:p>
          <a:p>
            <a:pPr algn="ctr" defTabSz="404813">
              <a:buClrTx/>
              <a:buSzTx/>
              <a:buFontTx/>
              <a:buNone/>
            </a:pPr>
            <a:r>
              <a:rPr lang="en-US" altLang="ja-JP" sz="4300">
                <a:solidFill>
                  <a:schemeClr val="tx1"/>
                </a:solidFill>
                <a:latin typeface="Times New Roman" charset="0"/>
              </a:rPr>
              <a:t>Ajax</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395288" y="392113"/>
            <a:ext cx="8210550" cy="471487"/>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en-US" altLang="ja-JP" sz="3200">
                <a:solidFill>
                  <a:srgbClr val="000000"/>
                </a:solidFill>
              </a:rPr>
              <a:t>ASP .NET MVC</a:t>
            </a:r>
            <a:r>
              <a:rPr lang="ja-JP" altLang="en-US" sz="3200">
                <a:solidFill>
                  <a:srgbClr val="000000"/>
                </a:solidFill>
                <a:latin typeface="ＭＳ Ｐゴシック" charset="-128"/>
              </a:rPr>
              <a:t>って何者？ (1/2)</a:t>
            </a:r>
          </a:p>
        </p:txBody>
      </p:sp>
      <p:sp>
        <p:nvSpPr>
          <p:cNvPr id="78851" name="Text Box 3"/>
          <p:cNvSpPr txBox="1">
            <a:spLocks noChangeArrowheads="1"/>
          </p:cNvSpPr>
          <p:nvPr/>
        </p:nvSpPr>
        <p:spPr bwMode="auto">
          <a:xfrm>
            <a:off x="395288" y="1420813"/>
            <a:ext cx="8210550" cy="415925"/>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en-US" altLang="ja-JP" sz="2900" b="1">
                <a:solidFill>
                  <a:srgbClr val="000000"/>
                </a:solidFill>
              </a:rPr>
              <a:t>ASP .NET </a:t>
            </a:r>
            <a:r>
              <a:rPr lang="ja-JP" altLang="en-US" sz="2900" b="1">
                <a:solidFill>
                  <a:srgbClr val="000000"/>
                </a:solidFill>
              </a:rPr>
              <a:t>で </a:t>
            </a:r>
            <a:r>
              <a:rPr lang="en-US" altLang="ja-JP" sz="2900" b="1">
                <a:solidFill>
                  <a:srgbClr val="000000"/>
                </a:solidFill>
              </a:rPr>
              <a:t>M</a:t>
            </a:r>
            <a:r>
              <a:rPr lang="ja-JP" altLang="en-US" sz="2900" b="1">
                <a:solidFill>
                  <a:srgbClr val="000000"/>
                </a:solidFill>
              </a:rPr>
              <a:t>・</a:t>
            </a:r>
            <a:r>
              <a:rPr lang="en-US" altLang="ja-JP" sz="2900" b="1">
                <a:solidFill>
                  <a:srgbClr val="000000"/>
                </a:solidFill>
              </a:rPr>
              <a:t>V</a:t>
            </a:r>
            <a:r>
              <a:rPr lang="ja-JP" altLang="en-US" sz="2900" b="1">
                <a:solidFill>
                  <a:srgbClr val="000000"/>
                </a:solidFill>
              </a:rPr>
              <a:t>・</a:t>
            </a:r>
            <a:r>
              <a:rPr lang="en-US" altLang="ja-JP" sz="2900" b="1">
                <a:solidFill>
                  <a:srgbClr val="000000"/>
                </a:solidFill>
              </a:rPr>
              <a:t>C</a:t>
            </a:r>
            <a:r>
              <a:rPr lang="ja-JP" altLang="en-US" sz="2900" b="1">
                <a:solidFill>
                  <a:srgbClr val="000000"/>
                </a:solidFill>
              </a:rPr>
              <a:t>のモデルを構築</a:t>
            </a:r>
          </a:p>
        </p:txBody>
      </p:sp>
      <p:sp>
        <p:nvSpPr>
          <p:cNvPr id="78852" name="Text Box 4"/>
          <p:cNvSpPr txBox="1">
            <a:spLocks noChangeArrowheads="1"/>
          </p:cNvSpPr>
          <p:nvPr/>
        </p:nvSpPr>
        <p:spPr bwMode="auto">
          <a:xfrm>
            <a:off x="704850" y="1938338"/>
            <a:ext cx="8208963" cy="1252537"/>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en-US" altLang="ja-JP" sz="2900" b="1">
                <a:solidFill>
                  <a:srgbClr val="000000"/>
                </a:solidFill>
              </a:rPr>
              <a:t>Model</a:t>
            </a:r>
          </a:p>
          <a:p>
            <a:pPr marL="411163" lvl="1" indent="-307975" defTabSz="822325">
              <a:lnSpc>
                <a:spcPct val="95000"/>
              </a:lnSpc>
              <a:buFontTx/>
              <a:buChar char="•"/>
            </a:pPr>
            <a:r>
              <a:rPr lang="en-US" altLang="ja-JP" sz="2900" b="1">
                <a:solidFill>
                  <a:srgbClr val="000000"/>
                </a:solidFill>
              </a:rPr>
              <a:t>View</a:t>
            </a:r>
          </a:p>
          <a:p>
            <a:pPr marL="411163" lvl="1" indent="-307975" defTabSz="822325">
              <a:lnSpc>
                <a:spcPct val="95000"/>
              </a:lnSpc>
              <a:buFontTx/>
              <a:buChar char="•"/>
            </a:pPr>
            <a:r>
              <a:rPr lang="en-US" altLang="ja-JP" sz="2900" b="1">
                <a:solidFill>
                  <a:srgbClr val="000000"/>
                </a:solidFill>
              </a:rPr>
              <a:t>Controller</a:t>
            </a:r>
          </a:p>
        </p:txBody>
      </p:sp>
      <p:sp>
        <p:nvSpPr>
          <p:cNvPr id="78855" name="Oval 7"/>
          <p:cNvSpPr>
            <a:spLocks noChangeArrowheads="1"/>
          </p:cNvSpPr>
          <p:nvPr/>
        </p:nvSpPr>
        <p:spPr bwMode="auto">
          <a:xfrm>
            <a:off x="3209925" y="3384550"/>
            <a:ext cx="1814513" cy="971550"/>
          </a:xfrm>
          <a:prstGeom prst="ellipse">
            <a:avLst/>
          </a:prstGeom>
          <a:gradFill rotWithShape="0">
            <a:gsLst>
              <a:gs pos="0">
                <a:schemeClr val="accent1"/>
              </a:gs>
              <a:gs pos="100000">
                <a:schemeClr val="bg1"/>
              </a:gs>
            </a:gsLst>
            <a:lin ang="5400000" scaled="1"/>
          </a:gradFill>
          <a:ln w="19050">
            <a:solidFill>
              <a:schemeClr val="tx1"/>
            </a:solidFill>
            <a:round/>
            <a:headEnd/>
            <a:tailEnd/>
          </a:ln>
          <a:effectLst/>
        </p:spPr>
        <p:txBody>
          <a:bodyPr wrap="none" lIns="82296" tIns="41148" rIns="82296" bIns="41148" anchor="ctr"/>
          <a:lstStyle/>
          <a:p>
            <a:pPr algn="ctr" defTabSz="404813">
              <a:buClrTx/>
              <a:buSzTx/>
              <a:buFontTx/>
              <a:buNone/>
            </a:pPr>
            <a:r>
              <a:rPr lang="en-US" altLang="ja-JP" sz="2200">
                <a:solidFill>
                  <a:schemeClr val="tx1"/>
                </a:solidFill>
                <a:latin typeface="Times New Roman" charset="0"/>
              </a:rPr>
              <a:t>Controller</a:t>
            </a:r>
            <a:endParaRPr lang="ja-JP" altLang="en-US" sz="2200">
              <a:solidFill>
                <a:schemeClr val="tx1"/>
              </a:solidFill>
              <a:latin typeface="Times New Roman" charset="0"/>
            </a:endParaRPr>
          </a:p>
        </p:txBody>
      </p:sp>
      <p:cxnSp>
        <p:nvCxnSpPr>
          <p:cNvPr id="78856" name="AutoShape 8"/>
          <p:cNvCxnSpPr>
            <a:cxnSpLocks noChangeShapeType="1"/>
            <a:stCxn id="78854" idx="3"/>
            <a:endCxn id="78855" idx="2"/>
          </p:cNvCxnSpPr>
          <p:nvPr/>
        </p:nvCxnSpPr>
        <p:spPr bwMode="auto">
          <a:xfrm flipV="1">
            <a:off x="2298700" y="3870325"/>
            <a:ext cx="901700" cy="762000"/>
          </a:xfrm>
          <a:prstGeom prst="straightConnector1">
            <a:avLst/>
          </a:prstGeom>
          <a:noFill/>
          <a:ln w="50800">
            <a:solidFill>
              <a:schemeClr val="tx1"/>
            </a:solidFill>
            <a:round/>
            <a:headEnd/>
            <a:tailEnd type="triangle" w="med" len="med"/>
          </a:ln>
          <a:effectLst/>
        </p:spPr>
      </p:cxnSp>
      <p:sp>
        <p:nvSpPr>
          <p:cNvPr id="78857" name="Oval 9"/>
          <p:cNvSpPr>
            <a:spLocks noChangeArrowheads="1"/>
          </p:cNvSpPr>
          <p:nvPr/>
        </p:nvSpPr>
        <p:spPr bwMode="auto">
          <a:xfrm>
            <a:off x="5334000" y="4038600"/>
            <a:ext cx="1814513" cy="971550"/>
          </a:xfrm>
          <a:prstGeom prst="ellipse">
            <a:avLst/>
          </a:prstGeom>
          <a:gradFill rotWithShape="0">
            <a:gsLst>
              <a:gs pos="0">
                <a:schemeClr val="accent2"/>
              </a:gs>
              <a:gs pos="100000">
                <a:schemeClr val="bg1"/>
              </a:gs>
            </a:gsLst>
            <a:lin ang="5400000" scaled="1"/>
          </a:gradFill>
          <a:ln w="19050">
            <a:solidFill>
              <a:schemeClr val="tx1"/>
            </a:solidFill>
            <a:round/>
            <a:headEnd/>
            <a:tailEnd/>
          </a:ln>
          <a:effectLst/>
        </p:spPr>
        <p:txBody>
          <a:bodyPr wrap="none" lIns="82296" tIns="41148" rIns="82296" bIns="41148" anchor="ctr"/>
          <a:lstStyle/>
          <a:p>
            <a:pPr algn="ctr" defTabSz="404813">
              <a:buClrTx/>
              <a:buSzTx/>
              <a:buFontTx/>
              <a:buNone/>
            </a:pPr>
            <a:r>
              <a:rPr lang="en-US" altLang="ja-JP" sz="2200">
                <a:solidFill>
                  <a:schemeClr val="tx1"/>
                </a:solidFill>
                <a:latin typeface="Times New Roman" charset="0"/>
              </a:rPr>
              <a:t>Model</a:t>
            </a:r>
            <a:endParaRPr lang="ja-JP" altLang="en-US" sz="2200">
              <a:solidFill>
                <a:schemeClr val="tx1"/>
              </a:solidFill>
              <a:latin typeface="Times New Roman" charset="0"/>
            </a:endParaRPr>
          </a:p>
        </p:txBody>
      </p:sp>
      <p:sp>
        <p:nvSpPr>
          <p:cNvPr id="78858" name="Oval 10"/>
          <p:cNvSpPr>
            <a:spLocks noChangeArrowheads="1"/>
          </p:cNvSpPr>
          <p:nvPr/>
        </p:nvSpPr>
        <p:spPr bwMode="auto">
          <a:xfrm>
            <a:off x="3214688" y="4800600"/>
            <a:ext cx="1814512" cy="971550"/>
          </a:xfrm>
          <a:prstGeom prst="ellipse">
            <a:avLst/>
          </a:prstGeom>
          <a:gradFill rotWithShape="0">
            <a:gsLst>
              <a:gs pos="0">
                <a:srgbClr val="FF66CC"/>
              </a:gs>
              <a:gs pos="100000">
                <a:schemeClr val="bg1"/>
              </a:gs>
            </a:gsLst>
            <a:lin ang="5400000" scaled="1"/>
          </a:gradFill>
          <a:ln w="19050">
            <a:solidFill>
              <a:schemeClr val="tx1"/>
            </a:solidFill>
            <a:round/>
            <a:headEnd/>
            <a:tailEnd/>
          </a:ln>
          <a:effectLst/>
        </p:spPr>
        <p:txBody>
          <a:bodyPr wrap="none" lIns="82296" tIns="41148" rIns="82296" bIns="41148" anchor="ctr"/>
          <a:lstStyle/>
          <a:p>
            <a:pPr algn="ctr" defTabSz="404813">
              <a:buClrTx/>
              <a:buSzTx/>
              <a:buFontTx/>
              <a:buNone/>
            </a:pPr>
            <a:r>
              <a:rPr lang="en-US" altLang="ja-JP" sz="2200">
                <a:solidFill>
                  <a:schemeClr val="tx1"/>
                </a:solidFill>
                <a:latin typeface="Times New Roman" charset="0"/>
              </a:rPr>
              <a:t>View</a:t>
            </a:r>
            <a:endParaRPr lang="ja-JP" altLang="en-US" sz="2200">
              <a:solidFill>
                <a:schemeClr val="tx1"/>
              </a:solidFill>
              <a:latin typeface="Times New Roman" charset="0"/>
            </a:endParaRPr>
          </a:p>
        </p:txBody>
      </p:sp>
      <p:cxnSp>
        <p:nvCxnSpPr>
          <p:cNvPr id="78859" name="AutoShape 11"/>
          <p:cNvCxnSpPr>
            <a:cxnSpLocks noChangeShapeType="1"/>
            <a:stCxn id="78855" idx="6"/>
            <a:endCxn id="78857" idx="0"/>
          </p:cNvCxnSpPr>
          <p:nvPr/>
        </p:nvCxnSpPr>
        <p:spPr bwMode="auto">
          <a:xfrm>
            <a:off x="5033963" y="3870325"/>
            <a:ext cx="1208087" cy="158750"/>
          </a:xfrm>
          <a:prstGeom prst="curvedConnector2">
            <a:avLst/>
          </a:prstGeom>
          <a:noFill/>
          <a:ln w="9525">
            <a:solidFill>
              <a:schemeClr val="tx1"/>
            </a:solidFill>
            <a:round/>
            <a:headEnd/>
            <a:tailEnd type="triangle" w="med" len="med"/>
          </a:ln>
          <a:effectLst/>
        </p:spPr>
      </p:cxnSp>
      <p:cxnSp>
        <p:nvCxnSpPr>
          <p:cNvPr id="78860" name="AutoShape 12"/>
          <p:cNvCxnSpPr>
            <a:cxnSpLocks noChangeShapeType="1"/>
            <a:stCxn id="78858" idx="6"/>
            <a:endCxn id="78857" idx="4"/>
          </p:cNvCxnSpPr>
          <p:nvPr/>
        </p:nvCxnSpPr>
        <p:spPr bwMode="auto">
          <a:xfrm flipV="1">
            <a:off x="5038725" y="5019675"/>
            <a:ext cx="1203325" cy="266700"/>
          </a:xfrm>
          <a:prstGeom prst="curvedConnector2">
            <a:avLst/>
          </a:prstGeom>
          <a:noFill/>
          <a:ln w="9525">
            <a:solidFill>
              <a:schemeClr val="tx1"/>
            </a:solidFill>
            <a:round/>
            <a:headEnd/>
            <a:tailEnd type="triangle" w="med" len="med"/>
          </a:ln>
          <a:effectLst/>
        </p:spPr>
      </p:cxnSp>
      <p:cxnSp>
        <p:nvCxnSpPr>
          <p:cNvPr id="78861" name="AutoShape 13"/>
          <p:cNvCxnSpPr>
            <a:cxnSpLocks noChangeShapeType="1"/>
            <a:stCxn id="78855" idx="4"/>
            <a:endCxn id="78858" idx="0"/>
          </p:cNvCxnSpPr>
          <p:nvPr/>
        </p:nvCxnSpPr>
        <p:spPr bwMode="auto">
          <a:xfrm>
            <a:off x="4117975" y="4365625"/>
            <a:ext cx="4763" cy="425450"/>
          </a:xfrm>
          <a:prstGeom prst="straightConnector1">
            <a:avLst/>
          </a:prstGeom>
          <a:noFill/>
          <a:ln w="50800">
            <a:solidFill>
              <a:schemeClr val="tx1"/>
            </a:solidFill>
            <a:round/>
            <a:headEnd/>
            <a:tailEnd type="triangle" w="med" len="med"/>
          </a:ln>
          <a:effectLst/>
        </p:spPr>
      </p:cxnSp>
      <p:sp>
        <p:nvSpPr>
          <p:cNvPr id="78862" name="Text Box 14"/>
          <p:cNvSpPr txBox="1">
            <a:spLocks noChangeArrowheads="1"/>
          </p:cNvSpPr>
          <p:nvPr/>
        </p:nvSpPr>
        <p:spPr bwMode="auto">
          <a:xfrm>
            <a:off x="5181600" y="3559175"/>
            <a:ext cx="1719263" cy="327025"/>
          </a:xfrm>
          <a:prstGeom prst="rect">
            <a:avLst/>
          </a:prstGeom>
          <a:noFill/>
          <a:ln w="9525">
            <a:noFill/>
            <a:miter lim="800000"/>
            <a:headEnd/>
            <a:tailEnd/>
          </a:ln>
          <a:effectLst/>
        </p:spPr>
        <p:txBody>
          <a:bodyPr wrap="none" lIns="82296" tIns="41148" rIns="82296" bIns="41148">
            <a:spAutoFit/>
          </a:bodyPr>
          <a:lstStyle/>
          <a:p>
            <a:pPr defTabSz="404813">
              <a:buClrTx/>
              <a:buSzTx/>
              <a:buFontTx/>
              <a:buNone/>
            </a:pPr>
            <a:r>
              <a:rPr lang="ja-JP" altLang="en-US" sz="1600" b="1">
                <a:solidFill>
                  <a:schemeClr val="tx1"/>
                </a:solidFill>
                <a:latin typeface="Times New Roman" charset="0"/>
              </a:rPr>
              <a:t>モデルの呼び出し</a:t>
            </a:r>
          </a:p>
        </p:txBody>
      </p:sp>
      <p:sp>
        <p:nvSpPr>
          <p:cNvPr id="78863" name="Text Box 15"/>
          <p:cNvSpPr txBox="1">
            <a:spLocks noChangeArrowheads="1"/>
          </p:cNvSpPr>
          <p:nvPr/>
        </p:nvSpPr>
        <p:spPr bwMode="auto">
          <a:xfrm>
            <a:off x="5105400" y="5257800"/>
            <a:ext cx="1979613" cy="327025"/>
          </a:xfrm>
          <a:prstGeom prst="rect">
            <a:avLst/>
          </a:prstGeom>
          <a:noFill/>
          <a:ln w="9525">
            <a:noFill/>
            <a:miter lim="800000"/>
            <a:headEnd/>
            <a:tailEnd/>
          </a:ln>
          <a:effectLst/>
        </p:spPr>
        <p:txBody>
          <a:bodyPr wrap="none" lIns="82296" tIns="41148" rIns="82296" bIns="41148">
            <a:spAutoFit/>
          </a:bodyPr>
          <a:lstStyle/>
          <a:p>
            <a:pPr defTabSz="404813">
              <a:buClrTx/>
              <a:buSzTx/>
              <a:buFontTx/>
              <a:buNone/>
            </a:pPr>
            <a:r>
              <a:rPr lang="en-US" altLang="ja-JP" sz="1600" b="1">
                <a:solidFill>
                  <a:schemeClr val="tx1"/>
                </a:solidFill>
                <a:latin typeface="Times New Roman" charset="0"/>
              </a:rPr>
              <a:t>View</a:t>
            </a:r>
            <a:r>
              <a:rPr lang="ja-JP" altLang="en-US" sz="1600" b="1">
                <a:solidFill>
                  <a:schemeClr val="tx1"/>
                </a:solidFill>
                <a:latin typeface="Times New Roman" charset="0"/>
              </a:rPr>
              <a:t>がモデルを参照</a:t>
            </a:r>
          </a:p>
        </p:txBody>
      </p:sp>
      <p:cxnSp>
        <p:nvCxnSpPr>
          <p:cNvPr id="78864" name="AutoShape 16"/>
          <p:cNvCxnSpPr>
            <a:cxnSpLocks noChangeShapeType="1"/>
            <a:stCxn id="78858" idx="2"/>
            <a:endCxn id="78854" idx="3"/>
          </p:cNvCxnSpPr>
          <p:nvPr/>
        </p:nvCxnSpPr>
        <p:spPr bwMode="auto">
          <a:xfrm flipH="1" flipV="1">
            <a:off x="2298700" y="4632325"/>
            <a:ext cx="906463" cy="654050"/>
          </a:xfrm>
          <a:prstGeom prst="straightConnector1">
            <a:avLst/>
          </a:prstGeom>
          <a:noFill/>
          <a:ln w="50800">
            <a:solidFill>
              <a:schemeClr val="tx1"/>
            </a:solidFill>
            <a:round/>
            <a:headEnd/>
            <a:tailEnd type="triangle" w="med" len="med"/>
          </a:ln>
          <a:effectLst/>
        </p:spPr>
      </p:cxnSp>
      <p:sp>
        <p:nvSpPr>
          <p:cNvPr id="78854" name="Text Box 6"/>
          <p:cNvSpPr txBox="1">
            <a:spLocks noChangeArrowheads="1"/>
          </p:cNvSpPr>
          <p:nvPr/>
        </p:nvSpPr>
        <p:spPr bwMode="auto">
          <a:xfrm>
            <a:off x="1371600" y="4343400"/>
            <a:ext cx="914400" cy="577850"/>
          </a:xfrm>
          <a:prstGeom prst="rect">
            <a:avLst/>
          </a:prstGeom>
          <a:solidFill>
            <a:schemeClr val="bg1"/>
          </a:solidFill>
          <a:ln w="25400">
            <a:solidFill>
              <a:schemeClr val="tx1"/>
            </a:solidFill>
            <a:miter lim="800000"/>
            <a:headEnd/>
            <a:tailEnd/>
          </a:ln>
          <a:effectLst/>
        </p:spPr>
        <p:txBody>
          <a:bodyPr lIns="32400" tIns="32400" rIns="32400" bIns="32400">
            <a:spAutoFit/>
          </a:bodyPr>
          <a:lstStyle/>
          <a:p>
            <a:pPr algn="ctr" defTabSz="404813">
              <a:buClr>
                <a:schemeClr val="tx2"/>
              </a:buClr>
              <a:buSzTx/>
              <a:buFont typeface="Wingdings" pitchFamily="2" charset="2"/>
              <a:buNone/>
            </a:pPr>
            <a:r>
              <a:rPr kumimoji="1" lang="en-US" altLang="ja-JP" sz="1600">
                <a:solidFill>
                  <a:schemeClr val="tx1"/>
                </a:solidFill>
                <a:latin typeface="HGP創英角ﾎﾟｯﾌﾟ体" pitchFamily="50" charset="-128"/>
                <a:ea typeface="HGP創英角ﾎﾟｯﾌﾟ体" pitchFamily="50" charset="-128"/>
              </a:rPr>
              <a:t>Web</a:t>
            </a:r>
          </a:p>
          <a:p>
            <a:pPr algn="ctr" defTabSz="404813">
              <a:buClr>
                <a:schemeClr val="tx2"/>
              </a:buClr>
              <a:buSzTx/>
              <a:buFont typeface="Wingdings" pitchFamily="2" charset="2"/>
              <a:buNone/>
            </a:pPr>
            <a:r>
              <a:rPr kumimoji="1" lang="ja-JP" altLang="en-US" sz="1600">
                <a:solidFill>
                  <a:schemeClr val="tx1"/>
                </a:solidFill>
                <a:latin typeface="HGP創英角ﾎﾟｯﾌﾟ体" pitchFamily="50" charset="-128"/>
                <a:ea typeface="HGP創英角ﾎﾟｯﾌﾟ体" pitchFamily="50" charset="-128"/>
              </a:rPr>
              <a:t>ブラウザ</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395288" y="392113"/>
            <a:ext cx="8210550" cy="471487"/>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en-US" altLang="ja-JP" sz="3200">
                <a:solidFill>
                  <a:srgbClr val="000000"/>
                </a:solidFill>
              </a:rPr>
              <a:t>ASP .NET MVC</a:t>
            </a:r>
            <a:r>
              <a:rPr lang="ja-JP" altLang="en-US" sz="3200">
                <a:solidFill>
                  <a:srgbClr val="000000"/>
                </a:solidFill>
                <a:latin typeface="ＭＳ Ｐゴシック" charset="-128"/>
              </a:rPr>
              <a:t>って何者？ (2/2)</a:t>
            </a:r>
          </a:p>
        </p:txBody>
      </p:sp>
      <p:sp>
        <p:nvSpPr>
          <p:cNvPr id="79875" name="Text Box 3"/>
          <p:cNvSpPr txBox="1">
            <a:spLocks noChangeArrowheads="1"/>
          </p:cNvSpPr>
          <p:nvPr/>
        </p:nvSpPr>
        <p:spPr bwMode="auto">
          <a:xfrm>
            <a:off x="395288" y="1096963"/>
            <a:ext cx="8210550" cy="2898775"/>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ja-JP" altLang="en-US" sz="3200" b="1">
                <a:solidFill>
                  <a:srgbClr val="000000"/>
                </a:solidFill>
                <a:latin typeface="ＭＳ Ｐゴシック" charset="-128"/>
              </a:rPr>
              <a:t>認証機能</a:t>
            </a:r>
          </a:p>
          <a:p>
            <a:pPr marL="411163" lvl="1" indent="-307975" defTabSz="822325">
              <a:lnSpc>
                <a:spcPct val="95000"/>
              </a:lnSpc>
              <a:buFontTx/>
              <a:buChar char="•"/>
            </a:pPr>
            <a:r>
              <a:rPr lang="ja-JP" altLang="en-US" sz="3200" b="1">
                <a:solidFill>
                  <a:srgbClr val="000000"/>
                </a:solidFill>
                <a:latin typeface="ＭＳ Ｐゴシック" charset="-128"/>
              </a:rPr>
              <a:t>フィルタ機能</a:t>
            </a:r>
          </a:p>
          <a:p>
            <a:pPr marL="771525" lvl="2" indent="-257175" defTabSz="822325">
              <a:lnSpc>
                <a:spcPct val="95000"/>
              </a:lnSpc>
              <a:buFontTx/>
              <a:buChar char="•"/>
            </a:pPr>
            <a:r>
              <a:rPr lang="ja-JP" altLang="en-US" sz="3200" b="1">
                <a:solidFill>
                  <a:srgbClr val="000000"/>
                </a:solidFill>
                <a:latin typeface="ＭＳ Ｐゴシック" charset="-128"/>
              </a:rPr>
              <a:t>時間があったらおまけで話します</a:t>
            </a:r>
          </a:p>
          <a:p>
            <a:pPr marL="411163" lvl="1" indent="-307975" defTabSz="822325">
              <a:lnSpc>
                <a:spcPct val="95000"/>
              </a:lnSpc>
              <a:buFontTx/>
              <a:buChar char="•"/>
            </a:pPr>
            <a:r>
              <a:rPr lang="ja-JP" altLang="en-US" sz="3200" b="1">
                <a:solidFill>
                  <a:srgbClr val="000000"/>
                </a:solidFill>
                <a:latin typeface="ＭＳ Ｐゴシック" charset="-128"/>
              </a:rPr>
              <a:t>キャッシュ機能</a:t>
            </a:r>
          </a:p>
          <a:p>
            <a:pPr marL="411163" lvl="1" indent="-307975" defTabSz="822325">
              <a:lnSpc>
                <a:spcPct val="95000"/>
              </a:lnSpc>
              <a:buFontTx/>
              <a:buChar char="•"/>
            </a:pPr>
            <a:r>
              <a:rPr lang="ja-JP" altLang="en-US" sz="3600" b="1">
                <a:solidFill>
                  <a:srgbClr val="FF0000"/>
                </a:solidFill>
                <a:latin typeface="ＭＳ Ｐゴシック" charset="-128"/>
              </a:rPr>
              <a:t>単体テストの容易性</a:t>
            </a:r>
          </a:p>
          <a:p>
            <a:pPr marL="771525" lvl="2" indent="-257175" defTabSz="822325">
              <a:lnSpc>
                <a:spcPct val="95000"/>
              </a:lnSpc>
              <a:buFontTx/>
              <a:buChar char="•"/>
            </a:pPr>
            <a:endParaRPr lang="ja-JP" altLang="en-US" sz="3600" b="1">
              <a:solidFill>
                <a:srgbClr val="FF0000"/>
              </a:solidFill>
              <a:latin typeface="ＭＳ Ｐゴシック" charset="-128"/>
            </a:endParaRPr>
          </a:p>
        </p:txBody>
      </p:sp>
      <p:pic>
        <p:nvPicPr>
          <p:cNvPr id="79876" name="Picture 4"/>
          <p:cNvPicPr>
            <a:picLocks noChangeAspect="1" noChangeArrowheads="1"/>
          </p:cNvPicPr>
          <p:nvPr/>
        </p:nvPicPr>
        <p:blipFill>
          <a:blip r:embed="rId2" cstate="print"/>
          <a:srcRect/>
          <a:stretch>
            <a:fillRect/>
          </a:stretch>
        </p:blipFill>
        <p:spPr bwMode="auto">
          <a:xfrm>
            <a:off x="6934200" y="3657600"/>
            <a:ext cx="1558925" cy="2043113"/>
          </a:xfrm>
          <a:prstGeom prst="rect">
            <a:avLst/>
          </a:prstGeom>
          <a:noFill/>
          <a:ln w="9525">
            <a:noFill/>
            <a:miter lim="800000"/>
            <a:headEnd/>
            <a:tailEnd/>
          </a:ln>
          <a:effectLst/>
        </p:spPr>
      </p:pic>
      <p:sp>
        <p:nvSpPr>
          <p:cNvPr id="79878" name="AutoShape 6"/>
          <p:cNvSpPr>
            <a:spLocks noChangeArrowheads="1"/>
          </p:cNvSpPr>
          <p:nvPr/>
        </p:nvSpPr>
        <p:spPr bwMode="auto">
          <a:xfrm>
            <a:off x="2438400" y="3505200"/>
            <a:ext cx="4495800" cy="609600"/>
          </a:xfrm>
          <a:prstGeom prst="wedgeRoundRectCallout">
            <a:avLst>
              <a:gd name="adj1" fmla="val 55120"/>
              <a:gd name="adj2" fmla="val 77606"/>
              <a:gd name="adj3" fmla="val 16667"/>
            </a:avLst>
          </a:prstGeom>
          <a:solidFill>
            <a:schemeClr val="bg1"/>
          </a:solidFill>
          <a:ln w="25400">
            <a:solidFill>
              <a:schemeClr val="tx1"/>
            </a:solidFill>
            <a:miter lim="800000"/>
            <a:headEnd/>
            <a:tailEnd/>
          </a:ln>
          <a:effectLst/>
        </p:spPr>
        <p:txBody>
          <a:bodyPr/>
          <a:lstStyle/>
          <a:p>
            <a:pPr algn="ctr"/>
            <a:endParaRPr lang="ja-JP" altLang="en-US"/>
          </a:p>
        </p:txBody>
      </p:sp>
      <p:sp>
        <p:nvSpPr>
          <p:cNvPr id="79877" name="Rectangle 5"/>
          <p:cNvSpPr>
            <a:spLocks noChangeArrowheads="1"/>
          </p:cNvSpPr>
          <p:nvPr/>
        </p:nvSpPr>
        <p:spPr bwMode="auto">
          <a:xfrm>
            <a:off x="2422525" y="3519488"/>
            <a:ext cx="4435475" cy="519112"/>
          </a:xfrm>
          <a:prstGeom prst="rect">
            <a:avLst/>
          </a:prstGeom>
          <a:noFill/>
          <a:ln w="9525">
            <a:noFill/>
            <a:miter lim="800000"/>
            <a:headEnd/>
            <a:tailEnd/>
          </a:ln>
          <a:effectLst/>
        </p:spPr>
        <p:txBody>
          <a:bodyPr wrap="none">
            <a:spAutoFit/>
          </a:bodyPr>
          <a:lstStyle/>
          <a:p>
            <a:r>
              <a:rPr lang="ja-JP" altLang="en-US" sz="2800" b="1">
                <a:solidFill>
                  <a:srgbClr val="FF0000"/>
                </a:solidFill>
                <a:effectLst>
                  <a:outerShdw blurRad="38100" dist="38100" dir="2700000" algn="tl">
                    <a:srgbClr val="C0C0C0"/>
                  </a:outerShdw>
                </a:effectLst>
                <a:latin typeface="ＭＳ Ｐゴシック" charset="-128"/>
              </a:rPr>
              <a:t>今日の発表はここメインで♪</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0905" name="Rectangle 9"/>
          <p:cNvSpPr>
            <a:spLocks noChangeArrowheads="1"/>
          </p:cNvSpPr>
          <p:nvPr/>
        </p:nvSpPr>
        <p:spPr bwMode="auto">
          <a:xfrm>
            <a:off x="914400" y="2057400"/>
            <a:ext cx="7620000" cy="2819400"/>
          </a:xfrm>
          <a:prstGeom prst="rect">
            <a:avLst/>
          </a:prstGeom>
          <a:gradFill rotWithShape="0">
            <a:gsLst>
              <a:gs pos="0">
                <a:srgbClr val="D1F2FF"/>
              </a:gs>
              <a:gs pos="100000">
                <a:schemeClr val="bg1"/>
              </a:gs>
            </a:gsLst>
            <a:lin ang="5400000" scaled="1"/>
          </a:gradFill>
          <a:ln w="19050">
            <a:solidFill>
              <a:schemeClr val="tx1"/>
            </a:solidFill>
            <a:miter lim="800000"/>
            <a:headEnd/>
            <a:tailEnd/>
          </a:ln>
          <a:effectLst/>
        </p:spPr>
        <p:txBody>
          <a:bodyPr wrap="none" anchor="ctr"/>
          <a:lstStyle/>
          <a:p>
            <a:endParaRPr lang="ja-JP" altLang="en-US"/>
          </a:p>
        </p:txBody>
      </p:sp>
      <p:sp>
        <p:nvSpPr>
          <p:cNvPr id="80898" name="Text Box 2"/>
          <p:cNvSpPr txBox="1">
            <a:spLocks noChangeArrowheads="1"/>
          </p:cNvSpPr>
          <p:nvPr/>
        </p:nvSpPr>
        <p:spPr bwMode="auto">
          <a:xfrm>
            <a:off x="395288" y="395288"/>
            <a:ext cx="8210550" cy="463550"/>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ja-JP" altLang="en-US" sz="3200">
                <a:solidFill>
                  <a:srgbClr val="000000"/>
                </a:solidFill>
                <a:latin typeface="ＭＳ Ｐゴシック" charset="-128"/>
              </a:rPr>
              <a:t>なんで</a:t>
            </a:r>
            <a:r>
              <a:rPr lang="ja-JP" altLang="en-US" sz="3200">
                <a:solidFill>
                  <a:srgbClr val="000000"/>
                </a:solidFill>
              </a:rPr>
              <a:t> </a:t>
            </a:r>
            <a:r>
              <a:rPr lang="en-US" altLang="ja-JP" sz="3200">
                <a:solidFill>
                  <a:srgbClr val="000000"/>
                </a:solidFill>
              </a:rPr>
              <a:t>ASP .NET MVC</a:t>
            </a:r>
            <a:r>
              <a:rPr lang="ja-JP" altLang="en-US" sz="3200">
                <a:solidFill>
                  <a:srgbClr val="000000"/>
                </a:solidFill>
                <a:latin typeface="ＭＳ Ｐゴシック" charset="-128"/>
              </a:rPr>
              <a:t>つくったん？ (1/3)</a:t>
            </a:r>
          </a:p>
        </p:txBody>
      </p:sp>
      <p:sp>
        <p:nvSpPr>
          <p:cNvPr id="80899" name="Text Box 3"/>
          <p:cNvSpPr txBox="1">
            <a:spLocks noChangeArrowheads="1"/>
          </p:cNvSpPr>
          <p:nvPr/>
        </p:nvSpPr>
        <p:spPr bwMode="auto">
          <a:xfrm>
            <a:off x="381000" y="1447800"/>
            <a:ext cx="8210550" cy="463550"/>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en-US" altLang="ja-JP" sz="3200" b="1">
                <a:solidFill>
                  <a:srgbClr val="000000"/>
                </a:solidFill>
                <a:latin typeface="ＭＳ Ｐゴシック" charset="-128"/>
              </a:rPr>
              <a:t>ASP.NET</a:t>
            </a:r>
            <a:r>
              <a:rPr lang="ja-JP" altLang="en-US" sz="3200" b="1">
                <a:solidFill>
                  <a:srgbClr val="000000"/>
                </a:solidFill>
                <a:latin typeface="ＭＳ Ｐゴシック" charset="-128"/>
              </a:rPr>
              <a:t>自体のコンセプトは・・？</a:t>
            </a:r>
            <a:endParaRPr lang="ja-JP" altLang="en-US" sz="2200">
              <a:solidFill>
                <a:schemeClr val="tx1"/>
              </a:solidFill>
              <a:latin typeface="Times New Roman" charset="0"/>
            </a:endParaRPr>
          </a:p>
        </p:txBody>
      </p:sp>
      <p:sp>
        <p:nvSpPr>
          <p:cNvPr id="80900" name="Text Box 4"/>
          <p:cNvSpPr txBox="1">
            <a:spLocks noChangeArrowheads="1"/>
          </p:cNvSpPr>
          <p:nvPr/>
        </p:nvSpPr>
        <p:spPr bwMode="auto">
          <a:xfrm>
            <a:off x="990600" y="4902200"/>
            <a:ext cx="6942138" cy="812800"/>
          </a:xfrm>
          <a:prstGeom prst="rect">
            <a:avLst/>
          </a:prstGeom>
          <a:noFill/>
          <a:ln w="9525">
            <a:noFill/>
            <a:miter lim="800000"/>
            <a:headEnd/>
            <a:tailEnd/>
          </a:ln>
          <a:effectLst/>
        </p:spPr>
        <p:txBody>
          <a:bodyPr wrap="none" lIns="82296" tIns="41148" rIns="82296" bIns="41148">
            <a:spAutoFit/>
          </a:bodyPr>
          <a:lstStyle/>
          <a:p>
            <a:pPr defTabSz="404813">
              <a:buClrTx/>
              <a:buSzTx/>
              <a:buFontTx/>
              <a:buNone/>
            </a:pPr>
            <a:r>
              <a:rPr lang="ja-JP" altLang="en-US" sz="2400" b="1">
                <a:solidFill>
                  <a:schemeClr val="tx1"/>
                </a:solidFill>
                <a:latin typeface="Times New Roman" charset="0"/>
              </a:rPr>
              <a:t>従来のクラサバシステム開発者が、</a:t>
            </a:r>
            <a:r>
              <a:rPr lang="en-US" altLang="ja-JP" sz="2400" b="1">
                <a:solidFill>
                  <a:schemeClr val="tx1"/>
                </a:solidFill>
                <a:latin typeface="Times New Roman" charset="0"/>
              </a:rPr>
              <a:t>WEB</a:t>
            </a:r>
            <a:r>
              <a:rPr lang="ja-JP" altLang="en-US" sz="2400" b="1">
                <a:solidFill>
                  <a:schemeClr val="tx1"/>
                </a:solidFill>
                <a:latin typeface="Times New Roman" charset="0"/>
              </a:rPr>
              <a:t>開発にその</a:t>
            </a:r>
          </a:p>
          <a:p>
            <a:pPr defTabSz="404813">
              <a:buClrTx/>
              <a:buSzTx/>
              <a:buFontTx/>
              <a:buNone/>
            </a:pPr>
            <a:r>
              <a:rPr lang="ja-JP" altLang="en-US" sz="2400" b="1">
                <a:solidFill>
                  <a:schemeClr val="tx1"/>
                </a:solidFill>
                <a:latin typeface="Times New Roman" charset="0"/>
              </a:rPr>
              <a:t>まま移行できる開発フレームワークを提供していた</a:t>
            </a:r>
            <a:endParaRPr lang="en-US" altLang="ja-JP" sz="2400" b="1">
              <a:solidFill>
                <a:schemeClr val="tx1"/>
              </a:solidFill>
              <a:latin typeface="Times New Roman" charset="0"/>
            </a:endParaRPr>
          </a:p>
        </p:txBody>
      </p:sp>
      <p:sp>
        <p:nvSpPr>
          <p:cNvPr id="80901" name="Rectangle 5"/>
          <p:cNvSpPr>
            <a:spLocks noChangeArrowheads="1"/>
          </p:cNvSpPr>
          <p:nvPr/>
        </p:nvSpPr>
        <p:spPr bwMode="auto">
          <a:xfrm>
            <a:off x="457200" y="2133600"/>
            <a:ext cx="7054850" cy="904875"/>
          </a:xfrm>
          <a:prstGeom prst="rect">
            <a:avLst/>
          </a:prstGeom>
          <a:noFill/>
          <a:ln w="9525">
            <a:noFill/>
            <a:miter lim="800000"/>
            <a:headEnd/>
            <a:tailEnd/>
          </a:ln>
          <a:effectLst/>
        </p:spPr>
        <p:txBody>
          <a:bodyPr wrap="none">
            <a:spAutoFit/>
          </a:bodyPr>
          <a:lstStyle/>
          <a:p>
            <a:pPr lvl="1">
              <a:lnSpc>
                <a:spcPct val="95000"/>
              </a:lnSpc>
              <a:buFontTx/>
              <a:buNone/>
            </a:pPr>
            <a:r>
              <a:rPr lang="ja-JP" altLang="en-US" sz="2800" b="1">
                <a:solidFill>
                  <a:srgbClr val="000000"/>
                </a:solidFill>
                <a:effectLst>
                  <a:outerShdw blurRad="38100" dist="38100" dir="2700000" algn="tl">
                    <a:srgbClr val="C0C0C0"/>
                  </a:outerShdw>
                </a:effectLst>
                <a:latin typeface="ＭＳ Ｐゴシック" charset="-128"/>
              </a:rPr>
              <a:t>デスクトップアプリの開発手法</a:t>
            </a:r>
          </a:p>
          <a:p>
            <a:pPr lvl="1">
              <a:lnSpc>
                <a:spcPct val="95000"/>
              </a:lnSpc>
              <a:buFontTx/>
              <a:buNone/>
            </a:pPr>
            <a:r>
              <a:rPr lang="ja-JP" altLang="en-US" sz="2800" b="1">
                <a:solidFill>
                  <a:srgbClr val="000000"/>
                </a:solidFill>
                <a:effectLst>
                  <a:outerShdw blurRad="38100" dist="38100" dir="2700000" algn="tl">
                    <a:srgbClr val="C0C0C0"/>
                  </a:outerShdw>
                </a:effectLst>
                <a:latin typeface="ＭＳ Ｐゴシック" charset="-128"/>
              </a:rPr>
              <a:t>	・</a:t>
            </a:r>
            <a:r>
              <a:rPr lang="en-US" altLang="ja-JP" sz="2800" b="1">
                <a:solidFill>
                  <a:srgbClr val="000000"/>
                </a:solidFill>
                <a:effectLst>
                  <a:outerShdw blurRad="38100" dist="38100" dir="2700000" algn="tl">
                    <a:srgbClr val="C0C0C0"/>
                  </a:outerShdw>
                </a:effectLst>
                <a:latin typeface="ＭＳ Ｐゴシック" charset="-128"/>
              </a:rPr>
              <a:t>WndProc、WM_XXX、</a:t>
            </a:r>
            <a:r>
              <a:rPr lang="ja-JP" altLang="en-US" sz="2800" b="1">
                <a:solidFill>
                  <a:srgbClr val="000000"/>
                </a:solidFill>
                <a:effectLst>
                  <a:outerShdw blurRad="38100" dist="38100" dir="2700000" algn="tl">
                    <a:srgbClr val="C0C0C0"/>
                  </a:outerShdw>
                </a:effectLst>
                <a:latin typeface="ＭＳ Ｐゴシック" charset="-128"/>
              </a:rPr>
              <a:t>イベントドリブン・・・</a:t>
            </a:r>
          </a:p>
        </p:txBody>
      </p:sp>
      <p:sp>
        <p:nvSpPr>
          <p:cNvPr id="80902" name="Rectangle 6"/>
          <p:cNvSpPr>
            <a:spLocks noChangeArrowheads="1"/>
          </p:cNvSpPr>
          <p:nvPr/>
        </p:nvSpPr>
        <p:spPr bwMode="auto">
          <a:xfrm>
            <a:off x="2743200" y="3895725"/>
            <a:ext cx="5811838" cy="904875"/>
          </a:xfrm>
          <a:prstGeom prst="rect">
            <a:avLst/>
          </a:prstGeom>
          <a:noFill/>
          <a:ln w="9525">
            <a:noFill/>
            <a:miter lim="800000"/>
            <a:headEnd/>
            <a:tailEnd/>
          </a:ln>
          <a:effectLst/>
        </p:spPr>
        <p:txBody>
          <a:bodyPr wrap="none">
            <a:spAutoFit/>
          </a:bodyPr>
          <a:lstStyle/>
          <a:p>
            <a:pPr lvl="1">
              <a:lnSpc>
                <a:spcPct val="95000"/>
              </a:lnSpc>
              <a:buFontTx/>
              <a:buNone/>
            </a:pPr>
            <a:r>
              <a:rPr lang="en-US" altLang="ja-JP" sz="2800" b="1">
                <a:solidFill>
                  <a:srgbClr val="000000"/>
                </a:solidFill>
                <a:effectLst>
                  <a:outerShdw blurRad="38100" dist="38100" dir="2700000" algn="tl">
                    <a:srgbClr val="C0C0C0"/>
                  </a:outerShdw>
                </a:effectLst>
              </a:rPr>
              <a:t>WEB</a:t>
            </a:r>
            <a:r>
              <a:rPr lang="ja-JP" altLang="en-US" sz="2800" b="1">
                <a:solidFill>
                  <a:srgbClr val="000000"/>
                </a:solidFill>
                <a:effectLst>
                  <a:outerShdw blurRad="38100" dist="38100" dir="2700000" algn="tl">
                    <a:srgbClr val="C0C0C0"/>
                  </a:outerShdw>
                </a:effectLst>
                <a:latin typeface="ＭＳ Ｐゴシック" charset="-128"/>
              </a:rPr>
              <a:t>アプリの開発</a:t>
            </a:r>
          </a:p>
          <a:p>
            <a:pPr lvl="1">
              <a:lnSpc>
                <a:spcPct val="95000"/>
              </a:lnSpc>
              <a:buFontTx/>
              <a:buNone/>
            </a:pPr>
            <a:r>
              <a:rPr lang="ja-JP" altLang="en-US" sz="2800" b="1">
                <a:solidFill>
                  <a:srgbClr val="000000"/>
                </a:solidFill>
                <a:effectLst>
                  <a:outerShdw blurRad="38100" dist="38100" dir="2700000" algn="tl">
                    <a:srgbClr val="C0C0C0"/>
                  </a:outerShdw>
                </a:effectLst>
                <a:latin typeface="ＭＳ Ｐゴシック" charset="-128"/>
              </a:rPr>
              <a:t>　</a:t>
            </a:r>
            <a:r>
              <a:rPr lang="en-US" altLang="ja-JP" sz="2800" b="1">
                <a:solidFill>
                  <a:srgbClr val="000000"/>
                </a:solidFill>
                <a:effectLst>
                  <a:outerShdw blurRad="38100" dist="38100" dir="2700000" algn="tl">
                    <a:srgbClr val="C0C0C0"/>
                  </a:outerShdw>
                </a:effectLst>
                <a:latin typeface="ＭＳ Ｐゴシック" charset="-128"/>
              </a:rPr>
              <a:t>GET、POST、form・・・、</a:t>
            </a:r>
            <a:r>
              <a:rPr lang="ja-JP" altLang="en-US" sz="2800" b="1">
                <a:solidFill>
                  <a:srgbClr val="000000"/>
                </a:solidFill>
                <a:effectLst>
                  <a:outerShdw blurRad="38100" dist="38100" dir="2700000" algn="tl">
                    <a:srgbClr val="C0C0C0"/>
                  </a:outerShdw>
                </a:effectLst>
                <a:latin typeface="ＭＳ Ｐゴシック" charset="-128"/>
              </a:rPr>
              <a:t>セッション</a:t>
            </a:r>
          </a:p>
        </p:txBody>
      </p:sp>
      <p:sp>
        <p:nvSpPr>
          <p:cNvPr id="80904" name="AutoShape 8"/>
          <p:cNvSpPr>
            <a:spLocks noChangeArrowheads="1"/>
          </p:cNvSpPr>
          <p:nvPr/>
        </p:nvSpPr>
        <p:spPr bwMode="auto">
          <a:xfrm rot="-2700000">
            <a:off x="3733800" y="3048000"/>
            <a:ext cx="712788" cy="904875"/>
          </a:xfrm>
          <a:prstGeom prst="upDownArrow">
            <a:avLst>
              <a:gd name="adj1" fmla="val 50796"/>
              <a:gd name="adj2" fmla="val 27135"/>
            </a:avLst>
          </a:prstGeom>
          <a:gradFill rotWithShape="0">
            <a:gsLst>
              <a:gs pos="0">
                <a:srgbClr val="00B8FF"/>
              </a:gs>
              <a:gs pos="100000">
                <a:schemeClr val="bg1"/>
              </a:gs>
            </a:gsLst>
            <a:lin ang="5400000" scaled="1"/>
          </a:gradFill>
          <a:ln w="25400">
            <a:solidFill>
              <a:schemeClr val="tx1"/>
            </a:solidFill>
            <a:miter lim="800000"/>
            <a:headEnd/>
            <a:tailEnd/>
          </a:ln>
          <a:effectLst/>
        </p:spPr>
        <p:txBody>
          <a:bodyPr vert="eaVert" wrap="none" anchor="ctr"/>
          <a:lstStyle/>
          <a:p>
            <a:endParaRPr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4459" name="Rectangle 11"/>
          <p:cNvSpPr>
            <a:spLocks noChangeArrowheads="1"/>
          </p:cNvSpPr>
          <p:nvPr/>
        </p:nvSpPr>
        <p:spPr bwMode="auto">
          <a:xfrm>
            <a:off x="914400" y="1752600"/>
            <a:ext cx="7620000" cy="3124200"/>
          </a:xfrm>
          <a:prstGeom prst="rect">
            <a:avLst/>
          </a:prstGeom>
          <a:gradFill rotWithShape="0">
            <a:gsLst>
              <a:gs pos="0">
                <a:srgbClr val="E1F6FF"/>
              </a:gs>
              <a:gs pos="100000">
                <a:schemeClr val="bg1"/>
              </a:gs>
            </a:gsLst>
            <a:lin ang="5400000" scaled="1"/>
          </a:gradFill>
          <a:ln w="12700">
            <a:solidFill>
              <a:schemeClr val="tx1"/>
            </a:solidFill>
            <a:miter lim="800000"/>
            <a:headEnd/>
            <a:tailEnd/>
          </a:ln>
          <a:effectLst/>
        </p:spPr>
        <p:txBody>
          <a:bodyPr wrap="none" anchor="ctr"/>
          <a:lstStyle/>
          <a:p>
            <a:endParaRPr lang="ja-JP" altLang="en-US"/>
          </a:p>
        </p:txBody>
      </p:sp>
      <p:sp>
        <p:nvSpPr>
          <p:cNvPr id="104450" name="Text Box 2"/>
          <p:cNvSpPr txBox="1">
            <a:spLocks noChangeArrowheads="1"/>
          </p:cNvSpPr>
          <p:nvPr/>
        </p:nvSpPr>
        <p:spPr bwMode="auto">
          <a:xfrm>
            <a:off x="395288" y="395288"/>
            <a:ext cx="8210550" cy="463550"/>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ja-JP" altLang="en-US" sz="3200">
                <a:solidFill>
                  <a:srgbClr val="000000"/>
                </a:solidFill>
                <a:latin typeface="ＭＳ Ｐゴシック" charset="-128"/>
              </a:rPr>
              <a:t>なんで</a:t>
            </a:r>
            <a:r>
              <a:rPr lang="ja-JP" altLang="en-US" sz="3200">
                <a:solidFill>
                  <a:srgbClr val="000000"/>
                </a:solidFill>
              </a:rPr>
              <a:t> </a:t>
            </a:r>
            <a:r>
              <a:rPr lang="en-US" altLang="ja-JP" sz="3200">
                <a:solidFill>
                  <a:srgbClr val="000000"/>
                </a:solidFill>
              </a:rPr>
              <a:t>ASP .NET MVC</a:t>
            </a:r>
            <a:r>
              <a:rPr lang="ja-JP" altLang="en-US" sz="3200">
                <a:solidFill>
                  <a:srgbClr val="000000"/>
                </a:solidFill>
                <a:latin typeface="ＭＳ Ｐゴシック" charset="-128"/>
              </a:rPr>
              <a:t>つくったん？ (2/3)</a:t>
            </a:r>
          </a:p>
        </p:txBody>
      </p:sp>
      <p:sp>
        <p:nvSpPr>
          <p:cNvPr id="104451" name="Text Box 3"/>
          <p:cNvSpPr txBox="1">
            <a:spLocks noChangeArrowheads="1"/>
          </p:cNvSpPr>
          <p:nvPr/>
        </p:nvSpPr>
        <p:spPr bwMode="auto">
          <a:xfrm>
            <a:off x="381000" y="1143000"/>
            <a:ext cx="8210550" cy="463550"/>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ja-JP" altLang="en-US" sz="3200">
                <a:solidFill>
                  <a:schemeClr val="tx1"/>
                </a:solidFill>
                <a:latin typeface="Times New Roman" charset="0"/>
              </a:rPr>
              <a:t>でも、それはそれで色々と問題が・・・</a:t>
            </a:r>
          </a:p>
        </p:txBody>
      </p:sp>
      <p:sp>
        <p:nvSpPr>
          <p:cNvPr id="104453" name="Rectangle 5"/>
          <p:cNvSpPr>
            <a:spLocks noChangeArrowheads="1"/>
          </p:cNvSpPr>
          <p:nvPr/>
        </p:nvSpPr>
        <p:spPr bwMode="auto">
          <a:xfrm>
            <a:off x="533400" y="1828800"/>
            <a:ext cx="6837363" cy="498475"/>
          </a:xfrm>
          <a:prstGeom prst="rect">
            <a:avLst/>
          </a:prstGeom>
          <a:noFill/>
          <a:ln w="9525">
            <a:noFill/>
            <a:miter lim="800000"/>
            <a:headEnd/>
            <a:tailEnd/>
          </a:ln>
          <a:effectLst/>
        </p:spPr>
        <p:txBody>
          <a:bodyPr wrap="none">
            <a:spAutoFit/>
          </a:bodyPr>
          <a:lstStyle/>
          <a:p>
            <a:pPr lvl="1">
              <a:lnSpc>
                <a:spcPct val="95000"/>
              </a:lnSpc>
              <a:buFontTx/>
              <a:buNone/>
            </a:pPr>
            <a:r>
              <a:rPr lang="en-US" altLang="ja-JP" sz="2800" b="1">
                <a:solidFill>
                  <a:srgbClr val="000000"/>
                </a:solidFill>
                <a:effectLst>
                  <a:outerShdw blurRad="38100" dist="38100" dir="2700000" algn="tl">
                    <a:srgbClr val="C0C0C0"/>
                  </a:outerShdw>
                </a:effectLst>
                <a:latin typeface="ＭＳ Ｐゴシック" charset="-128"/>
              </a:rPr>
              <a:t>・ ViewState</a:t>
            </a:r>
            <a:r>
              <a:rPr lang="ja-JP" altLang="en-US" sz="2800" b="1">
                <a:solidFill>
                  <a:srgbClr val="000000"/>
                </a:solidFill>
                <a:effectLst>
                  <a:outerShdw blurRad="38100" dist="38100" dir="2700000" algn="tl">
                    <a:srgbClr val="C0C0C0"/>
                  </a:outerShdw>
                </a:effectLst>
                <a:latin typeface="ＭＳ Ｐゴシック" charset="-128"/>
              </a:rPr>
              <a:t>の埋め込み何とかして・・・</a:t>
            </a:r>
            <a:r>
              <a:rPr lang="en-US" altLang="ja-JP" sz="2800" b="1">
                <a:solidFill>
                  <a:srgbClr val="000000"/>
                </a:solidFill>
                <a:effectLst>
                  <a:outerShdw blurRad="38100" dist="38100" dir="2700000" algn="tl">
                    <a:srgbClr val="C0C0C0"/>
                  </a:outerShdw>
                </a:effectLst>
                <a:latin typeface="ＭＳ Ｐゴシック" charset="-128"/>
              </a:rPr>
              <a:t>orz</a:t>
            </a:r>
            <a:endParaRPr lang="ja-JP" altLang="en-US" sz="2800" b="1">
              <a:solidFill>
                <a:srgbClr val="000000"/>
              </a:solidFill>
              <a:effectLst>
                <a:outerShdw blurRad="38100" dist="38100" dir="2700000" algn="tl">
                  <a:srgbClr val="C0C0C0"/>
                </a:outerShdw>
              </a:effectLst>
              <a:latin typeface="ＭＳ Ｐゴシック" charset="-128"/>
            </a:endParaRPr>
          </a:p>
        </p:txBody>
      </p:sp>
      <p:sp>
        <p:nvSpPr>
          <p:cNvPr id="104456" name="Rectangle 8"/>
          <p:cNvSpPr>
            <a:spLocks noChangeArrowheads="1"/>
          </p:cNvSpPr>
          <p:nvPr/>
        </p:nvSpPr>
        <p:spPr bwMode="auto">
          <a:xfrm>
            <a:off x="533400" y="2895600"/>
            <a:ext cx="5746750" cy="904875"/>
          </a:xfrm>
          <a:prstGeom prst="rect">
            <a:avLst/>
          </a:prstGeom>
          <a:noFill/>
          <a:ln w="9525">
            <a:noFill/>
            <a:miter lim="800000"/>
            <a:headEnd/>
            <a:tailEnd/>
          </a:ln>
          <a:effectLst/>
        </p:spPr>
        <p:txBody>
          <a:bodyPr wrap="none">
            <a:spAutoFit/>
          </a:bodyPr>
          <a:lstStyle/>
          <a:p>
            <a:pPr lvl="1">
              <a:lnSpc>
                <a:spcPct val="95000"/>
              </a:lnSpc>
              <a:buFontTx/>
              <a:buNone/>
            </a:pPr>
            <a:r>
              <a:rPr lang="ja-JP" altLang="en-US" sz="2800" b="1">
                <a:solidFill>
                  <a:srgbClr val="000000"/>
                </a:solidFill>
                <a:effectLst>
                  <a:outerShdw blurRad="38100" dist="38100" dir="2700000" algn="tl">
                    <a:srgbClr val="C0C0C0"/>
                  </a:outerShdw>
                </a:effectLst>
                <a:latin typeface="ＭＳ Ｐゴシック" charset="-128"/>
              </a:rPr>
              <a:t>・ コードビハインドは良いけど、</a:t>
            </a:r>
          </a:p>
          <a:p>
            <a:pPr lvl="1">
              <a:lnSpc>
                <a:spcPct val="95000"/>
              </a:lnSpc>
              <a:buFontTx/>
              <a:buNone/>
            </a:pPr>
            <a:r>
              <a:rPr lang="ja-JP" altLang="en-US" sz="2800" b="1">
                <a:solidFill>
                  <a:srgbClr val="000000"/>
                </a:solidFill>
                <a:effectLst>
                  <a:outerShdw blurRad="38100" dist="38100" dir="2700000" algn="tl">
                    <a:srgbClr val="C0C0C0"/>
                  </a:outerShdw>
                </a:effectLst>
                <a:latin typeface="ＭＳ Ｐゴシック" charset="-128"/>
              </a:rPr>
              <a:t>　ユニットテスト化しにくいよ・・・</a:t>
            </a:r>
            <a:r>
              <a:rPr lang="en-US" altLang="ja-JP" sz="2800" b="1">
                <a:solidFill>
                  <a:srgbClr val="000000"/>
                </a:solidFill>
                <a:effectLst>
                  <a:outerShdw blurRad="38100" dist="38100" dir="2700000" algn="tl">
                    <a:srgbClr val="C0C0C0"/>
                  </a:outerShdw>
                </a:effectLst>
                <a:latin typeface="ＭＳ Ｐゴシック" charset="-128"/>
              </a:rPr>
              <a:t>orz</a:t>
            </a:r>
          </a:p>
        </p:txBody>
      </p:sp>
      <p:sp>
        <p:nvSpPr>
          <p:cNvPr id="104457" name="Rectangle 9"/>
          <p:cNvSpPr>
            <a:spLocks noChangeArrowheads="1"/>
          </p:cNvSpPr>
          <p:nvPr/>
        </p:nvSpPr>
        <p:spPr bwMode="auto">
          <a:xfrm>
            <a:off x="533400" y="3810000"/>
            <a:ext cx="7643813" cy="904875"/>
          </a:xfrm>
          <a:prstGeom prst="rect">
            <a:avLst/>
          </a:prstGeom>
          <a:noFill/>
          <a:ln w="9525">
            <a:noFill/>
            <a:miter lim="800000"/>
            <a:headEnd/>
            <a:tailEnd/>
          </a:ln>
          <a:effectLst/>
        </p:spPr>
        <p:txBody>
          <a:bodyPr wrap="none">
            <a:spAutoFit/>
          </a:bodyPr>
          <a:lstStyle/>
          <a:p>
            <a:pPr lvl="1">
              <a:lnSpc>
                <a:spcPct val="95000"/>
              </a:lnSpc>
              <a:buFontTx/>
              <a:buNone/>
            </a:pPr>
            <a:r>
              <a:rPr lang="en-US" altLang="ja-JP" sz="2800" b="1">
                <a:solidFill>
                  <a:srgbClr val="000000"/>
                </a:solidFill>
                <a:effectLst>
                  <a:outerShdw blurRad="38100" dist="38100" dir="2700000" algn="tl">
                    <a:srgbClr val="C0C0C0"/>
                  </a:outerShdw>
                </a:effectLst>
                <a:latin typeface="ＭＳ Ｐゴシック" charset="-128"/>
              </a:rPr>
              <a:t>・ Javascript、css</a:t>
            </a:r>
            <a:r>
              <a:rPr lang="ja-JP" altLang="en-US" sz="2800" b="1">
                <a:solidFill>
                  <a:srgbClr val="000000"/>
                </a:solidFill>
                <a:effectLst>
                  <a:outerShdw blurRad="38100" dist="38100" dir="2700000" algn="tl">
                    <a:srgbClr val="C0C0C0"/>
                  </a:outerShdw>
                </a:effectLst>
                <a:latin typeface="ＭＳ Ｐゴシック" charset="-128"/>
              </a:rPr>
              <a:t>の自動生成されて、他の部品</a:t>
            </a:r>
          </a:p>
          <a:p>
            <a:pPr lvl="1">
              <a:lnSpc>
                <a:spcPct val="95000"/>
              </a:lnSpc>
              <a:buFontTx/>
              <a:buNone/>
            </a:pPr>
            <a:r>
              <a:rPr lang="ja-JP" altLang="en-US" sz="2800" b="1">
                <a:solidFill>
                  <a:srgbClr val="000000"/>
                </a:solidFill>
                <a:effectLst>
                  <a:outerShdw blurRad="38100" dist="38100" dir="2700000" algn="tl">
                    <a:srgbClr val="C0C0C0"/>
                  </a:outerShdw>
                </a:effectLst>
                <a:latin typeface="ＭＳ Ｐゴシック" charset="-128"/>
              </a:rPr>
              <a:t>　とコンフリクトしますが何か？</a:t>
            </a:r>
          </a:p>
        </p:txBody>
      </p:sp>
      <p:pic>
        <p:nvPicPr>
          <p:cNvPr id="104458" name="Picture 10"/>
          <p:cNvPicPr>
            <a:picLocks noChangeAspect="1" noChangeArrowheads="1"/>
          </p:cNvPicPr>
          <p:nvPr/>
        </p:nvPicPr>
        <p:blipFill>
          <a:blip r:embed="rId3"/>
          <a:srcRect/>
          <a:stretch>
            <a:fillRect/>
          </a:stretch>
        </p:blipFill>
        <p:spPr bwMode="auto">
          <a:xfrm>
            <a:off x="1066800" y="2286000"/>
            <a:ext cx="7410450" cy="43656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395288" y="395288"/>
            <a:ext cx="8210550" cy="463550"/>
          </a:xfrm>
          <a:prstGeom prst="rect">
            <a:avLst/>
          </a:prstGeom>
          <a:noFill/>
          <a:ln w="9525">
            <a:noFill/>
            <a:miter lim="800000"/>
            <a:headEnd/>
            <a:tailEnd/>
          </a:ln>
          <a:effectLst/>
        </p:spPr>
        <p:txBody>
          <a:bodyPr lIns="0" tIns="0" rIns="0" bIns="0" anchor="ctr">
            <a:spAutoFit/>
          </a:bodyPr>
          <a:lstStyle/>
          <a:p>
            <a:pPr algn="ctr" defTabSz="822325">
              <a:lnSpc>
                <a:spcPct val="95000"/>
              </a:lnSpc>
              <a:buClrTx/>
              <a:buSzTx/>
              <a:buFontTx/>
              <a:buNone/>
            </a:pPr>
            <a:r>
              <a:rPr lang="ja-JP" altLang="en-US" sz="3200">
                <a:solidFill>
                  <a:srgbClr val="000000"/>
                </a:solidFill>
                <a:latin typeface="ＭＳ Ｐゴシック" charset="-128"/>
              </a:rPr>
              <a:t>なんで</a:t>
            </a:r>
            <a:r>
              <a:rPr lang="ja-JP" altLang="en-US" sz="3200">
                <a:solidFill>
                  <a:srgbClr val="000000"/>
                </a:solidFill>
              </a:rPr>
              <a:t> </a:t>
            </a:r>
            <a:r>
              <a:rPr lang="en-US" altLang="ja-JP" sz="3200">
                <a:solidFill>
                  <a:srgbClr val="000000"/>
                </a:solidFill>
              </a:rPr>
              <a:t>ASP .NET MVC</a:t>
            </a:r>
            <a:r>
              <a:rPr lang="ja-JP" altLang="en-US" sz="3200">
                <a:solidFill>
                  <a:srgbClr val="000000"/>
                </a:solidFill>
                <a:latin typeface="ＭＳ Ｐゴシック" charset="-128"/>
              </a:rPr>
              <a:t>つくったん？(3/3)</a:t>
            </a:r>
          </a:p>
        </p:txBody>
      </p:sp>
      <p:sp>
        <p:nvSpPr>
          <p:cNvPr id="81923" name="Text Box 3"/>
          <p:cNvSpPr txBox="1">
            <a:spLocks noChangeArrowheads="1"/>
          </p:cNvSpPr>
          <p:nvPr/>
        </p:nvSpPr>
        <p:spPr bwMode="auto">
          <a:xfrm>
            <a:off x="395288" y="1096963"/>
            <a:ext cx="8210550" cy="1506537"/>
          </a:xfrm>
          <a:prstGeom prst="rect">
            <a:avLst/>
          </a:prstGeom>
          <a:noFill/>
          <a:ln w="9525">
            <a:noFill/>
            <a:miter lim="800000"/>
            <a:headEnd/>
            <a:tailEnd/>
          </a:ln>
          <a:effectLst/>
        </p:spPr>
        <p:txBody>
          <a:bodyPr lIns="0" tIns="0" rIns="0" bIns="0">
            <a:spAutoFit/>
          </a:bodyPr>
          <a:lstStyle/>
          <a:p>
            <a:pPr marL="411163" lvl="1" indent="-307975" defTabSz="822325">
              <a:lnSpc>
                <a:spcPct val="95000"/>
              </a:lnSpc>
              <a:buFontTx/>
              <a:buChar char="•"/>
            </a:pPr>
            <a:r>
              <a:rPr lang="ja-JP" altLang="en-US" sz="3200" b="1">
                <a:solidFill>
                  <a:srgbClr val="000000"/>
                </a:solidFill>
              </a:rPr>
              <a:t>純粋な</a:t>
            </a:r>
            <a:r>
              <a:rPr lang="en-US" altLang="ja-JP" sz="3200" b="1">
                <a:solidFill>
                  <a:srgbClr val="000000"/>
                </a:solidFill>
              </a:rPr>
              <a:t>WEB</a:t>
            </a:r>
            <a:r>
              <a:rPr lang="ja-JP" altLang="en-US" sz="3200" b="1">
                <a:solidFill>
                  <a:srgbClr val="000000"/>
                </a:solidFill>
              </a:rPr>
              <a:t>開発用フレームワークの台頭</a:t>
            </a:r>
          </a:p>
          <a:p>
            <a:pPr marL="771525" lvl="2" indent="-257175" defTabSz="822325">
              <a:lnSpc>
                <a:spcPct val="95000"/>
              </a:lnSpc>
              <a:buFontTx/>
              <a:buChar char="•"/>
            </a:pPr>
            <a:r>
              <a:rPr lang="en-US" altLang="ja-JP" sz="2400" b="1">
                <a:solidFill>
                  <a:srgbClr val="000000"/>
                </a:solidFill>
              </a:rPr>
              <a:t>Ruby on Rails (Ruby)</a:t>
            </a:r>
            <a:endParaRPr lang="en-US" altLang="ja-JP" sz="2400" b="1">
              <a:solidFill>
                <a:srgbClr val="000000"/>
              </a:solidFill>
              <a:latin typeface="ＭＳ Ｐゴシック" charset="-128"/>
            </a:endParaRPr>
          </a:p>
          <a:p>
            <a:pPr marL="771525" lvl="2" indent="-257175" defTabSz="822325">
              <a:lnSpc>
                <a:spcPct val="95000"/>
              </a:lnSpc>
              <a:buFontTx/>
              <a:buChar char="•"/>
            </a:pPr>
            <a:r>
              <a:rPr lang="en-US" altLang="ja-JP" sz="2400" b="1">
                <a:solidFill>
                  <a:srgbClr val="000000"/>
                </a:solidFill>
              </a:rPr>
              <a:t>Django (Python)</a:t>
            </a:r>
            <a:endParaRPr lang="en-US" altLang="ja-JP" sz="2400" b="1">
              <a:solidFill>
                <a:srgbClr val="000000"/>
              </a:solidFill>
              <a:latin typeface="ＭＳ Ｐゴシック" charset="-128"/>
            </a:endParaRPr>
          </a:p>
          <a:p>
            <a:pPr marL="771525" lvl="2" indent="-257175" defTabSz="822325">
              <a:lnSpc>
                <a:spcPct val="95000"/>
              </a:lnSpc>
              <a:buFontTx/>
              <a:buChar char="•"/>
            </a:pPr>
            <a:r>
              <a:rPr lang="en-US" altLang="ja-JP" sz="2400" b="1">
                <a:solidFill>
                  <a:srgbClr val="000000"/>
                </a:solidFill>
              </a:rPr>
              <a:t>Cake (PHP)</a:t>
            </a:r>
          </a:p>
        </p:txBody>
      </p:sp>
      <p:sp>
        <p:nvSpPr>
          <p:cNvPr id="81924" name="Text Box 4"/>
          <p:cNvSpPr txBox="1">
            <a:spLocks noChangeArrowheads="1"/>
          </p:cNvSpPr>
          <p:nvPr/>
        </p:nvSpPr>
        <p:spPr bwMode="auto">
          <a:xfrm>
            <a:off x="381000" y="2667000"/>
            <a:ext cx="5732463" cy="965200"/>
          </a:xfrm>
          <a:prstGeom prst="rect">
            <a:avLst/>
          </a:prstGeom>
          <a:noFill/>
          <a:ln w="9525">
            <a:noFill/>
            <a:miter lim="800000"/>
            <a:headEnd/>
            <a:tailEnd/>
          </a:ln>
          <a:effectLst/>
        </p:spPr>
        <p:txBody>
          <a:bodyPr wrap="none" lIns="82296" tIns="41148" rIns="82296" bIns="41148">
            <a:spAutoFit/>
          </a:bodyPr>
          <a:lstStyle/>
          <a:p>
            <a:pPr defTabSz="404813">
              <a:buClrTx/>
              <a:buSzTx/>
              <a:buFontTx/>
              <a:buChar char="•"/>
            </a:pPr>
            <a:r>
              <a:rPr lang="ja-JP" altLang="en-US" sz="2900">
                <a:solidFill>
                  <a:schemeClr val="tx1"/>
                </a:solidFill>
                <a:latin typeface="Times New Roman" charset="0"/>
              </a:rPr>
              <a:t> 同じ型付言語の</a:t>
            </a:r>
            <a:r>
              <a:rPr lang="en-US" altLang="ja-JP" sz="2900">
                <a:solidFill>
                  <a:schemeClr val="tx1"/>
                </a:solidFill>
                <a:latin typeface="Times New Roman" charset="0"/>
              </a:rPr>
              <a:t>Java</a:t>
            </a:r>
            <a:r>
              <a:rPr lang="ja-JP" altLang="en-US" sz="2900">
                <a:solidFill>
                  <a:schemeClr val="tx1"/>
                </a:solidFill>
                <a:latin typeface="Times New Roman" charset="0"/>
              </a:rPr>
              <a:t>でも色々と・・・</a:t>
            </a:r>
          </a:p>
          <a:p>
            <a:pPr marL="668338" lvl="1" indent="-257175" defTabSz="404813">
              <a:buClrTx/>
              <a:buSzTx/>
              <a:buFontTx/>
              <a:buChar char="•"/>
            </a:pPr>
            <a:r>
              <a:rPr lang="en-US" altLang="ja-JP" sz="2900">
                <a:solidFill>
                  <a:schemeClr val="tx1"/>
                </a:solidFill>
                <a:latin typeface="Times New Roman" charset="0"/>
              </a:rPr>
              <a:t> JSF</a:t>
            </a:r>
            <a:r>
              <a:rPr lang="ja-JP" altLang="en-US" sz="2900">
                <a:solidFill>
                  <a:schemeClr val="tx1"/>
                </a:solidFill>
                <a:latin typeface="Times New Roman" charset="0"/>
              </a:rPr>
              <a:t>、</a:t>
            </a:r>
            <a:r>
              <a:rPr lang="en-US" altLang="ja-JP" sz="2900">
                <a:solidFill>
                  <a:schemeClr val="tx1"/>
                </a:solidFill>
                <a:latin typeface="Times New Roman" charset="0"/>
              </a:rPr>
              <a:t>Struts</a:t>
            </a:r>
            <a:r>
              <a:rPr lang="ja-JP" altLang="en-US" sz="2900">
                <a:solidFill>
                  <a:schemeClr val="tx1"/>
                </a:solidFill>
                <a:latin typeface="Times New Roman" charset="0"/>
              </a:rPr>
              <a:t>、</a:t>
            </a:r>
            <a:r>
              <a:rPr lang="en-US" altLang="ja-JP" sz="2900">
                <a:solidFill>
                  <a:schemeClr val="tx1"/>
                </a:solidFill>
                <a:latin typeface="Times New Roman" charset="0"/>
              </a:rPr>
              <a:t>Spring</a:t>
            </a:r>
            <a:r>
              <a:rPr lang="ja-JP" altLang="en-US" sz="2900">
                <a:solidFill>
                  <a:schemeClr val="tx1"/>
                </a:solidFill>
                <a:latin typeface="Times New Roman" charset="0"/>
              </a:rPr>
              <a:t>、</a:t>
            </a:r>
            <a:r>
              <a:rPr lang="en-US" altLang="ja-JP" sz="2900">
                <a:solidFill>
                  <a:schemeClr val="tx1"/>
                </a:solidFill>
                <a:latin typeface="Times New Roman" charset="0"/>
              </a:rPr>
              <a:t>Wicket</a:t>
            </a:r>
          </a:p>
        </p:txBody>
      </p:sp>
      <p:sp>
        <p:nvSpPr>
          <p:cNvPr id="81925" name="AutoShape 5"/>
          <p:cNvSpPr>
            <a:spLocks noChangeArrowheads="1"/>
          </p:cNvSpPr>
          <p:nvPr/>
        </p:nvSpPr>
        <p:spPr bwMode="auto">
          <a:xfrm>
            <a:off x="4267200" y="1752600"/>
            <a:ext cx="777875" cy="582613"/>
          </a:xfrm>
          <a:prstGeom prst="rightArrow">
            <a:avLst>
              <a:gd name="adj1" fmla="val 50000"/>
              <a:gd name="adj2" fmla="val 33379"/>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81926" name="Text Box 6"/>
          <p:cNvSpPr txBox="1">
            <a:spLocks noChangeArrowheads="1"/>
          </p:cNvSpPr>
          <p:nvPr/>
        </p:nvSpPr>
        <p:spPr bwMode="auto">
          <a:xfrm>
            <a:off x="5032375" y="1752600"/>
            <a:ext cx="3806825" cy="523875"/>
          </a:xfrm>
          <a:prstGeom prst="rect">
            <a:avLst/>
          </a:prstGeom>
          <a:noFill/>
          <a:ln w="9525">
            <a:noFill/>
            <a:miter lim="800000"/>
            <a:headEnd/>
            <a:tailEnd/>
          </a:ln>
          <a:effectLst/>
        </p:spPr>
        <p:txBody>
          <a:bodyPr wrap="none" lIns="82296" tIns="41148" rIns="82296" bIns="41148">
            <a:spAutoFit/>
          </a:bodyPr>
          <a:lstStyle/>
          <a:p>
            <a:pPr defTabSz="404813">
              <a:buClrTx/>
              <a:buSzTx/>
              <a:buFontTx/>
              <a:buNone/>
            </a:pPr>
            <a:r>
              <a:rPr lang="en-US" altLang="ja-JP" sz="2900">
                <a:solidFill>
                  <a:schemeClr val="tx1"/>
                </a:solidFill>
                <a:latin typeface="Times New Roman" charset="0"/>
              </a:rPr>
              <a:t>TDD</a:t>
            </a:r>
            <a:r>
              <a:rPr lang="ja-JP" altLang="en-US" sz="2900">
                <a:solidFill>
                  <a:schemeClr val="tx1"/>
                </a:solidFill>
                <a:latin typeface="Times New Roman" charset="0"/>
              </a:rPr>
              <a:t>、</a:t>
            </a:r>
            <a:r>
              <a:rPr lang="en-US" altLang="ja-JP" sz="2900">
                <a:solidFill>
                  <a:schemeClr val="tx1"/>
                </a:solidFill>
                <a:latin typeface="Times New Roman" charset="0"/>
              </a:rPr>
              <a:t>WEB</a:t>
            </a:r>
            <a:r>
              <a:rPr lang="ja-JP" altLang="en-US" sz="2900">
                <a:solidFill>
                  <a:schemeClr val="tx1"/>
                </a:solidFill>
                <a:latin typeface="Times New Roman" charset="0"/>
              </a:rPr>
              <a:t>開発に特化</a:t>
            </a:r>
          </a:p>
        </p:txBody>
      </p:sp>
      <p:graphicFrame>
        <p:nvGraphicFramePr>
          <p:cNvPr id="81928" name="Object 8"/>
          <p:cNvGraphicFramePr>
            <a:graphicFrameLocks noChangeAspect="1"/>
          </p:cNvGraphicFramePr>
          <p:nvPr/>
        </p:nvGraphicFramePr>
        <p:xfrm>
          <a:off x="7239000" y="4876800"/>
          <a:ext cx="1350963" cy="1524000"/>
        </p:xfrm>
        <a:graphic>
          <a:graphicData uri="http://schemas.openxmlformats.org/presentationml/2006/ole">
            <p:oleObj spid="_x0000_s81928" name="ビットマップ イメージ" r:id="rId3" imgW="7020905" imgH="7914286" progId="Paint.Picture">
              <p:embed/>
            </p:oleObj>
          </a:graphicData>
        </a:graphic>
      </p:graphicFrame>
      <p:sp>
        <p:nvSpPr>
          <p:cNvPr id="81929" name="AutoShape 9"/>
          <p:cNvSpPr>
            <a:spLocks noChangeArrowheads="1"/>
          </p:cNvSpPr>
          <p:nvPr/>
        </p:nvSpPr>
        <p:spPr bwMode="auto">
          <a:xfrm>
            <a:off x="457200" y="3886200"/>
            <a:ext cx="7696200" cy="990600"/>
          </a:xfrm>
          <a:prstGeom prst="wedgeRectCallout">
            <a:avLst>
              <a:gd name="adj1" fmla="val 40718"/>
              <a:gd name="adj2" fmla="val 82370"/>
            </a:avLst>
          </a:prstGeom>
          <a:solidFill>
            <a:schemeClr val="bg1"/>
          </a:solidFill>
          <a:ln w="19050">
            <a:solidFill>
              <a:schemeClr val="tx1"/>
            </a:solidFill>
            <a:miter lim="800000"/>
            <a:headEnd/>
            <a:tailEnd/>
          </a:ln>
          <a:effectLst/>
        </p:spPr>
        <p:txBody>
          <a:bodyPr/>
          <a:lstStyle/>
          <a:p>
            <a:pPr algn="ctr"/>
            <a:endParaRPr lang="ja-JP" altLang="en-US"/>
          </a:p>
        </p:txBody>
      </p:sp>
      <p:sp>
        <p:nvSpPr>
          <p:cNvPr id="81927" name="Text Box 7"/>
          <p:cNvSpPr txBox="1">
            <a:spLocks noChangeArrowheads="1"/>
          </p:cNvSpPr>
          <p:nvPr/>
        </p:nvSpPr>
        <p:spPr bwMode="auto">
          <a:xfrm>
            <a:off x="457200" y="3886200"/>
            <a:ext cx="7654925" cy="965200"/>
          </a:xfrm>
          <a:prstGeom prst="rect">
            <a:avLst/>
          </a:prstGeom>
          <a:noFill/>
          <a:ln w="9525">
            <a:noFill/>
            <a:miter lim="800000"/>
            <a:headEnd/>
            <a:tailEnd/>
          </a:ln>
          <a:effectLst/>
        </p:spPr>
        <p:txBody>
          <a:bodyPr wrap="none" lIns="82296" tIns="41148" rIns="82296" bIns="41148">
            <a:spAutoFit/>
          </a:bodyPr>
          <a:lstStyle/>
          <a:p>
            <a:pPr defTabSz="404813">
              <a:buClrTx/>
              <a:buSzTx/>
              <a:buFontTx/>
              <a:buNone/>
            </a:pPr>
            <a:r>
              <a:rPr lang="ja-JP" altLang="en-US" sz="2900" b="1">
                <a:solidFill>
                  <a:schemeClr val="tx1"/>
                </a:solidFill>
                <a:latin typeface="HGP創英角ﾎﾟｯﾌﾟ体" pitchFamily="50" charset="-128"/>
                <a:ea typeface="HGP創英角ﾎﾟｯﾌﾟ体" pitchFamily="50" charset="-128"/>
              </a:rPr>
              <a:t>従来のクラサバ開発者だけでなく、</a:t>
            </a:r>
          </a:p>
          <a:p>
            <a:pPr defTabSz="404813">
              <a:buClrTx/>
              <a:buSzTx/>
              <a:buFontTx/>
              <a:buNone/>
            </a:pPr>
            <a:r>
              <a:rPr lang="en-US" altLang="ja-JP" sz="2900" b="1">
                <a:solidFill>
                  <a:schemeClr val="tx1"/>
                </a:solidFill>
                <a:latin typeface="HGP創英角ﾎﾟｯﾌﾟ体" pitchFamily="50" charset="-128"/>
                <a:ea typeface="HGP創英角ﾎﾟｯﾌﾟ体" pitchFamily="50" charset="-128"/>
              </a:rPr>
              <a:t>WEB</a:t>
            </a:r>
            <a:r>
              <a:rPr lang="ja-JP" altLang="en-US" sz="2900" b="1">
                <a:solidFill>
                  <a:schemeClr val="tx1"/>
                </a:solidFill>
                <a:latin typeface="HGP創英角ﾎﾟｯﾌﾟ体" pitchFamily="50" charset="-128"/>
                <a:ea typeface="HGP創英角ﾎﾟｯﾌﾟ体" pitchFamily="50" charset="-128"/>
              </a:rPr>
              <a:t>開発者も取り込んでみようかのー・・・かな？</a:t>
            </a: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1088</TotalTime>
  <Words>1368</Words>
  <PresentationFormat>画面に合わせる (4:3)</PresentationFormat>
  <Paragraphs>230</Paragraphs>
  <Slides>29</Slides>
  <Notes>2</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29</vt:i4>
      </vt:variant>
    </vt:vector>
  </HeadingPairs>
  <TitlesOfParts>
    <vt:vector size="39" baseType="lpstr">
      <vt:lpstr>Arial</vt:lpstr>
      <vt:lpstr>ＭＳ Ｐゴシック</vt:lpstr>
      <vt:lpstr>Times New Roman</vt:lpstr>
      <vt:lpstr>HGP創英角ﾎﾟｯﾌﾟ体</vt:lpstr>
      <vt:lpstr>Wingdings</vt:lpstr>
      <vt:lpstr>Courier New</vt:lpstr>
      <vt:lpstr>HGS創英角ﾎﾟｯﾌﾟ体</vt:lpstr>
      <vt:lpstr>ＭＳ ゴシック</vt:lpstr>
      <vt:lpstr>標準デザイン</vt:lpstr>
      <vt:lpstr>PBrush</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ASP.NET MVCを使ったTDD入門 ～SI屋さんとWEB屋さんとの違い～</dc:title>
  <dc:creator>daichi</dc:creator>
  <cp:lastModifiedBy>esten</cp:lastModifiedBy>
  <cp:revision>614</cp:revision>
  <cp:lastPrinted>1601-01-01T00:00:00Z</cp:lastPrinted>
  <dcterms:created xsi:type="dcterms:W3CDTF">2009-04-21T16:01:32Z</dcterms:created>
  <dcterms:modified xsi:type="dcterms:W3CDTF">2009-09-10T16:17:28Z</dcterms:modified>
</cp:coreProperties>
</file>