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Default Extension="fntdata" ContentType="application/x-fontdata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9" r:id="rId1"/>
  </p:sldMasterIdLst>
  <p:notesMasterIdLst>
    <p:notesMasterId r:id="rId12"/>
  </p:notesMasterIdLst>
  <p:handoutMasterIdLst>
    <p:handoutMasterId r:id="rId13"/>
  </p:handoutMasterIdLst>
  <p:sldIdLst>
    <p:sldId id="267" r:id="rId2"/>
    <p:sldId id="268" r:id="rId3"/>
    <p:sldId id="269" r:id="rId4"/>
    <p:sldId id="275" r:id="rId5"/>
    <p:sldId id="266" r:id="rId6"/>
    <p:sldId id="270" r:id="rId7"/>
    <p:sldId id="271" r:id="rId8"/>
    <p:sldId id="272" r:id="rId9"/>
    <p:sldId id="273" r:id="rId10"/>
    <p:sldId id="274" r:id="rId11"/>
  </p:sldIdLst>
  <p:sldSz cx="9144000" cy="6858000" type="screen4x3"/>
  <p:notesSz cx="6735763" cy="9866313"/>
  <p:embeddedFontLst>
    <p:embeddedFont>
      <p:font typeface="Calibri" pitchFamily="34" charset="0"/>
      <p:regular r:id="rId14"/>
      <p:bold r:id="rId15"/>
      <p:italic r:id="rId16"/>
      <p:boldItalic r:id="rId17"/>
    </p:embeddedFont>
  </p:embeddedFontLst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42" autoAdjust="0"/>
    <p:restoredTop sz="94676" autoAdjust="0"/>
  </p:normalViewPr>
  <p:slideViewPr>
    <p:cSldViewPr>
      <p:cViewPr varScale="1">
        <p:scale>
          <a:sx n="75" d="100"/>
          <a:sy n="75" d="100"/>
        </p:scale>
        <p:origin x="-510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86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howGuides="1">
      <p:cViewPr varScale="1">
        <p:scale>
          <a:sx n="75" d="100"/>
          <a:sy n="75" d="100"/>
        </p:scale>
        <p:origin x="-1332" y="-102"/>
      </p:cViewPr>
      <p:guideLst>
        <p:guide orient="horz" pos="3107"/>
        <p:guide pos="2121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font" Target="fonts/font4.fntdata"/><Relationship Id="rId2" Type="http://schemas.openxmlformats.org/officeDocument/2006/relationships/slide" Target="slides/slide1.xml"/><Relationship Id="rId16" Type="http://schemas.openxmlformats.org/officeDocument/2006/relationships/font" Target="fonts/font3.fntdata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font" Target="fonts/font2.fntdata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1.fntdata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スライド番号プレースホルダ 8"/>
          <p:cNvSpPr>
            <a:spLocks noGrp="1"/>
          </p:cNvSpPr>
          <p:nvPr>
            <p:ph type="sldNum" sz="quarter" idx="3"/>
          </p:nvPr>
        </p:nvSpPr>
        <p:spPr>
          <a:xfrm>
            <a:off x="3814763" y="9371013"/>
            <a:ext cx="2919412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B41F20F-3575-490C-975A-EF863D95DAC4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14763" y="0"/>
            <a:ext cx="2919412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en-US" altLang="ja-JP" dirty="0" smtClean="0"/>
              <a:t>2008/09/20</a:t>
            </a:r>
            <a:endParaRPr lang="ja-JP" altLang="en-US" dirty="0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901700" y="739775"/>
            <a:ext cx="493236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73100" y="4686300"/>
            <a:ext cx="5389563" cy="44402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9371013"/>
            <a:ext cx="2919413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14763" y="9371013"/>
            <a:ext cx="2919412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D7189C3-70FD-45C8-AA34-3D07BFDF182C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7189C3-70FD-45C8-AA34-3D07BFDF182C}" type="slidenum">
              <a:rPr kumimoji="1" lang="ja-JP" altLang="en-US" smtClean="0"/>
              <a:pPr/>
              <a:t>2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7189C3-70FD-45C8-AA34-3D07BFDF182C}" type="slidenum">
              <a:rPr kumimoji="1" lang="ja-JP" altLang="en-US" smtClean="0"/>
              <a:pPr/>
              <a:t>10</a:t>
            </a:fld>
            <a:endParaRPr kumimoji="1" lang="ja-JP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タイトルと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57158" y="1052513"/>
            <a:ext cx="8329642" cy="5073650"/>
          </a:xfrm>
        </p:spPr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052513"/>
            <a:ext cx="4038600" cy="50736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052513"/>
            <a:ext cx="4038600" cy="50736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ja-JP" altLang="en-US" noProof="0" smtClean="0"/>
              <a:t>アイコンをクリックして図を追加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3" descr="C:\Users\localnaka\Desktop\3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hidden">
          <a:xfrm>
            <a:off x="357158" y="285728"/>
            <a:ext cx="8286808" cy="5709181"/>
          </a:xfrm>
          <a:prstGeom prst="rect">
            <a:avLst/>
          </a:prstGeom>
          <a:noFill/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57158" y="274638"/>
            <a:ext cx="8215370" cy="706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ja-JP" altLang="ja-JP" dirty="0" smtClean="0"/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57158" y="1052513"/>
            <a:ext cx="8215370" cy="49482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dirty="0" smtClean="0"/>
              <a:t>マスタ テキストの書式設定</a:t>
            </a:r>
          </a:p>
          <a:p>
            <a:pPr lvl="1"/>
            <a:r>
              <a:rPr lang="ja-JP" altLang="en-US" dirty="0" smtClean="0"/>
              <a:t>第 </a:t>
            </a:r>
            <a:r>
              <a:rPr lang="en-US" altLang="ja-JP" dirty="0" smtClean="0"/>
              <a:t>2 </a:t>
            </a:r>
            <a:r>
              <a:rPr lang="ja-JP" altLang="en-US" dirty="0" smtClean="0"/>
              <a:t>レベル</a:t>
            </a:r>
          </a:p>
          <a:p>
            <a:pPr lvl="2"/>
            <a:r>
              <a:rPr lang="ja-JP" altLang="en-US" dirty="0" smtClean="0"/>
              <a:t>第 </a:t>
            </a:r>
            <a:r>
              <a:rPr lang="en-US" altLang="ja-JP" dirty="0" smtClean="0"/>
              <a:t>3 </a:t>
            </a:r>
            <a:r>
              <a:rPr lang="ja-JP" altLang="en-US" dirty="0" smtClean="0"/>
              <a:t>レベル</a:t>
            </a:r>
          </a:p>
          <a:p>
            <a:pPr lvl="3"/>
            <a:r>
              <a:rPr lang="ja-JP" altLang="en-US" dirty="0" smtClean="0"/>
              <a:t>第 </a:t>
            </a:r>
            <a:r>
              <a:rPr lang="en-US" altLang="ja-JP" dirty="0" smtClean="0"/>
              <a:t>4 </a:t>
            </a:r>
            <a:r>
              <a:rPr lang="ja-JP" altLang="en-US" dirty="0" smtClean="0"/>
              <a:t>レベル</a:t>
            </a:r>
          </a:p>
          <a:p>
            <a:pPr lvl="4"/>
            <a:r>
              <a:rPr lang="ja-JP" altLang="en-US" dirty="0" smtClean="0"/>
              <a:t>第 </a:t>
            </a:r>
            <a:r>
              <a:rPr lang="en-US" altLang="ja-JP" dirty="0" smtClean="0"/>
              <a:t>5 </a:t>
            </a:r>
            <a:r>
              <a:rPr lang="ja-JP" altLang="en-US" dirty="0" smtClean="0"/>
              <a:t>レベル</a:t>
            </a:r>
          </a:p>
        </p:txBody>
      </p:sp>
      <p:sp>
        <p:nvSpPr>
          <p:cNvPr id="4101" name="Rectangle 5"/>
          <p:cNvSpPr>
            <a:spLocks noChangeArrowheads="1"/>
          </p:cNvSpPr>
          <p:nvPr/>
        </p:nvSpPr>
        <p:spPr bwMode="auto">
          <a:xfrm>
            <a:off x="1979613" y="6165850"/>
            <a:ext cx="6624637" cy="571500"/>
          </a:xfrm>
          <a:prstGeom prst="rect">
            <a:avLst/>
          </a:prstGeom>
          <a:solidFill>
            <a:srgbClr val="F3BB50"/>
          </a:solidFill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kumimoji="0" lang="ja-JP" altLang="en-US" sz="2300" dirty="0" err="1">
                <a:solidFill>
                  <a:schemeClr val="tx2"/>
                </a:solidFill>
                <a:ea typeface="ＭＳ Ｐゴシック" pitchFamily="50" charset="-128"/>
              </a:rPr>
              <a:t>わんくま</a:t>
            </a:r>
            <a:r>
              <a:rPr kumimoji="0" lang="ja-JP" altLang="en-US" sz="2300" dirty="0">
                <a:solidFill>
                  <a:schemeClr val="tx2"/>
                </a:solidFill>
                <a:ea typeface="ＭＳ Ｐゴシック" pitchFamily="50" charset="-128"/>
              </a:rPr>
              <a:t>同盟 </a:t>
            </a:r>
            <a:r>
              <a:rPr kumimoji="0" lang="ja-JP" altLang="en-US" sz="2300" dirty="0" smtClean="0">
                <a:solidFill>
                  <a:schemeClr val="tx2"/>
                </a:solidFill>
                <a:ea typeface="ＭＳ Ｐゴシック" pitchFamily="50" charset="-128"/>
              </a:rPr>
              <a:t>東京勉強会 </a:t>
            </a:r>
            <a:r>
              <a:rPr kumimoji="0" lang="en-US" altLang="ja-JP" sz="2300" dirty="0" smtClean="0">
                <a:solidFill>
                  <a:schemeClr val="tx2"/>
                </a:solidFill>
                <a:ea typeface="ＭＳ Ｐゴシック" pitchFamily="50" charset="-128"/>
              </a:rPr>
              <a:t>#35</a:t>
            </a:r>
            <a:endParaRPr kumimoji="0" lang="en-US" altLang="ja-JP" sz="2300" dirty="0">
              <a:solidFill>
                <a:schemeClr val="tx2"/>
              </a:solidFill>
              <a:ea typeface="ＭＳ Ｐゴシック" pitchFamily="50" charset="-128"/>
            </a:endParaRPr>
          </a:p>
        </p:txBody>
      </p:sp>
      <p:pic>
        <p:nvPicPr>
          <p:cNvPr id="10" name="Picture 2" descr="C:\Users\localnaka\Desktop\名称未設定1.png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428596" y="6165056"/>
            <a:ext cx="1643074" cy="572951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esten.tumblr.com/" TargetMode="External"/><Relationship Id="rId2" Type="http://schemas.openxmlformats.org/officeDocument/2006/relationships/hyperlink" Target="http://blogs.wankuma.com/esten/" TargetMode="Externa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z="3600" b="1" dirty="0" smtClean="0"/>
              <a:t>片桐 </a:t>
            </a:r>
            <a:r>
              <a:rPr lang="ja-JP" altLang="en-US" sz="3600" b="1" dirty="0" smtClean="0"/>
              <a:t>継（かたぎり つぐ）</a:t>
            </a:r>
            <a:r>
              <a:rPr kumimoji="1" lang="ja-JP" altLang="en-US" sz="3600" b="1" dirty="0" smtClean="0"/>
              <a:t>は梅雨時も怪しい</a:t>
            </a:r>
            <a:endParaRPr kumimoji="1" lang="ja-JP" altLang="en-US" sz="3600" b="1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 sz="2400" dirty="0" smtClean="0"/>
              <a:t>片桐を知るためのキーワード（ググって</a:t>
            </a:r>
            <a:r>
              <a:rPr lang="en-US" altLang="ja-JP" sz="2400" dirty="0" smtClean="0"/>
              <a:t>Bing</a:t>
            </a:r>
            <a:r>
              <a:rPr lang="ja-JP" altLang="en-US" sz="2400" dirty="0" err="1" smtClean="0"/>
              <a:t>って</a:t>
            </a:r>
            <a:r>
              <a:rPr lang="ja-JP" altLang="en-US" sz="2400" dirty="0" smtClean="0"/>
              <a:t>１ページ</a:t>
            </a:r>
            <a:r>
              <a:rPr lang="ja-JP" altLang="en-US" sz="2400" dirty="0" err="1" smtClean="0"/>
              <a:t>め</a:t>
            </a:r>
            <a:r>
              <a:rPr lang="ja-JP" altLang="en-US" sz="2400" dirty="0" smtClean="0"/>
              <a:t>）</a:t>
            </a:r>
          </a:p>
          <a:p>
            <a:pPr lvl="1"/>
            <a:r>
              <a:rPr lang="en-US" altLang="ja-JP" sz="2000" dirty="0" err="1" smtClean="0"/>
              <a:t>SandCastle</a:t>
            </a:r>
            <a:r>
              <a:rPr lang="ja-JP" altLang="en-US" sz="2000" dirty="0" smtClean="0"/>
              <a:t>日本語版</a:t>
            </a:r>
          </a:p>
          <a:p>
            <a:pPr lvl="1"/>
            <a:r>
              <a:rPr lang="ja-JP" altLang="en-US" sz="2000" dirty="0" smtClean="0"/>
              <a:t>マルチスレッドやまたの</a:t>
            </a:r>
            <a:r>
              <a:rPr lang="ja-JP" altLang="en-US" sz="2000" dirty="0" err="1" smtClean="0"/>
              <a:t>おろち</a:t>
            </a:r>
            <a:endParaRPr lang="ja-JP" altLang="en-US" sz="2000" dirty="0" smtClean="0"/>
          </a:p>
          <a:p>
            <a:pPr lvl="1"/>
            <a:r>
              <a:rPr lang="ja-JP" altLang="en-US" sz="2000" dirty="0" err="1" smtClean="0"/>
              <a:t>わんくま</a:t>
            </a:r>
            <a:r>
              <a:rPr lang="ja-JP" altLang="en-US" sz="2000" dirty="0" smtClean="0"/>
              <a:t>ハムスター</a:t>
            </a:r>
          </a:p>
          <a:p>
            <a:pPr lvl="1"/>
            <a:r>
              <a:rPr lang="ja-JP" altLang="en-US" sz="2000" dirty="0" smtClean="0"/>
              <a:t>創世のカタギリオン</a:t>
            </a:r>
          </a:p>
          <a:p>
            <a:pPr lvl="2"/>
            <a:r>
              <a:rPr lang="ja-JP" altLang="en-US" sz="1800" dirty="0" smtClean="0"/>
              <a:t>一万件と二千件あっても動いてる～♪</a:t>
            </a:r>
            <a:endParaRPr lang="en-US" altLang="ja-JP" sz="1800" dirty="0" smtClean="0"/>
          </a:p>
          <a:p>
            <a:pPr lvl="2"/>
            <a:endParaRPr lang="en-US" altLang="ja-JP" sz="1800" dirty="0" smtClean="0"/>
          </a:p>
          <a:p>
            <a:r>
              <a:rPr lang="ja-JP" altLang="en-US" sz="2400" dirty="0" err="1" smtClean="0"/>
              <a:t>わんくま</a:t>
            </a:r>
            <a:r>
              <a:rPr lang="ja-JP" altLang="en-US" sz="2400" dirty="0" smtClean="0"/>
              <a:t>同盟　会員番号９</a:t>
            </a:r>
            <a:endParaRPr lang="en-US" altLang="ja-JP" sz="2400" dirty="0" smtClean="0"/>
          </a:p>
          <a:p>
            <a:pPr>
              <a:buNone/>
            </a:pPr>
            <a:r>
              <a:rPr lang="ja-JP" altLang="en-US" sz="2400" dirty="0" smtClean="0"/>
              <a:t>怪しいブログ：</a:t>
            </a:r>
            <a:r>
              <a:rPr lang="en-US" altLang="ja-JP" sz="2800" dirty="0" smtClean="0">
                <a:hlinkClick r:id="rId2"/>
              </a:rPr>
              <a:t>http://blogs.wankuma.com/esten/</a:t>
            </a:r>
            <a:endParaRPr lang="en-US" altLang="ja-JP" sz="2800" dirty="0" smtClean="0"/>
          </a:p>
          <a:p>
            <a:pPr>
              <a:buNone/>
            </a:pPr>
            <a:r>
              <a:rPr lang="ja-JP" altLang="en-US" sz="2800" dirty="0" smtClean="0"/>
              <a:t>着物たん</a:t>
            </a:r>
            <a:r>
              <a:rPr lang="ja-JP" altLang="en-US" sz="2800" dirty="0" err="1" smtClean="0"/>
              <a:t>ぶら</a:t>
            </a:r>
            <a:r>
              <a:rPr lang="ja-JP" altLang="en-US" sz="2800" dirty="0" smtClean="0"/>
              <a:t>：</a:t>
            </a:r>
            <a:r>
              <a:rPr lang="en-US" altLang="ja-JP" sz="2800" dirty="0" smtClean="0">
                <a:hlinkClick r:id="rId3"/>
              </a:rPr>
              <a:t>http://esten.tumblr.com/</a:t>
            </a:r>
            <a:endParaRPr lang="en-US" altLang="ja-JP" sz="2800" dirty="0" smtClean="0"/>
          </a:p>
          <a:p>
            <a:pPr>
              <a:buNone/>
            </a:pPr>
            <a:endParaRPr lang="en-US" altLang="ja-JP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z="4000" dirty="0" smtClean="0"/>
              <a:t>後練りの反物</a:t>
            </a:r>
            <a:endParaRPr kumimoji="1" lang="ja-JP" altLang="en-US" sz="4000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57158" y="1052513"/>
            <a:ext cx="8286808" cy="5073650"/>
          </a:xfrm>
        </p:spPr>
        <p:txBody>
          <a:bodyPr/>
          <a:lstStyle/>
          <a:p>
            <a:r>
              <a:rPr kumimoji="1" lang="ja-JP" altLang="en-US" dirty="0" smtClean="0"/>
              <a:t>織り上げた時点で反物となるので後は仕立てるだけ</a:t>
            </a:r>
            <a:endParaRPr kumimoji="1" lang="en-US" altLang="ja-JP" dirty="0" smtClean="0"/>
          </a:p>
          <a:p>
            <a:pPr lvl="1"/>
            <a:r>
              <a:rPr lang="ja-JP" altLang="en-US" dirty="0" smtClean="0"/>
              <a:t>紬や綿、ウールは後練りがほとんど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正絹にくらべ、後から</a:t>
            </a:r>
            <a:r>
              <a:rPr kumimoji="1" lang="ja-JP" altLang="en-US" dirty="0" smtClean="0"/>
              <a:t>絵柄を描いたり色を染める工程がないので安くなる</a:t>
            </a:r>
            <a:endParaRPr kumimoji="1" lang="en-US" altLang="ja-JP" dirty="0" smtClean="0"/>
          </a:p>
          <a:p>
            <a:pPr lvl="1"/>
            <a:r>
              <a:rPr lang="ja-JP" altLang="en-US" dirty="0" smtClean="0"/>
              <a:t>もともと、流通させるためのものでなく、自分の着物用として生産</a:t>
            </a:r>
            <a:endParaRPr lang="en-US" altLang="ja-JP" dirty="0" smtClean="0"/>
          </a:p>
          <a:p>
            <a:pPr lvl="2"/>
            <a:r>
              <a:rPr lang="ja-JP" altLang="en-US" sz="2000" dirty="0" smtClean="0"/>
              <a:t>一般の人たちは、紬や綿を愛用していた</a:t>
            </a:r>
            <a:endParaRPr lang="en-US" altLang="ja-JP" sz="2000" dirty="0" smtClean="0"/>
          </a:p>
          <a:p>
            <a:pPr lvl="2"/>
            <a:r>
              <a:rPr lang="ja-JP" altLang="en-US" sz="2000" dirty="0" smtClean="0"/>
              <a:t>自由度満点の地域密着型アウトレットの誕生</a:t>
            </a:r>
            <a:endParaRPr lang="en-US" altLang="ja-JP" sz="2000" dirty="0" smtClean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357158" y="5214950"/>
            <a:ext cx="814393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4000" b="1" dirty="0" smtClean="0">
                <a:solidFill>
                  <a:srgbClr val="0070C0"/>
                </a:solidFill>
              </a:rPr>
              <a:t>一反木綿は地域密着型愛され妖怪</a:t>
            </a:r>
            <a:endParaRPr lang="en-US" altLang="ja-JP" sz="4000" b="1" dirty="0" smtClean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/>
          <p:cNvSpPr>
            <a:spLocks noGrp="1"/>
          </p:cNvSpPr>
          <p:nvPr>
            <p:ph type="ctrTitle"/>
          </p:nvPr>
        </p:nvSpPr>
        <p:spPr>
          <a:xfrm>
            <a:off x="685800" y="785794"/>
            <a:ext cx="7772400" cy="4929222"/>
          </a:xfrm>
        </p:spPr>
        <p:txBody>
          <a:bodyPr/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6600" dirty="0" smtClean="0"/>
              <a:t>知ってると自慢？</a:t>
            </a:r>
            <a:r>
              <a:rPr kumimoji="1" lang="en-US" altLang="ja-JP" sz="6600" dirty="0" smtClean="0"/>
              <a:t/>
            </a:r>
            <a:br>
              <a:rPr kumimoji="1" lang="en-US" altLang="ja-JP" sz="6600" dirty="0" smtClean="0"/>
            </a:br>
            <a:r>
              <a:rPr kumimoji="1" lang="ja-JP" altLang="en-US" sz="6600" dirty="0" smtClean="0"/>
              <a:t>きものムダ知識</a:t>
            </a:r>
            <a:r>
              <a:rPr kumimoji="1" lang="en-US" altLang="ja-JP" sz="6600" dirty="0" smtClean="0"/>
              <a:t/>
            </a:r>
            <a:br>
              <a:rPr kumimoji="1" lang="en-US" altLang="ja-JP" sz="6600" dirty="0" smtClean="0"/>
            </a:br>
            <a:r>
              <a:rPr kumimoji="1" lang="en-US" altLang="ja-JP" sz="6600" dirty="0" smtClean="0"/>
              <a:t/>
            </a:r>
            <a:br>
              <a:rPr kumimoji="1" lang="en-US" altLang="ja-JP" sz="6600" dirty="0" smtClean="0"/>
            </a:br>
            <a:r>
              <a:rPr kumimoji="1" lang="ja-JP" altLang="en-US" sz="660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～布編～</a:t>
            </a:r>
            <a:endParaRPr lang="ja-JP" altLang="en-US" sz="66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z="4000" dirty="0" smtClean="0"/>
              <a:t>和服、とは</a:t>
            </a:r>
            <a:endParaRPr kumimoji="1" lang="ja-JP" altLang="en-US" sz="4000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dirty="0" smtClean="0"/>
              <a:t>日本古来の服。立体裁断しない一枚の布から作り上げられたもの。</a:t>
            </a:r>
          </a:p>
          <a:p>
            <a:pPr lvl="0"/>
            <a:r>
              <a:rPr kumimoji="1" lang="ja-JP" altLang="en-US" dirty="0" smtClean="0"/>
              <a:t>現在では絶対的なカースト制により格付されている</a:t>
            </a:r>
            <a:endParaRPr kumimoji="1" lang="en-US" altLang="ja-JP" dirty="0" smtClean="0"/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357950" y="3000372"/>
            <a:ext cx="1127248" cy="25860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571868" y="3286124"/>
            <a:ext cx="2143140" cy="22860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z="4000" dirty="0" smtClean="0"/>
              <a:t>着物はこうやってできている</a:t>
            </a:r>
            <a:endParaRPr kumimoji="1" lang="ja-JP" altLang="en-US" sz="4000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kumimoji="1" lang="ja-JP" altLang="en-US" dirty="0" smtClean="0"/>
              <a:t>糸を作る（できたものを生糸と呼ぶ）→布にする（この布を反物と呼ぶ）→着物にする（着物を仕立てる）</a:t>
            </a:r>
            <a:endParaRPr kumimoji="1" lang="en-US" altLang="ja-JP" dirty="0" smtClean="0"/>
          </a:p>
          <a:p>
            <a:pPr lvl="0"/>
            <a:r>
              <a:rPr kumimoji="1" lang="ja-JP" altLang="en-US" dirty="0" smtClean="0"/>
              <a:t>着物は昔から完全オーダーメイドの衣服で一人一点この一着、が基本。</a:t>
            </a:r>
          </a:p>
          <a:p>
            <a:pPr lvl="0"/>
            <a:r>
              <a:rPr kumimoji="1" lang="ja-JP" altLang="en-US" dirty="0" smtClean="0"/>
              <a:t>最近はプレタと呼ばれる既製品がユニク□化。</a:t>
            </a:r>
            <a:endParaRPr kumimoji="1" lang="en-US" altLang="ja-JP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z="4000" dirty="0" smtClean="0"/>
              <a:t>前回までのあらすじ</a:t>
            </a:r>
            <a:endParaRPr kumimoji="1" lang="ja-JP" altLang="en-US" sz="4000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57158" y="1052513"/>
            <a:ext cx="8286808" cy="5073650"/>
          </a:xfrm>
        </p:spPr>
        <p:txBody>
          <a:bodyPr/>
          <a:lstStyle/>
          <a:p>
            <a:r>
              <a:rPr kumimoji="1" lang="ja-JP" altLang="en-US" dirty="0" smtClean="0"/>
              <a:t>糸のお話</a:t>
            </a:r>
            <a:endParaRPr kumimoji="1" lang="en-US" altLang="ja-JP" dirty="0" smtClean="0"/>
          </a:p>
          <a:p>
            <a:pPr lvl="1"/>
            <a:r>
              <a:rPr lang="ja-JP" altLang="en-US" dirty="0" smtClean="0"/>
              <a:t>糸には色んな種類がある</a:t>
            </a:r>
            <a:endParaRPr lang="en-US" altLang="ja-JP" dirty="0" smtClean="0"/>
          </a:p>
          <a:p>
            <a:pPr lvl="2"/>
            <a:r>
              <a:rPr kumimoji="1" lang="ja-JP" altLang="en-US" dirty="0" smtClean="0"/>
              <a:t>絹（きぬ）</a:t>
            </a:r>
            <a:endParaRPr kumimoji="1" lang="en-US" altLang="ja-JP" dirty="0" smtClean="0"/>
          </a:p>
          <a:p>
            <a:pPr lvl="3"/>
            <a:r>
              <a:rPr lang="ja-JP" altLang="en-US" dirty="0" smtClean="0"/>
              <a:t>正絹（しょうけん）と呼ばれる最高品質の</a:t>
            </a:r>
            <a:r>
              <a:rPr lang="en-US" altLang="ja-JP" dirty="0" smtClean="0"/>
              <a:t>JAPANSE</a:t>
            </a:r>
            <a:r>
              <a:rPr lang="ja-JP" altLang="en-US" dirty="0" smtClean="0"/>
              <a:t>　</a:t>
            </a:r>
            <a:r>
              <a:rPr lang="en-US" altLang="ja-JP" dirty="0" smtClean="0"/>
              <a:t>SILK</a:t>
            </a:r>
          </a:p>
          <a:p>
            <a:pPr lvl="2"/>
            <a:r>
              <a:rPr lang="ja-JP" altLang="en-US" dirty="0" smtClean="0"/>
              <a:t>紬</a:t>
            </a:r>
            <a:endParaRPr kumimoji="1" lang="en-US" altLang="ja-JP" dirty="0" smtClean="0"/>
          </a:p>
          <a:p>
            <a:pPr lvl="3"/>
            <a:r>
              <a:rPr lang="ja-JP" altLang="en-US" dirty="0" smtClean="0"/>
              <a:t>絹を作る時に出るアウトレットな繭から作る糸</a:t>
            </a:r>
            <a:endParaRPr lang="en-US" altLang="ja-JP" dirty="0" smtClean="0"/>
          </a:p>
          <a:p>
            <a:pPr lvl="2"/>
            <a:r>
              <a:rPr kumimoji="1" lang="ja-JP" altLang="en-US" dirty="0" smtClean="0"/>
              <a:t>綿</a:t>
            </a:r>
            <a:endParaRPr kumimoji="1" lang="en-US" altLang="ja-JP" dirty="0" smtClean="0"/>
          </a:p>
          <a:p>
            <a:pPr lvl="3"/>
            <a:r>
              <a:rPr lang="ja-JP" altLang="en-US" dirty="0" smtClean="0"/>
              <a:t>綿から作る糸</a:t>
            </a:r>
            <a:endParaRPr lang="en-US" altLang="ja-JP" dirty="0" smtClean="0"/>
          </a:p>
          <a:p>
            <a:pPr lvl="1"/>
            <a:r>
              <a:rPr kumimoji="1" lang="ja-JP" altLang="en-US" dirty="0" smtClean="0"/>
              <a:t>他にも</a:t>
            </a:r>
            <a:r>
              <a:rPr lang="ja-JP" altLang="en-US" dirty="0" smtClean="0"/>
              <a:t>ウールや化学繊維などなど</a:t>
            </a:r>
            <a:r>
              <a:rPr lang="en-US" altLang="ja-JP" dirty="0" smtClean="0"/>
              <a:t>……</a:t>
            </a: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1285852" y="5148876"/>
            <a:ext cx="6312947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5400" b="1" dirty="0" smtClean="0">
                <a:solidFill>
                  <a:srgbClr val="0070C0"/>
                </a:solidFill>
              </a:rPr>
              <a:t>今回は布のお話です</a:t>
            </a:r>
            <a:endParaRPr kumimoji="1" lang="ja-JP" altLang="en-US" sz="5400" b="1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z="4800" dirty="0" smtClean="0"/>
              <a:t>布とは</a:t>
            </a:r>
            <a:endParaRPr kumimoji="1" lang="ja-JP" altLang="en-US" sz="4800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ja-JP" altLang="en-US" dirty="0" smtClean="0"/>
              <a:t>糸を縦と横に組み合わせて面にしたもの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これを</a:t>
            </a:r>
            <a:r>
              <a:rPr lang="en-US" altLang="ja-JP" dirty="0" smtClean="0"/>
              <a:t>12m</a:t>
            </a:r>
            <a:r>
              <a:rPr lang="ja-JP" altLang="en-US" dirty="0" smtClean="0"/>
              <a:t>以上で作ったものを反物という</a:t>
            </a:r>
            <a:endParaRPr lang="en-US" altLang="ja-JP" dirty="0" smtClean="0"/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42910" y="2571744"/>
            <a:ext cx="7650605" cy="8572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500826" y="3643314"/>
            <a:ext cx="1123043" cy="1785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071934" y="3714752"/>
            <a:ext cx="1371610" cy="1714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85786" y="3786190"/>
            <a:ext cx="2286016" cy="16020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ja-JP" altLang="en-US" dirty="0" smtClean="0"/>
              <a:t>布を作るには２つの方法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1"/>
            <a:r>
              <a:rPr lang="ja-JP" altLang="en-US" dirty="0" smtClean="0"/>
              <a:t>先練り</a:t>
            </a:r>
            <a:endParaRPr lang="en-US" altLang="ja-JP" dirty="0" smtClean="0"/>
          </a:p>
          <a:p>
            <a:pPr lvl="2"/>
            <a:r>
              <a:rPr lang="ja-JP" altLang="en-US" dirty="0" smtClean="0"/>
              <a:t>生糸から布を織り上げる</a:t>
            </a:r>
            <a:endParaRPr lang="en-US" altLang="ja-JP" dirty="0" smtClean="0"/>
          </a:p>
          <a:p>
            <a:pPr lvl="2"/>
            <a:r>
              <a:rPr lang="ja-JP" altLang="en-US" dirty="0" smtClean="0"/>
              <a:t>布を熱湯にとおし、すぐに流水にさらして冷却</a:t>
            </a:r>
            <a:endParaRPr lang="en-US" altLang="ja-JP" dirty="0" smtClean="0"/>
          </a:p>
          <a:p>
            <a:pPr lvl="2"/>
            <a:r>
              <a:rPr lang="ja-JP" altLang="en-US" dirty="0" smtClean="0"/>
              <a:t>これを繰り返して精製する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後練り</a:t>
            </a:r>
            <a:endParaRPr lang="en-US" altLang="ja-JP" dirty="0" smtClean="0"/>
          </a:p>
          <a:p>
            <a:pPr lvl="2"/>
            <a:r>
              <a:rPr lang="ja-JP" altLang="en-US" dirty="0" smtClean="0"/>
              <a:t>生糸を染める</a:t>
            </a:r>
            <a:endParaRPr lang="en-US" altLang="ja-JP" dirty="0" smtClean="0"/>
          </a:p>
          <a:p>
            <a:pPr lvl="2"/>
            <a:r>
              <a:rPr lang="ja-JP" altLang="en-US" dirty="0" smtClean="0"/>
              <a:t>染まった色糸を使って織り上げる</a:t>
            </a:r>
            <a:endParaRPr lang="en-US" altLang="ja-JP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z="4000" dirty="0" smtClean="0"/>
              <a:t>先練りの反物</a:t>
            </a:r>
            <a:endParaRPr kumimoji="1" lang="ja-JP" altLang="en-US" sz="4000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 dirty="0" smtClean="0"/>
              <a:t>平織り</a:t>
            </a:r>
            <a:endParaRPr kumimoji="1" lang="en-US" altLang="ja-JP" dirty="0" smtClean="0"/>
          </a:p>
          <a:p>
            <a:pPr lvl="1"/>
            <a:r>
              <a:rPr lang="ja-JP" altLang="en-US" sz="2000" dirty="0" smtClean="0"/>
              <a:t>平坦な一枚のキャンバスになるもの</a:t>
            </a:r>
            <a:endParaRPr lang="en-US" altLang="ja-JP" sz="2000" dirty="0" smtClean="0"/>
          </a:p>
          <a:p>
            <a:pPr lvl="1"/>
            <a:r>
              <a:rPr kumimoji="1" lang="ja-JP" altLang="en-US" sz="2000" dirty="0" smtClean="0"/>
              <a:t>後から細かな絵を描いたり、細工をしたり、型模様スタンプしてみたり</a:t>
            </a:r>
            <a:endParaRPr kumimoji="1" lang="en-US" altLang="ja-JP" sz="2000" dirty="0" smtClean="0"/>
          </a:p>
          <a:p>
            <a:pPr lvl="1"/>
            <a:r>
              <a:rPr lang="ja-JP" altLang="en-US" sz="2000" dirty="0" smtClean="0"/>
              <a:t>反物までの手間はそうでもないが、後からの職人の手数料が半端ないので最終的には高くなる</a:t>
            </a:r>
            <a:endParaRPr kumimoji="1" lang="en-US" altLang="ja-JP" sz="2000" dirty="0" smtClean="0"/>
          </a:p>
          <a:p>
            <a:r>
              <a:rPr lang="ja-JP" altLang="en-US" dirty="0" smtClean="0"/>
              <a:t>ちりめん</a:t>
            </a:r>
            <a:endParaRPr lang="en-US" altLang="ja-JP" dirty="0" smtClean="0"/>
          </a:p>
          <a:p>
            <a:pPr lvl="1"/>
            <a:r>
              <a:rPr lang="ja-JP" altLang="en-US" sz="2000" dirty="0" smtClean="0"/>
              <a:t>細かな浮き彫り模様（専門用語でシボという）があるもの</a:t>
            </a:r>
            <a:endParaRPr lang="en-US" altLang="ja-JP" sz="2000" dirty="0" smtClean="0"/>
          </a:p>
          <a:p>
            <a:pPr lvl="1"/>
            <a:r>
              <a:rPr lang="ja-JP" altLang="en-US" sz="2000" dirty="0" smtClean="0"/>
              <a:t>職人の腕が生きる反物なので、一本あたりが高価な取引となる</a:t>
            </a:r>
            <a:endParaRPr lang="en-US" altLang="ja-JP" sz="2000" dirty="0" smtClean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357158" y="4500570"/>
            <a:ext cx="8143932" cy="14175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ja-JP" altLang="en-US" sz="2000" b="1" dirty="0" smtClean="0"/>
              <a:t>どちらも江戸時代を契機に生産体制・取引形態・流通手段が確立。</a:t>
            </a:r>
            <a:endParaRPr lang="en-US" altLang="ja-JP" sz="2000" b="1" dirty="0" smtClean="0"/>
          </a:p>
          <a:p>
            <a:pPr algn="ctr">
              <a:lnSpc>
                <a:spcPct val="150000"/>
              </a:lnSpc>
            </a:pPr>
            <a:r>
              <a:rPr kumimoji="1" lang="ja-JP" altLang="en-US" sz="2000" b="1" dirty="0" smtClean="0"/>
              <a:t>正絹の着物は武士階級のものに。</a:t>
            </a:r>
            <a:endParaRPr kumimoji="1" lang="en-US" altLang="ja-JP" sz="2000" b="1" dirty="0" smtClean="0"/>
          </a:p>
          <a:p>
            <a:pPr algn="ctr">
              <a:lnSpc>
                <a:spcPct val="150000"/>
              </a:lnSpc>
            </a:pPr>
            <a:r>
              <a:rPr lang="ja-JP" altLang="en-US" sz="2000" b="1" dirty="0" smtClean="0"/>
              <a:t>間に入った商人にお金持ち続出。</a:t>
            </a:r>
            <a:endParaRPr kumimoji="1" lang="ja-JP" altLang="en-US" sz="20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z="3600" dirty="0" smtClean="0"/>
              <a:t>平成の反物も先練り</a:t>
            </a:r>
            <a:endParaRPr kumimoji="1" lang="ja-JP" altLang="en-US" sz="3600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ja-JP" altLang="en-US" dirty="0" smtClean="0"/>
              <a:t>ポリエステル反物は平織りがほとんど</a:t>
            </a:r>
            <a:endParaRPr lang="en-US" altLang="ja-JP" dirty="0" smtClean="0"/>
          </a:p>
          <a:p>
            <a:pPr lvl="1"/>
            <a:r>
              <a:rPr kumimoji="1" lang="ja-JP" altLang="en-US" dirty="0" smtClean="0"/>
              <a:t>機械織りで大量生産</a:t>
            </a:r>
            <a:endParaRPr kumimoji="1" lang="en-US" altLang="ja-JP" dirty="0" smtClean="0"/>
          </a:p>
          <a:p>
            <a:pPr lvl="1"/>
            <a:r>
              <a:rPr lang="ja-JP" altLang="en-US" dirty="0" smtClean="0"/>
              <a:t>反物の長さも自由自在なので、トールサイズと呼ばれる反物（</a:t>
            </a:r>
            <a:r>
              <a:rPr lang="en-US" altLang="ja-JP" dirty="0" smtClean="0"/>
              <a:t>13m</a:t>
            </a:r>
            <a:r>
              <a:rPr lang="ja-JP" altLang="en-US" dirty="0" smtClean="0"/>
              <a:t>超）</a:t>
            </a:r>
            <a:r>
              <a:rPr lang="ja-JP" altLang="en-US" dirty="0" err="1" smtClean="0"/>
              <a:t>も</a:t>
            </a:r>
            <a:r>
              <a:rPr lang="ja-JP" altLang="en-US" dirty="0" smtClean="0"/>
              <a:t>登場</a:t>
            </a:r>
            <a:endParaRPr lang="en-US" altLang="ja-JP" dirty="0" smtClean="0"/>
          </a:p>
          <a:p>
            <a:pPr lvl="1"/>
            <a:r>
              <a:rPr kumimoji="1" lang="ja-JP" altLang="en-US" dirty="0" smtClean="0"/>
              <a:t>インクジェット印刷対応で、安く作ることができる</a:t>
            </a:r>
            <a:endParaRPr kumimoji="1" lang="en-US" altLang="ja-JP" dirty="0" smtClean="0"/>
          </a:p>
          <a:p>
            <a:r>
              <a:rPr lang="ja-JP" altLang="en-US" dirty="0" smtClean="0"/>
              <a:t>ちりめん風のポリエステル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ちりめん風に織り上げる機械も存在</a:t>
            </a:r>
            <a:endParaRPr lang="en-US" altLang="ja-JP" dirty="0" smtClean="0"/>
          </a:p>
          <a:p>
            <a:pPr lvl="2"/>
            <a:r>
              <a:rPr kumimoji="1" lang="ja-JP" altLang="en-US" dirty="0" smtClean="0"/>
              <a:t>大手某繊維メーカーのポリエステルはシボあり</a:t>
            </a:r>
            <a:endParaRPr lang="en-US" altLang="ja-JP" dirty="0" smtClean="0"/>
          </a:p>
          <a:p>
            <a:pPr lvl="2"/>
            <a:r>
              <a:rPr kumimoji="1" lang="ja-JP" altLang="en-US" dirty="0" smtClean="0"/>
              <a:t>でも、タグがあるのですぐ</a:t>
            </a:r>
            <a:r>
              <a:rPr lang="ja-JP" altLang="en-US" dirty="0" smtClean="0"/>
              <a:t>判ります</a:t>
            </a:r>
            <a:r>
              <a:rPr lang="ja-JP" altLang="en-US" dirty="0" err="1" smtClean="0"/>
              <a:t>ｗ</a:t>
            </a:r>
            <a:endParaRPr lang="en-US" altLang="ja-JP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スライドマスタT35">
  <a:themeElements>
    <a:clrScheme name="プレゼンテーション1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プレゼンテーション1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100000" t="-60000" r="100000" b="20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>
    <a:extraClrScheme>
      <a:clrScheme name="プレゼンテーション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スライドマスタT35</Template>
  <TotalTime>71</TotalTime>
  <Words>529</Words>
  <Application>Microsoft Office PowerPoint</Application>
  <PresentationFormat>画面に合わせる (4:3)</PresentationFormat>
  <Paragraphs>71</Paragraphs>
  <Slides>10</Slides>
  <Notes>2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10</vt:i4>
      </vt:variant>
    </vt:vector>
  </HeadingPairs>
  <TitlesOfParts>
    <vt:vector size="14" baseType="lpstr">
      <vt:lpstr>Arial</vt:lpstr>
      <vt:lpstr>ＭＳ Ｐゴシック</vt:lpstr>
      <vt:lpstr>Calibri</vt:lpstr>
      <vt:lpstr>スライドマスタT35</vt:lpstr>
      <vt:lpstr>片桐 継（かたぎり つぐ）は梅雨時も怪しい</vt:lpstr>
      <vt:lpstr>知ってると自慢？ きものムダ知識  ～布編～</vt:lpstr>
      <vt:lpstr>和服、とは</vt:lpstr>
      <vt:lpstr>着物はこうやってできている</vt:lpstr>
      <vt:lpstr>前回までのあらすじ</vt:lpstr>
      <vt:lpstr>布とは</vt:lpstr>
      <vt:lpstr>布を作るには２つの方法</vt:lpstr>
      <vt:lpstr>先練りの反物</vt:lpstr>
      <vt:lpstr>平成の反物も先練り</vt:lpstr>
      <vt:lpstr>後練りの反物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知ってると自慢？着物ムダ知識～布編</dc:title>
  <dc:creator>esten</dc:creator>
  <cp:lastModifiedBy>esten</cp:lastModifiedBy>
  <cp:revision>9</cp:revision>
  <dcterms:created xsi:type="dcterms:W3CDTF">2009-06-14T02:08:31Z</dcterms:created>
  <dcterms:modified xsi:type="dcterms:W3CDTF">2009-09-10T16:11:36Z</dcterms:modified>
</cp:coreProperties>
</file>