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65" r:id="rId2"/>
    <p:sldId id="267" r:id="rId3"/>
    <p:sldId id="266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8" r:id="rId14"/>
    <p:sldId id="279" r:id="rId15"/>
    <p:sldId id="280" r:id="rId16"/>
    <p:sldId id="277" r:id="rId17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58" autoAdjust="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8" d="100"/>
          <a:sy n="78" d="100"/>
        </p:scale>
        <p:origin x="-2124" y="-114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#29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sz="8000" dirty="0" smtClean="0"/>
              <a:t>で ん ぴょう ！</a:t>
            </a:r>
            <a:endParaRPr kumimoji="1" lang="ja-JP" altLang="en-US" sz="80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1371600" y="4929198"/>
            <a:ext cx="6400800" cy="709602"/>
          </a:xfrm>
        </p:spPr>
        <p:txBody>
          <a:bodyPr/>
          <a:lstStyle/>
          <a:p>
            <a:r>
              <a:rPr kumimoji="1" lang="en-US" altLang="ja-JP" dirty="0" err="1" smtClean="0"/>
              <a:t>Mr.T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明細に何をもたせたらいいのか？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buNone/>
            </a:pPr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071538" y="1928802"/>
            <a:ext cx="2143140" cy="1643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[</a:t>
            </a:r>
            <a:r>
              <a:rPr lang="ja-JP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明細</a:t>
            </a:r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]</a:t>
            </a:r>
          </a:p>
          <a:p>
            <a:r>
              <a:rPr lang="ja-JP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伝票番号</a:t>
            </a:r>
          </a:p>
          <a:p>
            <a:r>
              <a:rPr lang="ja-JP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明細番号</a:t>
            </a:r>
          </a:p>
          <a:p>
            <a:r>
              <a:rPr lang="ja-JP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商品コード</a:t>
            </a:r>
            <a:endParaRPr kumimoji="1" lang="ja-JP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072066" y="1857364"/>
            <a:ext cx="2143140" cy="1643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[</a:t>
            </a:r>
            <a:r>
              <a:rPr lang="ja-JP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商品マスタ</a:t>
            </a:r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]</a:t>
            </a:r>
          </a:p>
          <a:p>
            <a:r>
              <a:rPr lang="ja-JP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商品コード</a:t>
            </a:r>
          </a:p>
          <a:p>
            <a:r>
              <a:rPr lang="ja-JP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商品名</a:t>
            </a:r>
            <a:endParaRPr kumimoji="1" lang="ja-JP" alt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0" name="カギ線コネクタ 9"/>
          <p:cNvCxnSpPr/>
          <p:nvPr/>
        </p:nvCxnSpPr>
        <p:spPr>
          <a:xfrm flipV="1">
            <a:off x="2357422" y="2357430"/>
            <a:ext cx="2571768" cy="571504"/>
          </a:xfrm>
          <a:prstGeom prst="bentConnector3">
            <a:avLst>
              <a:gd name="adj1" fmla="val 50000"/>
            </a:avLst>
          </a:prstGeom>
          <a:ln w="22225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3071802" y="4071942"/>
            <a:ext cx="2143140" cy="16430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[</a:t>
            </a:r>
            <a:r>
              <a:rPr lang="ja-JP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明細</a:t>
            </a:r>
            <a:r>
              <a:rPr lang="en-US" altLang="ja-JP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]</a:t>
            </a:r>
          </a:p>
          <a:p>
            <a:r>
              <a:rPr lang="ja-JP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伝票番号</a:t>
            </a:r>
          </a:p>
          <a:p>
            <a:r>
              <a:rPr lang="ja-JP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明細番号</a:t>
            </a:r>
          </a:p>
          <a:p>
            <a:r>
              <a:rPr lang="ja-JP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商品コード</a:t>
            </a:r>
            <a:endParaRPr lang="en-US" altLang="ja-JP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b="1" dirty="0" smtClean="0">
                <a:solidFill>
                  <a:srgbClr val="FF0000"/>
                </a:solidFill>
              </a:rPr>
              <a:t>商品名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明細に何をもたせたらいいのか？２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赤と黒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赤伝票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伝票に、赤色（朱？）で記載したから、赤と云ってた。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   赤伝票であることを示すのは、</a:t>
            </a:r>
            <a:r>
              <a:rPr kumimoji="1" lang="ja-JP" altLang="en-US" dirty="0" smtClean="0"/>
              <a:t>マイナス</a:t>
            </a:r>
            <a:endParaRPr kumimoji="1"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　じゃあ、値引きとどう違うのさ！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赤伝票！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赤と値引き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赤は、間違い</a:t>
            </a:r>
            <a:r>
              <a:rPr lang="ja-JP" altLang="en-US" dirty="0" smtClean="0"/>
              <a:t>、返品など</a:t>
            </a:r>
            <a:r>
              <a:rPr kumimoji="1" lang="ja-JP" altLang="en-US" dirty="0" smtClean="0"/>
              <a:t>で使うことが多い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値引きは売上金額からいくらかを差し引くだけ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>
              <a:buNone/>
            </a:pPr>
            <a:r>
              <a:rPr lang="ja-JP" altLang="en-US" dirty="0" smtClean="0"/>
              <a:t>値引きって、いろいろあるよね。</a:t>
            </a:r>
            <a:endParaRPr lang="en-US" altLang="ja-JP" dirty="0" smtClean="0"/>
          </a:p>
          <a:p>
            <a:pPr lvl="1">
              <a:buNone/>
            </a:pPr>
            <a:r>
              <a:rPr lang="ja-JP" altLang="en-US" dirty="0" smtClean="0"/>
              <a:t>明細に対して行う値引きだけじゃない！</a:t>
            </a:r>
            <a:r>
              <a:rPr lang="en-US" altLang="ja-JP" dirty="0" smtClean="0"/>
              <a:t>	</a:t>
            </a:r>
          </a:p>
          <a:p>
            <a:pPr lvl="1">
              <a:buNone/>
            </a:pPr>
            <a:r>
              <a:rPr lang="ja-JP" altLang="en-US" dirty="0" smtClean="0"/>
              <a:t>・明細ごとで値引</a:t>
            </a:r>
            <a:endParaRPr lang="en-US" altLang="ja-JP" dirty="0" smtClean="0"/>
          </a:p>
          <a:p>
            <a:pPr lvl="1">
              <a:buNone/>
            </a:pPr>
            <a:r>
              <a:rPr lang="ja-JP" altLang="en-US" dirty="0" smtClean="0"/>
              <a:t>・伝票ごとで値引</a:t>
            </a:r>
            <a:endParaRPr lang="en-US" altLang="ja-JP" dirty="0" smtClean="0"/>
          </a:p>
          <a:p>
            <a:pPr lvl="1">
              <a:buNone/>
            </a:pPr>
            <a:r>
              <a:rPr lang="ja-JP" altLang="en-US" dirty="0" smtClean="0"/>
              <a:t>・得意先ごとで値引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明細に何をもたせたらいいのか？３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消費税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外税、内税、非課税、どれで計算してる？</a:t>
            </a:r>
            <a:endParaRPr lang="en-US" altLang="ja-JP" dirty="0" smtClean="0"/>
          </a:p>
          <a:p>
            <a:r>
              <a:rPr lang="ja-JP" altLang="en-US" dirty="0" smtClean="0"/>
              <a:t>消費税で内税が必要なのは、一般消費者に対して。</a:t>
            </a:r>
            <a:endParaRPr lang="en-US" altLang="ja-JP" dirty="0" smtClean="0"/>
          </a:p>
          <a:p>
            <a:r>
              <a:rPr lang="ja-JP" altLang="en-US" dirty="0" smtClean="0"/>
              <a:t>企業間は外税。相殺なんて</a:t>
            </a:r>
            <a:r>
              <a:rPr lang="ja-JP" altLang="en-US" dirty="0" err="1" smtClean="0"/>
              <a:t>のも</a:t>
            </a:r>
            <a:r>
              <a:rPr lang="ja-JP" altLang="en-US" dirty="0" smtClean="0"/>
              <a:t>ある。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明細に何をもたせたらいいのか？</a:t>
            </a:r>
            <a:r>
              <a:rPr lang="en-US" altLang="ja-JP" dirty="0" smtClean="0"/>
              <a:t>4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dirty="0" smtClean="0"/>
              <a:t>売上処理</a:t>
            </a:r>
            <a:r>
              <a:rPr kumimoji="1" lang="en-US" altLang="ja-JP" dirty="0" smtClean="0"/>
              <a:t>=</a:t>
            </a:r>
            <a:r>
              <a:rPr lang="ja-JP" altLang="en-US" dirty="0" smtClean="0"/>
              <a:t>締め処理</a:t>
            </a: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いつの締日で処理するものなの？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伝票毎に締日がある？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→この商品</a:t>
            </a:r>
            <a:r>
              <a:rPr lang="en-US" altLang="ja-JP" dirty="0" smtClean="0"/>
              <a:t>A</a:t>
            </a:r>
            <a:r>
              <a:rPr lang="ja-JP" altLang="en-US" dirty="0" smtClean="0"/>
              <a:t>だけは、今月締めで、それ以外は来月締めでお願いしたいって、どうするよ？</a:t>
            </a: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→明細にいつの締日なのかが必要になる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その他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伝票処理そのものは、まだまだ全然奥深い。</a:t>
            </a:r>
            <a:endParaRPr lang="en-US" altLang="ja-JP" dirty="0" smtClean="0"/>
          </a:p>
          <a:p>
            <a:r>
              <a:rPr lang="ja-JP" altLang="en-US" dirty="0" smtClean="0"/>
              <a:t>まだまだ</a:t>
            </a:r>
            <a:r>
              <a:rPr lang="ja-JP" altLang="en-US" dirty="0" smtClean="0"/>
              <a:t>、紙伝票は残る。（電子決済は増えていっても）</a:t>
            </a:r>
            <a:r>
              <a:rPr lang="ja-JP" altLang="en-US" smtClean="0"/>
              <a:t>。印刷も頭が痛い話。</a:t>
            </a:r>
            <a:endParaRPr lang="en-US" altLang="ja-JP" dirty="0" smtClean="0"/>
          </a:p>
          <a:p>
            <a:r>
              <a:rPr lang="ja-JP" altLang="en-US" dirty="0" smtClean="0"/>
              <a:t>業種、各店舗、そこそこで違うので、当たり前の部分も確認しないと泣きをみる。</a:t>
            </a:r>
            <a:endParaRPr lang="en-US" altLang="ja-JP" dirty="0" smtClean="0"/>
          </a:p>
          <a:p>
            <a:r>
              <a:rPr lang="ja-JP" altLang="en-US" dirty="0" smtClean="0"/>
              <a:t>法令も関係して</a:t>
            </a:r>
            <a:r>
              <a:rPr lang="ja-JP" altLang="en-US" dirty="0" err="1" smtClean="0"/>
              <a:t>くるでよ</a:t>
            </a:r>
            <a:r>
              <a:rPr lang="ja-JP" altLang="en-US" dirty="0" smtClean="0"/>
              <a:t>！むやみに伝票消しちゃだめよ！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でん</a:t>
            </a:r>
            <a:r>
              <a:rPr lang="ja-JP" altLang="en-US" dirty="0" err="1" smtClean="0"/>
              <a:t>ぴょう</a:t>
            </a:r>
            <a:r>
              <a:rPr lang="ja-JP" altLang="en-US" dirty="0" smtClean="0"/>
              <a:t>！まとめ</a:t>
            </a:r>
            <a:endParaRPr kumimoji="1" lang="ja-JP" altLang="en-US" dirty="0"/>
          </a:p>
        </p:txBody>
      </p:sp>
      <p:sp>
        <p:nvSpPr>
          <p:cNvPr id="4" name="テキスト プレースホルダ 3"/>
          <p:cNvSpPr txBox="1">
            <a:spLocks noGrp="1"/>
          </p:cNvSpPr>
          <p:nvPr>
            <p:ph type="body" idx="1"/>
          </p:nvPr>
        </p:nvSpPr>
        <p:spPr>
          <a:xfrm>
            <a:off x="357158" y="1052513"/>
            <a:ext cx="83296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6000" dirty="0" smtClean="0">
                <a:solidFill>
                  <a:srgbClr val="C00000"/>
                </a:solidFill>
              </a:rPr>
              <a:t>面倒</a:t>
            </a:r>
            <a:r>
              <a:rPr kumimoji="1" lang="ja-JP" altLang="en-US" sz="6000" dirty="0" err="1" smtClean="0">
                <a:solidFill>
                  <a:srgbClr val="C00000"/>
                </a:solidFill>
              </a:rPr>
              <a:t>くせ</a:t>
            </a:r>
            <a:r>
              <a:rPr kumimoji="1" lang="ja-JP" altLang="en-US" sz="6000" dirty="0" smtClean="0">
                <a:solidFill>
                  <a:srgbClr val="C00000"/>
                </a:solidFill>
              </a:rPr>
              <a:t>えよ！</a:t>
            </a:r>
            <a:r>
              <a:rPr lang="en-US" altLang="ja-JP" sz="6000" dirty="0" smtClean="0">
                <a:solidFill>
                  <a:srgbClr val="C00000"/>
                </a:solidFill>
              </a:rPr>
              <a:t/>
            </a:r>
            <a:br>
              <a:rPr lang="en-US" altLang="ja-JP" sz="6000" dirty="0" smtClean="0">
                <a:solidFill>
                  <a:srgbClr val="C00000"/>
                </a:solidFill>
              </a:rPr>
            </a:br>
            <a:r>
              <a:rPr kumimoji="1" lang="ja-JP" altLang="en-US" sz="6000" dirty="0" smtClean="0">
                <a:solidFill>
                  <a:srgbClr val="C00000"/>
                </a:solidFill>
              </a:rPr>
              <a:t>正直！！</a:t>
            </a:r>
            <a:endParaRPr kumimoji="1" lang="en-US" altLang="ja-JP" sz="6000" dirty="0" smtClean="0">
              <a:solidFill>
                <a:srgbClr val="C00000"/>
              </a:solidFill>
            </a:endParaRPr>
          </a:p>
          <a:p>
            <a:r>
              <a:rPr lang="ja-JP" altLang="en-US" sz="6000" dirty="0" err="1" smtClean="0">
                <a:solidFill>
                  <a:srgbClr val="C00000"/>
                </a:solidFill>
              </a:rPr>
              <a:t>細け</a:t>
            </a:r>
            <a:r>
              <a:rPr kumimoji="1" lang="ja-JP" altLang="en-US" sz="6000" dirty="0" err="1" smtClean="0">
                <a:solidFill>
                  <a:srgbClr val="C00000"/>
                </a:solidFill>
              </a:rPr>
              <a:t>え</a:t>
            </a:r>
            <a:r>
              <a:rPr kumimoji="1" lang="ja-JP" altLang="en-US" sz="6000" dirty="0" smtClean="0">
                <a:solidFill>
                  <a:srgbClr val="C00000"/>
                </a:solidFill>
              </a:rPr>
              <a:t>こと多すぎる！</a:t>
            </a:r>
            <a:endParaRPr kumimoji="1" lang="ja-JP" altLang="en-US" sz="6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自己紹介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ハンドル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：</a:t>
            </a:r>
            <a:r>
              <a:rPr kumimoji="1" lang="en-US" altLang="ja-JP" dirty="0" err="1" smtClean="0"/>
              <a:t>Mr.T</a:t>
            </a:r>
            <a:endParaRPr lang="en-US" altLang="ja-JP" dirty="0" smtClean="0"/>
          </a:p>
          <a:p>
            <a:r>
              <a:rPr kumimoji="1" lang="ja-JP" altLang="en-US" dirty="0" smtClean="0"/>
              <a:t>生息地</a:t>
            </a:r>
            <a:r>
              <a:rPr kumimoji="1" lang="en-US" altLang="ja-JP" dirty="0" smtClean="0"/>
              <a:t>	</a:t>
            </a:r>
            <a:r>
              <a:rPr kumimoji="1" lang="ja-JP" altLang="en-US" dirty="0" smtClean="0"/>
              <a:t>：姫路</a:t>
            </a:r>
            <a:endParaRPr kumimoji="1" lang="en-US" altLang="ja-JP" dirty="0" smtClean="0"/>
          </a:p>
          <a:p>
            <a:r>
              <a:rPr lang="ja-JP" altLang="en-US" dirty="0" smtClean="0"/>
              <a:t>仕事</a:t>
            </a:r>
            <a:r>
              <a:rPr lang="en-US" altLang="ja-JP" dirty="0" smtClean="0"/>
              <a:t>	</a:t>
            </a:r>
            <a:r>
              <a:rPr lang="ja-JP" altLang="en-US" dirty="0" smtClean="0"/>
              <a:t>：顔料（分散体）メーカの社内</a:t>
            </a:r>
            <a:r>
              <a:rPr lang="en-US" altLang="ja-JP" dirty="0" smtClean="0"/>
              <a:t>SE</a:t>
            </a:r>
          </a:p>
          <a:p>
            <a:r>
              <a:rPr lang="ja-JP" altLang="en-US" dirty="0" smtClean="0"/>
              <a:t>ネコ</a:t>
            </a:r>
            <a:r>
              <a:rPr lang="en-US" altLang="ja-JP" dirty="0" smtClean="0"/>
              <a:t>	</a:t>
            </a:r>
            <a:r>
              <a:rPr lang="ja-JP" altLang="en-US" dirty="0" smtClean="0"/>
              <a:t>：３匹</a:t>
            </a:r>
            <a:endParaRPr lang="en-US" altLang="ja-JP" dirty="0" smtClean="0"/>
          </a:p>
          <a:p>
            <a:r>
              <a:rPr lang="en-US" altLang="ja-JP" dirty="0" smtClean="0"/>
              <a:t>Twitter	:@Mr_T_0023</a:t>
            </a:r>
          </a:p>
          <a:p>
            <a:r>
              <a:rPr lang="en-US" altLang="ja-JP" dirty="0" smtClean="0"/>
              <a:t>Blog	:http://blogs.wankuma.com/mrt/</a:t>
            </a:r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でん</a:t>
            </a:r>
            <a:r>
              <a:rPr lang="ja-JP" altLang="en-US" dirty="0" err="1" smtClean="0"/>
              <a:t>ぴょう</a:t>
            </a:r>
            <a:r>
              <a:rPr lang="ja-JP" altLang="en-US" dirty="0" smtClean="0"/>
              <a:t>！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今回の伝票は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sz="9600" dirty="0" smtClean="0"/>
              <a:t>売上伝票</a:t>
            </a:r>
            <a:endParaRPr lang="en-US" altLang="ja-JP" sz="9600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伝票の登場するもの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売上日、売上先の会社名、自社名（住所、電話、</a:t>
            </a:r>
            <a:r>
              <a:rPr lang="en-US" altLang="ja-JP" dirty="0" smtClean="0"/>
              <a:t>email</a:t>
            </a:r>
            <a:r>
              <a:rPr lang="ja-JP" altLang="en-US" dirty="0" smtClean="0"/>
              <a:t>）、伝票番号、備考、売上区分、商品名、明細番号、売上個数、売上単位、売上金額、売上総額</a:t>
            </a:r>
            <a:r>
              <a:rPr lang="ja-JP" altLang="en-US" smtClean="0"/>
              <a:t>、消費税、納品日、直送先</a:t>
            </a:r>
            <a:endParaRPr lang="en-US" altLang="ja-JP" dirty="0" smtClean="0"/>
          </a:p>
          <a:p>
            <a:pPr>
              <a:buNone/>
            </a:pPr>
            <a:endParaRPr lang="ja-JP" altLang="en-US" dirty="0" smtClean="0"/>
          </a:p>
          <a:p>
            <a:r>
              <a:rPr lang="ja-JP" altLang="en-US" dirty="0" smtClean="0"/>
              <a:t>ヘッダにあるもの。</a:t>
            </a:r>
          </a:p>
          <a:p>
            <a:r>
              <a:rPr lang="ja-JP" altLang="en-US" dirty="0" smtClean="0"/>
              <a:t>明細にあるもの。</a:t>
            </a: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ヘッダ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売上日</a:t>
            </a:r>
          </a:p>
          <a:p>
            <a:r>
              <a:rPr lang="zh-TW" altLang="en-US" dirty="0" smtClean="0"/>
              <a:t>売上先名</a:t>
            </a:r>
          </a:p>
          <a:p>
            <a:r>
              <a:rPr lang="zh-TW" altLang="en-US" dirty="0" smtClean="0"/>
              <a:t>自社名</a:t>
            </a:r>
          </a:p>
          <a:p>
            <a:r>
              <a:rPr lang="zh-TW" altLang="en-US" dirty="0" smtClean="0"/>
              <a:t>伝票番号</a:t>
            </a:r>
          </a:p>
          <a:p>
            <a:r>
              <a:rPr lang="zh-TW" altLang="en-US" dirty="0" smtClean="0"/>
              <a:t>備考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明細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売上区分</a:t>
            </a:r>
          </a:p>
          <a:p>
            <a:r>
              <a:rPr lang="zh-TW" altLang="en-US" dirty="0" smtClean="0"/>
              <a:t>商品名</a:t>
            </a:r>
          </a:p>
          <a:p>
            <a:r>
              <a:rPr lang="zh-TW" altLang="en-US" dirty="0" smtClean="0"/>
              <a:t>明細番号</a:t>
            </a:r>
          </a:p>
          <a:p>
            <a:r>
              <a:rPr lang="zh-TW" altLang="en-US" dirty="0" smtClean="0"/>
              <a:t>売上個数</a:t>
            </a:r>
          </a:p>
          <a:p>
            <a:r>
              <a:rPr lang="zh-TW" altLang="en-US" dirty="0" smtClean="0"/>
              <a:t>売上金額</a:t>
            </a:r>
          </a:p>
          <a:p>
            <a:r>
              <a:rPr lang="zh-TW" altLang="en-US" dirty="0" smtClean="0"/>
              <a:t>売上総額</a:t>
            </a:r>
          </a:p>
          <a:p>
            <a:r>
              <a:rPr lang="zh-TW" altLang="en-US" dirty="0" smtClean="0"/>
              <a:t>消費税</a:t>
            </a:r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ヘッダと明細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1142976" y="1428736"/>
            <a:ext cx="3000396" cy="2000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kumimoji="1" lang="ja-JP" altLang="en-US" sz="2000" dirty="0" smtClean="0">
                <a:solidFill>
                  <a:srgbClr val="FF0000"/>
                </a:solidFill>
              </a:rPr>
              <a:t>ヘッダ</a:t>
            </a:r>
            <a:endParaRPr kumimoji="1" lang="en-US" altLang="ja-JP" sz="2000" dirty="0" smtClean="0">
              <a:solidFill>
                <a:srgbClr val="FF0000"/>
              </a:solidFill>
            </a:endParaRPr>
          </a:p>
          <a:p>
            <a:pPr algn="ctr"/>
            <a:endParaRPr lang="en-US" altLang="ja-JP" sz="2000" dirty="0" smtClean="0">
              <a:solidFill>
                <a:srgbClr val="FF0000"/>
              </a:solidFill>
            </a:endParaRPr>
          </a:p>
          <a:p>
            <a:pPr algn="ctr"/>
            <a:endParaRPr kumimoji="1" lang="en-US" altLang="ja-JP" sz="2000" dirty="0" smtClean="0">
              <a:solidFill>
                <a:srgbClr val="FF0000"/>
              </a:solidFill>
            </a:endParaRPr>
          </a:p>
          <a:p>
            <a:pPr algn="ctr"/>
            <a:r>
              <a:rPr lang="ja-JP" altLang="en-US" sz="2000" dirty="0" smtClean="0">
                <a:solidFill>
                  <a:srgbClr val="FF0000"/>
                </a:solidFill>
              </a:rPr>
              <a:t>１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857752" y="3357562"/>
            <a:ext cx="3000396" cy="20717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kumimoji="1" lang="ja-JP" altLang="en-US" dirty="0" smtClean="0">
                <a:solidFill>
                  <a:srgbClr val="FF0000"/>
                </a:solidFill>
              </a:rPr>
              <a:t>明細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pPr algn="ctr"/>
            <a:endParaRPr lang="en-US" altLang="ja-JP" dirty="0" smtClean="0">
              <a:solidFill>
                <a:srgbClr val="FF0000"/>
              </a:solidFill>
            </a:endParaRPr>
          </a:p>
          <a:p>
            <a:pPr algn="ctr"/>
            <a:endParaRPr kumimoji="1" lang="en-US" altLang="ja-JP" dirty="0" smtClean="0">
              <a:solidFill>
                <a:srgbClr val="FF0000"/>
              </a:solidFill>
            </a:endParaRPr>
          </a:p>
          <a:p>
            <a:pPr algn="ctr"/>
            <a:r>
              <a:rPr lang="ja-JP" altLang="en-US" dirty="0" smtClean="0">
                <a:solidFill>
                  <a:srgbClr val="FF0000"/>
                </a:solidFill>
              </a:rPr>
              <a:t>多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9" name="カギ線コネクタ 8"/>
          <p:cNvCxnSpPr/>
          <p:nvPr/>
        </p:nvCxnSpPr>
        <p:spPr>
          <a:xfrm>
            <a:off x="3214678" y="1643050"/>
            <a:ext cx="2500330" cy="1857388"/>
          </a:xfrm>
          <a:prstGeom prst="bentConnector3">
            <a:avLst>
              <a:gd name="adj1" fmla="val 50000"/>
            </a:avLst>
          </a:prstGeom>
          <a:ln w="25400" cmpd="sng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571472" y="3643314"/>
            <a:ext cx="53578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>
                <a:latin typeface="+mn-ea"/>
                <a:ea typeface="+mn-ea"/>
              </a:rPr>
              <a:t>でもテーブルにするときは、</a:t>
            </a:r>
            <a:endParaRPr lang="en-US" altLang="ja-JP" sz="2000" b="1" dirty="0" smtClean="0">
              <a:latin typeface="+mn-ea"/>
              <a:ea typeface="+mn-ea"/>
            </a:endParaRPr>
          </a:p>
          <a:p>
            <a:r>
              <a:rPr lang="ja-JP" altLang="en-US" sz="2000" b="1" dirty="0" smtClean="0">
                <a:latin typeface="+mn-ea"/>
                <a:ea typeface="+mn-ea"/>
              </a:rPr>
              <a:t>伝票の明細＝明細テーブルではないのよ？</a:t>
            </a:r>
            <a:endParaRPr lang="en-US" altLang="ja-JP" sz="2000" b="1" dirty="0" smtClean="0">
              <a:latin typeface="+mn-ea"/>
              <a:ea typeface="+mn-ea"/>
            </a:endParaRPr>
          </a:p>
          <a:p>
            <a:endParaRPr kumimoji="1" lang="ja-JP" altLang="en-US" sz="2000" b="1" dirty="0"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でん</a:t>
            </a:r>
            <a:r>
              <a:rPr lang="ja-JP" altLang="en-US" dirty="0" err="1" smtClean="0"/>
              <a:t>ぴょう</a:t>
            </a:r>
            <a:r>
              <a:rPr lang="ja-JP" altLang="en-US" dirty="0" smtClean="0"/>
              <a:t>！は業務の形態による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伝票の明細＝明細テーブルではない例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 納品日がヘッダにしかない。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→でも、業務形態では分納があったの</a:t>
            </a:r>
            <a:r>
              <a:rPr lang="en-US" altLang="ja-JP" dirty="0" smtClean="0"/>
              <a:t>!</a:t>
            </a:r>
            <a:br>
              <a:rPr lang="en-US" altLang="ja-JP" dirty="0" smtClean="0"/>
            </a:br>
            <a:r>
              <a:rPr lang="ja-JP" altLang="en-US" dirty="0" smtClean="0"/>
              <a:t>→伝票をわけたら？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→でも伝票は一つにしたい！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→じゃあ、明細に納品日がないとダメ</a:t>
            </a:r>
            <a:endParaRPr lang="en-US" altLang="ja-JP" dirty="0" smtClean="0"/>
          </a:p>
          <a:p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でん</a:t>
            </a:r>
            <a:r>
              <a:rPr kumimoji="1" lang="ja-JP" altLang="en-US" dirty="0" err="1" smtClean="0"/>
              <a:t>ぴょう</a:t>
            </a:r>
            <a:r>
              <a:rPr kumimoji="1" lang="ja-JP" altLang="en-US" dirty="0" smtClean="0"/>
              <a:t>！のテーブル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テーブルを作っているうえで、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 最初に気にすることが多いのが主キー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主キー</a:t>
            </a:r>
            <a:r>
              <a:rPr lang="en-US" altLang="ja-JP" dirty="0" smtClean="0"/>
              <a:t>=</a:t>
            </a:r>
            <a:r>
              <a:rPr lang="ja-JP" altLang="en-US" dirty="0" smtClean="0"/>
              <a:t>伝票番号（プラス付加情報）</a:t>
            </a:r>
            <a:endParaRPr lang="en-US" altLang="ja-JP" dirty="0" smtClean="0"/>
          </a:p>
          <a:p>
            <a:r>
              <a:rPr lang="ja-JP" altLang="en-US" dirty="0" smtClean="0"/>
              <a:t>主キー</a:t>
            </a:r>
            <a:r>
              <a:rPr lang="en-US" altLang="ja-JP" dirty="0" smtClean="0"/>
              <a:t>=</a:t>
            </a:r>
            <a:r>
              <a:rPr lang="ja-JP" altLang="en-US" dirty="0" smtClean="0"/>
              <a:t>単なる連番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どちらでも、いいです。大事なのは一意であること。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O29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スライドマスタO29</Template>
  <TotalTime>318</TotalTime>
  <Words>406</Words>
  <Application>Microsoft Office PowerPoint</Application>
  <PresentationFormat>画面に合わせる (4:3)</PresentationFormat>
  <Paragraphs>103</Paragraphs>
  <Slides>16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スライドマスタO29</vt:lpstr>
      <vt:lpstr>で ん ぴょう ！</vt:lpstr>
      <vt:lpstr>自己紹介</vt:lpstr>
      <vt:lpstr>でんぴょう！</vt:lpstr>
      <vt:lpstr>伝票の登場するもの</vt:lpstr>
      <vt:lpstr>ヘッダ</vt:lpstr>
      <vt:lpstr>明細</vt:lpstr>
      <vt:lpstr>ヘッダと明細</vt:lpstr>
      <vt:lpstr>でんぴょう！は業務の形態による</vt:lpstr>
      <vt:lpstr>でんぴょう！のテーブル</vt:lpstr>
      <vt:lpstr>明細に何をもたせたらいいのか？</vt:lpstr>
      <vt:lpstr>明細に何をもたせたらいいのか？２</vt:lpstr>
      <vt:lpstr>赤伝票！</vt:lpstr>
      <vt:lpstr>明細に何をもたせたらいいのか？３</vt:lpstr>
      <vt:lpstr>明細に何をもたせたらいいのか？4</vt:lpstr>
      <vt:lpstr>その他</vt:lpstr>
      <vt:lpstr>でんぴょう！まとめ</vt:lpstr>
    </vt:vector>
  </TitlesOfParts>
  <Company>MCJ 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で ん ぴょう ！</dc:title>
  <dc:creator>Mr.T</dc:creator>
  <cp:lastModifiedBy>Mr.T</cp:lastModifiedBy>
  <cp:revision>50</cp:revision>
  <dcterms:created xsi:type="dcterms:W3CDTF">2009-05-23T04:34:08Z</dcterms:created>
  <dcterms:modified xsi:type="dcterms:W3CDTF">2009-05-31T20:02:43Z</dcterms:modified>
</cp:coreProperties>
</file>