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sldIdLst>
    <p:sldId id="256" r:id="rId2"/>
    <p:sldId id="269" r:id="rId3"/>
    <p:sldId id="260" r:id="rId4"/>
    <p:sldId id="258" r:id="rId5"/>
    <p:sldId id="270" r:id="rId6"/>
    <p:sldId id="261" r:id="rId7"/>
    <p:sldId id="262" r:id="rId8"/>
    <p:sldId id="271" r:id="rId9"/>
    <p:sldId id="263" r:id="rId10"/>
    <p:sldId id="277" r:id="rId11"/>
    <p:sldId id="279" r:id="rId12"/>
    <p:sldId id="280" r:id="rId13"/>
    <p:sldId id="281" r:id="rId14"/>
    <p:sldId id="264" r:id="rId15"/>
    <p:sldId id="265" r:id="rId16"/>
    <p:sldId id="266" r:id="rId17"/>
    <p:sldId id="276" r:id="rId18"/>
    <p:sldId id="273" r:id="rId19"/>
    <p:sldId id="275" r:id="rId20"/>
    <p:sldId id="278" r:id="rId21"/>
    <p:sldId id="274" r:id="rId22"/>
    <p:sldId id="267" r:id="rId2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9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72250" y="274638"/>
            <a:ext cx="2071688" cy="5726112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57188" y="274638"/>
            <a:ext cx="6062662" cy="5726112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7188" y="1052513"/>
            <a:ext cx="4067175" cy="4948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6763" y="1052513"/>
            <a:ext cx="4067175" cy="4948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210" name="Picture 3" descr="C:\Users\localnaka\Desktop\3.pn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hidden">
          <a:xfrm>
            <a:off x="357188" y="285750"/>
            <a:ext cx="8286750" cy="57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42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274638"/>
            <a:ext cx="828675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88" y="1052513"/>
            <a:ext cx="8286750" cy="494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</a:rPr>
              <a:t>同盟 大阪勉強会 </a:t>
            </a:r>
            <a:r>
              <a:rPr kumimoji="0" lang="en-US" altLang="ja-JP" sz="2300" dirty="0">
                <a:solidFill>
                  <a:schemeClr val="tx2"/>
                </a:solidFill>
              </a:rPr>
              <a:t>#</a:t>
            </a:r>
            <a:r>
              <a:rPr kumimoji="0" lang="en-US" altLang="ja-JP" sz="2300" dirty="0">
                <a:solidFill>
                  <a:schemeClr val="tx2"/>
                </a:solidFill>
              </a:rPr>
              <a:t>29</a:t>
            </a:r>
            <a:endParaRPr kumimoji="0" lang="en-US" altLang="ja-JP" sz="2300" dirty="0">
              <a:solidFill>
                <a:schemeClr val="tx2"/>
              </a:solidFill>
            </a:endParaRPr>
          </a:p>
        </p:txBody>
      </p:sp>
      <p:pic>
        <p:nvPicPr>
          <p:cNvPr id="94214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2130425"/>
            <a:ext cx="7918450" cy="1470025"/>
          </a:xfrm>
        </p:spPr>
        <p:txBody>
          <a:bodyPr/>
          <a:lstStyle/>
          <a:p>
            <a:r>
              <a:rPr lang="en-US" altLang="ja-JP" sz="4400"/>
              <a:t>ASP.NET MVC </a:t>
            </a:r>
            <a:r>
              <a:rPr lang="ja-JP" altLang="en-US" sz="4400"/>
              <a:t>を</a:t>
            </a:r>
            <a:br>
              <a:rPr lang="ja-JP" altLang="en-US" sz="4400"/>
            </a:br>
            <a:r>
              <a:rPr lang="ja-JP" altLang="en-US" sz="4400"/>
              <a:t>もっと使ってみたよ！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/>
              <a:t>しばやん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ActionResult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アクションは </a:t>
            </a:r>
            <a:r>
              <a:rPr lang="en-US" altLang="ja-JP"/>
              <a:t>ActionResult </a:t>
            </a:r>
            <a:r>
              <a:rPr lang="ja-JP" altLang="en-US"/>
              <a:t>を継承したクラスを返すようにしないとだめです</a:t>
            </a:r>
          </a:p>
          <a:p>
            <a:pPr lvl="1"/>
            <a:r>
              <a:rPr lang="en-US" altLang="ja-JP"/>
              <a:t>return View(); </a:t>
            </a:r>
            <a:r>
              <a:rPr lang="ja-JP" altLang="en-US"/>
              <a:t>は </a:t>
            </a:r>
            <a:r>
              <a:rPr lang="en-US" altLang="ja-JP"/>
              <a:t>ViewResult </a:t>
            </a:r>
            <a:r>
              <a:rPr lang="ja-JP" altLang="en-US"/>
              <a:t>を作成して返しています</a:t>
            </a:r>
          </a:p>
          <a:p>
            <a:r>
              <a:rPr lang="ja-JP" altLang="en-US"/>
              <a:t>ビュー以外にリダイレクトやファイルなど返したいときはどうするん？</a:t>
            </a:r>
          </a:p>
          <a:p>
            <a:pPr lvl="1"/>
            <a:r>
              <a:rPr lang="en-US" altLang="ja-JP"/>
              <a:t>View </a:t>
            </a:r>
            <a:r>
              <a:rPr lang="ja-JP" altLang="en-US"/>
              <a:t>メソッド以外にも </a:t>
            </a:r>
            <a:r>
              <a:rPr lang="en-US" altLang="ja-JP"/>
              <a:t>File/Redirect/Json/JavaScript/Content </a:t>
            </a:r>
            <a:r>
              <a:rPr lang="ja-JP" altLang="en-US"/>
              <a:t>メソッドなどが用意されてます</a:t>
            </a:r>
          </a:p>
          <a:p>
            <a:pPr lvl="2"/>
            <a:r>
              <a:rPr lang="ja-JP" altLang="en-US"/>
              <a:t>意味は名前から読み取ってください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ASP.NET MVC </a:t>
            </a:r>
            <a:r>
              <a:rPr lang="ja-JP" altLang="en-US"/>
              <a:t>と属性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コントローラやアクションには属性をつけることが出来ます</a:t>
            </a:r>
          </a:p>
          <a:p>
            <a:pPr lvl="1"/>
            <a:r>
              <a:rPr lang="en-US" altLang="ja-JP"/>
              <a:t>&lt;% OutputCache %&gt; </a:t>
            </a:r>
            <a:r>
              <a:rPr lang="ja-JP" altLang="en-US"/>
              <a:t>などは使いません</a:t>
            </a:r>
          </a:p>
          <a:p>
            <a:r>
              <a:rPr lang="ja-JP" altLang="en-US"/>
              <a:t>で、どんな属性があるん？</a:t>
            </a:r>
          </a:p>
          <a:p>
            <a:pPr lvl="1"/>
            <a:r>
              <a:rPr lang="ja-JP" altLang="en-US"/>
              <a:t>いろいろあるし、自分でも作れます</a:t>
            </a:r>
          </a:p>
          <a:p>
            <a:pPr lvl="2"/>
            <a:r>
              <a:rPr lang="ja-JP" altLang="en-US"/>
              <a:t>自分で作る時は </a:t>
            </a:r>
            <a:r>
              <a:rPr lang="en-US" altLang="ja-JP"/>
              <a:t>ActionFilterAttribute </a:t>
            </a:r>
            <a:r>
              <a:rPr lang="ja-JP" altLang="en-US"/>
              <a:t>を継承</a:t>
            </a:r>
          </a:p>
          <a:p>
            <a:pPr lvl="2"/>
            <a:r>
              <a:rPr lang="ja-JP" altLang="en-US"/>
              <a:t>これ以上は説明しません</a:t>
            </a:r>
          </a:p>
          <a:p>
            <a:r>
              <a:rPr lang="ja-JP" altLang="en-US"/>
              <a:t>では、基本的な属性の紹介始まり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属性（１）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/>
              <a:t>AcceptVerbs</a:t>
            </a:r>
          </a:p>
          <a:p>
            <a:pPr lvl="1"/>
            <a:r>
              <a:rPr lang="ja-JP" altLang="en-US"/>
              <a:t>受け入れる </a:t>
            </a:r>
            <a:r>
              <a:rPr lang="en-US" altLang="ja-JP"/>
              <a:t>HTTP </a:t>
            </a:r>
            <a:r>
              <a:rPr lang="ja-JP" altLang="en-US"/>
              <a:t>メソッドを制限する</a:t>
            </a:r>
          </a:p>
          <a:p>
            <a:r>
              <a:rPr lang="en-US" altLang="ja-JP"/>
              <a:t>ActionName</a:t>
            </a:r>
          </a:p>
          <a:p>
            <a:pPr lvl="1"/>
            <a:r>
              <a:rPr lang="ja-JP" altLang="en-US"/>
              <a:t>アクション名を指定する</a:t>
            </a:r>
          </a:p>
          <a:p>
            <a:r>
              <a:rPr lang="en-US" altLang="ja-JP"/>
              <a:t>Authorize</a:t>
            </a:r>
          </a:p>
          <a:p>
            <a:pPr lvl="1"/>
            <a:r>
              <a:rPr lang="ja-JP" altLang="en-US"/>
              <a:t>認証が必要にする</a:t>
            </a:r>
          </a:p>
          <a:p>
            <a:r>
              <a:rPr lang="en-US" altLang="ja-JP"/>
              <a:t>HandleError</a:t>
            </a:r>
          </a:p>
          <a:p>
            <a:pPr lvl="1"/>
            <a:r>
              <a:rPr lang="ja-JP" altLang="en-US"/>
              <a:t>例外をハンドリングする</a:t>
            </a:r>
          </a:p>
          <a:p>
            <a:pPr lvl="1"/>
            <a:r>
              <a:rPr lang="ja-JP" altLang="en-US"/>
              <a:t>捕まえる例外や表示するビューを指定できる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属性（２）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/>
              <a:t>OutputCache</a:t>
            </a:r>
          </a:p>
          <a:p>
            <a:pPr lvl="1"/>
            <a:r>
              <a:rPr lang="ja-JP" altLang="en-US"/>
              <a:t>出力キャッシュを設定する</a:t>
            </a:r>
          </a:p>
          <a:p>
            <a:r>
              <a:rPr lang="en-US" altLang="ja-JP"/>
              <a:t>ValidateAntiForgeryToken</a:t>
            </a:r>
          </a:p>
          <a:p>
            <a:pPr lvl="1"/>
            <a:r>
              <a:rPr lang="en-US" altLang="ja-JP"/>
              <a:t>CSRF </a:t>
            </a:r>
            <a:r>
              <a:rPr lang="ja-JP" altLang="en-US"/>
              <a:t>対策で埋め込んだトークンを検証する</a:t>
            </a:r>
          </a:p>
          <a:p>
            <a:pPr lvl="1"/>
            <a:r>
              <a:rPr lang="en-US" altLang="ja-JP"/>
              <a:t>Html.AntiForgeryToken </a:t>
            </a:r>
            <a:r>
              <a:rPr lang="ja-JP" altLang="en-US"/>
              <a:t>と併用する必要があります</a:t>
            </a:r>
          </a:p>
          <a:p>
            <a:r>
              <a:rPr lang="en-US" altLang="ja-JP"/>
              <a:t>ValidateInput</a:t>
            </a:r>
          </a:p>
          <a:p>
            <a:pPr lvl="1"/>
            <a:r>
              <a:rPr lang="ja-JP" altLang="en-US"/>
              <a:t>危険な文字列の混入を検証するか指定する</a:t>
            </a:r>
          </a:p>
          <a:p>
            <a:r>
              <a:rPr lang="ja-JP" altLang="en-US"/>
              <a:t>などなどあります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モデル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/>
              <a:t>LINQ to SQL </a:t>
            </a:r>
            <a:r>
              <a:rPr lang="ja-JP" altLang="en-US"/>
              <a:t>や </a:t>
            </a:r>
            <a:r>
              <a:rPr lang="en-US" altLang="ja-JP"/>
              <a:t>Entity Framework </a:t>
            </a:r>
            <a:r>
              <a:rPr lang="ja-JP" altLang="en-US"/>
              <a:t>を使うのが定石</a:t>
            </a:r>
          </a:p>
          <a:p>
            <a:pPr lvl="1"/>
            <a:r>
              <a:rPr lang="ja-JP" altLang="en-US"/>
              <a:t>海外だと </a:t>
            </a:r>
            <a:r>
              <a:rPr lang="en-US" altLang="ja-JP"/>
              <a:t>Entity Framework </a:t>
            </a:r>
            <a:r>
              <a:rPr lang="ja-JP" altLang="en-US"/>
              <a:t>使ってる例が多いですね</a:t>
            </a:r>
          </a:p>
          <a:p>
            <a:pPr lvl="1"/>
            <a:r>
              <a:rPr lang="ja-JP" altLang="en-US"/>
              <a:t>今のバージョンは超絶使いにくいです</a:t>
            </a:r>
          </a:p>
          <a:p>
            <a:pPr lvl="1"/>
            <a:r>
              <a:rPr lang="en-US" altLang="ja-JP"/>
              <a:t>MS </a:t>
            </a:r>
            <a:r>
              <a:rPr lang="ja-JP" altLang="en-US"/>
              <a:t>先生の次のバージョンに期待しましょう</a:t>
            </a:r>
          </a:p>
          <a:p>
            <a:r>
              <a:rPr lang="ja-JP" altLang="en-US"/>
              <a:t>テストのことを考えると </a:t>
            </a:r>
            <a:r>
              <a:rPr lang="en-US" altLang="ja-JP"/>
              <a:t>Repository </a:t>
            </a:r>
            <a:r>
              <a:rPr lang="ja-JP" altLang="en-US"/>
              <a:t>で</a:t>
            </a:r>
          </a:p>
          <a:p>
            <a:pPr lvl="1"/>
            <a:r>
              <a:rPr lang="ja-JP" altLang="en-US"/>
              <a:t>コントローラに </a:t>
            </a:r>
            <a:r>
              <a:rPr lang="en-US" altLang="ja-JP"/>
              <a:t>DataContext </a:t>
            </a:r>
            <a:r>
              <a:rPr lang="ja-JP" altLang="en-US"/>
              <a:t>や </a:t>
            </a:r>
            <a:r>
              <a:rPr lang="en-US" altLang="ja-JP"/>
              <a:t>Entities </a:t>
            </a:r>
            <a:r>
              <a:rPr lang="ja-JP" altLang="en-US"/>
              <a:t>を書くのはやばい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モデルバインダ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/>
              <a:t>controller </a:t>
            </a:r>
            <a:r>
              <a:rPr lang="ja-JP" altLang="en-US"/>
              <a:t>と </a:t>
            </a:r>
            <a:r>
              <a:rPr lang="en-US" altLang="ja-JP"/>
              <a:t>action </a:t>
            </a:r>
            <a:r>
              <a:rPr lang="ja-JP" altLang="en-US"/>
              <a:t>以外のパラメータの型はアクションの引数の型に自動的に変換される</a:t>
            </a:r>
          </a:p>
          <a:p>
            <a:pPr lvl="1">
              <a:lnSpc>
                <a:spcPct val="90000"/>
              </a:lnSpc>
            </a:pPr>
            <a:r>
              <a:rPr lang="en-US" altLang="ja-JP"/>
              <a:t>Nullable&lt;T&gt; </a:t>
            </a:r>
            <a:r>
              <a:rPr lang="ja-JP" altLang="en-US"/>
              <a:t>使っても平気。便利すぎます</a:t>
            </a:r>
          </a:p>
          <a:p>
            <a:pPr>
              <a:lnSpc>
                <a:spcPct val="90000"/>
              </a:lnSpc>
            </a:pPr>
            <a:r>
              <a:rPr lang="ja-JP" altLang="en-US"/>
              <a:t>独自のクラスでも引数として使える</a:t>
            </a:r>
          </a:p>
          <a:p>
            <a:pPr lvl="1">
              <a:lnSpc>
                <a:spcPct val="90000"/>
              </a:lnSpc>
            </a:pPr>
            <a:r>
              <a:rPr lang="ja-JP" altLang="en-US"/>
              <a:t>デフォルトでは対応する名前のプロパティにマッピングされる</a:t>
            </a:r>
          </a:p>
          <a:p>
            <a:pPr lvl="1">
              <a:lnSpc>
                <a:spcPct val="90000"/>
              </a:lnSpc>
            </a:pPr>
            <a:r>
              <a:rPr lang="ja-JP" altLang="en-US"/>
              <a:t>独自のモデルバインダを登録することで特殊な変換も出来ちゃう</a:t>
            </a:r>
          </a:p>
          <a:p>
            <a:pPr>
              <a:lnSpc>
                <a:spcPct val="90000"/>
              </a:lnSpc>
            </a:pPr>
            <a:r>
              <a:rPr lang="en-US" altLang="ja-JP"/>
              <a:t>(Try)UpdateModel </a:t>
            </a:r>
            <a:r>
              <a:rPr lang="ja-JP" altLang="en-US"/>
              <a:t>メソッドも用意されてます</a:t>
            </a:r>
          </a:p>
          <a:p>
            <a:pPr lvl="1">
              <a:lnSpc>
                <a:spcPct val="90000"/>
              </a:lnSpc>
            </a:pPr>
            <a:r>
              <a:rPr lang="ja-JP" altLang="en-US"/>
              <a:t>エンティティクラスに対して </a:t>
            </a:r>
            <a:r>
              <a:rPr lang="en-US" altLang="ja-JP"/>
              <a:t>Update </a:t>
            </a:r>
            <a:r>
              <a:rPr lang="ja-JP" altLang="en-US"/>
              <a:t>とか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ビュー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ja-JP" altLang="en-US" sz="2800"/>
              <a:t>これも規約あります</a:t>
            </a:r>
          </a:p>
          <a:p>
            <a:pPr lvl="1">
              <a:lnSpc>
                <a:spcPct val="90000"/>
              </a:lnSpc>
            </a:pPr>
            <a:r>
              <a:rPr lang="en-US" altLang="ja-JP" sz="2400"/>
              <a:t>Views/(</a:t>
            </a:r>
            <a:r>
              <a:rPr lang="ja-JP" altLang="en-US" sz="2400"/>
              <a:t>コントローラ名</a:t>
            </a:r>
            <a:r>
              <a:rPr lang="en-US" altLang="ja-JP" sz="2400"/>
              <a:t>|Shared)/</a:t>
            </a:r>
            <a:r>
              <a:rPr lang="ja-JP" altLang="en-US" sz="2400"/>
              <a:t>アクション名</a:t>
            </a:r>
            <a:r>
              <a:rPr lang="en-US" altLang="ja-JP" sz="2400"/>
              <a:t>.aspx </a:t>
            </a:r>
            <a:r>
              <a:rPr lang="ja-JP" altLang="en-US" sz="2400"/>
              <a:t>など</a:t>
            </a:r>
          </a:p>
          <a:p>
            <a:pPr lvl="1">
              <a:lnSpc>
                <a:spcPct val="90000"/>
              </a:lnSpc>
            </a:pPr>
            <a:r>
              <a:rPr lang="en-US" altLang="ja-JP" sz="2400"/>
              <a:t>Shared </a:t>
            </a:r>
            <a:r>
              <a:rPr lang="ja-JP" altLang="en-US" sz="2400"/>
              <a:t>下に置くと、全コントローラから使うことが出来る</a:t>
            </a:r>
          </a:p>
          <a:p>
            <a:pPr lvl="2">
              <a:lnSpc>
                <a:spcPct val="90000"/>
              </a:lnSpc>
            </a:pPr>
            <a:r>
              <a:rPr lang="ja-JP" altLang="en-US" sz="2000"/>
              <a:t>ビューの検索順序は コントローラ名以下 </a:t>
            </a:r>
            <a:r>
              <a:rPr lang="en-US" altLang="ja-JP" sz="2000"/>
              <a:t>-&gt; Shared </a:t>
            </a:r>
            <a:r>
              <a:rPr lang="ja-JP" altLang="en-US" sz="2000"/>
              <a:t>の順</a:t>
            </a:r>
          </a:p>
          <a:p>
            <a:pPr>
              <a:lnSpc>
                <a:spcPct val="90000"/>
              </a:lnSpc>
            </a:pPr>
            <a:r>
              <a:rPr lang="en-US" altLang="ja-JP" sz="2800"/>
              <a:t>&lt;% %&gt; </a:t>
            </a:r>
            <a:r>
              <a:rPr lang="ja-JP" altLang="en-US" sz="2800"/>
              <a:t>タグを使ってじゃんじゃん埋め込む</a:t>
            </a:r>
          </a:p>
          <a:p>
            <a:pPr lvl="1">
              <a:lnSpc>
                <a:spcPct val="90000"/>
              </a:lnSpc>
            </a:pPr>
            <a:r>
              <a:rPr lang="en-US" altLang="ja-JP" sz="2400"/>
              <a:t>HtmlHelper&lt;TModel&gt; </a:t>
            </a:r>
            <a:r>
              <a:rPr lang="ja-JP" altLang="en-US" sz="2400"/>
              <a:t>という便利アイテムもあるので、もちろん使います</a:t>
            </a:r>
          </a:p>
          <a:p>
            <a:pPr lvl="2">
              <a:lnSpc>
                <a:spcPct val="90000"/>
              </a:lnSpc>
            </a:pPr>
            <a:r>
              <a:rPr lang="en-US" altLang="ja-JP" sz="2000"/>
              <a:t>AjaxHelper </a:t>
            </a:r>
            <a:r>
              <a:rPr lang="ja-JP" altLang="en-US" sz="2000"/>
              <a:t>もありますが残念ながら（ｒｙ</a:t>
            </a:r>
          </a:p>
          <a:p>
            <a:pPr>
              <a:lnSpc>
                <a:spcPct val="90000"/>
              </a:lnSpc>
            </a:pPr>
            <a:r>
              <a:rPr lang="en-US" altLang="ja-JP" sz="2800"/>
              <a:t>VS </a:t>
            </a:r>
            <a:r>
              <a:rPr lang="ja-JP" altLang="en-US" sz="2800"/>
              <a:t>に作ってもらうのが基本です</a:t>
            </a:r>
          </a:p>
          <a:p>
            <a:pPr lvl="1">
              <a:lnSpc>
                <a:spcPct val="90000"/>
              </a:lnSpc>
            </a:pPr>
            <a:r>
              <a:rPr lang="en-US" altLang="ja-JP" sz="2400"/>
              <a:t>Ctrl+M,V </a:t>
            </a:r>
            <a:r>
              <a:rPr lang="ja-JP" altLang="en-US" sz="2400"/>
              <a:t>で作れます</a:t>
            </a:r>
          </a:p>
          <a:p>
            <a:pPr lvl="1">
              <a:lnSpc>
                <a:spcPct val="90000"/>
              </a:lnSpc>
            </a:pPr>
            <a:r>
              <a:rPr lang="en-US" altLang="ja-JP" sz="2400"/>
              <a:t>scaffolding </a:t>
            </a:r>
            <a:r>
              <a:rPr lang="ja-JP" altLang="en-US" sz="2400"/>
              <a:t>にも対応している</a:t>
            </a:r>
          </a:p>
          <a:p>
            <a:pPr lvl="2">
              <a:lnSpc>
                <a:spcPct val="90000"/>
              </a:lnSpc>
            </a:pPr>
            <a:r>
              <a:rPr lang="ja-JP" altLang="en-US" sz="2000"/>
              <a:t>（専用のテンプレート作れば）楽です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モデルとビューデータ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ビューに値を渡す方法は </a:t>
            </a:r>
            <a:r>
              <a:rPr lang="en-US" altLang="ja-JP"/>
              <a:t>2 </a:t>
            </a:r>
            <a:r>
              <a:rPr lang="ja-JP" altLang="en-US"/>
              <a:t>種類あります</a:t>
            </a:r>
          </a:p>
          <a:p>
            <a:pPr lvl="1"/>
            <a:r>
              <a:rPr lang="en-US" altLang="ja-JP"/>
              <a:t>ViewData </a:t>
            </a:r>
            <a:r>
              <a:rPr lang="ja-JP" altLang="en-US"/>
              <a:t>コレクションに値を突っ込む</a:t>
            </a:r>
          </a:p>
          <a:p>
            <a:pPr lvl="1"/>
            <a:r>
              <a:rPr lang="en-US" altLang="ja-JP"/>
              <a:t>View </a:t>
            </a:r>
            <a:r>
              <a:rPr lang="ja-JP" altLang="en-US"/>
              <a:t>メソッドの引数として渡す</a:t>
            </a:r>
          </a:p>
          <a:p>
            <a:r>
              <a:rPr lang="ja-JP" altLang="en-US"/>
              <a:t>ビューから参照する方法</a:t>
            </a:r>
          </a:p>
          <a:p>
            <a:pPr lvl="1"/>
            <a:r>
              <a:rPr lang="en-US" altLang="ja-JP"/>
              <a:t>ViewData </a:t>
            </a:r>
            <a:r>
              <a:rPr lang="ja-JP" altLang="en-US"/>
              <a:t>からキーを指定して参照する</a:t>
            </a:r>
          </a:p>
          <a:p>
            <a:pPr lvl="1"/>
            <a:r>
              <a:rPr lang="en-US" altLang="ja-JP"/>
              <a:t>Model </a:t>
            </a:r>
            <a:r>
              <a:rPr lang="ja-JP" altLang="en-US"/>
              <a:t>プロパティを直接参照する</a:t>
            </a:r>
          </a:p>
          <a:p>
            <a:r>
              <a:rPr lang="en-US" altLang="ja-JP"/>
              <a:t>ViewData </a:t>
            </a:r>
            <a:r>
              <a:rPr lang="ja-JP" altLang="en-US"/>
              <a:t>は </a:t>
            </a:r>
            <a:r>
              <a:rPr lang="en-US" altLang="ja-JP"/>
              <a:t>object </a:t>
            </a:r>
            <a:r>
              <a:rPr lang="ja-JP" altLang="en-US"/>
              <a:t>なのに対し、</a:t>
            </a:r>
            <a:r>
              <a:rPr lang="en-US" altLang="ja-JP"/>
              <a:t>Model </a:t>
            </a:r>
            <a:r>
              <a:rPr lang="ja-JP" altLang="en-US"/>
              <a:t>は型を指定出来る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ビューモデル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sz="2800"/>
              <a:t>こんな時、どうします？ </a:t>
            </a:r>
          </a:p>
          <a:p>
            <a:pPr lvl="1"/>
            <a:r>
              <a:rPr lang="en-US" altLang="ja-JP" sz="2400"/>
              <a:t>Model </a:t>
            </a:r>
            <a:r>
              <a:rPr lang="ja-JP" altLang="en-US" sz="2400"/>
              <a:t>には </a:t>
            </a:r>
            <a:r>
              <a:rPr lang="en-US" altLang="ja-JP" sz="2400"/>
              <a:t>IEnumerable&lt;T&gt; </a:t>
            </a:r>
            <a:r>
              <a:rPr lang="ja-JP" altLang="en-US" sz="2400"/>
              <a:t>を入れているが、ページャを付けるためにページ情報を追加したい。 </a:t>
            </a:r>
          </a:p>
          <a:p>
            <a:pPr lvl="1"/>
            <a:r>
              <a:rPr lang="ja-JP" altLang="en-US" sz="2400"/>
              <a:t>普通に考えると </a:t>
            </a:r>
            <a:r>
              <a:rPr lang="en-US" altLang="ja-JP" sz="2400"/>
              <a:t>Model </a:t>
            </a:r>
            <a:r>
              <a:rPr lang="ja-JP" altLang="en-US" sz="2400"/>
              <a:t>に </a:t>
            </a:r>
            <a:r>
              <a:rPr lang="en-US" altLang="ja-JP" sz="2400"/>
              <a:t>IEnumerable&lt;T&gt; </a:t>
            </a:r>
            <a:r>
              <a:rPr lang="ja-JP" altLang="en-US" sz="2400"/>
              <a:t>を、</a:t>
            </a:r>
            <a:r>
              <a:rPr lang="en-US" altLang="ja-JP" sz="2400"/>
              <a:t>ViewData </a:t>
            </a:r>
            <a:r>
              <a:rPr lang="ja-JP" altLang="en-US" sz="2400"/>
              <a:t>にページ情報を入れればいい </a:t>
            </a:r>
          </a:p>
          <a:p>
            <a:pPr lvl="2"/>
            <a:r>
              <a:rPr lang="ja-JP" altLang="en-US" sz="2000"/>
              <a:t>でも </a:t>
            </a:r>
            <a:r>
              <a:rPr lang="en-US" altLang="ja-JP" sz="2000"/>
              <a:t>ViewData </a:t>
            </a:r>
            <a:r>
              <a:rPr lang="ja-JP" altLang="en-US" sz="2000"/>
              <a:t>って </a:t>
            </a:r>
            <a:r>
              <a:rPr lang="en-US" altLang="ja-JP" sz="2000"/>
              <a:t>object </a:t>
            </a:r>
            <a:r>
              <a:rPr lang="ja-JP" altLang="en-US" sz="2000"/>
              <a:t>返すので、使うときにキャストしないとダメ </a:t>
            </a:r>
          </a:p>
          <a:p>
            <a:pPr lvl="1"/>
            <a:r>
              <a:rPr lang="ja-JP" altLang="en-US" sz="2400"/>
              <a:t>じゃあ、</a:t>
            </a:r>
            <a:r>
              <a:rPr lang="en-US" altLang="ja-JP" sz="2400"/>
              <a:t>IEnumerable&lt;T&gt; </a:t>
            </a:r>
            <a:r>
              <a:rPr lang="ja-JP" altLang="en-US" sz="2400"/>
              <a:t>とページ情報を持つクラスを新しく作ろう！ </a:t>
            </a:r>
          </a:p>
          <a:p>
            <a:pPr lvl="1"/>
            <a:r>
              <a:rPr lang="ja-JP" altLang="en-US" sz="2400"/>
              <a:t>ビューとモデル間でやり取りするのでビューモデル </a:t>
            </a:r>
          </a:p>
          <a:p>
            <a:r>
              <a:rPr lang="en-US" altLang="ja-JP" sz="2800"/>
              <a:t>MVC </a:t>
            </a:r>
            <a:r>
              <a:rPr lang="ja-JP" altLang="en-US" sz="2800"/>
              <a:t>には含まれてないです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ヘルパークラス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/>
              <a:t>ViewPage </a:t>
            </a:r>
            <a:r>
              <a:rPr lang="ja-JP" altLang="en-US"/>
              <a:t>には </a:t>
            </a:r>
            <a:r>
              <a:rPr lang="en-US" altLang="ja-JP"/>
              <a:t>3 </a:t>
            </a:r>
            <a:r>
              <a:rPr lang="ja-JP" altLang="en-US"/>
              <a:t>種類のヘルパークラスを扱うためのプロパティが用意されています</a:t>
            </a:r>
          </a:p>
          <a:p>
            <a:pPr lvl="1"/>
            <a:r>
              <a:rPr lang="en-US" altLang="ja-JP"/>
              <a:t>Ajax/Html/Url </a:t>
            </a:r>
            <a:r>
              <a:rPr lang="ja-JP" altLang="en-US"/>
              <a:t>の </a:t>
            </a:r>
            <a:r>
              <a:rPr lang="en-US" altLang="ja-JP"/>
              <a:t>3 </a:t>
            </a:r>
            <a:r>
              <a:rPr lang="ja-JP" altLang="en-US"/>
              <a:t>プロパティ</a:t>
            </a:r>
          </a:p>
          <a:p>
            <a:pPr lvl="1"/>
            <a:r>
              <a:rPr lang="ja-JP" altLang="en-US"/>
              <a:t>実体は </a:t>
            </a:r>
            <a:r>
              <a:rPr lang="en-US" altLang="ja-JP"/>
              <a:t>AjaxHelper/HtmlHelper/UrlHelper</a:t>
            </a:r>
          </a:p>
          <a:p>
            <a:r>
              <a:rPr lang="ja-JP" altLang="en-US"/>
              <a:t>よく使うのは </a:t>
            </a:r>
            <a:r>
              <a:rPr lang="en-US" altLang="ja-JP"/>
              <a:t>HtmlHelper</a:t>
            </a:r>
          </a:p>
          <a:p>
            <a:pPr lvl="1"/>
            <a:r>
              <a:rPr lang="ja-JP" altLang="en-US"/>
              <a:t>リンクを作ったり、フォームを定義したりするときに使いまくります</a:t>
            </a:r>
          </a:p>
          <a:p>
            <a:pPr lvl="1"/>
            <a:r>
              <a:rPr lang="en-US" altLang="ja-JP"/>
              <a:t>&lt;%= Html.ActionLink("</a:t>
            </a:r>
            <a:r>
              <a:rPr lang="ja-JP" altLang="en-US"/>
              <a:t>ホーム</a:t>
            </a:r>
            <a:r>
              <a:rPr lang="en-US" altLang="ja-JP"/>
              <a:t>", "index", "home") %&gt; </a:t>
            </a:r>
            <a:r>
              <a:rPr lang="ja-JP" altLang="en-US"/>
              <a:t>のように埋め込むだけ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注意！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前回の</a:t>
            </a:r>
            <a:r>
              <a:rPr lang="en-US" altLang="ja-JP"/>
              <a:t>LT</a:t>
            </a:r>
            <a:r>
              <a:rPr lang="ja-JP" altLang="en-US"/>
              <a:t>を聞いてる人には繰り返しになるかも知れない</a:t>
            </a:r>
          </a:p>
          <a:p>
            <a:pPr lvl="1"/>
            <a:r>
              <a:rPr lang="ja-JP" altLang="en-US"/>
              <a:t>聞いてなかったふりのご協力を</a:t>
            </a:r>
          </a:p>
          <a:p>
            <a:r>
              <a:rPr lang="ja-JP" altLang="en-US"/>
              <a:t>前で喋ってる人間はまだ勉強中です</a:t>
            </a:r>
          </a:p>
          <a:p>
            <a:pPr lvl="1"/>
            <a:r>
              <a:rPr lang="ja-JP" altLang="en-US"/>
              <a:t>間違いもあると思いますが、見つけたときは</a:t>
            </a:r>
            <a:br>
              <a:rPr lang="ja-JP" altLang="en-US"/>
            </a:br>
            <a:r>
              <a:rPr lang="ja-JP" altLang="en-US"/>
              <a:t>やさしく教えてあげてください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Ajax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/>
              <a:t>MicrosoftAjax </a:t>
            </a:r>
            <a:r>
              <a:rPr lang="ja-JP" altLang="en-US"/>
              <a:t>を簡単に使うためのヘルパーメソッドが用意されてます</a:t>
            </a:r>
          </a:p>
          <a:p>
            <a:pPr lvl="1"/>
            <a:r>
              <a:rPr lang="en-US" altLang="ja-JP"/>
              <a:t>AjaxHelper </a:t>
            </a:r>
            <a:r>
              <a:rPr lang="ja-JP" altLang="en-US"/>
              <a:t>を </a:t>
            </a:r>
            <a:r>
              <a:rPr lang="en-US" altLang="ja-JP"/>
              <a:t>ViewPage.Ajax </a:t>
            </a:r>
            <a:r>
              <a:rPr lang="ja-JP" altLang="en-US"/>
              <a:t>経由で使うこと出来ます</a:t>
            </a:r>
          </a:p>
          <a:p>
            <a:pPr lvl="2"/>
            <a:r>
              <a:rPr lang="en-US" altLang="ja-JP"/>
              <a:t>Ajax.ActionLink/RouteLink/BeginForm/BeginRouteForm </a:t>
            </a:r>
            <a:r>
              <a:rPr lang="ja-JP" altLang="en-US"/>
              <a:t>を使って非同期処理を行います</a:t>
            </a:r>
          </a:p>
          <a:p>
            <a:r>
              <a:rPr lang="en-US" altLang="ja-JP"/>
              <a:t>Ajax </a:t>
            </a:r>
            <a:r>
              <a:rPr lang="ja-JP" altLang="en-US"/>
              <a:t>と言っても、一番単純な </a:t>
            </a:r>
            <a:r>
              <a:rPr lang="en-US" altLang="ja-JP"/>
              <a:t>XHR </a:t>
            </a:r>
            <a:r>
              <a:rPr lang="ja-JP" altLang="en-US"/>
              <a:t>で </a:t>
            </a:r>
            <a:r>
              <a:rPr lang="en-US" altLang="ja-JP"/>
              <a:t>HTML </a:t>
            </a:r>
            <a:r>
              <a:rPr lang="ja-JP" altLang="en-US"/>
              <a:t>断片を取得する機能だけです</a:t>
            </a:r>
          </a:p>
          <a:p>
            <a:pPr lvl="1"/>
            <a:r>
              <a:rPr lang="en-US" altLang="ja-JP"/>
              <a:t>HTML </a:t>
            </a:r>
            <a:r>
              <a:rPr lang="ja-JP" altLang="en-US"/>
              <a:t>断片はパーシャルビューで定義して、</a:t>
            </a:r>
            <a:r>
              <a:rPr lang="en-US" altLang="ja-JP"/>
              <a:t>PartialView </a:t>
            </a:r>
            <a:r>
              <a:rPr lang="ja-JP" altLang="en-US"/>
              <a:t>返してやるだけ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パフォーマンス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/>
              <a:t>Html.ActionLink </a:t>
            </a:r>
            <a:r>
              <a:rPr lang="ja-JP" altLang="en-US"/>
              <a:t>と </a:t>
            </a:r>
            <a:r>
              <a:rPr lang="en-US" altLang="ja-JP"/>
              <a:t>Url.Action </a:t>
            </a:r>
            <a:r>
              <a:rPr lang="ja-JP" altLang="en-US"/>
              <a:t>は遅い</a:t>
            </a:r>
          </a:p>
          <a:p>
            <a:pPr lvl="1"/>
            <a:r>
              <a:rPr lang="ja-JP" altLang="en-US"/>
              <a:t>そりゃ、コントローラ・アクション・パラメータ名まで探索してたら遅い</a:t>
            </a:r>
          </a:p>
          <a:p>
            <a:r>
              <a:rPr lang="en-US" altLang="ja-JP"/>
              <a:t>Html.RouteLink </a:t>
            </a:r>
            <a:r>
              <a:rPr lang="ja-JP" altLang="en-US"/>
              <a:t>と </a:t>
            </a:r>
            <a:r>
              <a:rPr lang="en-US" altLang="ja-JP"/>
              <a:t>Url.RouteUrl </a:t>
            </a:r>
            <a:r>
              <a:rPr lang="ja-JP" altLang="en-US"/>
              <a:t>は早い</a:t>
            </a:r>
          </a:p>
          <a:p>
            <a:pPr lvl="1"/>
            <a:r>
              <a:rPr lang="ja-JP" altLang="en-US"/>
              <a:t>よく使うヘルパーメソッドなので注意しましょう</a:t>
            </a:r>
          </a:p>
          <a:p>
            <a:r>
              <a:rPr lang="ja-JP" altLang="en-US"/>
              <a:t>やっぱりキャッシュしよう </a:t>
            </a:r>
          </a:p>
          <a:p>
            <a:pPr lvl="1"/>
            <a:r>
              <a:rPr lang="en-US" altLang="ja-JP"/>
              <a:t>&lt;% OutputCache %&gt; </a:t>
            </a:r>
            <a:r>
              <a:rPr lang="ja-JP" altLang="en-US"/>
              <a:t>は使いません</a:t>
            </a:r>
          </a:p>
          <a:p>
            <a:pPr lvl="1"/>
            <a:r>
              <a:rPr lang="en-US" altLang="ja-JP"/>
              <a:t>OutputCache </a:t>
            </a:r>
            <a:r>
              <a:rPr lang="ja-JP" altLang="en-US"/>
              <a:t>属性を使います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結局、誰うま？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2800"/>
              <a:t>HTML + CSS </a:t>
            </a:r>
            <a:r>
              <a:rPr lang="ja-JP" altLang="en-US" sz="2800"/>
              <a:t>で普通にデザインやってた人</a:t>
            </a:r>
          </a:p>
          <a:p>
            <a:pPr lvl="1"/>
            <a:r>
              <a:rPr lang="en-US" altLang="ja-JP" sz="2400"/>
              <a:t>Web Form </a:t>
            </a:r>
            <a:r>
              <a:rPr lang="ja-JP" altLang="en-US" sz="2400"/>
              <a:t>の時よりは </a:t>
            </a:r>
            <a:r>
              <a:rPr lang="en-US" altLang="ja-JP" sz="2400"/>
              <a:t>HTML </a:t>
            </a:r>
            <a:r>
              <a:rPr lang="ja-JP" altLang="en-US" sz="2400"/>
              <a:t>の知識が必要です</a:t>
            </a:r>
          </a:p>
          <a:p>
            <a:pPr lvl="1"/>
            <a:r>
              <a:rPr lang="ja-JP" altLang="en-US" sz="2400"/>
              <a:t>デザイナとの連携がしやすいんじゃないかな</a:t>
            </a:r>
          </a:p>
          <a:p>
            <a:r>
              <a:rPr lang="ja-JP" altLang="en-US" sz="2800"/>
              <a:t>俺の書いた完璧な </a:t>
            </a:r>
            <a:r>
              <a:rPr lang="en-US" altLang="ja-JP" sz="2800"/>
              <a:t>HTML </a:t>
            </a:r>
            <a:r>
              <a:rPr lang="ja-JP" altLang="en-US" sz="2800"/>
              <a:t>にイミフなコード勝手に埋め込むんじゃねぇよという人</a:t>
            </a:r>
          </a:p>
          <a:p>
            <a:pPr lvl="1"/>
            <a:r>
              <a:rPr lang="ja-JP" altLang="en-US" sz="2400"/>
              <a:t>隠しフィールドとか埋め込まれますよね、大量に</a:t>
            </a:r>
          </a:p>
          <a:p>
            <a:r>
              <a:rPr lang="ja-JP" altLang="en-US" sz="2800"/>
              <a:t>大量のビューステートが生成されるのがいやな人</a:t>
            </a:r>
          </a:p>
          <a:p>
            <a:pPr lvl="1"/>
            <a:r>
              <a:rPr lang="ja-JP" altLang="en-US" sz="2400"/>
              <a:t>巨大なビューステートは携帯にとっては悪</a:t>
            </a:r>
          </a:p>
          <a:p>
            <a:r>
              <a:rPr lang="ja-JP" altLang="en-US" sz="2800"/>
              <a:t>かっこいい </a:t>
            </a:r>
            <a:r>
              <a:rPr lang="en-US" altLang="ja-JP" sz="2800"/>
              <a:t>URI </a:t>
            </a:r>
            <a:r>
              <a:rPr lang="ja-JP" altLang="en-US" sz="2800"/>
              <a:t>を使いたい人（俺</a:t>
            </a:r>
          </a:p>
          <a:p>
            <a:pPr lvl="1"/>
            <a:r>
              <a:rPr lang="en-US" altLang="ja-JP" sz="2400"/>
              <a:t>/User.aspx?id=shiba-yan -&gt; /shiba-yan/</a:t>
            </a:r>
          </a:p>
          <a:p>
            <a:endParaRPr lang="en-US" altLang="ja-JP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ASP.NET MVC </a:t>
            </a:r>
            <a:r>
              <a:rPr lang="ja-JP" altLang="en-US"/>
              <a:t>とは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/>
              <a:t>ASP.NET 4.0 </a:t>
            </a:r>
            <a:r>
              <a:rPr lang="ja-JP" altLang="en-US"/>
              <a:t>で入る予定のフレームワーク</a:t>
            </a:r>
          </a:p>
          <a:p>
            <a:pPr lvl="1"/>
            <a:r>
              <a:rPr lang="en-US" altLang="ja-JP"/>
              <a:t>AJAX </a:t>
            </a:r>
            <a:r>
              <a:rPr lang="ja-JP" altLang="en-US"/>
              <a:t>と同じく単体で先行リリースされました</a:t>
            </a:r>
          </a:p>
          <a:p>
            <a:r>
              <a:rPr lang="en-US" altLang="ja-JP"/>
              <a:t>Web Form </a:t>
            </a:r>
            <a:r>
              <a:rPr lang="ja-JP" altLang="en-US"/>
              <a:t>とは違い、</a:t>
            </a:r>
            <a:r>
              <a:rPr lang="en-US" altLang="ja-JP"/>
              <a:t>HTML (+ CSS </a:t>
            </a:r>
            <a:r>
              <a:rPr lang="ja-JP" altLang="en-US"/>
              <a:t>と </a:t>
            </a:r>
            <a:r>
              <a:rPr lang="en-US" altLang="ja-JP"/>
              <a:t>JS) </a:t>
            </a:r>
            <a:r>
              <a:rPr lang="ja-JP" altLang="en-US"/>
              <a:t>を書かないとだめ</a:t>
            </a:r>
          </a:p>
          <a:p>
            <a:pPr lvl="1"/>
            <a:r>
              <a:rPr lang="ja-JP" altLang="en-US"/>
              <a:t>ぽとぺたで出来るわけ無い</a:t>
            </a:r>
          </a:p>
          <a:p>
            <a:pPr lvl="1"/>
            <a:r>
              <a:rPr lang="ja-JP" altLang="en-US"/>
              <a:t>より </a:t>
            </a:r>
            <a:r>
              <a:rPr lang="en-US" altLang="ja-JP"/>
              <a:t>Web </a:t>
            </a:r>
            <a:r>
              <a:rPr lang="ja-JP" altLang="en-US"/>
              <a:t>の知識が要求されます</a:t>
            </a:r>
          </a:p>
          <a:p>
            <a:r>
              <a:rPr lang="ja-JP" altLang="en-US"/>
              <a:t>構成要素が分離されていてわかりやすい</a:t>
            </a:r>
          </a:p>
          <a:p>
            <a:pPr lvl="1"/>
            <a:r>
              <a:rPr lang="ja-JP" altLang="en-US"/>
              <a:t>テストが容易</a:t>
            </a:r>
          </a:p>
          <a:p>
            <a:pPr lvl="1"/>
            <a:r>
              <a:rPr lang="en-US" altLang="ja-JP"/>
              <a:t>TDD</a:t>
            </a:r>
            <a:r>
              <a:rPr lang="ja-JP" altLang="en-US"/>
              <a:t>については今回説明しません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MVC </a:t>
            </a:r>
            <a:r>
              <a:rPr lang="ja-JP" altLang="en-US"/>
              <a:t>ってなによ？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/>
              <a:t>Model View Controller </a:t>
            </a:r>
            <a:r>
              <a:rPr lang="ja-JP" altLang="en-US"/>
              <a:t>の略</a:t>
            </a:r>
          </a:p>
          <a:p>
            <a:pPr lvl="1"/>
            <a:r>
              <a:rPr lang="ja-JP" altLang="en-US"/>
              <a:t>モデル</a:t>
            </a:r>
            <a:r>
              <a:rPr lang="en-US" altLang="ja-JP"/>
              <a:t>: DB </a:t>
            </a:r>
            <a:r>
              <a:rPr lang="ja-JP" altLang="en-US"/>
              <a:t>からデータ引っ張ってきたりする</a:t>
            </a:r>
          </a:p>
          <a:p>
            <a:pPr lvl="1"/>
            <a:r>
              <a:rPr lang="ja-JP" altLang="en-US"/>
              <a:t>ビュー</a:t>
            </a:r>
            <a:r>
              <a:rPr lang="en-US" altLang="ja-JP"/>
              <a:t>: </a:t>
            </a:r>
            <a:r>
              <a:rPr lang="ja-JP" altLang="en-US"/>
              <a:t>最終的に表示するもの</a:t>
            </a:r>
          </a:p>
          <a:p>
            <a:pPr lvl="1"/>
            <a:r>
              <a:rPr lang="ja-JP" altLang="en-US"/>
              <a:t>コントローラ</a:t>
            </a:r>
            <a:r>
              <a:rPr lang="en-US" altLang="ja-JP"/>
              <a:t>: </a:t>
            </a:r>
            <a:r>
              <a:rPr lang="ja-JP" altLang="en-US"/>
              <a:t>うまいことモデルとビューをつなぎ合わせる</a:t>
            </a:r>
          </a:p>
          <a:p>
            <a:r>
              <a:rPr lang="en-US" altLang="ja-JP"/>
              <a:t>ASP.NET MVC </a:t>
            </a:r>
            <a:r>
              <a:rPr lang="ja-JP" altLang="en-US"/>
              <a:t>が提供するのは </a:t>
            </a:r>
            <a:r>
              <a:rPr lang="en-US" altLang="ja-JP"/>
              <a:t>V </a:t>
            </a:r>
            <a:r>
              <a:rPr lang="ja-JP" altLang="en-US"/>
              <a:t>と </a:t>
            </a:r>
            <a:r>
              <a:rPr lang="en-US" altLang="ja-JP"/>
              <a:t>C</a:t>
            </a:r>
          </a:p>
          <a:p>
            <a:pPr lvl="1"/>
            <a:r>
              <a:rPr lang="en-US" altLang="ja-JP"/>
              <a:t>Model </a:t>
            </a:r>
            <a:r>
              <a:rPr lang="ja-JP" altLang="en-US"/>
              <a:t>は </a:t>
            </a:r>
            <a:r>
              <a:rPr lang="en-US" altLang="ja-JP"/>
              <a:t>LINQ to SQL </a:t>
            </a:r>
            <a:r>
              <a:rPr lang="ja-JP" altLang="en-US"/>
              <a:t>など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ASP.NET MVC </a:t>
            </a:r>
            <a:r>
              <a:rPr lang="ja-JP" altLang="en-US"/>
              <a:t>の構造は？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ルーティング</a:t>
            </a:r>
          </a:p>
          <a:p>
            <a:pPr lvl="1"/>
            <a:r>
              <a:rPr lang="ja-JP" altLang="en-US"/>
              <a:t>定義に従いコントローラとアクションを決定する</a:t>
            </a:r>
          </a:p>
          <a:p>
            <a:r>
              <a:rPr lang="ja-JP" altLang="en-US"/>
              <a:t>コントローラ</a:t>
            </a:r>
          </a:p>
          <a:p>
            <a:pPr lvl="1"/>
            <a:r>
              <a:rPr lang="ja-JP" altLang="en-US"/>
              <a:t>アクションを持つクラス</a:t>
            </a:r>
          </a:p>
          <a:p>
            <a:pPr lvl="1"/>
            <a:r>
              <a:rPr lang="ja-JP" altLang="en-US"/>
              <a:t>モデルからデータ持ってきたり、ビューを呼んだり</a:t>
            </a:r>
          </a:p>
          <a:p>
            <a:r>
              <a:rPr lang="ja-JP" altLang="en-US"/>
              <a:t>ビュー</a:t>
            </a:r>
          </a:p>
          <a:p>
            <a:pPr lvl="1"/>
            <a:r>
              <a:rPr lang="ja-JP" altLang="en-US"/>
              <a:t>最終的に出力される </a:t>
            </a:r>
            <a:r>
              <a:rPr lang="en-US" altLang="ja-JP"/>
              <a:t>HTML</a:t>
            </a:r>
          </a:p>
          <a:p>
            <a:pPr lvl="1"/>
            <a:r>
              <a:rPr lang="en-US" altLang="ja-JP"/>
              <a:t>ASP.NET MVC </a:t>
            </a:r>
            <a:r>
              <a:rPr lang="ja-JP" altLang="en-US"/>
              <a:t>では </a:t>
            </a:r>
            <a:r>
              <a:rPr lang="en-US" altLang="ja-JP"/>
              <a:t>aspx </a:t>
            </a:r>
            <a:r>
              <a:rPr lang="ja-JP" altLang="en-US"/>
              <a:t>と </a:t>
            </a:r>
            <a:r>
              <a:rPr lang="en-US" altLang="ja-JP"/>
              <a:t>ascx </a:t>
            </a:r>
            <a:r>
              <a:rPr lang="ja-JP" altLang="en-US"/>
              <a:t>になります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ASP.NET MVC </a:t>
            </a:r>
            <a:r>
              <a:rPr lang="ja-JP" altLang="en-US"/>
              <a:t>の仕組みは？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ja-JP" altLang="en-US" sz="2400"/>
              <a:t>ルーティングエンジン が </a:t>
            </a:r>
            <a:r>
              <a:rPr lang="en-US" altLang="ja-JP" sz="2400"/>
              <a:t>URI </a:t>
            </a:r>
            <a:r>
              <a:rPr lang="ja-JP" altLang="en-US" sz="2400"/>
              <a:t>からコントローラとアクションを決定する</a:t>
            </a:r>
          </a:p>
          <a:p>
            <a:pPr lvl="1">
              <a:lnSpc>
                <a:spcPct val="90000"/>
              </a:lnSpc>
            </a:pPr>
            <a:r>
              <a:rPr lang="ja-JP" altLang="en-US" sz="2000"/>
              <a:t>デフォルトでは </a:t>
            </a:r>
            <a:r>
              <a:rPr lang="en-US" altLang="ja-JP" sz="2000"/>
              <a:t>/{controller}/{action}/{id}</a:t>
            </a:r>
          </a:p>
          <a:p>
            <a:pPr>
              <a:lnSpc>
                <a:spcPct val="90000"/>
              </a:lnSpc>
            </a:pPr>
            <a:r>
              <a:rPr lang="ja-JP" altLang="en-US" sz="2400"/>
              <a:t>決定されたコントローラクラスをインスタンス化し、アクションメソッドを呼び出す</a:t>
            </a:r>
          </a:p>
          <a:p>
            <a:pPr lvl="1">
              <a:lnSpc>
                <a:spcPct val="90000"/>
              </a:lnSpc>
            </a:pPr>
            <a:r>
              <a:rPr lang="ja-JP" altLang="en-US" sz="2000"/>
              <a:t>アクションの引数はルーティングで指定したパラメータと </a:t>
            </a:r>
            <a:r>
              <a:rPr lang="en-US" altLang="ja-JP" sz="2000"/>
              <a:t>URI </a:t>
            </a:r>
            <a:r>
              <a:rPr lang="ja-JP" altLang="en-US" sz="2000"/>
              <a:t>のクエリパラメータと対応する</a:t>
            </a:r>
          </a:p>
          <a:p>
            <a:pPr>
              <a:lnSpc>
                <a:spcPct val="90000"/>
              </a:lnSpc>
            </a:pPr>
            <a:r>
              <a:rPr lang="ja-JP" altLang="en-US" sz="2400"/>
              <a:t>アクション内で </a:t>
            </a:r>
            <a:r>
              <a:rPr lang="en-US" altLang="ja-JP" sz="2400"/>
              <a:t>DB </a:t>
            </a:r>
            <a:r>
              <a:rPr lang="ja-JP" altLang="en-US" sz="2400"/>
              <a:t>からデータ引っ張ってきたりして、ビューに引き渡したりリダイレクトしたり</a:t>
            </a:r>
          </a:p>
          <a:p>
            <a:pPr>
              <a:lnSpc>
                <a:spcPct val="90000"/>
              </a:lnSpc>
            </a:pPr>
            <a:r>
              <a:rPr lang="ja-JP" altLang="en-US" sz="2400"/>
              <a:t>ビュー </a:t>
            </a:r>
            <a:r>
              <a:rPr lang="en-US" altLang="ja-JP" sz="2400"/>
              <a:t>(aspx </a:t>
            </a:r>
            <a:r>
              <a:rPr lang="ja-JP" altLang="en-US" sz="2400"/>
              <a:t>や </a:t>
            </a:r>
            <a:r>
              <a:rPr lang="en-US" altLang="ja-JP" sz="2400"/>
              <a:t>ascx) </a:t>
            </a:r>
            <a:r>
              <a:rPr lang="ja-JP" altLang="en-US" sz="2400"/>
              <a:t>内でデータを展開する</a:t>
            </a:r>
          </a:p>
          <a:p>
            <a:pPr>
              <a:lnSpc>
                <a:spcPct val="90000"/>
              </a:lnSpc>
            </a:pPr>
            <a:r>
              <a:rPr lang="ja-JP" altLang="en-US" sz="2400"/>
              <a:t>レスポンスとして返す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ルーティング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ja-JP" altLang="en-US" sz="2800"/>
              <a:t>デフォルトは </a:t>
            </a:r>
            <a:r>
              <a:rPr lang="en-US" altLang="ja-JP" sz="2800"/>
              <a:t>/{controller}/{action}/{id}</a:t>
            </a:r>
          </a:p>
          <a:p>
            <a:pPr lvl="1">
              <a:lnSpc>
                <a:spcPct val="80000"/>
              </a:lnSpc>
            </a:pPr>
            <a:r>
              <a:rPr lang="en-US" altLang="ja-JP" sz="2400"/>
              <a:t>/users/details/shiba-yan </a:t>
            </a:r>
            <a:r>
              <a:rPr lang="ja-JP" altLang="en-US" sz="2400"/>
              <a:t>は</a:t>
            </a:r>
          </a:p>
          <a:p>
            <a:pPr lvl="2">
              <a:lnSpc>
                <a:spcPct val="80000"/>
              </a:lnSpc>
            </a:pPr>
            <a:r>
              <a:rPr lang="en-US" altLang="ja-JP" sz="2000"/>
              <a:t>controller = users</a:t>
            </a:r>
          </a:p>
          <a:p>
            <a:pPr lvl="2">
              <a:lnSpc>
                <a:spcPct val="80000"/>
              </a:lnSpc>
            </a:pPr>
            <a:r>
              <a:rPr lang="en-US" altLang="ja-JP" sz="2000"/>
              <a:t>action = details</a:t>
            </a:r>
          </a:p>
          <a:p>
            <a:pPr lvl="2">
              <a:lnSpc>
                <a:spcPct val="80000"/>
              </a:lnSpc>
            </a:pPr>
            <a:r>
              <a:rPr lang="en-US" altLang="ja-JP" sz="2000"/>
              <a:t>id = shiba-yan </a:t>
            </a:r>
            <a:r>
              <a:rPr lang="ja-JP" altLang="en-US" sz="2000"/>
              <a:t>になる</a:t>
            </a:r>
          </a:p>
          <a:p>
            <a:pPr lvl="1">
              <a:lnSpc>
                <a:spcPct val="80000"/>
              </a:lnSpc>
            </a:pPr>
            <a:r>
              <a:rPr lang="ja-JP" altLang="en-US" sz="2400"/>
              <a:t>この場合だと </a:t>
            </a:r>
            <a:r>
              <a:rPr lang="en-US" altLang="ja-JP" sz="2400"/>
              <a:t>UsersController.Details(string id)</a:t>
            </a:r>
            <a:br>
              <a:rPr lang="en-US" altLang="ja-JP" sz="2400"/>
            </a:br>
            <a:r>
              <a:rPr lang="ja-JP" altLang="en-US" sz="2400"/>
              <a:t>が呼ばれる</a:t>
            </a:r>
          </a:p>
          <a:p>
            <a:pPr>
              <a:lnSpc>
                <a:spcPct val="80000"/>
              </a:lnSpc>
            </a:pPr>
            <a:r>
              <a:rPr lang="ja-JP" altLang="en-US" sz="2800"/>
              <a:t>デフォルト値や条件なども指定できる</a:t>
            </a:r>
          </a:p>
          <a:p>
            <a:pPr lvl="1">
              <a:lnSpc>
                <a:spcPct val="80000"/>
              </a:lnSpc>
            </a:pPr>
            <a:r>
              <a:rPr lang="ja-JP" altLang="en-US" sz="2400"/>
              <a:t>デフォルトの定義では </a:t>
            </a:r>
            <a:r>
              <a:rPr lang="en-US" altLang="ja-JP" sz="2400"/>
              <a:t>/ </a:t>
            </a:r>
            <a:r>
              <a:rPr lang="ja-JP" altLang="en-US" sz="2400"/>
              <a:t>の時は </a:t>
            </a:r>
            <a:r>
              <a:rPr lang="en-US" altLang="ja-JP" sz="2400"/>
              <a:t>HomeController.Index </a:t>
            </a:r>
            <a:r>
              <a:rPr lang="ja-JP" altLang="en-US" sz="2400"/>
              <a:t>が呼ばれる</a:t>
            </a:r>
          </a:p>
          <a:p>
            <a:pPr lvl="1">
              <a:lnSpc>
                <a:spcPct val="80000"/>
              </a:lnSpc>
            </a:pPr>
            <a:r>
              <a:rPr lang="ja-JP" altLang="en-US" sz="2400"/>
              <a:t>「</a:t>
            </a:r>
            <a:r>
              <a:rPr lang="en-US" altLang="ja-JP" sz="2400"/>
              <a:t>id </a:t>
            </a:r>
            <a:r>
              <a:rPr lang="ja-JP" altLang="en-US" sz="2400"/>
              <a:t>は数値のみ」といった条件を正規表現で書けます</a:t>
            </a:r>
          </a:p>
          <a:p>
            <a:pPr>
              <a:lnSpc>
                <a:spcPct val="80000"/>
              </a:lnSpc>
            </a:pPr>
            <a:r>
              <a:rPr lang="ja-JP" altLang="en-US" sz="2800"/>
              <a:t>ちなみに </a:t>
            </a:r>
            <a:r>
              <a:rPr lang="en-US" altLang="ja-JP" sz="2800"/>
              <a:t>case-insensitive </a:t>
            </a:r>
            <a:r>
              <a:rPr lang="ja-JP" altLang="en-US" sz="2800"/>
              <a:t>です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ルーティングを定義する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/>
              <a:t>MapRoute </a:t>
            </a:r>
            <a:r>
              <a:rPr lang="ja-JP" altLang="en-US"/>
              <a:t>を使います</a:t>
            </a:r>
          </a:p>
          <a:p>
            <a:pPr lvl="1"/>
            <a:r>
              <a:rPr lang="en-US" altLang="ja-JP"/>
              <a:t>MVC FW </a:t>
            </a:r>
            <a:r>
              <a:rPr lang="ja-JP" altLang="en-US"/>
              <a:t>で定義された拡張メソッド</a:t>
            </a:r>
          </a:p>
          <a:p>
            <a:pPr lvl="1"/>
            <a:r>
              <a:rPr lang="ja-JP" altLang="en-US"/>
              <a:t>結構面倒なルーティングを楽に追加できます</a:t>
            </a:r>
          </a:p>
          <a:p>
            <a:r>
              <a:rPr lang="ja-JP" altLang="en-US"/>
              <a:t>基本は </a:t>
            </a:r>
            <a:r>
              <a:rPr lang="en-US" altLang="ja-JP"/>
              <a:t>MapRoute(</a:t>
            </a:r>
            <a:r>
              <a:rPr lang="ja-JP" altLang="en-US"/>
              <a:t>名前</a:t>
            </a:r>
            <a:r>
              <a:rPr lang="en-US" altLang="ja-JP"/>
              <a:t>,URL</a:t>
            </a:r>
            <a:r>
              <a:rPr lang="ja-JP" altLang="en-US"/>
              <a:t>パターン</a:t>
            </a:r>
            <a:r>
              <a:rPr lang="en-US" altLang="ja-JP"/>
              <a:t>)</a:t>
            </a:r>
          </a:p>
          <a:p>
            <a:pPr lvl="1"/>
            <a:r>
              <a:rPr lang="ja-JP" altLang="en-US"/>
              <a:t>デフォルト値や条件を指定できるメソッドも用意されてます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コントローラ（とアクション）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規約があります</a:t>
            </a:r>
          </a:p>
          <a:p>
            <a:pPr lvl="1"/>
            <a:r>
              <a:rPr lang="en-US" altLang="ja-JP"/>
              <a:t>Controllers </a:t>
            </a:r>
            <a:r>
              <a:rPr lang="ja-JP" altLang="en-US"/>
              <a:t>ディレクトリ内の コントローラ名 </a:t>
            </a:r>
            <a:r>
              <a:rPr lang="en-US" altLang="ja-JP"/>
              <a:t>+ Controller </a:t>
            </a:r>
            <a:r>
              <a:rPr lang="ja-JP" altLang="en-US"/>
              <a:t>が対象になる</a:t>
            </a:r>
          </a:p>
          <a:p>
            <a:pPr lvl="1"/>
            <a:r>
              <a:rPr lang="ja-JP" altLang="en-US"/>
              <a:t>つまり </a:t>
            </a:r>
            <a:r>
              <a:rPr lang="en-US" altLang="ja-JP"/>
              <a:t>Users + Controller = UsersController</a:t>
            </a:r>
          </a:p>
          <a:p>
            <a:r>
              <a:rPr lang="ja-JP" altLang="en-US"/>
              <a:t>当然ながらコントローラクラスとアクションメソッドは </a:t>
            </a:r>
            <a:r>
              <a:rPr lang="en-US" altLang="ja-JP"/>
              <a:t>public </a:t>
            </a:r>
            <a:r>
              <a:rPr lang="ja-JP" altLang="en-US"/>
              <a:t>で</a:t>
            </a:r>
          </a:p>
          <a:p>
            <a:pPr lvl="1"/>
            <a:r>
              <a:rPr lang="ja-JP" altLang="en-US"/>
              <a:t>リフレクション使って呼び出している。はず</a:t>
            </a:r>
            <a:r>
              <a:rPr lang="en-US" altLang="ja-JP"/>
              <a:t>……</a:t>
            </a:r>
          </a:p>
          <a:p>
            <a:r>
              <a:rPr lang="en-US" altLang="ja-JP"/>
              <a:t>VS </a:t>
            </a:r>
            <a:r>
              <a:rPr lang="ja-JP" altLang="en-US"/>
              <a:t>に作ってもらうのが基本です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T10">
  <a:themeElements>
    <a:clrScheme name="スライドマスタT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スライドマスタT10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スライドマスタT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スライドマスタT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スライドマスタT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スライドマスタT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スライドマスタT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スライドマスタT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スライドマスタT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スライドマスタT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スライドマスタT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スライドマスタT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スライドマスタT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スライドマスタT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スライドマスタO29</Template>
  <TotalTime>109</TotalTime>
  <Words>1200</Words>
  <Application>Microsoft Office PowerPoint</Application>
  <PresentationFormat>画面に合わせる (4:3)</PresentationFormat>
  <Paragraphs>171</Paragraphs>
  <Slides>22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22</vt:i4>
      </vt:variant>
    </vt:vector>
  </HeadingPairs>
  <TitlesOfParts>
    <vt:vector size="26" baseType="lpstr">
      <vt:lpstr>Arial</vt:lpstr>
      <vt:lpstr>ＭＳ Ｐゴシック</vt:lpstr>
      <vt:lpstr>ＭＳ Ｐ明朝</vt:lpstr>
      <vt:lpstr>スライドマスタT10</vt:lpstr>
      <vt:lpstr>ASP.NET MVC を もっと使ってみたよ！</vt:lpstr>
      <vt:lpstr>注意！</vt:lpstr>
      <vt:lpstr>ASP.NET MVC とは</vt:lpstr>
      <vt:lpstr>MVC ってなによ？</vt:lpstr>
      <vt:lpstr>ASP.NET MVC の構造は？</vt:lpstr>
      <vt:lpstr>ASP.NET MVC の仕組みは？</vt:lpstr>
      <vt:lpstr>ルーティング</vt:lpstr>
      <vt:lpstr>ルーティングを定義する</vt:lpstr>
      <vt:lpstr>コントローラ（とアクション）</vt:lpstr>
      <vt:lpstr>ActionResult</vt:lpstr>
      <vt:lpstr>ASP.NET MVC と属性</vt:lpstr>
      <vt:lpstr>属性（１）</vt:lpstr>
      <vt:lpstr>属性（２）</vt:lpstr>
      <vt:lpstr>モデル</vt:lpstr>
      <vt:lpstr>モデルバインダ</vt:lpstr>
      <vt:lpstr>ビュー</vt:lpstr>
      <vt:lpstr>モデルとビューデータ</vt:lpstr>
      <vt:lpstr>ビューモデル</vt:lpstr>
      <vt:lpstr>ヘルパークラス</vt:lpstr>
      <vt:lpstr>Ajax</vt:lpstr>
      <vt:lpstr>パフォーマンス</vt:lpstr>
      <vt:lpstr>結局、誰うま？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ASP.NET MVC を使ってみたよ！</dc:title>
  <cp:lastModifiedBy>わんくま同盟</cp:lastModifiedBy>
  <cp:revision>67</cp:revision>
  <dcterms:created xsi:type="dcterms:W3CDTF">2009-03-19T13:51:34Z</dcterms:created>
  <dcterms:modified xsi:type="dcterms:W3CDTF">2009-09-09T11:34:34Z</dcterms:modified>
</cp:coreProperties>
</file>