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7"/>
  </p:notesMasterIdLst>
  <p:handoutMasterIdLst>
    <p:handoutMasterId r:id="rId58"/>
  </p:handoutMasterIdLst>
  <p:sldIdLst>
    <p:sldId id="265" r:id="rId2"/>
    <p:sldId id="266" r:id="rId3"/>
    <p:sldId id="267" r:id="rId4"/>
    <p:sldId id="272" r:id="rId5"/>
    <p:sldId id="271" r:id="rId6"/>
    <p:sldId id="270" r:id="rId7"/>
    <p:sldId id="322" r:id="rId8"/>
    <p:sldId id="285" r:id="rId9"/>
    <p:sldId id="275" r:id="rId10"/>
    <p:sldId id="313" r:id="rId11"/>
    <p:sldId id="314" r:id="rId12"/>
    <p:sldId id="315" r:id="rId13"/>
    <p:sldId id="316" r:id="rId14"/>
    <p:sldId id="317" r:id="rId15"/>
    <p:sldId id="318" r:id="rId16"/>
    <p:sldId id="319" r:id="rId17"/>
    <p:sldId id="320" r:id="rId18"/>
    <p:sldId id="321" r:id="rId19"/>
    <p:sldId id="274" r:id="rId20"/>
    <p:sldId id="276" r:id="rId21"/>
    <p:sldId id="273" r:id="rId22"/>
    <p:sldId id="292" r:id="rId23"/>
    <p:sldId id="293" r:id="rId24"/>
    <p:sldId id="287" r:id="rId25"/>
    <p:sldId id="288" r:id="rId26"/>
    <p:sldId id="289" r:id="rId27"/>
    <p:sldId id="290" r:id="rId28"/>
    <p:sldId id="291" r:id="rId29"/>
    <p:sldId id="294" r:id="rId30"/>
    <p:sldId id="295" r:id="rId31"/>
    <p:sldId id="296" r:id="rId32"/>
    <p:sldId id="297" r:id="rId33"/>
    <p:sldId id="278" r:id="rId34"/>
    <p:sldId id="327" r:id="rId35"/>
    <p:sldId id="279" r:id="rId36"/>
    <p:sldId id="302" r:id="rId37"/>
    <p:sldId id="301" r:id="rId38"/>
    <p:sldId id="300" r:id="rId39"/>
    <p:sldId id="299" r:id="rId40"/>
    <p:sldId id="303" r:id="rId41"/>
    <p:sldId id="305" r:id="rId42"/>
    <p:sldId id="304" r:id="rId43"/>
    <p:sldId id="306" r:id="rId44"/>
    <p:sldId id="307" r:id="rId45"/>
    <p:sldId id="311" r:id="rId46"/>
    <p:sldId id="312" r:id="rId47"/>
    <p:sldId id="323" r:id="rId48"/>
    <p:sldId id="324" r:id="rId49"/>
    <p:sldId id="308" r:id="rId50"/>
    <p:sldId id="281" r:id="rId51"/>
    <p:sldId id="325" r:id="rId52"/>
    <p:sldId id="326" r:id="rId53"/>
    <p:sldId id="282" r:id="rId54"/>
    <p:sldId id="283" r:id="rId55"/>
    <p:sldId id="284" r:id="rId56"/>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43" autoAdjust="0"/>
  </p:normalViewPr>
  <p:slideViewPr>
    <p:cSldViewPr>
      <p:cViewPr varScale="1">
        <p:scale>
          <a:sx n="58" d="100"/>
          <a:sy n="58" d="100"/>
        </p:scale>
        <p:origin x="-882" y="-7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pPr>
              <a:defRPr/>
            </a:pPr>
            <a:fld id="{ED09F39B-B154-42DC-B233-B91D0E7130C8}"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pPr>
              <a:defRPr/>
            </a:pPr>
            <a:r>
              <a:rPr lang="en-US" altLang="ja-JP"/>
              <a:t>2008/09/20</a:t>
            </a:r>
            <a:endParaRPr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pPr>
              <a:defRPr/>
            </a:pPr>
            <a:fld id="{F629F90D-E7AC-463A-BC8F-505F8F403561}"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57158" y="1052513"/>
            <a:ext cx="8329642" cy="5073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C:\Users\localnaka\Desktop\3.png"/>
          <p:cNvPicPr>
            <a:picLocks noChangeAspect="1" noChangeArrowheads="1"/>
          </p:cNvPicPr>
          <p:nvPr/>
        </p:nvPicPr>
        <p:blipFill>
          <a:blip r:embed="rId14"/>
          <a:srcRect/>
          <a:stretch>
            <a:fillRect/>
          </a:stretch>
        </p:blipFill>
        <p:spPr bwMode="hidden">
          <a:xfrm>
            <a:off x="357188" y="285750"/>
            <a:ext cx="8286750" cy="57086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57188" y="274638"/>
            <a:ext cx="828675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ja-JP" smtClean="0"/>
          </a:p>
        </p:txBody>
      </p:sp>
      <p:sp>
        <p:nvSpPr>
          <p:cNvPr id="1028" name="Rectangle 3"/>
          <p:cNvSpPr>
            <a:spLocks noGrp="1" noChangeArrowheads="1"/>
          </p:cNvSpPr>
          <p:nvPr>
            <p:ph type="body" idx="1"/>
          </p:nvPr>
        </p:nvSpPr>
        <p:spPr bwMode="auto">
          <a:xfrm>
            <a:off x="357188" y="1052513"/>
            <a:ext cx="8286750" cy="4948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1" name="Rectangle 5"/>
          <p:cNvSpPr>
            <a:spLocks noChangeArrowheads="1"/>
          </p:cNvSpPr>
          <p:nvPr/>
        </p:nvSpPr>
        <p:spPr bwMode="auto">
          <a:xfrm>
            <a:off x="1979613" y="6165850"/>
            <a:ext cx="6624637" cy="571500"/>
          </a:xfrm>
          <a:prstGeom prst="rect">
            <a:avLst/>
          </a:prstGeom>
          <a:solidFill>
            <a:srgbClr val="F3BB50"/>
          </a:solidFill>
          <a:ln w="9525">
            <a:noFill/>
            <a:miter lim="800000"/>
            <a:headEnd/>
            <a:tailEnd/>
          </a:ln>
          <a:effectLst/>
        </p:spPr>
        <p:txBody>
          <a:bodyPr anchor="ctr"/>
          <a:lstStyle/>
          <a:p>
            <a:pPr algn="ctr">
              <a:defRPr/>
            </a:pPr>
            <a:r>
              <a:rPr kumimoji="0" lang="ja-JP" altLang="en-US" sz="2300" dirty="0" err="1">
                <a:solidFill>
                  <a:schemeClr val="tx2"/>
                </a:solidFill>
                <a:ea typeface="ＭＳ Ｐゴシック" pitchFamily="50" charset="-128"/>
              </a:rPr>
              <a:t>わんくま</a:t>
            </a:r>
            <a:r>
              <a:rPr kumimoji="0" lang="ja-JP" altLang="en-US" sz="2300" dirty="0">
                <a:solidFill>
                  <a:schemeClr val="tx2"/>
                </a:solidFill>
                <a:ea typeface="ＭＳ Ｐゴシック" pitchFamily="50" charset="-128"/>
              </a:rPr>
              <a:t>同盟 大阪勉強会 </a:t>
            </a:r>
            <a:r>
              <a:rPr kumimoji="0" lang="en-US" altLang="ja-JP" sz="2300" dirty="0">
                <a:solidFill>
                  <a:schemeClr val="tx2"/>
                </a:solidFill>
                <a:ea typeface="ＭＳ Ｐゴシック" pitchFamily="50" charset="-128"/>
              </a:rPr>
              <a:t>#</a:t>
            </a:r>
            <a:r>
              <a:rPr kumimoji="0" lang="en-US" altLang="ja-JP" sz="2300" dirty="0">
                <a:solidFill>
                  <a:schemeClr val="tx2"/>
                </a:solidFill>
                <a:ea typeface="ＭＳ Ｐゴシック" pitchFamily="50" charset="-128"/>
              </a:rPr>
              <a:t>29</a:t>
            </a:r>
            <a:endParaRPr kumimoji="0" lang="en-US" altLang="ja-JP" sz="2300" dirty="0">
              <a:solidFill>
                <a:schemeClr val="tx2"/>
              </a:solidFill>
              <a:ea typeface="ＭＳ Ｐゴシック" pitchFamily="50" charset="-128"/>
            </a:endParaRPr>
          </a:p>
        </p:txBody>
      </p:sp>
      <p:pic>
        <p:nvPicPr>
          <p:cNvPr id="1030" name="Picture 2" descr="C:\Users\localnaka\Desktop\名称未設定1.png"/>
          <p:cNvPicPr>
            <a:picLocks noChangeAspect="1" noChangeArrowheads="1"/>
          </p:cNvPicPr>
          <p:nvPr/>
        </p:nvPicPr>
        <p:blipFill>
          <a:blip r:embed="rId15"/>
          <a:srcRect/>
          <a:stretch>
            <a:fillRect/>
          </a:stretch>
        </p:blipFill>
        <p:spPr bwMode="auto">
          <a:xfrm>
            <a:off x="428625" y="6164263"/>
            <a:ext cx="1643063" cy="5730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iming>
    <p:tnLst>
      <p:par>
        <p:cTn id="1" dur="indefinite" restart="never" nodeType="tmRoot"/>
      </p:par>
    </p:tnLst>
  </p:timing>
  <p:txStyles>
    <p:titleStyle>
      <a:lvl1pPr algn="ctr" rtl="0" eaLnBrk="0" fontAlgn="base" hangingPunct="0">
        <a:spcBef>
          <a:spcPct val="0"/>
        </a:spcBef>
        <a:spcAft>
          <a:spcPct val="0"/>
        </a:spcAft>
        <a:defRPr kumimoji="1" sz="2400">
          <a:solidFill>
            <a:schemeClr val="tx2"/>
          </a:solidFill>
          <a:latin typeface="+mj-lt"/>
          <a:ea typeface="+mj-ea"/>
          <a:cs typeface="+mj-cs"/>
        </a:defRPr>
      </a:lvl1pPr>
      <a:lvl2pPr algn="ctr" rtl="0" eaLnBrk="0" fontAlgn="base" hangingPunct="0">
        <a:spcBef>
          <a:spcPct val="0"/>
        </a:spcBef>
        <a:spcAft>
          <a:spcPct val="0"/>
        </a:spcAft>
        <a:defRPr kumimoji="1" sz="2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2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2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2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2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mydns.jp/" TargetMode="External"/><Relationship Id="rId2" Type="http://schemas.openxmlformats.org/officeDocument/2006/relationships/hyperlink" Target="http://www.dyndns.com/" TargetMode="External"/><Relationship Id="rId1" Type="http://schemas.openxmlformats.org/officeDocument/2006/relationships/slideLayout" Target="../slideLayouts/slideLayout2.xml"/><Relationship Id="rId4" Type="http://schemas.openxmlformats.org/officeDocument/2006/relationships/hyperlink" Target="http://www.cman.jp/network/support/port.html"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iis.ne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alza-taka2.blogspot.co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3"/>
          <p:cNvSpPr>
            <a:spLocks noGrp="1"/>
          </p:cNvSpPr>
          <p:nvPr>
            <p:ph type="ctrTitle"/>
          </p:nvPr>
        </p:nvSpPr>
        <p:spPr/>
        <p:txBody>
          <a:bodyPr/>
          <a:lstStyle/>
          <a:p>
            <a:pPr eaLnBrk="1" hangingPunct="1"/>
            <a:r>
              <a:rPr lang="ja-JP" altLang="en-US" sz="3200" smtClean="0"/>
              <a:t>サーバー立ち上げ記</a:t>
            </a:r>
          </a:p>
        </p:txBody>
      </p:sp>
      <p:sp>
        <p:nvSpPr>
          <p:cNvPr id="2051" name="サブタイトル 4"/>
          <p:cNvSpPr>
            <a:spLocks noGrp="1"/>
          </p:cNvSpPr>
          <p:nvPr>
            <p:ph type="subTitle" idx="1"/>
          </p:nvPr>
        </p:nvSpPr>
        <p:spPr>
          <a:xfrm>
            <a:off x="1371600" y="4652963"/>
            <a:ext cx="6400800" cy="985837"/>
          </a:xfrm>
        </p:spPr>
        <p:txBody>
          <a:bodyPr/>
          <a:lstStyle/>
          <a:p>
            <a:pPr algn="r" eaLnBrk="1" hangingPunct="1"/>
            <a:r>
              <a:rPr lang="en-US" altLang="ja-JP" sz="2400" smtClean="0"/>
              <a:t>2009/5/23</a:t>
            </a:r>
          </a:p>
          <a:p>
            <a:pPr algn="r" eaLnBrk="1" hangingPunct="1"/>
            <a:r>
              <a:rPr lang="en-US" altLang="ja-JP" sz="2400" smtClean="0"/>
              <a:t>alza@</a:t>
            </a:r>
            <a:r>
              <a:rPr lang="ja-JP" altLang="en-US" sz="2400" smtClean="0"/>
              <a:t>たか２</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ja-JP" smtClean="0"/>
              <a:t>WindowsServer2008</a:t>
            </a:r>
            <a:r>
              <a:rPr lang="ja-JP" altLang="en-US" smtClean="0"/>
              <a:t>インストール</a:t>
            </a:r>
          </a:p>
        </p:txBody>
      </p:sp>
      <p:pic>
        <p:nvPicPr>
          <p:cNvPr id="67588" name="Picture 4" descr="WindowsServer2008導入003"/>
          <p:cNvPicPr>
            <a:picLocks noChangeAspect="1" noChangeArrowheads="1"/>
          </p:cNvPicPr>
          <p:nvPr/>
        </p:nvPicPr>
        <p:blipFill>
          <a:blip r:embed="rId2"/>
          <a:srcRect/>
          <a:stretch>
            <a:fillRect/>
          </a:stretch>
        </p:blipFill>
        <p:spPr bwMode="auto">
          <a:xfrm>
            <a:off x="1187450" y="908050"/>
            <a:ext cx="6624638" cy="4978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ja-JP" smtClean="0"/>
              <a:t>WindowsServer2008</a:t>
            </a:r>
            <a:r>
              <a:rPr lang="ja-JP" altLang="en-US" smtClean="0"/>
              <a:t>インストール</a:t>
            </a:r>
          </a:p>
        </p:txBody>
      </p:sp>
      <p:pic>
        <p:nvPicPr>
          <p:cNvPr id="68612" name="Picture 4" descr="WindowsServer2008導入004"/>
          <p:cNvPicPr>
            <a:picLocks noChangeAspect="1" noChangeArrowheads="1"/>
          </p:cNvPicPr>
          <p:nvPr/>
        </p:nvPicPr>
        <p:blipFill>
          <a:blip r:embed="rId2"/>
          <a:srcRect/>
          <a:stretch>
            <a:fillRect/>
          </a:stretch>
        </p:blipFill>
        <p:spPr bwMode="auto">
          <a:xfrm>
            <a:off x="1187450" y="890588"/>
            <a:ext cx="6624638" cy="498633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ja-JP" smtClean="0"/>
              <a:t>WindowsServer2008</a:t>
            </a:r>
            <a:r>
              <a:rPr lang="ja-JP" altLang="en-US" smtClean="0"/>
              <a:t>インストール</a:t>
            </a:r>
          </a:p>
        </p:txBody>
      </p:sp>
      <p:pic>
        <p:nvPicPr>
          <p:cNvPr id="69636" name="Picture 4" descr="WindowsServer2008導入005"/>
          <p:cNvPicPr>
            <a:picLocks noChangeAspect="1" noChangeArrowheads="1"/>
          </p:cNvPicPr>
          <p:nvPr/>
        </p:nvPicPr>
        <p:blipFill>
          <a:blip r:embed="rId2"/>
          <a:srcRect/>
          <a:stretch>
            <a:fillRect/>
          </a:stretch>
        </p:blipFill>
        <p:spPr bwMode="auto">
          <a:xfrm>
            <a:off x="1158875" y="908050"/>
            <a:ext cx="6653213" cy="49926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ja-JP" smtClean="0"/>
              <a:t>WindowsServer2008</a:t>
            </a:r>
            <a:r>
              <a:rPr lang="ja-JP" altLang="en-US" smtClean="0"/>
              <a:t>インストール</a:t>
            </a:r>
          </a:p>
        </p:txBody>
      </p:sp>
      <p:pic>
        <p:nvPicPr>
          <p:cNvPr id="70660" name="Picture 4" descr="WindowsServer2008導入006"/>
          <p:cNvPicPr>
            <a:picLocks noChangeAspect="1" noChangeArrowheads="1"/>
          </p:cNvPicPr>
          <p:nvPr/>
        </p:nvPicPr>
        <p:blipFill>
          <a:blip r:embed="rId2"/>
          <a:srcRect/>
          <a:stretch>
            <a:fillRect/>
          </a:stretch>
        </p:blipFill>
        <p:spPr bwMode="auto">
          <a:xfrm>
            <a:off x="1187450" y="908050"/>
            <a:ext cx="6572250" cy="49577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ja-JP" smtClean="0"/>
              <a:t>WindowsServer2008</a:t>
            </a:r>
            <a:r>
              <a:rPr lang="ja-JP" altLang="en-US" smtClean="0"/>
              <a:t>インストール</a:t>
            </a:r>
          </a:p>
        </p:txBody>
      </p:sp>
      <p:pic>
        <p:nvPicPr>
          <p:cNvPr id="71684" name="Picture 4" descr="WindowsServer2008導入007"/>
          <p:cNvPicPr>
            <a:picLocks noChangeAspect="1" noChangeArrowheads="1"/>
          </p:cNvPicPr>
          <p:nvPr/>
        </p:nvPicPr>
        <p:blipFill>
          <a:blip r:embed="rId2"/>
          <a:srcRect/>
          <a:stretch>
            <a:fillRect/>
          </a:stretch>
        </p:blipFill>
        <p:spPr bwMode="auto">
          <a:xfrm>
            <a:off x="1216025" y="908050"/>
            <a:ext cx="6596063" cy="49466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ja-JP" smtClean="0"/>
              <a:t>WindowsServer2008</a:t>
            </a:r>
            <a:r>
              <a:rPr lang="ja-JP" altLang="en-US" smtClean="0"/>
              <a:t>インストール</a:t>
            </a:r>
          </a:p>
        </p:txBody>
      </p:sp>
      <p:pic>
        <p:nvPicPr>
          <p:cNvPr id="72708" name="Picture 4" descr="WindowsServer2008導入008"/>
          <p:cNvPicPr>
            <a:picLocks noChangeAspect="1" noChangeArrowheads="1"/>
          </p:cNvPicPr>
          <p:nvPr/>
        </p:nvPicPr>
        <p:blipFill>
          <a:blip r:embed="rId2"/>
          <a:srcRect/>
          <a:stretch>
            <a:fillRect/>
          </a:stretch>
        </p:blipFill>
        <p:spPr bwMode="auto">
          <a:xfrm>
            <a:off x="1258888" y="908050"/>
            <a:ext cx="6553200" cy="49371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ja-JP" smtClean="0"/>
              <a:t>WindowsServer2008</a:t>
            </a:r>
            <a:r>
              <a:rPr lang="ja-JP" altLang="en-US" smtClean="0"/>
              <a:t>インストール</a:t>
            </a:r>
          </a:p>
        </p:txBody>
      </p:sp>
      <p:pic>
        <p:nvPicPr>
          <p:cNvPr id="73732" name="Picture 4" descr="WindowsServer2008導入009"/>
          <p:cNvPicPr>
            <a:picLocks noChangeAspect="1" noChangeArrowheads="1"/>
          </p:cNvPicPr>
          <p:nvPr/>
        </p:nvPicPr>
        <p:blipFill>
          <a:blip r:embed="rId2"/>
          <a:srcRect/>
          <a:stretch>
            <a:fillRect/>
          </a:stretch>
        </p:blipFill>
        <p:spPr bwMode="auto">
          <a:xfrm>
            <a:off x="395288" y="836613"/>
            <a:ext cx="4032250" cy="3013075"/>
          </a:xfrm>
          <a:prstGeom prst="rect">
            <a:avLst/>
          </a:prstGeom>
          <a:noFill/>
        </p:spPr>
      </p:pic>
      <p:pic>
        <p:nvPicPr>
          <p:cNvPr id="73735" name="Picture 7" descr="WindowsServer2008導入010"/>
          <p:cNvPicPr>
            <a:picLocks noChangeAspect="1" noChangeArrowheads="1"/>
          </p:cNvPicPr>
          <p:nvPr/>
        </p:nvPicPr>
        <p:blipFill>
          <a:blip r:embed="rId3"/>
          <a:srcRect/>
          <a:stretch>
            <a:fillRect/>
          </a:stretch>
        </p:blipFill>
        <p:spPr bwMode="auto">
          <a:xfrm>
            <a:off x="4545013" y="2852738"/>
            <a:ext cx="4059237" cy="3054350"/>
          </a:xfrm>
          <a:prstGeom prst="rect">
            <a:avLst/>
          </a:prstGeom>
          <a:noFill/>
        </p:spPr>
      </p:pic>
      <p:sp>
        <p:nvSpPr>
          <p:cNvPr id="73736" name="AutoShape 8"/>
          <p:cNvSpPr>
            <a:spLocks noChangeArrowheads="1"/>
          </p:cNvSpPr>
          <p:nvPr/>
        </p:nvSpPr>
        <p:spPr bwMode="auto">
          <a:xfrm rot="5400000">
            <a:off x="4859338" y="1844675"/>
            <a:ext cx="720725" cy="7207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ja-JP" smtClean="0"/>
              <a:t>WindowsServer2008</a:t>
            </a:r>
            <a:r>
              <a:rPr lang="ja-JP" altLang="en-US" smtClean="0"/>
              <a:t>インストール</a:t>
            </a:r>
          </a:p>
        </p:txBody>
      </p:sp>
      <p:sp>
        <p:nvSpPr>
          <p:cNvPr id="74755" name="Rectangle 3"/>
          <p:cNvSpPr>
            <a:spLocks noGrp="1" noChangeArrowheads="1"/>
          </p:cNvSpPr>
          <p:nvPr>
            <p:ph type="body" idx="1"/>
          </p:nvPr>
        </p:nvSpPr>
        <p:spPr>
          <a:xfrm>
            <a:off x="357188" y="908050"/>
            <a:ext cx="8286750" cy="5092700"/>
          </a:xfrm>
        </p:spPr>
        <p:txBody>
          <a:bodyPr/>
          <a:lstStyle/>
          <a:p>
            <a:pPr>
              <a:lnSpc>
                <a:spcPct val="90000"/>
              </a:lnSpc>
            </a:pPr>
            <a:r>
              <a:rPr lang="ja-JP" altLang="en-US" smtClean="0"/>
              <a:t>パスワードのルールに準拠する。</a:t>
            </a:r>
          </a:p>
          <a:p>
            <a:pPr lvl="1">
              <a:lnSpc>
                <a:spcPct val="90000"/>
              </a:lnSpc>
            </a:pPr>
            <a:r>
              <a:rPr lang="ja-JP" altLang="en-US" smtClean="0"/>
              <a:t>アカウント名またはフルネームに含まれる</a:t>
            </a:r>
            <a:r>
              <a:rPr lang="en-US" altLang="ja-JP" smtClean="0"/>
              <a:t>3</a:t>
            </a:r>
            <a:r>
              <a:rPr lang="ja-JP" altLang="en-US" smtClean="0"/>
              <a:t>文字以上連続する文字列を使用しない。</a:t>
            </a:r>
          </a:p>
          <a:p>
            <a:pPr lvl="1">
              <a:lnSpc>
                <a:spcPct val="90000"/>
              </a:lnSpc>
            </a:pPr>
            <a:endParaRPr lang="ja-JP" altLang="en-US" smtClean="0"/>
          </a:p>
          <a:p>
            <a:pPr lvl="1">
              <a:lnSpc>
                <a:spcPct val="90000"/>
              </a:lnSpc>
            </a:pPr>
            <a:r>
              <a:rPr lang="en-US" altLang="ja-JP" smtClean="0"/>
              <a:t>6</a:t>
            </a:r>
            <a:r>
              <a:rPr lang="ja-JP" altLang="en-US" smtClean="0"/>
              <a:t>文字以上の文字列長にする。</a:t>
            </a:r>
          </a:p>
          <a:p>
            <a:pPr lvl="1">
              <a:lnSpc>
                <a:spcPct val="90000"/>
              </a:lnSpc>
            </a:pPr>
            <a:endParaRPr lang="ja-JP" altLang="en-US" smtClean="0"/>
          </a:p>
          <a:p>
            <a:pPr lvl="1">
              <a:lnSpc>
                <a:spcPct val="90000"/>
              </a:lnSpc>
            </a:pPr>
            <a:r>
              <a:rPr lang="ja-JP" altLang="en-US" smtClean="0"/>
              <a:t>４種の文字カテゴリから必ず３種以上使用する。</a:t>
            </a:r>
          </a:p>
          <a:p>
            <a:pPr lvl="2">
              <a:lnSpc>
                <a:spcPct val="90000"/>
              </a:lnSpc>
            </a:pPr>
            <a:r>
              <a:rPr lang="ja-JP" altLang="en-US" smtClean="0"/>
              <a:t>英大文字（</a:t>
            </a:r>
            <a:r>
              <a:rPr lang="en-US" altLang="ja-JP" smtClean="0"/>
              <a:t>A</a:t>
            </a:r>
            <a:r>
              <a:rPr lang="ja-JP" altLang="en-US" smtClean="0"/>
              <a:t>　～　</a:t>
            </a:r>
            <a:r>
              <a:rPr lang="en-US" altLang="ja-JP" smtClean="0"/>
              <a:t>Z</a:t>
            </a:r>
            <a:r>
              <a:rPr lang="ja-JP" altLang="en-US" smtClean="0"/>
              <a:t>）</a:t>
            </a:r>
          </a:p>
          <a:p>
            <a:pPr lvl="2">
              <a:lnSpc>
                <a:spcPct val="90000"/>
              </a:lnSpc>
            </a:pPr>
            <a:r>
              <a:rPr lang="ja-JP" altLang="en-US" smtClean="0"/>
              <a:t>英小文字（</a:t>
            </a:r>
            <a:r>
              <a:rPr lang="en-US" altLang="ja-JP" smtClean="0"/>
              <a:t>a</a:t>
            </a:r>
            <a:r>
              <a:rPr lang="ja-JP" altLang="en-US" smtClean="0"/>
              <a:t>　～　</a:t>
            </a:r>
            <a:r>
              <a:rPr lang="en-US" altLang="ja-JP" smtClean="0"/>
              <a:t>z</a:t>
            </a:r>
            <a:r>
              <a:rPr lang="ja-JP" altLang="en-US" smtClean="0"/>
              <a:t>）</a:t>
            </a:r>
          </a:p>
          <a:p>
            <a:pPr lvl="2">
              <a:lnSpc>
                <a:spcPct val="90000"/>
              </a:lnSpc>
            </a:pPr>
            <a:r>
              <a:rPr lang="en-US" altLang="ja-JP" smtClean="0"/>
              <a:t>10</a:t>
            </a:r>
            <a:r>
              <a:rPr lang="ja-JP" altLang="en-US" smtClean="0"/>
              <a:t>進数の数字（</a:t>
            </a:r>
            <a:r>
              <a:rPr lang="en-US" altLang="ja-JP" smtClean="0"/>
              <a:t>1</a:t>
            </a:r>
            <a:r>
              <a:rPr lang="ja-JP" altLang="en-US" smtClean="0"/>
              <a:t>　～　</a:t>
            </a:r>
            <a:r>
              <a:rPr lang="en-US" altLang="ja-JP" smtClean="0"/>
              <a:t>9</a:t>
            </a:r>
            <a:r>
              <a:rPr lang="ja-JP" altLang="en-US" smtClean="0"/>
              <a:t>）</a:t>
            </a:r>
          </a:p>
          <a:p>
            <a:pPr lvl="2">
              <a:lnSpc>
                <a:spcPct val="90000"/>
              </a:lnSpc>
            </a:pPr>
            <a:r>
              <a:rPr lang="ja-JP" altLang="en-US" smtClean="0"/>
              <a:t>アルファベット以外の記号（</a:t>
            </a:r>
            <a:r>
              <a:rPr lang="en-US" altLang="ja-JP" smtClean="0"/>
              <a:t>!</a:t>
            </a:r>
            <a:r>
              <a:rPr lang="ja-JP" altLang="en-US" smtClean="0"/>
              <a:t>、</a:t>
            </a:r>
            <a:r>
              <a:rPr lang="en-US" altLang="ja-JP" smtClean="0"/>
              <a:t>$</a:t>
            </a:r>
            <a:r>
              <a:rPr lang="ja-JP" altLang="en-US" smtClean="0"/>
              <a:t>、</a:t>
            </a:r>
            <a:r>
              <a:rPr lang="en-US" altLang="ja-JP" smtClean="0"/>
              <a:t>#</a:t>
            </a:r>
            <a:r>
              <a:rPr lang="ja-JP" altLang="en-US" smtClean="0"/>
              <a:t>、</a:t>
            </a:r>
            <a:r>
              <a:rPr lang="en-US" altLang="ja-JP" smtClean="0"/>
              <a:t>%</a:t>
            </a:r>
            <a:r>
              <a:rPr lang="ja-JP" altLang="en-US" smtClean="0"/>
              <a:t>　など</a:t>
            </a:r>
            <a:r>
              <a:rPr lang="en-US" altLang="ja-JP" smtClean="0"/>
              <a:t>…</a:t>
            </a:r>
            <a:r>
              <a:rPr lang="ja-JP" altLang="en-US" smtClean="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ja-JP" smtClean="0"/>
              <a:t>WindowsServer2008</a:t>
            </a:r>
            <a:r>
              <a:rPr lang="ja-JP" altLang="en-US" smtClean="0"/>
              <a:t>インストール</a:t>
            </a:r>
          </a:p>
        </p:txBody>
      </p:sp>
      <p:pic>
        <p:nvPicPr>
          <p:cNvPr id="75780" name="Picture 4" descr="WindowsServer2008導入011"/>
          <p:cNvPicPr>
            <a:picLocks noChangeAspect="1" noChangeArrowheads="1"/>
          </p:cNvPicPr>
          <p:nvPr/>
        </p:nvPicPr>
        <p:blipFill>
          <a:blip r:embed="rId2"/>
          <a:srcRect/>
          <a:stretch>
            <a:fillRect/>
          </a:stretch>
        </p:blipFill>
        <p:spPr bwMode="auto">
          <a:xfrm>
            <a:off x="1179513" y="890588"/>
            <a:ext cx="6705600" cy="50006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ja-JP" altLang="en-US" smtClean="0"/>
              <a:t>インストール後に行う設定</a:t>
            </a:r>
          </a:p>
        </p:txBody>
      </p:sp>
      <p:sp>
        <p:nvSpPr>
          <p:cNvPr id="25603" name="Rectangle 3"/>
          <p:cNvSpPr>
            <a:spLocks noGrp="1" noChangeArrowheads="1"/>
          </p:cNvSpPr>
          <p:nvPr>
            <p:ph type="body" idx="1"/>
          </p:nvPr>
        </p:nvSpPr>
        <p:spPr>
          <a:xfrm>
            <a:off x="357188" y="1196975"/>
            <a:ext cx="8286750" cy="4803775"/>
          </a:xfrm>
        </p:spPr>
        <p:txBody>
          <a:bodyPr/>
          <a:lstStyle/>
          <a:p>
            <a:r>
              <a:rPr lang="en-US" altLang="ja-JP" sz="2800" smtClean="0"/>
              <a:t>Windows Update</a:t>
            </a:r>
            <a:r>
              <a:rPr lang="ja-JP" altLang="en-US" smtClean="0"/>
              <a:t>でプログラムの更新を行う。</a:t>
            </a:r>
          </a:p>
          <a:p>
            <a:endParaRPr lang="ja-JP" altLang="en-US" smtClean="0"/>
          </a:p>
          <a:p>
            <a:r>
              <a:rPr lang="ja-JP" altLang="en-US" smtClean="0"/>
              <a:t>アンチウィルスソフトの導入。</a:t>
            </a:r>
          </a:p>
          <a:p>
            <a:pPr lvl="1"/>
            <a:r>
              <a:rPr lang="ja-JP" altLang="en-US" smtClean="0"/>
              <a:t>「</a:t>
            </a:r>
            <a:r>
              <a:rPr lang="en-US" altLang="ja-JP" smtClean="0"/>
              <a:t>MoonSecureAntiVirus</a:t>
            </a:r>
            <a:r>
              <a:rPr lang="ja-JP" altLang="en-US" smtClean="0"/>
              <a:t>」を使用します。</a:t>
            </a:r>
          </a:p>
          <a:p>
            <a:pPr lvl="1"/>
            <a:r>
              <a:rPr lang="en-US" altLang="ja-JP" smtClean="0"/>
              <a:t>http://www.moonsecure.com/</a:t>
            </a:r>
            <a:endParaRPr lang="ja-JP" altLang="en-US" smtClean="0"/>
          </a:p>
          <a:p>
            <a:pPr lvl="1"/>
            <a:r>
              <a:rPr lang="ja-JP" altLang="en-US" smtClean="0"/>
              <a:t>サーバーにも無償で導入できます。</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p:txBody>
          <a:bodyPr/>
          <a:lstStyle/>
          <a:p>
            <a:pPr eaLnBrk="1" hangingPunct="1"/>
            <a:r>
              <a:rPr lang="ja-JP" altLang="en-US" smtClean="0"/>
              <a:t>自己紹介</a:t>
            </a:r>
          </a:p>
        </p:txBody>
      </p:sp>
      <p:sp>
        <p:nvSpPr>
          <p:cNvPr id="3075" name="テキスト プレースホルダ 2"/>
          <p:cNvSpPr>
            <a:spLocks noGrp="1"/>
          </p:cNvSpPr>
          <p:nvPr>
            <p:ph type="body" idx="1"/>
          </p:nvPr>
        </p:nvSpPr>
        <p:spPr>
          <a:xfrm>
            <a:off x="357188" y="1052513"/>
            <a:ext cx="8329612" cy="4824412"/>
          </a:xfrm>
        </p:spPr>
        <p:txBody>
          <a:bodyPr/>
          <a:lstStyle/>
          <a:p>
            <a:pPr eaLnBrk="1" hangingPunct="1"/>
            <a:r>
              <a:rPr lang="en-US" altLang="ja-JP" smtClean="0"/>
              <a:t>alza@</a:t>
            </a:r>
            <a:r>
              <a:rPr lang="ja-JP" altLang="en-US" smtClean="0"/>
              <a:t>たか２と申します。</a:t>
            </a:r>
          </a:p>
          <a:p>
            <a:pPr eaLnBrk="1" hangingPunct="1"/>
            <a:endParaRPr lang="ja-JP" altLang="en-US" smtClean="0"/>
          </a:p>
          <a:p>
            <a:pPr eaLnBrk="1" hangingPunct="1"/>
            <a:r>
              <a:rPr lang="ja-JP" altLang="en-US" smtClean="0"/>
              <a:t>組み込み系から業務系に転職しました。</a:t>
            </a:r>
          </a:p>
          <a:p>
            <a:pPr eaLnBrk="1" hangingPunct="1"/>
            <a:endParaRPr lang="ja-JP" altLang="en-US" smtClean="0"/>
          </a:p>
          <a:p>
            <a:pPr eaLnBrk="1" hangingPunct="1"/>
            <a:r>
              <a:rPr lang="ja-JP" altLang="en-US" smtClean="0"/>
              <a:t>実はサーバとかさっぱりです・・・</a:t>
            </a:r>
          </a:p>
          <a:p>
            <a:pPr eaLnBrk="1" hangingPunct="1"/>
            <a:endParaRPr lang="ja-JP" altLang="en-US" smtClean="0"/>
          </a:p>
          <a:p>
            <a:pPr eaLnBrk="1" hangingPunct="1"/>
            <a:r>
              <a:rPr lang="en-US" altLang="ja-JP" smtClean="0"/>
              <a:t>Microsoft</a:t>
            </a:r>
            <a:r>
              <a:rPr lang="ja-JP" altLang="en-US" smtClean="0"/>
              <a:t>スキルチャージプログラムが！</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ja-JP" smtClean="0"/>
              <a:t>IIS</a:t>
            </a:r>
            <a:r>
              <a:rPr lang="ja-JP" altLang="en-US" smtClean="0"/>
              <a:t>とは</a:t>
            </a:r>
          </a:p>
        </p:txBody>
      </p:sp>
      <p:sp>
        <p:nvSpPr>
          <p:cNvPr id="27651" name="Rectangle 3"/>
          <p:cNvSpPr>
            <a:spLocks noGrp="1" noChangeArrowheads="1"/>
          </p:cNvSpPr>
          <p:nvPr>
            <p:ph type="body" idx="1"/>
          </p:nvPr>
        </p:nvSpPr>
        <p:spPr/>
        <p:txBody>
          <a:bodyPr/>
          <a:lstStyle/>
          <a:p>
            <a:r>
              <a:rPr lang="en-US" altLang="ja-JP" smtClean="0"/>
              <a:t>Microsoft</a:t>
            </a:r>
            <a:r>
              <a:rPr lang="ja-JP" altLang="en-US" smtClean="0"/>
              <a:t>が提供する</a:t>
            </a:r>
            <a:r>
              <a:rPr lang="en-US" altLang="ja-JP" smtClean="0"/>
              <a:t>Web</a:t>
            </a:r>
            <a:r>
              <a:rPr lang="ja-JP" altLang="en-US" smtClean="0"/>
              <a:t>サーバーや</a:t>
            </a:r>
            <a:r>
              <a:rPr lang="en-US" altLang="ja-JP" smtClean="0"/>
              <a:t>FTP</a:t>
            </a:r>
            <a:r>
              <a:rPr lang="ja-JP" altLang="en-US" smtClean="0"/>
              <a:t>サーバー等の機能を統合したサーバーソフト。</a:t>
            </a:r>
          </a:p>
          <a:p>
            <a:endParaRPr lang="ja-JP" altLang="en-US" smtClean="0"/>
          </a:p>
          <a:p>
            <a:r>
              <a:rPr lang="en-US" altLang="ja-JP" smtClean="0"/>
              <a:t>WindowsServer</a:t>
            </a:r>
            <a:r>
              <a:rPr lang="ja-JP" altLang="en-US" smtClean="0"/>
              <a:t>製品には標準で付属。</a:t>
            </a:r>
          </a:p>
          <a:p>
            <a:pPr lvl="1"/>
            <a:r>
              <a:rPr lang="ja-JP" altLang="en-US" smtClean="0"/>
              <a:t>無料で</a:t>
            </a:r>
            <a:r>
              <a:rPr lang="en-US" altLang="ja-JP" smtClean="0"/>
              <a:t>Microsoft</a:t>
            </a:r>
            <a:r>
              <a:rPr lang="ja-JP" altLang="en-US" smtClean="0"/>
              <a:t>からのサイトから入手できます。</a:t>
            </a:r>
          </a:p>
          <a:p>
            <a:endParaRPr lang="ja-JP" altLang="en-US" smtClean="0"/>
          </a:p>
          <a:p>
            <a:r>
              <a:rPr lang="en-US" altLang="ja-JP" smtClean="0"/>
              <a:t>ASP</a:t>
            </a:r>
            <a:r>
              <a:rPr lang="ja-JP" altLang="en-US" smtClean="0"/>
              <a:t>などを組み合わせて開発された</a:t>
            </a:r>
            <a:r>
              <a:rPr lang="en-US" altLang="ja-JP" smtClean="0"/>
              <a:t>Web</a:t>
            </a:r>
            <a:r>
              <a:rPr lang="ja-JP" altLang="en-US" smtClean="0"/>
              <a:t>アプリケーションを動作させる事ができる。</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ja-JP" smtClean="0"/>
              <a:t>IIS7.0</a:t>
            </a:r>
            <a:endParaRPr lang="ja-JP" altLang="en-US" smtClean="0"/>
          </a:p>
        </p:txBody>
      </p:sp>
      <p:sp>
        <p:nvSpPr>
          <p:cNvPr id="24579" name="Rectangle 3"/>
          <p:cNvSpPr>
            <a:spLocks noGrp="1" noChangeArrowheads="1"/>
          </p:cNvSpPr>
          <p:nvPr>
            <p:ph type="body" idx="1"/>
          </p:nvPr>
        </p:nvSpPr>
        <p:spPr/>
        <p:txBody>
          <a:bodyPr/>
          <a:lstStyle/>
          <a:p>
            <a:pPr>
              <a:lnSpc>
                <a:spcPct val="90000"/>
              </a:lnSpc>
            </a:pPr>
            <a:r>
              <a:rPr lang="en-US" altLang="ja-JP" smtClean="0"/>
              <a:t>IIS</a:t>
            </a:r>
            <a:r>
              <a:rPr lang="ja-JP" altLang="en-US" smtClean="0"/>
              <a:t>マネージャの</a:t>
            </a:r>
            <a:r>
              <a:rPr lang="en-US" altLang="ja-JP" smtClean="0"/>
              <a:t>Windows</a:t>
            </a:r>
            <a:r>
              <a:rPr lang="ja-JP" altLang="en-US" smtClean="0"/>
              <a:t>フォーム化</a:t>
            </a:r>
          </a:p>
          <a:p>
            <a:pPr lvl="1">
              <a:lnSpc>
                <a:spcPct val="90000"/>
              </a:lnSpc>
            </a:pPr>
            <a:r>
              <a:rPr lang="en-US" altLang="ja-JP" smtClean="0"/>
              <a:t>IIS6.0</a:t>
            </a:r>
            <a:r>
              <a:rPr lang="ja-JP" altLang="en-US" smtClean="0"/>
              <a:t>は管理コンソールだったが、</a:t>
            </a:r>
            <a:r>
              <a:rPr lang="en-US" altLang="ja-JP" smtClean="0"/>
              <a:t>IIS7.0</a:t>
            </a:r>
            <a:r>
              <a:rPr lang="ja-JP" altLang="en-US" smtClean="0"/>
              <a:t>から通常のアプリケーションと同じような</a:t>
            </a:r>
            <a:r>
              <a:rPr lang="en-US" altLang="ja-JP" smtClean="0"/>
              <a:t>GUI</a:t>
            </a:r>
            <a:r>
              <a:rPr lang="ja-JP" altLang="en-US" smtClean="0"/>
              <a:t>になり、　　使いやすくなった。</a:t>
            </a:r>
          </a:p>
          <a:p>
            <a:pPr>
              <a:lnSpc>
                <a:spcPct val="90000"/>
              </a:lnSpc>
            </a:pPr>
            <a:r>
              <a:rPr lang="ja-JP" altLang="en-US" smtClean="0"/>
              <a:t>機能モジュール化</a:t>
            </a:r>
          </a:p>
          <a:p>
            <a:pPr lvl="1">
              <a:lnSpc>
                <a:spcPct val="90000"/>
              </a:lnSpc>
            </a:pPr>
            <a:r>
              <a:rPr lang="ja-JP" altLang="en-US" smtClean="0"/>
              <a:t>プラグイン形式で必要な機能の導入</a:t>
            </a:r>
            <a:r>
              <a:rPr lang="en-US" altLang="ja-JP" smtClean="0"/>
              <a:t>/</a:t>
            </a:r>
            <a:r>
              <a:rPr lang="ja-JP" altLang="en-US" smtClean="0"/>
              <a:t>削除が可能になっている。</a:t>
            </a:r>
          </a:p>
          <a:p>
            <a:pPr>
              <a:lnSpc>
                <a:spcPct val="90000"/>
              </a:lnSpc>
            </a:pPr>
            <a:r>
              <a:rPr lang="en-US" altLang="ja-JP" smtClean="0"/>
              <a:t>ASP.NET</a:t>
            </a:r>
            <a:r>
              <a:rPr lang="ja-JP" altLang="en-US" smtClean="0"/>
              <a:t>の統合</a:t>
            </a:r>
          </a:p>
          <a:p>
            <a:pPr lvl="1">
              <a:lnSpc>
                <a:spcPct val="90000"/>
              </a:lnSpc>
            </a:pPr>
            <a:r>
              <a:rPr lang="en-US" altLang="ja-JP" smtClean="0"/>
              <a:t>IIS</a:t>
            </a:r>
            <a:r>
              <a:rPr lang="ja-JP" altLang="en-US" smtClean="0"/>
              <a:t>本体と</a:t>
            </a:r>
            <a:r>
              <a:rPr lang="en-US" altLang="ja-JP" smtClean="0"/>
              <a:t>ASP.NET</a:t>
            </a:r>
            <a:r>
              <a:rPr lang="ja-JP" altLang="en-US" smtClean="0"/>
              <a:t>の処理フローを統合した。</a:t>
            </a:r>
          </a:p>
          <a:p>
            <a:pPr lvl="1">
              <a:lnSpc>
                <a:spcPct val="90000"/>
              </a:lnSpc>
            </a:pPr>
            <a:r>
              <a:rPr lang="en-US" altLang="ja-JP" smtClean="0"/>
              <a:t>IIS6.0</a:t>
            </a:r>
            <a:r>
              <a:rPr lang="ja-JP" altLang="en-US" smtClean="0"/>
              <a:t>の</a:t>
            </a:r>
            <a:r>
              <a:rPr lang="en-US" altLang="ja-JP" smtClean="0"/>
              <a:t>ASP.NET</a:t>
            </a:r>
            <a:r>
              <a:rPr lang="ja-JP" altLang="en-US" smtClean="0"/>
              <a:t>アプリケーションも移行可能。</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IIS導入001"/>
          <p:cNvPicPr>
            <a:picLocks noChangeAspect="1" noChangeArrowheads="1"/>
          </p:cNvPicPr>
          <p:nvPr/>
        </p:nvPicPr>
        <p:blipFill>
          <a:blip r:embed="rId2"/>
          <a:srcRect/>
          <a:stretch>
            <a:fillRect/>
          </a:stretch>
        </p:blipFill>
        <p:spPr bwMode="auto">
          <a:xfrm>
            <a:off x="2195513" y="1355725"/>
            <a:ext cx="6267450" cy="4532313"/>
          </a:xfrm>
          <a:prstGeom prst="rect">
            <a:avLst/>
          </a:prstGeom>
          <a:noFill/>
        </p:spPr>
      </p:pic>
      <p:sp>
        <p:nvSpPr>
          <p:cNvPr id="44037" name="Rectangle 5"/>
          <p:cNvSpPr>
            <a:spLocks noGrp="1" noChangeArrowheads="1"/>
          </p:cNvSpPr>
          <p:nvPr>
            <p:ph type="body" idx="1"/>
          </p:nvPr>
        </p:nvSpPr>
        <p:spPr>
          <a:xfrm>
            <a:off x="323850" y="836613"/>
            <a:ext cx="8286750" cy="503237"/>
          </a:xfrm>
          <a:noFill/>
          <a:ln/>
        </p:spPr>
        <p:txBody>
          <a:bodyPr/>
          <a:lstStyle/>
          <a:p>
            <a:pPr>
              <a:lnSpc>
                <a:spcPct val="90000"/>
              </a:lnSpc>
            </a:pPr>
            <a:r>
              <a:rPr lang="ja-JP" altLang="en-US" sz="2800" smtClean="0"/>
              <a:t>サーバーマネージャを開いて役割の追加をします。</a:t>
            </a:r>
          </a:p>
        </p:txBody>
      </p:sp>
      <p:sp>
        <p:nvSpPr>
          <p:cNvPr id="44039" name="Rectangle 7"/>
          <p:cNvSpPr>
            <a:spLocks noGrp="1" noChangeArrowheads="1"/>
          </p:cNvSpPr>
          <p:nvPr>
            <p:ph type="title"/>
          </p:nvPr>
        </p:nvSpPr>
        <p:spPr>
          <a:noFill/>
          <a:ln/>
        </p:spPr>
        <p:txBody>
          <a:bodyPr/>
          <a:lstStyle/>
          <a:p>
            <a:r>
              <a:rPr lang="en-US" altLang="ja-JP" smtClean="0"/>
              <a:t>IIS7.0</a:t>
            </a:r>
            <a:r>
              <a:rPr lang="ja-JP" altLang="en-US" smtClean="0"/>
              <a:t>の導入</a:t>
            </a:r>
          </a:p>
        </p:txBody>
      </p:sp>
      <p:pic>
        <p:nvPicPr>
          <p:cNvPr id="44040" name="Picture 8" descr="IIS導入000"/>
          <p:cNvPicPr>
            <a:picLocks noChangeAspect="1" noChangeArrowheads="1"/>
          </p:cNvPicPr>
          <p:nvPr/>
        </p:nvPicPr>
        <p:blipFill>
          <a:blip r:embed="rId3"/>
          <a:srcRect/>
          <a:stretch>
            <a:fillRect/>
          </a:stretch>
        </p:blipFill>
        <p:spPr bwMode="auto">
          <a:xfrm>
            <a:off x="395288" y="3213100"/>
            <a:ext cx="2624137" cy="2665413"/>
          </a:xfrm>
          <a:prstGeom prst="rect">
            <a:avLst/>
          </a:prstGeom>
          <a:noFill/>
        </p:spPr>
      </p:pic>
      <p:sp>
        <p:nvSpPr>
          <p:cNvPr id="44041" name="AutoShape 9"/>
          <p:cNvSpPr>
            <a:spLocks noChangeArrowheads="1"/>
          </p:cNvSpPr>
          <p:nvPr/>
        </p:nvSpPr>
        <p:spPr bwMode="auto">
          <a:xfrm>
            <a:off x="1116013" y="2276475"/>
            <a:ext cx="720725" cy="7207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57188" y="981075"/>
            <a:ext cx="8286750" cy="5019675"/>
          </a:xfrm>
        </p:spPr>
        <p:txBody>
          <a:bodyPr/>
          <a:lstStyle/>
          <a:p>
            <a:r>
              <a:rPr lang="ja-JP" altLang="en-US" smtClean="0"/>
              <a:t>「役割」を選択して「役割の追加」をクリック。</a:t>
            </a:r>
          </a:p>
        </p:txBody>
      </p:sp>
      <p:pic>
        <p:nvPicPr>
          <p:cNvPr id="47108" name="Picture 4" descr="IIS導入001a"/>
          <p:cNvPicPr>
            <a:picLocks noChangeAspect="1" noChangeArrowheads="1"/>
          </p:cNvPicPr>
          <p:nvPr/>
        </p:nvPicPr>
        <p:blipFill>
          <a:blip r:embed="rId2"/>
          <a:srcRect/>
          <a:stretch>
            <a:fillRect/>
          </a:stretch>
        </p:blipFill>
        <p:spPr bwMode="auto">
          <a:xfrm>
            <a:off x="611188" y="1773238"/>
            <a:ext cx="3313112" cy="1919287"/>
          </a:xfrm>
          <a:prstGeom prst="rect">
            <a:avLst/>
          </a:prstGeom>
          <a:noFill/>
        </p:spPr>
      </p:pic>
      <p:pic>
        <p:nvPicPr>
          <p:cNvPr id="47110" name="Picture 6" descr="IIS導入001b"/>
          <p:cNvPicPr>
            <a:picLocks noChangeAspect="1" noChangeArrowheads="1"/>
          </p:cNvPicPr>
          <p:nvPr/>
        </p:nvPicPr>
        <p:blipFill>
          <a:blip r:embed="rId3"/>
          <a:srcRect/>
          <a:stretch>
            <a:fillRect/>
          </a:stretch>
        </p:blipFill>
        <p:spPr bwMode="auto">
          <a:xfrm>
            <a:off x="611188" y="4005263"/>
            <a:ext cx="7777162" cy="1649412"/>
          </a:xfrm>
          <a:prstGeom prst="rect">
            <a:avLst/>
          </a:prstGeom>
          <a:noFill/>
        </p:spPr>
      </p:pic>
      <p:sp>
        <p:nvSpPr>
          <p:cNvPr id="47112" name="Rectangle 8"/>
          <p:cNvSpPr>
            <a:spLocks noGrp="1" noChangeArrowheads="1"/>
          </p:cNvSpPr>
          <p:nvPr>
            <p:ph type="title"/>
          </p:nvPr>
        </p:nvSpPr>
        <p:spPr>
          <a:noFill/>
          <a:ln/>
        </p:spPr>
        <p:txBody>
          <a:bodyPr/>
          <a:lstStyle/>
          <a:p>
            <a:r>
              <a:rPr lang="en-US" altLang="ja-JP" smtClean="0"/>
              <a:t>IIS7.0</a:t>
            </a:r>
            <a:r>
              <a:rPr lang="ja-JP" altLang="en-US" smtClean="0"/>
              <a:t>の導入</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descr="IIS導入003"/>
          <p:cNvPicPr>
            <a:picLocks noChangeAspect="1" noChangeArrowheads="1"/>
          </p:cNvPicPr>
          <p:nvPr/>
        </p:nvPicPr>
        <p:blipFill>
          <a:blip r:embed="rId2"/>
          <a:srcRect/>
          <a:stretch>
            <a:fillRect/>
          </a:stretch>
        </p:blipFill>
        <p:spPr bwMode="auto">
          <a:xfrm>
            <a:off x="1187450" y="947738"/>
            <a:ext cx="6584950" cy="4960937"/>
          </a:xfrm>
          <a:prstGeom prst="rect">
            <a:avLst/>
          </a:prstGeom>
          <a:noFill/>
        </p:spPr>
      </p:pic>
      <p:sp>
        <p:nvSpPr>
          <p:cNvPr id="38919" name="Rectangle 7"/>
          <p:cNvSpPr>
            <a:spLocks noGrp="1" noChangeArrowheads="1"/>
          </p:cNvSpPr>
          <p:nvPr>
            <p:ph type="title"/>
          </p:nvPr>
        </p:nvSpPr>
        <p:spPr>
          <a:noFill/>
          <a:ln/>
        </p:spPr>
        <p:txBody>
          <a:bodyPr/>
          <a:lstStyle/>
          <a:p>
            <a:r>
              <a:rPr lang="en-US" altLang="ja-JP" smtClean="0"/>
              <a:t>IIS7.0</a:t>
            </a:r>
            <a:r>
              <a:rPr lang="ja-JP" altLang="en-US" smtClean="0"/>
              <a:t>の導入</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IIS導入004"/>
          <p:cNvPicPr>
            <a:picLocks noChangeAspect="1" noChangeArrowheads="1"/>
          </p:cNvPicPr>
          <p:nvPr/>
        </p:nvPicPr>
        <p:blipFill>
          <a:blip r:embed="rId2"/>
          <a:srcRect/>
          <a:stretch>
            <a:fillRect/>
          </a:stretch>
        </p:blipFill>
        <p:spPr bwMode="auto">
          <a:xfrm>
            <a:off x="1042988" y="874713"/>
            <a:ext cx="6742112" cy="5065712"/>
          </a:xfrm>
          <a:prstGeom prst="rect">
            <a:avLst/>
          </a:prstGeom>
          <a:noFill/>
        </p:spPr>
      </p:pic>
      <p:sp>
        <p:nvSpPr>
          <p:cNvPr id="39942" name="Rectangle 6"/>
          <p:cNvSpPr>
            <a:spLocks noGrp="1" noChangeArrowheads="1"/>
          </p:cNvSpPr>
          <p:nvPr>
            <p:ph type="title"/>
          </p:nvPr>
        </p:nvSpPr>
        <p:spPr>
          <a:noFill/>
          <a:ln/>
        </p:spPr>
        <p:txBody>
          <a:bodyPr/>
          <a:lstStyle/>
          <a:p>
            <a:r>
              <a:rPr lang="en-US" altLang="ja-JP" smtClean="0"/>
              <a:t>IIS7.0</a:t>
            </a:r>
            <a:r>
              <a:rPr lang="ja-JP" altLang="en-US" smtClean="0"/>
              <a:t>の導入</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IIS導入005"/>
          <p:cNvPicPr>
            <a:picLocks noChangeAspect="1" noChangeArrowheads="1"/>
          </p:cNvPicPr>
          <p:nvPr/>
        </p:nvPicPr>
        <p:blipFill>
          <a:blip r:embed="rId2"/>
          <a:srcRect/>
          <a:stretch>
            <a:fillRect/>
          </a:stretch>
        </p:blipFill>
        <p:spPr bwMode="auto">
          <a:xfrm>
            <a:off x="1116013" y="836613"/>
            <a:ext cx="6769100" cy="5092700"/>
          </a:xfrm>
          <a:prstGeom prst="rect">
            <a:avLst/>
          </a:prstGeom>
          <a:noFill/>
        </p:spPr>
      </p:pic>
      <p:sp>
        <p:nvSpPr>
          <p:cNvPr id="40968" name="Rectangle 8"/>
          <p:cNvSpPr>
            <a:spLocks noGrp="1" noChangeArrowheads="1"/>
          </p:cNvSpPr>
          <p:nvPr>
            <p:ph type="title"/>
          </p:nvPr>
        </p:nvSpPr>
        <p:spPr>
          <a:noFill/>
          <a:ln/>
        </p:spPr>
        <p:txBody>
          <a:bodyPr/>
          <a:lstStyle/>
          <a:p>
            <a:r>
              <a:rPr lang="en-US" altLang="ja-JP" smtClean="0"/>
              <a:t>IIS7.0</a:t>
            </a:r>
            <a:r>
              <a:rPr lang="ja-JP" altLang="en-US" smtClean="0"/>
              <a:t>の導入</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IIS導入006"/>
          <p:cNvPicPr>
            <a:picLocks noChangeAspect="1" noChangeArrowheads="1"/>
          </p:cNvPicPr>
          <p:nvPr/>
        </p:nvPicPr>
        <p:blipFill>
          <a:blip r:embed="rId2"/>
          <a:srcRect/>
          <a:stretch>
            <a:fillRect/>
          </a:stretch>
        </p:blipFill>
        <p:spPr bwMode="auto">
          <a:xfrm>
            <a:off x="1116013" y="822325"/>
            <a:ext cx="6769100" cy="5106988"/>
          </a:xfrm>
          <a:prstGeom prst="rect">
            <a:avLst/>
          </a:prstGeom>
          <a:noFill/>
        </p:spPr>
      </p:pic>
      <p:sp>
        <p:nvSpPr>
          <p:cNvPr id="41990" name="Rectangle 6"/>
          <p:cNvSpPr>
            <a:spLocks noGrp="1" noChangeArrowheads="1"/>
          </p:cNvSpPr>
          <p:nvPr>
            <p:ph type="title"/>
          </p:nvPr>
        </p:nvSpPr>
        <p:spPr>
          <a:noFill/>
          <a:ln/>
        </p:spPr>
        <p:txBody>
          <a:bodyPr/>
          <a:lstStyle/>
          <a:p>
            <a:r>
              <a:rPr lang="en-US" altLang="ja-JP" smtClean="0"/>
              <a:t>IIS7.0</a:t>
            </a:r>
            <a:r>
              <a:rPr lang="ja-JP" altLang="en-US" smtClean="0"/>
              <a:t>の導入</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IIS導入007"/>
          <p:cNvPicPr>
            <a:picLocks noChangeAspect="1" noChangeArrowheads="1"/>
          </p:cNvPicPr>
          <p:nvPr/>
        </p:nvPicPr>
        <p:blipFill>
          <a:blip r:embed="rId2"/>
          <a:srcRect/>
          <a:stretch>
            <a:fillRect/>
          </a:stretch>
        </p:blipFill>
        <p:spPr bwMode="auto">
          <a:xfrm>
            <a:off x="1116013" y="819150"/>
            <a:ext cx="6762750" cy="5067300"/>
          </a:xfrm>
          <a:prstGeom prst="rect">
            <a:avLst/>
          </a:prstGeom>
          <a:noFill/>
        </p:spPr>
      </p:pic>
      <p:sp>
        <p:nvSpPr>
          <p:cNvPr id="43014" name="Rectangle 6"/>
          <p:cNvSpPr>
            <a:spLocks noGrp="1" noChangeArrowheads="1"/>
          </p:cNvSpPr>
          <p:nvPr>
            <p:ph type="title"/>
          </p:nvPr>
        </p:nvSpPr>
        <p:spPr>
          <a:noFill/>
          <a:ln/>
        </p:spPr>
        <p:txBody>
          <a:bodyPr/>
          <a:lstStyle/>
          <a:p>
            <a:r>
              <a:rPr lang="en-US" altLang="ja-JP" smtClean="0"/>
              <a:t>IIS7.0</a:t>
            </a:r>
            <a:r>
              <a:rPr lang="ja-JP" altLang="en-US" smtClean="0"/>
              <a:t>の導入</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IIS導入008"/>
          <p:cNvPicPr>
            <a:picLocks noChangeAspect="1" noChangeArrowheads="1"/>
          </p:cNvPicPr>
          <p:nvPr/>
        </p:nvPicPr>
        <p:blipFill>
          <a:blip r:embed="rId2"/>
          <a:srcRect/>
          <a:stretch>
            <a:fillRect/>
          </a:stretch>
        </p:blipFill>
        <p:spPr bwMode="auto">
          <a:xfrm>
            <a:off x="1042988" y="836613"/>
            <a:ext cx="6767512" cy="5083175"/>
          </a:xfrm>
          <a:prstGeom prst="rect">
            <a:avLst/>
          </a:prstGeom>
          <a:noFill/>
        </p:spPr>
      </p:pic>
      <p:sp>
        <p:nvSpPr>
          <p:cNvPr id="48134" name="Rectangle 6"/>
          <p:cNvSpPr>
            <a:spLocks noGrp="1" noChangeArrowheads="1"/>
          </p:cNvSpPr>
          <p:nvPr>
            <p:ph type="title"/>
          </p:nvPr>
        </p:nvSpPr>
        <p:spPr>
          <a:noFill/>
          <a:ln/>
        </p:spPr>
        <p:txBody>
          <a:bodyPr/>
          <a:lstStyle/>
          <a:p>
            <a:r>
              <a:rPr lang="en-US" altLang="ja-JP" smtClean="0"/>
              <a:t>IIS7.0</a:t>
            </a:r>
            <a:r>
              <a:rPr lang="ja-JP" altLang="en-US" smtClean="0"/>
              <a:t>の導入</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ja-JP" altLang="en-US" smtClean="0"/>
              <a:t>スキルチャージプログラムって？</a:t>
            </a:r>
          </a:p>
        </p:txBody>
      </p:sp>
      <p:sp>
        <p:nvSpPr>
          <p:cNvPr id="18435" name="Rectangle 3"/>
          <p:cNvSpPr>
            <a:spLocks noGrp="1" noChangeArrowheads="1"/>
          </p:cNvSpPr>
          <p:nvPr>
            <p:ph type="body" idx="1"/>
          </p:nvPr>
        </p:nvSpPr>
        <p:spPr>
          <a:xfrm>
            <a:off x="323850" y="1125538"/>
            <a:ext cx="8351838" cy="4875212"/>
          </a:xfrm>
        </p:spPr>
        <p:txBody>
          <a:bodyPr/>
          <a:lstStyle/>
          <a:p>
            <a:r>
              <a:rPr lang="en-US" altLang="ja-JP" smtClean="0"/>
              <a:t>Microsoft</a:t>
            </a:r>
            <a:r>
              <a:rPr lang="ja-JP" altLang="en-US" smtClean="0"/>
              <a:t>が提供しているスキルアップのためのプログラム。</a:t>
            </a:r>
          </a:p>
          <a:p>
            <a:endParaRPr lang="ja-JP" altLang="en-US" smtClean="0"/>
          </a:p>
          <a:p>
            <a:r>
              <a:rPr lang="ja-JP" altLang="en-US" smtClean="0"/>
              <a:t>今回は自宅で</a:t>
            </a:r>
            <a:r>
              <a:rPr lang="en-US" altLang="ja-JP" smtClean="0"/>
              <a:t>Web</a:t>
            </a:r>
            <a:r>
              <a:rPr lang="ja-JP" altLang="en-US" smtClean="0"/>
              <a:t>サーバーを導入できるセットを申し込みました。</a:t>
            </a:r>
          </a:p>
          <a:p>
            <a:endParaRPr lang="ja-JP" altLang="en-US" smtClean="0"/>
          </a:p>
          <a:p>
            <a:r>
              <a:rPr lang="ja-JP" altLang="en-US" smtClean="0"/>
              <a:t>これでサーバーの知識をゲットできる！かも。</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IIS導入009"/>
          <p:cNvPicPr>
            <a:picLocks noChangeAspect="1" noChangeArrowheads="1"/>
          </p:cNvPicPr>
          <p:nvPr/>
        </p:nvPicPr>
        <p:blipFill>
          <a:blip r:embed="rId2"/>
          <a:srcRect/>
          <a:stretch>
            <a:fillRect/>
          </a:stretch>
        </p:blipFill>
        <p:spPr bwMode="auto">
          <a:xfrm>
            <a:off x="1042988" y="822325"/>
            <a:ext cx="6761162" cy="5083175"/>
          </a:xfrm>
          <a:prstGeom prst="rect">
            <a:avLst/>
          </a:prstGeom>
          <a:noFill/>
        </p:spPr>
      </p:pic>
      <p:sp>
        <p:nvSpPr>
          <p:cNvPr id="49158" name="Rectangle 6"/>
          <p:cNvSpPr>
            <a:spLocks noGrp="1" noChangeArrowheads="1"/>
          </p:cNvSpPr>
          <p:nvPr>
            <p:ph type="title"/>
          </p:nvPr>
        </p:nvSpPr>
        <p:spPr>
          <a:noFill/>
          <a:ln/>
        </p:spPr>
        <p:txBody>
          <a:bodyPr/>
          <a:lstStyle/>
          <a:p>
            <a:r>
              <a:rPr lang="en-US" altLang="ja-JP" smtClean="0"/>
              <a:t>IIS7.0</a:t>
            </a:r>
            <a:r>
              <a:rPr lang="ja-JP" altLang="en-US" smtClean="0"/>
              <a:t>の導入</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IIS導入010"/>
          <p:cNvPicPr>
            <a:picLocks noChangeAspect="1" noChangeArrowheads="1"/>
          </p:cNvPicPr>
          <p:nvPr/>
        </p:nvPicPr>
        <p:blipFill>
          <a:blip r:embed="rId2"/>
          <a:srcRect/>
          <a:stretch>
            <a:fillRect/>
          </a:stretch>
        </p:blipFill>
        <p:spPr bwMode="auto">
          <a:xfrm>
            <a:off x="971550" y="836613"/>
            <a:ext cx="7058025" cy="5091112"/>
          </a:xfrm>
          <a:prstGeom prst="rect">
            <a:avLst/>
          </a:prstGeom>
          <a:noFill/>
        </p:spPr>
      </p:pic>
      <p:sp>
        <p:nvSpPr>
          <p:cNvPr id="50182" name="Rectangle 6"/>
          <p:cNvSpPr>
            <a:spLocks noGrp="1" noChangeArrowheads="1"/>
          </p:cNvSpPr>
          <p:nvPr>
            <p:ph type="title"/>
          </p:nvPr>
        </p:nvSpPr>
        <p:spPr>
          <a:noFill/>
          <a:ln/>
        </p:spPr>
        <p:txBody>
          <a:bodyPr/>
          <a:lstStyle/>
          <a:p>
            <a:r>
              <a:rPr lang="en-US" altLang="ja-JP" smtClean="0"/>
              <a:t>IIS7.0</a:t>
            </a:r>
            <a:r>
              <a:rPr lang="ja-JP" altLang="en-US" smtClean="0"/>
              <a:t>の導入</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IIS導入011"/>
          <p:cNvPicPr>
            <a:picLocks noChangeAspect="1" noChangeArrowheads="1"/>
          </p:cNvPicPr>
          <p:nvPr/>
        </p:nvPicPr>
        <p:blipFill>
          <a:blip r:embed="rId2"/>
          <a:srcRect/>
          <a:stretch>
            <a:fillRect/>
          </a:stretch>
        </p:blipFill>
        <p:spPr bwMode="auto">
          <a:xfrm>
            <a:off x="1042988" y="836613"/>
            <a:ext cx="6767512" cy="5078412"/>
          </a:xfrm>
          <a:prstGeom prst="rect">
            <a:avLst/>
          </a:prstGeom>
          <a:noFill/>
        </p:spPr>
      </p:pic>
      <p:sp>
        <p:nvSpPr>
          <p:cNvPr id="51206" name="Rectangle 6"/>
          <p:cNvSpPr>
            <a:spLocks noGrp="1" noChangeArrowheads="1"/>
          </p:cNvSpPr>
          <p:nvPr>
            <p:ph type="title"/>
          </p:nvPr>
        </p:nvSpPr>
        <p:spPr>
          <a:noFill/>
          <a:ln/>
        </p:spPr>
        <p:txBody>
          <a:bodyPr/>
          <a:lstStyle/>
          <a:p>
            <a:r>
              <a:rPr lang="en-US" altLang="ja-JP" smtClean="0"/>
              <a:t>IIS7.0</a:t>
            </a:r>
            <a:r>
              <a:rPr lang="ja-JP" altLang="en-US" smtClean="0"/>
              <a:t>の導入</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ja-JP" altLang="en-US" smtClean="0"/>
              <a:t>外部からのサーバーアクセス</a:t>
            </a:r>
          </a:p>
        </p:txBody>
      </p:sp>
      <p:sp>
        <p:nvSpPr>
          <p:cNvPr id="29699" name="Rectangle 3"/>
          <p:cNvSpPr>
            <a:spLocks noGrp="1" noChangeArrowheads="1"/>
          </p:cNvSpPr>
          <p:nvPr>
            <p:ph type="body" idx="1"/>
          </p:nvPr>
        </p:nvSpPr>
        <p:spPr/>
        <p:txBody>
          <a:bodyPr/>
          <a:lstStyle/>
          <a:p>
            <a:r>
              <a:rPr lang="en-US" altLang="ja-JP" smtClean="0"/>
              <a:t>DynamicDNS</a:t>
            </a:r>
            <a:r>
              <a:rPr lang="ja-JP" altLang="en-US" smtClean="0"/>
              <a:t>の取得。</a:t>
            </a:r>
          </a:p>
          <a:p>
            <a:pPr lvl="1"/>
            <a:r>
              <a:rPr lang="en-US" altLang="ja-JP" smtClean="0"/>
              <a:t>DynDNS.COM</a:t>
            </a:r>
            <a:r>
              <a:rPr lang="ja-JP" altLang="en-US" smtClean="0"/>
              <a:t>　</a:t>
            </a:r>
            <a:r>
              <a:rPr lang="en-US" altLang="ja-JP" smtClean="0">
                <a:hlinkClick r:id="rId2"/>
              </a:rPr>
              <a:t>http://www.dyndns.com/</a:t>
            </a:r>
            <a:endParaRPr lang="ja-JP" altLang="en-US" smtClean="0"/>
          </a:p>
          <a:p>
            <a:pPr lvl="1"/>
            <a:r>
              <a:rPr lang="ja-JP" altLang="en-US" smtClean="0"/>
              <a:t>私的</a:t>
            </a:r>
            <a:r>
              <a:rPr lang="en-US" altLang="ja-JP" smtClean="0"/>
              <a:t>Dynamic DNS</a:t>
            </a:r>
            <a:r>
              <a:rPr lang="ja-JP" altLang="en-US" smtClean="0"/>
              <a:t>　</a:t>
            </a:r>
            <a:r>
              <a:rPr lang="en-US" altLang="ja-JP" smtClean="0">
                <a:hlinkClick r:id="rId3"/>
              </a:rPr>
              <a:t>http://www.mydns.jp/</a:t>
            </a:r>
            <a:endParaRPr lang="ja-JP" altLang="en-US" smtClean="0"/>
          </a:p>
          <a:p>
            <a:pPr lvl="1"/>
            <a:endParaRPr lang="ja-JP" altLang="en-US" smtClean="0"/>
          </a:p>
          <a:p>
            <a:r>
              <a:rPr lang="ja-JP" altLang="en-US" smtClean="0"/>
              <a:t>ルーターの</a:t>
            </a:r>
            <a:r>
              <a:rPr lang="en-US" altLang="ja-JP" smtClean="0"/>
              <a:t>80</a:t>
            </a:r>
            <a:r>
              <a:rPr lang="ja-JP" altLang="en-US" smtClean="0"/>
              <a:t>番ポート開放。</a:t>
            </a:r>
          </a:p>
          <a:p>
            <a:pPr lvl="1"/>
            <a:r>
              <a:rPr lang="ja-JP" altLang="en-US" smtClean="0"/>
              <a:t>ルーターの説明書を見ながら頑張りましょう！</a:t>
            </a:r>
          </a:p>
          <a:p>
            <a:pPr lvl="1"/>
            <a:r>
              <a:rPr lang="en-US" altLang="ja-JP" smtClean="0">
                <a:hlinkClick r:id="rId4"/>
              </a:rPr>
              <a:t>http://www.cman.jp/network/support/port.html</a:t>
            </a:r>
            <a:endParaRPr lang="en-US" altLang="ja-JP" smtClean="0"/>
          </a:p>
          <a:p>
            <a:pPr lvl="1">
              <a:buFontTx/>
              <a:buNone/>
            </a:pPr>
            <a:r>
              <a:rPr lang="ja-JP" altLang="en-US" smtClean="0"/>
              <a:t>	でポート開放のチェックができるので活用する。</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ja-JP" altLang="en-US" smtClean="0"/>
              <a:t>外部からのサーバーアクセス</a:t>
            </a:r>
          </a:p>
        </p:txBody>
      </p:sp>
      <p:pic>
        <p:nvPicPr>
          <p:cNvPr id="81924" name="Picture 4" descr="外部公開確認"/>
          <p:cNvPicPr>
            <a:picLocks noChangeAspect="1" noChangeArrowheads="1"/>
          </p:cNvPicPr>
          <p:nvPr/>
        </p:nvPicPr>
        <p:blipFill>
          <a:blip r:embed="rId2"/>
          <a:srcRect/>
          <a:stretch>
            <a:fillRect/>
          </a:stretch>
        </p:blipFill>
        <p:spPr bwMode="auto">
          <a:xfrm>
            <a:off x="1116013" y="836613"/>
            <a:ext cx="6896100" cy="508952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ja-JP" smtClean="0"/>
              <a:t>FTP</a:t>
            </a:r>
            <a:r>
              <a:rPr lang="ja-JP" altLang="en-US" smtClean="0"/>
              <a:t>サーバーの設定</a:t>
            </a:r>
          </a:p>
        </p:txBody>
      </p:sp>
      <p:sp>
        <p:nvSpPr>
          <p:cNvPr id="30723" name="Rectangle 3"/>
          <p:cNvSpPr>
            <a:spLocks noGrp="1" noChangeArrowheads="1"/>
          </p:cNvSpPr>
          <p:nvPr>
            <p:ph type="body" idx="1"/>
          </p:nvPr>
        </p:nvSpPr>
        <p:spPr/>
        <p:txBody>
          <a:bodyPr/>
          <a:lstStyle/>
          <a:p>
            <a:r>
              <a:rPr lang="ja-JP" altLang="en-US" smtClean="0"/>
              <a:t>標準では</a:t>
            </a:r>
            <a:r>
              <a:rPr lang="en-US" altLang="ja-JP" smtClean="0"/>
              <a:t>FTP6.0</a:t>
            </a:r>
            <a:r>
              <a:rPr lang="ja-JP" altLang="en-US" smtClean="0"/>
              <a:t>が付属している。</a:t>
            </a:r>
          </a:p>
          <a:p>
            <a:pPr lvl="1"/>
            <a:r>
              <a:rPr lang="en-US" altLang="ja-JP" smtClean="0"/>
              <a:t>IIS6.0</a:t>
            </a:r>
            <a:r>
              <a:rPr lang="ja-JP" altLang="en-US" smtClean="0"/>
              <a:t>マネージャのインストールが必要になる。</a:t>
            </a:r>
          </a:p>
          <a:p>
            <a:pPr lvl="1"/>
            <a:r>
              <a:rPr lang="ja-JP" altLang="en-US" smtClean="0"/>
              <a:t>でも</a:t>
            </a:r>
            <a:r>
              <a:rPr lang="en-US" altLang="ja-JP" smtClean="0"/>
              <a:t>IIS7.0</a:t>
            </a:r>
            <a:r>
              <a:rPr lang="ja-JP" altLang="en-US" smtClean="0"/>
              <a:t>マネージャで一括管理したいので・・・</a:t>
            </a:r>
          </a:p>
          <a:p>
            <a:pPr lvl="1"/>
            <a:endParaRPr lang="ja-JP" altLang="en-US" smtClean="0"/>
          </a:p>
          <a:p>
            <a:r>
              <a:rPr lang="en-US" altLang="ja-JP" smtClean="0"/>
              <a:t>FTP7.5</a:t>
            </a:r>
            <a:r>
              <a:rPr lang="ja-JP" altLang="en-US" smtClean="0"/>
              <a:t>を導入しましょう！！</a:t>
            </a:r>
          </a:p>
          <a:p>
            <a:endParaRPr lang="ja-JP" altLang="en-US" smtClean="0"/>
          </a:p>
          <a:p>
            <a:r>
              <a:rPr lang="ja-JP" altLang="en-US" smtClean="0"/>
              <a:t>以下のサイトでインストーラを手に入れる。</a:t>
            </a:r>
          </a:p>
          <a:p>
            <a:pPr lvl="1"/>
            <a:r>
              <a:rPr lang="en-US" altLang="ja-JP" smtClean="0">
                <a:hlinkClick r:id="rId2"/>
              </a:rPr>
              <a:t>http://www.iis.net/</a:t>
            </a:r>
            <a:endParaRPr lang="en-US" altLang="ja-JP"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ja-JP" smtClean="0"/>
              <a:t>FTP Publishing Service 7.5 </a:t>
            </a:r>
            <a:r>
              <a:rPr lang="ja-JP" altLang="en-US" smtClean="0"/>
              <a:t>ダウンロード</a:t>
            </a:r>
          </a:p>
        </p:txBody>
      </p:sp>
      <p:pic>
        <p:nvPicPr>
          <p:cNvPr id="56324" name="Picture 4" descr="FTP7導入001"/>
          <p:cNvPicPr>
            <a:picLocks noChangeAspect="1" noChangeArrowheads="1"/>
          </p:cNvPicPr>
          <p:nvPr/>
        </p:nvPicPr>
        <p:blipFill>
          <a:blip r:embed="rId2"/>
          <a:srcRect/>
          <a:stretch>
            <a:fillRect/>
          </a:stretch>
        </p:blipFill>
        <p:spPr bwMode="auto">
          <a:xfrm>
            <a:off x="1692275" y="1052513"/>
            <a:ext cx="5345113" cy="474662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ja-JP" smtClean="0"/>
              <a:t>FTP</a:t>
            </a:r>
            <a:r>
              <a:rPr lang="ja-JP" altLang="en-US" smtClean="0"/>
              <a:t>サーバーの導入</a:t>
            </a:r>
            <a:endParaRPr lang="en-US" altLang="ja-JP" smtClean="0"/>
          </a:p>
        </p:txBody>
      </p:sp>
      <p:pic>
        <p:nvPicPr>
          <p:cNvPr id="55300" name="Picture 4" descr="FTP7導入002"/>
          <p:cNvPicPr>
            <a:picLocks noChangeAspect="1" noChangeArrowheads="1"/>
          </p:cNvPicPr>
          <p:nvPr/>
        </p:nvPicPr>
        <p:blipFill>
          <a:blip r:embed="rId2"/>
          <a:srcRect/>
          <a:stretch>
            <a:fillRect/>
          </a:stretch>
        </p:blipFill>
        <p:spPr bwMode="auto">
          <a:xfrm>
            <a:off x="396875" y="908050"/>
            <a:ext cx="4175125" cy="3233738"/>
          </a:xfrm>
          <a:prstGeom prst="rect">
            <a:avLst/>
          </a:prstGeom>
          <a:noFill/>
        </p:spPr>
      </p:pic>
      <p:pic>
        <p:nvPicPr>
          <p:cNvPr id="55301" name="Picture 5" descr="FTP7導入003"/>
          <p:cNvPicPr>
            <a:picLocks noChangeAspect="1" noChangeArrowheads="1"/>
          </p:cNvPicPr>
          <p:nvPr/>
        </p:nvPicPr>
        <p:blipFill>
          <a:blip r:embed="rId3"/>
          <a:srcRect/>
          <a:stretch>
            <a:fillRect/>
          </a:stretch>
        </p:blipFill>
        <p:spPr bwMode="auto">
          <a:xfrm>
            <a:off x="4643438" y="2887663"/>
            <a:ext cx="3941762" cy="3036887"/>
          </a:xfrm>
          <a:prstGeom prst="rect">
            <a:avLst/>
          </a:prstGeom>
          <a:noFill/>
        </p:spPr>
      </p:pic>
      <p:sp>
        <p:nvSpPr>
          <p:cNvPr id="55302" name="AutoShape 6"/>
          <p:cNvSpPr>
            <a:spLocks noChangeArrowheads="1"/>
          </p:cNvSpPr>
          <p:nvPr/>
        </p:nvSpPr>
        <p:spPr bwMode="auto">
          <a:xfrm rot="5400000">
            <a:off x="5003006" y="1916907"/>
            <a:ext cx="676275" cy="71913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ja-JP" smtClean="0"/>
              <a:t>FTP</a:t>
            </a:r>
            <a:r>
              <a:rPr lang="ja-JP" altLang="en-US" smtClean="0"/>
              <a:t>サーバーの導入</a:t>
            </a:r>
            <a:endParaRPr lang="en-US" altLang="ja-JP" smtClean="0"/>
          </a:p>
        </p:txBody>
      </p:sp>
      <p:pic>
        <p:nvPicPr>
          <p:cNvPr id="54276" name="Picture 4" descr="FTP7導入004"/>
          <p:cNvPicPr>
            <a:picLocks noChangeAspect="1" noChangeArrowheads="1"/>
          </p:cNvPicPr>
          <p:nvPr/>
        </p:nvPicPr>
        <p:blipFill>
          <a:blip r:embed="rId2"/>
          <a:srcRect/>
          <a:stretch>
            <a:fillRect/>
          </a:stretch>
        </p:blipFill>
        <p:spPr bwMode="auto">
          <a:xfrm>
            <a:off x="395288" y="908050"/>
            <a:ext cx="4176712" cy="3227388"/>
          </a:xfrm>
          <a:prstGeom prst="rect">
            <a:avLst/>
          </a:prstGeom>
          <a:noFill/>
        </p:spPr>
      </p:pic>
      <p:pic>
        <p:nvPicPr>
          <p:cNvPr id="54277" name="Picture 5" descr="FTP7導入005"/>
          <p:cNvPicPr>
            <a:picLocks noChangeAspect="1" noChangeArrowheads="1"/>
          </p:cNvPicPr>
          <p:nvPr/>
        </p:nvPicPr>
        <p:blipFill>
          <a:blip r:embed="rId3"/>
          <a:srcRect/>
          <a:stretch>
            <a:fillRect/>
          </a:stretch>
        </p:blipFill>
        <p:spPr bwMode="auto">
          <a:xfrm>
            <a:off x="4643438" y="2886075"/>
            <a:ext cx="3970337" cy="3057525"/>
          </a:xfrm>
          <a:prstGeom prst="rect">
            <a:avLst/>
          </a:prstGeom>
          <a:noFill/>
        </p:spPr>
      </p:pic>
      <p:sp>
        <p:nvSpPr>
          <p:cNvPr id="54278" name="AutoShape 6"/>
          <p:cNvSpPr>
            <a:spLocks noChangeArrowheads="1"/>
          </p:cNvSpPr>
          <p:nvPr/>
        </p:nvSpPr>
        <p:spPr bwMode="auto">
          <a:xfrm rot="5400000">
            <a:off x="5003006" y="1916907"/>
            <a:ext cx="676275" cy="71913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ja-JP" smtClean="0"/>
              <a:t>FTP</a:t>
            </a:r>
            <a:r>
              <a:rPr lang="ja-JP" altLang="en-US" smtClean="0"/>
              <a:t>サーバーの導入</a:t>
            </a:r>
          </a:p>
        </p:txBody>
      </p:sp>
      <p:pic>
        <p:nvPicPr>
          <p:cNvPr id="53252" name="Picture 4" descr="FTP7導入006"/>
          <p:cNvPicPr>
            <a:picLocks noChangeAspect="1" noChangeArrowheads="1"/>
          </p:cNvPicPr>
          <p:nvPr/>
        </p:nvPicPr>
        <p:blipFill>
          <a:blip r:embed="rId2"/>
          <a:srcRect/>
          <a:stretch>
            <a:fillRect/>
          </a:stretch>
        </p:blipFill>
        <p:spPr bwMode="auto">
          <a:xfrm>
            <a:off x="395288" y="908050"/>
            <a:ext cx="4105275" cy="3178175"/>
          </a:xfrm>
          <a:prstGeom prst="rect">
            <a:avLst/>
          </a:prstGeom>
          <a:noFill/>
        </p:spPr>
      </p:pic>
      <p:pic>
        <p:nvPicPr>
          <p:cNvPr id="53253" name="Picture 5" descr="FTP7導入007"/>
          <p:cNvPicPr>
            <a:picLocks noChangeAspect="1" noChangeArrowheads="1"/>
          </p:cNvPicPr>
          <p:nvPr/>
        </p:nvPicPr>
        <p:blipFill>
          <a:blip r:embed="rId3"/>
          <a:srcRect/>
          <a:stretch>
            <a:fillRect/>
          </a:stretch>
        </p:blipFill>
        <p:spPr bwMode="auto">
          <a:xfrm>
            <a:off x="4572000" y="2833688"/>
            <a:ext cx="4022725" cy="3109912"/>
          </a:xfrm>
          <a:prstGeom prst="rect">
            <a:avLst/>
          </a:prstGeom>
          <a:noFill/>
        </p:spPr>
      </p:pic>
      <p:sp>
        <p:nvSpPr>
          <p:cNvPr id="53255" name="AutoShape 7"/>
          <p:cNvSpPr>
            <a:spLocks noChangeArrowheads="1"/>
          </p:cNvSpPr>
          <p:nvPr/>
        </p:nvSpPr>
        <p:spPr bwMode="auto">
          <a:xfrm rot="5400000">
            <a:off x="5003006" y="1916907"/>
            <a:ext cx="676275" cy="71913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ja-JP" smtClean="0"/>
              <a:t>Web</a:t>
            </a:r>
            <a:r>
              <a:rPr lang="ja-JP" altLang="en-US" smtClean="0"/>
              <a:t>サーバー導入キットの中身</a:t>
            </a:r>
          </a:p>
        </p:txBody>
      </p:sp>
      <p:sp>
        <p:nvSpPr>
          <p:cNvPr id="23555" name="Rectangle 3"/>
          <p:cNvSpPr>
            <a:spLocks noGrp="1" noChangeArrowheads="1"/>
          </p:cNvSpPr>
          <p:nvPr>
            <p:ph type="body" idx="1"/>
          </p:nvPr>
        </p:nvSpPr>
        <p:spPr/>
        <p:txBody>
          <a:bodyPr/>
          <a:lstStyle/>
          <a:p>
            <a:r>
              <a:rPr lang="en-US" altLang="ja-JP" smtClean="0"/>
              <a:t>WindowsWebServer2008</a:t>
            </a:r>
          </a:p>
          <a:p>
            <a:endParaRPr lang="en-US" altLang="ja-JP" smtClean="0"/>
          </a:p>
          <a:p>
            <a:endParaRPr lang="en-US" altLang="ja-JP" smtClean="0"/>
          </a:p>
          <a:p>
            <a:r>
              <a:rPr lang="ja-JP" altLang="en-US" smtClean="0"/>
              <a:t>サーバーマシン（</a:t>
            </a:r>
            <a:r>
              <a:rPr lang="en-US" altLang="ja-JP" smtClean="0"/>
              <a:t>HP ML110 G5</a:t>
            </a:r>
            <a:r>
              <a:rPr lang="ja-JP" altLang="en-US" smtClean="0"/>
              <a:t>）</a:t>
            </a:r>
          </a:p>
          <a:p>
            <a:endParaRPr lang="ja-JP" altLang="en-US" smtClean="0"/>
          </a:p>
          <a:p>
            <a:endParaRPr lang="ja-JP" altLang="en-US" smtClean="0"/>
          </a:p>
          <a:p>
            <a:r>
              <a:rPr lang="ja-JP" altLang="en-US" smtClean="0"/>
              <a:t>ひと目でわかる</a:t>
            </a:r>
            <a:r>
              <a:rPr lang="en-US" altLang="ja-JP" smtClean="0"/>
              <a:t>IIS7.0</a:t>
            </a:r>
          </a:p>
        </p:txBody>
      </p:sp>
      <p:pic>
        <p:nvPicPr>
          <p:cNvPr id="23556" name="Picture 4" descr="WindowsWebServer2008"/>
          <p:cNvPicPr>
            <a:picLocks noChangeAspect="1" noChangeArrowheads="1"/>
          </p:cNvPicPr>
          <p:nvPr/>
        </p:nvPicPr>
        <p:blipFill>
          <a:blip r:embed="rId2"/>
          <a:srcRect/>
          <a:stretch>
            <a:fillRect/>
          </a:stretch>
        </p:blipFill>
        <p:spPr bwMode="auto">
          <a:xfrm>
            <a:off x="6516688" y="908050"/>
            <a:ext cx="1511300" cy="1511300"/>
          </a:xfrm>
          <a:prstGeom prst="rect">
            <a:avLst/>
          </a:prstGeom>
          <a:noFill/>
        </p:spPr>
      </p:pic>
      <p:pic>
        <p:nvPicPr>
          <p:cNvPr id="23557" name="Picture 5" descr="HPML110G5"/>
          <p:cNvPicPr>
            <a:picLocks noChangeAspect="1" noChangeArrowheads="1"/>
          </p:cNvPicPr>
          <p:nvPr/>
        </p:nvPicPr>
        <p:blipFill>
          <a:blip r:embed="rId3"/>
          <a:srcRect/>
          <a:stretch>
            <a:fillRect/>
          </a:stretch>
        </p:blipFill>
        <p:spPr bwMode="auto">
          <a:xfrm>
            <a:off x="6516688" y="2565400"/>
            <a:ext cx="1511300" cy="1511300"/>
          </a:xfrm>
          <a:prstGeom prst="rect">
            <a:avLst/>
          </a:prstGeom>
          <a:noFill/>
        </p:spPr>
      </p:pic>
      <p:pic>
        <p:nvPicPr>
          <p:cNvPr id="23558" name="Picture 6" descr="IIS7"/>
          <p:cNvPicPr>
            <a:picLocks noChangeAspect="1" noChangeArrowheads="1"/>
          </p:cNvPicPr>
          <p:nvPr/>
        </p:nvPicPr>
        <p:blipFill>
          <a:blip r:embed="rId4" cstate="print"/>
          <a:srcRect/>
          <a:stretch>
            <a:fillRect/>
          </a:stretch>
        </p:blipFill>
        <p:spPr bwMode="auto">
          <a:xfrm>
            <a:off x="6516688" y="4221163"/>
            <a:ext cx="1517650" cy="15176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ja-JP" smtClean="0"/>
              <a:t>FTP</a:t>
            </a:r>
            <a:r>
              <a:rPr lang="ja-JP" altLang="en-US" smtClean="0"/>
              <a:t>サーバーの導入</a:t>
            </a:r>
          </a:p>
        </p:txBody>
      </p:sp>
      <p:pic>
        <p:nvPicPr>
          <p:cNvPr id="57350" name="Picture 6" descr="FTP7導入008"/>
          <p:cNvPicPr>
            <a:picLocks noChangeAspect="1" noChangeArrowheads="1"/>
          </p:cNvPicPr>
          <p:nvPr/>
        </p:nvPicPr>
        <p:blipFill>
          <a:blip r:embed="rId2"/>
          <a:srcRect/>
          <a:stretch>
            <a:fillRect/>
          </a:stretch>
        </p:blipFill>
        <p:spPr bwMode="auto">
          <a:xfrm>
            <a:off x="1108075" y="868363"/>
            <a:ext cx="6777038" cy="500856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ja-JP" smtClean="0"/>
              <a:t>FTP</a:t>
            </a:r>
            <a:r>
              <a:rPr lang="ja-JP" altLang="en-US" smtClean="0"/>
              <a:t>サーバーの導入</a:t>
            </a:r>
          </a:p>
        </p:txBody>
      </p:sp>
      <p:pic>
        <p:nvPicPr>
          <p:cNvPr id="59398" name="Picture 6" descr="FTP7導入010"/>
          <p:cNvPicPr>
            <a:picLocks noChangeAspect="1" noChangeArrowheads="1"/>
          </p:cNvPicPr>
          <p:nvPr/>
        </p:nvPicPr>
        <p:blipFill>
          <a:blip r:embed="rId2"/>
          <a:srcRect/>
          <a:stretch>
            <a:fillRect/>
          </a:stretch>
        </p:blipFill>
        <p:spPr bwMode="auto">
          <a:xfrm>
            <a:off x="1814513" y="1471613"/>
            <a:ext cx="5514975" cy="391477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ja-JP" smtClean="0"/>
              <a:t>FTP</a:t>
            </a:r>
            <a:r>
              <a:rPr lang="ja-JP" altLang="en-US" smtClean="0"/>
              <a:t>サーバーの導入</a:t>
            </a:r>
          </a:p>
        </p:txBody>
      </p:sp>
      <p:pic>
        <p:nvPicPr>
          <p:cNvPr id="58372" name="Picture 4" descr="FTP7導入011"/>
          <p:cNvPicPr>
            <a:picLocks noChangeAspect="1" noChangeArrowheads="1"/>
          </p:cNvPicPr>
          <p:nvPr/>
        </p:nvPicPr>
        <p:blipFill>
          <a:blip r:embed="rId2"/>
          <a:srcRect/>
          <a:stretch>
            <a:fillRect/>
          </a:stretch>
        </p:blipFill>
        <p:spPr bwMode="auto">
          <a:xfrm>
            <a:off x="1804988" y="1485900"/>
            <a:ext cx="5534025" cy="38862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ja-JP" smtClean="0"/>
              <a:t>FTP</a:t>
            </a:r>
            <a:r>
              <a:rPr lang="ja-JP" altLang="en-US" smtClean="0"/>
              <a:t>サーバーの導入</a:t>
            </a:r>
          </a:p>
        </p:txBody>
      </p:sp>
      <p:pic>
        <p:nvPicPr>
          <p:cNvPr id="60420" name="Picture 4" descr="FTP7導入012"/>
          <p:cNvPicPr>
            <a:picLocks noChangeAspect="1" noChangeArrowheads="1"/>
          </p:cNvPicPr>
          <p:nvPr/>
        </p:nvPicPr>
        <p:blipFill>
          <a:blip r:embed="rId2"/>
          <a:srcRect/>
          <a:stretch>
            <a:fillRect/>
          </a:stretch>
        </p:blipFill>
        <p:spPr bwMode="auto">
          <a:xfrm>
            <a:off x="1800225" y="1481138"/>
            <a:ext cx="5543550" cy="389572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ja-JP" smtClean="0"/>
              <a:t>FTP</a:t>
            </a:r>
            <a:r>
              <a:rPr lang="ja-JP" altLang="en-US" smtClean="0"/>
              <a:t>サーバーの導入</a:t>
            </a:r>
          </a:p>
        </p:txBody>
      </p:sp>
      <p:pic>
        <p:nvPicPr>
          <p:cNvPr id="61443" name="Picture 3" descr="FTP7導入013"/>
          <p:cNvPicPr>
            <a:picLocks noChangeAspect="1" noChangeArrowheads="1"/>
          </p:cNvPicPr>
          <p:nvPr/>
        </p:nvPicPr>
        <p:blipFill>
          <a:blip r:embed="rId2"/>
          <a:srcRect/>
          <a:stretch>
            <a:fillRect/>
          </a:stretch>
        </p:blipFill>
        <p:spPr bwMode="auto">
          <a:xfrm>
            <a:off x="1042988" y="904875"/>
            <a:ext cx="6991350" cy="504507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ja-JP" smtClean="0"/>
              <a:t>FTP</a:t>
            </a:r>
            <a:r>
              <a:rPr lang="ja-JP" altLang="en-US" smtClean="0"/>
              <a:t>サーバーの導入</a:t>
            </a:r>
          </a:p>
        </p:txBody>
      </p:sp>
      <p:pic>
        <p:nvPicPr>
          <p:cNvPr id="65540" name="Picture 4" descr="FTP7導入_ユーザ設定"/>
          <p:cNvPicPr>
            <a:picLocks noChangeAspect="1" noChangeArrowheads="1"/>
          </p:cNvPicPr>
          <p:nvPr/>
        </p:nvPicPr>
        <p:blipFill>
          <a:blip r:embed="rId2"/>
          <a:srcRect/>
          <a:stretch>
            <a:fillRect/>
          </a:stretch>
        </p:blipFill>
        <p:spPr bwMode="auto">
          <a:xfrm>
            <a:off x="965200" y="836613"/>
            <a:ext cx="7062788" cy="508635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ja-JP" smtClean="0"/>
              <a:t>FTP</a:t>
            </a:r>
            <a:r>
              <a:rPr lang="ja-JP" altLang="en-US" smtClean="0"/>
              <a:t>サーバーの導入</a:t>
            </a:r>
          </a:p>
        </p:txBody>
      </p:sp>
      <p:pic>
        <p:nvPicPr>
          <p:cNvPr id="66563" name="Picture 3" descr="FTP7導入_ユーザ設定002"/>
          <p:cNvPicPr>
            <a:picLocks noChangeAspect="1" noChangeArrowheads="1"/>
          </p:cNvPicPr>
          <p:nvPr/>
        </p:nvPicPr>
        <p:blipFill>
          <a:blip r:embed="rId2"/>
          <a:srcRect/>
          <a:stretch>
            <a:fillRect/>
          </a:stretch>
        </p:blipFill>
        <p:spPr bwMode="auto">
          <a:xfrm>
            <a:off x="971550" y="836613"/>
            <a:ext cx="7059613" cy="5091112"/>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ja-JP" smtClean="0"/>
              <a:t>FTP</a:t>
            </a:r>
            <a:r>
              <a:rPr lang="ja-JP" altLang="en-US" smtClean="0"/>
              <a:t>サーバーの導入</a:t>
            </a:r>
          </a:p>
        </p:txBody>
      </p:sp>
      <p:sp>
        <p:nvSpPr>
          <p:cNvPr id="77827" name="Rectangle 3"/>
          <p:cNvSpPr>
            <a:spLocks noGrp="1" noChangeArrowheads="1"/>
          </p:cNvSpPr>
          <p:nvPr>
            <p:ph type="body" idx="1"/>
          </p:nvPr>
        </p:nvSpPr>
        <p:spPr/>
        <p:txBody>
          <a:bodyPr/>
          <a:lstStyle/>
          <a:p>
            <a:r>
              <a:rPr lang="ja-JP" altLang="en-US" smtClean="0"/>
              <a:t>ファイアウォールでポートを開放する。</a:t>
            </a:r>
          </a:p>
          <a:p>
            <a:pPr lvl="1"/>
            <a:r>
              <a:rPr lang="en-US" altLang="ja-JP" smtClean="0"/>
              <a:t>FTP7.5</a:t>
            </a:r>
            <a:r>
              <a:rPr lang="ja-JP" altLang="en-US" smtClean="0"/>
              <a:t>は自動で</a:t>
            </a:r>
            <a:r>
              <a:rPr lang="en-US" altLang="ja-JP" smtClean="0"/>
              <a:t>Windows</a:t>
            </a:r>
            <a:r>
              <a:rPr lang="ja-JP" altLang="en-US" smtClean="0"/>
              <a:t>ファイアウォールのポート開放してくれないので、手動で開放する。</a:t>
            </a:r>
          </a:p>
          <a:p>
            <a:pPr lvl="1"/>
            <a:r>
              <a:rPr lang="ja-JP" altLang="en-US" smtClean="0"/>
              <a:t>既定なら</a:t>
            </a:r>
            <a:r>
              <a:rPr lang="en-US" altLang="ja-JP" smtClean="0"/>
              <a:t>20,21</a:t>
            </a:r>
            <a:r>
              <a:rPr lang="ja-JP" altLang="en-US" smtClean="0"/>
              <a:t>番ポートを開放する。</a:t>
            </a:r>
          </a:p>
          <a:p>
            <a:endParaRPr lang="en-US" altLang="ja-JP" smtClean="0"/>
          </a:p>
          <a:p>
            <a:r>
              <a:rPr lang="ja-JP" altLang="en-US" smtClean="0"/>
              <a:t>ルーターのポートも開放する。</a:t>
            </a:r>
          </a:p>
          <a:p>
            <a:endParaRPr lang="ja-JP" altLang="en-US" smtClean="0"/>
          </a:p>
          <a:p>
            <a:r>
              <a:rPr lang="ja-JP" altLang="en-US" smtClean="0"/>
              <a:t>ユーザーアカウントの作成。</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ja-JP" smtClean="0"/>
              <a:t>FTP</a:t>
            </a:r>
            <a:r>
              <a:rPr lang="ja-JP" altLang="en-US" smtClean="0"/>
              <a:t>サーバーの導入</a:t>
            </a:r>
          </a:p>
        </p:txBody>
      </p:sp>
      <p:sp>
        <p:nvSpPr>
          <p:cNvPr id="78851" name="Rectangle 3"/>
          <p:cNvSpPr>
            <a:spLocks noGrp="1" noChangeArrowheads="1"/>
          </p:cNvSpPr>
          <p:nvPr>
            <p:ph type="body" idx="1"/>
          </p:nvPr>
        </p:nvSpPr>
        <p:spPr/>
        <p:txBody>
          <a:bodyPr/>
          <a:lstStyle/>
          <a:p>
            <a:r>
              <a:rPr lang="ja-JP" altLang="en-US" smtClean="0"/>
              <a:t>ログイン用のアカウントを作成しました。</a:t>
            </a:r>
          </a:p>
        </p:txBody>
      </p:sp>
      <p:pic>
        <p:nvPicPr>
          <p:cNvPr id="78852" name="Picture 4" descr="ユーザー追加"/>
          <p:cNvPicPr>
            <a:picLocks noChangeAspect="1" noChangeArrowheads="1"/>
          </p:cNvPicPr>
          <p:nvPr/>
        </p:nvPicPr>
        <p:blipFill>
          <a:blip r:embed="rId2"/>
          <a:srcRect/>
          <a:stretch>
            <a:fillRect/>
          </a:stretch>
        </p:blipFill>
        <p:spPr bwMode="auto">
          <a:xfrm>
            <a:off x="1644650" y="1606550"/>
            <a:ext cx="5591175" cy="4198938"/>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ja-JP" smtClean="0"/>
              <a:t>FTP</a:t>
            </a:r>
            <a:r>
              <a:rPr lang="ja-JP" altLang="en-US" smtClean="0"/>
              <a:t>サーバーの導入</a:t>
            </a:r>
          </a:p>
        </p:txBody>
      </p:sp>
      <p:pic>
        <p:nvPicPr>
          <p:cNvPr id="62468" name="Picture 4" descr="ftp_connect"/>
          <p:cNvPicPr>
            <a:picLocks noChangeAspect="1" noChangeArrowheads="1"/>
          </p:cNvPicPr>
          <p:nvPr/>
        </p:nvPicPr>
        <p:blipFill>
          <a:blip r:embed="rId2"/>
          <a:srcRect/>
          <a:stretch>
            <a:fillRect/>
          </a:stretch>
        </p:blipFill>
        <p:spPr bwMode="auto">
          <a:xfrm>
            <a:off x="1098550" y="908050"/>
            <a:ext cx="6786563" cy="49498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ja-JP" altLang="en-US" smtClean="0"/>
              <a:t>ところで「サーバー」ってなんぞ？</a:t>
            </a:r>
          </a:p>
        </p:txBody>
      </p:sp>
      <p:sp>
        <p:nvSpPr>
          <p:cNvPr id="22531" name="Rectangle 3"/>
          <p:cNvSpPr>
            <a:spLocks noGrp="1" noChangeArrowheads="1"/>
          </p:cNvSpPr>
          <p:nvPr>
            <p:ph type="body" idx="1"/>
          </p:nvPr>
        </p:nvSpPr>
        <p:spPr>
          <a:xfrm>
            <a:off x="357188" y="981075"/>
            <a:ext cx="8286750" cy="5019675"/>
          </a:xfrm>
        </p:spPr>
        <p:txBody>
          <a:bodyPr/>
          <a:lstStyle/>
          <a:p>
            <a:pPr>
              <a:lnSpc>
                <a:spcPct val="90000"/>
              </a:lnSpc>
            </a:pPr>
            <a:r>
              <a:rPr lang="ja-JP" altLang="en-US" smtClean="0"/>
              <a:t>情報やサービスを要求してくるクライアントに対して、それらを提供するソフトウェア、もしくはコンピュータの事です。</a:t>
            </a:r>
          </a:p>
          <a:p>
            <a:pPr>
              <a:lnSpc>
                <a:spcPct val="90000"/>
              </a:lnSpc>
            </a:pPr>
            <a:endParaRPr lang="ja-JP" altLang="en-US" smtClean="0"/>
          </a:p>
          <a:p>
            <a:pPr>
              <a:lnSpc>
                <a:spcPct val="90000"/>
              </a:lnSpc>
            </a:pPr>
            <a:r>
              <a:rPr lang="ja-JP" altLang="en-US" smtClean="0"/>
              <a:t>サーバー</a:t>
            </a:r>
            <a:r>
              <a:rPr lang="en-US" altLang="ja-JP" smtClean="0"/>
              <a:t>OS</a:t>
            </a:r>
          </a:p>
          <a:p>
            <a:pPr lvl="1">
              <a:lnSpc>
                <a:spcPct val="90000"/>
              </a:lnSpc>
            </a:pPr>
            <a:r>
              <a:rPr lang="en-US" altLang="ja-JP" smtClean="0"/>
              <a:t>WindowsServer, RedHatEnterpriseLinux, Solaris</a:t>
            </a:r>
            <a:endParaRPr lang="ja-JP" altLang="en-US" smtClean="0"/>
          </a:p>
          <a:p>
            <a:pPr lvl="1">
              <a:lnSpc>
                <a:spcPct val="90000"/>
              </a:lnSpc>
            </a:pPr>
            <a:endParaRPr lang="en-US" altLang="ja-JP" smtClean="0"/>
          </a:p>
          <a:p>
            <a:pPr>
              <a:lnSpc>
                <a:spcPct val="90000"/>
              </a:lnSpc>
            </a:pPr>
            <a:r>
              <a:rPr lang="ja-JP" altLang="en-US" smtClean="0"/>
              <a:t>サーバーソフトウェア</a:t>
            </a:r>
          </a:p>
          <a:p>
            <a:pPr lvl="1">
              <a:lnSpc>
                <a:spcPct val="90000"/>
              </a:lnSpc>
            </a:pPr>
            <a:r>
              <a:rPr lang="en-US" altLang="ja-JP" smtClean="0"/>
              <a:t> IIS, Apache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ja-JP" altLang="en-US" smtClean="0"/>
              <a:t>アクセスログの設定</a:t>
            </a:r>
          </a:p>
        </p:txBody>
      </p:sp>
      <p:sp>
        <p:nvSpPr>
          <p:cNvPr id="32771" name="Rectangle 3"/>
          <p:cNvSpPr>
            <a:spLocks noGrp="1" noChangeArrowheads="1"/>
          </p:cNvSpPr>
          <p:nvPr>
            <p:ph type="body" idx="1"/>
          </p:nvPr>
        </p:nvSpPr>
        <p:spPr/>
        <p:txBody>
          <a:bodyPr/>
          <a:lstStyle/>
          <a:p>
            <a:r>
              <a:rPr lang="ja-JP" altLang="en-US" smtClean="0"/>
              <a:t>既定の設定では</a:t>
            </a:r>
          </a:p>
          <a:p>
            <a:pPr>
              <a:buFontTx/>
              <a:buNone/>
            </a:pPr>
            <a:r>
              <a:rPr lang="ja-JP" altLang="en-US" smtClean="0"/>
              <a:t>	「</a:t>
            </a:r>
            <a:r>
              <a:rPr lang="en-US" altLang="ja-JP" smtClean="0"/>
              <a:t>%SystemDrive%\inetpub\logs\LogFiles</a:t>
            </a:r>
            <a:r>
              <a:rPr lang="ja-JP" altLang="en-US" smtClean="0"/>
              <a:t>」</a:t>
            </a:r>
          </a:p>
          <a:p>
            <a:pPr>
              <a:buFontTx/>
              <a:buNone/>
            </a:pPr>
            <a:r>
              <a:rPr lang="ja-JP" altLang="en-US" smtClean="0"/>
              <a:t>	にテキストファイル形式で保存されている。</a:t>
            </a:r>
          </a:p>
          <a:p>
            <a:endParaRPr lang="en-US" altLang="ja-JP" smtClean="0"/>
          </a:p>
          <a:p>
            <a:r>
              <a:rPr lang="ja-JP" altLang="en-US" smtClean="0"/>
              <a:t>サーバー、サイトレベルのログファイルの設定が可能。</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ja-JP" altLang="en-US" smtClean="0"/>
              <a:t>アクセスログの設定</a:t>
            </a:r>
          </a:p>
        </p:txBody>
      </p:sp>
      <p:pic>
        <p:nvPicPr>
          <p:cNvPr id="79876" name="Picture 4" descr="log設定001"/>
          <p:cNvPicPr>
            <a:picLocks noChangeAspect="1" noChangeArrowheads="1"/>
          </p:cNvPicPr>
          <p:nvPr/>
        </p:nvPicPr>
        <p:blipFill>
          <a:blip r:embed="rId2"/>
          <a:srcRect/>
          <a:stretch>
            <a:fillRect/>
          </a:stretch>
        </p:blipFill>
        <p:spPr bwMode="auto">
          <a:xfrm>
            <a:off x="1187450" y="836613"/>
            <a:ext cx="6624638" cy="508952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ja-JP" altLang="en-US" smtClean="0"/>
              <a:t>アクセスログの設定</a:t>
            </a:r>
          </a:p>
        </p:txBody>
      </p:sp>
      <p:pic>
        <p:nvPicPr>
          <p:cNvPr id="80900" name="Picture 4" descr="Log設定002"/>
          <p:cNvPicPr>
            <a:picLocks noChangeAspect="1" noChangeArrowheads="1"/>
          </p:cNvPicPr>
          <p:nvPr/>
        </p:nvPicPr>
        <p:blipFill>
          <a:blip r:embed="rId2"/>
          <a:srcRect/>
          <a:stretch>
            <a:fillRect/>
          </a:stretch>
        </p:blipFill>
        <p:spPr bwMode="auto">
          <a:xfrm>
            <a:off x="1187450" y="836613"/>
            <a:ext cx="6624638" cy="5084762"/>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ja-JP" altLang="en-US" smtClean="0"/>
              <a:t>アクセスの制限</a:t>
            </a:r>
          </a:p>
        </p:txBody>
      </p:sp>
      <p:sp>
        <p:nvSpPr>
          <p:cNvPr id="33795" name="Rectangle 3"/>
          <p:cNvSpPr>
            <a:spLocks noGrp="1" noChangeArrowheads="1"/>
          </p:cNvSpPr>
          <p:nvPr>
            <p:ph type="body" idx="1"/>
          </p:nvPr>
        </p:nvSpPr>
        <p:spPr/>
        <p:txBody>
          <a:bodyPr/>
          <a:lstStyle/>
          <a:p>
            <a:r>
              <a:rPr lang="ja-JP" altLang="en-US" smtClean="0"/>
              <a:t>特定の</a:t>
            </a:r>
            <a:r>
              <a:rPr lang="en-US" altLang="ja-JP" smtClean="0"/>
              <a:t>IP</a:t>
            </a:r>
            <a:r>
              <a:rPr lang="ja-JP" altLang="en-US" smtClean="0"/>
              <a:t>およびドメインからのアクセスを制限できる。</a:t>
            </a:r>
          </a:p>
          <a:p>
            <a:pPr lvl="1"/>
            <a:r>
              <a:rPr lang="ja-JP" altLang="en-US" smtClean="0"/>
              <a:t>ただしドメイン名のフィルタはサーバーパフォーマスに影響を与えるので注意。</a:t>
            </a:r>
          </a:p>
          <a:p>
            <a:pPr lvl="1"/>
            <a:endParaRPr lang="ja-JP" altLang="en-US" smtClean="0"/>
          </a:p>
          <a:p>
            <a:r>
              <a:rPr lang="en-US" altLang="ja-JP" smtClean="0"/>
              <a:t>IIS</a:t>
            </a:r>
            <a:r>
              <a:rPr lang="ja-JP" altLang="en-US" smtClean="0"/>
              <a:t>にアクセス制限の機能を追加する。</a:t>
            </a:r>
          </a:p>
          <a:p>
            <a:pPr lvl="1"/>
            <a:r>
              <a:rPr lang="ja-JP" altLang="en-US" smtClean="0"/>
              <a:t>ドメインの制限は機能追加後に更に個別で有効にしなければならない。</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ja-JP" altLang="en-US" smtClean="0"/>
              <a:t>宣伝</a:t>
            </a:r>
          </a:p>
        </p:txBody>
      </p:sp>
      <p:sp>
        <p:nvSpPr>
          <p:cNvPr id="34819" name="Rectangle 3"/>
          <p:cNvSpPr>
            <a:spLocks noGrp="1" noChangeArrowheads="1"/>
          </p:cNvSpPr>
          <p:nvPr>
            <p:ph type="body" idx="1"/>
          </p:nvPr>
        </p:nvSpPr>
        <p:spPr/>
        <p:txBody>
          <a:bodyPr/>
          <a:lstStyle/>
          <a:p>
            <a:r>
              <a:rPr lang="ja-JP" altLang="en-US" smtClean="0"/>
              <a:t>スキルチャージの体験記</a:t>
            </a:r>
          </a:p>
          <a:p>
            <a:pPr lvl="1"/>
            <a:r>
              <a:rPr lang="ja-JP" altLang="en-US" smtClean="0"/>
              <a:t>「アルザな落書き」</a:t>
            </a:r>
          </a:p>
          <a:p>
            <a:pPr lvl="1"/>
            <a:r>
              <a:rPr lang="en-US" altLang="ja-JP" smtClean="0">
                <a:hlinkClick r:id="rId2"/>
              </a:rPr>
              <a:t>http://alza-taka2.blogspot.com/</a:t>
            </a:r>
            <a:endParaRPr lang="en-US" altLang="ja-JP" smtClean="0"/>
          </a:p>
          <a:p>
            <a:endParaRPr lang="ja-JP" altLang="en-US" smtClean="0"/>
          </a:p>
          <a:p>
            <a:r>
              <a:rPr lang="ja-JP" altLang="en-US" smtClean="0"/>
              <a:t>すまべん</a:t>
            </a:r>
          </a:p>
          <a:p>
            <a:pPr lvl="1"/>
            <a:r>
              <a:rPr lang="ja-JP" altLang="en-US" smtClean="0"/>
              <a:t>関西＃４　</a:t>
            </a:r>
            <a:r>
              <a:rPr lang="en-US" altLang="ja-JP" smtClean="0"/>
              <a:t>7</a:t>
            </a:r>
            <a:r>
              <a:rPr lang="ja-JP" altLang="en-US" smtClean="0"/>
              <a:t>月</a:t>
            </a:r>
            <a:r>
              <a:rPr lang="en-US" altLang="ja-JP" smtClean="0"/>
              <a:t>25</a:t>
            </a:r>
            <a:r>
              <a:rPr lang="ja-JP" altLang="en-US" smtClean="0"/>
              <a:t>日開催</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ja-JP" altLang="en-US" smtClean="0"/>
              <a:t>ありがとうございました</a:t>
            </a:r>
          </a:p>
        </p:txBody>
      </p:sp>
      <p:sp>
        <p:nvSpPr>
          <p:cNvPr id="35843" name="Rectangle 3"/>
          <p:cNvSpPr>
            <a:spLocks noGrp="1" noChangeArrowheads="1"/>
          </p:cNvSpPr>
          <p:nvPr>
            <p:ph type="body" idx="1"/>
          </p:nvPr>
        </p:nvSpPr>
        <p:spPr>
          <a:xfrm>
            <a:off x="357188" y="2565400"/>
            <a:ext cx="8286750" cy="935038"/>
          </a:xfrm>
        </p:spPr>
        <p:txBody>
          <a:bodyPr/>
          <a:lstStyle/>
          <a:p>
            <a:pPr algn="ctr">
              <a:buFontTx/>
              <a:buNone/>
            </a:pPr>
            <a:r>
              <a:rPr lang="en-US" altLang="ja-JP" sz="4000" smtClean="0"/>
              <a:t>Let’s enjoy WindowsServer &amp; IIS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ja-JP" altLang="en-US" smtClean="0"/>
              <a:t>ところで「サーバー」ってなんぞ？</a:t>
            </a:r>
          </a:p>
        </p:txBody>
      </p:sp>
      <p:sp>
        <p:nvSpPr>
          <p:cNvPr id="21507" name="Rectangle 3"/>
          <p:cNvSpPr>
            <a:spLocks noGrp="1" noChangeArrowheads="1"/>
          </p:cNvSpPr>
          <p:nvPr>
            <p:ph type="body" idx="1"/>
          </p:nvPr>
        </p:nvSpPr>
        <p:spPr/>
        <p:txBody>
          <a:bodyPr/>
          <a:lstStyle/>
          <a:p>
            <a:r>
              <a:rPr lang="ja-JP" altLang="en-US" sz="2800" smtClean="0"/>
              <a:t>提供するサービスとは？</a:t>
            </a:r>
          </a:p>
          <a:p>
            <a:pPr lvl="1"/>
            <a:r>
              <a:rPr lang="en-US" altLang="ja-JP" sz="2400" smtClean="0"/>
              <a:t>Web</a:t>
            </a:r>
            <a:r>
              <a:rPr lang="ja-JP" altLang="en-US" sz="2400" smtClean="0"/>
              <a:t>サーバー</a:t>
            </a:r>
          </a:p>
          <a:p>
            <a:pPr lvl="1"/>
            <a:r>
              <a:rPr lang="ja-JP" altLang="en-US" sz="2400" smtClean="0"/>
              <a:t>メールサーバー</a:t>
            </a:r>
          </a:p>
          <a:p>
            <a:pPr lvl="1"/>
            <a:r>
              <a:rPr lang="en-US" altLang="ja-JP" sz="2400" smtClean="0"/>
              <a:t>FTP</a:t>
            </a:r>
            <a:r>
              <a:rPr lang="ja-JP" altLang="en-US" sz="2400" smtClean="0"/>
              <a:t>サーバー　</a:t>
            </a:r>
            <a:r>
              <a:rPr lang="en-US" altLang="ja-JP" sz="2400" smtClean="0"/>
              <a:t>…etc</a:t>
            </a:r>
          </a:p>
          <a:p>
            <a:endParaRPr lang="en-US" altLang="ja-JP" sz="2800" smtClean="0"/>
          </a:p>
          <a:p>
            <a:r>
              <a:rPr lang="ja-JP" altLang="en-US" sz="2800" smtClean="0"/>
              <a:t>複数のサービスをひとつのサーバー機で提供することもできる。</a:t>
            </a:r>
          </a:p>
          <a:p>
            <a:endParaRPr lang="ja-JP" altLang="en-US" sz="2800" smtClean="0"/>
          </a:p>
          <a:p>
            <a:r>
              <a:rPr lang="ja-JP" altLang="en-US" sz="2800" smtClean="0"/>
              <a:t>ひとつの同じサービスを複数のサーバー機で提供することもできる。（処理の分散＝スケールアウト）</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ja-JP" altLang="en-US" smtClean="0"/>
              <a:t>「</a:t>
            </a:r>
            <a:r>
              <a:rPr lang="en-US" altLang="ja-JP" smtClean="0"/>
              <a:t>WindowsWebServer2008</a:t>
            </a:r>
            <a:r>
              <a:rPr lang="ja-JP" altLang="en-US" smtClean="0"/>
              <a:t>」って？</a:t>
            </a:r>
          </a:p>
        </p:txBody>
      </p:sp>
      <p:sp>
        <p:nvSpPr>
          <p:cNvPr id="76803" name="Rectangle 3"/>
          <p:cNvSpPr>
            <a:spLocks noGrp="1" noChangeArrowheads="1"/>
          </p:cNvSpPr>
          <p:nvPr>
            <p:ph type="body" idx="1"/>
          </p:nvPr>
        </p:nvSpPr>
        <p:spPr>
          <a:xfrm>
            <a:off x="357188" y="1484313"/>
            <a:ext cx="8286750" cy="4516437"/>
          </a:xfrm>
        </p:spPr>
        <p:txBody>
          <a:bodyPr/>
          <a:lstStyle/>
          <a:p>
            <a:r>
              <a:rPr lang="en-US" altLang="ja-JP" smtClean="0"/>
              <a:t>Microsoft</a:t>
            </a:r>
            <a:r>
              <a:rPr lang="ja-JP" altLang="en-US" smtClean="0"/>
              <a:t>が提供しているサーバー</a:t>
            </a:r>
            <a:r>
              <a:rPr lang="en-US" altLang="ja-JP" smtClean="0"/>
              <a:t>OS</a:t>
            </a:r>
            <a:r>
              <a:rPr lang="ja-JP" altLang="en-US" smtClean="0"/>
              <a:t>。</a:t>
            </a:r>
          </a:p>
          <a:p>
            <a:endParaRPr lang="ja-JP" altLang="en-US" smtClean="0"/>
          </a:p>
          <a:p>
            <a:r>
              <a:rPr lang="en-US" altLang="ja-JP" smtClean="0"/>
              <a:t>WindowsServer2008</a:t>
            </a:r>
            <a:r>
              <a:rPr lang="ja-JP" altLang="en-US" smtClean="0"/>
              <a:t>のＷｅｂサーバー機能に特化した</a:t>
            </a:r>
            <a:r>
              <a:rPr lang="en-US" altLang="ja-JP" smtClean="0"/>
              <a:t>Edition</a:t>
            </a:r>
            <a:r>
              <a:rPr lang="ja-JP" altLang="en-US" smtClean="0"/>
              <a:t>のこと。</a:t>
            </a:r>
          </a:p>
          <a:p>
            <a:endParaRPr lang="ja-JP" altLang="en-US" smtClean="0"/>
          </a:p>
          <a:p>
            <a:r>
              <a:rPr lang="en-US" altLang="ja-JP" smtClean="0"/>
              <a:t>WindowsServer2003,WebEdition</a:t>
            </a:r>
            <a:r>
              <a:rPr lang="ja-JP" altLang="en-US" smtClean="0"/>
              <a:t>の後継。</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ja-JP" altLang="en-US" smtClean="0"/>
              <a:t>「</a:t>
            </a:r>
            <a:r>
              <a:rPr lang="en-US" altLang="ja-JP" smtClean="0"/>
              <a:t>WindowsWebServer2008</a:t>
            </a:r>
            <a:r>
              <a:rPr lang="ja-JP" altLang="en-US" smtClean="0"/>
              <a:t>」って？</a:t>
            </a:r>
          </a:p>
        </p:txBody>
      </p:sp>
      <p:sp>
        <p:nvSpPr>
          <p:cNvPr id="36867" name="Rectangle 3"/>
          <p:cNvSpPr>
            <a:spLocks noGrp="1" noChangeArrowheads="1"/>
          </p:cNvSpPr>
          <p:nvPr>
            <p:ph type="body" idx="1"/>
          </p:nvPr>
        </p:nvSpPr>
        <p:spPr/>
        <p:txBody>
          <a:bodyPr/>
          <a:lstStyle/>
          <a:p>
            <a:r>
              <a:rPr lang="en-US" altLang="ja-JP" smtClean="0"/>
              <a:t>WindowsServer2003</a:t>
            </a:r>
            <a:r>
              <a:rPr lang="ja-JP" altLang="en-US" smtClean="0"/>
              <a:t>との違い。</a:t>
            </a:r>
          </a:p>
          <a:p>
            <a:pPr lvl="1"/>
            <a:r>
              <a:rPr lang="ja-JP" altLang="en-US" smtClean="0"/>
              <a:t>わかりやすい「サーバーマネージャ」の導入。</a:t>
            </a:r>
          </a:p>
          <a:p>
            <a:pPr lvl="2"/>
            <a:r>
              <a:rPr lang="ja-JP" altLang="en-US" smtClean="0"/>
              <a:t>従来は個別の管理ツールになっていたものを</a:t>
            </a:r>
          </a:p>
          <a:p>
            <a:pPr lvl="2">
              <a:buFontTx/>
              <a:buNone/>
            </a:pPr>
            <a:r>
              <a:rPr lang="ja-JP" altLang="en-US" smtClean="0"/>
              <a:t>　「サーバーマネージャ」として集約した。</a:t>
            </a:r>
          </a:p>
          <a:p>
            <a:pPr lvl="1"/>
            <a:endParaRPr lang="ja-JP" altLang="en-US" smtClean="0"/>
          </a:p>
          <a:p>
            <a:pPr lvl="1"/>
            <a:r>
              <a:rPr lang="en-US" altLang="ja-JP" smtClean="0"/>
              <a:t>64bit</a:t>
            </a:r>
            <a:r>
              <a:rPr lang="ja-JP" altLang="en-US" smtClean="0"/>
              <a:t>の対応。</a:t>
            </a:r>
          </a:p>
          <a:p>
            <a:pPr lvl="1"/>
            <a:endParaRPr lang="ja-JP" altLang="en-US" smtClean="0"/>
          </a:p>
          <a:p>
            <a:pPr lvl="1"/>
            <a:r>
              <a:rPr lang="en-US" altLang="ja-JP" smtClean="0"/>
              <a:t>ServerCore</a:t>
            </a:r>
            <a:r>
              <a:rPr lang="ja-JP" altLang="en-US" smtClean="0"/>
              <a:t>や</a:t>
            </a:r>
            <a:r>
              <a:rPr lang="en-US" altLang="ja-JP" smtClean="0"/>
              <a:t>SQLServer</a:t>
            </a:r>
            <a:r>
              <a:rPr lang="ja-JP" altLang="en-US" smtClean="0"/>
              <a:t>等、導入できる機能が増えて強化された。</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ja-JP" smtClean="0"/>
              <a:t>WindowsServer2008</a:t>
            </a:r>
            <a:r>
              <a:rPr lang="ja-JP" altLang="en-US" smtClean="0"/>
              <a:t>インストール</a:t>
            </a:r>
          </a:p>
        </p:txBody>
      </p:sp>
      <p:pic>
        <p:nvPicPr>
          <p:cNvPr id="26628" name="Picture 4" descr="WindowsServer2008導入001"/>
          <p:cNvPicPr>
            <a:picLocks noChangeAspect="1" noChangeArrowheads="1"/>
          </p:cNvPicPr>
          <p:nvPr/>
        </p:nvPicPr>
        <p:blipFill>
          <a:blip r:embed="rId2"/>
          <a:srcRect/>
          <a:stretch>
            <a:fillRect/>
          </a:stretch>
        </p:blipFill>
        <p:spPr bwMode="auto">
          <a:xfrm>
            <a:off x="395288" y="981075"/>
            <a:ext cx="4105275" cy="3022600"/>
          </a:xfrm>
          <a:prstGeom prst="rect">
            <a:avLst/>
          </a:prstGeom>
          <a:noFill/>
        </p:spPr>
      </p:pic>
      <p:pic>
        <p:nvPicPr>
          <p:cNvPr id="26629" name="Picture 5" descr="WindowsServer2008導入002"/>
          <p:cNvPicPr>
            <a:picLocks noChangeAspect="1" noChangeArrowheads="1"/>
          </p:cNvPicPr>
          <p:nvPr/>
        </p:nvPicPr>
        <p:blipFill>
          <a:blip r:embed="rId3"/>
          <a:srcRect/>
          <a:stretch>
            <a:fillRect/>
          </a:stretch>
        </p:blipFill>
        <p:spPr bwMode="auto">
          <a:xfrm>
            <a:off x="4500563" y="2868613"/>
            <a:ext cx="4113212" cy="3060700"/>
          </a:xfrm>
          <a:prstGeom prst="rect">
            <a:avLst/>
          </a:prstGeom>
          <a:noFill/>
        </p:spPr>
      </p:pic>
      <p:sp>
        <p:nvSpPr>
          <p:cNvPr id="26630" name="AutoShape 6"/>
          <p:cNvSpPr>
            <a:spLocks noChangeArrowheads="1"/>
          </p:cNvSpPr>
          <p:nvPr/>
        </p:nvSpPr>
        <p:spPr bwMode="auto">
          <a:xfrm rot="5400000">
            <a:off x="4859338" y="1844675"/>
            <a:ext cx="720725" cy="7207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大阪勉強会#29_サーバ導入してみた">
  <a:themeElements>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プレゼンテーション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プレゼンテーション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プレゼンテーション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プレゼンテーション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プレゼンテーション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プレゼンテーション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プレゼンテーション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プレゼンテーション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プレゼンテーション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プレゼンテーション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プレゼンテーション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プレゼンテーション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大阪勉強会#29_サーバ導入してみた</Template>
  <TotalTime>2019</TotalTime>
  <Words>716</Words>
  <Application>Microsoft Office PowerPoint</Application>
  <PresentationFormat>画面に合わせる (4:3)</PresentationFormat>
  <Paragraphs>176</Paragraphs>
  <Slides>55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55</vt:i4>
      </vt:variant>
    </vt:vector>
  </HeadingPairs>
  <TitlesOfParts>
    <vt:vector size="59" baseType="lpstr">
      <vt:lpstr>Arial</vt:lpstr>
      <vt:lpstr>ＭＳ Ｐゴシック</vt:lpstr>
      <vt:lpstr>Calibri</vt:lpstr>
      <vt:lpstr>大阪勉強会#29_サーバ導入してみた</vt:lpstr>
      <vt:lpstr>サーバー立ち上げ記</vt:lpstr>
      <vt:lpstr>自己紹介</vt:lpstr>
      <vt:lpstr>スキルチャージプログラムって？</vt:lpstr>
      <vt:lpstr>Webサーバー導入キットの中身</vt:lpstr>
      <vt:lpstr>ところで「サーバー」ってなんぞ？</vt:lpstr>
      <vt:lpstr>ところで「サーバー」ってなんぞ？</vt:lpstr>
      <vt:lpstr>「WindowsWebServer2008」って？</vt:lpstr>
      <vt:lpstr>「WindowsWebServer2008」って？</vt:lpstr>
      <vt:lpstr>WindowsServer2008インストール</vt:lpstr>
      <vt:lpstr>WindowsServer2008インストール</vt:lpstr>
      <vt:lpstr>WindowsServer2008インストール</vt:lpstr>
      <vt:lpstr>WindowsServer2008インストール</vt:lpstr>
      <vt:lpstr>WindowsServer2008インストール</vt:lpstr>
      <vt:lpstr>WindowsServer2008インストール</vt:lpstr>
      <vt:lpstr>WindowsServer2008インストール</vt:lpstr>
      <vt:lpstr>WindowsServer2008インストール</vt:lpstr>
      <vt:lpstr>WindowsServer2008インストール</vt:lpstr>
      <vt:lpstr>WindowsServer2008インストール</vt:lpstr>
      <vt:lpstr>インストール後に行う設定</vt:lpstr>
      <vt:lpstr>IISとは</vt:lpstr>
      <vt:lpstr>IIS7.0</vt:lpstr>
      <vt:lpstr>IIS7.0の導入</vt:lpstr>
      <vt:lpstr>IIS7.0の導入</vt:lpstr>
      <vt:lpstr>IIS7.0の導入</vt:lpstr>
      <vt:lpstr>IIS7.0の導入</vt:lpstr>
      <vt:lpstr>IIS7.0の導入</vt:lpstr>
      <vt:lpstr>IIS7.0の導入</vt:lpstr>
      <vt:lpstr>IIS7.0の導入</vt:lpstr>
      <vt:lpstr>IIS7.0の導入</vt:lpstr>
      <vt:lpstr>IIS7.0の導入</vt:lpstr>
      <vt:lpstr>IIS7.0の導入</vt:lpstr>
      <vt:lpstr>IIS7.0の導入</vt:lpstr>
      <vt:lpstr>外部からのサーバーアクセス</vt:lpstr>
      <vt:lpstr>外部からのサーバーアクセス</vt:lpstr>
      <vt:lpstr>FTPサーバーの設定</vt:lpstr>
      <vt:lpstr>FTP Publishing Service 7.5 ダウンロード</vt:lpstr>
      <vt:lpstr>FTPサーバーの導入</vt:lpstr>
      <vt:lpstr>FTPサーバーの導入</vt:lpstr>
      <vt:lpstr>FTPサーバーの導入</vt:lpstr>
      <vt:lpstr>FTPサーバーの導入</vt:lpstr>
      <vt:lpstr>FTPサーバーの導入</vt:lpstr>
      <vt:lpstr>FTPサーバーの導入</vt:lpstr>
      <vt:lpstr>FTPサーバーの導入</vt:lpstr>
      <vt:lpstr>FTPサーバーの導入</vt:lpstr>
      <vt:lpstr>FTPサーバーの導入</vt:lpstr>
      <vt:lpstr>FTPサーバーの導入</vt:lpstr>
      <vt:lpstr>FTPサーバーの導入</vt:lpstr>
      <vt:lpstr>FTPサーバーの導入</vt:lpstr>
      <vt:lpstr>FTPサーバーの導入</vt:lpstr>
      <vt:lpstr>アクセスログの設定</vt:lpstr>
      <vt:lpstr>アクセスログの設定</vt:lpstr>
      <vt:lpstr>アクセスログの設定</vt:lpstr>
      <vt:lpstr>アクセスの制限</vt:lpstr>
      <vt:lpstr>宣伝</vt:lpstr>
      <vt:lpstr>ありがとうございました</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TAKATSU</dc:creator>
  <cp:lastModifiedBy>わんくま同盟</cp:lastModifiedBy>
  <cp:revision>9</cp:revision>
  <dcterms:created xsi:type="dcterms:W3CDTF">2009-05-08T17:54:46Z</dcterms:created>
  <dcterms:modified xsi:type="dcterms:W3CDTF">2009-09-09T11:32:35Z</dcterms:modified>
</cp:coreProperties>
</file>