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handoutMasterIdLst>
    <p:handoutMasterId r:id="rId13"/>
  </p:handoutMasterIdLst>
  <p:sldIdLst>
    <p:sldId id="272" r:id="rId2"/>
    <p:sldId id="265" r:id="rId3"/>
    <p:sldId id="266" r:id="rId4"/>
    <p:sldId id="267" r:id="rId5"/>
    <p:sldId id="268" r:id="rId6"/>
    <p:sldId id="271" r:id="rId7"/>
    <p:sldId id="269" r:id="rId8"/>
    <p:sldId id="270" r:id="rId9"/>
    <p:sldId id="273" r:id="rId10"/>
    <p:sldId id="274" r:id="rId11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 autoAdjust="0"/>
    <p:restoredTop sz="94643" autoAdjust="0"/>
  </p:normalViewPr>
  <p:slideViewPr>
    <p:cSldViewPr>
      <p:cViewPr varScale="1">
        <p:scale>
          <a:sx n="73" d="100"/>
          <a:sy n="73" d="100"/>
        </p:scale>
        <p:origin x="-3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41F20F-3575-490C-975A-EF863D95DAC4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altLang="ja-JP" dirty="0" smtClean="0"/>
              <a:t>2008/09/20</a:t>
            </a:r>
            <a:endParaRPr lang="ja-JP" altLang="en-US" dirty="0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hidden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58" y="274638"/>
            <a:ext cx="821537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58" y="1052513"/>
            <a:ext cx="8215370" cy="49482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#34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8" r:id="rId6"/>
    <p:sldLayoutId id="2147483659" r:id="rId7"/>
    <p:sldLayoutId id="2147483660" r:id="rId8"/>
    <p:sldLayoutId id="2147483661" r:id="rId9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episteme@cppll.jp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71671" y="716238"/>
            <a:ext cx="2400657" cy="5425524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子曰、</a:t>
            </a:r>
            <a:endParaRPr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知之</a:t>
            </a:r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者不如好之者</a:t>
            </a:r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、</a:t>
            </a:r>
            <a:endParaRPr lang="en-US" altLang="ja-JP" sz="4800" dirty="0" smtClean="0">
              <a:latin typeface="HGP明朝E" pitchFamily="18" charset="-128"/>
              <a:ea typeface="HGP明朝E" pitchFamily="18" charset="-128"/>
            </a:endParaRPr>
          </a:p>
          <a:p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好之</a:t>
            </a:r>
            <a:r>
              <a:rPr lang="ja-JP" altLang="en-US" sz="4800" dirty="0" smtClean="0">
                <a:latin typeface="HGP明朝E" pitchFamily="18" charset="-128"/>
                <a:ea typeface="HGP明朝E" pitchFamily="18" charset="-128"/>
              </a:rPr>
              <a:t>者不如楽之者</a:t>
            </a:r>
            <a:endParaRPr kumimoji="1" lang="ja-JP" altLang="en-US" sz="4800" dirty="0">
              <a:latin typeface="HGP明朝E" pitchFamily="18" charset="-128"/>
              <a:ea typeface="HGP明朝E" pitchFamily="18" charset="-128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ライブラリのジレンマ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汎用ライブラリの場合、使途を限定できない。</a:t>
            </a:r>
            <a:endParaRPr kumimoji="1" lang="en-US" altLang="ja-JP" dirty="0" smtClean="0"/>
          </a:p>
          <a:p>
            <a:r>
              <a:rPr lang="ja-JP" altLang="en-US" dirty="0" smtClean="0"/>
              <a:t>「堅さ」と「柔らかさ」を同時に求められる。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　なので</a:t>
            </a:r>
            <a:r>
              <a:rPr lang="en-US" altLang="ja-JP" dirty="0" smtClean="0"/>
              <a:t>:</a:t>
            </a:r>
          </a:p>
          <a:p>
            <a:pPr>
              <a:buNone/>
            </a:pPr>
            <a:r>
              <a:rPr kumimoji="1" lang="ja-JP" altLang="en-US" sz="2000" dirty="0" smtClean="0"/>
              <a:t>　</a:t>
            </a:r>
            <a:r>
              <a:rPr kumimoji="1" lang="en-US" altLang="ja-JP" sz="3600" dirty="0" smtClean="0"/>
              <a:t/>
            </a:r>
            <a:br>
              <a:rPr kumimoji="1" lang="en-US" altLang="ja-JP" sz="3600" dirty="0" smtClean="0"/>
            </a:br>
            <a:r>
              <a:rPr kumimoji="1" lang="ja-JP" altLang="en-US" sz="3600" dirty="0" smtClean="0"/>
              <a:t>　</a:t>
            </a:r>
            <a:r>
              <a:rPr kumimoji="1" lang="en-US" altLang="ja-JP" sz="3600" dirty="0" smtClean="0">
                <a:solidFill>
                  <a:srgbClr val="FF0000"/>
                </a:solidFill>
              </a:rPr>
              <a:t>MEAN and LEAN </a:t>
            </a:r>
            <a:r>
              <a:rPr kumimoji="1" lang="ja-JP" altLang="en-US" sz="3600" dirty="0" smtClean="0"/>
              <a:t>が肝要</a:t>
            </a:r>
            <a:endParaRPr kumimoji="1" lang="en-US" altLang="ja-JP" sz="3600" dirty="0" smtClean="0"/>
          </a:p>
          <a:p>
            <a:pPr>
              <a:buNone/>
            </a:pPr>
            <a:r>
              <a:rPr lang="ja-JP" altLang="en-US" sz="3600" dirty="0" smtClean="0"/>
              <a:t>　　</a:t>
            </a:r>
            <a:r>
              <a:rPr lang="en-US" altLang="ja-JP" sz="3600" dirty="0" smtClean="0"/>
              <a:t>Interface </a:t>
            </a:r>
            <a:r>
              <a:rPr lang="ja-JP" altLang="en-US" sz="3600" dirty="0" smtClean="0"/>
              <a:t>と </a:t>
            </a:r>
            <a:r>
              <a:rPr lang="en-US" altLang="ja-JP" sz="3600" dirty="0" smtClean="0"/>
              <a:t>Generics </a:t>
            </a:r>
            <a:r>
              <a:rPr lang="ja-JP" altLang="en-US" sz="3600" dirty="0" smtClean="0"/>
              <a:t>をうまく使え</a:t>
            </a:r>
            <a:r>
              <a:rPr lang="en-US" altLang="ja-JP" sz="3600" dirty="0" smtClean="0"/>
              <a:t>!</a:t>
            </a:r>
          </a:p>
          <a:p>
            <a:pPr>
              <a:buNone/>
            </a:pPr>
            <a:r>
              <a:rPr lang="ja-JP" altLang="en-US" sz="3600" dirty="0" smtClean="0"/>
              <a:t>　　</a:t>
            </a:r>
            <a:r>
              <a:rPr lang="en-US" altLang="ja-JP" sz="2800" dirty="0" smtClean="0"/>
              <a:t>※ </a:t>
            </a:r>
            <a:r>
              <a:rPr lang="ja-JP" altLang="en-US" sz="2800" dirty="0" smtClean="0"/>
              <a:t>オカズは拡張メソッドも悪くない</a:t>
            </a:r>
            <a:endParaRPr kumimoji="1" lang="ja-JP" alt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sz="3600" dirty="0" smtClean="0"/>
              <a:t>僕のコードが不評なワケ</a:t>
            </a:r>
            <a:endParaRPr kumimoji="1" lang="ja-JP" altLang="en-US" sz="3600" dirty="0"/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4572000" y="3714752"/>
            <a:ext cx="3771904" cy="2000264"/>
          </a:xfrm>
        </p:spPr>
        <p:txBody>
          <a:bodyPr/>
          <a:lstStyle/>
          <a:p>
            <a:pPr algn="l"/>
            <a:r>
              <a:rPr kumimoji="1" lang="ja-JP" altLang="en-US" sz="2400" dirty="0" err="1" smtClean="0"/>
              <a:t>わんくま</a:t>
            </a:r>
            <a:r>
              <a:rPr kumimoji="1" lang="ja-JP" altLang="en-US" sz="2400" dirty="0" smtClean="0"/>
              <a:t>同盟</a:t>
            </a:r>
            <a:endParaRPr kumimoji="1" lang="en-US" altLang="ja-JP" sz="2400" dirty="0" smtClean="0"/>
          </a:p>
          <a:p>
            <a:pPr algn="l"/>
            <a:r>
              <a:rPr lang="en-US" altLang="ja-JP" i="1" dirty="0" err="1" smtClean="0"/>
              <a:t>επιστημη</a:t>
            </a:r>
            <a:r>
              <a:rPr lang="en-US" altLang="ja-JP" i="1" dirty="0" smtClean="0"/>
              <a:t/>
            </a:r>
            <a:br>
              <a:rPr lang="en-US" altLang="ja-JP" i="1" dirty="0" smtClean="0"/>
            </a:br>
            <a:r>
              <a:rPr lang="en-US" altLang="ja-JP" sz="1800" dirty="0" smtClean="0">
                <a:hlinkClick r:id="rId2"/>
              </a:rPr>
              <a:t>episteme@cppll.jp</a:t>
            </a:r>
            <a:r>
              <a:rPr lang="en-US" altLang="ja-JP" sz="1800" dirty="0" smtClean="0"/>
              <a:t/>
            </a:r>
            <a:br>
              <a:rPr lang="en-US" altLang="ja-JP" sz="1800" dirty="0" smtClean="0"/>
            </a:br>
            <a:r>
              <a:rPr lang="en-US" altLang="ja-JP" sz="1800" dirty="0" smtClean="0"/>
              <a:t>Microsoft MVP for VC++ 2004-</a:t>
            </a:r>
            <a:r>
              <a:rPr lang="ja-JP" altLang="en-US" i="1" dirty="0" smtClean="0"/>
              <a:t>　</a:t>
            </a:r>
            <a:endParaRPr kumimoji="1" lang="ja-JP" alt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僕のおしごと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5073650"/>
          </a:xfrm>
        </p:spPr>
        <p:txBody>
          <a:bodyPr/>
          <a:lstStyle/>
          <a:p>
            <a:r>
              <a:rPr kumimoji="1" lang="ja-JP" altLang="en-US" dirty="0" smtClean="0"/>
              <a:t>いわゆる「アプリケーション」は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めったに書かない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たまに火消し </a:t>
            </a:r>
            <a:r>
              <a:rPr lang="en-US" altLang="ja-JP" dirty="0" err="1" smtClean="0"/>
              <a:t>orz</a:t>
            </a:r>
            <a:endParaRPr kumimoji="1" lang="en-US" altLang="ja-JP" dirty="0" smtClean="0"/>
          </a:p>
          <a:p>
            <a:pPr lvl="1">
              <a:buNone/>
            </a:pPr>
            <a:endParaRPr kumimoji="1" lang="en-US" altLang="ja-JP" dirty="0" smtClean="0"/>
          </a:p>
          <a:p>
            <a:r>
              <a:rPr kumimoji="1" lang="ja-JP" altLang="en-US" dirty="0" smtClean="0"/>
              <a:t>目新しい開発環境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フレームワーク</a:t>
            </a:r>
            <a:r>
              <a:rPr kumimoji="1" lang="en-US" altLang="ja-JP" dirty="0" smtClean="0"/>
              <a:t>/</a:t>
            </a:r>
            <a:r>
              <a:rPr kumimoji="1" lang="ja-JP" altLang="en-US" dirty="0" smtClean="0"/>
              <a:t>ライブラリなどの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調査・評価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チュートリアル・サンプル作り</a:t>
            </a:r>
            <a:endParaRPr kumimoji="1" lang="en-US" altLang="ja-JP" dirty="0" smtClean="0"/>
          </a:p>
          <a:p>
            <a:pPr lvl="1">
              <a:buNone/>
            </a:pPr>
            <a:r>
              <a:rPr lang="en-US" altLang="ja-JP" dirty="0" smtClean="0"/>
              <a:t>        </a:t>
            </a:r>
            <a:r>
              <a:rPr lang="ja-JP" altLang="en-US" dirty="0" smtClean="0"/>
              <a:t>「動かすコード」じゃなく「</a:t>
            </a:r>
            <a:r>
              <a:rPr lang="ja-JP" altLang="en-US" dirty="0" smtClean="0">
                <a:solidFill>
                  <a:srgbClr val="FF0000"/>
                </a:solidFill>
              </a:rPr>
              <a:t>読ませるコード</a:t>
            </a:r>
            <a:r>
              <a:rPr lang="ja-JP" altLang="en-US" dirty="0" smtClean="0"/>
              <a:t>」が主。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「</a:t>
            </a:r>
            <a:r>
              <a:rPr lang="ja-JP" altLang="en-US" dirty="0" smtClean="0">
                <a:solidFill>
                  <a:srgbClr val="FF0000"/>
                </a:solidFill>
              </a:rPr>
              <a:t>読ませるコード</a:t>
            </a:r>
            <a:r>
              <a:rPr lang="ja-JP" altLang="en-US" dirty="0" smtClean="0"/>
              <a:t>」</a:t>
            </a:r>
            <a:r>
              <a:rPr lang="ja-JP" altLang="en-US" dirty="0" err="1" smtClean="0"/>
              <a:t>ばっか</a:t>
            </a:r>
            <a:r>
              <a:rPr lang="ja-JP" altLang="en-US" dirty="0" smtClean="0"/>
              <a:t>書いてるから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4572008"/>
            <a:ext cx="8286808" cy="1214446"/>
          </a:xfrm>
        </p:spPr>
        <p:txBody>
          <a:bodyPr/>
          <a:lstStyle/>
          <a:p>
            <a:r>
              <a:rPr lang="ja-JP" altLang="en-US" dirty="0" smtClean="0"/>
              <a:t>ライブラリの実装なんかがコレ。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読んでもらうのが目的じゃないからねー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857356" y="1714488"/>
            <a:ext cx="503375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600" dirty="0" smtClean="0"/>
              <a:t>不評</a:t>
            </a:r>
            <a:r>
              <a:rPr lang="en-US" altLang="ja-JP" sz="16600" dirty="0" smtClean="0"/>
              <a:t>!</a:t>
            </a:r>
            <a:endParaRPr kumimoji="1" lang="ja-JP" altLang="en-US" dirty="0"/>
          </a:p>
        </p:txBody>
      </p:sp>
      <p:sp>
        <p:nvSpPr>
          <p:cNvPr id="5" name="テキスト プレースホルダ 2"/>
          <p:cNvSpPr txBox="1">
            <a:spLocks/>
          </p:cNvSpPr>
          <p:nvPr/>
        </p:nvSpPr>
        <p:spPr bwMode="auto">
          <a:xfrm>
            <a:off x="509558" y="1204913"/>
            <a:ext cx="8286808" cy="7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1" lang="ja-JP" altLang="en-US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たまーに「動かすコード」を書くと</a:t>
            </a:r>
            <a:r>
              <a:rPr kumimoji="1" lang="en-US" altLang="ja-JP" sz="32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…</a:t>
            </a:r>
            <a:endParaRPr kumimoji="1" lang="ja-JP" altLang="en-US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どこが不評か</a:t>
            </a:r>
            <a:r>
              <a:rPr kumimoji="1" lang="ja-JP" altLang="en-US" dirty="0" err="1" smtClean="0"/>
              <a:t>っちゅ</a:t>
            </a:r>
            <a:r>
              <a:rPr kumimoji="1" lang="ja-JP" altLang="en-US" dirty="0" smtClean="0"/>
              <a:t>ーと</a:t>
            </a:r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28596" y="3929066"/>
            <a:ext cx="8286808" cy="1876421"/>
          </a:xfrm>
        </p:spPr>
        <p:txBody>
          <a:bodyPr/>
          <a:lstStyle/>
          <a:p>
            <a:r>
              <a:rPr kumimoji="1" lang="ja-JP" altLang="en-US" dirty="0" smtClean="0"/>
              <a:t>通常のコードにはお目にかからぬ記法</a:t>
            </a:r>
            <a:endParaRPr kumimoji="1" lang="en-US" altLang="ja-JP" dirty="0" smtClean="0"/>
          </a:p>
          <a:p>
            <a:r>
              <a:rPr lang="ja-JP" altLang="en-US" dirty="0" smtClean="0"/>
              <a:t>なんでこれで動いちゃうの</a:t>
            </a:r>
            <a:r>
              <a:rPr lang="en-US" altLang="ja-JP" dirty="0" smtClean="0"/>
              <a:t>?</a:t>
            </a:r>
          </a:p>
          <a:p>
            <a:r>
              <a:rPr lang="ja-JP" altLang="en-US" dirty="0" smtClean="0"/>
              <a:t>コメント少ねー</a:t>
            </a:r>
            <a:endParaRPr lang="en-US" altLang="ja-JP" dirty="0" smtClean="0"/>
          </a:p>
          <a:p>
            <a:endParaRPr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703266" y="1357298"/>
            <a:ext cx="5737468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500" dirty="0" smtClean="0"/>
              <a:t>わからん</a:t>
            </a:r>
            <a:endParaRPr kumimoji="1" lang="ja-JP" altLang="en-US" sz="1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たとえば</a:t>
            </a:r>
            <a:r>
              <a:rPr kumimoji="1" lang="en-US" altLang="ja-JP" dirty="0" smtClean="0"/>
              <a:t>…</a:t>
            </a:r>
            <a:r>
              <a:rPr kumimoji="1" lang="ja-JP" altLang="en-US" dirty="0" smtClean="0"/>
              <a:t>だ。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0" y="928670"/>
            <a:ext cx="9551013" cy="5539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main() {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const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N = 1000;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vector&lt;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 p;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primes.push_back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(2);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for (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= 3;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&lt; N;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+=</a:t>
            </a:r>
            <a:r>
              <a:rPr lang="ja-JP" altLang="en-US" sz="2400" b="1" dirty="0" smtClean="0">
                <a:latin typeface="Courier New" pitchFamily="49" charset="0"/>
                <a:cs typeface="Courier New" pitchFamily="49" charset="0"/>
              </a:rPr>
              <a:t>　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2 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 {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if (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find_if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p.begin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(),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p.end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(), </a:t>
            </a:r>
          </a:p>
          <a:p>
            <a:r>
              <a:rPr lang="ja-JP" altLang="en-US" sz="2400" b="1" dirty="0" smtClean="0">
                <a:latin typeface="Courier New" pitchFamily="49" charset="0"/>
                <a:cs typeface="Courier New" pitchFamily="49" charset="0"/>
              </a:rPr>
              <a:t>　　　　　　　　　　　　　　　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not1(bind1st(modulus&lt;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&gt;(),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))) </a:t>
            </a:r>
          </a:p>
          <a:p>
            <a:r>
              <a:rPr lang="ja-JP" altLang="en-US" sz="2400" b="1" dirty="0" smtClean="0">
                <a:latin typeface="Courier New" pitchFamily="49" charset="0"/>
                <a:cs typeface="Courier New" pitchFamily="49" charset="0"/>
              </a:rPr>
              <a:t>　　　　　　　　　　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==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primes.end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 ) {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primes.push_back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  copy(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primes.begin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(),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primes.end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(),</a:t>
            </a:r>
          </a:p>
          <a:p>
            <a:r>
              <a:rPr lang="ja-JP" altLang="en-US" sz="2400" b="1" dirty="0" smtClean="0">
                <a:latin typeface="Courier New" pitchFamily="49" charset="0"/>
                <a:cs typeface="Courier New" pitchFamily="49" charset="0"/>
              </a:rPr>
              <a:t>　　　　　　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ostream_iterator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&lt;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&gt;(</a:t>
            </a:r>
            <a:r>
              <a:rPr lang="en-US" altLang="ja-JP" sz="2400" b="1" dirty="0" err="1" smtClean="0">
                <a:latin typeface="Courier New" pitchFamily="49" charset="0"/>
                <a:cs typeface="Courier New" pitchFamily="49" charset="0"/>
              </a:rPr>
              <a:t>cout</a:t>
            </a:r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," "));</a:t>
            </a:r>
          </a:p>
          <a:p>
            <a:r>
              <a:rPr lang="en-US" altLang="ja-JP" sz="2400" b="1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επι</a:t>
            </a:r>
            <a:r>
              <a:rPr lang="ja-JP" altLang="en-US" dirty="0" smtClean="0"/>
              <a:t>スタイル</a:t>
            </a:r>
            <a:r>
              <a:rPr lang="en-US" altLang="ja-JP" dirty="0" smtClean="0"/>
              <a:t>(1)</a:t>
            </a:r>
            <a:r>
              <a:rPr lang="ja-JP" altLang="en-US" dirty="0" smtClean="0"/>
              <a:t>　── 横に長く縦に短い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286808" cy="2519363"/>
          </a:xfrm>
        </p:spPr>
        <p:txBody>
          <a:bodyPr/>
          <a:lstStyle/>
          <a:p>
            <a:r>
              <a:rPr lang="en-US" altLang="ja-JP" dirty="0" smtClean="0"/>
              <a:t>TAB : 2-space</a:t>
            </a:r>
          </a:p>
          <a:p>
            <a:r>
              <a:rPr lang="ja-JP" altLang="en-US" dirty="0" smtClean="0"/>
              <a:t>一行にみっちり詰め込む 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↑ 変数を介在させない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↑ デバッグしんどい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00" y="4214818"/>
            <a:ext cx="72154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スクリーンに表示される情報量を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できる限り多くしたい</a:t>
            </a:r>
            <a:r>
              <a:rPr lang="en-US" altLang="ja-JP" sz="4000" dirty="0" smtClean="0"/>
              <a:t>!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επι</a:t>
            </a:r>
            <a:r>
              <a:rPr lang="ja-JP" altLang="en-US" dirty="0" smtClean="0"/>
              <a:t>スタイル</a:t>
            </a:r>
            <a:r>
              <a:rPr lang="en-US" altLang="ja-JP" dirty="0" smtClean="0"/>
              <a:t>(2)</a:t>
            </a:r>
            <a:r>
              <a:rPr lang="ja-JP" altLang="en-US" dirty="0" smtClean="0"/>
              <a:t>　── 命名規則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2662239"/>
          </a:xfrm>
        </p:spPr>
        <p:txBody>
          <a:bodyPr/>
          <a:lstStyle/>
          <a:p>
            <a:r>
              <a:rPr lang="ja-JP" altLang="en-US" dirty="0" smtClean="0"/>
              <a:t>省略型を嫌う</a:t>
            </a:r>
            <a:endParaRPr lang="en-US" altLang="ja-JP" dirty="0" smtClean="0"/>
          </a:p>
          <a:p>
            <a:r>
              <a:rPr lang="ja-JP" altLang="en-US" dirty="0" smtClean="0"/>
              <a:t>スコープの広いものほど長い名前</a:t>
            </a:r>
            <a:endParaRPr lang="en-US" altLang="ja-JP" dirty="0" smtClean="0"/>
          </a:p>
          <a:p>
            <a:r>
              <a:rPr lang="ja-JP" altLang="en-US" dirty="0" smtClean="0"/>
              <a:t>テンポラリ</a:t>
            </a:r>
            <a:r>
              <a:rPr lang="en-US" altLang="ja-JP" dirty="0" smtClean="0"/>
              <a:t>/</a:t>
            </a:r>
            <a:r>
              <a:rPr lang="ja-JP" altLang="en-US" dirty="0" smtClean="0"/>
              <a:t>使い捨て変数には短い</a:t>
            </a:r>
            <a:r>
              <a:rPr lang="ja-JP" altLang="en-US" dirty="0" smtClean="0"/>
              <a:t>名前</a:t>
            </a:r>
            <a:endParaRPr lang="en-US" altLang="ja-JP" dirty="0" smtClean="0"/>
          </a:p>
          <a:p>
            <a:r>
              <a:rPr lang="ja-JP" altLang="en-US" dirty="0" smtClean="0"/>
              <a:t>で</a:t>
            </a:r>
            <a:r>
              <a:rPr lang="ja-JP" altLang="en-US" dirty="0" smtClean="0"/>
              <a:t>、変数</a:t>
            </a:r>
            <a:r>
              <a:rPr lang="en-US" altLang="ja-JP" dirty="0" smtClean="0"/>
              <a:t>/</a:t>
            </a:r>
            <a:r>
              <a:rPr lang="ja-JP" altLang="en-US" dirty="0" smtClean="0"/>
              <a:t>関数のスコープ</a:t>
            </a:r>
            <a:r>
              <a:rPr lang="en-US" altLang="ja-JP" dirty="0" smtClean="0"/>
              <a:t>/</a:t>
            </a:r>
            <a:r>
              <a:rPr lang="ja-JP" altLang="en-US" dirty="0" smtClean="0"/>
              <a:t>可視域は極力狭く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00100" y="4214818"/>
            <a:ext cx="69060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 smtClean="0"/>
              <a:t>大事</a:t>
            </a:r>
            <a:r>
              <a:rPr lang="ja-JP" altLang="en-US" sz="4000" dirty="0" smtClean="0"/>
              <a:t>なモノにはエラソーな名前</a:t>
            </a:r>
            <a:r>
              <a:rPr lang="en-US" altLang="ja-JP" sz="4000" dirty="0" smtClean="0"/>
              <a:t>!</a:t>
            </a:r>
            <a:endParaRPr kumimoji="1" lang="ja-JP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επι</a:t>
            </a:r>
            <a:r>
              <a:rPr lang="ja-JP" altLang="en-US" dirty="0" smtClean="0"/>
              <a:t>スタイル</a:t>
            </a:r>
            <a:r>
              <a:rPr lang="en-US" altLang="ja-JP" dirty="0" smtClean="0"/>
              <a:t>(3)</a:t>
            </a:r>
            <a:r>
              <a:rPr lang="ja-JP" altLang="en-US" dirty="0" smtClean="0"/>
              <a:t>　── </a:t>
            </a:r>
            <a:r>
              <a:rPr lang="ja-JP" altLang="en-US" dirty="0" smtClean="0"/>
              <a:t>コメント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286808" cy="4733941"/>
          </a:xfrm>
        </p:spPr>
        <p:txBody>
          <a:bodyPr/>
          <a:lstStyle/>
          <a:p>
            <a:r>
              <a:rPr lang="ja-JP" altLang="en-US" dirty="0" smtClean="0"/>
              <a:t>キホン「書かない」</a:t>
            </a:r>
            <a:endParaRPr lang="en-US" altLang="ja-JP" dirty="0" smtClean="0"/>
          </a:p>
          <a:p>
            <a:r>
              <a:rPr lang="ja-JP" altLang="en-US" dirty="0" smtClean="0"/>
              <a:t>コメント不要のコードを善とする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「何をするか」と「どうやってるか」は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適切な名前付け</a:t>
            </a:r>
            <a:r>
              <a:rPr lang="ja-JP" altLang="en-US" dirty="0" smtClean="0"/>
              <a:t> と </a:t>
            </a:r>
            <a:r>
              <a:rPr lang="ja-JP" altLang="en-US" dirty="0" smtClean="0">
                <a:solidFill>
                  <a:srgbClr val="FF0000"/>
                </a:solidFill>
              </a:rPr>
              <a:t>適切</a:t>
            </a:r>
            <a:r>
              <a:rPr lang="ja-JP" altLang="en-US" dirty="0" smtClean="0">
                <a:solidFill>
                  <a:srgbClr val="FF0000"/>
                </a:solidFill>
              </a:rPr>
              <a:t>な構文</a:t>
            </a:r>
            <a:r>
              <a:rPr lang="ja-JP" altLang="en-US" dirty="0" smtClean="0"/>
              <a:t> とで</a:t>
            </a:r>
            <a:endParaRPr lang="en-US" altLang="ja-JP" dirty="0" smtClean="0"/>
          </a:p>
          <a:p>
            <a:pPr lvl="2">
              <a:buNone/>
            </a:pPr>
            <a:r>
              <a:rPr lang="ja-JP" altLang="en-US" dirty="0" smtClean="0"/>
              <a:t>あらかた表現できる</a:t>
            </a:r>
            <a:r>
              <a:rPr lang="ja-JP" altLang="en-US" dirty="0" err="1" smtClean="0"/>
              <a:t>っしょ。</a:t>
            </a:r>
            <a:endParaRPr lang="en-US" altLang="ja-JP" dirty="0" smtClean="0"/>
          </a:p>
          <a:p>
            <a:r>
              <a:rPr lang="ja-JP" altLang="en-US" dirty="0" smtClean="0"/>
              <a:t>書いておきたいコメントはコードで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表現できないもの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「なぜ、こうしたのか」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「なぜ、そうしなかったのか」</a:t>
            </a:r>
            <a:endParaRPr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34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スライドマスタT34</Template>
  <TotalTime>1990</TotalTime>
  <Words>292</Words>
  <Application>Microsoft Office PowerPoint</Application>
  <PresentationFormat>画面に合わせる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スライドマスタT34</vt:lpstr>
      <vt:lpstr>スライド 1</vt:lpstr>
      <vt:lpstr>僕のコードが不評なワケ</vt:lpstr>
      <vt:lpstr>僕のおしごと</vt:lpstr>
      <vt:lpstr>「読ませるコード」ばっか書いてるから</vt:lpstr>
      <vt:lpstr>どこが不評かっちゅーと…</vt:lpstr>
      <vt:lpstr>たとえば…だ。</vt:lpstr>
      <vt:lpstr>επιスタイル(1)　── 横に長く縦に短い</vt:lpstr>
      <vt:lpstr>επιスタイル(2)　── 命名規則</vt:lpstr>
      <vt:lpstr>επιスタイル(3)　── コメント</vt:lpstr>
      <vt:lpstr>ライブラリのジレンマ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僕のコードが不評なワケ</dc:title>
  <dc:creator>episteme</dc:creator>
  <cp:lastModifiedBy>episteme</cp:lastModifiedBy>
  <cp:revision>15</cp:revision>
  <dcterms:created xsi:type="dcterms:W3CDTF">2009-05-28T13:16:54Z</dcterms:created>
  <dcterms:modified xsi:type="dcterms:W3CDTF">2009-05-31T08:21:49Z</dcterms:modified>
</cp:coreProperties>
</file>