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67" r:id="rId2"/>
    <p:sldId id="284" r:id="rId3"/>
    <p:sldId id="280" r:id="rId4"/>
    <p:sldId id="276" r:id="rId5"/>
    <p:sldId id="279" r:id="rId6"/>
    <p:sldId id="286" r:id="rId7"/>
    <p:sldId id="285" r:id="rId8"/>
    <p:sldId id="272" r:id="rId9"/>
    <p:sldId id="287" r:id="rId10"/>
    <p:sldId id="273" r:id="rId11"/>
    <p:sldId id="282" r:id="rId12"/>
    <p:sldId id="277" r:id="rId13"/>
    <p:sldId id="275" r:id="rId14"/>
    <p:sldId id="278" r:id="rId15"/>
    <p:sldId id="283" r:id="rId16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766" autoAdjust="0"/>
  </p:normalViewPr>
  <p:slideViewPr>
    <p:cSldViewPr>
      <p:cViewPr varScale="1">
        <p:scale>
          <a:sx n="45" d="100"/>
          <a:sy n="45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5D8A30-BA89-4309-8131-CFAE3084AFC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2008/09/20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59EC489-8F07-4ADC-A6FA-7146722468C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読み易さ</a:t>
            </a:r>
            <a:endParaRPr lang="en-US" altLang="ja-JP" sz="20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できあがったコード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フォントが小さいとわかりにくい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美しい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ライブラリとの調和性</a:t>
            </a:r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7F1A7-8E51-4363-A33D-C5554A5B0C12}" type="slidenum">
              <a:rPr lang="ja-JP" altLang="en-US" smtClean="0">
                <a:ea typeface="ＭＳ Ｐゴシック" pitchFamily="50" charset="-128"/>
              </a:rPr>
              <a:pPr/>
              <a:t>2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読み易さ</a:t>
            </a:r>
            <a:endParaRPr lang="en-US" altLang="ja-JP" sz="20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できあがったコード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フォントが小さいとわかりにくい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美しい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E1F5D-EEA4-4D7F-85BC-042A64DFB3EA}" type="slidenum">
              <a:rPr lang="ja-JP" altLang="en-US" smtClean="0">
                <a:ea typeface="ＭＳ Ｐゴシック" pitchFamily="50" charset="-128"/>
              </a:rPr>
              <a:pPr/>
              <a:t>3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読み易さ</a:t>
            </a:r>
            <a:endParaRPr lang="en-US" altLang="ja-JP" sz="20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できあがったコード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フォントが小さいとわかりにくい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美しい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ライブラリとの調和性</a:t>
            </a: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1B0E20-B466-4495-9FA2-433EDDF2148A}" type="slidenum">
              <a:rPr lang="ja-JP" altLang="en-US" smtClean="0">
                <a:ea typeface="ＭＳ Ｐゴシック" pitchFamily="50" charset="-128"/>
              </a:rPr>
              <a:pPr/>
              <a:t>6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読み易さ</a:t>
            </a:r>
            <a:endParaRPr lang="en-US" altLang="ja-JP" sz="20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できあがったコード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フォントが小さいとわかりにくい</a:t>
            </a:r>
            <a:endParaRPr lang="en-US" altLang="ja-JP" sz="1800" smtClean="0"/>
          </a:p>
          <a:p>
            <a:pPr lvl="1" eaLnBrk="1" hangingPunct="1">
              <a:spcBef>
                <a:spcPct val="0"/>
              </a:spcBef>
            </a:pPr>
            <a:r>
              <a:rPr lang="ja-JP" altLang="en-US" sz="1800" smtClean="0"/>
              <a:t>美しい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ライブラリとの調和性</a:t>
            </a:r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0E7465-4274-4926-A5C8-C9719C8CC44C}" type="slidenum">
              <a:rPr lang="ja-JP" altLang="en-US" smtClean="0">
                <a:ea typeface="ＭＳ Ｐゴシック" pitchFamily="50" charset="-128"/>
              </a:rPr>
              <a:pPr/>
              <a:t>7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書きやすさ</a:t>
            </a:r>
            <a:endParaRPr lang="en-US" altLang="ja-JP" sz="2000" smtClean="0"/>
          </a:p>
          <a:p>
            <a:pPr eaLnBrk="1" hangingPunct="1">
              <a:spcBef>
                <a:spcPct val="0"/>
              </a:spcBef>
            </a:pPr>
            <a:r>
              <a:rPr lang="en-US" altLang="ja-JP" sz="2000" smtClean="0"/>
              <a:t>	IME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smtClean="0"/>
              <a:t>	</a:t>
            </a:r>
            <a:r>
              <a:rPr lang="ja-JP" altLang="en-US" sz="1800" smtClean="0"/>
              <a:t>インテリセンス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D6022-DE96-4387-BF50-3FCEEA728DA1}" type="slidenum">
              <a:rPr lang="ja-JP" altLang="en-US" smtClean="0">
                <a:ea typeface="ＭＳ Ｐゴシック" pitchFamily="50" charset="-128"/>
              </a:rPr>
              <a:pPr/>
              <a:t>10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2000" smtClean="0"/>
              <a:t>書きやすさ</a:t>
            </a:r>
            <a:endParaRPr lang="en-US" altLang="ja-JP" sz="2000" smtClean="0"/>
          </a:p>
          <a:p>
            <a:pPr eaLnBrk="1" hangingPunct="1">
              <a:spcBef>
                <a:spcPct val="0"/>
              </a:spcBef>
            </a:pPr>
            <a:r>
              <a:rPr lang="en-US" altLang="ja-JP" sz="2000" smtClean="0"/>
              <a:t>	IME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smtClean="0"/>
              <a:t>	</a:t>
            </a:r>
            <a:r>
              <a:rPr lang="ja-JP" altLang="en-US" sz="1800" smtClean="0"/>
              <a:t>インテリセンス</a:t>
            </a:r>
            <a:endParaRPr lang="en-US" altLang="ja-JP" sz="1800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BFBA58-81E7-478F-B482-DD75C761F685}" type="slidenum">
              <a:rPr lang="ja-JP" altLang="en-US" smtClean="0">
                <a:ea typeface="ＭＳ Ｐゴシック" pitchFamily="50" charset="-128"/>
              </a:rPr>
              <a:pPr/>
              <a:t>11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153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1531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</a:rPr>
              <a:t>同盟 東京勉強会 </a:t>
            </a:r>
            <a:r>
              <a:rPr kumimoji="0" lang="en-US" altLang="ja-JP" sz="2300" dirty="0">
                <a:solidFill>
                  <a:schemeClr val="tx2"/>
                </a:solidFill>
              </a:rPr>
              <a:t>#34</a:t>
            </a: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6600" smtClean="0"/>
              <a:t>日本語プログラミング </a:t>
            </a:r>
            <a:endParaRPr lang="en-US" altLang="ja-JP" sz="6600" smtClean="0"/>
          </a:p>
          <a:p>
            <a:pPr algn="ctr" eaLnBrk="1" hangingPunct="1">
              <a:buFontTx/>
              <a:buNone/>
            </a:pPr>
            <a:r>
              <a:rPr lang="en-US" altLang="ja-JP" sz="6600" smtClean="0"/>
              <a:t>Vs</a:t>
            </a:r>
          </a:p>
          <a:p>
            <a:pPr algn="ctr" eaLnBrk="1" hangingPunct="1">
              <a:buFontTx/>
              <a:buNone/>
            </a:pPr>
            <a:r>
              <a:rPr lang="en-US" altLang="ja-JP" sz="6600" smtClean="0"/>
              <a:t> ASCII</a:t>
            </a:r>
            <a:r>
              <a:rPr lang="ja-JP" altLang="en-US" sz="6600" smtClean="0"/>
              <a:t>プログラミング</a:t>
            </a:r>
            <a:endParaRPr lang="en-US" altLang="ja-JP" sz="6600" smtClean="0"/>
          </a:p>
          <a:p>
            <a:pPr algn="ctr" eaLnBrk="1" hangingPunct="1">
              <a:buFontTx/>
              <a:buNone/>
            </a:pPr>
            <a:r>
              <a:rPr lang="ja-JP" altLang="en-US" sz="4400" smtClean="0"/>
              <a:t>中　博俊　</a:t>
            </a:r>
            <a:r>
              <a:rPr lang="en-US" altLang="ja-JP" sz="4400" smtClean="0"/>
              <a:t>vs takeshik</a:t>
            </a:r>
          </a:p>
          <a:p>
            <a:pPr algn="ctr" eaLnBrk="1" hangingPunct="1">
              <a:buFontTx/>
              <a:buNone/>
            </a:pPr>
            <a:endParaRPr lang="en-US" altLang="ja-JP" sz="6600" smtClean="0"/>
          </a:p>
        </p:txBody>
      </p:sp>
      <p:sp>
        <p:nvSpPr>
          <p:cNvPr id="2051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15312" cy="706438"/>
          </a:xfrm>
        </p:spPr>
        <p:txBody>
          <a:bodyPr/>
          <a:lstStyle/>
          <a:p>
            <a:pPr eaLnBrk="1" hangingPunct="1"/>
            <a:r>
              <a:rPr lang="ja-JP" altLang="en-US" smtClean="0"/>
              <a:t>書きやすさ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z="2400" smtClean="0"/>
          </a:p>
        </p:txBody>
      </p:sp>
      <p:sp>
        <p:nvSpPr>
          <p:cNvPr id="11268" name="タイトル 1"/>
          <p:cNvSpPr>
            <a:spLocks/>
          </p:cNvSpPr>
          <p:nvPr/>
        </p:nvSpPr>
        <p:spPr bwMode="auto">
          <a:xfrm>
            <a:off x="357188" y="285750"/>
            <a:ext cx="8215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>
                <a:solidFill>
                  <a:schemeClr val="tx2"/>
                </a:solidFill>
              </a:rPr>
              <a:t>書きやすさ </a:t>
            </a:r>
            <a:r>
              <a:rPr lang="en-US" altLang="ja-JP" sz="2400">
                <a:solidFill>
                  <a:schemeClr val="tx2"/>
                </a:solidFill>
              </a:rPr>
              <a:t>A</a:t>
            </a:r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1269" name="コンテンツ プレースホルダ 2"/>
          <p:cNvSpPr>
            <a:spLocks/>
          </p:cNvSpPr>
          <p:nvPr/>
        </p:nvSpPr>
        <p:spPr bwMode="auto">
          <a:xfrm>
            <a:off x="357188" y="1052513"/>
            <a:ext cx="821531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ja-JP" altLang="en-US" sz="240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3378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49500"/>
            <a:ext cx="4052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348163"/>
            <a:ext cx="3938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547813" y="1916113"/>
            <a:ext cx="287337" cy="649287"/>
          </a:xfrm>
          <a:prstGeom prst="downArrow">
            <a:avLst>
              <a:gd name="adj1" fmla="val 50000"/>
              <a:gd name="adj2" fmla="val 5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547813" y="4076700"/>
            <a:ext cx="287337" cy="290513"/>
          </a:xfrm>
          <a:prstGeom prst="downArrow">
            <a:avLst>
              <a:gd name="adj1" fmla="val 50000"/>
              <a:gd name="adj2" fmla="val 25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860800"/>
            <a:ext cx="3717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/>
          </p:cNvSpPr>
          <p:nvPr/>
        </p:nvSpPr>
        <p:spPr bwMode="auto">
          <a:xfrm>
            <a:off x="357188" y="285750"/>
            <a:ext cx="82153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>
                <a:solidFill>
                  <a:schemeClr val="tx2"/>
                </a:solidFill>
              </a:rPr>
              <a:t>書きやすさ 日</a:t>
            </a:r>
          </a:p>
        </p:txBody>
      </p:sp>
      <p:sp>
        <p:nvSpPr>
          <p:cNvPr id="12291" name="コンテンツ プレースホルダ 2"/>
          <p:cNvSpPr>
            <a:spLocks/>
          </p:cNvSpPr>
          <p:nvPr/>
        </p:nvSpPr>
        <p:spPr bwMode="auto">
          <a:xfrm>
            <a:off x="395288" y="1052513"/>
            <a:ext cx="821531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4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24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ja-JP" altLang="en-US" sz="2400" b="1"/>
          </a:p>
        </p:txBody>
      </p:sp>
      <p:pic>
        <p:nvPicPr>
          <p:cNvPr id="1229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08050"/>
            <a:ext cx="2273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76375"/>
            <a:ext cx="2667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903538"/>
            <a:ext cx="2654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937000"/>
            <a:ext cx="2540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525963"/>
            <a:ext cx="2273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445125"/>
            <a:ext cx="2971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048000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AutoShape 29"/>
          <p:cNvSpPr>
            <a:spLocks noChangeArrowheads="1"/>
          </p:cNvSpPr>
          <p:nvPr/>
        </p:nvSpPr>
        <p:spPr bwMode="auto">
          <a:xfrm>
            <a:off x="755650" y="1268413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12300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981075"/>
            <a:ext cx="36337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31"/>
          <p:cNvSpPr>
            <a:spLocks noChangeArrowheads="1"/>
          </p:cNvSpPr>
          <p:nvPr/>
        </p:nvSpPr>
        <p:spPr bwMode="auto">
          <a:xfrm>
            <a:off x="755650" y="2708275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302" name="AutoShape 32"/>
          <p:cNvSpPr>
            <a:spLocks noChangeArrowheads="1"/>
          </p:cNvSpPr>
          <p:nvPr/>
        </p:nvSpPr>
        <p:spPr bwMode="auto">
          <a:xfrm>
            <a:off x="755650" y="3716338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303" name="AutoShape 33"/>
          <p:cNvSpPr>
            <a:spLocks noChangeArrowheads="1"/>
          </p:cNvSpPr>
          <p:nvPr/>
        </p:nvSpPr>
        <p:spPr bwMode="auto">
          <a:xfrm>
            <a:off x="755650" y="4292600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304" name="AutoShape 34"/>
          <p:cNvSpPr>
            <a:spLocks noChangeArrowheads="1"/>
          </p:cNvSpPr>
          <p:nvPr/>
        </p:nvSpPr>
        <p:spPr bwMode="auto">
          <a:xfrm>
            <a:off x="4643438" y="522922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305" name="AutoShape 35"/>
          <p:cNvSpPr>
            <a:spLocks noChangeArrowheads="1"/>
          </p:cNvSpPr>
          <p:nvPr/>
        </p:nvSpPr>
        <p:spPr bwMode="auto">
          <a:xfrm rot="-7453293">
            <a:off x="3659188" y="2847975"/>
            <a:ext cx="287338" cy="2376487"/>
          </a:xfrm>
          <a:prstGeom prst="downArrow">
            <a:avLst>
              <a:gd name="adj1" fmla="val 50000"/>
              <a:gd name="adj2" fmla="val 206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粒度をどうする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88" y="1052513"/>
            <a:ext cx="4000500" cy="4948237"/>
          </a:xfrm>
        </p:spPr>
        <p:txBody>
          <a:bodyPr/>
          <a:lstStyle/>
          <a:p>
            <a:pPr eaLnBrk="1" hangingPunct="1"/>
            <a:r>
              <a:rPr lang="ja-JP" altLang="en-US" smtClean="0"/>
              <a:t>コネクション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トランザクション開始</a:t>
            </a:r>
            <a:endParaRPr lang="en-US" altLang="ja-JP" smtClean="0"/>
          </a:p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データを更新する</a:t>
            </a:r>
            <a:endParaRPr lang="en-US" altLang="ja-JP" smtClean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mtClean="0"/>
              <a:t>コミット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endParaRPr lang="ja-JP" altLang="en-US" smtClean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5143500" y="1643063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3200" kern="0" dirty="0">
                <a:latin typeface="+mn-lt"/>
                <a:ea typeface="+mn-ea"/>
              </a:rPr>
              <a:t>ロックする</a:t>
            </a:r>
            <a:endParaRPr lang="en-US" altLang="ja-JP" sz="32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3200" kern="0" dirty="0">
                <a:solidFill>
                  <a:srgbClr val="FF0000"/>
                </a:solidFill>
                <a:latin typeface="+mn-lt"/>
                <a:ea typeface="+mn-ea"/>
              </a:rPr>
              <a:t>データを更新する</a:t>
            </a:r>
            <a:endParaRPr lang="en-US" altLang="ja-JP" sz="3200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3200" kern="0" dirty="0">
                <a:latin typeface="+mn-lt"/>
                <a:ea typeface="+mn-ea"/>
              </a:rPr>
              <a:t>アクセスログを更新する</a:t>
            </a:r>
            <a:endParaRPr lang="en-US" altLang="ja-JP" sz="32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ja-JP" altLang="en-US" sz="3200" kern="0" dirty="0">
              <a:latin typeface="+mn-lt"/>
              <a:ea typeface="+mn-ea"/>
            </a:endParaRPr>
          </a:p>
        </p:txBody>
      </p:sp>
      <p:sp>
        <p:nvSpPr>
          <p:cNvPr id="5" name="V 字形矢印 4"/>
          <p:cNvSpPr/>
          <p:nvPr/>
        </p:nvSpPr>
        <p:spPr>
          <a:xfrm>
            <a:off x="4000500" y="2143125"/>
            <a:ext cx="1000125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ミスしやすさ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/>
              <a:t>スペルミス</a:t>
            </a:r>
            <a:endParaRPr lang="en-US" altLang="ja-JP" sz="2400" smtClean="0"/>
          </a:p>
          <a:p>
            <a:pPr lvl="1" eaLnBrk="1" hangingPunct="1"/>
            <a:r>
              <a:rPr lang="en-US" altLang="ja-JP" sz="2000" smtClean="0"/>
              <a:t>Internationalization </a:t>
            </a:r>
            <a:r>
              <a:rPr lang="ja-JP" altLang="en-US" sz="2000" smtClean="0"/>
              <a:t>と </a:t>
            </a:r>
            <a:r>
              <a:rPr lang="en-US" altLang="ja-JP" sz="2000" smtClean="0"/>
              <a:t>Internationallzation</a:t>
            </a:r>
          </a:p>
          <a:p>
            <a:pPr lvl="1" eaLnBrk="1" hangingPunct="1"/>
            <a:r>
              <a:rPr lang="en-US" altLang="ja-JP" sz="2000" smtClean="0"/>
              <a:t>Urikakekin</a:t>
            </a:r>
          </a:p>
          <a:p>
            <a:pPr lvl="1" eaLnBrk="1" hangingPunct="1"/>
            <a:r>
              <a:rPr lang="en-US" altLang="ja-JP" sz="2000" smtClean="0"/>
              <a:t>CHU </a:t>
            </a:r>
            <a:r>
              <a:rPr lang="ja-JP" altLang="en-US" sz="2000" smtClean="0"/>
              <a:t>と </a:t>
            </a:r>
            <a:r>
              <a:rPr lang="en-US" altLang="ja-JP" sz="2000" smtClean="0"/>
              <a:t>TYU</a:t>
            </a:r>
          </a:p>
          <a:p>
            <a:pPr eaLnBrk="1" hangingPunct="1"/>
            <a:r>
              <a:rPr lang="ja-JP" altLang="en-US" sz="2400" smtClean="0"/>
              <a:t>不適切な略語</a:t>
            </a:r>
            <a:endParaRPr lang="en-US" altLang="ja-JP" sz="2400" smtClean="0"/>
          </a:p>
          <a:p>
            <a:pPr lvl="1" eaLnBrk="1" hangingPunct="1"/>
            <a:r>
              <a:rPr lang="en-US" altLang="ja-JP" sz="2000" smtClean="0"/>
              <a:t>OWL &lt;= OneWayLove</a:t>
            </a:r>
          </a:p>
          <a:p>
            <a:pPr lvl="1" eaLnBrk="1" hangingPunct="1"/>
            <a:r>
              <a:rPr lang="en-US" altLang="ja-JP" sz="2000" smtClean="0"/>
              <a:t>Sz &lt;= Size</a:t>
            </a:r>
          </a:p>
          <a:p>
            <a:pPr lvl="1" eaLnBrk="1" hangingPunct="1"/>
            <a:r>
              <a:rPr lang="en-US" altLang="ja-JP" sz="2000" smtClean="0"/>
              <a:t>kbn &lt;= </a:t>
            </a:r>
            <a:r>
              <a:rPr lang="ja-JP" altLang="en-US" sz="2000" smtClean="0"/>
              <a:t>区分</a:t>
            </a:r>
            <a:endParaRPr lang="en-US" altLang="ja-JP" sz="2000" smtClean="0"/>
          </a:p>
          <a:p>
            <a:pPr eaLnBrk="1" hangingPunct="1"/>
            <a:r>
              <a:rPr lang="ja-JP" altLang="en-US" sz="2400" smtClean="0"/>
              <a:t>不適切な複数形</a:t>
            </a:r>
            <a:endParaRPr lang="en-US" altLang="ja-JP" sz="2400" smtClean="0"/>
          </a:p>
          <a:p>
            <a:pPr lvl="1" eaLnBrk="1" hangingPunct="1"/>
            <a:r>
              <a:rPr lang="en-US" altLang="ja-JP" sz="2000" smtClean="0"/>
              <a:t>Child, Childs &lt;= Children</a:t>
            </a:r>
          </a:p>
          <a:p>
            <a:pPr lvl="1" eaLnBrk="1" hangingPunct="1"/>
            <a:r>
              <a:rPr lang="en-US" altLang="ja-JP" sz="2000" smtClean="0"/>
              <a:t>Person, Persons &lt;= People </a:t>
            </a:r>
          </a:p>
          <a:p>
            <a:pPr lvl="2" eaLnBrk="1" hangingPunct="1"/>
            <a:r>
              <a:rPr lang="ja-JP" altLang="en-US" sz="1600" smtClean="0"/>
              <a:t>日本人は英語わかんない</a:t>
            </a:r>
            <a:endParaRPr lang="en-US" altLang="ja-JP" sz="1600" smtClean="0"/>
          </a:p>
          <a:p>
            <a:pPr lvl="2" eaLnBrk="1" hangingPunct="1"/>
            <a:r>
              <a:rPr lang="en-US" altLang="ja-JP" sz="1600" smtClean="0"/>
              <a:t>RoR</a:t>
            </a:r>
            <a:r>
              <a:rPr lang="ja-JP" altLang="en-US" sz="1600" smtClean="0"/>
              <a:t>の規約主義は日本人に向くの？</a:t>
            </a:r>
            <a:endParaRPr lang="en-US" altLang="ja-JP" sz="1600" smtClean="0"/>
          </a:p>
          <a:p>
            <a:pPr eaLnBrk="1" hangingPunct="1">
              <a:buFontTx/>
              <a:buNone/>
            </a:pPr>
            <a:endParaRPr lang="en-US" altLang="ja-JP" sz="2400" smtClean="0"/>
          </a:p>
          <a:p>
            <a:pPr eaLnBrk="1" hangingPunct="1"/>
            <a:endParaRPr lang="ja-JP" altLang="en-US" sz="3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ミスしやすさ 日</a:t>
            </a:r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スペルミス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精算</a:t>
            </a:r>
            <a:r>
              <a:rPr lang="en-US" altLang="ja-JP" smtClean="0"/>
              <a:t>/</a:t>
            </a:r>
            <a:r>
              <a:rPr lang="ja-JP" altLang="en-US" smtClean="0"/>
              <a:t>清算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直す</a:t>
            </a:r>
            <a:r>
              <a:rPr lang="en-US" altLang="ja-JP" smtClean="0"/>
              <a:t>/</a:t>
            </a:r>
            <a:r>
              <a:rPr lang="ja-JP" altLang="en-US" smtClean="0"/>
              <a:t>なおす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不適切な略語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関会 </a:t>
            </a:r>
            <a:r>
              <a:rPr lang="en-US" altLang="ja-JP" smtClean="0"/>
              <a:t>&lt;= </a:t>
            </a:r>
            <a:r>
              <a:rPr lang="ja-JP" altLang="en-US" smtClean="0"/>
              <a:t>関連会社？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相レ </a:t>
            </a:r>
            <a:r>
              <a:rPr lang="en-US" altLang="ja-JP" smtClean="0"/>
              <a:t>&lt;=</a:t>
            </a:r>
            <a:r>
              <a:rPr lang="ja-JP" altLang="en-US" smtClean="0"/>
              <a:t> 相手先レコード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ブレスト </a:t>
            </a:r>
            <a:r>
              <a:rPr lang="en-US" altLang="ja-JP" smtClean="0"/>
              <a:t>&lt;= </a:t>
            </a:r>
            <a:r>
              <a:rPr lang="ja-JP" altLang="en-US" smtClean="0"/>
              <a:t>ブレーンストーミング 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不適切な複数形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日本語に存在しない</a:t>
            </a:r>
            <a:endParaRPr lang="en-US" altLang="ja-JP" smtClean="0"/>
          </a:p>
          <a:p>
            <a:pPr eaLnBrk="1" hangingPunct="1"/>
            <a:endParaRPr lang="ja-JP" altLang="en-US" sz="4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結論</a:t>
            </a:r>
          </a:p>
        </p:txBody>
      </p:sp>
      <p:sp>
        <p:nvSpPr>
          <p:cNvPr id="1638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z="8000" smtClean="0"/>
              <a:t>好きな方を使え</a:t>
            </a:r>
            <a:r>
              <a:rPr lang="en-US" altLang="ja-JP" sz="8000" smtClean="0"/>
              <a:t>w</a:t>
            </a:r>
          </a:p>
          <a:p>
            <a:pPr eaLnBrk="1" hangingPunct="1">
              <a:buFontTx/>
              <a:buNone/>
            </a:pPr>
            <a:endParaRPr lang="en-US" altLang="ja-JP" sz="8000" smtClean="0"/>
          </a:p>
          <a:p>
            <a:pPr eaLnBrk="1" hangingPunct="1">
              <a:buFontTx/>
              <a:buNone/>
            </a:pPr>
            <a:endParaRPr lang="en-US" altLang="ja-JP" sz="8000" smtClean="0"/>
          </a:p>
          <a:p>
            <a:pPr eaLnBrk="1" hangingPunct="1">
              <a:buFontTx/>
              <a:buNone/>
            </a:pPr>
            <a:r>
              <a:rPr lang="en-US" altLang="ja-JP" smtClean="0"/>
              <a:t>※</a:t>
            </a:r>
            <a:r>
              <a:rPr lang="ja-JP" altLang="en-US" smtClean="0"/>
              <a:t>本日の主張には一部の誇張表現があります。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000125"/>
            <a:ext cx="7504112" cy="47148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日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928688"/>
            <a:ext cx="6858000" cy="51435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長い識別子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ja-JP" sz="4400" smtClean="0"/>
              <a:t>Public int MustAttendancesButNotAttendancesPeopleCount</a:t>
            </a:r>
            <a:r>
              <a:rPr lang="ja-JP" altLang="en-US" sz="4400" smtClean="0"/>
              <a:t> </a:t>
            </a:r>
            <a:r>
              <a:rPr lang="en-US" altLang="ja-JP" sz="4400" smtClean="0"/>
              <a:t>{ </a:t>
            </a:r>
          </a:p>
          <a:p>
            <a:pPr lvl="1" eaLnBrk="1" hangingPunct="1">
              <a:buFontTx/>
              <a:buNone/>
            </a:pPr>
            <a:r>
              <a:rPr lang="en-US" altLang="ja-JP" sz="4400" smtClean="0"/>
              <a:t>get {</a:t>
            </a:r>
          </a:p>
          <a:p>
            <a:pPr lvl="1" eaLnBrk="1" hangingPunct="1">
              <a:buFontTx/>
              <a:buNone/>
            </a:pPr>
            <a:r>
              <a:rPr lang="en-US" altLang="ja-JP" sz="4400" smtClean="0"/>
              <a:t> return RegistedPeopleCount</a:t>
            </a:r>
          </a:p>
          <a:p>
            <a:pPr lvl="1" eaLnBrk="1" hangingPunct="1">
              <a:buFontTx/>
              <a:buNone/>
            </a:pPr>
            <a:r>
              <a:rPr lang="en-US" altLang="ja-JP" sz="4400" smtClean="0"/>
              <a:t>–AttendancesPeopleCount;} }</a:t>
            </a:r>
            <a:endParaRPr lang="ja-JP" altLang="en-US" sz="4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長い識別子 日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ja-JP" sz="4800" smtClean="0"/>
              <a:t>Public int </a:t>
            </a:r>
            <a:r>
              <a:rPr lang="ja-JP" altLang="en-US" sz="4800" smtClean="0"/>
              <a:t>出席しているはずなのに存在しない人数 </a:t>
            </a:r>
            <a:r>
              <a:rPr lang="en-US" altLang="ja-JP" sz="4800" smtClean="0"/>
              <a:t>{</a:t>
            </a:r>
          </a:p>
          <a:p>
            <a:pPr lvl="1" eaLnBrk="1" hangingPunct="1">
              <a:buFontTx/>
              <a:buNone/>
            </a:pPr>
            <a:r>
              <a:rPr lang="en-US" altLang="ja-JP" sz="4800" smtClean="0"/>
              <a:t>get {</a:t>
            </a:r>
          </a:p>
          <a:p>
            <a:pPr lvl="1" eaLnBrk="1" hangingPunct="1">
              <a:buFontTx/>
              <a:buNone/>
            </a:pPr>
            <a:r>
              <a:rPr lang="en-US" altLang="ja-JP" sz="4800" smtClean="0"/>
              <a:t> return </a:t>
            </a:r>
            <a:r>
              <a:rPr lang="ja-JP" altLang="en-US" sz="4800" smtClean="0"/>
              <a:t>出席登録人数 </a:t>
            </a:r>
            <a:r>
              <a:rPr lang="en-US" altLang="ja-JP" sz="4800" smtClean="0"/>
              <a:t>-  </a:t>
            </a:r>
            <a:r>
              <a:rPr lang="ja-JP" altLang="en-US" sz="4800" smtClean="0"/>
              <a:t>実際に出席している人数</a:t>
            </a:r>
            <a:r>
              <a:rPr lang="en-US" altLang="ja-JP" sz="4800" smtClean="0"/>
              <a:t>;} }</a:t>
            </a:r>
            <a:endParaRPr lang="ja-JP" altLang="en-US" sz="5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日本語だけで識別子を構成するのは不可能</a:t>
            </a:r>
          </a:p>
          <a:p>
            <a:pPr lvl="1" eaLnBrk="1" hangingPunct="1"/>
            <a:r>
              <a:rPr lang="en-US" altLang="ja-JP" smtClean="0">
                <a:latin typeface="Consolas" pitchFamily="49" charset="0"/>
              </a:rPr>
              <a:t>GetObject</a:t>
            </a:r>
            <a:r>
              <a:rPr lang="en-US" altLang="ja-JP" smtClean="0"/>
              <a:t> vs. </a:t>
            </a:r>
            <a:r>
              <a:rPr lang="ja-JP" altLang="en-US" smtClean="0">
                <a:ea typeface="ＭＳ ゴシック" pitchFamily="49" charset="-128"/>
              </a:rPr>
              <a:t>オブジェクト取得</a:t>
            </a:r>
          </a:p>
          <a:p>
            <a:pPr lvl="2" eaLnBrk="1" hangingPunct="1"/>
            <a:r>
              <a:rPr lang="ja-JP" altLang="en-US" smtClean="0"/>
              <a:t>取得するという意味の語が混在してしまう</a:t>
            </a:r>
          </a:p>
          <a:p>
            <a:pPr lvl="2" eaLnBrk="1" hangingPunct="1"/>
            <a:r>
              <a:rPr lang="ja-JP" altLang="en-US" smtClean="0"/>
              <a:t>動詞が先頭に来るか、末尾に来るかの差</a:t>
            </a:r>
          </a:p>
          <a:p>
            <a:pPr lvl="1" eaLnBrk="1" hangingPunct="1"/>
            <a:r>
              <a:rPr lang="ja-JP" altLang="en-US" smtClean="0"/>
              <a:t>日本語と英語が入り混じるのは気持ち悪い？</a:t>
            </a:r>
          </a:p>
          <a:p>
            <a:pPr lvl="1" eaLnBrk="1" hangingPunct="1"/>
            <a:r>
              <a:rPr lang="ja-JP" altLang="en-US" smtClean="0"/>
              <a:t>敢えて日本語を選択する意義</a:t>
            </a:r>
          </a:p>
          <a:p>
            <a:pPr lvl="2" eaLnBrk="1" hangingPunct="1"/>
            <a:r>
              <a:rPr lang="en-US" altLang="ja-JP" smtClean="0">
                <a:latin typeface="Consolas" pitchFamily="49" charset="0"/>
              </a:rPr>
              <a:t>IsCompleted</a:t>
            </a:r>
            <a:r>
              <a:rPr lang="en-US" altLang="ja-JP" smtClean="0"/>
              <a:t> vs. </a:t>
            </a:r>
            <a:r>
              <a:rPr lang="en-US" altLang="ja-JP" smtClean="0">
                <a:latin typeface="Consolas" pitchFamily="49" charset="0"/>
              </a:rPr>
              <a:t>Is</a:t>
            </a:r>
            <a:r>
              <a:rPr lang="ja-JP" altLang="en-US" smtClean="0">
                <a:ea typeface="ＭＳ ゴシック" pitchFamily="49" charset="-128"/>
              </a:rPr>
              <a:t>完了</a:t>
            </a:r>
            <a:r>
              <a:rPr lang="ja-JP" altLang="en-US" smtClean="0"/>
              <a:t> </a:t>
            </a:r>
            <a:r>
              <a:rPr lang="en-US" altLang="ja-JP" smtClean="0"/>
              <a:t>vs. </a:t>
            </a:r>
            <a:r>
              <a:rPr lang="ja-JP" altLang="en-US" smtClean="0">
                <a:ea typeface="ＭＳ ゴシック" pitchFamily="49" charset="-128"/>
              </a:rPr>
              <a:t>完了したか</a:t>
            </a:r>
          </a:p>
          <a:p>
            <a:pPr eaLnBrk="1" hangingPunct="1"/>
            <a:r>
              <a:rPr lang="ja-JP" altLang="en-US" smtClean="0"/>
              <a:t>ライブラリとの統一性、調和性</a:t>
            </a:r>
          </a:p>
          <a:p>
            <a:pPr lvl="1" eaLnBrk="1" hangingPunct="1"/>
            <a:r>
              <a:rPr lang="ja-JP" altLang="en-US" smtClean="0"/>
              <a:t>インターフェイスのアクセス性は名前付けから</a:t>
            </a:r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日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日本語で難しい識別子利用可能</a:t>
            </a:r>
          </a:p>
          <a:p>
            <a:pPr lvl="1" eaLnBrk="1" hangingPunct="1"/>
            <a:r>
              <a:rPr lang="ja-JP" altLang="en-US" smtClean="0">
                <a:latin typeface="Consolas" pitchFamily="49" charset="0"/>
              </a:rPr>
              <a:t>按分係数</a:t>
            </a:r>
            <a:endParaRPr lang="en-US" altLang="ja-JP" smtClean="0">
              <a:latin typeface="Consolas" pitchFamily="49" charset="0"/>
            </a:endParaRPr>
          </a:p>
          <a:p>
            <a:pPr lvl="1" eaLnBrk="1" hangingPunct="1"/>
            <a:r>
              <a:rPr lang="ja-JP" altLang="en-US" smtClean="0">
                <a:latin typeface="Consolas" pitchFamily="49" charset="0"/>
              </a:rPr>
              <a:t>配賦比率</a:t>
            </a:r>
            <a:endParaRPr lang="en-US" altLang="ja-JP" smtClean="0">
              <a:latin typeface="Consolas" pitchFamily="49" charset="0"/>
            </a:endParaRPr>
          </a:p>
          <a:p>
            <a:pPr eaLnBrk="1" hangingPunct="1"/>
            <a:r>
              <a:rPr lang="ja-JP" altLang="en-US" smtClean="0">
                <a:latin typeface="Consolas" pitchFamily="49" charset="0"/>
              </a:rPr>
              <a:t>微妙な言い回しが業務用語とイコール</a:t>
            </a:r>
            <a:endParaRPr lang="en-US" altLang="ja-JP" smtClean="0">
              <a:latin typeface="Consolas" pitchFamily="49" charset="0"/>
            </a:endParaRPr>
          </a:p>
          <a:p>
            <a:pPr lvl="1" eaLnBrk="1" hangingPunct="1"/>
            <a:r>
              <a:rPr lang="ja-JP" altLang="en-US" smtClean="0">
                <a:latin typeface="Consolas" pitchFamily="49" charset="0"/>
              </a:rPr>
              <a:t>グループ内預り金と、グループ内預け金</a:t>
            </a:r>
            <a:endParaRPr lang="en-US" altLang="ja-JP" smtClean="0">
              <a:latin typeface="Consolas" pitchFamily="49" charset="0"/>
            </a:endParaRPr>
          </a:p>
          <a:p>
            <a:pPr eaLnBrk="1" hangingPunct="1"/>
            <a:r>
              <a:rPr lang="ja-JP" altLang="en-US" smtClean="0"/>
              <a:t>日本語と英語が入り混じってわかりやすい</a:t>
            </a:r>
            <a:endParaRPr lang="en-US" altLang="ja-JP" smtClean="0"/>
          </a:p>
          <a:p>
            <a:pPr lvl="1" eaLnBrk="1" hangingPunct="1"/>
            <a:r>
              <a:rPr lang="en-US" altLang="ja-JP" sz="2400" smtClean="0"/>
              <a:t>using ( var sw = new StreamWriter( </a:t>
            </a:r>
            <a:r>
              <a:rPr lang="ja-JP" altLang="en-US" sz="2400" smtClean="0"/>
              <a:t>対象ファイル </a:t>
            </a:r>
            <a:r>
              <a:rPr lang="en-US" altLang="ja-JP" sz="2400" smtClean="0"/>
              <a:t>) )</a:t>
            </a:r>
            <a:endParaRPr lang="ja-JP" altLang="en-US" smtClean="0">
              <a:ea typeface="ＭＳ ゴシック" pitchFamily="49" charset="-128"/>
            </a:endParaRPr>
          </a:p>
          <a:p>
            <a:pPr eaLnBrk="1" hangingPunct="1"/>
            <a:r>
              <a:rPr lang="ja-JP" altLang="en-US" smtClean="0"/>
              <a:t>ライブラリとの統一性、調和性</a:t>
            </a:r>
          </a:p>
          <a:p>
            <a:pPr lvl="1" eaLnBrk="1" hangingPunct="1"/>
            <a:r>
              <a:rPr lang="ja-JP" altLang="en-US" smtClean="0"/>
              <a:t>インターフェイスのアクセス性は名前付けから</a:t>
            </a:r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</a:t>
            </a:r>
            <a:r>
              <a:rPr lang="en-US" altLang="ja-JP" smtClean="0"/>
              <a:t>A</a:t>
            </a:r>
            <a:endParaRPr lang="ja-JP" altLang="en-US" smtClean="0"/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836613"/>
            <a:ext cx="8215312" cy="4948237"/>
          </a:xfrm>
        </p:spPr>
        <p:txBody>
          <a:bodyPr/>
          <a:lstStyle/>
          <a:p>
            <a:pPr eaLnBrk="1" hangingPunct="1"/>
            <a:r>
              <a:rPr lang="en-US" altLang="ja-JP" smtClean="0"/>
              <a:t>ASCII </a:t>
            </a:r>
            <a:r>
              <a:rPr lang="ja-JP" altLang="en-US" smtClean="0"/>
              <a:t>文字は小さくても比較的見やすい</a:t>
            </a:r>
          </a:p>
          <a:p>
            <a:pPr eaLnBrk="1" hangingPunct="1"/>
            <a:r>
              <a:rPr lang="ja-JP" altLang="en-US" smtClean="0"/>
              <a:t>日本語はフォントが小さいと文字が潰れる</a:t>
            </a:r>
          </a:p>
          <a:p>
            <a:pPr eaLnBrk="1" hangingPunct="1"/>
            <a:endParaRPr lang="ja-JP" alt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3" y="2708275"/>
            <a:ext cx="3735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547813" y="3573463"/>
            <a:ext cx="60483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/>
              <a:t>漢字</a:t>
            </a:r>
            <a:r>
              <a:rPr lang="ja-JP" altLang="en-US" sz="2400"/>
              <a:t>の</a:t>
            </a:r>
            <a:r>
              <a:rPr lang="ja-JP" altLang="en-US" sz="4800"/>
              <a:t>字形</a:t>
            </a:r>
            <a:r>
              <a:rPr lang="ja-JP" altLang="en-US" sz="2400"/>
              <a:t>は</a:t>
            </a:r>
            <a:r>
              <a:rPr lang="ja-JP" altLang="en-US" sz="4800"/>
              <a:t>超絶</a:t>
            </a:r>
            <a:r>
              <a:rPr lang="ja-JP" altLang="en-US" sz="2400"/>
              <a:t>に</a:t>
            </a:r>
            <a:r>
              <a:rPr lang="ja-JP" altLang="en-US" sz="4800"/>
              <a:t>複雑</a:t>
            </a:r>
          </a:p>
          <a:p>
            <a:pPr>
              <a:spcBef>
                <a:spcPct val="50000"/>
              </a:spcBef>
            </a:pPr>
            <a:r>
              <a:rPr lang="ja-JP" altLang="en-US" sz="4800"/>
              <a:t>大</a:t>
            </a:r>
            <a:r>
              <a:rPr lang="ja-JP" altLang="en-US" sz="2400"/>
              <a:t>きくしないと</a:t>
            </a:r>
            <a:r>
              <a:rPr lang="ja-JP" altLang="en-US" sz="4800"/>
              <a:t>読</a:t>
            </a:r>
            <a:r>
              <a:rPr lang="ja-JP" altLang="en-US" sz="2400"/>
              <a:t>むに</a:t>
            </a:r>
            <a:r>
              <a:rPr lang="ja-JP" altLang="en-US" sz="4800"/>
              <a:t>耐</a:t>
            </a:r>
            <a:r>
              <a:rPr lang="ja-JP" altLang="en-US" sz="2400"/>
              <a:t>えない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読み易さ 日</a:t>
            </a:r>
          </a:p>
        </p:txBody>
      </p:sp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836613"/>
            <a:ext cx="8215312" cy="4948237"/>
          </a:xfrm>
        </p:spPr>
        <p:txBody>
          <a:bodyPr/>
          <a:lstStyle/>
          <a:p>
            <a:pPr eaLnBrk="1" hangingPunct="1"/>
            <a:r>
              <a:rPr lang="ja-JP" altLang="en-US" smtClean="0"/>
              <a:t>日本語も小さくても比較的見やすい</a:t>
            </a:r>
          </a:p>
          <a:p>
            <a:pPr eaLnBrk="1" hangingPunct="1"/>
            <a:r>
              <a:rPr lang="ja-JP" altLang="en-US" smtClean="0"/>
              <a:t>日本語は識別子が短い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正確なてにをは</a:t>
            </a:r>
          </a:p>
          <a:p>
            <a:pPr eaLnBrk="1" hangingPunct="1"/>
            <a:endParaRPr lang="ja-JP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8858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スライドマスタT34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スライドマスタT34</Template>
  <TotalTime>1374</TotalTime>
  <Words>437</Words>
  <Application>Microsoft Office PowerPoint</Application>
  <PresentationFormat>画面に合わせる (4:3)</PresentationFormat>
  <Paragraphs>119</Paragraphs>
  <Slides>15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Calibri</vt:lpstr>
      <vt:lpstr>Consolas</vt:lpstr>
      <vt:lpstr>ＭＳ ゴシック</vt:lpstr>
      <vt:lpstr>スライドマスタT34</vt:lpstr>
      <vt:lpstr>スライド 1</vt:lpstr>
      <vt:lpstr>読み易さ A</vt:lpstr>
      <vt:lpstr>読み易さ 日</vt:lpstr>
      <vt:lpstr>長い識別子 A</vt:lpstr>
      <vt:lpstr>長い識別子 日</vt:lpstr>
      <vt:lpstr>読み易さ A</vt:lpstr>
      <vt:lpstr>読み易さ 日</vt:lpstr>
      <vt:lpstr>読み易さ A</vt:lpstr>
      <vt:lpstr>読み易さ 日</vt:lpstr>
      <vt:lpstr>書きやすさ A</vt:lpstr>
      <vt:lpstr>スライド 11</vt:lpstr>
      <vt:lpstr>粒度をどうする</vt:lpstr>
      <vt:lpstr>ミスしやすさ A</vt:lpstr>
      <vt:lpstr>ミスしやすさ 日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わんくま同盟 東京勉強会 #33</dc:title>
  <dc:creator>Hatsune, Akira</dc:creator>
  <cp:lastModifiedBy>わんくま同盟</cp:lastModifiedBy>
  <cp:revision>21</cp:revision>
  <dcterms:created xsi:type="dcterms:W3CDTF">2009-05-25T13:04:28Z</dcterms:created>
  <dcterms:modified xsi:type="dcterms:W3CDTF">2009-09-09T11:21:58Z</dcterms:modified>
</cp:coreProperties>
</file>