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0160000" cy="7620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297" autoAdjust="0"/>
    <p:restoredTop sz="90929"/>
  </p:normalViewPr>
  <p:slideViewPr>
    <p:cSldViewPr>
      <p:cViewPr varScale="1">
        <p:scale>
          <a:sx n="50" d="100"/>
          <a:sy n="50" d="100"/>
        </p:scale>
        <p:origin x="-57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62000" y="2366963"/>
            <a:ext cx="8636000" cy="1633537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8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61B28-5072-4F2A-871C-6842857ACF71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BA14BE-374F-413F-B1B4-EDC0D65ECA5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239000" y="676275"/>
            <a:ext cx="2159000" cy="6097588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62000" y="676275"/>
            <a:ext cx="6324600" cy="6097588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2ECF95-B63D-4C9D-971E-9A8C1EFE8400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B80B3-98B7-44E0-B3C1-D317E66EF23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03275" y="4895850"/>
            <a:ext cx="8636000" cy="15144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03275" y="3228975"/>
            <a:ext cx="8636000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40F7EB-B919-4CB7-ABCC-A0ED64AFE1FA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620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56200" y="2200275"/>
            <a:ext cx="4241800" cy="4573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5DAD4D-6304-4317-9E17-A44F33DE748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08000" y="1704975"/>
            <a:ext cx="4489450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8000" y="2416175"/>
            <a:ext cx="4489450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160963" y="1704975"/>
            <a:ext cx="4491037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160963" y="2416175"/>
            <a:ext cx="4491037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93F194-F1B3-42CB-9CA2-7AF7D2A30437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A80DFF-EF5F-416E-989A-4EA3E4536FA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EB584-3AAF-4038-9B37-235F1833FEF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06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971925" y="303213"/>
            <a:ext cx="5680075" cy="65039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08000" y="1593850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DB9260-6ACC-4E09-9305-343385A9CFC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90725" y="5334000"/>
            <a:ext cx="6096000" cy="6302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90725" y="681038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90725" y="5964238"/>
            <a:ext cx="6096000" cy="893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992831-0F9E-4555-88C8-C559A3BE4F4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676275"/>
            <a:ext cx="8636000" cy="127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200275"/>
            <a:ext cx="8636000" cy="457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0" y="6942138"/>
            <a:ext cx="2117725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70275" y="6942138"/>
            <a:ext cx="3219450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-128"/>
              </a:defRPr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80275" y="6942138"/>
            <a:ext cx="211931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charset="-128"/>
              </a:defRPr>
            </a:lvl1pPr>
          </a:lstStyle>
          <a:p>
            <a:fld id="{CBF1A5A8-4A91-4476-83B0-C564D332F6A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iendpaste.com/My8r2VqqAJpWiY7CEW0e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riendpaste.com/2LikmtEJD30OKR03G4j4Sx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.jp/dp/427406694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amazon.co.jp/dp/4891004568/" TargetMode="External"/><Relationship Id="rId4" Type="http://schemas.openxmlformats.org/officeDocument/2006/relationships/hyperlink" Target="http://www.amazon.co.jp/dp/4894716852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b.hatena.ne.jp/hiroaki_abe_1973/tdd/article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iendpaste.com/6XBEivJSH3jXLRPGkgdkeH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riendpaste.com/2ZWBI4dzjoeygbcIKMFAsn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iendpaste.com/xMVz8re2lFLfVezQf6ISP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riendpaste.com/7FAlRGk32VCsWmXyNVnnW2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iendpaste.com/6XBEivJSH3jXLRPGkgdkeH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friendpaste.com/2EJO6xpNK0wC7JJlvBoeHX" TargetMode="External"/><Relationship Id="rId4" Type="http://schemas.openxmlformats.org/officeDocument/2006/relationships/hyperlink" Target="http://www.friendpaste.com/4hQMIc0Ve1Vf4JB8302tS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iendpaste.com/5D11E5WMclCR6rZtUquE2w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friendpaste.com/77Rvg0a1Lnc8OAG8J7s0nm" TargetMode="External"/><Relationship Id="rId4" Type="http://schemas.openxmlformats.org/officeDocument/2006/relationships/hyperlink" Target="http://www.friendpaste.com/1ebU9lvpklKmVyLNvvR8Lu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iendpaste.com/56lUSTIewXaRzax5fHIBs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46138" y="3044825"/>
            <a:ext cx="8443912" cy="121285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ja-JP" altLang="en-US" sz="48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テスト駆動開発を活用する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71650" y="4572000"/>
            <a:ext cx="6616700" cy="9144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altLang="ja-JP">
                <a:solidFill>
                  <a:srgbClr val="000000"/>
                </a:solidFill>
                <a:latin typeface="Arial" charset="0"/>
                <a:ea typeface="ＭＳ Ｐゴシック" charset="-128"/>
              </a:rPr>
              <a:t>LV2</a:t>
            </a:r>
            <a:r>
              <a:rPr lang="ja-JP" altLang="en-US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くまー</a:t>
            </a:r>
            <a:endParaRPr lang="ja-JP" altLang="en-US">
              <a:ea typeface="ＭＳ Ｐゴシック" charset="-128"/>
            </a:endParaRPr>
          </a:p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altLang="ja-JP">
                <a:solidFill>
                  <a:srgbClr val="000000"/>
                </a:solidFill>
                <a:latin typeface="Arial" charset="0"/>
                <a:ea typeface="ＭＳ Ｐゴシック" charset="-128"/>
              </a:rPr>
              <a:t>2009.5.30 </a:t>
            </a:r>
            <a:r>
              <a:rPr lang="ja-JP" altLang="en-US">
                <a:solidFill>
                  <a:srgbClr val="000000"/>
                </a:solidFill>
                <a:latin typeface="Arial" charset="0"/>
                <a:ea typeface="ＭＳ Ｐゴシック" charset="-128"/>
              </a:rPr>
              <a:t>阿部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テストケースの指針その５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テストデータを作ろう！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3"/>
              </a:rPr>
              <a:t>http://www.friendpaste.com/My8r2VqqAJpWiY7CEW0ed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4"/>
              </a:rPr>
              <a:t>http://www.friendpaste.com/2LikmtEJD30OKR03G4j4Sx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テストケースの指針その６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いつも同じ結果を確認できるようにする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テストケースの指針その７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バグの再現テストに使用する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間違いやすいところ、デメリット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35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《</a:t>
            </a:r>
            <a:r>
              <a:rPr lang="ja-JP" altLang="en-US" sz="35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間違いやすいところ</a:t>
            </a:r>
            <a:r>
              <a:rPr lang="en-US" altLang="ja-JP" sz="35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》</a:t>
            </a:r>
            <a:endParaRPr lang="en-US" altLang="ja-JP"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5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テストケースを書くことが目的ではない</a:t>
            </a:r>
            <a:endParaRPr lang="ja-JP" altLang="en-US"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5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テスト駆動開発が品質を保証するわけではない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35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《</a:t>
            </a:r>
            <a:r>
              <a:rPr lang="ja-JP" altLang="en-US" sz="35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デメリット</a:t>
            </a:r>
            <a:r>
              <a:rPr lang="en-US" altLang="ja-JP" sz="35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》</a:t>
            </a:r>
            <a:endParaRPr lang="en-US" altLang="ja-JP"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5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コストがかかる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参考１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『</a:t>
            </a:r>
            <a:r>
              <a:rPr lang="ja-JP" altLang="en-US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3"/>
              </a:rPr>
              <a:t>アジャイルプラクティス</a:t>
            </a:r>
            <a:r>
              <a:rPr lang="ja-JP" altLang="en-US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1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3"/>
              </a:rPr>
              <a:t>　達人プログラマに学ぶ現場開発者の習慣</a:t>
            </a:r>
            <a:r>
              <a:rPr lang="ja-JP" altLang="en-US" sz="21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r>
              <a:rPr lang="en-US" altLang="ja-JP" sz="21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』 </a:t>
            </a:r>
            <a:r>
              <a:rPr lang="ja-JP" altLang="en-US" sz="21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第</a:t>
            </a:r>
            <a:r>
              <a:rPr lang="en-US" altLang="ja-JP" sz="21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5</a:t>
            </a:r>
            <a:r>
              <a:rPr lang="ja-JP" altLang="en-US" sz="21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章 アジャイルなフィードバック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Venkat Subramaniam and Andy Hunt </a:t>
            </a:r>
            <a:r>
              <a:rPr lang="ja-JP" altLang="en-US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著 オーム社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『</a:t>
            </a: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4"/>
              </a:rPr>
              <a:t>XP</a:t>
            </a:r>
            <a:r>
              <a:rPr lang="ja-JP" altLang="en-US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4"/>
              </a:rPr>
              <a:t>エクストリームプログラミング入門</a:t>
            </a:r>
            <a:r>
              <a:rPr lang="ja-JP" altLang="en-US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』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ケントベック 著 ピアソンエデュケーション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『</a:t>
            </a:r>
            <a:r>
              <a:rPr lang="ja-JP" altLang="en-US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5"/>
              </a:rPr>
              <a:t>コードコンプリート（下）</a:t>
            </a:r>
            <a:r>
              <a:rPr lang="ja-JP" altLang="en-US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』 </a:t>
            </a:r>
            <a:r>
              <a:rPr lang="ja-JP" altLang="en-US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第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22</a:t>
            </a:r>
            <a:r>
              <a:rPr lang="ja-JP" altLang="en-US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章 デベロッパーテスト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Steve McConnell </a:t>
            </a:r>
            <a:r>
              <a:rPr lang="ja-JP" altLang="en-US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著 日経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BP</a:t>
            </a:r>
            <a:r>
              <a:rPr lang="ja-JP" altLang="en-US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ソフトプレス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参考２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3"/>
              </a:rPr>
              <a:t>http://b.hatena.ne.jp/hiroaki_abe_1973/tdd/article/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スピーチの流れ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テスト駆動開発とは</a:t>
            </a:r>
            <a:endParaRPr lang="ja-JP" altLang="en-US"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テストの基本</a:t>
            </a:r>
            <a:endParaRPr lang="ja-JP" altLang="en-US"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テストケースの指針</a:t>
            </a:r>
            <a:endParaRPr lang="ja-JP" altLang="en-US"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間違いやすいところ、デメリット</a:t>
            </a:r>
            <a:endParaRPr lang="ja-JP" altLang="en-US"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参考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テスト駆動開発とは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en-US" altLang="ja-JP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XP </a:t>
            </a: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プラクティス</a:t>
            </a:r>
            <a:endParaRPr lang="ja-JP" altLang="en-US"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失敗する自動テストを作成する</a:t>
            </a:r>
            <a:endParaRPr lang="ja-JP" altLang="en-US"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天使を味方につける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テストの基本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単体テストをいつ行うか</a:t>
            </a:r>
            <a:endParaRPr lang="ja-JP" altLang="en-US"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ブラックボックステスト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3"/>
              </a:rPr>
              <a:t>http://www.friendpaste.com/6XBEivJSH3jXLRPGkgdkeH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ホワイトボックステスト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4"/>
              </a:rPr>
              <a:t>http://www.friendpaste.com/2ZWBI4dzjoeygbcIKMFAsn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ctrTitle"/>
          </p:nvPr>
        </p:nvSpPr>
        <p:spPr>
          <a:xfrm>
            <a:off x="857250" y="3048000"/>
            <a:ext cx="8445500" cy="1219200"/>
          </a:xfrm>
        </p:spPr>
        <p:txBody>
          <a:bodyPr lIns="0" tIns="0" rIns="0" bIns="0" anchor="t"/>
          <a:lstStyle/>
          <a:p>
            <a:pPr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テストケースの指針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71650" y="4572000"/>
            <a:ext cx="6616700" cy="914400"/>
          </a:xfrm>
        </p:spPr>
        <p:txBody>
          <a:bodyPr lIns="0" tIns="0" rIns="0" bIns="0"/>
          <a:lstStyle/>
          <a:p>
            <a:pPr>
              <a:lnSpc>
                <a:spcPct val="95000"/>
              </a:lnSpc>
              <a:spcBef>
                <a:spcPct val="0"/>
              </a:spcBef>
            </a:pPr>
            <a:r>
              <a:rPr lang="en-US" altLang="ja-JP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テストケースの指針その１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テストケースの基本パターンは二つ</a:t>
            </a:r>
            <a:endParaRPr lang="ja-JP" altLang="en-US"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正常パターン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3"/>
              </a:rPr>
              <a:t>http://www.friendpaste.com/xMVz8re2lFLfVezQf6ISP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例外パターン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4"/>
              </a:rPr>
              <a:t>http://www.friendpaste.com/7FAlRGk32VCsWmXyNVnnW2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テストケースの指針その２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まずは知りたいことをテストしよう！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3"/>
              </a:rPr>
              <a:t>http://www.friendpaste.com/6XBEivJSH3jXLRPGkgdkeH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4"/>
              </a:rPr>
              <a:t>http://www.friendpaste.com/4hQMIc0Ve1Vf4JB8302tSE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とりあえず失敗するケースを書くのもあり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5"/>
              </a:rPr>
              <a:t>http://www.friendpaste.com/2EJO6xpNK0wC7JJlvBoeHX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テストケースの指針その３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テストはシンプルに</a:t>
            </a:r>
            <a:endParaRPr lang="ja-JP" altLang="en-US"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一つのケースで一つの結果を確かめる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3"/>
              </a:rPr>
              <a:t>http://www.friendpaste.com/5D11E5WMclCR6rZtUquE2w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4"/>
              </a:rPr>
              <a:t>http://www.friendpaste.com/1ebU9lvpklKmVyLNvvR8Lu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必要最低限のインタフェースを心がける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5"/>
              </a:rPr>
              <a:t>http://www.friendpaste.com/77Rvg0a1Lnc8OAG8J7s0nm</a:t>
            </a:r>
            <a:r>
              <a:rPr lang="en-US" altLang="ja-JP" sz="2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 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457200" lvl="1" indent="-342900">
              <a:lnSpc>
                <a:spcPct val="95000"/>
              </a:lnSpc>
              <a:spcBef>
                <a:spcPct val="0"/>
              </a:spcBef>
              <a:buClr>
                <a:srgbClr val="000000"/>
              </a:buClr>
              <a:buFontTx/>
              <a:buChar char="•"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同じかどうか確かめる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247650" y="304800"/>
            <a:ext cx="9664700" cy="914400"/>
          </a:xfrm>
        </p:spPr>
        <p:txBody>
          <a:bodyPr lIns="0" tIns="0" rIns="0" bIns="0" anchor="t"/>
          <a:lstStyle/>
          <a:p>
            <a:pPr algn="l">
              <a:lnSpc>
                <a:spcPct val="95000"/>
              </a:lnSpc>
            </a:pPr>
            <a:r>
              <a:rPr lang="ja-JP" altLang="en-US" sz="43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テストケースの指針その４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7650" y="1828800"/>
            <a:ext cx="9664700" cy="5486400"/>
          </a:xfrm>
        </p:spPr>
        <p:txBody>
          <a:bodyPr lIns="0" tIns="0" rIns="0" bIns="0"/>
          <a:lstStyle/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呼び出し順序がある場合は</a:t>
            </a:r>
            <a:endParaRPr lang="ja-JP" altLang="en-US">
              <a:ea typeface="ＭＳ Ｐゴシック" charset="-128"/>
            </a:endParaRPr>
          </a:p>
          <a:p>
            <a:pPr marL="0" indent="0" algn="ctr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3700">
                <a:solidFill>
                  <a:srgbClr val="000000"/>
                </a:solidFill>
                <a:latin typeface="Arial" charset="0"/>
                <a:ea typeface="ＭＳ Ｐゴシック" charset="-128"/>
              </a:rPr>
              <a:t>アサーションを検討する</a:t>
            </a:r>
            <a:endParaRPr lang="ja-JP" altLang="en-US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ja-JP" altLang="en-US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en-US" altLang="ja-JP" sz="2700" u="sng">
                <a:solidFill>
                  <a:srgbClr val="0000FF"/>
                </a:solidFill>
                <a:latin typeface="Arial" charset="0"/>
                <a:ea typeface="ＭＳ Ｐゴシック" charset="-128"/>
                <a:hlinkClick r:id="rId3"/>
              </a:rPr>
              <a:t>http://www.friendpaste.com/56lUSTIewXaRzax5fHIBsu</a:t>
            </a:r>
            <a:endParaRPr lang="en-US" altLang="ja-JP"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  <a:p>
            <a:pPr marL="0" indent="0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2700">
              <a:solidFill>
                <a:srgbClr val="000000"/>
              </a:solidFill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758</TotalTime>
  <Words>219</Words>
  <Application>Microsoft Office PowerPoint</Application>
  <PresentationFormat>ユーザー設定</PresentationFormat>
  <Paragraphs>91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18" baseType="lpstr">
      <vt:lpstr>Times New Roman</vt:lpstr>
      <vt:lpstr>Arial</vt:lpstr>
      <vt:lpstr>Default Design</vt:lpstr>
      <vt:lpstr>テスト駆動開発を活用する</vt:lpstr>
      <vt:lpstr>スピーチの流れ</vt:lpstr>
      <vt:lpstr>テスト駆動開発とは</vt:lpstr>
      <vt:lpstr>テストの基本</vt:lpstr>
      <vt:lpstr>テストケースの指針</vt:lpstr>
      <vt:lpstr>テストケースの指針その１</vt:lpstr>
      <vt:lpstr>テストケースの指針その２</vt:lpstr>
      <vt:lpstr>テストケースの指針その３</vt:lpstr>
      <vt:lpstr>テストケースの指針その４</vt:lpstr>
      <vt:lpstr>テストケースの指針その５</vt:lpstr>
      <vt:lpstr>テストケースの指針その６</vt:lpstr>
      <vt:lpstr>テストケースの指針その７</vt:lpstr>
      <vt:lpstr>間違いやすいところ、デメリット</vt:lpstr>
      <vt:lpstr>参考１</vt:lpstr>
      <vt:lpstr>参考２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わんくま同盟</cp:lastModifiedBy>
  <cp:revision>1</cp:revision>
  <dcterms:created xsi:type="dcterms:W3CDTF">2004-05-06T09:28:21Z</dcterms:created>
  <dcterms:modified xsi:type="dcterms:W3CDTF">2009-08-27T14:00:26Z</dcterms:modified>
</cp:coreProperties>
</file>