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65" r:id="rId2"/>
    <p:sldId id="267" r:id="rId3"/>
    <p:sldId id="268" r:id="rId4"/>
    <p:sldId id="285" r:id="rId5"/>
    <p:sldId id="272" r:id="rId6"/>
    <p:sldId id="273" r:id="rId7"/>
    <p:sldId id="274" r:id="rId8"/>
    <p:sldId id="275" r:id="rId9"/>
    <p:sldId id="276" r:id="rId10"/>
    <p:sldId id="277" r:id="rId11"/>
    <p:sldId id="289" r:id="rId12"/>
    <p:sldId id="283" r:id="rId13"/>
    <p:sldId id="290" r:id="rId14"/>
    <p:sldId id="281" r:id="rId15"/>
    <p:sldId id="291" r:id="rId16"/>
    <p:sldId id="288" r:id="rId17"/>
    <p:sldId id="292" r:id="rId18"/>
    <p:sldId id="271" r:id="rId1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8000"/>
    <a:srgbClr val="0033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88" autoAdjust="0"/>
  </p:normalViewPr>
  <p:slideViewPr>
    <p:cSldViewPr>
      <p:cViewPr varScale="1">
        <p:scale>
          <a:sx n="58" d="100"/>
          <a:sy n="58" d="100"/>
        </p:scale>
        <p:origin x="-88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FEB246FA-D0F9-4E9C-878F-79F2DB11B53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ja-JP"/>
              <a:t>2008/09/20</a:t>
            </a:r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EDD4874C-0A6C-4453-8A6D-17DE5B523A0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dirty="0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88" y="274638"/>
            <a:ext cx="8286750" cy="70643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357188" y="1052513"/>
            <a:ext cx="4067175" cy="4948237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6763" y="1052513"/>
            <a:ext cx="4067175" cy="4948237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hidden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74638"/>
            <a:ext cx="82867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052513"/>
            <a:ext cx="8286750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</a:rPr>
              <a:t>同盟 福岡勉強会 </a:t>
            </a:r>
            <a:r>
              <a:rPr kumimoji="0" lang="en-US" altLang="ja-JP" sz="2300" dirty="0">
                <a:solidFill>
                  <a:schemeClr val="tx2"/>
                </a:solidFill>
              </a:rPr>
              <a:t>#</a:t>
            </a:r>
            <a:r>
              <a:rPr kumimoji="0" lang="en-US" altLang="ja-JP" sz="2300" dirty="0">
                <a:solidFill>
                  <a:schemeClr val="tx2"/>
                </a:solidFill>
              </a:rPr>
              <a:t>07</a:t>
            </a:r>
            <a:endParaRPr kumimoji="0" lang="en-US" altLang="ja-JP" sz="2300" dirty="0">
              <a:solidFill>
                <a:schemeClr val="tx2"/>
              </a:solidFill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rocessing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Processing</a:t>
            </a:r>
          </a:p>
        </p:txBody>
      </p:sp>
      <p:sp>
        <p:nvSpPr>
          <p:cNvPr id="2051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Processing</a:t>
            </a:r>
            <a:r>
              <a:rPr lang="ja-JP" altLang="en-US" smtClean="0"/>
              <a:t>でお絵かき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５－２．色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ja-JP" altLang="en-US" smtClean="0"/>
              <a:t>問題</a:t>
            </a:r>
          </a:p>
          <a:p>
            <a:pPr>
              <a:buFontTx/>
              <a:buNone/>
            </a:pPr>
            <a:r>
              <a:rPr lang="ja-JP" altLang="en-US" smtClean="0"/>
              <a:t>	赤＋緑＝</a:t>
            </a: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	緑＋青＝</a:t>
            </a:r>
          </a:p>
          <a:p>
            <a:pPr>
              <a:buFontTx/>
              <a:buNone/>
            </a:pPr>
            <a:r>
              <a:rPr lang="ja-JP" altLang="en-US" smtClean="0"/>
              <a:t>	青＋赤＝</a:t>
            </a:r>
          </a:p>
          <a:p>
            <a:pPr>
              <a:buFontTx/>
              <a:buNone/>
            </a:pPr>
            <a:r>
              <a:rPr lang="ja-JP" altLang="en-US" smtClean="0"/>
              <a:t>	赤＋緑＋青</a:t>
            </a:r>
            <a:r>
              <a:rPr lang="en-US" altLang="ja-JP" smtClean="0"/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５－４．色</a:t>
            </a:r>
            <a:endParaRPr lang="en-US" altLang="ja-JP" smtClean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/>
              <a:t>HSB</a:t>
            </a:r>
          </a:p>
          <a:p>
            <a:pPr lvl="1"/>
            <a:r>
              <a:rPr lang="en-US" altLang="ja-JP" smtClean="0"/>
              <a:t>Hue		</a:t>
            </a:r>
            <a:r>
              <a:rPr lang="ja-JP" altLang="en-US" smtClean="0"/>
              <a:t>色相</a:t>
            </a:r>
          </a:p>
          <a:p>
            <a:pPr lvl="1"/>
            <a:r>
              <a:rPr lang="en-US" altLang="ja-JP" smtClean="0"/>
              <a:t>Saturation	</a:t>
            </a:r>
            <a:r>
              <a:rPr lang="ja-JP" altLang="en-US" smtClean="0"/>
              <a:t>彩度</a:t>
            </a:r>
          </a:p>
          <a:p>
            <a:pPr lvl="1"/>
            <a:r>
              <a:rPr lang="en-US" altLang="ja-JP" smtClean="0"/>
              <a:t>Brightness	</a:t>
            </a:r>
            <a:r>
              <a:rPr lang="ja-JP" altLang="en-US" smtClean="0"/>
              <a:t>明度</a:t>
            </a:r>
          </a:p>
          <a:p>
            <a:pPr lvl="1"/>
            <a:endParaRPr lang="ja-JP" altLang="en-US" smtClean="0"/>
          </a:p>
          <a:p>
            <a:r>
              <a:rPr lang="en-US" altLang="ja-JP" smtClean="0"/>
              <a:t>colorMode(Mode,</a:t>
            </a:r>
            <a:r>
              <a:rPr lang="ja-JP" altLang="en-US" smtClean="0"/>
              <a:t>各最大値・・・・</a:t>
            </a:r>
            <a:r>
              <a:rPr lang="en-US" altLang="ja-JP" smtClean="0"/>
              <a:t>);</a:t>
            </a:r>
          </a:p>
          <a:p>
            <a:pPr lvl="1"/>
            <a:r>
              <a:rPr lang="en-US" altLang="ja-JP" smtClean="0"/>
              <a:t>colorMode(RGB,R,G,B,A);</a:t>
            </a:r>
          </a:p>
          <a:p>
            <a:pPr lvl="1"/>
            <a:r>
              <a:rPr lang="en-US" altLang="ja-JP" smtClean="0"/>
              <a:t>colorMode(HSB,H,S,B,A);</a:t>
            </a:r>
          </a:p>
          <a:p>
            <a:pPr lvl="1"/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６．キャンバスを大きくしたい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ja-JP" altLang="en-US" sz="2800" smtClean="0"/>
              <a:t>キャンバスを大きくしたい</a:t>
            </a:r>
          </a:p>
          <a:p>
            <a:pPr lvl="1"/>
            <a:r>
              <a:rPr lang="en-US" altLang="ja-JP" sz="2400" smtClean="0"/>
              <a:t>size(</a:t>
            </a:r>
            <a:r>
              <a:rPr lang="ja-JP" altLang="en-US" sz="2400" smtClean="0"/>
              <a:t>幅</a:t>
            </a:r>
            <a:r>
              <a:rPr lang="en-US" altLang="ja-JP" sz="2400" smtClean="0"/>
              <a:t>,</a:t>
            </a:r>
            <a:r>
              <a:rPr lang="ja-JP" altLang="en-US" sz="2400" smtClean="0"/>
              <a:t>高さ</a:t>
            </a:r>
            <a:r>
              <a:rPr lang="en-US" altLang="ja-JP" sz="2400" smtClean="0"/>
              <a:t>);</a:t>
            </a:r>
          </a:p>
          <a:p>
            <a:pPr lvl="1"/>
            <a:endParaRPr lang="en-US" altLang="ja-JP" sz="2400" smtClean="0"/>
          </a:p>
          <a:p>
            <a:r>
              <a:rPr lang="ja-JP" altLang="en-US" sz="2800" smtClean="0"/>
              <a:t>幅を知る、高さを知る</a:t>
            </a:r>
          </a:p>
          <a:p>
            <a:pPr lvl="1"/>
            <a:r>
              <a:rPr lang="ja-JP" altLang="en-US" sz="2400" smtClean="0"/>
              <a:t>画面の幅</a:t>
            </a:r>
          </a:p>
          <a:p>
            <a:pPr lvl="2"/>
            <a:r>
              <a:rPr lang="en-US" altLang="ja-JP" sz="2000" smtClean="0"/>
              <a:t>width</a:t>
            </a:r>
          </a:p>
          <a:p>
            <a:pPr lvl="1"/>
            <a:r>
              <a:rPr lang="ja-JP" altLang="en-US" sz="2400" smtClean="0"/>
              <a:t>画面の高さ</a:t>
            </a:r>
          </a:p>
          <a:p>
            <a:pPr lvl="2"/>
            <a:r>
              <a:rPr lang="en-US" altLang="ja-JP" sz="2000" smtClean="0"/>
              <a:t>height</a:t>
            </a:r>
          </a:p>
        </p:txBody>
      </p:sp>
      <p:pic>
        <p:nvPicPr>
          <p:cNvPr id="51204" name="Picture 4" descr="デカルト座標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140200" y="2492375"/>
            <a:ext cx="4067175" cy="28067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点と線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175625" cy="48244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z="2800" smtClean="0"/>
              <a:t>線（点）の色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2400" smtClean="0"/>
              <a:t>stroke(</a:t>
            </a:r>
            <a:r>
              <a:rPr lang="ja-JP" altLang="en-US" sz="2400" smtClean="0"/>
              <a:t>色</a:t>
            </a:r>
            <a:r>
              <a:rPr lang="en-US" altLang="ja-JP" sz="2400" smtClean="0"/>
              <a:t>);</a:t>
            </a:r>
          </a:p>
          <a:p>
            <a:pPr>
              <a:lnSpc>
                <a:spcPct val="80000"/>
              </a:lnSpc>
            </a:pPr>
            <a:endParaRPr lang="en-US" altLang="ja-JP" sz="2800" smtClean="0"/>
          </a:p>
          <a:p>
            <a:pPr>
              <a:lnSpc>
                <a:spcPct val="80000"/>
              </a:lnSpc>
            </a:pPr>
            <a:r>
              <a:rPr lang="ja-JP" altLang="en-US" sz="2800" smtClean="0"/>
              <a:t>太さ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2400" smtClean="0"/>
              <a:t>strokeWeight(</a:t>
            </a:r>
            <a:r>
              <a:rPr lang="ja-JP" altLang="en-US" sz="2400" smtClean="0"/>
              <a:t>太さ</a:t>
            </a:r>
            <a:r>
              <a:rPr lang="en-US" altLang="ja-JP" sz="2400" smtClean="0"/>
              <a:t>);</a:t>
            </a:r>
          </a:p>
          <a:p>
            <a:pPr>
              <a:lnSpc>
                <a:spcPct val="80000"/>
              </a:lnSpc>
            </a:pPr>
            <a:endParaRPr lang="ja-JP" altLang="en-US" sz="2800" smtClean="0"/>
          </a:p>
          <a:p>
            <a:pPr>
              <a:lnSpc>
                <a:spcPct val="80000"/>
              </a:lnSpc>
            </a:pPr>
            <a:r>
              <a:rPr lang="ja-JP" altLang="en-US" sz="2800" smtClean="0"/>
              <a:t>点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2400" smtClean="0"/>
              <a:t>point(</a:t>
            </a:r>
            <a:r>
              <a:rPr lang="ja-JP" altLang="en-US" sz="2400" smtClean="0"/>
              <a:t>横</a:t>
            </a:r>
            <a:r>
              <a:rPr lang="en-US" altLang="ja-JP" sz="2400" smtClean="0"/>
              <a:t>,</a:t>
            </a:r>
            <a:r>
              <a:rPr lang="ja-JP" altLang="en-US" sz="2400" smtClean="0"/>
              <a:t>縦</a:t>
            </a:r>
            <a:r>
              <a:rPr lang="en-US" altLang="ja-JP" sz="2400" smtClean="0"/>
              <a:t>);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ja-JP" altLang="en-US" sz="2400" smtClean="0"/>
          </a:p>
          <a:p>
            <a:pPr>
              <a:lnSpc>
                <a:spcPct val="80000"/>
              </a:lnSpc>
            </a:pPr>
            <a:r>
              <a:rPr lang="ja-JP" altLang="en-US" sz="2800" smtClean="0"/>
              <a:t>直線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2400" smtClean="0"/>
              <a:t>line(</a:t>
            </a:r>
            <a:r>
              <a:rPr lang="ja-JP" altLang="en-US" sz="2400" smtClean="0"/>
              <a:t>縦</a:t>
            </a:r>
            <a:r>
              <a:rPr lang="en-US" altLang="ja-JP" sz="2400" smtClean="0"/>
              <a:t>1,</a:t>
            </a:r>
            <a:r>
              <a:rPr lang="ja-JP" altLang="en-US" sz="2400" smtClean="0"/>
              <a:t>横</a:t>
            </a:r>
            <a:r>
              <a:rPr lang="en-US" altLang="ja-JP" sz="2400" smtClean="0"/>
              <a:t>1,</a:t>
            </a:r>
            <a:r>
              <a:rPr lang="ja-JP" altLang="en-US" sz="2400" smtClean="0"/>
              <a:t>縦</a:t>
            </a:r>
            <a:r>
              <a:rPr lang="en-US" altLang="ja-JP" sz="2400" smtClean="0"/>
              <a:t>2,</a:t>
            </a:r>
            <a:r>
              <a:rPr lang="ja-JP" altLang="en-US" sz="2400" smtClean="0"/>
              <a:t>横</a:t>
            </a:r>
            <a:r>
              <a:rPr lang="en-US" altLang="ja-JP" sz="2400" smtClean="0"/>
              <a:t>2);</a:t>
            </a:r>
          </a:p>
        </p:txBody>
      </p:sp>
      <p:sp>
        <p:nvSpPr>
          <p:cNvPr id="63500" name="Oval 12"/>
          <p:cNvSpPr>
            <a:spLocks noChangeArrowheads="1"/>
          </p:cNvSpPr>
          <p:nvPr/>
        </p:nvSpPr>
        <p:spPr bwMode="auto">
          <a:xfrm>
            <a:off x="6372225" y="2492375"/>
            <a:ext cx="504825" cy="5048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b="1"/>
              <a:t>２</a:t>
            </a:r>
          </a:p>
        </p:txBody>
      </p:sp>
      <p:sp>
        <p:nvSpPr>
          <p:cNvPr id="63499" name="AutoShape 11"/>
          <p:cNvSpPr>
            <a:spLocks noChangeArrowheads="1"/>
          </p:cNvSpPr>
          <p:nvPr/>
        </p:nvSpPr>
        <p:spPr bwMode="auto">
          <a:xfrm rot="-2882576">
            <a:off x="4427538" y="3429000"/>
            <a:ext cx="2520950" cy="647700"/>
          </a:xfrm>
          <a:prstGeom prst="rightArrow">
            <a:avLst>
              <a:gd name="adj1" fmla="val 50000"/>
              <a:gd name="adj2" fmla="val 9730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497" name="Oval 9"/>
          <p:cNvSpPr>
            <a:spLocks noChangeArrowheads="1"/>
          </p:cNvSpPr>
          <p:nvPr/>
        </p:nvSpPr>
        <p:spPr bwMode="auto">
          <a:xfrm>
            <a:off x="4500563" y="4581525"/>
            <a:ext cx="504825" cy="5048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b="1"/>
              <a:t>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四角と円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z="1800" b="1" smtClean="0"/>
              <a:t>四角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1600" smtClean="0"/>
              <a:t>rect(</a:t>
            </a:r>
            <a:r>
              <a:rPr lang="ja-JP" altLang="en-US" sz="1600" smtClean="0"/>
              <a:t>横</a:t>
            </a:r>
            <a:r>
              <a:rPr lang="en-US" altLang="ja-JP" sz="1600" smtClean="0"/>
              <a:t>,</a:t>
            </a:r>
            <a:r>
              <a:rPr lang="ja-JP" altLang="en-US" sz="1600" smtClean="0"/>
              <a:t>縦</a:t>
            </a:r>
            <a:r>
              <a:rPr lang="en-US" altLang="ja-JP" sz="1600" smtClean="0"/>
              <a:t>,</a:t>
            </a:r>
            <a:r>
              <a:rPr lang="ja-JP" altLang="en-US" sz="1600" smtClean="0"/>
              <a:t>幅</a:t>
            </a:r>
            <a:r>
              <a:rPr lang="en-US" altLang="ja-JP" sz="1600" smtClean="0"/>
              <a:t>,</a:t>
            </a:r>
            <a:r>
              <a:rPr lang="ja-JP" altLang="en-US" sz="1600" smtClean="0"/>
              <a:t>高さ</a:t>
            </a:r>
            <a:r>
              <a:rPr lang="en-US" altLang="ja-JP" sz="1600" smtClean="0"/>
              <a:t>);</a:t>
            </a:r>
            <a:endParaRPr lang="ja-JP" altLang="en-US" sz="1600" smtClean="0"/>
          </a:p>
          <a:p>
            <a:pPr lvl="1">
              <a:lnSpc>
                <a:spcPct val="80000"/>
              </a:lnSpc>
              <a:buFontTx/>
              <a:buNone/>
            </a:pPr>
            <a:endParaRPr lang="en-US" altLang="ja-JP" sz="1600" smtClean="0"/>
          </a:p>
          <a:p>
            <a:pPr>
              <a:lnSpc>
                <a:spcPct val="80000"/>
              </a:lnSpc>
            </a:pPr>
            <a:r>
              <a:rPr lang="ja-JP" altLang="en-US" sz="1800" b="1" smtClean="0"/>
              <a:t>楕円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1600" smtClean="0"/>
              <a:t>ellipse(x,y,</a:t>
            </a:r>
            <a:r>
              <a:rPr lang="ja-JP" altLang="en-US" sz="1600" smtClean="0"/>
              <a:t>幅</a:t>
            </a:r>
            <a:r>
              <a:rPr lang="en-US" altLang="ja-JP" sz="1600" smtClean="0"/>
              <a:t>,</a:t>
            </a:r>
            <a:r>
              <a:rPr lang="ja-JP" altLang="en-US" sz="1600" smtClean="0"/>
              <a:t>高さ</a:t>
            </a:r>
            <a:r>
              <a:rPr lang="en-US" altLang="ja-JP" sz="1600" smtClean="0"/>
              <a:t>);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ja-JP" sz="1600" smtClean="0"/>
          </a:p>
          <a:p>
            <a:pPr>
              <a:lnSpc>
                <a:spcPct val="80000"/>
              </a:lnSpc>
            </a:pPr>
            <a:r>
              <a:rPr lang="ja-JP" altLang="en-US" sz="1800" b="1" smtClean="0"/>
              <a:t>線</a:t>
            </a:r>
          </a:p>
          <a:p>
            <a:pPr lvl="1">
              <a:lnSpc>
                <a:spcPct val="80000"/>
              </a:lnSpc>
            </a:pPr>
            <a:r>
              <a:rPr lang="en-US" altLang="ja-JP" sz="1600" smtClean="0"/>
              <a:t>stroke(</a:t>
            </a:r>
            <a:r>
              <a:rPr lang="ja-JP" altLang="en-US" sz="1600" smtClean="0"/>
              <a:t>色</a:t>
            </a:r>
            <a:r>
              <a:rPr lang="en-US" altLang="ja-JP" sz="1600" smtClean="0"/>
              <a:t>);</a:t>
            </a:r>
          </a:p>
          <a:p>
            <a:pPr lvl="1">
              <a:lnSpc>
                <a:spcPct val="80000"/>
              </a:lnSpc>
            </a:pPr>
            <a:r>
              <a:rPr lang="en-US" altLang="ja-JP" sz="1600" smtClean="0"/>
              <a:t>noStroke(); </a:t>
            </a:r>
            <a:endParaRPr lang="ja-JP" altLang="en-US" sz="1600" smtClean="0"/>
          </a:p>
          <a:p>
            <a:pPr lvl="1">
              <a:lnSpc>
                <a:spcPct val="80000"/>
              </a:lnSpc>
            </a:pPr>
            <a:endParaRPr lang="en-US" altLang="ja-JP" sz="1600" smtClean="0"/>
          </a:p>
          <a:p>
            <a:pPr>
              <a:lnSpc>
                <a:spcPct val="80000"/>
              </a:lnSpc>
            </a:pPr>
            <a:r>
              <a:rPr lang="ja-JP" altLang="en-US" sz="1800" b="1" smtClean="0"/>
              <a:t>塗りつぶし</a:t>
            </a:r>
          </a:p>
          <a:p>
            <a:pPr lvl="1">
              <a:lnSpc>
                <a:spcPct val="80000"/>
              </a:lnSpc>
            </a:pPr>
            <a:r>
              <a:rPr lang="en-US" altLang="ja-JP" sz="1600" smtClean="0"/>
              <a:t>fill(</a:t>
            </a:r>
            <a:r>
              <a:rPr lang="ja-JP" altLang="en-US" sz="1600" smtClean="0"/>
              <a:t>色</a:t>
            </a:r>
            <a:r>
              <a:rPr lang="en-US" altLang="ja-JP" sz="1600" smtClean="0"/>
              <a:t>);</a:t>
            </a:r>
          </a:p>
          <a:p>
            <a:pPr lvl="1">
              <a:lnSpc>
                <a:spcPct val="80000"/>
              </a:lnSpc>
            </a:pPr>
            <a:r>
              <a:rPr lang="en-US" altLang="ja-JP" sz="1600" smtClean="0"/>
              <a:t>noFill();</a:t>
            </a:r>
          </a:p>
          <a:p>
            <a:pPr lvl="1">
              <a:lnSpc>
                <a:spcPct val="80000"/>
              </a:lnSpc>
            </a:pPr>
            <a:endParaRPr lang="en-US" altLang="ja-JP" sz="1600" smtClean="0"/>
          </a:p>
          <a:p>
            <a:pPr>
              <a:lnSpc>
                <a:spcPct val="80000"/>
              </a:lnSpc>
            </a:pPr>
            <a:r>
              <a:rPr lang="ja-JP" altLang="en-US" sz="1800" b="1" smtClean="0"/>
              <a:t>ずらす</a:t>
            </a:r>
          </a:p>
          <a:p>
            <a:pPr lvl="1">
              <a:lnSpc>
                <a:spcPct val="80000"/>
              </a:lnSpc>
            </a:pPr>
            <a:r>
              <a:rPr lang="en-US" altLang="ja-JP" sz="1600" smtClean="0"/>
              <a:t>translate(</a:t>
            </a:r>
            <a:r>
              <a:rPr lang="ja-JP" altLang="en-US" sz="1600" smtClean="0"/>
              <a:t>横</a:t>
            </a:r>
            <a:r>
              <a:rPr lang="en-US" altLang="ja-JP" sz="1600" smtClean="0"/>
              <a:t>,</a:t>
            </a:r>
            <a:r>
              <a:rPr lang="ja-JP" altLang="en-US" sz="1600" smtClean="0"/>
              <a:t>縦</a:t>
            </a:r>
            <a:r>
              <a:rPr lang="en-US" altLang="ja-JP" sz="1600" smtClean="0"/>
              <a:t>);</a:t>
            </a:r>
          </a:p>
          <a:p>
            <a:pPr lvl="1">
              <a:lnSpc>
                <a:spcPct val="80000"/>
              </a:lnSpc>
            </a:pPr>
            <a:endParaRPr lang="en-US" altLang="ja-JP" sz="1600" smtClean="0"/>
          </a:p>
          <a:p>
            <a:pPr>
              <a:lnSpc>
                <a:spcPct val="80000"/>
              </a:lnSpc>
            </a:pPr>
            <a:r>
              <a:rPr lang="ja-JP" altLang="en-US" sz="1800" b="1" smtClean="0"/>
              <a:t>回転</a:t>
            </a:r>
            <a:endParaRPr lang="en-US" altLang="ja-JP" sz="1800" b="1" smtClean="0"/>
          </a:p>
          <a:p>
            <a:pPr lvl="1">
              <a:lnSpc>
                <a:spcPct val="80000"/>
              </a:lnSpc>
            </a:pPr>
            <a:r>
              <a:rPr lang="en-US" altLang="ja-JP" sz="1600" smtClean="0"/>
              <a:t>rotate(</a:t>
            </a:r>
            <a:r>
              <a:rPr lang="ja-JP" altLang="en-US" sz="1600" smtClean="0"/>
              <a:t>アングル</a:t>
            </a:r>
            <a:r>
              <a:rPr lang="en-US" altLang="ja-JP" sz="1600" smtClean="0"/>
              <a:t>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マウスで絵を描いてみる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z="2800" smtClean="0"/>
              <a:t>マウス</a:t>
            </a:r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マウスの位置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2000" smtClean="0"/>
              <a:t>mouseX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2000" smtClean="0"/>
              <a:t>mouseY</a:t>
            </a:r>
          </a:p>
          <a:p>
            <a:pPr lvl="2">
              <a:lnSpc>
                <a:spcPct val="80000"/>
              </a:lnSpc>
            </a:pPr>
            <a:endParaRPr lang="en-US" altLang="ja-JP" sz="2000" smtClean="0"/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マウスが動いたとき呼ばれる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2000" smtClean="0"/>
              <a:t>void mouseMoved()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2000" smtClean="0"/>
              <a:t>{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2000" smtClean="0"/>
              <a:t>}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altLang="ja-JP" sz="2000" smtClean="0"/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マウスをクリックしたとき呼ばれる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2000" smtClean="0"/>
              <a:t>void mouseClicked()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2000" smtClean="0"/>
              <a:t>{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2000" smtClean="0"/>
              <a:t>}</a:t>
            </a:r>
            <a:r>
              <a:rPr lang="ja-JP" altLang="en-US" sz="200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透明度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mtClean="0"/>
              <a:t>Alpha</a:t>
            </a:r>
          </a:p>
          <a:p>
            <a:pPr lvl="1">
              <a:lnSpc>
                <a:spcPct val="90000"/>
              </a:lnSpc>
            </a:pPr>
            <a:r>
              <a:rPr lang="ja-JP" altLang="en-US" smtClean="0"/>
              <a:t>透ける  </a:t>
            </a:r>
            <a:r>
              <a:rPr lang="en-US" altLang="ja-JP" smtClean="0"/>
              <a:t>0</a:t>
            </a:r>
            <a:r>
              <a:rPr lang="ja-JP" altLang="en-US" smtClean="0"/>
              <a:t>％</a:t>
            </a:r>
            <a:r>
              <a:rPr lang="en-US" altLang="ja-JP" smtClean="0"/>
              <a:t> ⇔ 100</a:t>
            </a:r>
            <a:r>
              <a:rPr lang="ja-JP" altLang="en-US" smtClean="0"/>
              <a:t>％　透けない</a:t>
            </a:r>
          </a:p>
          <a:p>
            <a:pPr lvl="1">
              <a:lnSpc>
                <a:spcPct val="90000"/>
              </a:lnSpc>
            </a:pPr>
            <a:endParaRPr lang="en-US" altLang="ja-JP" smtClean="0"/>
          </a:p>
          <a:p>
            <a:pPr lvl="1">
              <a:lnSpc>
                <a:spcPct val="90000"/>
              </a:lnSpc>
            </a:pPr>
            <a:r>
              <a:rPr lang="ja-JP" altLang="en-US" smtClean="0"/>
              <a:t>マウスをクリックした時に透明な円を描く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ja-JP" smtClean="0"/>
              <a:t>void mouseClicked()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ja-JP" smtClean="0"/>
              <a:t>{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ja-JP" smtClean="0"/>
              <a:t> //stroke(</a:t>
            </a:r>
            <a:r>
              <a:rPr lang="ja-JP" altLang="en-US" smtClean="0"/>
              <a:t>色</a:t>
            </a:r>
            <a:r>
              <a:rPr lang="en-US" altLang="ja-JP" smtClean="0"/>
              <a:t>,alpha);</a:t>
            </a:r>
            <a:endParaRPr lang="ja-JP" altLang="en-US" smtClean="0"/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ja-JP" smtClean="0"/>
              <a:t>  stroke(#0000ff,100);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ja-JP" smtClean="0"/>
              <a:t>  //fill(</a:t>
            </a:r>
            <a:r>
              <a:rPr lang="ja-JP" altLang="en-US" smtClean="0"/>
              <a:t>色</a:t>
            </a:r>
            <a:r>
              <a:rPr lang="en-US" altLang="ja-JP" smtClean="0"/>
              <a:t>,alpha);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ja-JP" smtClean="0"/>
              <a:t>  fill(#ffff00,50);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ja-JP" smtClean="0"/>
              <a:t>  ellipse(mouseX,mouseY,20,20);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ja-JP" smtClean="0"/>
              <a:t>}</a:t>
            </a: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保存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z="1600" b="1" smtClean="0"/>
              <a:t>スケッチを保存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1400" smtClean="0"/>
              <a:t>[File]-[Save]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1400" smtClean="0"/>
              <a:t>[File]-[Save As…]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ja-JP" sz="1400" smtClean="0"/>
          </a:p>
          <a:p>
            <a:pPr>
              <a:lnSpc>
                <a:spcPct val="80000"/>
              </a:lnSpc>
            </a:pPr>
            <a:r>
              <a:rPr lang="ja-JP" altLang="en-US" sz="1600" b="1" smtClean="0"/>
              <a:t>描いた絵を保存する</a:t>
            </a:r>
          </a:p>
          <a:p>
            <a:pPr lvl="1">
              <a:lnSpc>
                <a:spcPct val="80000"/>
              </a:lnSpc>
            </a:pPr>
            <a:r>
              <a:rPr lang="en-US" altLang="ja-JP" sz="1400" smtClean="0"/>
              <a:t>saveFrame(</a:t>
            </a:r>
            <a:r>
              <a:rPr lang="ja-JP" altLang="en-US" sz="1400" smtClean="0"/>
              <a:t>ファイル名</a:t>
            </a:r>
            <a:r>
              <a:rPr lang="en-US" altLang="ja-JP" sz="1400" smtClean="0"/>
              <a:t>);</a:t>
            </a:r>
          </a:p>
          <a:p>
            <a:pPr lvl="2">
              <a:lnSpc>
                <a:spcPct val="80000"/>
              </a:lnSpc>
            </a:pPr>
            <a:r>
              <a:rPr lang="en-US" altLang="ja-JP" sz="1200" smtClean="0"/>
              <a:t>“*.tif", “*.tga", “*.jpg", “*.png" </a:t>
            </a:r>
          </a:p>
          <a:p>
            <a:pPr lvl="2">
              <a:lnSpc>
                <a:spcPct val="80000"/>
              </a:lnSpc>
            </a:pPr>
            <a:endParaRPr lang="ja-JP" altLang="en-US" sz="1200" smtClean="0"/>
          </a:p>
          <a:p>
            <a:pPr lvl="1">
              <a:lnSpc>
                <a:spcPct val="80000"/>
              </a:lnSpc>
            </a:pPr>
            <a:r>
              <a:rPr lang="ja-JP" altLang="en-US" sz="1400" smtClean="0"/>
              <a:t>クリックした時に保存する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1200" smtClean="0"/>
              <a:t>void mouseClicked ()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1200" smtClean="0"/>
              <a:t>{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1200" smtClean="0"/>
              <a:t>	//##</a:t>
            </a:r>
            <a:r>
              <a:rPr lang="ja-JP" altLang="en-US" sz="1200" smtClean="0"/>
              <a:t>をつけると自動採番 </a:t>
            </a:r>
            <a:r>
              <a:rPr lang="en-US" altLang="ja-JP" sz="1200" smtClean="0"/>
              <a:t>F##.jpg→F07.jpg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1200" smtClean="0"/>
              <a:t>	saveFrame(“Wankuma.png”);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ja-JP" sz="1200" smtClean="0"/>
              <a:t>}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altLang="ja-JP" sz="1200" smtClean="0"/>
          </a:p>
          <a:p>
            <a:pPr>
              <a:lnSpc>
                <a:spcPct val="80000"/>
              </a:lnSpc>
            </a:pPr>
            <a:r>
              <a:rPr lang="ja-JP" altLang="en-US" sz="1600" b="1" smtClean="0"/>
              <a:t>アプレットとして保存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ja-JP" sz="1400" smtClean="0"/>
              <a:t>	[File]-[Export]</a:t>
            </a:r>
          </a:p>
          <a:p>
            <a:pPr>
              <a:lnSpc>
                <a:spcPct val="80000"/>
              </a:lnSpc>
            </a:pPr>
            <a:endParaRPr lang="ja-JP" altLang="en-US" sz="1400" smtClean="0"/>
          </a:p>
          <a:p>
            <a:pPr>
              <a:lnSpc>
                <a:spcPct val="80000"/>
              </a:lnSpc>
            </a:pPr>
            <a:r>
              <a:rPr lang="ja-JP" altLang="en-US" sz="1600" b="1" smtClean="0"/>
              <a:t>アプリケーションとして保存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ja-JP" sz="1400" smtClean="0"/>
              <a:t>	[File]-[Export Application]</a:t>
            </a:r>
          </a:p>
        </p:txBody>
      </p:sp>
      <p:pic>
        <p:nvPicPr>
          <p:cNvPr id="72708" name="Picture 4" descr="save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0" y="1700213"/>
            <a:ext cx="3692525" cy="27654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参照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/>
              <a:t>Processing</a:t>
            </a:r>
          </a:p>
          <a:p>
            <a:pPr lvl="1"/>
            <a:r>
              <a:rPr lang="en-US" altLang="ja-JP" smtClean="0">
                <a:hlinkClick r:id="rId2"/>
              </a:rPr>
              <a:t>http://processing.org/</a:t>
            </a:r>
            <a:endParaRPr lang="en-US" altLang="ja-JP" smtClean="0"/>
          </a:p>
          <a:p>
            <a:r>
              <a:rPr lang="ja-JP" altLang="en-US" smtClean="0"/>
              <a:t>ビジュアライジング・データ</a:t>
            </a:r>
          </a:p>
          <a:p>
            <a:pPr lvl="1"/>
            <a:r>
              <a:rPr lang="en-US" altLang="ja-JP" smtClean="0"/>
              <a:t>Processing</a:t>
            </a:r>
            <a:r>
              <a:rPr lang="ja-JP" altLang="en-US" smtClean="0"/>
              <a:t>による情報視覚化手法</a:t>
            </a:r>
          </a:p>
          <a:p>
            <a:pPr lvl="2"/>
            <a:r>
              <a:rPr lang="en-US" altLang="ja-JP" smtClean="0"/>
              <a:t>Ben Fry</a:t>
            </a:r>
            <a:r>
              <a:rPr lang="ja-JP" altLang="en-US" smtClean="0"/>
              <a:t>　著、増井 俊之　監訳 、加藤 慶彦　訳</a:t>
            </a:r>
          </a:p>
          <a:p>
            <a:pPr lvl="2"/>
            <a:r>
              <a:rPr lang="ja-JP" altLang="en-US" smtClean="0"/>
              <a:t>オライリー</a:t>
            </a:r>
          </a:p>
          <a:p>
            <a:pPr lvl="2"/>
            <a:r>
              <a:rPr lang="en-US" altLang="ja-JP" smtClean="0"/>
              <a:t>ISBN978-4-87311-378-4 </a:t>
            </a: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自己紹介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ja-JP" altLang="en-US" sz="2800" smtClean="0"/>
              <a:t>たけこ</a:t>
            </a:r>
            <a:r>
              <a:rPr lang="en-US" altLang="ja-JP" sz="2800" smtClean="0"/>
              <a:t>(takeco)</a:t>
            </a:r>
          </a:p>
          <a:p>
            <a:r>
              <a:rPr lang="en-US" altLang="ja-JP" sz="2800" smtClean="0"/>
              <a:t>Processing</a:t>
            </a:r>
            <a:r>
              <a:rPr lang="ja-JP" altLang="en-US" sz="2800" smtClean="0"/>
              <a:t>との出会い</a:t>
            </a:r>
          </a:p>
          <a:p>
            <a:pPr lvl="1"/>
            <a:r>
              <a:rPr lang="ja-JP" altLang="en-US" sz="2400" smtClean="0"/>
              <a:t>立ち読みがきっかけで</a:t>
            </a:r>
          </a:p>
        </p:txBody>
      </p:sp>
      <p:pic>
        <p:nvPicPr>
          <p:cNvPr id="18436" name="Picture 4" descr="たちよみ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87900" y="2852738"/>
            <a:ext cx="3692525" cy="27654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Processing</a:t>
            </a:r>
            <a:r>
              <a:rPr lang="ja-JP" altLang="en-US" smtClean="0"/>
              <a:t>とは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/>
              <a:t>Ben Fry</a:t>
            </a:r>
            <a:r>
              <a:rPr lang="ja-JP" altLang="en-US" smtClean="0"/>
              <a:t>と</a:t>
            </a:r>
            <a:r>
              <a:rPr lang="en-US" altLang="ja-JP" smtClean="0"/>
              <a:t>Casey Reas</a:t>
            </a:r>
            <a:r>
              <a:rPr lang="ja-JP" altLang="en-US" smtClean="0"/>
              <a:t>が創めたプロジェクト</a:t>
            </a:r>
          </a:p>
          <a:p>
            <a:pPr lvl="1"/>
            <a:r>
              <a:rPr lang="ja-JP" altLang="en-US" smtClean="0"/>
              <a:t>コンピュータアートに特化して生まれ、進化してきたプログラミング環境、言語</a:t>
            </a:r>
          </a:p>
          <a:p>
            <a:pPr lvl="1"/>
            <a:r>
              <a:rPr lang="ja-JP" altLang="en-US" smtClean="0"/>
              <a:t>最初に公開利用されたのは</a:t>
            </a:r>
          </a:p>
          <a:p>
            <a:pPr lvl="1">
              <a:buFontTx/>
              <a:buNone/>
            </a:pPr>
            <a:r>
              <a:rPr lang="ja-JP" altLang="en-US" smtClean="0"/>
              <a:t>	２００１年８月、日本でのワークショップ</a:t>
            </a:r>
            <a:endParaRPr lang="en-US" altLang="ja-JP" smtClean="0"/>
          </a:p>
          <a:p>
            <a:r>
              <a:rPr lang="en-US" altLang="ja-JP" smtClean="0"/>
              <a:t>http://processing.org/</a:t>
            </a:r>
          </a:p>
          <a:p>
            <a:r>
              <a:rPr lang="en-US" altLang="ja-JP" smtClean="0"/>
              <a:t>svn://processing.org/trunk/processing</a:t>
            </a: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Processing </a:t>
            </a:r>
            <a:r>
              <a:rPr lang="ja-JP" altLang="en-US" smtClean="0"/>
              <a:t>ここが素敵</a:t>
            </a:r>
            <a:endParaRPr lang="en-US" altLang="ja-JP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表現するためのシンプルな開発環境</a:t>
            </a:r>
            <a:endParaRPr lang="en-US" altLang="ja-JP" smtClean="0"/>
          </a:p>
          <a:p>
            <a:endParaRPr lang="ja-JP" altLang="en-US" smtClean="0"/>
          </a:p>
          <a:p>
            <a:r>
              <a:rPr lang="ja-JP" altLang="en-US" smtClean="0"/>
              <a:t>お手軽に使える</a:t>
            </a:r>
          </a:p>
          <a:p>
            <a:pPr lvl="1"/>
            <a:r>
              <a:rPr lang="ja-JP" altLang="en-US" smtClean="0"/>
              <a:t>プログラマのためだけではない</a:t>
            </a:r>
          </a:p>
          <a:p>
            <a:pPr lvl="1"/>
            <a:endParaRPr lang="ja-JP" altLang="en-US" smtClean="0"/>
          </a:p>
          <a:p>
            <a:r>
              <a:rPr lang="ja-JP" altLang="en-US" smtClean="0"/>
              <a:t>インターラクティブなデザインができる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スケッチブック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88" y="1052513"/>
            <a:ext cx="6086475" cy="4948237"/>
          </a:xfrm>
        </p:spPr>
        <p:txBody>
          <a:bodyPr/>
          <a:lstStyle/>
          <a:p>
            <a:r>
              <a:rPr lang="ja-JP" altLang="en-US" sz="2800" smtClean="0"/>
              <a:t>シンプルな開発環境</a:t>
            </a:r>
          </a:p>
          <a:p>
            <a:pPr lvl="1"/>
            <a:r>
              <a:rPr lang="en-US" altLang="ja-JP" sz="2400" smtClean="0"/>
              <a:t>PDE</a:t>
            </a:r>
            <a:r>
              <a:rPr lang="ja-JP" altLang="en-US" sz="2400" smtClean="0"/>
              <a:t>（</a:t>
            </a:r>
            <a:r>
              <a:rPr lang="en-US" altLang="ja-JP" sz="2400" smtClean="0"/>
              <a:t>Processing Development Environment</a:t>
            </a:r>
            <a:r>
              <a:rPr lang="ja-JP" altLang="en-US" sz="2400" smtClean="0"/>
              <a:t>）</a:t>
            </a:r>
          </a:p>
          <a:p>
            <a:pPr lvl="2"/>
            <a:r>
              <a:rPr lang="en-US" altLang="ja-JP" sz="2000" smtClean="0"/>
              <a:t>IDE (Integrated Development Environment)</a:t>
            </a:r>
          </a:p>
          <a:p>
            <a:pPr lvl="3"/>
            <a:r>
              <a:rPr lang="en-US" altLang="ja-JP" sz="1800" smtClean="0"/>
              <a:t>GNU/Linux, Mac OS X, Windows</a:t>
            </a:r>
            <a:endParaRPr lang="ja-JP" altLang="en-US" sz="1800" smtClean="0"/>
          </a:p>
          <a:p>
            <a:pPr lvl="2"/>
            <a:r>
              <a:rPr lang="en-US" altLang="ja-JP" sz="2000" smtClean="0"/>
              <a:t>GNU General Public License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スケッチ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031162" cy="4681537"/>
          </a:xfrm>
        </p:spPr>
        <p:txBody>
          <a:bodyPr/>
          <a:lstStyle/>
          <a:p>
            <a:r>
              <a:rPr lang="en-US" altLang="ja-JP" sz="2800" smtClean="0"/>
              <a:t>Processing</a:t>
            </a:r>
            <a:r>
              <a:rPr lang="ja-JP" altLang="en-US" sz="2800" smtClean="0"/>
              <a:t>プログラム</a:t>
            </a:r>
          </a:p>
          <a:p>
            <a:pPr lvl="1"/>
            <a:r>
              <a:rPr lang="en-US" altLang="ja-JP" sz="2400" smtClean="0"/>
              <a:t>Java</a:t>
            </a:r>
          </a:p>
          <a:p>
            <a:pPr lvl="1"/>
            <a:r>
              <a:rPr lang="ja-JP" altLang="en-US" sz="2400" smtClean="0"/>
              <a:t>スクリプト風</a:t>
            </a:r>
          </a:p>
          <a:p>
            <a:endParaRPr lang="ja-JP" altLang="en-US" sz="2800" smtClean="0"/>
          </a:p>
          <a:p>
            <a:pPr lvl="1"/>
            <a:r>
              <a:rPr lang="ja-JP" altLang="en-US" sz="2400" smtClean="0"/>
              <a:t>ライブラリ</a:t>
            </a:r>
          </a:p>
          <a:p>
            <a:pPr lvl="2"/>
            <a:r>
              <a:rPr lang="en-US" altLang="ja-JP" sz="2000" smtClean="0"/>
              <a:t>GNU Lesser General Public License</a:t>
            </a:r>
          </a:p>
          <a:p>
            <a:pPr lvl="2"/>
            <a:endParaRPr lang="en-US" altLang="ja-JP" sz="2000" smtClean="0"/>
          </a:p>
          <a:p>
            <a:pPr lvl="1"/>
            <a:r>
              <a:rPr lang="ja-JP" altLang="en-US" sz="2400" smtClean="0"/>
              <a:t>プログラミングモード</a:t>
            </a:r>
          </a:p>
          <a:p>
            <a:pPr lvl="2"/>
            <a:r>
              <a:rPr lang="en-US" altLang="ja-JP" sz="2000" smtClean="0"/>
              <a:t>Basic</a:t>
            </a:r>
          </a:p>
          <a:p>
            <a:pPr lvl="2"/>
            <a:r>
              <a:rPr lang="en-US" altLang="ja-JP" sz="2000" smtClean="0"/>
              <a:t>Continuous</a:t>
            </a:r>
          </a:p>
          <a:p>
            <a:pPr lvl="3"/>
            <a:r>
              <a:rPr lang="en-US" altLang="ja-JP" sz="1800" smtClean="0"/>
              <a:t>draw()</a:t>
            </a:r>
            <a:r>
              <a:rPr lang="ja-JP" altLang="en-US" sz="1800" smtClean="0"/>
              <a:t>が繰り返し呼ばれる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まず、動かしてみる</a:t>
            </a:r>
            <a:endParaRPr lang="en-US" altLang="ja-JP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z="2400" smtClean="0"/>
              <a:t>スケッチブックを開く</a:t>
            </a:r>
          </a:p>
          <a:p>
            <a:pPr>
              <a:lnSpc>
                <a:spcPct val="80000"/>
              </a:lnSpc>
            </a:pPr>
            <a:endParaRPr lang="ja-JP" altLang="en-US" sz="2400" smtClean="0"/>
          </a:p>
          <a:p>
            <a:pPr>
              <a:lnSpc>
                <a:spcPct val="80000"/>
              </a:lnSpc>
            </a:pPr>
            <a:r>
              <a:rPr lang="ja-JP" altLang="en-US" sz="2400" smtClean="0"/>
              <a:t>スケッチする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2000" smtClean="0"/>
              <a:t>//</a:t>
            </a:r>
            <a:r>
              <a:rPr lang="ja-JP" altLang="en-US" sz="2000" smtClean="0"/>
              <a:t>大文字小文字関係あるよ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2000" smtClean="0"/>
              <a:t>void setup()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2000" smtClean="0"/>
              <a:t>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ja-JP" altLang="en-US" sz="2000" smtClean="0"/>
              <a:t>	</a:t>
            </a:r>
            <a:r>
              <a:rPr lang="en-US" altLang="ja-JP" sz="2000" smtClean="0"/>
              <a:t>//</a:t>
            </a:r>
            <a:r>
              <a:rPr lang="ja-JP" altLang="en-US" sz="2000" smtClean="0"/>
              <a:t>一番最初に一回だけ呼ばれる。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2000" smtClean="0"/>
              <a:t>}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2000" smtClean="0"/>
              <a:t>void draw()</a:t>
            </a:r>
            <a:endParaRPr lang="ja-JP" altLang="en-US" sz="2000" smtClean="0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2000" smtClean="0"/>
              <a:t>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2000" smtClean="0"/>
              <a:t>	//setup()</a:t>
            </a:r>
            <a:r>
              <a:rPr lang="ja-JP" altLang="en-US" sz="2000" smtClean="0"/>
              <a:t>の後、呼ばれ続ける。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ja-JP" sz="2000" smtClean="0"/>
              <a:t>}</a:t>
            </a:r>
            <a:endParaRPr lang="ja-JP" altLang="en-US" sz="2000" smtClean="0"/>
          </a:p>
          <a:p>
            <a:pPr lvl="1">
              <a:lnSpc>
                <a:spcPct val="80000"/>
              </a:lnSpc>
              <a:buFontTx/>
              <a:buNone/>
            </a:pPr>
            <a:endParaRPr lang="ja-JP" altLang="en-US" sz="2000" smtClean="0"/>
          </a:p>
          <a:p>
            <a:pPr>
              <a:lnSpc>
                <a:spcPct val="80000"/>
              </a:lnSpc>
            </a:pPr>
            <a:r>
              <a:rPr lang="ja-JP" altLang="en-US" sz="2400" smtClean="0"/>
              <a:t>スケッチをみる</a:t>
            </a:r>
            <a:endParaRPr lang="en-US" altLang="ja-JP" sz="2400" smtClean="0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5651500" y="3933825"/>
            <a:ext cx="2305050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frameRate(</a:t>
            </a:r>
            <a:r>
              <a:rPr lang="ja-JP" altLang="en-US"/>
              <a:t>回数</a:t>
            </a:r>
            <a:r>
              <a:rPr lang="en-US" altLang="ja-JP"/>
              <a:t>);</a:t>
            </a:r>
            <a:r>
              <a:rPr lang="ja-JP" altLang="en-US"/>
              <a:t>で一秒間に呼ばれる回数を指定できる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塗りつぶしてみよう</a:t>
            </a:r>
            <a:endParaRPr lang="en-US" altLang="ja-JP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背景色</a:t>
            </a:r>
          </a:p>
          <a:p>
            <a:pPr lvl="1"/>
            <a:r>
              <a:rPr lang="en-US" altLang="ja-JP" smtClean="0"/>
              <a:t>background(</a:t>
            </a:r>
            <a:r>
              <a:rPr lang="ja-JP" altLang="en-US" smtClean="0"/>
              <a:t>色</a:t>
            </a:r>
            <a:r>
              <a:rPr lang="en-US" altLang="ja-JP" smtClean="0"/>
              <a:t>);</a:t>
            </a:r>
          </a:p>
          <a:p>
            <a:pPr lvl="1"/>
            <a:endParaRPr lang="ja-JP" altLang="en-US" smtClean="0"/>
          </a:p>
          <a:p>
            <a:pPr lvl="1"/>
            <a:r>
              <a:rPr lang="ja-JP" altLang="en-US" smtClean="0"/>
              <a:t>初期化の時に塗りつぶしてみる</a:t>
            </a:r>
          </a:p>
          <a:p>
            <a:pPr lvl="1">
              <a:buFontTx/>
              <a:buNone/>
            </a:pPr>
            <a:r>
              <a:rPr lang="en-US" altLang="ja-JP" smtClean="0"/>
              <a:t>void setup()</a:t>
            </a:r>
          </a:p>
          <a:p>
            <a:pPr lvl="1">
              <a:buFontTx/>
              <a:buNone/>
            </a:pPr>
            <a:r>
              <a:rPr lang="en-US" altLang="ja-JP" smtClean="0"/>
              <a:t>{</a:t>
            </a:r>
          </a:p>
          <a:p>
            <a:pPr lvl="1">
              <a:buFontTx/>
              <a:buNone/>
            </a:pPr>
            <a:r>
              <a:rPr lang="en-US" altLang="ja-JP" smtClean="0"/>
              <a:t>	background(#FF8000);</a:t>
            </a:r>
          </a:p>
          <a:p>
            <a:pPr lvl="1">
              <a:buFontTx/>
              <a:buNone/>
            </a:pPr>
            <a:r>
              <a:rPr lang="en-US" altLang="ja-JP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５－１．色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ja-JP" sz="2400" smtClean="0"/>
              <a:t>RGB</a:t>
            </a:r>
          </a:p>
          <a:p>
            <a:pPr lvl="1">
              <a:lnSpc>
                <a:spcPct val="80000"/>
              </a:lnSpc>
            </a:pPr>
            <a:r>
              <a:rPr lang="ja-JP" altLang="en-US" sz="2000" smtClean="0"/>
              <a:t>赤色</a:t>
            </a:r>
          </a:p>
          <a:p>
            <a:pPr lvl="1">
              <a:lnSpc>
                <a:spcPct val="80000"/>
              </a:lnSpc>
            </a:pPr>
            <a:r>
              <a:rPr lang="ja-JP" altLang="en-US" sz="2000" smtClean="0"/>
              <a:t>緑色</a:t>
            </a:r>
          </a:p>
          <a:p>
            <a:pPr lvl="1">
              <a:lnSpc>
                <a:spcPct val="80000"/>
              </a:lnSpc>
            </a:pPr>
            <a:r>
              <a:rPr lang="ja-JP" altLang="en-US" sz="2000" smtClean="0"/>
              <a:t>青色</a:t>
            </a:r>
          </a:p>
          <a:p>
            <a:pPr>
              <a:lnSpc>
                <a:spcPct val="80000"/>
              </a:lnSpc>
            </a:pPr>
            <a:r>
              <a:rPr lang="ja-JP" altLang="en-US" sz="2400" smtClean="0"/>
              <a:t>黒</a:t>
            </a:r>
          </a:p>
          <a:p>
            <a:pPr lvl="1">
              <a:lnSpc>
                <a:spcPct val="80000"/>
              </a:lnSpc>
            </a:pPr>
            <a:r>
              <a:rPr lang="en-US" altLang="ja-JP" sz="2000" smtClean="0"/>
              <a:t>#000000</a:t>
            </a:r>
          </a:p>
          <a:p>
            <a:pPr>
              <a:lnSpc>
                <a:spcPct val="80000"/>
              </a:lnSpc>
            </a:pPr>
            <a:r>
              <a:rPr lang="ja-JP" altLang="en-US" sz="2400" smtClean="0"/>
              <a:t>白</a:t>
            </a:r>
          </a:p>
          <a:p>
            <a:pPr lvl="1">
              <a:lnSpc>
                <a:spcPct val="80000"/>
              </a:lnSpc>
            </a:pPr>
            <a:r>
              <a:rPr lang="en-US" altLang="ja-JP" sz="2000" smtClean="0"/>
              <a:t>#FFFFFF</a:t>
            </a:r>
          </a:p>
          <a:p>
            <a:pPr>
              <a:lnSpc>
                <a:spcPct val="80000"/>
              </a:lnSpc>
            </a:pPr>
            <a:r>
              <a:rPr lang="ja-JP" altLang="en-US" sz="2400" smtClean="0"/>
              <a:t>赤</a:t>
            </a:r>
          </a:p>
          <a:p>
            <a:pPr lvl="1">
              <a:lnSpc>
                <a:spcPct val="80000"/>
              </a:lnSpc>
            </a:pPr>
            <a:r>
              <a:rPr lang="en-US" altLang="ja-JP" sz="2000" smtClean="0"/>
              <a:t>#FF0000</a:t>
            </a:r>
          </a:p>
          <a:p>
            <a:pPr>
              <a:lnSpc>
                <a:spcPct val="80000"/>
              </a:lnSpc>
            </a:pPr>
            <a:r>
              <a:rPr lang="ja-JP" altLang="en-US" sz="2400" smtClean="0"/>
              <a:t>緑</a:t>
            </a:r>
          </a:p>
          <a:p>
            <a:pPr lvl="1">
              <a:lnSpc>
                <a:spcPct val="80000"/>
              </a:lnSpc>
            </a:pPr>
            <a:r>
              <a:rPr lang="en-US" altLang="ja-JP" sz="2000" smtClean="0"/>
              <a:t>#00FF00</a:t>
            </a:r>
          </a:p>
          <a:p>
            <a:pPr>
              <a:lnSpc>
                <a:spcPct val="80000"/>
              </a:lnSpc>
            </a:pPr>
            <a:r>
              <a:rPr lang="ja-JP" altLang="en-US" sz="2400" smtClean="0"/>
              <a:t>青</a:t>
            </a:r>
          </a:p>
          <a:p>
            <a:pPr lvl="1">
              <a:lnSpc>
                <a:spcPct val="80000"/>
              </a:lnSpc>
            </a:pPr>
            <a:r>
              <a:rPr lang="en-US" altLang="ja-JP" sz="2000" smtClean="0"/>
              <a:t>#0000FF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3995738" y="1341438"/>
            <a:ext cx="33845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 sz="6000" b="1"/>
              <a:t>#</a:t>
            </a:r>
            <a:r>
              <a:rPr lang="en-US" altLang="ja-JP" sz="6000" b="1">
                <a:solidFill>
                  <a:srgbClr val="FF0000"/>
                </a:solidFill>
              </a:rPr>
              <a:t>12</a:t>
            </a:r>
            <a:r>
              <a:rPr lang="en-US" altLang="ja-JP" sz="6000" b="1">
                <a:solidFill>
                  <a:srgbClr val="008000"/>
                </a:solidFill>
              </a:rPr>
              <a:t>34</a:t>
            </a:r>
            <a:r>
              <a:rPr lang="en-US" altLang="ja-JP" sz="6000" b="1">
                <a:solidFill>
                  <a:srgbClr val="0033CC"/>
                </a:solidFill>
              </a:rPr>
              <a:t>56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F07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スライドマスタF07</Template>
  <TotalTime>1665</TotalTime>
  <Words>431</Words>
  <Application>Microsoft Office PowerPoint</Application>
  <PresentationFormat>画面に合わせる (4:3)</PresentationFormat>
  <Paragraphs>194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2" baseType="lpstr">
      <vt:lpstr>Arial</vt:lpstr>
      <vt:lpstr>ＭＳ Ｐゴシック</vt:lpstr>
      <vt:lpstr>Calibri</vt:lpstr>
      <vt:lpstr>スライドマスタF07</vt:lpstr>
      <vt:lpstr>Processing</vt:lpstr>
      <vt:lpstr>自己紹介</vt:lpstr>
      <vt:lpstr>Processingとは</vt:lpstr>
      <vt:lpstr>Processing ここが素敵</vt:lpstr>
      <vt:lpstr>スケッチブック</vt:lpstr>
      <vt:lpstr>スケッチ</vt:lpstr>
      <vt:lpstr>まず、動かしてみる</vt:lpstr>
      <vt:lpstr>塗りつぶしてみよう</vt:lpstr>
      <vt:lpstr>５－１．色</vt:lpstr>
      <vt:lpstr>５－２．色</vt:lpstr>
      <vt:lpstr>５－４．色</vt:lpstr>
      <vt:lpstr>６．キャンバスを大きくしたい</vt:lpstr>
      <vt:lpstr>点と線</vt:lpstr>
      <vt:lpstr>四角と円</vt:lpstr>
      <vt:lpstr>マウスで絵を描いてみる</vt:lpstr>
      <vt:lpstr>透明度</vt:lpstr>
      <vt:lpstr>保存</vt:lpstr>
      <vt:lpstr>参照</vt:lpstr>
    </vt:vector>
  </TitlesOfParts>
  <Company>takeco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Processing</dc:title>
  <dc:subject>Processingでお絵かき</dc:subject>
  <dc:creator>takeco</dc:creator>
  <cp:lastModifiedBy>わんくま同盟</cp:lastModifiedBy>
  <cp:revision>26</cp:revision>
  <dcterms:created xsi:type="dcterms:W3CDTF">2009-04-26T06:11:53Z</dcterms:created>
  <dcterms:modified xsi:type="dcterms:W3CDTF">2009-08-27T11:35:48Z</dcterms:modified>
</cp:coreProperties>
</file>