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9"/>
  </p:notesMasterIdLst>
  <p:handoutMasterIdLst>
    <p:handoutMasterId r:id="rId30"/>
  </p:handoutMasterIdLst>
  <p:sldIdLst>
    <p:sldId id="266" r:id="rId2"/>
    <p:sldId id="269" r:id="rId3"/>
    <p:sldId id="265" r:id="rId4"/>
    <p:sldId id="267" r:id="rId5"/>
    <p:sldId id="334" r:id="rId6"/>
    <p:sldId id="268" r:id="rId7"/>
    <p:sldId id="270" r:id="rId8"/>
    <p:sldId id="296" r:id="rId9"/>
    <p:sldId id="332" r:id="rId10"/>
    <p:sldId id="333" r:id="rId11"/>
    <p:sldId id="306" r:id="rId12"/>
    <p:sldId id="335" r:id="rId13"/>
    <p:sldId id="337" r:id="rId14"/>
    <p:sldId id="338" r:id="rId15"/>
    <p:sldId id="339" r:id="rId16"/>
    <p:sldId id="336" r:id="rId17"/>
    <p:sldId id="307" r:id="rId18"/>
    <p:sldId id="312" r:id="rId19"/>
    <p:sldId id="341" r:id="rId20"/>
    <p:sldId id="342" r:id="rId21"/>
    <p:sldId id="343" r:id="rId22"/>
    <p:sldId id="344" r:id="rId23"/>
    <p:sldId id="345" r:id="rId24"/>
    <p:sldId id="346" r:id="rId25"/>
    <p:sldId id="273" r:id="rId26"/>
    <p:sldId id="331" r:id="rId27"/>
    <p:sldId id="276" r:id="rId28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61" autoAdjust="0"/>
  </p:normalViewPr>
  <p:slideViewPr>
    <p:cSldViewPr>
      <p:cViewPr>
        <p:scale>
          <a:sx n="50" d="100"/>
          <a:sy n="50" d="100"/>
        </p:scale>
        <p:origin x="-1122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034B57E3-C6F0-463D-9520-2C40D3276DA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FABE7D62-63C2-4BFD-B321-2A563E91F8F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2250" y="274638"/>
            <a:ext cx="2071688" cy="5726112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7188" y="274638"/>
            <a:ext cx="6062662" cy="5726112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7188" y="1052513"/>
            <a:ext cx="40671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6763" y="1052513"/>
            <a:ext cx="40671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3" descr="C:\Users\localnaka\Desktop\3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福岡勉強会 </a:t>
            </a:r>
            <a:r>
              <a:rPr kumimoji="0" lang="en-US" altLang="ja-JP" sz="2300" dirty="0">
                <a:solidFill>
                  <a:schemeClr val="tx2"/>
                </a:solidFill>
              </a:rPr>
              <a:t>#</a:t>
            </a:r>
            <a:r>
              <a:rPr kumimoji="0" lang="en-US" altLang="ja-JP" sz="2300" dirty="0">
                <a:solidFill>
                  <a:schemeClr val="tx2"/>
                </a:solidFill>
              </a:rPr>
              <a:t>07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106502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3600" b="1"/>
              <a:t>DB</a:t>
            </a:r>
            <a:r>
              <a:rPr lang="ja-JP" altLang="en-US" sz="3600" b="1"/>
              <a:t>バックアップあーんどリカバリ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  <a:p>
            <a:r>
              <a:rPr lang="en-US" altLang="ja-JP"/>
              <a:t>HN</a:t>
            </a:r>
            <a:r>
              <a:rPr lang="ja-JP" altLang="en-US"/>
              <a:t>　おいろん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184775"/>
          </a:xfrm>
        </p:spPr>
        <p:txBody>
          <a:bodyPr/>
          <a:lstStyle/>
          <a:p>
            <a:r>
              <a:rPr lang="ja-JP" altLang="en-US"/>
              <a:t>用語解説</a:t>
            </a:r>
          </a:p>
          <a:p>
            <a:pPr lvl="1"/>
            <a:r>
              <a:rPr lang="ja-JP" altLang="en-US" b="1"/>
              <a:t>リカバリ</a:t>
            </a:r>
          </a:p>
          <a:p>
            <a:pPr lvl="2"/>
            <a:r>
              <a:rPr lang="ja-JP" altLang="en-US"/>
              <a:t>リストアしたデータに対して、その後の変更内容を</a:t>
            </a:r>
            <a:br>
              <a:rPr lang="ja-JP" altLang="en-US"/>
            </a:br>
            <a:r>
              <a:rPr lang="ja-JP" altLang="en-US"/>
              <a:t>反映させ、障害発生直前まで復旧すること</a:t>
            </a:r>
          </a:p>
        </p:txBody>
      </p:sp>
      <p:sp>
        <p:nvSpPr>
          <p:cNvPr id="108548" name="AutoShape 4"/>
          <p:cNvSpPr>
            <a:spLocks noChangeArrowheads="1"/>
          </p:cNvSpPr>
          <p:nvPr/>
        </p:nvSpPr>
        <p:spPr bwMode="auto">
          <a:xfrm>
            <a:off x="2197100" y="3070225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8549" name="AutoShape 5"/>
          <p:cNvSpPr>
            <a:spLocks noChangeArrowheads="1"/>
          </p:cNvSpPr>
          <p:nvPr/>
        </p:nvSpPr>
        <p:spPr bwMode="auto">
          <a:xfrm>
            <a:off x="5724525" y="3068638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685800" y="3181350"/>
            <a:ext cx="1368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オリジナル</a:t>
            </a:r>
            <a:br>
              <a:rPr lang="ja-JP" altLang="en-US"/>
            </a:br>
            <a:r>
              <a:rPr lang="ja-JP" altLang="en-US"/>
              <a:t>　 </a:t>
            </a:r>
            <a:r>
              <a:rPr lang="en-US" altLang="ja-JP"/>
              <a:t>5/1</a:t>
            </a:r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6732588" y="3213100"/>
            <a:ext cx="1441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バックアップ</a:t>
            </a:r>
            <a:br>
              <a:rPr lang="ja-JP" altLang="en-US"/>
            </a:br>
            <a:r>
              <a:rPr lang="ja-JP" altLang="en-US"/>
              <a:t>　 </a:t>
            </a:r>
            <a:r>
              <a:rPr lang="en-US" altLang="ja-JP"/>
              <a:t>5/1</a:t>
            </a:r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2197100" y="4724400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684213" y="4797425"/>
            <a:ext cx="1368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オリジナル</a:t>
            </a:r>
            <a:br>
              <a:rPr lang="ja-JP" altLang="en-US"/>
            </a:br>
            <a:r>
              <a:rPr lang="ja-JP" altLang="en-US"/>
              <a:t>　 </a:t>
            </a:r>
            <a:r>
              <a:rPr lang="en-US" altLang="ja-JP"/>
              <a:t>5/30</a:t>
            </a:r>
          </a:p>
        </p:txBody>
      </p: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6804025" y="4868863"/>
            <a:ext cx="1441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変更内容</a:t>
            </a:r>
            <a:br>
              <a:rPr lang="ja-JP" altLang="en-US"/>
            </a:br>
            <a:r>
              <a:rPr lang="en-US" altLang="ja-JP"/>
              <a:t>5/1~5/30</a:t>
            </a:r>
          </a:p>
        </p:txBody>
      </p:sp>
      <p:sp>
        <p:nvSpPr>
          <p:cNvPr id="108558" name="AutoShape 14"/>
          <p:cNvSpPr>
            <a:spLocks noChangeArrowheads="1"/>
          </p:cNvSpPr>
          <p:nvPr/>
        </p:nvSpPr>
        <p:spPr bwMode="auto">
          <a:xfrm flipH="1">
            <a:off x="3346450" y="3429000"/>
            <a:ext cx="1727200" cy="431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3635375" y="2924175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リストア</a:t>
            </a:r>
          </a:p>
        </p:txBody>
      </p:sp>
      <p:sp>
        <p:nvSpPr>
          <p:cNvPr id="108561" name="AutoShape 17"/>
          <p:cNvSpPr>
            <a:spLocks noChangeArrowheads="1"/>
          </p:cNvSpPr>
          <p:nvPr/>
        </p:nvSpPr>
        <p:spPr bwMode="auto">
          <a:xfrm flipH="1">
            <a:off x="3348038" y="5013325"/>
            <a:ext cx="1727200" cy="431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3636963" y="45085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リカバリ</a:t>
            </a:r>
          </a:p>
        </p:txBody>
      </p:sp>
      <p:sp>
        <p:nvSpPr>
          <p:cNvPr id="108563" name="AutoShape 19"/>
          <p:cNvSpPr>
            <a:spLocks noChangeArrowheads="1"/>
          </p:cNvSpPr>
          <p:nvPr/>
        </p:nvSpPr>
        <p:spPr bwMode="auto">
          <a:xfrm>
            <a:off x="5653088" y="4891088"/>
            <a:ext cx="1079500" cy="769937"/>
          </a:xfrm>
          <a:prstGeom prst="flowChartMultidocumen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4824412"/>
          </a:xfrm>
        </p:spPr>
        <p:txBody>
          <a:bodyPr/>
          <a:lstStyle/>
          <a:p>
            <a:r>
              <a:rPr lang="ja-JP" altLang="en-US"/>
              <a:t>バックアップ計画の立て方</a:t>
            </a:r>
          </a:p>
          <a:p>
            <a:pPr lvl="1"/>
            <a:r>
              <a:rPr lang="ja-JP" altLang="en-US" b="1"/>
              <a:t>検討すべきポイント</a:t>
            </a:r>
          </a:p>
          <a:p>
            <a:pPr lvl="2"/>
            <a:r>
              <a:rPr lang="ja-JP" altLang="en-US"/>
              <a:t>障害からの復旧にどこまで時間をかけられるか？</a:t>
            </a:r>
          </a:p>
          <a:p>
            <a:pPr lvl="2"/>
            <a:r>
              <a:rPr lang="ja-JP" altLang="en-US"/>
              <a:t>どの時点のデータに復旧すればよいか？</a:t>
            </a:r>
            <a:br>
              <a:rPr lang="ja-JP" altLang="en-US"/>
            </a:br>
            <a:endParaRPr lang="ja-JP" altLang="en-US"/>
          </a:p>
          <a:p>
            <a:pPr lvl="1"/>
            <a:r>
              <a:rPr lang="ja-JP" altLang="en-US" b="1"/>
              <a:t>バックアップ要件の確認</a:t>
            </a:r>
          </a:p>
          <a:p>
            <a:pPr lvl="2"/>
            <a:r>
              <a:rPr lang="ja-JP" altLang="en-US"/>
              <a:t>バックアップ対象とサイズ</a:t>
            </a:r>
          </a:p>
          <a:p>
            <a:pPr lvl="2"/>
            <a:r>
              <a:rPr lang="ja-JP" altLang="en-US"/>
              <a:t>バックアップ取得時間帯</a:t>
            </a:r>
          </a:p>
          <a:p>
            <a:pPr lvl="2"/>
            <a:r>
              <a:rPr lang="ja-JP" altLang="en-US"/>
              <a:t>バックアップ取得方法</a:t>
            </a:r>
          </a:p>
          <a:p>
            <a:pPr lvl="2"/>
            <a:r>
              <a:rPr lang="ja-JP" altLang="en-US"/>
              <a:t>バックアップ世代数と取得媒体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4824412"/>
          </a:xfrm>
        </p:spPr>
        <p:txBody>
          <a:bodyPr/>
          <a:lstStyle/>
          <a:p>
            <a:r>
              <a:rPr lang="ja-JP" altLang="en-US"/>
              <a:t>バックアップ対象とサイズ</a:t>
            </a:r>
          </a:p>
          <a:p>
            <a:pPr lvl="1"/>
            <a:r>
              <a:rPr lang="ja-JP" altLang="en-US" b="1"/>
              <a:t>全体バックアップ</a:t>
            </a:r>
          </a:p>
          <a:p>
            <a:pPr lvl="2"/>
            <a:r>
              <a:rPr lang="ja-JP" altLang="en-US"/>
              <a:t>データベース全体のバックアップを取得する。</a:t>
            </a:r>
          </a:p>
          <a:p>
            <a:pPr lvl="2"/>
            <a:r>
              <a:rPr lang="ja-JP" altLang="en-US"/>
              <a:t>バックアップ取得時間およびサイズが最大と</a:t>
            </a:r>
            <a:br>
              <a:rPr lang="ja-JP" altLang="en-US"/>
            </a:br>
            <a:r>
              <a:rPr lang="ja-JP" altLang="en-US"/>
              <a:t>なる。</a:t>
            </a:r>
            <a:br>
              <a:rPr lang="ja-JP" altLang="en-US"/>
            </a:br>
            <a:endParaRPr lang="ja-JP" altLang="en-US"/>
          </a:p>
          <a:p>
            <a:pPr lvl="1"/>
            <a:r>
              <a:rPr lang="ja-JP" altLang="en-US" b="1"/>
              <a:t>差分バックアップ</a:t>
            </a:r>
          </a:p>
          <a:p>
            <a:pPr lvl="2"/>
            <a:r>
              <a:rPr lang="ja-JP" altLang="en-US"/>
              <a:t>ある時点（全体バックアップ取得時点）から、現在</a:t>
            </a:r>
            <a:br>
              <a:rPr lang="ja-JP" altLang="en-US"/>
            </a:br>
            <a:r>
              <a:rPr lang="ja-JP" altLang="en-US"/>
              <a:t>まで更新された差分のバックアップを取得する。</a:t>
            </a:r>
          </a:p>
          <a:p>
            <a:pPr lvl="2"/>
            <a:r>
              <a:rPr lang="ja-JP" altLang="en-US"/>
              <a:t>全体バックアップにくらべ取得サイズが小さくなり</a:t>
            </a:r>
            <a:br>
              <a:rPr lang="ja-JP" altLang="en-US"/>
            </a:br>
            <a:r>
              <a:rPr lang="ja-JP" altLang="en-US"/>
              <a:t>応じて取得時間も少なくてすむ。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4824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/>
              <a:t>バックアップ取得時間帯</a:t>
            </a:r>
          </a:p>
          <a:p>
            <a:pPr lvl="1">
              <a:lnSpc>
                <a:spcPct val="90000"/>
              </a:lnSpc>
            </a:pPr>
            <a:r>
              <a:rPr lang="ja-JP" altLang="en-US" b="1"/>
              <a:t>サービス停止期間</a:t>
            </a:r>
          </a:p>
          <a:p>
            <a:pPr lvl="2">
              <a:lnSpc>
                <a:spcPct val="90000"/>
              </a:lnSpc>
            </a:pPr>
            <a:r>
              <a:rPr lang="ja-JP" altLang="en-US"/>
              <a:t>深夜の時間帯など、システムが停止できる場合は</a:t>
            </a:r>
            <a:br>
              <a:rPr lang="ja-JP" altLang="en-US"/>
            </a:br>
            <a:r>
              <a:rPr lang="ja-JP" altLang="en-US"/>
              <a:t>停止時間帯を選択する。</a:t>
            </a:r>
            <a:br>
              <a:rPr lang="ja-JP" altLang="en-US"/>
            </a:br>
            <a:r>
              <a:rPr lang="ja-JP" altLang="en-US"/>
              <a:t>停止できる時間によって、取得するバックアップも</a:t>
            </a:r>
            <a:br>
              <a:rPr lang="ja-JP" altLang="en-US"/>
            </a:br>
            <a:r>
              <a:rPr lang="ja-JP" altLang="en-US"/>
              <a:t>変わってくる。</a:t>
            </a:r>
            <a:br>
              <a:rPr lang="ja-JP" altLang="en-US"/>
            </a:br>
            <a:endParaRPr lang="ja-JP" altLang="en-US"/>
          </a:p>
          <a:p>
            <a:pPr lvl="1">
              <a:lnSpc>
                <a:spcPct val="90000"/>
              </a:lnSpc>
            </a:pPr>
            <a:r>
              <a:rPr lang="ja-JP" altLang="en-US" b="1"/>
              <a:t>システム使用率がもっとも小さい時間帯</a:t>
            </a:r>
          </a:p>
          <a:p>
            <a:pPr lvl="2">
              <a:lnSpc>
                <a:spcPct val="90000"/>
              </a:lnSpc>
            </a:pPr>
            <a:r>
              <a:rPr lang="ja-JP" altLang="en-US"/>
              <a:t>バックアップを取得すると当然パフォーマンスが落ちるので、パフォーマンスが落ちてもシステムに影響がでにくい時間帯を選択する。</a:t>
            </a:r>
            <a:br>
              <a:rPr lang="ja-JP" altLang="en-US"/>
            </a:br>
            <a:r>
              <a:rPr lang="ja-JP" altLang="en-US"/>
              <a:t>（深夜、休日など）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4824412"/>
          </a:xfrm>
        </p:spPr>
        <p:txBody>
          <a:bodyPr/>
          <a:lstStyle/>
          <a:p>
            <a:r>
              <a:rPr lang="ja-JP" altLang="en-US"/>
              <a:t>バックアップ取得方法</a:t>
            </a:r>
          </a:p>
          <a:p>
            <a:pPr lvl="1"/>
            <a:r>
              <a:rPr lang="ja-JP" altLang="en-US" b="1"/>
              <a:t>コールドバックアップ（オフラインバックアップ）</a:t>
            </a:r>
          </a:p>
          <a:p>
            <a:pPr lvl="2"/>
            <a:r>
              <a:rPr lang="ja-JP" altLang="en-US"/>
              <a:t>データベースを停止し、</a:t>
            </a:r>
            <a:r>
              <a:rPr lang="en-US" altLang="ja-JP"/>
              <a:t>OS</a:t>
            </a:r>
            <a:r>
              <a:rPr lang="ja-JP" altLang="en-US"/>
              <a:t>コマンド等による</a:t>
            </a:r>
            <a:br>
              <a:rPr lang="ja-JP" altLang="en-US"/>
            </a:br>
            <a:r>
              <a:rPr lang="ja-JP" altLang="en-US"/>
              <a:t>バックアップ。</a:t>
            </a:r>
          </a:p>
          <a:p>
            <a:pPr lvl="2"/>
            <a:r>
              <a:rPr lang="ja-JP" altLang="en-US"/>
              <a:t>静的な状態でのバックアップなので、リストアした後</a:t>
            </a:r>
            <a:br>
              <a:rPr lang="ja-JP" altLang="en-US"/>
            </a:br>
            <a:r>
              <a:rPr lang="ja-JP" altLang="en-US"/>
              <a:t>リカバリは不要。</a:t>
            </a:r>
            <a:br>
              <a:rPr lang="ja-JP" altLang="en-US"/>
            </a:br>
            <a:endParaRPr lang="ja-JP" altLang="en-US"/>
          </a:p>
          <a:p>
            <a:pPr lvl="1"/>
            <a:r>
              <a:rPr lang="ja-JP" altLang="en-US" b="1"/>
              <a:t>ホットバックアップ（オンラインバックアップ）</a:t>
            </a:r>
          </a:p>
          <a:p>
            <a:pPr lvl="2"/>
            <a:r>
              <a:rPr lang="en-US" altLang="ja-JP"/>
              <a:t>24</a:t>
            </a:r>
            <a:r>
              <a:rPr lang="ja-JP" altLang="en-US"/>
              <a:t>時間</a:t>
            </a:r>
            <a:r>
              <a:rPr lang="en-US" altLang="ja-JP"/>
              <a:t>365</a:t>
            </a:r>
            <a:r>
              <a:rPr lang="ja-JP" altLang="en-US"/>
              <a:t>日システム稼動必須の場合はこちら。</a:t>
            </a:r>
            <a:br>
              <a:rPr lang="ja-JP" altLang="en-US"/>
            </a:br>
            <a:r>
              <a:rPr lang="ja-JP" altLang="en-US"/>
              <a:t>データベースを停止することなく、バックアップを取得する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4824412"/>
          </a:xfrm>
        </p:spPr>
        <p:txBody>
          <a:bodyPr/>
          <a:lstStyle/>
          <a:p>
            <a:r>
              <a:rPr lang="ja-JP" altLang="en-US"/>
              <a:t>バックアップ世代数と取得媒体</a:t>
            </a:r>
          </a:p>
          <a:p>
            <a:pPr lvl="1"/>
            <a:r>
              <a:rPr lang="ja-JP" altLang="en-US" b="1"/>
              <a:t>世代数</a:t>
            </a:r>
          </a:p>
          <a:p>
            <a:pPr lvl="2"/>
            <a:r>
              <a:rPr lang="ja-JP" altLang="en-US"/>
              <a:t>世代数が多ければ多いほど、過去の状態に</a:t>
            </a:r>
            <a:br>
              <a:rPr lang="ja-JP" altLang="en-US"/>
            </a:br>
            <a:r>
              <a:rPr lang="ja-JP" altLang="en-US"/>
              <a:t>戻すことができる。</a:t>
            </a:r>
          </a:p>
          <a:p>
            <a:pPr lvl="2"/>
            <a:r>
              <a:rPr lang="ja-JP" altLang="en-US"/>
              <a:t>当然のことながら、その分のバックアップファイルが</a:t>
            </a:r>
            <a:br>
              <a:rPr lang="ja-JP" altLang="en-US"/>
            </a:br>
            <a:r>
              <a:rPr lang="ja-JP" altLang="en-US"/>
              <a:t>必要なので、リソースもあわせて必要となる。</a:t>
            </a:r>
            <a:br>
              <a:rPr lang="ja-JP" altLang="en-US"/>
            </a:br>
            <a:endParaRPr lang="ja-JP" altLang="en-US"/>
          </a:p>
          <a:p>
            <a:pPr lvl="1"/>
            <a:r>
              <a:rPr lang="ja-JP" altLang="en-US" b="1"/>
              <a:t>取得媒体</a:t>
            </a:r>
          </a:p>
          <a:p>
            <a:pPr lvl="2"/>
            <a:r>
              <a:rPr lang="ja-JP" altLang="en-US"/>
              <a:t>磁気テープ、バックアップサーバなど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792162"/>
          </a:xfrm>
        </p:spPr>
        <p:txBody>
          <a:bodyPr/>
          <a:lstStyle/>
          <a:p>
            <a:r>
              <a:rPr lang="ja-JP" altLang="en-US"/>
              <a:t>バックアップ計画例</a:t>
            </a:r>
          </a:p>
        </p:txBody>
      </p:sp>
      <p:sp>
        <p:nvSpPr>
          <p:cNvPr id="111620" name="Line 4"/>
          <p:cNvSpPr>
            <a:spLocks noChangeShapeType="1"/>
          </p:cNvSpPr>
          <p:nvPr/>
        </p:nvSpPr>
        <p:spPr bwMode="auto">
          <a:xfrm>
            <a:off x="827088" y="1916113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539750" y="1412875"/>
            <a:ext cx="7632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　月　　　　火　　　　水　　　　木　　　　金　　　　土　　　　日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1476375" y="1916113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>
                <a:solidFill>
                  <a:schemeClr val="accent2"/>
                </a:solidFill>
              </a:rPr>
              <a:t>1</a:t>
            </a:r>
            <a:r>
              <a:rPr lang="ja-JP" altLang="en-US" sz="2400">
                <a:solidFill>
                  <a:schemeClr val="accent2"/>
                </a:solidFill>
              </a:rPr>
              <a:t>日分の差分バックアップ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6011863" y="1916113"/>
            <a:ext cx="233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>
                <a:solidFill>
                  <a:srgbClr val="FF0000"/>
                </a:solidFill>
              </a:rPr>
              <a:t>全体バックアップ</a:t>
            </a:r>
          </a:p>
        </p:txBody>
      </p:sp>
      <p:sp>
        <p:nvSpPr>
          <p:cNvPr id="111624" name="Line 8"/>
          <p:cNvSpPr>
            <a:spLocks noChangeShapeType="1"/>
          </p:cNvSpPr>
          <p:nvPr/>
        </p:nvSpPr>
        <p:spPr bwMode="auto">
          <a:xfrm>
            <a:off x="4932363" y="2132013"/>
            <a:ext cx="7191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1625" name="Line 9"/>
          <p:cNvSpPr>
            <a:spLocks noChangeShapeType="1"/>
          </p:cNvSpPr>
          <p:nvPr/>
        </p:nvSpPr>
        <p:spPr bwMode="auto">
          <a:xfrm flipH="1">
            <a:off x="755650" y="2132013"/>
            <a:ext cx="7191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1627" name="Rectangle 11"/>
          <p:cNvSpPr>
            <a:spLocks noChangeArrowheads="1"/>
          </p:cNvSpPr>
          <p:nvPr/>
        </p:nvSpPr>
        <p:spPr bwMode="auto">
          <a:xfrm>
            <a:off x="468313" y="2565400"/>
            <a:ext cx="8229600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ja-JP" altLang="en-US" sz="2400"/>
              <a:t>対象とサイズ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000"/>
              <a:t>平日は差分バックアップ、土日に全体バックアップ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ja-JP" altLang="en-US" sz="2400"/>
              <a:t>取得時間帯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000"/>
              <a:t>平日、土日ともに深夜１：００～６：００の間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ja-JP" altLang="en-US" sz="2400"/>
              <a:t>バックアップ取得方法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000"/>
              <a:t>平日はホットバックアップ、土日はコールドバックアップ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ja-JP" altLang="en-US" sz="2400"/>
              <a:t>バックアップ世代数と取得媒体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ja-JP" sz="2000"/>
              <a:t>3</a:t>
            </a:r>
            <a:r>
              <a:rPr lang="ja-JP" altLang="en-US" sz="2000"/>
              <a:t>世代まで管理、磁気テープに保存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３．リカバリの仕組み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３．リカバリの仕組み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完全リカバリ</a:t>
            </a:r>
          </a:p>
          <a:p>
            <a:pPr lvl="1"/>
            <a:r>
              <a:rPr lang="ja-JP" altLang="en-US"/>
              <a:t>最新の状態に完全に復旧させること。</a:t>
            </a:r>
          </a:p>
          <a:p>
            <a:pPr lvl="1"/>
            <a:r>
              <a:rPr lang="ja-JP" altLang="en-US" b="1">
                <a:solidFill>
                  <a:srgbClr val="FF0000"/>
                </a:solidFill>
              </a:rPr>
              <a:t>最新の状態に戻すための必要なファイルが</a:t>
            </a:r>
            <a:br>
              <a:rPr lang="ja-JP" altLang="en-US" b="1">
                <a:solidFill>
                  <a:srgbClr val="FF0000"/>
                </a:solidFill>
              </a:rPr>
            </a:br>
            <a:r>
              <a:rPr lang="ja-JP" altLang="en-US" b="1">
                <a:solidFill>
                  <a:srgbClr val="FF0000"/>
                </a:solidFill>
              </a:rPr>
              <a:t>すべてそろっている必要がある。</a:t>
            </a:r>
            <a:br>
              <a:rPr lang="ja-JP" altLang="en-US" b="1">
                <a:solidFill>
                  <a:srgbClr val="FF0000"/>
                </a:solidFill>
              </a:rPr>
            </a:br>
            <a:endParaRPr lang="ja-JP" altLang="en-US" b="1">
              <a:solidFill>
                <a:srgbClr val="FF0000"/>
              </a:solidFill>
            </a:endParaRPr>
          </a:p>
          <a:p>
            <a:r>
              <a:rPr lang="ja-JP" altLang="en-US"/>
              <a:t>不完全リカバリ</a:t>
            </a:r>
          </a:p>
          <a:p>
            <a:pPr lvl="1"/>
            <a:r>
              <a:rPr lang="ja-JP" altLang="en-US"/>
              <a:t>最新の更新情報がなく、ある一時点まで復旧させること。</a:t>
            </a:r>
          </a:p>
          <a:p>
            <a:pPr lvl="1"/>
            <a:r>
              <a:rPr lang="ja-JP" altLang="en-US"/>
              <a:t>利用者が誤って表を削除した場合など、意図的にある地点に戻す場合もある。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66" name="AutoShape 30"/>
          <p:cNvSpPr>
            <a:spLocks noChangeArrowheads="1"/>
          </p:cNvSpPr>
          <p:nvPr/>
        </p:nvSpPr>
        <p:spPr bwMode="auto">
          <a:xfrm>
            <a:off x="3346450" y="1557338"/>
            <a:ext cx="2881313" cy="38163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３．リカバリの仕組み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647700"/>
          </a:xfrm>
        </p:spPr>
        <p:txBody>
          <a:bodyPr/>
          <a:lstStyle/>
          <a:p>
            <a:r>
              <a:rPr lang="ja-JP" altLang="en-US"/>
              <a:t>データ更新時の動き</a:t>
            </a:r>
          </a:p>
        </p:txBody>
      </p:sp>
      <p:pic>
        <p:nvPicPr>
          <p:cNvPr id="116740" name="Picture 4" descr="MCj042894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2198688"/>
            <a:ext cx="800100" cy="812800"/>
          </a:xfrm>
          <a:prstGeom prst="rect">
            <a:avLst/>
          </a:prstGeom>
          <a:noFill/>
        </p:spPr>
      </p:pic>
      <p:sp>
        <p:nvSpPr>
          <p:cNvPr id="116741" name="Rectangle 5" descr="格子 (大)"/>
          <p:cNvSpPr>
            <a:spLocks noChangeArrowheads="1"/>
          </p:cNvSpPr>
          <p:nvPr/>
        </p:nvSpPr>
        <p:spPr bwMode="auto">
          <a:xfrm>
            <a:off x="3708400" y="2198688"/>
            <a:ext cx="2087563" cy="935037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6743" name="Line 7"/>
          <p:cNvSpPr>
            <a:spLocks noChangeShapeType="1"/>
          </p:cNvSpPr>
          <p:nvPr/>
        </p:nvSpPr>
        <p:spPr bwMode="auto">
          <a:xfrm>
            <a:off x="1763713" y="2414588"/>
            <a:ext cx="1150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6744" name="AutoShape 8"/>
          <p:cNvSpPr>
            <a:spLocks noChangeArrowheads="1"/>
          </p:cNvSpPr>
          <p:nvPr/>
        </p:nvSpPr>
        <p:spPr bwMode="auto">
          <a:xfrm>
            <a:off x="6443663" y="2060575"/>
            <a:ext cx="2089150" cy="1368425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/>
          </a:p>
          <a:p>
            <a:pPr algn="ctr"/>
            <a:endParaRPr lang="ja-JP" altLang="en-US"/>
          </a:p>
          <a:p>
            <a:pPr algn="ctr"/>
            <a:r>
              <a:rPr lang="ja-JP" altLang="en-US"/>
              <a:t>データファイル</a:t>
            </a:r>
            <a:endParaRPr lang="en-US" altLang="ja-JP"/>
          </a:p>
        </p:txBody>
      </p:sp>
      <p:sp>
        <p:nvSpPr>
          <p:cNvPr id="116745" name="Rectangle 9" descr="格子 (大)"/>
          <p:cNvSpPr>
            <a:spLocks noChangeArrowheads="1"/>
          </p:cNvSpPr>
          <p:nvPr/>
        </p:nvSpPr>
        <p:spPr bwMode="auto">
          <a:xfrm>
            <a:off x="6732588" y="2205038"/>
            <a:ext cx="1439862" cy="720725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7019925" y="2636838"/>
            <a:ext cx="431800" cy="1444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6747" name="Rectangle 11"/>
          <p:cNvSpPr>
            <a:spLocks noChangeArrowheads="1"/>
          </p:cNvSpPr>
          <p:nvPr/>
        </p:nvSpPr>
        <p:spPr bwMode="auto">
          <a:xfrm>
            <a:off x="4140200" y="2773363"/>
            <a:ext cx="431800" cy="1444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6748" name="Line 12"/>
          <p:cNvSpPr>
            <a:spLocks noChangeShapeType="1"/>
          </p:cNvSpPr>
          <p:nvPr/>
        </p:nvSpPr>
        <p:spPr bwMode="auto">
          <a:xfrm flipV="1">
            <a:off x="4500563" y="2708275"/>
            <a:ext cx="2592387" cy="138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3779838" y="4437063"/>
            <a:ext cx="1728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REDO</a:t>
            </a:r>
            <a:r>
              <a:rPr lang="ja-JP" altLang="en-US"/>
              <a:t>ログキャッシュ</a:t>
            </a:r>
          </a:p>
        </p:txBody>
      </p:sp>
      <p:sp>
        <p:nvSpPr>
          <p:cNvPr id="116752" name="Line 16"/>
          <p:cNvSpPr>
            <a:spLocks noChangeShapeType="1"/>
          </p:cNvSpPr>
          <p:nvPr/>
        </p:nvSpPr>
        <p:spPr bwMode="auto">
          <a:xfrm>
            <a:off x="1763713" y="2846388"/>
            <a:ext cx="1150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1763713" y="1700213"/>
            <a:ext cx="10080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更新</a:t>
            </a:r>
            <a:br>
              <a:rPr lang="ja-JP" altLang="en-US"/>
            </a:br>
            <a:r>
              <a:rPr lang="ja-JP" altLang="en-US"/>
              <a:t>１⇒２</a:t>
            </a: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3706813" y="3213100"/>
            <a:ext cx="208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バッファキャッシュ</a:t>
            </a:r>
          </a:p>
        </p:txBody>
      </p:sp>
      <p:sp>
        <p:nvSpPr>
          <p:cNvPr id="116757" name="Line 21"/>
          <p:cNvSpPr>
            <a:spLocks noChangeShapeType="1"/>
          </p:cNvSpPr>
          <p:nvPr/>
        </p:nvSpPr>
        <p:spPr bwMode="auto">
          <a:xfrm flipV="1">
            <a:off x="5221288" y="2349500"/>
            <a:ext cx="2374900" cy="65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6758" name="Rectangle 22"/>
          <p:cNvSpPr>
            <a:spLocks noChangeArrowheads="1"/>
          </p:cNvSpPr>
          <p:nvPr/>
        </p:nvSpPr>
        <p:spPr bwMode="auto">
          <a:xfrm>
            <a:off x="5003800" y="2341563"/>
            <a:ext cx="431800" cy="14446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6759" name="Rectangle 23"/>
          <p:cNvSpPr>
            <a:spLocks noChangeArrowheads="1"/>
          </p:cNvSpPr>
          <p:nvPr/>
        </p:nvSpPr>
        <p:spPr bwMode="auto">
          <a:xfrm>
            <a:off x="7667625" y="2276475"/>
            <a:ext cx="431800" cy="1444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6760" name="Text Box 24"/>
          <p:cNvSpPr txBox="1">
            <a:spLocks noChangeArrowheads="1"/>
          </p:cNvSpPr>
          <p:nvPr/>
        </p:nvSpPr>
        <p:spPr bwMode="auto">
          <a:xfrm>
            <a:off x="3851275" y="4005263"/>
            <a:ext cx="1439863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１⇒２</a:t>
            </a:r>
          </a:p>
        </p:txBody>
      </p:sp>
      <p:sp>
        <p:nvSpPr>
          <p:cNvPr id="116761" name="AutoShape 25"/>
          <p:cNvSpPr>
            <a:spLocks noChangeArrowheads="1"/>
          </p:cNvSpPr>
          <p:nvPr/>
        </p:nvSpPr>
        <p:spPr bwMode="auto">
          <a:xfrm>
            <a:off x="6372225" y="3573463"/>
            <a:ext cx="2089150" cy="1368425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/>
          </a:p>
          <a:p>
            <a:pPr algn="ctr"/>
            <a:endParaRPr lang="ja-JP" altLang="en-US"/>
          </a:p>
          <a:p>
            <a:pPr algn="ctr"/>
            <a:r>
              <a:rPr lang="en-US" altLang="ja-JP"/>
              <a:t>REDO</a:t>
            </a:r>
            <a:r>
              <a:rPr lang="ja-JP" altLang="en-US"/>
              <a:t>ログファイル</a:t>
            </a:r>
          </a:p>
        </p:txBody>
      </p:sp>
      <p:sp>
        <p:nvSpPr>
          <p:cNvPr id="116762" name="Text Box 26"/>
          <p:cNvSpPr txBox="1">
            <a:spLocks noChangeArrowheads="1"/>
          </p:cNvSpPr>
          <p:nvPr/>
        </p:nvSpPr>
        <p:spPr bwMode="auto">
          <a:xfrm>
            <a:off x="6659563" y="4013200"/>
            <a:ext cx="15843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/>
              <a:t>履歴を格納</a:t>
            </a:r>
          </a:p>
        </p:txBody>
      </p:sp>
      <p:sp>
        <p:nvSpPr>
          <p:cNvPr id="116763" name="Line 27"/>
          <p:cNvSpPr>
            <a:spLocks noChangeShapeType="1"/>
          </p:cNvSpPr>
          <p:nvPr/>
        </p:nvSpPr>
        <p:spPr bwMode="auto">
          <a:xfrm>
            <a:off x="4932363" y="4149725"/>
            <a:ext cx="15843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6767" name="Text Box 31"/>
          <p:cNvSpPr txBox="1">
            <a:spLocks noChangeArrowheads="1"/>
          </p:cNvSpPr>
          <p:nvPr/>
        </p:nvSpPr>
        <p:spPr bwMode="auto">
          <a:xfrm>
            <a:off x="3490913" y="1412875"/>
            <a:ext cx="230505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データベースサーバ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１．はじめに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３．リカバリの仕組み</a:t>
            </a:r>
          </a:p>
        </p:txBody>
      </p:sp>
      <p:sp>
        <p:nvSpPr>
          <p:cNvPr id="117786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3168650"/>
          </a:xfrm>
          <a:noFill/>
          <a:ln/>
        </p:spPr>
        <p:txBody>
          <a:bodyPr/>
          <a:lstStyle/>
          <a:p>
            <a:r>
              <a:rPr lang="en-US" altLang="ja-JP"/>
              <a:t>REDO</a:t>
            </a:r>
            <a:r>
              <a:rPr lang="ja-JP" altLang="en-US"/>
              <a:t>ログファイル</a:t>
            </a:r>
          </a:p>
          <a:p>
            <a:pPr lvl="1"/>
            <a:r>
              <a:rPr lang="ja-JP" altLang="en-US"/>
              <a:t>更新の内容を記録していく</a:t>
            </a:r>
          </a:p>
          <a:p>
            <a:pPr lvl="1"/>
            <a:r>
              <a:rPr lang="ja-JP" altLang="en-US"/>
              <a:t>複数のファイルで構成され循環して使用される。</a:t>
            </a:r>
          </a:p>
          <a:p>
            <a:pPr lvl="1"/>
            <a:r>
              <a:rPr lang="ja-JP" altLang="en-US"/>
              <a:t>ファイルがいっぱいになると次のファイルに</a:t>
            </a:r>
            <a:br>
              <a:rPr lang="ja-JP" altLang="en-US"/>
            </a:br>
            <a:r>
              <a:rPr lang="ja-JP" altLang="en-US"/>
              <a:t>切り替わり、すべてがいっぱいになると上書きされる。</a:t>
            </a:r>
          </a:p>
        </p:txBody>
      </p:sp>
      <p:sp>
        <p:nvSpPr>
          <p:cNvPr id="117787" name="AutoShape 27"/>
          <p:cNvSpPr>
            <a:spLocks noChangeArrowheads="1"/>
          </p:cNvSpPr>
          <p:nvPr/>
        </p:nvSpPr>
        <p:spPr bwMode="auto">
          <a:xfrm>
            <a:off x="3132138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7788" name="AutoShape 28"/>
          <p:cNvSpPr>
            <a:spLocks noChangeArrowheads="1"/>
          </p:cNvSpPr>
          <p:nvPr/>
        </p:nvSpPr>
        <p:spPr bwMode="auto">
          <a:xfrm>
            <a:off x="4500563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7790" name="AutoShape 30"/>
          <p:cNvSpPr>
            <a:spLocks noChangeArrowheads="1"/>
          </p:cNvSpPr>
          <p:nvPr/>
        </p:nvSpPr>
        <p:spPr bwMode="auto">
          <a:xfrm>
            <a:off x="3348038" y="3644900"/>
            <a:ext cx="1728787" cy="1008063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7791" name="AutoShape 31"/>
          <p:cNvSpPr>
            <a:spLocks noChangeArrowheads="1"/>
          </p:cNvSpPr>
          <p:nvPr/>
        </p:nvSpPr>
        <p:spPr bwMode="auto">
          <a:xfrm flipH="1" flipV="1">
            <a:off x="3419475" y="5084763"/>
            <a:ext cx="1728788" cy="1008062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7792" name="AutoShape 32"/>
          <p:cNvSpPr>
            <a:spLocks noChangeArrowheads="1"/>
          </p:cNvSpPr>
          <p:nvPr/>
        </p:nvSpPr>
        <p:spPr bwMode="auto">
          <a:xfrm>
            <a:off x="5724525" y="4149725"/>
            <a:ext cx="2951163" cy="1655763"/>
          </a:xfrm>
          <a:prstGeom prst="irregularSeal1">
            <a:avLst/>
          </a:prstGeom>
          <a:gradFill rotWithShape="1">
            <a:gsLst>
              <a:gs pos="0">
                <a:srgbClr val="FFFF66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b="1"/>
              <a:t>更新履歴が</a:t>
            </a:r>
            <a:br>
              <a:rPr lang="ja-JP" altLang="en-US" b="1"/>
            </a:br>
            <a:r>
              <a:rPr lang="ja-JP" altLang="en-US" b="1"/>
              <a:t>残らない！！</a:t>
            </a:r>
          </a:p>
        </p:txBody>
      </p:sp>
      <p:sp>
        <p:nvSpPr>
          <p:cNvPr id="117793" name="AutoShape 33"/>
          <p:cNvSpPr>
            <a:spLocks noChangeArrowheads="1"/>
          </p:cNvSpPr>
          <p:nvPr/>
        </p:nvSpPr>
        <p:spPr bwMode="auto">
          <a:xfrm>
            <a:off x="4500563" y="4437063"/>
            <a:ext cx="863600" cy="865187"/>
          </a:xfrm>
          <a:prstGeom prst="flowChartMagneticDisk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7794" name="AutoShape 34"/>
          <p:cNvSpPr>
            <a:spLocks noChangeArrowheads="1"/>
          </p:cNvSpPr>
          <p:nvPr/>
        </p:nvSpPr>
        <p:spPr bwMode="auto">
          <a:xfrm>
            <a:off x="3132138" y="4437063"/>
            <a:ext cx="863600" cy="865187"/>
          </a:xfrm>
          <a:prstGeom prst="flowChartMagneticDisk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7795" name="AutoShape 35"/>
          <p:cNvSpPr>
            <a:spLocks noChangeArrowheads="1"/>
          </p:cNvSpPr>
          <p:nvPr/>
        </p:nvSpPr>
        <p:spPr bwMode="auto">
          <a:xfrm>
            <a:off x="3132138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7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17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7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4" dur="500"/>
                                        <p:tgtEl>
                                          <p:spTgt spid="117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0"/>
                                        <p:tgtEl>
                                          <p:spTgt spid="117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17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87" grpId="0" animBg="1"/>
      <p:bldP spid="117788" grpId="0" animBg="1"/>
      <p:bldP spid="117790" grpId="0" animBg="1"/>
      <p:bldP spid="117791" grpId="0" animBg="1"/>
      <p:bldP spid="117792" grpId="0" animBg="1"/>
      <p:bldP spid="117793" grpId="0" animBg="1"/>
      <p:bldP spid="117794" grpId="0" animBg="1"/>
      <p:bldP spid="11779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３．リカバリの仕組み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3168650"/>
          </a:xfrm>
          <a:noFill/>
          <a:ln/>
        </p:spPr>
        <p:txBody>
          <a:bodyPr/>
          <a:lstStyle/>
          <a:p>
            <a:r>
              <a:rPr lang="ja-JP" altLang="en-US"/>
              <a:t>アーカイブログファイル</a:t>
            </a:r>
          </a:p>
          <a:p>
            <a:pPr lvl="1"/>
            <a:r>
              <a:rPr lang="en-US" altLang="ja-JP"/>
              <a:t>REDO</a:t>
            </a:r>
            <a:r>
              <a:rPr lang="ja-JP" altLang="en-US"/>
              <a:t>ログファイルを上書きする直前に</a:t>
            </a:r>
            <a:br>
              <a:rPr lang="ja-JP" altLang="en-US"/>
            </a:br>
            <a:r>
              <a:rPr lang="ja-JP" altLang="en-US"/>
              <a:t>アーカイブしたもの。</a:t>
            </a:r>
          </a:p>
          <a:p>
            <a:pPr lvl="1"/>
            <a:r>
              <a:rPr lang="ja-JP" altLang="en-US"/>
              <a:t>「アーカイブログモード」に設定する必要がある</a:t>
            </a:r>
          </a:p>
        </p:txBody>
      </p:sp>
      <p:sp>
        <p:nvSpPr>
          <p:cNvPr id="118797" name="AutoShape 13"/>
          <p:cNvSpPr>
            <a:spLocks noChangeArrowheads="1"/>
          </p:cNvSpPr>
          <p:nvPr/>
        </p:nvSpPr>
        <p:spPr bwMode="auto">
          <a:xfrm>
            <a:off x="3132138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798" name="AutoShape 14"/>
          <p:cNvSpPr>
            <a:spLocks noChangeArrowheads="1"/>
          </p:cNvSpPr>
          <p:nvPr/>
        </p:nvSpPr>
        <p:spPr bwMode="auto">
          <a:xfrm>
            <a:off x="4500563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799" name="AutoShape 15"/>
          <p:cNvSpPr>
            <a:spLocks noChangeArrowheads="1"/>
          </p:cNvSpPr>
          <p:nvPr/>
        </p:nvSpPr>
        <p:spPr bwMode="auto">
          <a:xfrm>
            <a:off x="3348038" y="3644900"/>
            <a:ext cx="1728787" cy="1008063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800" name="AutoShape 16"/>
          <p:cNvSpPr>
            <a:spLocks noChangeArrowheads="1"/>
          </p:cNvSpPr>
          <p:nvPr/>
        </p:nvSpPr>
        <p:spPr bwMode="auto">
          <a:xfrm flipH="1" flipV="1">
            <a:off x="3419475" y="5084763"/>
            <a:ext cx="1728788" cy="1008062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801" name="AutoShape 17"/>
          <p:cNvSpPr>
            <a:spLocks noChangeArrowheads="1"/>
          </p:cNvSpPr>
          <p:nvPr/>
        </p:nvSpPr>
        <p:spPr bwMode="auto">
          <a:xfrm>
            <a:off x="4500563" y="4437063"/>
            <a:ext cx="863600" cy="865187"/>
          </a:xfrm>
          <a:prstGeom prst="flowChartMagneticDisk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802" name="AutoShape 18"/>
          <p:cNvSpPr>
            <a:spLocks noChangeArrowheads="1"/>
          </p:cNvSpPr>
          <p:nvPr/>
        </p:nvSpPr>
        <p:spPr bwMode="auto">
          <a:xfrm>
            <a:off x="3132138" y="4437063"/>
            <a:ext cx="863600" cy="865187"/>
          </a:xfrm>
          <a:prstGeom prst="flowChartMagneticDisk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803" name="AutoShape 19"/>
          <p:cNvSpPr>
            <a:spLocks noChangeArrowheads="1"/>
          </p:cNvSpPr>
          <p:nvPr/>
        </p:nvSpPr>
        <p:spPr bwMode="auto">
          <a:xfrm>
            <a:off x="827088" y="4437063"/>
            <a:ext cx="863600" cy="865187"/>
          </a:xfrm>
          <a:prstGeom prst="flowChartMagneticDisk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804" name="AutoShape 20"/>
          <p:cNvSpPr>
            <a:spLocks noChangeArrowheads="1"/>
          </p:cNvSpPr>
          <p:nvPr/>
        </p:nvSpPr>
        <p:spPr bwMode="auto">
          <a:xfrm>
            <a:off x="3132138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805" name="Line 21"/>
          <p:cNvSpPr>
            <a:spLocks noChangeShapeType="1"/>
          </p:cNvSpPr>
          <p:nvPr/>
        </p:nvSpPr>
        <p:spPr bwMode="auto">
          <a:xfrm flipH="1">
            <a:off x="1763713" y="4868863"/>
            <a:ext cx="1008062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4" dur="5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11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0"/>
                                        <p:tgtEl>
                                          <p:spTgt spid="118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7" grpId="0" animBg="1"/>
      <p:bldP spid="118798" grpId="0" animBg="1"/>
      <p:bldP spid="118799" grpId="0" animBg="1"/>
      <p:bldP spid="118800" grpId="0" animBg="1"/>
      <p:bldP spid="118801" grpId="0" animBg="1"/>
      <p:bldP spid="118802" grpId="0" animBg="1"/>
      <p:bldP spid="118803" grpId="0" animBg="1"/>
      <p:bldP spid="118804" grpId="0" animBg="1"/>
      <p:bldP spid="11880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３．リカバリの仕組み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ノーアーカイブログモードの場合</a:t>
            </a:r>
          </a:p>
        </p:txBody>
      </p:sp>
      <p:pic>
        <p:nvPicPr>
          <p:cNvPr id="119812" name="Picture 4" descr="MCj043484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189163"/>
            <a:ext cx="1282700" cy="1282700"/>
          </a:xfrm>
          <a:prstGeom prst="rect">
            <a:avLst/>
          </a:prstGeom>
          <a:noFill/>
        </p:spPr>
      </p:pic>
      <p:sp>
        <p:nvSpPr>
          <p:cNvPr id="119813" name="AutoShape 5"/>
          <p:cNvSpPr>
            <a:spLocks noChangeArrowheads="1"/>
          </p:cNvSpPr>
          <p:nvPr/>
        </p:nvSpPr>
        <p:spPr bwMode="auto">
          <a:xfrm>
            <a:off x="1403350" y="26209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9814" name="AutoShape 6"/>
          <p:cNvSpPr>
            <a:spLocks noChangeArrowheads="1"/>
          </p:cNvSpPr>
          <p:nvPr/>
        </p:nvSpPr>
        <p:spPr bwMode="auto">
          <a:xfrm>
            <a:off x="1042988" y="4205288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FF66"/>
                </a:solidFill>
              </a:rPr>
              <a:t>Data</a:t>
            </a:r>
          </a:p>
        </p:txBody>
      </p:sp>
      <p:sp>
        <p:nvSpPr>
          <p:cNvPr id="119815" name="Line 7"/>
          <p:cNvSpPr>
            <a:spLocks noChangeShapeType="1"/>
          </p:cNvSpPr>
          <p:nvPr/>
        </p:nvSpPr>
        <p:spPr bwMode="auto">
          <a:xfrm>
            <a:off x="2555875" y="2836863"/>
            <a:ext cx="5616575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19816" name="Picture 8" descr="MCj043484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2189163"/>
            <a:ext cx="1282700" cy="1282700"/>
          </a:xfrm>
          <a:prstGeom prst="rect">
            <a:avLst/>
          </a:prstGeom>
          <a:noFill/>
        </p:spPr>
      </p:pic>
      <p:sp>
        <p:nvSpPr>
          <p:cNvPr id="119817" name="AutoShape 9"/>
          <p:cNvSpPr>
            <a:spLocks noChangeArrowheads="1"/>
          </p:cNvSpPr>
          <p:nvPr/>
        </p:nvSpPr>
        <p:spPr bwMode="auto">
          <a:xfrm>
            <a:off x="6300788" y="2692400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9818" name="AutoShape 10"/>
          <p:cNvSpPr>
            <a:spLocks noChangeArrowheads="1"/>
          </p:cNvSpPr>
          <p:nvPr/>
        </p:nvSpPr>
        <p:spPr bwMode="auto">
          <a:xfrm>
            <a:off x="5724525" y="2276475"/>
            <a:ext cx="1514475" cy="1225550"/>
          </a:xfrm>
          <a:prstGeom prst="irregularSeal1">
            <a:avLst/>
          </a:prstGeom>
          <a:gradFill rotWithShape="1">
            <a:gsLst>
              <a:gs pos="0">
                <a:srgbClr val="FFFF66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b="1"/>
              <a:t>障害発生</a:t>
            </a:r>
          </a:p>
        </p:txBody>
      </p:sp>
      <p:sp>
        <p:nvSpPr>
          <p:cNvPr id="119819" name="Line 11"/>
          <p:cNvSpPr>
            <a:spLocks noChangeShapeType="1"/>
          </p:cNvSpPr>
          <p:nvPr/>
        </p:nvSpPr>
        <p:spPr bwMode="auto">
          <a:xfrm>
            <a:off x="2555875" y="4708525"/>
            <a:ext cx="5616575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9820" name="Line 12"/>
          <p:cNvSpPr>
            <a:spLocks noChangeShapeType="1"/>
          </p:cNvSpPr>
          <p:nvPr/>
        </p:nvSpPr>
        <p:spPr bwMode="auto">
          <a:xfrm flipV="1">
            <a:off x="2339975" y="3700463"/>
            <a:ext cx="4032250" cy="720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19821" name="Text Box 13"/>
          <p:cNvSpPr txBox="1">
            <a:spLocks noChangeArrowheads="1"/>
          </p:cNvSpPr>
          <p:nvPr/>
        </p:nvSpPr>
        <p:spPr bwMode="auto">
          <a:xfrm>
            <a:off x="900113" y="3413125"/>
            <a:ext cx="10795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システム</a:t>
            </a:r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755650" y="5140325"/>
            <a:ext cx="1439863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バックアップ</a:t>
            </a:r>
          </a:p>
        </p:txBody>
      </p:sp>
      <p:sp>
        <p:nvSpPr>
          <p:cNvPr id="119823" name="Text Box 15"/>
          <p:cNvSpPr txBox="1">
            <a:spLocks noChangeArrowheads="1"/>
          </p:cNvSpPr>
          <p:nvPr/>
        </p:nvSpPr>
        <p:spPr bwMode="auto">
          <a:xfrm>
            <a:off x="1042988" y="1700213"/>
            <a:ext cx="1079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５／１</a:t>
            </a:r>
          </a:p>
        </p:txBody>
      </p:sp>
      <p:sp>
        <p:nvSpPr>
          <p:cNvPr id="119824" name="Text Box 16"/>
          <p:cNvSpPr txBox="1">
            <a:spLocks noChangeArrowheads="1"/>
          </p:cNvSpPr>
          <p:nvPr/>
        </p:nvSpPr>
        <p:spPr bwMode="auto">
          <a:xfrm>
            <a:off x="6588125" y="1700213"/>
            <a:ext cx="1079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５／３０</a:t>
            </a:r>
          </a:p>
        </p:txBody>
      </p:sp>
      <p:sp>
        <p:nvSpPr>
          <p:cNvPr id="119825" name="Text Box 17"/>
          <p:cNvSpPr txBox="1">
            <a:spLocks noChangeArrowheads="1"/>
          </p:cNvSpPr>
          <p:nvPr/>
        </p:nvSpPr>
        <p:spPr bwMode="auto">
          <a:xfrm>
            <a:off x="3348038" y="5013325"/>
            <a:ext cx="4608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>
                <a:solidFill>
                  <a:srgbClr val="FF0000"/>
                </a:solidFill>
              </a:rPr>
              <a:t>障害発生までの更新情報がないので、</a:t>
            </a:r>
            <a:br>
              <a:rPr lang="ja-JP" altLang="en-US" b="1">
                <a:solidFill>
                  <a:srgbClr val="FF0000"/>
                </a:solidFill>
              </a:rPr>
            </a:br>
            <a:r>
              <a:rPr lang="ja-JP" altLang="en-US" b="1">
                <a:solidFill>
                  <a:srgbClr val="FF0000"/>
                </a:solidFill>
              </a:rPr>
              <a:t>５／１時点の状態にしか戻せない！！</a:t>
            </a:r>
          </a:p>
        </p:txBody>
      </p:sp>
      <p:sp>
        <p:nvSpPr>
          <p:cNvPr id="119826" name="AutoShape 18"/>
          <p:cNvSpPr>
            <a:spLocks noChangeArrowheads="1"/>
          </p:cNvSpPr>
          <p:nvPr/>
        </p:nvSpPr>
        <p:spPr bwMode="auto">
          <a:xfrm>
            <a:off x="7235825" y="2997200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FF66"/>
                </a:solidFill>
              </a:rPr>
              <a:t>REDO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9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8" grpId="0" animBg="1"/>
      <p:bldP spid="119820" grpId="0" animBg="1"/>
      <p:bldP spid="1198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３．リカバリの仕組み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アーカイブログモードの場合</a:t>
            </a:r>
          </a:p>
        </p:txBody>
      </p:sp>
      <p:pic>
        <p:nvPicPr>
          <p:cNvPr id="120836" name="Picture 4" descr="MCj043484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189163"/>
            <a:ext cx="1282700" cy="1282700"/>
          </a:xfrm>
          <a:prstGeom prst="rect">
            <a:avLst/>
          </a:prstGeom>
          <a:noFill/>
        </p:spPr>
      </p:pic>
      <p:sp>
        <p:nvSpPr>
          <p:cNvPr id="120837" name="AutoShape 5"/>
          <p:cNvSpPr>
            <a:spLocks noChangeArrowheads="1"/>
          </p:cNvSpPr>
          <p:nvPr/>
        </p:nvSpPr>
        <p:spPr bwMode="auto">
          <a:xfrm>
            <a:off x="1403350" y="26209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0839" name="Line 7"/>
          <p:cNvSpPr>
            <a:spLocks noChangeShapeType="1"/>
          </p:cNvSpPr>
          <p:nvPr/>
        </p:nvSpPr>
        <p:spPr bwMode="auto">
          <a:xfrm>
            <a:off x="2555875" y="2836863"/>
            <a:ext cx="5616575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20840" name="Picture 8" descr="MCj043484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2189163"/>
            <a:ext cx="1282700" cy="1282700"/>
          </a:xfrm>
          <a:prstGeom prst="rect">
            <a:avLst/>
          </a:prstGeom>
          <a:noFill/>
        </p:spPr>
      </p:pic>
      <p:sp>
        <p:nvSpPr>
          <p:cNvPr id="120841" name="AutoShape 9"/>
          <p:cNvSpPr>
            <a:spLocks noChangeArrowheads="1"/>
          </p:cNvSpPr>
          <p:nvPr/>
        </p:nvSpPr>
        <p:spPr bwMode="auto">
          <a:xfrm>
            <a:off x="6372225" y="2692400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0842" name="AutoShape 10"/>
          <p:cNvSpPr>
            <a:spLocks noChangeArrowheads="1"/>
          </p:cNvSpPr>
          <p:nvPr/>
        </p:nvSpPr>
        <p:spPr bwMode="auto">
          <a:xfrm>
            <a:off x="5865813" y="2403475"/>
            <a:ext cx="1514475" cy="1225550"/>
          </a:xfrm>
          <a:prstGeom prst="irregularSeal1">
            <a:avLst/>
          </a:prstGeom>
          <a:gradFill rotWithShape="1">
            <a:gsLst>
              <a:gs pos="0">
                <a:srgbClr val="FFFF66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b="1"/>
              <a:t>障害発生</a:t>
            </a:r>
          </a:p>
        </p:txBody>
      </p:sp>
      <p:sp>
        <p:nvSpPr>
          <p:cNvPr id="120843" name="Line 11"/>
          <p:cNvSpPr>
            <a:spLocks noChangeShapeType="1"/>
          </p:cNvSpPr>
          <p:nvPr/>
        </p:nvSpPr>
        <p:spPr bwMode="auto">
          <a:xfrm>
            <a:off x="2555875" y="4941888"/>
            <a:ext cx="5616575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20844" name="Line 12"/>
          <p:cNvSpPr>
            <a:spLocks noChangeShapeType="1"/>
          </p:cNvSpPr>
          <p:nvPr/>
        </p:nvSpPr>
        <p:spPr bwMode="auto">
          <a:xfrm flipV="1">
            <a:off x="2195513" y="3500438"/>
            <a:ext cx="4032250" cy="720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20845" name="Text Box 13"/>
          <p:cNvSpPr txBox="1">
            <a:spLocks noChangeArrowheads="1"/>
          </p:cNvSpPr>
          <p:nvPr/>
        </p:nvSpPr>
        <p:spPr bwMode="auto">
          <a:xfrm>
            <a:off x="900113" y="3413125"/>
            <a:ext cx="10795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システム</a:t>
            </a:r>
          </a:p>
        </p:txBody>
      </p:sp>
      <p:sp>
        <p:nvSpPr>
          <p:cNvPr id="120846" name="Text Box 14"/>
          <p:cNvSpPr txBox="1">
            <a:spLocks noChangeArrowheads="1"/>
          </p:cNvSpPr>
          <p:nvPr/>
        </p:nvSpPr>
        <p:spPr bwMode="auto">
          <a:xfrm>
            <a:off x="755650" y="5140325"/>
            <a:ext cx="1439863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バックアップ</a:t>
            </a:r>
          </a:p>
        </p:txBody>
      </p:sp>
      <p:sp>
        <p:nvSpPr>
          <p:cNvPr id="120847" name="Text Box 15"/>
          <p:cNvSpPr txBox="1">
            <a:spLocks noChangeArrowheads="1"/>
          </p:cNvSpPr>
          <p:nvPr/>
        </p:nvSpPr>
        <p:spPr bwMode="auto">
          <a:xfrm>
            <a:off x="1042988" y="1700213"/>
            <a:ext cx="1079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５／１</a:t>
            </a:r>
          </a:p>
        </p:txBody>
      </p:sp>
      <p:sp>
        <p:nvSpPr>
          <p:cNvPr id="120848" name="Text Box 16"/>
          <p:cNvSpPr txBox="1">
            <a:spLocks noChangeArrowheads="1"/>
          </p:cNvSpPr>
          <p:nvPr/>
        </p:nvSpPr>
        <p:spPr bwMode="auto">
          <a:xfrm>
            <a:off x="6588125" y="1700213"/>
            <a:ext cx="1079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５／３０</a:t>
            </a:r>
          </a:p>
        </p:txBody>
      </p:sp>
      <p:sp>
        <p:nvSpPr>
          <p:cNvPr id="120849" name="Text Box 17"/>
          <p:cNvSpPr txBox="1">
            <a:spLocks noChangeArrowheads="1"/>
          </p:cNvSpPr>
          <p:nvPr/>
        </p:nvSpPr>
        <p:spPr bwMode="auto">
          <a:xfrm>
            <a:off x="3348038" y="5516563"/>
            <a:ext cx="46085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>
                <a:solidFill>
                  <a:srgbClr val="FF0000"/>
                </a:solidFill>
              </a:rPr>
              <a:t>障害発生直前まで復旧が可能</a:t>
            </a:r>
          </a:p>
        </p:txBody>
      </p:sp>
      <p:sp>
        <p:nvSpPr>
          <p:cNvPr id="120850" name="AutoShape 18"/>
          <p:cNvSpPr>
            <a:spLocks noChangeArrowheads="1"/>
          </p:cNvSpPr>
          <p:nvPr/>
        </p:nvSpPr>
        <p:spPr bwMode="auto">
          <a:xfrm>
            <a:off x="7235825" y="2997200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FF66"/>
                </a:solidFill>
              </a:rPr>
              <a:t>REDO</a:t>
            </a:r>
          </a:p>
        </p:txBody>
      </p:sp>
      <p:sp>
        <p:nvSpPr>
          <p:cNvPr id="120851" name="AutoShape 19"/>
          <p:cNvSpPr>
            <a:spLocks noChangeArrowheads="1"/>
          </p:cNvSpPr>
          <p:nvPr/>
        </p:nvSpPr>
        <p:spPr bwMode="auto">
          <a:xfrm>
            <a:off x="2843213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FF66"/>
                </a:solidFill>
              </a:rPr>
              <a:t>Arch1</a:t>
            </a:r>
          </a:p>
        </p:txBody>
      </p:sp>
      <p:sp>
        <p:nvSpPr>
          <p:cNvPr id="120852" name="AutoShape 20"/>
          <p:cNvSpPr>
            <a:spLocks noChangeArrowheads="1"/>
          </p:cNvSpPr>
          <p:nvPr/>
        </p:nvSpPr>
        <p:spPr bwMode="auto">
          <a:xfrm>
            <a:off x="3995738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FF66"/>
                </a:solidFill>
              </a:rPr>
              <a:t>Arch2</a:t>
            </a:r>
          </a:p>
        </p:txBody>
      </p:sp>
      <p:sp>
        <p:nvSpPr>
          <p:cNvPr id="120853" name="AutoShape 21"/>
          <p:cNvSpPr>
            <a:spLocks noChangeArrowheads="1"/>
          </p:cNvSpPr>
          <p:nvPr/>
        </p:nvSpPr>
        <p:spPr bwMode="auto">
          <a:xfrm>
            <a:off x="5148263" y="44370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FF66"/>
                </a:solidFill>
              </a:rPr>
              <a:t>Arch3</a:t>
            </a:r>
          </a:p>
        </p:txBody>
      </p:sp>
      <p:sp>
        <p:nvSpPr>
          <p:cNvPr id="120854" name="Line 22"/>
          <p:cNvSpPr>
            <a:spLocks noChangeShapeType="1"/>
          </p:cNvSpPr>
          <p:nvPr/>
        </p:nvSpPr>
        <p:spPr bwMode="auto">
          <a:xfrm flipV="1">
            <a:off x="3492500" y="3573463"/>
            <a:ext cx="2663825" cy="647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20855" name="Line 23"/>
          <p:cNvSpPr>
            <a:spLocks noChangeShapeType="1"/>
          </p:cNvSpPr>
          <p:nvPr/>
        </p:nvSpPr>
        <p:spPr bwMode="auto">
          <a:xfrm flipV="1">
            <a:off x="4356100" y="3573463"/>
            <a:ext cx="1800225" cy="647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20856" name="Line 24"/>
          <p:cNvSpPr>
            <a:spLocks noChangeShapeType="1"/>
          </p:cNvSpPr>
          <p:nvPr/>
        </p:nvSpPr>
        <p:spPr bwMode="auto">
          <a:xfrm flipV="1">
            <a:off x="5508625" y="3573463"/>
            <a:ext cx="647700" cy="647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20857" name="Line 25"/>
          <p:cNvSpPr>
            <a:spLocks noChangeShapeType="1"/>
          </p:cNvSpPr>
          <p:nvPr/>
        </p:nvSpPr>
        <p:spPr bwMode="auto">
          <a:xfrm flipH="1" flipV="1">
            <a:off x="6875463" y="3357563"/>
            <a:ext cx="433387" cy="3587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20858" name="AutoShape 26"/>
          <p:cNvSpPr>
            <a:spLocks noChangeArrowheads="1"/>
          </p:cNvSpPr>
          <p:nvPr/>
        </p:nvSpPr>
        <p:spPr bwMode="auto">
          <a:xfrm>
            <a:off x="1042988" y="4205288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FF66"/>
                </a:solidFill>
              </a:rPr>
              <a:t>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2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2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20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20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0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2" grpId="0" animBg="1"/>
      <p:bldP spid="120844" grpId="0" animBg="1"/>
      <p:bldP spid="120849" grpId="0"/>
      <p:bldP spid="120854" grpId="0" animBg="1"/>
      <p:bldP spid="120855" grpId="0" animBg="1"/>
      <p:bldP spid="120856" grpId="0" animBg="1"/>
      <p:bldP spid="12085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３．リカバリの仕組み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データベース運用モード</a:t>
            </a:r>
          </a:p>
          <a:p>
            <a:pPr lvl="1"/>
            <a:r>
              <a:rPr lang="ja-JP" altLang="en-US"/>
              <a:t>アーカイブログモード</a:t>
            </a:r>
          </a:p>
          <a:p>
            <a:pPr lvl="2"/>
            <a:r>
              <a:rPr lang="ja-JP" altLang="en-US"/>
              <a:t>データベースの停止が許されない場合</a:t>
            </a:r>
          </a:p>
          <a:p>
            <a:pPr lvl="2"/>
            <a:r>
              <a:rPr lang="ja-JP" altLang="en-US"/>
              <a:t>データを失うことが許されない場合</a:t>
            </a:r>
          </a:p>
          <a:p>
            <a:pPr lvl="2"/>
            <a:r>
              <a:rPr lang="ja-JP" altLang="en-US"/>
              <a:t>過去のある地点への復旧が必要な場合</a:t>
            </a:r>
          </a:p>
          <a:p>
            <a:pPr lvl="2"/>
            <a:endParaRPr lang="ja-JP" altLang="en-US"/>
          </a:p>
          <a:p>
            <a:pPr lvl="1"/>
            <a:r>
              <a:rPr lang="ja-JP" altLang="en-US"/>
              <a:t>ノーアーカイブログモード</a:t>
            </a:r>
          </a:p>
          <a:p>
            <a:pPr lvl="2"/>
            <a:r>
              <a:rPr lang="ja-JP" altLang="en-US"/>
              <a:t>データを失っても構わない場合</a:t>
            </a:r>
          </a:p>
          <a:p>
            <a:pPr lvl="2"/>
            <a:r>
              <a:rPr lang="ja-JP" altLang="en-US"/>
              <a:t>アーカイブ適用以外で復旧が可能な場合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４．おわりに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４．おわりに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参考サイト</a:t>
            </a:r>
          </a:p>
          <a:p>
            <a:pPr lvl="1"/>
            <a:r>
              <a:rPr lang="en-US" altLang="ja-JP"/>
              <a:t>@IT</a:t>
            </a:r>
            <a:r>
              <a:rPr lang="ja-JP" altLang="en-US"/>
              <a:t>　</a:t>
            </a:r>
            <a:r>
              <a:rPr lang="en-US" altLang="ja-JP"/>
              <a:t>Database Expert</a:t>
            </a:r>
            <a:br>
              <a:rPr lang="en-US" altLang="ja-JP"/>
            </a:br>
            <a:r>
              <a:rPr lang="ja-JP" altLang="en-US"/>
              <a:t>　</a:t>
            </a:r>
            <a:r>
              <a:rPr lang="en-US" altLang="ja-JP"/>
              <a:t>http://www.atmarkit.co.jp/fdb/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/>
              <a:t>４．おわりに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/>
            <a:r>
              <a:rPr lang="ja-JP" altLang="en-US"/>
              <a:t>いかがでしたか？</a:t>
            </a:r>
          </a:p>
          <a:p>
            <a:pPr marL="990600" lvl="1" indent="-533400"/>
            <a:r>
              <a:rPr lang="ja-JP" altLang="en-US"/>
              <a:t>少しでも、</a:t>
            </a:r>
            <a:r>
              <a:rPr lang="en-US" altLang="ja-JP"/>
              <a:t>DB</a:t>
            </a:r>
            <a:r>
              <a:rPr lang="ja-JP" altLang="en-US"/>
              <a:t>を意識したり、興味を感じることが</a:t>
            </a:r>
            <a:br>
              <a:rPr lang="ja-JP" altLang="en-US"/>
            </a:br>
            <a:r>
              <a:rPr lang="ja-JP" altLang="en-US"/>
              <a:t>できたでしょうか？</a:t>
            </a:r>
          </a:p>
          <a:p>
            <a:pPr marL="990600" lvl="1" indent="-533400"/>
            <a:r>
              <a:rPr lang="ja-JP" altLang="en-US"/>
              <a:t>「バックアップ取得は当たり前」といえど、</a:t>
            </a:r>
            <a:br>
              <a:rPr lang="ja-JP" altLang="en-US"/>
            </a:br>
            <a:r>
              <a:rPr lang="ja-JP" altLang="en-US"/>
              <a:t>要件を熟知して、要件にあった計画をたてる</a:t>
            </a:r>
            <a:br>
              <a:rPr lang="ja-JP" altLang="en-US"/>
            </a:br>
            <a:r>
              <a:rPr lang="ja-JP" altLang="en-US"/>
              <a:t>ことが大切となります。</a:t>
            </a:r>
          </a:p>
          <a:p>
            <a:pPr marL="990600" lvl="1" indent="-533400"/>
            <a:r>
              <a:rPr lang="ja-JP" altLang="en-US"/>
              <a:t>最悪の状況を回避できる、顧客に喜ばれる</a:t>
            </a:r>
            <a:br>
              <a:rPr lang="ja-JP" altLang="en-US"/>
            </a:br>
            <a:r>
              <a:rPr lang="ja-JP" altLang="en-US"/>
              <a:t>システムを開発しましょう！！</a:t>
            </a:r>
            <a:br>
              <a:rPr lang="ja-JP" altLang="en-US"/>
            </a:br>
            <a:endParaRPr lang="ja-JP" altLang="en-US"/>
          </a:p>
          <a:p>
            <a:pPr marL="990600" lvl="1" indent="-533400">
              <a:buFontTx/>
              <a:buNone/>
            </a:pPr>
            <a:r>
              <a:rPr lang="ja-JP" altLang="en-US" b="1"/>
              <a:t>ご清聴ありがとうございました！！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/>
              <a:t>１．はじめに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ja-JP" altLang="ja-JP"/>
              <a:t>自己紹介</a:t>
            </a:r>
            <a:endParaRPr lang="ja-JP" altLang="en-US"/>
          </a:p>
          <a:p>
            <a:pPr lvl="1"/>
            <a:r>
              <a:rPr lang="ja-JP" altLang="ja-JP"/>
              <a:t>名前：　守田　典男　（HN：おいろん）　２９歳</a:t>
            </a:r>
            <a:endParaRPr lang="ja-JP" altLang="en-US"/>
          </a:p>
          <a:p>
            <a:pPr lvl="1"/>
            <a:r>
              <a:rPr lang="ja-JP" altLang="ja-JP"/>
              <a:t>職業：　某会社　技術社員</a:t>
            </a:r>
            <a:r>
              <a:rPr lang="ja-JP" altLang="en-US"/>
              <a:t/>
            </a:r>
            <a:br>
              <a:rPr lang="ja-JP" altLang="en-US"/>
            </a:br>
            <a:endParaRPr lang="ja-JP" altLang="en-US"/>
          </a:p>
          <a:p>
            <a:pPr lvl="1"/>
            <a:r>
              <a:rPr lang="ja-JP" altLang="ja-JP"/>
              <a:t>業界歴：　開発(汎用)</a:t>
            </a:r>
            <a:r>
              <a:rPr lang="ja-JP" altLang="en-US"/>
              <a:t>：２年→ＤＢ：４年→</a:t>
            </a:r>
            <a:br>
              <a:rPr lang="ja-JP" altLang="en-US"/>
            </a:br>
            <a:r>
              <a:rPr lang="ja-JP" altLang="en-US"/>
              <a:t>　　　　　　 開発・ＤＢ：２年</a:t>
            </a:r>
          </a:p>
          <a:p>
            <a:pPr lvl="1"/>
            <a:r>
              <a:rPr lang="ja-JP" altLang="en-US"/>
              <a:t>ＤＢ歴：　</a:t>
            </a:r>
            <a:r>
              <a:rPr lang="ja-JP" altLang="ja-JP"/>
              <a:t>　Oracle　6年</a:t>
            </a: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>　　　　　　 </a:t>
            </a:r>
            <a:r>
              <a:rPr lang="en-US" altLang="ja-JP"/>
              <a:t>SQLServer2000</a:t>
            </a:r>
            <a:r>
              <a:rPr lang="ja-JP" altLang="en-US"/>
              <a:t>、</a:t>
            </a:r>
            <a:r>
              <a:rPr lang="en-US" altLang="ja-JP"/>
              <a:t>2005</a:t>
            </a:r>
            <a:r>
              <a:rPr lang="ja-JP" altLang="en-US"/>
              <a:t>　</a:t>
            </a:r>
            <a:r>
              <a:rPr lang="en-US" altLang="ja-JP"/>
              <a:t>1</a:t>
            </a:r>
            <a:r>
              <a:rPr lang="ja-JP" altLang="en-US"/>
              <a:t>年半</a:t>
            </a:r>
            <a:br>
              <a:rPr lang="ja-JP" altLang="en-US"/>
            </a:br>
            <a:r>
              <a:rPr lang="ja-JP" altLang="en-US"/>
              <a:t>　　　　　　 </a:t>
            </a:r>
            <a:r>
              <a:rPr lang="en-US" altLang="ja-JP"/>
              <a:t>HiRDB</a:t>
            </a:r>
            <a:r>
              <a:rPr lang="ja-JP" altLang="en-US"/>
              <a:t>　半年</a:t>
            </a:r>
            <a:endParaRPr lang="ja-JP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/>
              <a:t>１．はじめに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/>
              <a:t>本セッションについて</a:t>
            </a:r>
          </a:p>
          <a:p>
            <a:pPr lvl="1">
              <a:lnSpc>
                <a:spcPct val="90000"/>
              </a:lnSpc>
            </a:pPr>
            <a:r>
              <a:rPr lang="ja-JP" altLang="ja-JP"/>
              <a:t>対象：DBA初心者（Lv1クマー）</a:t>
            </a: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>あくまで「</a:t>
            </a:r>
            <a:r>
              <a:rPr lang="ja-JP" altLang="en-US" b="1"/>
              <a:t>企業システムのデータベース</a:t>
            </a:r>
            <a:r>
              <a:rPr lang="ja-JP" altLang="en-US"/>
              <a:t>」を</a:t>
            </a:r>
            <a:br>
              <a:rPr lang="ja-JP" altLang="en-US"/>
            </a:br>
            <a:r>
              <a:rPr lang="ja-JP" altLang="en-US"/>
              <a:t>対象としておりますが、</a:t>
            </a:r>
            <a:br>
              <a:rPr lang="ja-JP" altLang="en-US"/>
            </a:br>
            <a:r>
              <a:rPr lang="ja-JP" altLang="en-US"/>
              <a:t>バックアップをとることの重要性や</a:t>
            </a:r>
            <a:br>
              <a:rPr lang="ja-JP" altLang="en-US"/>
            </a:br>
            <a:r>
              <a:rPr lang="ja-JP" altLang="en-US"/>
              <a:t>環境を復旧させることについては</a:t>
            </a:r>
            <a:br>
              <a:rPr lang="ja-JP" altLang="en-US"/>
            </a:br>
            <a:r>
              <a:rPr lang="ja-JP" altLang="en-US"/>
              <a:t>どなたでも参考になるかと・・・。</a:t>
            </a:r>
            <a:br>
              <a:rPr lang="ja-JP" altLang="en-US"/>
            </a:br>
            <a:endParaRPr lang="ja-JP" altLang="en-US"/>
          </a:p>
          <a:p>
            <a:pPr lvl="1">
              <a:lnSpc>
                <a:spcPct val="90000"/>
              </a:lnSpc>
            </a:pPr>
            <a:r>
              <a:rPr lang="ja-JP" altLang="en-US"/>
              <a:t>バックアップとれば、安心！と思ってる方！！</a:t>
            </a:r>
            <a:br>
              <a:rPr lang="ja-JP" altLang="en-US"/>
            </a:br>
            <a:r>
              <a:rPr lang="ja-JP" altLang="en-US"/>
              <a:t>復旧できなければ意味がありません！！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/>
              <a:t>１．はじめに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1052513"/>
            <a:ext cx="8286750" cy="720725"/>
          </a:xfrm>
        </p:spPr>
        <p:txBody>
          <a:bodyPr/>
          <a:lstStyle/>
          <a:p>
            <a:r>
              <a:rPr lang="ja-JP" altLang="en-US"/>
              <a:t>対象範囲</a:t>
            </a:r>
          </a:p>
        </p:txBody>
      </p:sp>
      <p:pic>
        <p:nvPicPr>
          <p:cNvPr id="109573" name="Picture 5" descr="MCj043484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1844675"/>
            <a:ext cx="1282700" cy="1282700"/>
          </a:xfrm>
          <a:prstGeom prst="rect">
            <a:avLst/>
          </a:prstGeom>
          <a:noFill/>
        </p:spPr>
      </p:pic>
      <p:pic>
        <p:nvPicPr>
          <p:cNvPr id="109574" name="Picture 6" descr="MCj043482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1916113"/>
            <a:ext cx="1252537" cy="1252537"/>
          </a:xfrm>
          <a:prstGeom prst="rect">
            <a:avLst/>
          </a:prstGeom>
          <a:noFill/>
        </p:spPr>
      </p:pic>
      <p:pic>
        <p:nvPicPr>
          <p:cNvPr id="109577" name="Picture 9" descr="MCj043484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1916113"/>
            <a:ext cx="1282700" cy="1282700"/>
          </a:xfrm>
          <a:prstGeom prst="rect">
            <a:avLst/>
          </a:prstGeom>
          <a:noFill/>
        </p:spPr>
      </p:pic>
      <p:sp>
        <p:nvSpPr>
          <p:cNvPr id="109578" name="AutoShape 10"/>
          <p:cNvSpPr>
            <a:spLocks noChangeArrowheads="1"/>
          </p:cNvSpPr>
          <p:nvPr/>
        </p:nvSpPr>
        <p:spPr bwMode="auto">
          <a:xfrm>
            <a:off x="7524750" y="2420938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9579" name="Line 11"/>
          <p:cNvSpPr>
            <a:spLocks noChangeShapeType="1"/>
          </p:cNvSpPr>
          <p:nvPr/>
        </p:nvSpPr>
        <p:spPr bwMode="auto">
          <a:xfrm>
            <a:off x="2555875" y="2349500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9580" name="Line 12"/>
          <p:cNvSpPr>
            <a:spLocks noChangeShapeType="1"/>
          </p:cNvSpPr>
          <p:nvPr/>
        </p:nvSpPr>
        <p:spPr bwMode="auto">
          <a:xfrm>
            <a:off x="5148263" y="2349500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9581" name="Line 13"/>
          <p:cNvSpPr>
            <a:spLocks noChangeShapeType="1"/>
          </p:cNvSpPr>
          <p:nvPr/>
        </p:nvSpPr>
        <p:spPr bwMode="auto">
          <a:xfrm flipH="1">
            <a:off x="5148263" y="2708275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9582" name="Line 14"/>
          <p:cNvSpPr>
            <a:spLocks noChangeShapeType="1"/>
          </p:cNvSpPr>
          <p:nvPr/>
        </p:nvSpPr>
        <p:spPr bwMode="auto">
          <a:xfrm flipH="1">
            <a:off x="2555875" y="2708275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7235825" y="1628775"/>
            <a:ext cx="504825" cy="7921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9584" name="Text Box 16"/>
          <p:cNvSpPr txBox="1">
            <a:spLocks noChangeArrowheads="1"/>
          </p:cNvSpPr>
          <p:nvPr/>
        </p:nvSpPr>
        <p:spPr bwMode="auto">
          <a:xfrm>
            <a:off x="6516688" y="1196975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 b="1">
                <a:solidFill>
                  <a:srgbClr val="FF0000"/>
                </a:solidFill>
              </a:rPr>
              <a:t>これ</a:t>
            </a:r>
          </a:p>
        </p:txBody>
      </p:sp>
      <p:sp>
        <p:nvSpPr>
          <p:cNvPr id="109585" name="Text Box 17"/>
          <p:cNvSpPr txBox="1">
            <a:spLocks noChangeArrowheads="1"/>
          </p:cNvSpPr>
          <p:nvPr/>
        </p:nvSpPr>
        <p:spPr bwMode="auto">
          <a:xfrm>
            <a:off x="3492500" y="3213100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アプリケーション</a:t>
            </a:r>
          </a:p>
        </p:txBody>
      </p:sp>
      <p:sp>
        <p:nvSpPr>
          <p:cNvPr id="109587" name="Text Box 19"/>
          <p:cNvSpPr txBox="1">
            <a:spLocks noChangeArrowheads="1"/>
          </p:cNvSpPr>
          <p:nvPr/>
        </p:nvSpPr>
        <p:spPr bwMode="auto">
          <a:xfrm>
            <a:off x="6227763" y="3213100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データベース</a:t>
            </a:r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611188" y="4108450"/>
            <a:ext cx="77771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システムの中でもデータを管理する部分が</a:t>
            </a:r>
            <a:br>
              <a:rPr lang="ja-JP" altLang="en-US" sz="2400"/>
            </a:br>
            <a:r>
              <a:rPr lang="ja-JP" altLang="en-US" sz="2400"/>
              <a:t>障害で壊れてしまった場合、どのように復旧すれば</a:t>
            </a:r>
            <a:br>
              <a:rPr lang="ja-JP" altLang="en-US" sz="2400"/>
            </a:br>
            <a:r>
              <a:rPr lang="ja-JP" altLang="en-US" sz="2400"/>
              <a:t>よいか？</a:t>
            </a:r>
            <a:br>
              <a:rPr lang="ja-JP" altLang="en-US" sz="2400"/>
            </a:br>
            <a:r>
              <a:rPr lang="ja-JP" altLang="en-US" sz="2400"/>
              <a:t>復旧計画はどのように立てていけばよいか？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ja-JP" altLang="en-US"/>
              <a:t>はじめに</a:t>
            </a:r>
            <a:br>
              <a:rPr lang="ja-JP" altLang="en-US"/>
            </a:br>
            <a:endParaRPr lang="ja-JP" altLang="en-US"/>
          </a:p>
          <a:p>
            <a:pPr marL="609600" indent="-609600">
              <a:buFontTx/>
              <a:buAutoNum type="arabicPeriod"/>
            </a:pPr>
            <a:r>
              <a:rPr lang="ja-JP" altLang="en-US"/>
              <a:t>バックアップの考え方</a:t>
            </a:r>
            <a:br>
              <a:rPr lang="ja-JP" altLang="en-US"/>
            </a:br>
            <a:endParaRPr lang="ja-JP" altLang="en-US"/>
          </a:p>
          <a:p>
            <a:pPr marL="609600" indent="-609600">
              <a:buFontTx/>
              <a:buAutoNum type="arabicPeriod"/>
            </a:pPr>
            <a:r>
              <a:rPr lang="ja-JP" altLang="en-US"/>
              <a:t>リカバリの仕組み</a:t>
            </a:r>
            <a:br>
              <a:rPr lang="ja-JP" altLang="en-US"/>
            </a:br>
            <a:endParaRPr lang="ja-JP" altLang="en-US"/>
          </a:p>
          <a:p>
            <a:pPr marL="609600" indent="-609600">
              <a:buFontTx/>
              <a:buAutoNum type="arabicPeriod"/>
            </a:pPr>
            <a:r>
              <a:rPr lang="ja-JP" altLang="en-US"/>
              <a:t>おわりに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２．</a:t>
            </a:r>
            <a:r>
              <a:rPr lang="ja-JP" altLang="en-US" sz="3600"/>
              <a:t>バックアップの考え方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184775"/>
          </a:xfrm>
        </p:spPr>
        <p:txBody>
          <a:bodyPr/>
          <a:lstStyle/>
          <a:p>
            <a:r>
              <a:rPr lang="ja-JP" altLang="en-US"/>
              <a:t>用語解説</a:t>
            </a:r>
          </a:p>
          <a:p>
            <a:pPr lvl="1"/>
            <a:r>
              <a:rPr lang="ja-JP" altLang="en-US" b="1"/>
              <a:t>バックアップ</a:t>
            </a:r>
          </a:p>
          <a:p>
            <a:pPr lvl="2"/>
            <a:r>
              <a:rPr lang="ja-JP" altLang="en-US"/>
              <a:t>ある時点のデータの複製</a:t>
            </a:r>
            <a:br>
              <a:rPr lang="ja-JP" altLang="en-US"/>
            </a:b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>　　　　　　　　　　　複製</a:t>
            </a:r>
            <a:br>
              <a:rPr lang="ja-JP" altLang="en-US"/>
            </a:b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/>
            </a:r>
            <a:br>
              <a:rPr lang="ja-JP" altLang="en-US"/>
            </a:br>
            <a:endParaRPr lang="ja-JP" altLang="en-US"/>
          </a:p>
          <a:p>
            <a:pPr lvl="2"/>
            <a:r>
              <a:rPr lang="ja-JP" altLang="en-US"/>
              <a:t>ハードの故障や紛失など、「万が一」に対する</a:t>
            </a:r>
            <a:br>
              <a:rPr lang="ja-JP" altLang="en-US"/>
            </a:br>
            <a:r>
              <a:rPr lang="ja-JP" altLang="en-US"/>
              <a:t>データの保護を目的とする。</a:t>
            </a:r>
          </a:p>
          <a:p>
            <a:pPr lvl="2"/>
            <a:r>
              <a:rPr lang="ja-JP" altLang="en-US"/>
              <a:t>使われなくなった過去のデータなど、保存目的で</a:t>
            </a:r>
            <a:br>
              <a:rPr lang="ja-JP" altLang="en-US"/>
            </a:br>
            <a:r>
              <a:rPr lang="ja-JP" altLang="en-US"/>
              <a:t>取得する場合もある</a:t>
            </a:r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2051050" y="2889250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3492500" y="3105150"/>
            <a:ext cx="1727200" cy="431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6327" name="AutoShape 7"/>
          <p:cNvSpPr>
            <a:spLocks noChangeArrowheads="1"/>
          </p:cNvSpPr>
          <p:nvPr/>
        </p:nvSpPr>
        <p:spPr bwMode="auto">
          <a:xfrm>
            <a:off x="5867400" y="2887663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6329" name="AutoShape 9"/>
          <p:cNvSpPr>
            <a:spLocks noChangeArrowheads="1"/>
          </p:cNvSpPr>
          <p:nvPr/>
        </p:nvSpPr>
        <p:spPr bwMode="auto">
          <a:xfrm>
            <a:off x="6516688" y="3070225"/>
            <a:ext cx="431800" cy="4318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6331" name="AutoShape 11"/>
          <p:cNvSpPr>
            <a:spLocks noChangeArrowheads="1"/>
          </p:cNvSpPr>
          <p:nvPr/>
        </p:nvSpPr>
        <p:spPr bwMode="auto">
          <a:xfrm>
            <a:off x="5795963" y="2708275"/>
            <a:ext cx="431800" cy="4318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6332" name="AutoShape 12"/>
          <p:cNvSpPr>
            <a:spLocks noChangeArrowheads="1"/>
          </p:cNvSpPr>
          <p:nvPr/>
        </p:nvSpPr>
        <p:spPr bwMode="auto">
          <a:xfrm>
            <a:off x="5940425" y="3500438"/>
            <a:ext cx="431800" cy="4318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２．バックアップの考え方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184775"/>
          </a:xfrm>
        </p:spPr>
        <p:txBody>
          <a:bodyPr/>
          <a:lstStyle/>
          <a:p>
            <a:r>
              <a:rPr lang="ja-JP" altLang="en-US"/>
              <a:t>用語解説</a:t>
            </a:r>
          </a:p>
          <a:p>
            <a:pPr lvl="1"/>
            <a:r>
              <a:rPr lang="ja-JP" altLang="en-US" b="1"/>
              <a:t>リストア</a:t>
            </a:r>
          </a:p>
          <a:p>
            <a:pPr lvl="2"/>
            <a:r>
              <a:rPr lang="ja-JP" altLang="en-US"/>
              <a:t>取得しているバックアップから、データを物理的に</a:t>
            </a:r>
            <a:br>
              <a:rPr lang="ja-JP" altLang="en-US"/>
            </a:br>
            <a:r>
              <a:rPr lang="ja-JP" altLang="en-US"/>
              <a:t>復元すること</a:t>
            </a:r>
          </a:p>
        </p:txBody>
      </p:sp>
      <p:sp>
        <p:nvSpPr>
          <p:cNvPr id="107524" name="AutoShape 4"/>
          <p:cNvSpPr>
            <a:spLocks noChangeArrowheads="1"/>
          </p:cNvSpPr>
          <p:nvPr/>
        </p:nvSpPr>
        <p:spPr bwMode="auto">
          <a:xfrm>
            <a:off x="2197100" y="3070225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5724525" y="3068638"/>
            <a:ext cx="863600" cy="865187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685800" y="3181350"/>
            <a:ext cx="1368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オリジナル</a:t>
            </a:r>
            <a:br>
              <a:rPr lang="ja-JP" altLang="en-US"/>
            </a:br>
            <a:r>
              <a:rPr lang="ja-JP" altLang="en-US"/>
              <a:t>　 </a:t>
            </a:r>
            <a:r>
              <a:rPr lang="en-US" altLang="ja-JP"/>
              <a:t>5/30</a:t>
            </a:r>
            <a:endParaRPr lang="ja-JP" altLang="en-US"/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6732588" y="3213100"/>
            <a:ext cx="1441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バックアップ</a:t>
            </a:r>
            <a:br>
              <a:rPr lang="ja-JP" altLang="en-US"/>
            </a:br>
            <a:r>
              <a:rPr lang="ja-JP" altLang="en-US"/>
              <a:t>　 </a:t>
            </a:r>
            <a:r>
              <a:rPr lang="en-US" altLang="ja-JP"/>
              <a:t>5/1</a:t>
            </a:r>
          </a:p>
        </p:txBody>
      </p:sp>
      <p:sp>
        <p:nvSpPr>
          <p:cNvPr id="107532" name="AutoShape 12"/>
          <p:cNvSpPr>
            <a:spLocks noChangeArrowheads="1"/>
          </p:cNvSpPr>
          <p:nvPr/>
        </p:nvSpPr>
        <p:spPr bwMode="auto">
          <a:xfrm>
            <a:off x="2197100" y="4724400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 rot="-2700000">
            <a:off x="2628900" y="4652963"/>
            <a:ext cx="0" cy="10810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 rot="2700000" flipH="1">
            <a:off x="2628900" y="4652963"/>
            <a:ext cx="0" cy="10810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684213" y="4797425"/>
            <a:ext cx="1368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オリジナル</a:t>
            </a:r>
            <a:br>
              <a:rPr lang="ja-JP" altLang="en-US"/>
            </a:br>
            <a:r>
              <a:rPr lang="ja-JP" altLang="en-US"/>
              <a:t>　 故障</a:t>
            </a:r>
          </a:p>
        </p:txBody>
      </p:sp>
      <p:sp>
        <p:nvSpPr>
          <p:cNvPr id="107536" name="AutoShape 16"/>
          <p:cNvSpPr>
            <a:spLocks noChangeArrowheads="1"/>
          </p:cNvSpPr>
          <p:nvPr/>
        </p:nvSpPr>
        <p:spPr bwMode="auto">
          <a:xfrm>
            <a:off x="5724525" y="4797425"/>
            <a:ext cx="863600" cy="865188"/>
          </a:xfrm>
          <a:prstGeom prst="flowChartMagneticDisk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6804025" y="4868863"/>
            <a:ext cx="1441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バックアップ</a:t>
            </a:r>
            <a:br>
              <a:rPr lang="ja-JP" altLang="en-US"/>
            </a:br>
            <a:r>
              <a:rPr lang="ja-JP" altLang="en-US"/>
              <a:t>　 </a:t>
            </a:r>
            <a:r>
              <a:rPr lang="en-US" altLang="ja-JP"/>
              <a:t>5/1</a:t>
            </a:r>
          </a:p>
        </p:txBody>
      </p:sp>
      <p:sp>
        <p:nvSpPr>
          <p:cNvPr id="107538" name="AutoShape 18"/>
          <p:cNvSpPr>
            <a:spLocks noChangeArrowheads="1"/>
          </p:cNvSpPr>
          <p:nvPr/>
        </p:nvSpPr>
        <p:spPr bwMode="auto">
          <a:xfrm flipH="1">
            <a:off x="3419475" y="5013325"/>
            <a:ext cx="1727200" cy="431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3708400" y="45085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リストア</a:t>
            </a:r>
          </a:p>
        </p:txBody>
      </p:sp>
      <p:sp>
        <p:nvSpPr>
          <p:cNvPr id="107540" name="AutoShape 20"/>
          <p:cNvSpPr>
            <a:spLocks noChangeArrowheads="1"/>
          </p:cNvSpPr>
          <p:nvPr/>
        </p:nvSpPr>
        <p:spPr bwMode="auto">
          <a:xfrm>
            <a:off x="2771775" y="3068638"/>
            <a:ext cx="4248150" cy="1655762"/>
          </a:xfrm>
          <a:prstGeom prst="wedgeRoundRectCallout">
            <a:avLst>
              <a:gd name="adj1" fmla="val -45218"/>
              <a:gd name="adj2" fmla="val 5786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2400" b="1">
                <a:solidFill>
                  <a:srgbClr val="FF0000"/>
                </a:solidFill>
              </a:rPr>
              <a:t>「物理的に置き換える」ので</a:t>
            </a:r>
          </a:p>
          <a:p>
            <a:pPr algn="ctr"/>
            <a:r>
              <a:rPr lang="en-US" altLang="ja-JP" sz="2400" b="1">
                <a:solidFill>
                  <a:srgbClr val="FF0000"/>
                </a:solidFill>
              </a:rPr>
              <a:t>5/1</a:t>
            </a:r>
            <a:r>
              <a:rPr lang="ja-JP" altLang="en-US" sz="2400" b="1">
                <a:solidFill>
                  <a:srgbClr val="FF0000"/>
                </a:solidFill>
              </a:rPr>
              <a:t>時点のデータに</a:t>
            </a:r>
          </a:p>
          <a:p>
            <a:pPr algn="ctr"/>
            <a:r>
              <a:rPr lang="ja-JP" altLang="en-US" sz="2400" b="1">
                <a:solidFill>
                  <a:srgbClr val="FF0000"/>
                </a:solidFill>
              </a:rPr>
              <a:t>置き換わる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F07">
  <a:themeElements>
    <a:clrScheme name="スライドマスタF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スライドマスタF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スライドマスタF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F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F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F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F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F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F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F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F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F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F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F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580</Words>
  <Application>Microsoft Office PowerPoint</Application>
  <PresentationFormat>画面に合わせる (4:3)</PresentationFormat>
  <Paragraphs>180</Paragraphs>
  <Slides>27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2" baseType="lpstr">
      <vt:lpstr>Arial</vt:lpstr>
      <vt:lpstr>ＭＳ Ｐゴシック</vt:lpstr>
      <vt:lpstr>Calibri</vt:lpstr>
      <vt:lpstr>ＭＳ Ｐ明朝</vt:lpstr>
      <vt:lpstr>スライドマスタF07</vt:lpstr>
      <vt:lpstr>DBバックアップあーんどリカバリ</vt:lpstr>
      <vt:lpstr>１．はじめに</vt:lpstr>
      <vt:lpstr>１．はじめに</vt:lpstr>
      <vt:lpstr>１．はじめに</vt:lpstr>
      <vt:lpstr>１．はじめに</vt:lpstr>
      <vt:lpstr>目次</vt:lpstr>
      <vt:lpstr>２．バックアップの考え方</vt:lpstr>
      <vt:lpstr>２．バックアップの考え方</vt:lpstr>
      <vt:lpstr>２．バックアップの考え方</vt:lpstr>
      <vt:lpstr>２．バックアップの考え方</vt:lpstr>
      <vt:lpstr>２．バックアップの考え方</vt:lpstr>
      <vt:lpstr>２．バックアップの考え方</vt:lpstr>
      <vt:lpstr>２．バックアップの考え方</vt:lpstr>
      <vt:lpstr>２．バックアップの考え方</vt:lpstr>
      <vt:lpstr>２．バックアップの考え方</vt:lpstr>
      <vt:lpstr>２．バックアップの考え方</vt:lpstr>
      <vt:lpstr>３．リカバリの仕組み</vt:lpstr>
      <vt:lpstr>３．リカバリの仕組み</vt:lpstr>
      <vt:lpstr>３．リカバリの仕組み</vt:lpstr>
      <vt:lpstr>３．リカバリの仕組み</vt:lpstr>
      <vt:lpstr>３．リカバリの仕組み</vt:lpstr>
      <vt:lpstr>３．リカバリの仕組み</vt:lpstr>
      <vt:lpstr>３．リカバリの仕組み</vt:lpstr>
      <vt:lpstr>３．リカバリの仕組み</vt:lpstr>
      <vt:lpstr>４．おわりに</vt:lpstr>
      <vt:lpstr>４．おわりに</vt:lpstr>
      <vt:lpstr>４．おわりに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Santa</dc:creator>
  <cp:lastModifiedBy>わんくま同盟</cp:lastModifiedBy>
  <cp:revision>40</cp:revision>
  <dcterms:created xsi:type="dcterms:W3CDTF">2008-10-08T01:11:32Z</dcterms:created>
  <dcterms:modified xsi:type="dcterms:W3CDTF">2009-08-27T11:34:28Z</dcterms:modified>
</cp:coreProperties>
</file>