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65" r:id="rId2"/>
    <p:sldId id="266" r:id="rId3"/>
    <p:sldId id="267" r:id="rId4"/>
    <p:sldId id="268" r:id="rId5"/>
    <p:sldId id="269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25" autoAdjust="0"/>
    <p:restoredTop sz="94615" autoAdjust="0"/>
  </p:normalViewPr>
  <p:slideViewPr>
    <p:cSldViewPr>
      <p:cViewPr varScale="1">
        <p:scale>
          <a:sx n="58" d="100"/>
          <a:sy n="58" d="100"/>
        </p:scale>
        <p:origin x="-87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332" y="-102"/>
      </p:cViewPr>
      <p:guideLst>
        <p:guide orient="horz" pos="3107"/>
        <p:guide pos="212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スライド番号プレースホルダ 8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CBC8D6E1-7CD9-4898-A824-54FE8E52B1FA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dirty="0" smtClean="0">
                <a:ea typeface="ＭＳ Ｐゴシック" charset="-128"/>
              </a:defRPr>
            </a:lvl1pPr>
          </a:lstStyle>
          <a:p>
            <a:pPr>
              <a:defRPr/>
            </a:pPr>
            <a:r>
              <a:rPr lang="en-US" altLang="ja-JP"/>
              <a:t>2008/09/20</a:t>
            </a:r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  <a:endParaRPr lang="ja-JP" altLang="en-US" noProof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>
                <a:ea typeface="ＭＳ Ｐゴシック" charset="-128"/>
              </a:defRPr>
            </a:lvl1pPr>
          </a:lstStyle>
          <a:p>
            <a:pPr>
              <a:defRPr/>
            </a:pPr>
            <a:fld id="{CC6499CB-19BB-4C69-9EBC-379D3EA7E34E}" type="slidenum">
              <a:rPr lang="ja-JP" altLang="en-US"/>
              <a:pPr>
                <a:defRPr/>
              </a:pPr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dirty="0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hidden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74638"/>
            <a:ext cx="828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052513"/>
            <a:ext cx="8286750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</a:rPr>
              <a:t>同盟 </a:t>
            </a:r>
            <a:r>
              <a:rPr kumimoji="0" lang="ja-JP" altLang="en-US" sz="2300" dirty="0">
                <a:solidFill>
                  <a:schemeClr val="tx2"/>
                </a:solidFill>
              </a:rPr>
              <a:t>東京勉強会 </a:t>
            </a:r>
            <a:r>
              <a:rPr kumimoji="0" lang="en-US" altLang="ja-JP" sz="2300" dirty="0">
                <a:solidFill>
                  <a:schemeClr val="tx2"/>
                </a:solidFill>
              </a:rPr>
              <a:t>#32</a:t>
            </a:r>
            <a:endParaRPr kumimoji="0" lang="en-US" altLang="ja-JP" sz="2300" dirty="0">
              <a:solidFill>
                <a:schemeClr val="tx2"/>
              </a:solidFill>
            </a:endParaRP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タイトル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sz="9600" b="1" smtClean="0">
                <a:latin typeface="Consolas" pitchFamily="49" charset="0"/>
              </a:rPr>
              <a:t>null</a:t>
            </a:r>
            <a:r>
              <a:rPr lang="en-US" altLang="ja-JP" sz="2000" smtClean="0"/>
              <a:t/>
            </a:r>
            <a:br>
              <a:rPr lang="en-US" altLang="ja-JP" sz="2000" smtClean="0"/>
            </a:br>
            <a:r>
              <a:rPr lang="ja-JP" altLang="en-US" sz="4800" smtClean="0"/>
              <a:t>ヤバイのでなんとかする</a:t>
            </a:r>
          </a:p>
        </p:txBody>
      </p:sp>
      <p:sp>
        <p:nvSpPr>
          <p:cNvPr id="16386" name="サブタイトル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smtClean="0"/>
              <a:t/>
            </a:r>
            <a:br>
              <a:rPr lang="ja-JP" altLang="en-US" smtClean="0"/>
            </a:br>
            <a:endParaRPr lang="ja-JP" altLang="en-US" smtClean="0"/>
          </a:p>
          <a:p>
            <a:r>
              <a:rPr lang="en-US" altLang="ja-JP" smtClean="0"/>
              <a:t>takeshik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3" name="Picture 5" descr="whit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557338"/>
            <a:ext cx="7488237" cy="4392612"/>
          </a:xfrm>
          <a:prstGeom prst="rect">
            <a:avLst/>
          </a:prstGeom>
          <a:noFill/>
        </p:spPr>
      </p:pic>
      <p:sp>
        <p:nvSpPr>
          <p:cNvPr id="27650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z="4400" smtClean="0">
                <a:latin typeface="Consolas" pitchFamily="49" charset="0"/>
              </a:rPr>
              <a:t>null</a:t>
            </a:r>
            <a:r>
              <a:rPr lang="en-US" altLang="ja-JP" sz="4400" smtClean="0">
                <a:latin typeface="ＭＳ Ｐゴシック" pitchFamily="50" charset="-128"/>
              </a:rPr>
              <a:t> </a:t>
            </a:r>
            <a:r>
              <a:rPr lang="ja-JP" altLang="en-US" sz="4400" smtClean="0">
                <a:latin typeface="Consolas" pitchFamily="49" charset="0"/>
              </a:rPr>
              <a:t>への対処方法</a:t>
            </a:r>
            <a:r>
              <a:rPr lang="ja-JP" altLang="en-US" sz="4400" smtClean="0"/>
              <a:t> </a:t>
            </a:r>
            <a:r>
              <a:rPr lang="en-US" altLang="ja-JP" sz="4400" smtClean="0"/>
              <a:t>(4)</a:t>
            </a:r>
            <a:endParaRPr lang="ja-JP" altLang="en-US" sz="4400" smtClean="0"/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4448175" y="324643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 </a:t>
            </a:r>
            <a:endParaRPr lang="ja-JP" altLang="en-US"/>
          </a:p>
        </p:txBody>
      </p:sp>
      <p:sp>
        <p:nvSpPr>
          <p:cNvPr id="27651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en-US" altLang="ja-JP" sz="2800" smtClean="0">
                <a:latin typeface="Consolas" pitchFamily="49" charset="0"/>
              </a:rPr>
              <a:t>Nullable&lt;T&gt;</a:t>
            </a:r>
            <a:r>
              <a:rPr lang="en-US" altLang="ja-JP" sz="2800" smtClean="0">
                <a:latin typeface="ＭＳ Ｐゴシック" pitchFamily="50" charset="-128"/>
              </a:rPr>
              <a:t> </a:t>
            </a:r>
            <a:r>
              <a:rPr lang="ja-JP" altLang="en-US" sz="2800" smtClean="0">
                <a:latin typeface="ＭＳ Ｐゴシック" pitchFamily="50" charset="-128"/>
              </a:rPr>
              <a:t>が</a:t>
            </a:r>
            <a:r>
              <a:rPr lang="ja-JP" altLang="en-US" sz="2800" smtClean="0">
                <a:latin typeface="Consolas" pitchFamily="49" charset="0"/>
              </a:rPr>
              <a:t>あるなら逆があってもいいよね！</a:t>
            </a:r>
          </a:p>
          <a:p>
            <a:pPr lvl="1"/>
            <a:r>
              <a:rPr lang="en-US" altLang="ja-JP" sz="1900" noProof="1" smtClean="0">
                <a:latin typeface="Consolas" pitchFamily="49" charset="0"/>
              </a:rPr>
              <a:t>public struct NonNull&lt;T&gt; where T : class</a:t>
            </a:r>
            <a:r>
              <a:rPr lang="en-US" altLang="ja-JP" sz="1900" smtClean="0">
                <a:latin typeface="Consolas" pitchFamily="49" charset="0"/>
              </a:rPr>
              <a:t> {</a:t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// operator ==, operator != </a:t>
            </a:r>
            <a:r>
              <a:rPr lang="ja-JP" altLang="en-US" sz="1900" smtClean="0">
                <a:latin typeface="Consolas" pitchFamily="49" charset="0"/>
              </a:rPr>
              <a:t>は省略</a:t>
            </a:r>
            <a:r>
              <a:rPr lang="en-US" altLang="ja-JP" sz="1900" smtClean="0">
                <a:latin typeface="Consolas" pitchFamily="49" charset="0"/>
              </a:rPr>
              <a:t/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</a:t>
            </a:r>
            <a:r>
              <a:rPr lang="en-US" altLang="ja-JP" sz="1900" noProof="1" smtClean="0">
                <a:latin typeface="Consolas" pitchFamily="49" charset="0"/>
              </a:rPr>
              <a:t>private readonly T _value;</a:t>
            </a:r>
            <a:r>
              <a:rPr lang="en-US" altLang="ja-JP" sz="1900" smtClean="0">
                <a:latin typeface="Consolas" pitchFamily="49" charset="0"/>
              </a:rPr>
              <a:t/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public NonNull(T obj) : this() {</a:t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    if (obj == null)</a:t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        throw new ArgumentNullException("obj");</a:t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    this._value = obj;</a:t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}</a:t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public static implicit operator NonNull&lt;T&gt;(T obj) {</a:t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    return new NonNull&lt;T&gt;(obj);</a:t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}</a:t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public static implicit operator T(NonNull&lt;T&gt; obj) {</a:t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    return obj._value;</a:t>
            </a:r>
            <a:br>
              <a:rPr lang="en-US" altLang="ja-JP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    }</a:t>
            </a:r>
            <a:r>
              <a:rPr lang="ja-JP" altLang="en-US" sz="1900" smtClean="0">
                <a:latin typeface="Consolas" pitchFamily="49" charset="0"/>
              </a:rPr>
              <a:t/>
            </a:r>
            <a:br>
              <a:rPr lang="ja-JP" altLang="en-US" sz="1900" smtClean="0">
                <a:latin typeface="Consolas" pitchFamily="49" charset="0"/>
              </a:rPr>
            </a:br>
            <a:r>
              <a:rPr lang="en-US" altLang="ja-JP" sz="1900" smtClean="0">
                <a:latin typeface="Consolas" pitchFamily="4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7" name="Picture 5" descr="whit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557338"/>
            <a:ext cx="7343775" cy="792162"/>
          </a:xfrm>
          <a:prstGeom prst="rect">
            <a:avLst/>
          </a:prstGeom>
          <a:noFill/>
        </p:spPr>
      </p:pic>
      <p:sp>
        <p:nvSpPr>
          <p:cNvPr id="28675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z="2800" smtClean="0">
                <a:latin typeface="Consolas" pitchFamily="49" charset="0"/>
              </a:rPr>
              <a:t>実際に使ってみる</a:t>
            </a:r>
          </a:p>
          <a:p>
            <a:pPr lvl="1"/>
            <a:r>
              <a:rPr lang="en-US" altLang="ja-JP" sz="2400" noProof="1" smtClean="0">
                <a:latin typeface="Consolas" pitchFamily="49" charset="0"/>
              </a:rPr>
              <a:t>NonNull&lt;</a:t>
            </a:r>
            <a:r>
              <a:rPr lang="en-US" altLang="ja-JP" sz="2400" smtClean="0">
                <a:latin typeface="Consolas" pitchFamily="49" charset="0"/>
              </a:rPr>
              <a:t>s</a:t>
            </a:r>
            <a:r>
              <a:rPr lang="en-US" altLang="ja-JP" sz="2400" noProof="1" smtClean="0">
                <a:latin typeface="Consolas" pitchFamily="49" charset="0"/>
              </a:rPr>
              <a:t>tring&gt; s</a:t>
            </a:r>
            <a:r>
              <a:rPr lang="en-US" altLang="ja-JP" sz="2400" smtClean="0">
                <a:latin typeface="Consolas" pitchFamily="49" charset="0"/>
              </a:rPr>
              <a:t>tr</a:t>
            </a:r>
            <a:r>
              <a:rPr lang="en-US" altLang="ja-JP" sz="2400" noProof="1" smtClean="0">
                <a:latin typeface="Consolas" pitchFamily="49" charset="0"/>
              </a:rPr>
              <a:t> = "test";</a:t>
            </a:r>
            <a:r>
              <a:rPr lang="en-US" altLang="ja-JP" sz="2400" smtClean="0">
                <a:latin typeface="Consolas" pitchFamily="49" charset="0"/>
              </a:rPr>
              <a:t/>
            </a:r>
            <a:br>
              <a:rPr lang="en-US" altLang="ja-JP" sz="2400" smtClean="0">
                <a:latin typeface="Consolas" pitchFamily="49" charset="0"/>
              </a:rPr>
            </a:br>
            <a:r>
              <a:rPr lang="en-US" altLang="ja-JP" sz="2400" smtClean="0">
                <a:latin typeface="Consolas" pitchFamily="49" charset="0"/>
              </a:rPr>
              <a:t>str = null; // </a:t>
            </a:r>
            <a:r>
              <a:rPr lang="en-US" altLang="ja-JP" sz="2400" noProof="1" smtClean="0">
                <a:latin typeface="Consolas" pitchFamily="49" charset="0"/>
              </a:rPr>
              <a:t>ArgumentNullException</a:t>
            </a:r>
            <a:endParaRPr lang="en-US" altLang="ja-JP" sz="2400" smtClean="0">
              <a:latin typeface="Consolas" pitchFamily="49" charset="0"/>
            </a:endParaRPr>
          </a:p>
          <a:p>
            <a:pPr lvl="1"/>
            <a:r>
              <a:rPr lang="ja-JP" sz="2400" smtClean="0">
                <a:latin typeface="Consolas" pitchFamily="49" charset="0"/>
              </a:rPr>
              <a:t>代入時に</a:t>
            </a:r>
            <a:r>
              <a:rPr lang="ja-JP" altLang="en-US" sz="2400" smtClean="0">
                <a:latin typeface="ＭＳ Ｐゴシック" pitchFamily="50" charset="-128"/>
              </a:rPr>
              <a:t> </a:t>
            </a:r>
            <a:r>
              <a:rPr lang="en-US" altLang="ja-JP" sz="2400" smtClean="0">
                <a:latin typeface="Consolas" pitchFamily="49" charset="0"/>
              </a:rPr>
              <a:t>null</a:t>
            </a:r>
            <a:r>
              <a:rPr lang="en-US" altLang="ja-JP" sz="2400" smtClean="0">
                <a:latin typeface="ＭＳ Ｐゴシック" pitchFamily="50" charset="-128"/>
              </a:rPr>
              <a:t> </a:t>
            </a:r>
            <a:r>
              <a:rPr lang="ja-JP" altLang="en-US" sz="2400" smtClean="0">
                <a:latin typeface="Consolas" pitchFamily="49" charset="0"/>
              </a:rPr>
              <a:t>を検知可能</a:t>
            </a:r>
          </a:p>
          <a:p>
            <a:pPr lvl="1"/>
            <a:endParaRPr lang="ja-JP" altLang="en-US" sz="2400" smtClean="0">
              <a:latin typeface="Consolas" pitchFamily="49" charset="0"/>
            </a:endParaRPr>
          </a:p>
          <a:p>
            <a:r>
              <a:rPr lang="en-US" altLang="ja-JP" sz="2800" smtClean="0">
                <a:latin typeface="Consolas" pitchFamily="49" charset="0"/>
              </a:rPr>
              <a:t>Stream.Null </a:t>
            </a:r>
            <a:r>
              <a:rPr lang="ja-JP" altLang="en-US" sz="2800" smtClean="0">
                <a:latin typeface="Consolas" pitchFamily="49" charset="0"/>
              </a:rPr>
              <a:t>のような「無」を表すオブジェクトを</a:t>
            </a:r>
            <a:br>
              <a:rPr lang="ja-JP" altLang="en-US" sz="2800" smtClean="0">
                <a:latin typeface="Consolas" pitchFamily="49" charset="0"/>
              </a:rPr>
            </a:br>
            <a:r>
              <a:rPr lang="ja-JP" altLang="en-US" sz="2800" smtClean="0">
                <a:latin typeface="Consolas" pitchFamily="49" charset="0"/>
              </a:rPr>
              <a:t>もっと積極的に使うようにしてみる</a:t>
            </a:r>
          </a:p>
          <a:p>
            <a:pPr lvl="1"/>
            <a:r>
              <a:rPr lang="en-US" altLang="ja-JP" sz="2400" smtClean="0">
                <a:latin typeface="Consolas" pitchFamily="49" charset="0"/>
              </a:rPr>
              <a:t>※ String.Empty</a:t>
            </a:r>
            <a:r>
              <a:rPr lang="en-US" altLang="ja-JP" sz="2400" smtClean="0">
                <a:latin typeface="ＭＳ Ｐゴシック" pitchFamily="50" charset="-128"/>
              </a:rPr>
              <a:t> </a:t>
            </a:r>
            <a:r>
              <a:rPr lang="ja-JP" altLang="en-US" sz="2400" smtClean="0">
                <a:latin typeface="Consolas" pitchFamily="49" charset="0"/>
              </a:rPr>
              <a:t>のように</a:t>
            </a:r>
            <a:r>
              <a:rPr lang="ja-JP" altLang="en-US" sz="2400" smtClean="0">
                <a:latin typeface="ＭＳ Ｐゴシック" pitchFamily="50" charset="-128"/>
              </a:rPr>
              <a:t> </a:t>
            </a:r>
            <a:r>
              <a:rPr lang="en-US" altLang="ja-JP" sz="2400" smtClean="0">
                <a:latin typeface="Consolas" pitchFamily="49" charset="0"/>
              </a:rPr>
              <a:t>null</a:t>
            </a:r>
            <a:r>
              <a:rPr lang="en-US" altLang="ja-JP" sz="2400" smtClean="0">
                <a:latin typeface="ＭＳ Ｐゴシック" pitchFamily="50" charset="-128"/>
              </a:rPr>
              <a:t> </a:t>
            </a:r>
            <a:r>
              <a:rPr lang="ja-JP" altLang="en-US" sz="2400" smtClean="0">
                <a:latin typeface="Consolas" pitchFamily="49" charset="0"/>
              </a:rPr>
              <a:t>と比較するのが</a:t>
            </a:r>
            <a:br>
              <a:rPr lang="ja-JP" altLang="en-US" sz="2400" smtClean="0">
                <a:latin typeface="Consolas" pitchFamily="49" charset="0"/>
              </a:rPr>
            </a:br>
            <a:r>
              <a:rPr lang="ja-JP" altLang="en-US" sz="2400" smtClean="0">
                <a:latin typeface="Consolas" pitchFamily="49" charset="0"/>
              </a:rPr>
              <a:t>　　相応しくないような事例もあるので時と場合によるかも</a:t>
            </a:r>
          </a:p>
          <a:p>
            <a:pPr lvl="1"/>
            <a:r>
              <a:rPr lang="ja-JP" altLang="en-US" sz="2400" smtClean="0">
                <a:latin typeface="Consolas" pitchFamily="49" charset="0"/>
              </a:rPr>
              <a:t>とりあえず作ってみる</a:t>
            </a:r>
          </a:p>
        </p:txBody>
      </p:sp>
      <p:sp>
        <p:nvSpPr>
          <p:cNvPr id="28674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z="4400" smtClean="0">
                <a:latin typeface="Consolas" pitchFamily="49" charset="0"/>
              </a:rPr>
              <a:t>null</a:t>
            </a:r>
            <a:r>
              <a:rPr lang="en-US" altLang="ja-JP" sz="4400" smtClean="0">
                <a:latin typeface="ＭＳ Ｐゴシック" pitchFamily="50" charset="-128"/>
              </a:rPr>
              <a:t> </a:t>
            </a:r>
            <a:r>
              <a:rPr lang="ja-JP" altLang="en-US" sz="4400" smtClean="0">
                <a:latin typeface="Consolas" pitchFamily="49" charset="0"/>
              </a:rPr>
              <a:t>への対処方法</a:t>
            </a:r>
            <a:r>
              <a:rPr lang="ja-JP" altLang="en-US" sz="4400" smtClean="0"/>
              <a:t> </a:t>
            </a:r>
            <a:r>
              <a:rPr lang="en-US" altLang="ja-JP" sz="4400" smtClean="0"/>
              <a:t>(5)</a:t>
            </a:r>
            <a:endParaRPr lang="ja-JP" altLang="en-US" sz="4400" smtClean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4448175" y="324643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 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1" name="Picture 5" descr="whit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1052513"/>
            <a:ext cx="7920037" cy="4752975"/>
          </a:xfrm>
          <a:prstGeom prst="rect">
            <a:avLst/>
          </a:prstGeom>
          <a:noFill/>
        </p:spPr>
      </p:pic>
      <p:sp>
        <p:nvSpPr>
          <p:cNvPr id="29698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z="4400" smtClean="0">
                <a:latin typeface="Consolas" pitchFamily="49" charset="0"/>
              </a:rPr>
              <a:t>null</a:t>
            </a:r>
            <a:r>
              <a:rPr lang="en-US" altLang="ja-JP" sz="4400" smtClean="0">
                <a:latin typeface="ＭＳ Ｐゴシック" pitchFamily="50" charset="-128"/>
              </a:rPr>
              <a:t> </a:t>
            </a:r>
            <a:r>
              <a:rPr lang="ja-JP" altLang="en-US" sz="4400" smtClean="0">
                <a:latin typeface="Consolas" pitchFamily="49" charset="0"/>
              </a:rPr>
              <a:t>への対処方法</a:t>
            </a:r>
            <a:r>
              <a:rPr lang="ja-JP" altLang="en-US" sz="4400" smtClean="0"/>
              <a:t> </a:t>
            </a:r>
            <a:r>
              <a:rPr lang="en-US" altLang="ja-JP" sz="4400" smtClean="0"/>
              <a:t>(6)</a:t>
            </a:r>
            <a:endParaRPr lang="ja-JP" altLang="en-US" sz="4400" smtClean="0"/>
          </a:p>
        </p:txBody>
      </p:sp>
      <p:sp>
        <p:nvSpPr>
          <p:cNvPr id="29699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ja-JP" sz="1600" noProof="1" smtClean="0">
                <a:latin typeface="Consolas" pitchFamily="49" charset="0"/>
              </a:rPr>
              <a:t>public struct Defa</a:t>
            </a:r>
            <a:r>
              <a:rPr lang="en-US" altLang="ja-JP" sz="1600" smtClean="0">
                <a:latin typeface="Consolas" pitchFamily="49" charset="0"/>
              </a:rPr>
              <a:t>ult</a:t>
            </a:r>
            <a:r>
              <a:rPr lang="en-US" altLang="ja-JP" sz="1600" noProof="1" smtClean="0">
                <a:latin typeface="Consolas" pitchFamily="49" charset="0"/>
              </a:rPr>
              <a:t>&lt;T&gt; where T : class</a:t>
            </a:r>
            <a:r>
              <a:rPr lang="en-US" altLang="ja-JP" sz="1600" smtClean="0">
                <a:latin typeface="Consolas" pitchFamily="49" charset="0"/>
              </a:rPr>
              <a:t> {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// NonNull&lt;T&gt; </a:t>
            </a:r>
            <a:r>
              <a:rPr lang="ja-JP" altLang="en-US" sz="1600" smtClean="0">
                <a:latin typeface="Consolas" pitchFamily="49" charset="0"/>
              </a:rPr>
              <a:t>と同じメンバ、 </a:t>
            </a:r>
            <a:r>
              <a:rPr lang="en-US" altLang="ja-JP" sz="1700" smtClean="0">
                <a:latin typeface="Consolas" pitchFamily="49" charset="0"/>
              </a:rPr>
              <a:t>operator ==,</a:t>
            </a:r>
            <a:r>
              <a:rPr lang="ja-JP" altLang="en-US" sz="1700" smtClean="0">
                <a:latin typeface="Consolas" pitchFamily="49" charset="0"/>
              </a:rPr>
              <a:t> </a:t>
            </a:r>
            <a:r>
              <a:rPr lang="en-US" altLang="ja-JP" sz="1700" smtClean="0">
                <a:latin typeface="Consolas" pitchFamily="49" charset="0"/>
              </a:rPr>
              <a:t>operator != </a:t>
            </a:r>
            <a:r>
              <a:rPr lang="ja-JP" altLang="en-US" sz="1700" smtClean="0">
                <a:latin typeface="Consolas" pitchFamily="49" charset="0"/>
              </a:rPr>
              <a:t>は省略</a:t>
            </a:r>
            <a:r>
              <a:rPr lang="ja-JP" altLang="en-US" sz="1600" smtClean="0">
                <a:latin typeface="Consolas" pitchFamily="49" charset="0"/>
              </a:rPr>
              <a:t/>
            </a:r>
            <a:br>
              <a:rPr lang="ja-JP" altLang="en-US" sz="1600" smtClean="0">
                <a:latin typeface="Consolas" pitchFamily="49" charset="0"/>
              </a:rPr>
            </a:br>
            <a:r>
              <a:rPr lang="ja-JP" altLang="en-US" sz="1600" smtClean="0">
                <a:latin typeface="Consolas" pitchFamily="49" charset="0"/>
              </a:rPr>
              <a:t>    </a:t>
            </a:r>
            <a:r>
              <a:rPr lang="ja-JP" altLang="ja-JP" sz="1600" smtClean="0">
                <a:latin typeface="Consolas" pitchFamily="49" charset="0"/>
              </a:rPr>
              <a:t>public Default(T obj) : this()</a:t>
            </a:r>
            <a:r>
              <a:rPr lang="ja-JP" altLang="en-US" sz="1600" smtClean="0">
                <a:latin typeface="Consolas" pitchFamily="49" charset="0"/>
              </a:rPr>
              <a:t> </a:t>
            </a:r>
            <a:r>
              <a:rPr lang="en-US" altLang="ja-JP" sz="1600" smtClean="0">
                <a:latin typeface="Consolas" pitchFamily="49" charset="0"/>
              </a:rPr>
              <a:t>{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if (obj == null) this._value = GetDefault()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    else this._value = obj;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if (this._value == null)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    throw new ArgumentNullException("obj");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}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private static T GetDefault()</a:t>
            </a:r>
            <a:r>
              <a:rPr lang="ja-JP" altLang="en-US" sz="1600" smtClean="0">
                <a:latin typeface="Consolas" pitchFamily="49" charset="0"/>
              </a:rPr>
              <a:t>　</a:t>
            </a:r>
            <a:r>
              <a:rPr lang="en-US" altLang="ja-JP" sz="1600" smtClean="0">
                <a:latin typeface="Consolas" pitchFamily="49" charset="0"/>
              </a:rPr>
              <a:t>{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var member = typeof (T).GetMembers(BindingFlags.Public |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                                   BindingFlags.Static)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    .Where(m =&gt; m.Name == "Default" || m.Name == "Empty"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                                    || m.Name == "Null")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    .SingleOrDefault();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if (member is FieldInfo)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    return (T) (((FieldInfo) member).GetValue(null));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if (member is PropertyInfo)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    return (T) (((PropertyInfo) member).GetValue(null, null));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    return null;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    }</a:t>
            </a:r>
            <a:br>
              <a:rPr lang="en-US" altLang="ja-JP" sz="1600" smtClean="0">
                <a:latin typeface="Consolas" pitchFamily="49" charset="0"/>
              </a:rPr>
            </a:br>
            <a:r>
              <a:rPr lang="en-US" altLang="ja-JP" sz="1600" smtClean="0">
                <a:latin typeface="Consolas" pitchFamily="49" charset="0"/>
              </a:rPr>
              <a:t>}</a:t>
            </a:r>
          </a:p>
          <a:p>
            <a:pPr lvl="1">
              <a:lnSpc>
                <a:spcPct val="90000"/>
              </a:lnSpc>
            </a:pPr>
            <a:endParaRPr lang="en-US" altLang="ja-JP" sz="1600" smtClean="0">
              <a:latin typeface="Consolas" pitchFamily="49" charset="0"/>
            </a:endParaRPr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4448175" y="324643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 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whit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557338"/>
            <a:ext cx="7416800" cy="1295400"/>
          </a:xfrm>
          <a:prstGeom prst="rect">
            <a:avLst/>
          </a:prstGeom>
          <a:noFill/>
        </p:spPr>
      </p:pic>
      <p:sp>
        <p:nvSpPr>
          <p:cNvPr id="31746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z="4400" smtClean="0">
                <a:latin typeface="Consolas" pitchFamily="49" charset="0"/>
              </a:rPr>
              <a:t>null</a:t>
            </a:r>
            <a:r>
              <a:rPr lang="en-US" altLang="ja-JP" sz="4400" smtClean="0"/>
              <a:t> </a:t>
            </a:r>
            <a:r>
              <a:rPr lang="ja-JP" altLang="en-US" sz="4400" smtClean="0"/>
              <a:t>への対処方法 </a:t>
            </a:r>
            <a:r>
              <a:rPr lang="en-US" altLang="ja-JP" sz="4400" smtClean="0"/>
              <a:t>(7)</a:t>
            </a:r>
            <a:endParaRPr lang="ja-JP" altLang="en-US" sz="4400" smtClean="0"/>
          </a:p>
        </p:txBody>
      </p:sp>
      <p:sp>
        <p:nvSpPr>
          <p:cNvPr id="31747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z="2800" smtClean="0">
                <a:latin typeface="Consolas" pitchFamily="49" charset="0"/>
              </a:rPr>
              <a:t>使ってみる</a:t>
            </a:r>
          </a:p>
          <a:p>
            <a:pPr lvl="1"/>
            <a:r>
              <a:rPr lang="en-US" altLang="ja-JP" sz="2000" smtClean="0">
                <a:latin typeface="Consolas" pitchFamily="49" charset="0"/>
              </a:rPr>
              <a:t>Default&lt;string&gt; s = null;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Console.WriteLine(s == "");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Default&lt;StreamReader&gt; r = null; // true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Console.WriteLine((r == StreamReader.Null)); // true</a:t>
            </a:r>
          </a:p>
          <a:p>
            <a:r>
              <a:rPr lang="en-US" altLang="ja-JP" sz="2800" smtClean="0">
                <a:latin typeface="Consolas" pitchFamily="49" charset="0"/>
              </a:rPr>
              <a:t>null</a:t>
            </a:r>
            <a:r>
              <a:rPr lang="en-US" altLang="ja-JP" sz="2800" smtClean="0">
                <a:latin typeface="ＭＳ Ｐゴシック" pitchFamily="50" charset="-128"/>
              </a:rPr>
              <a:t> </a:t>
            </a:r>
            <a:r>
              <a:rPr lang="ja-JP" altLang="en-US" sz="2800" smtClean="0">
                <a:latin typeface="Consolas" pitchFamily="49" charset="0"/>
              </a:rPr>
              <a:t>値の代入がうまく回避されている。</a:t>
            </a:r>
          </a:p>
          <a:p>
            <a:endParaRPr lang="ja-JP" altLang="en-US" sz="2800" smtClean="0">
              <a:latin typeface="Consolas" pitchFamily="49" charset="0"/>
            </a:endParaRPr>
          </a:p>
          <a:p>
            <a:r>
              <a:rPr lang="ja-JP" altLang="en-US" sz="2800" smtClean="0">
                <a:latin typeface="Consolas" pitchFamily="49" charset="0"/>
              </a:rPr>
              <a:t>色々作ってみましたが結構便利</a:t>
            </a:r>
            <a:r>
              <a:rPr lang="en-US" altLang="ja-JP" sz="2800" smtClean="0">
                <a:latin typeface="Consolas" pitchFamily="49" charset="0"/>
              </a:rPr>
              <a:t>…</a:t>
            </a:r>
            <a:r>
              <a:rPr lang="ja-JP" altLang="en-US" sz="2800" smtClean="0">
                <a:latin typeface="Consolas" pitchFamily="49" charset="0"/>
              </a:rPr>
              <a:t>かもしれない？</a:t>
            </a:r>
          </a:p>
          <a:p>
            <a:endParaRPr lang="ja-JP" altLang="en-US" sz="2800" smtClean="0">
              <a:latin typeface="Consolas" pitchFamily="49" charset="0"/>
            </a:endParaRPr>
          </a:p>
          <a:p>
            <a:r>
              <a:rPr lang="ja-JP" altLang="en-US" sz="2800" smtClean="0">
                <a:latin typeface="Consolas" pitchFamily="49" charset="0"/>
              </a:rPr>
              <a:t>行儀が本当に良くないのでご利用は計画的に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sz="4400" smtClean="0">
                <a:latin typeface="Consolas" pitchFamily="49" charset="0"/>
              </a:rPr>
              <a:t>まとめ</a:t>
            </a:r>
            <a:endParaRPr lang="ja-JP" altLang="en-US" sz="4400" smtClean="0"/>
          </a:p>
        </p:txBody>
      </p:sp>
      <p:sp>
        <p:nvSpPr>
          <p:cNvPr id="33795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>
                <a:latin typeface="Consolas" pitchFamily="49" charset="0"/>
              </a:rPr>
              <a:t>いろいろ作ってみるのは結構楽しいです</a:t>
            </a:r>
          </a:p>
          <a:p>
            <a:r>
              <a:rPr lang="en-US" altLang="ja-JP" smtClean="0">
                <a:latin typeface="Consolas" pitchFamily="49" charset="0"/>
              </a:rPr>
              <a:t>null</a:t>
            </a:r>
            <a:r>
              <a:rPr lang="en-US" altLang="ja-JP" smtClean="0"/>
              <a:t> </a:t>
            </a:r>
            <a:r>
              <a:rPr lang="ja-JP" altLang="en-US" smtClean="0"/>
              <a:t>をうまくやり込めて楽しいプログラミング</a:t>
            </a:r>
          </a:p>
          <a:p>
            <a:r>
              <a:rPr lang="ja-JP" altLang="en-US" smtClean="0"/>
              <a:t>行儀の悪いコードはほどほどにしましょう</a:t>
            </a:r>
          </a:p>
          <a:p>
            <a:r>
              <a:rPr lang="ja-JP" altLang="en-US" smtClean="0"/>
              <a:t>実はきながら型構造考えてたけど</a:t>
            </a:r>
            <a:br>
              <a:rPr lang="ja-JP" altLang="en-US" smtClean="0"/>
            </a:br>
            <a:r>
              <a:rPr lang="ja-JP" altLang="en-US" smtClean="0"/>
              <a:t>意外と使えるかも</a:t>
            </a:r>
            <a:r>
              <a:rPr lang="en-US" altLang="ja-JP" smtClean="0"/>
              <a:t>…</a:t>
            </a:r>
            <a:r>
              <a:rPr lang="ja-JP" altLang="en-US" smtClean="0"/>
              <a:t>？</a:t>
            </a:r>
          </a:p>
          <a:p>
            <a:r>
              <a:rPr lang="ja-JP" altLang="en-US" smtClean="0"/>
              <a:t>二郎はラーメンではありません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4400" smtClean="0"/>
              <a:t>事故紹介</a:t>
            </a:r>
          </a:p>
        </p:txBody>
      </p:sp>
      <p:sp>
        <p:nvSpPr>
          <p:cNvPr id="17410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/>
              <a:t>廃ついったったー</a:t>
            </a:r>
          </a:p>
          <a:p>
            <a:pPr lvl="1"/>
            <a:r>
              <a:rPr lang="en-US" altLang="ja-JP" smtClean="0">
                <a:solidFill>
                  <a:srgbClr val="0000FF"/>
                </a:solidFill>
              </a:rPr>
              <a:t>https://twitter.com/takeshik</a:t>
            </a:r>
          </a:p>
          <a:p>
            <a:r>
              <a:rPr lang="ja-JP" altLang="en-US" smtClean="0"/>
              <a:t>ジロリアン</a:t>
            </a:r>
          </a:p>
          <a:p>
            <a:pPr lvl="1"/>
            <a:r>
              <a:rPr lang="ja-JP" altLang="en-US" smtClean="0"/>
              <a:t>ホーム</a:t>
            </a:r>
            <a:r>
              <a:rPr lang="en-US" altLang="ja-JP" smtClean="0"/>
              <a:t>: </a:t>
            </a:r>
            <a:r>
              <a:rPr lang="ja-JP" altLang="en-US" smtClean="0"/>
              <a:t>仙川</a:t>
            </a:r>
          </a:p>
          <a:p>
            <a:pPr lvl="1"/>
            <a:r>
              <a:rPr lang="ja-JP" altLang="en-US" smtClean="0"/>
              <a:t>三田本店にはまだ行けてません</a:t>
            </a:r>
          </a:p>
          <a:p>
            <a:r>
              <a:rPr lang="en-US" altLang="ja-JP" smtClean="0"/>
              <a:t>Twitter </a:t>
            </a:r>
            <a:r>
              <a:rPr lang="ja-JP" altLang="en-US" smtClean="0"/>
              <a:t>クライアント</a:t>
            </a:r>
            <a:r>
              <a:rPr lang="en-US" altLang="ja-JP" smtClean="0"/>
              <a:t>? MetaTweet </a:t>
            </a:r>
            <a:r>
              <a:rPr lang="ja-JP" altLang="en-US" smtClean="0"/>
              <a:t>制作中</a:t>
            </a:r>
          </a:p>
          <a:p>
            <a:pPr lvl="1"/>
            <a:r>
              <a:rPr lang="en-US" altLang="ja-JP" smtClean="0">
                <a:solidFill>
                  <a:srgbClr val="0000FF"/>
                </a:solidFill>
              </a:rPr>
              <a:t>http://www.metatweet.org/</a:t>
            </a:r>
          </a:p>
          <a:p>
            <a:pPr lvl="1"/>
            <a:r>
              <a:rPr lang="ja-JP" altLang="en-US" smtClean="0"/>
              <a:t>未だに未完成　永遠に開発中</a:t>
            </a:r>
          </a:p>
          <a:p>
            <a:r>
              <a:rPr lang="ja-JP" altLang="en-US" sz="2400" smtClean="0"/>
              <a:t>おまけで </a:t>
            </a:r>
            <a:r>
              <a:rPr lang="en-US" altLang="ja-JP" sz="2400" smtClean="0"/>
              <a:t>Tween </a:t>
            </a:r>
            <a:r>
              <a:rPr lang="ja-JP" altLang="en-US" sz="2400" smtClean="0"/>
              <a:t>に手を出してみたり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sz="4400" smtClean="0"/>
              <a:t>流れとか</a:t>
            </a:r>
          </a:p>
        </p:txBody>
      </p:sp>
      <p:sp>
        <p:nvSpPr>
          <p:cNvPr id="18435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/>
              <a:t>対象環境</a:t>
            </a:r>
            <a:r>
              <a:rPr lang="en-US" altLang="ja-JP" smtClean="0"/>
              <a:t>: .NET</a:t>
            </a:r>
            <a:r>
              <a:rPr lang="ja-JP" altLang="en-US" smtClean="0"/>
              <a:t>　　使用言語</a:t>
            </a:r>
            <a:r>
              <a:rPr lang="en-US" altLang="ja-JP" smtClean="0"/>
              <a:t>: C# 3.0</a:t>
            </a:r>
          </a:p>
          <a:p>
            <a:pPr lvl="3"/>
            <a:endParaRPr lang="en-US" altLang="ja-JP" smtClean="0">
              <a:latin typeface="Consolas" pitchFamily="49" charset="0"/>
            </a:endParaRPr>
          </a:p>
          <a:p>
            <a:r>
              <a:rPr lang="en-US" altLang="ja-JP" smtClean="0">
                <a:latin typeface="Consolas" pitchFamily="49" charset="0"/>
              </a:rPr>
              <a:t>null</a:t>
            </a:r>
            <a:r>
              <a:rPr lang="en-US" altLang="ja-JP" smtClean="0"/>
              <a:t> </a:t>
            </a:r>
            <a:r>
              <a:rPr lang="ja-JP" altLang="en-US" smtClean="0"/>
              <a:t>の何たるかについて軽く解説</a:t>
            </a:r>
            <a:br>
              <a:rPr lang="ja-JP" altLang="en-US" smtClean="0"/>
            </a:br>
            <a:r>
              <a:rPr lang="ja-JP" altLang="en-US" smtClean="0"/>
              <a:t>　　↓</a:t>
            </a:r>
          </a:p>
          <a:p>
            <a:r>
              <a:rPr lang="en-US" altLang="ja-JP" smtClean="0">
                <a:latin typeface="Consolas" pitchFamily="49" charset="0"/>
              </a:rPr>
              <a:t>null</a:t>
            </a:r>
            <a:r>
              <a:rPr lang="en-US" altLang="ja-JP" smtClean="0"/>
              <a:t> </a:t>
            </a:r>
            <a:r>
              <a:rPr lang="ja-JP" altLang="en-US" smtClean="0"/>
              <a:t>のいやらしさについて嘆く</a:t>
            </a:r>
            <a:br>
              <a:rPr lang="ja-JP" altLang="en-US" smtClean="0"/>
            </a:br>
            <a:r>
              <a:rPr lang="ja-JP" altLang="en-US" smtClean="0"/>
              <a:t>　　↓</a:t>
            </a:r>
          </a:p>
          <a:p>
            <a:r>
              <a:rPr lang="en-US" altLang="ja-JP" smtClean="0">
                <a:latin typeface="Consolas" pitchFamily="49" charset="0"/>
              </a:rPr>
              <a:t>null</a:t>
            </a:r>
            <a:r>
              <a:rPr lang="en-US" altLang="ja-JP" smtClean="0"/>
              <a:t> </a:t>
            </a:r>
            <a:r>
              <a:rPr lang="ja-JP" altLang="en-US" smtClean="0"/>
              <a:t>に立ち向かう手段をいくつか取り上げる</a:t>
            </a:r>
            <a:br>
              <a:rPr lang="ja-JP" altLang="en-US" smtClean="0"/>
            </a:br>
            <a:r>
              <a:rPr lang="ja-JP" altLang="en-US" smtClean="0"/>
              <a:t>　　↓</a:t>
            </a:r>
          </a:p>
          <a:p>
            <a:r>
              <a:rPr lang="ja-JP" altLang="en-US" b="1" smtClean="0"/>
              <a:t>時間が余ったら二郎の素晴らしさを熱く語る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ja-JP" altLang="en-US" sz="4400" smtClean="0"/>
              <a:t>で、</a:t>
            </a:r>
            <a:r>
              <a:rPr lang="en-US" altLang="ja-JP" sz="4400" smtClean="0">
                <a:latin typeface="Consolas" pitchFamily="49" charset="0"/>
              </a:rPr>
              <a:t>null</a:t>
            </a:r>
            <a:r>
              <a:rPr lang="en-US" altLang="ja-JP" sz="4400" smtClean="0"/>
              <a:t> </a:t>
            </a:r>
            <a:r>
              <a:rPr lang="ja-JP" altLang="en-US" sz="4400" smtClean="0"/>
              <a:t>ってなんぞ</a:t>
            </a:r>
            <a:r>
              <a:rPr lang="en-US" altLang="ja-JP" sz="4400" smtClean="0"/>
              <a:t>?</a:t>
            </a:r>
          </a:p>
        </p:txBody>
      </p:sp>
      <p:sp>
        <p:nvSpPr>
          <p:cNvPr id="19459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/>
              <a:t>どのオブジェクトも参照していないことを</a:t>
            </a:r>
            <a:br>
              <a:rPr lang="ja-JP" altLang="en-US" smtClean="0"/>
            </a:br>
            <a:r>
              <a:rPr lang="ja-JP" altLang="en-US" smtClean="0"/>
              <a:t>示す特別な値</a:t>
            </a:r>
          </a:p>
          <a:p>
            <a:r>
              <a:rPr lang="en-US" altLang="ja-JP" smtClean="0"/>
              <a:t>(Visual Basic </a:t>
            </a:r>
            <a:r>
              <a:rPr lang="ja-JP" altLang="en-US" smtClean="0"/>
              <a:t>では </a:t>
            </a:r>
            <a:r>
              <a:rPr lang="en-US" altLang="ja-JP" smtClean="0">
                <a:latin typeface="Consolas" pitchFamily="49" charset="0"/>
              </a:rPr>
              <a:t>Nothing</a:t>
            </a:r>
            <a:r>
              <a:rPr lang="en-US" altLang="ja-JP" smtClean="0"/>
              <a:t>)</a:t>
            </a:r>
          </a:p>
          <a:p>
            <a:r>
              <a:rPr lang="ja-JP" altLang="en-US" smtClean="0"/>
              <a:t>メンバにアクセスしようとすると例外</a:t>
            </a:r>
            <a:br>
              <a:rPr lang="ja-JP" altLang="en-US" smtClean="0"/>
            </a:br>
            <a:r>
              <a:rPr lang="en-US" altLang="ja-JP" smtClean="0">
                <a:latin typeface="Consolas" pitchFamily="49" charset="0"/>
              </a:rPr>
              <a:t>NullReferenceException</a:t>
            </a:r>
            <a:r>
              <a:rPr lang="en-US" altLang="ja-JP" smtClean="0"/>
              <a:t> </a:t>
            </a:r>
            <a:r>
              <a:rPr lang="ja-JP" altLang="en-US" smtClean="0"/>
              <a:t>を投げる</a:t>
            </a:r>
          </a:p>
          <a:p>
            <a:r>
              <a:rPr lang="ja-JP" altLang="en-US" smtClean="0"/>
              <a:t>値型 </a:t>
            </a:r>
            <a:r>
              <a:rPr lang="en-US" altLang="ja-JP" smtClean="0"/>
              <a:t>(</a:t>
            </a:r>
            <a:r>
              <a:rPr lang="en-US" altLang="ja-JP" smtClean="0">
                <a:latin typeface="Consolas" pitchFamily="49" charset="0"/>
              </a:rPr>
              <a:t>struct</a:t>
            </a:r>
            <a:r>
              <a:rPr lang="en-US" altLang="ja-JP" smtClean="0"/>
              <a:t>, </a:t>
            </a:r>
            <a:r>
              <a:rPr lang="en-US" altLang="ja-JP" smtClean="0">
                <a:latin typeface="Consolas" pitchFamily="49" charset="0"/>
              </a:rPr>
              <a:t>enum</a:t>
            </a:r>
            <a:r>
              <a:rPr lang="en-US" altLang="ja-JP" smtClean="0"/>
              <a:t>) </a:t>
            </a:r>
            <a:r>
              <a:rPr lang="ja-JP" altLang="en-US" smtClean="0"/>
              <a:t>には代入できない</a:t>
            </a:r>
          </a:p>
          <a:p>
            <a:endParaRPr lang="en-US" altLang="ja-JP" smtClean="0"/>
          </a:p>
          <a:p>
            <a:r>
              <a:rPr lang="ja-JP" altLang="en-US" smtClean="0"/>
              <a:t>小難しい話は全部割愛 </a:t>
            </a:r>
            <a:r>
              <a:rPr lang="en-US" altLang="ja-JP" smtClean="0"/>
              <a:t>(</a:t>
            </a:r>
            <a:r>
              <a:rPr lang="ja-JP" altLang="en-US" smtClean="0"/>
              <a:t>←重要</a:t>
            </a:r>
            <a:r>
              <a:rPr lang="en-US" altLang="ja-JP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z="4400" smtClean="0">
                <a:latin typeface="Consolas" pitchFamily="49" charset="0"/>
              </a:rPr>
              <a:t>null</a:t>
            </a:r>
            <a:r>
              <a:rPr lang="en-US" altLang="ja-JP" sz="4400" smtClean="0"/>
              <a:t> </a:t>
            </a:r>
            <a:r>
              <a:rPr lang="ja-JP" altLang="en-US" sz="4400" smtClean="0"/>
              <a:t>の周辺要素</a:t>
            </a:r>
          </a:p>
        </p:txBody>
      </p:sp>
      <p:sp>
        <p:nvSpPr>
          <p:cNvPr id="20483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en-US" altLang="ja-JP" smtClean="0">
                <a:latin typeface="Consolas" pitchFamily="49" charset="0"/>
              </a:rPr>
              <a:t>Nullable&lt;T&gt;</a:t>
            </a:r>
            <a:r>
              <a:rPr lang="en-US" altLang="ja-JP" smtClean="0"/>
              <a:t> </a:t>
            </a:r>
            <a:r>
              <a:rPr lang="ja-JP" altLang="en-US" smtClean="0"/>
              <a:t>型 </a:t>
            </a:r>
            <a:r>
              <a:rPr lang="en-US" altLang="ja-JP" smtClean="0"/>
              <a:t>(</a:t>
            </a:r>
            <a:r>
              <a:rPr lang="en-US" altLang="ja-JP" smtClean="0">
                <a:latin typeface="Consolas" pitchFamily="49" charset="0"/>
              </a:rPr>
              <a:t>T?</a:t>
            </a:r>
            <a:r>
              <a:rPr lang="en-US" altLang="ja-JP" smtClean="0"/>
              <a:t>)</a:t>
            </a:r>
          </a:p>
          <a:p>
            <a:pPr lvl="1"/>
            <a:r>
              <a:rPr lang="ja-JP" altLang="en-US" smtClean="0"/>
              <a:t>値型でも </a:t>
            </a:r>
            <a:r>
              <a:rPr lang="en-US" altLang="ja-JP" smtClean="0">
                <a:latin typeface="Consolas" pitchFamily="49" charset="0"/>
              </a:rPr>
              <a:t>null</a:t>
            </a:r>
            <a:r>
              <a:rPr lang="en-US" altLang="ja-JP" smtClean="0"/>
              <a:t> </a:t>
            </a:r>
            <a:r>
              <a:rPr lang="ja-JP" altLang="en-US" smtClean="0"/>
              <a:t>を使えるようにする</a:t>
            </a:r>
            <a:endParaRPr lang="en-US" altLang="ja-JP" smtClean="0"/>
          </a:p>
          <a:p>
            <a:pPr lvl="1"/>
            <a:r>
              <a:rPr lang="en-US" altLang="ja-JP" smtClean="0">
                <a:latin typeface="Consolas" pitchFamily="49" charset="0"/>
              </a:rPr>
              <a:t>null</a:t>
            </a:r>
            <a:r>
              <a:rPr lang="en-US" altLang="ja-JP" smtClean="0"/>
              <a:t> </a:t>
            </a:r>
            <a:r>
              <a:rPr lang="ja-JP" altLang="en-US" smtClean="0"/>
              <a:t>をそのまま設定可能。取得はちょっと面倒</a:t>
            </a:r>
          </a:p>
          <a:p>
            <a:r>
              <a:rPr lang="en-US" altLang="ja-JP" smtClean="0">
                <a:latin typeface="Consolas" pitchFamily="49" charset="0"/>
              </a:rPr>
              <a:t>null</a:t>
            </a:r>
            <a:r>
              <a:rPr lang="en-US" altLang="ja-JP" smtClean="0"/>
              <a:t> </a:t>
            </a:r>
            <a:r>
              <a:rPr lang="ja-JP" altLang="en-US" smtClean="0"/>
              <a:t>結合演算子 </a:t>
            </a:r>
            <a:r>
              <a:rPr lang="en-US" altLang="ja-JP" smtClean="0"/>
              <a:t>(</a:t>
            </a:r>
            <a:r>
              <a:rPr lang="en-US" altLang="ja-JP" smtClean="0">
                <a:latin typeface="Consolas" pitchFamily="49" charset="0"/>
              </a:rPr>
              <a:t>??</a:t>
            </a:r>
            <a:r>
              <a:rPr lang="en-US" altLang="ja-JP" smtClean="0"/>
              <a:t>)</a:t>
            </a:r>
          </a:p>
          <a:p>
            <a:pPr lvl="1"/>
            <a:r>
              <a:rPr lang="en-US" altLang="ja-JP" smtClean="0">
                <a:latin typeface="Consolas" pitchFamily="49" charset="0"/>
              </a:rPr>
              <a:t>a ?? b</a:t>
            </a:r>
            <a:r>
              <a:rPr lang="ja-JP" altLang="en-US" smtClean="0"/>
              <a:t>　　＝　　</a:t>
            </a:r>
            <a:r>
              <a:rPr lang="en-US" altLang="ja-JP" smtClean="0">
                <a:latin typeface="Consolas" pitchFamily="49" charset="0"/>
              </a:rPr>
              <a:t>a != null ? a : b</a:t>
            </a:r>
          </a:p>
          <a:p>
            <a:r>
              <a:rPr lang="en-US" altLang="ja-JP" smtClean="0">
                <a:latin typeface="Consolas" pitchFamily="49" charset="0"/>
              </a:rPr>
              <a:t>default</a:t>
            </a:r>
            <a:r>
              <a:rPr lang="ja-JP" altLang="en-US" smtClean="0"/>
              <a:t> キーワード</a:t>
            </a:r>
          </a:p>
          <a:p>
            <a:pPr lvl="1"/>
            <a:r>
              <a:rPr lang="ja-JP" altLang="en-US" smtClean="0"/>
              <a:t>参照型の場合 </a:t>
            </a:r>
            <a:r>
              <a:rPr lang="en-US" altLang="ja-JP" smtClean="0">
                <a:latin typeface="Consolas" pitchFamily="49" charset="0"/>
              </a:rPr>
              <a:t>null</a:t>
            </a:r>
            <a:r>
              <a:rPr lang="ja-JP" altLang="en-US" smtClean="0"/>
              <a:t>、値型の場合デフォルト値</a:t>
            </a:r>
          </a:p>
          <a:p>
            <a:pPr lvl="2"/>
            <a:r>
              <a:rPr lang="en-US" altLang="ja-JP" smtClean="0"/>
              <a:t>Generics </a:t>
            </a:r>
            <a:r>
              <a:rPr lang="ja-JP" altLang="en-US" smtClean="0"/>
              <a:t>向け機能</a:t>
            </a:r>
          </a:p>
          <a:p>
            <a:pPr lvl="2"/>
            <a:r>
              <a:rPr lang="en-US" altLang="ja-JP" smtClean="0">
                <a:latin typeface="Consolas" pitchFamily="49" charset="0"/>
              </a:rPr>
              <a:t>default(int?) == null</a:t>
            </a:r>
          </a:p>
          <a:p>
            <a:pPr lvl="2"/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z="4400" smtClean="0">
                <a:latin typeface="Consolas" pitchFamily="49" charset="0"/>
              </a:rPr>
              <a:t>null</a:t>
            </a:r>
            <a:r>
              <a:rPr lang="en-US" altLang="ja-JP" sz="4400" smtClean="0"/>
              <a:t> </a:t>
            </a:r>
            <a:r>
              <a:rPr lang="ja-JP" altLang="en-US" sz="4400" smtClean="0"/>
              <a:t>の恐怖</a:t>
            </a:r>
          </a:p>
        </p:txBody>
      </p:sp>
      <p:sp>
        <p:nvSpPr>
          <p:cNvPr id="22531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>
                <a:latin typeface="Consolas" pitchFamily="49" charset="0"/>
              </a:rPr>
              <a:t>ちょっとのことで例外が飛ぶ</a:t>
            </a:r>
          </a:p>
          <a:p>
            <a:pPr lvl="1"/>
            <a:r>
              <a:rPr lang="ja-JP" altLang="en-US" smtClean="0">
                <a:latin typeface="Consolas" pitchFamily="49" charset="0"/>
              </a:rPr>
              <a:t>プロパティとかにアクセスするだけでアウト</a:t>
            </a:r>
          </a:p>
          <a:p>
            <a:r>
              <a:rPr lang="ja-JP" altLang="en-US" smtClean="0">
                <a:latin typeface="Consolas" pitchFamily="49" charset="0"/>
              </a:rPr>
              <a:t>チェックとか面倒</a:t>
            </a:r>
          </a:p>
          <a:p>
            <a:pPr lvl="1"/>
            <a:r>
              <a:rPr lang="en-US" altLang="ja-JP" smtClean="0">
                <a:latin typeface="Consolas" pitchFamily="49" charset="0"/>
              </a:rPr>
              <a:t>if (a == null)</a:t>
            </a:r>
            <a:r>
              <a:rPr lang="en-US" altLang="ja-JP" smtClean="0">
                <a:latin typeface="ＭＳ Ｐゴシック" pitchFamily="50" charset="-128"/>
              </a:rPr>
              <a:t> </a:t>
            </a:r>
            <a:r>
              <a:rPr lang="ja-JP" altLang="en-US" smtClean="0">
                <a:latin typeface="Consolas" pitchFamily="49" charset="0"/>
              </a:rPr>
              <a:t>とか苦痛</a:t>
            </a:r>
          </a:p>
          <a:p>
            <a:r>
              <a:rPr lang="ja-JP" altLang="en-US" smtClean="0">
                <a:latin typeface="Consolas" pitchFamily="49" charset="0"/>
              </a:rPr>
              <a:t>面倒なのに結構</a:t>
            </a:r>
            <a:r>
              <a:rPr lang="ja-JP" altLang="en-US" smtClean="0">
                <a:latin typeface="ＭＳ Ｐゴシック" pitchFamily="50" charset="-128"/>
              </a:rPr>
              <a:t> </a:t>
            </a:r>
            <a:r>
              <a:rPr lang="en-US" altLang="ja-JP" smtClean="0">
                <a:latin typeface="Consolas" pitchFamily="49" charset="0"/>
              </a:rPr>
              <a:t>null</a:t>
            </a:r>
            <a:r>
              <a:rPr lang="en-US" altLang="ja-JP" smtClean="0">
                <a:latin typeface="ＭＳ Ｐゴシック" pitchFamily="50" charset="-128"/>
              </a:rPr>
              <a:t> </a:t>
            </a:r>
            <a:r>
              <a:rPr lang="ja-JP" altLang="en-US" smtClean="0">
                <a:latin typeface="Consolas" pitchFamily="49" charset="0"/>
              </a:rPr>
              <a:t>を返すメソッドが多い</a:t>
            </a:r>
          </a:p>
          <a:p>
            <a:r>
              <a:rPr lang="ja-JP" altLang="en-US" smtClean="0">
                <a:latin typeface="Consolas" pitchFamily="49" charset="0"/>
              </a:rPr>
              <a:t>「無」を表すのにもっと適切な値が存在する</a:t>
            </a:r>
            <a:br>
              <a:rPr lang="ja-JP" altLang="en-US" smtClean="0">
                <a:latin typeface="Consolas" pitchFamily="49" charset="0"/>
              </a:rPr>
            </a:br>
            <a:r>
              <a:rPr lang="ja-JP" altLang="en-US" smtClean="0">
                <a:latin typeface="Consolas" pitchFamily="49" charset="0"/>
              </a:rPr>
              <a:t>場合がある</a:t>
            </a:r>
            <a:r>
              <a:rPr lang="ja-JP" altLang="en-US" smtClean="0"/>
              <a:t> </a:t>
            </a:r>
            <a:r>
              <a:rPr lang="en-US" altLang="ja-JP" smtClean="0"/>
              <a:t>(ex. </a:t>
            </a:r>
            <a:r>
              <a:rPr lang="en-US" altLang="ja-JP" noProof="1" smtClean="0">
                <a:latin typeface="Consolas" pitchFamily="49" charset="0"/>
              </a:rPr>
              <a:t>Stream.Null</a:t>
            </a:r>
            <a:r>
              <a:rPr lang="en-US" altLang="ja-JP" smtClean="0"/>
              <a:t>)</a:t>
            </a:r>
          </a:p>
          <a:p>
            <a:r>
              <a:rPr lang="en-US" altLang="ja-JP" sz="4000" smtClean="0">
                <a:latin typeface="Consolas" pitchFamily="49" charset="0"/>
              </a:rPr>
              <a:t>…</a:t>
            </a:r>
            <a:r>
              <a:rPr lang="ja-JP" altLang="en-US" sz="4000" smtClean="0">
                <a:latin typeface="Consolas" pitchFamily="49" charset="0"/>
              </a:rPr>
              <a:t>できれば見なかったことにしたい！</a:t>
            </a:r>
            <a:endParaRPr lang="en-US" altLang="ja-JP" sz="4000" smtClean="0">
              <a:latin typeface="Consolas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z="4400" smtClean="0">
                <a:latin typeface="Consolas" pitchFamily="49" charset="0"/>
              </a:rPr>
              <a:t>null</a:t>
            </a:r>
            <a:r>
              <a:rPr lang="en-US" altLang="ja-JP" sz="4400" smtClean="0">
                <a:latin typeface="ＭＳ Ｐゴシック" pitchFamily="50" charset="-128"/>
              </a:rPr>
              <a:t> </a:t>
            </a:r>
            <a:r>
              <a:rPr lang="ja-JP" altLang="en-US" sz="4400" smtClean="0">
                <a:latin typeface="Consolas" pitchFamily="49" charset="0"/>
              </a:rPr>
              <a:t>への対処方法</a:t>
            </a:r>
            <a:r>
              <a:rPr lang="ja-JP" altLang="en-US" sz="4400" smtClean="0"/>
              <a:t> </a:t>
            </a:r>
            <a:r>
              <a:rPr lang="en-US" altLang="ja-JP" sz="4400" smtClean="0"/>
              <a:t>(1)</a:t>
            </a:r>
          </a:p>
        </p:txBody>
      </p:sp>
      <p:sp>
        <p:nvSpPr>
          <p:cNvPr id="24579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>
                <a:latin typeface="Consolas" pitchFamily="49" charset="0"/>
              </a:rPr>
              <a:t>真面目に条件分岐</a:t>
            </a:r>
          </a:p>
          <a:p>
            <a:pPr lvl="1"/>
            <a:r>
              <a:rPr lang="en-US" altLang="ja-JP" smtClean="0">
                <a:latin typeface="Consolas" pitchFamily="49" charset="0"/>
              </a:rPr>
              <a:t>if (a == null) ...;</a:t>
            </a:r>
          </a:p>
          <a:p>
            <a:pPr lvl="1"/>
            <a:r>
              <a:rPr lang="ja-JP" altLang="en-US" smtClean="0">
                <a:latin typeface="Consolas" pitchFamily="49" charset="0"/>
              </a:rPr>
              <a:t>単体だとそうでもないがちょっと面倒</a:t>
            </a:r>
          </a:p>
          <a:p>
            <a:pPr lvl="4"/>
            <a:endParaRPr lang="ja-JP" altLang="en-US" smtClean="0">
              <a:latin typeface="Consolas" pitchFamily="49" charset="0"/>
            </a:endParaRPr>
          </a:p>
          <a:p>
            <a:r>
              <a:rPr lang="en-US" altLang="ja-JP" smtClean="0">
                <a:latin typeface="Consolas" pitchFamily="49" charset="0"/>
              </a:rPr>
              <a:t>null</a:t>
            </a:r>
            <a:r>
              <a:rPr lang="en-US" altLang="ja-JP" smtClean="0">
                <a:latin typeface="ＭＳ Ｐゴシック" pitchFamily="50" charset="-128"/>
              </a:rPr>
              <a:t> </a:t>
            </a:r>
            <a:r>
              <a:rPr lang="ja-JP" altLang="en-US" smtClean="0">
                <a:latin typeface="Consolas" pitchFamily="49" charset="0"/>
              </a:rPr>
              <a:t>結合演算子の利用</a:t>
            </a:r>
          </a:p>
          <a:p>
            <a:pPr lvl="1"/>
            <a:r>
              <a:rPr lang="en-US" altLang="ja-JP" smtClean="0">
                <a:latin typeface="Consolas" pitchFamily="49" charset="0"/>
              </a:rPr>
              <a:t>a = a ?? new T(...);</a:t>
            </a:r>
          </a:p>
          <a:p>
            <a:pPr lvl="1"/>
            <a:r>
              <a:rPr lang="ja-JP" altLang="en-US" smtClean="0">
                <a:latin typeface="Consolas" pitchFamily="49" charset="0"/>
              </a:rPr>
              <a:t>初期化みたいな用途とかだと使えるかも</a:t>
            </a:r>
          </a:p>
          <a:p>
            <a:pPr lvl="1"/>
            <a:r>
              <a:rPr lang="ja-JP" altLang="en-US" smtClean="0">
                <a:latin typeface="Consolas" pitchFamily="49" charset="0"/>
              </a:rPr>
              <a:t>使い所が広く存在するか微妙</a:t>
            </a:r>
          </a:p>
          <a:p>
            <a:pPr lvl="2"/>
            <a:endParaRPr lang="ja-JP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6" name="Picture 6" descr="whit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628775"/>
            <a:ext cx="7343775" cy="2519363"/>
          </a:xfrm>
          <a:prstGeom prst="rect">
            <a:avLst/>
          </a:prstGeom>
          <a:noFill/>
        </p:spPr>
      </p:pic>
      <p:sp>
        <p:nvSpPr>
          <p:cNvPr id="25602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z="4400" smtClean="0">
                <a:latin typeface="Consolas" pitchFamily="49" charset="0"/>
              </a:rPr>
              <a:t>null</a:t>
            </a:r>
            <a:r>
              <a:rPr lang="en-US" altLang="ja-JP" sz="4400" smtClean="0">
                <a:latin typeface="ＭＳ Ｐゴシック" pitchFamily="50" charset="-128"/>
              </a:rPr>
              <a:t> </a:t>
            </a:r>
            <a:r>
              <a:rPr lang="ja-JP" altLang="en-US" sz="4400" smtClean="0">
                <a:latin typeface="Consolas" pitchFamily="49" charset="0"/>
              </a:rPr>
              <a:t>への対処方法</a:t>
            </a:r>
            <a:r>
              <a:rPr lang="ja-JP" altLang="en-US" sz="4400" smtClean="0"/>
              <a:t> </a:t>
            </a:r>
            <a:r>
              <a:rPr lang="en-US" altLang="ja-JP" sz="4400" smtClean="0"/>
              <a:t>(2)</a:t>
            </a:r>
            <a:endParaRPr lang="ja-JP" altLang="en-US" sz="4400" smtClean="0"/>
          </a:p>
        </p:txBody>
      </p:sp>
      <p:sp>
        <p:nvSpPr>
          <p:cNvPr id="25603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mtClean="0">
                <a:latin typeface="Consolas" pitchFamily="49" charset="0"/>
              </a:rPr>
              <a:t>ちょっとしたメソッドを作る</a:t>
            </a:r>
          </a:p>
          <a:p>
            <a:pPr lvl="1"/>
            <a:r>
              <a:rPr lang="en-US" altLang="ja-JP" sz="2000" smtClean="0">
                <a:latin typeface="Consolas" pitchFamily="49" charset="0"/>
              </a:rPr>
              <a:t>TResult GetOrNull&lt;TSource, TResult&gt;(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    TSource obj,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    Func&lt;TSource, TResult&gt; func)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{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    return obj != default(TSource)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        ? default(TResult)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        : func(obj);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}</a:t>
            </a:r>
          </a:p>
          <a:p>
            <a:r>
              <a:rPr lang="en-US" altLang="ja-JP" sz="2400" smtClean="0">
                <a:latin typeface="Consolas" pitchFamily="49" charset="0"/>
              </a:rPr>
              <a:t>FileInfo file = ...;</a:t>
            </a:r>
          </a:p>
          <a:p>
            <a:r>
              <a:rPr lang="en-US" altLang="ja-JP" sz="2400" smtClean="0">
                <a:latin typeface="Consolas" pitchFamily="49" charset="0"/>
              </a:rPr>
              <a:t>GetOrNull(file, f =&gt; f.FullName);</a:t>
            </a:r>
          </a:p>
          <a:p>
            <a:pPr lvl="1"/>
            <a:r>
              <a:rPr lang="en-US" altLang="ja-JP" sz="2000" smtClean="0">
                <a:latin typeface="Consolas" pitchFamily="49" charset="0"/>
              </a:rPr>
              <a:t>file</a:t>
            </a:r>
            <a:r>
              <a:rPr lang="en-US" altLang="ja-JP" sz="2000" smtClean="0">
                <a:latin typeface="ＭＳ Ｐゴシック" pitchFamily="50" charset="-128"/>
              </a:rPr>
              <a:t> </a:t>
            </a:r>
            <a:r>
              <a:rPr lang="ja-JP" altLang="en-US" sz="2000" smtClean="0">
                <a:latin typeface="Consolas" pitchFamily="49" charset="0"/>
              </a:rPr>
              <a:t>が非</a:t>
            </a:r>
            <a:r>
              <a:rPr lang="ja-JP" altLang="en-US" sz="2000" smtClean="0">
                <a:latin typeface="ＭＳ Ｐゴシック" pitchFamily="50" charset="-128"/>
              </a:rPr>
              <a:t> </a:t>
            </a:r>
            <a:r>
              <a:rPr lang="en-US" altLang="ja-JP" sz="2000" smtClean="0">
                <a:latin typeface="Consolas" pitchFamily="49" charset="0"/>
              </a:rPr>
              <a:t>null</a:t>
            </a:r>
            <a:r>
              <a:rPr lang="en-US" altLang="ja-JP" sz="2000" smtClean="0">
                <a:latin typeface="ＭＳ Ｐゴシック" pitchFamily="50" charset="-128"/>
              </a:rPr>
              <a:t> </a:t>
            </a:r>
            <a:r>
              <a:rPr lang="ja-JP" altLang="en-US" sz="2000" smtClean="0">
                <a:latin typeface="Consolas" pitchFamily="49" charset="0"/>
              </a:rPr>
              <a:t>ならファイルのフルパスが取得できる</a:t>
            </a:r>
          </a:p>
          <a:p>
            <a:pPr lvl="1"/>
            <a:r>
              <a:rPr lang="en-US" altLang="ja-JP" sz="2000" smtClean="0">
                <a:latin typeface="Consolas" pitchFamily="49" charset="0"/>
              </a:rPr>
              <a:t>file</a:t>
            </a:r>
            <a:r>
              <a:rPr lang="en-US" altLang="ja-JP" sz="2000" smtClean="0">
                <a:latin typeface="ＭＳ Ｐゴシック" pitchFamily="50" charset="-128"/>
              </a:rPr>
              <a:t> </a:t>
            </a:r>
            <a:r>
              <a:rPr lang="ja-JP" altLang="en-US" sz="2000" smtClean="0">
                <a:latin typeface="Consolas" pitchFamily="49" charset="0"/>
              </a:rPr>
              <a:t>が</a:t>
            </a:r>
            <a:r>
              <a:rPr lang="ja-JP" altLang="en-US" sz="2000" smtClean="0">
                <a:latin typeface="ＭＳ Ｐゴシック" pitchFamily="50" charset="-128"/>
              </a:rPr>
              <a:t> </a:t>
            </a:r>
            <a:r>
              <a:rPr lang="en-US" altLang="ja-JP" sz="2000" smtClean="0">
                <a:latin typeface="Consolas" pitchFamily="49" charset="0"/>
              </a:rPr>
              <a:t>null</a:t>
            </a:r>
            <a:r>
              <a:rPr lang="en-US" altLang="ja-JP" sz="2000" smtClean="0">
                <a:latin typeface="ＭＳ Ｐゴシック" pitchFamily="50" charset="-128"/>
              </a:rPr>
              <a:t> </a:t>
            </a:r>
            <a:r>
              <a:rPr lang="ja-JP" altLang="en-US" sz="2000" smtClean="0">
                <a:latin typeface="Consolas" pitchFamily="49" charset="0"/>
              </a:rPr>
              <a:t>ならそのまま</a:t>
            </a:r>
            <a:r>
              <a:rPr lang="ja-JP" altLang="en-US" sz="2000" smtClean="0">
                <a:latin typeface="ＭＳ Ｐゴシック" pitchFamily="50" charset="-128"/>
              </a:rPr>
              <a:t> </a:t>
            </a:r>
            <a:r>
              <a:rPr lang="en-US" altLang="ja-JP" sz="2000" smtClean="0">
                <a:latin typeface="Consolas" pitchFamily="49" charset="0"/>
              </a:rPr>
              <a:t>null</a:t>
            </a:r>
            <a:r>
              <a:rPr lang="en-US" altLang="ja-JP" sz="2000" smtClean="0">
                <a:latin typeface="ＭＳ Ｐゴシック" pitchFamily="50" charset="-128"/>
              </a:rPr>
              <a:t> </a:t>
            </a:r>
            <a:r>
              <a:rPr lang="ja-JP" altLang="en-US" sz="2000" smtClean="0">
                <a:latin typeface="Consolas" pitchFamily="49" charset="0"/>
              </a:rPr>
              <a:t>が返る → </a:t>
            </a:r>
            <a:r>
              <a:rPr lang="ja-JP" altLang="en-US" sz="2000" b="1" smtClean="0">
                <a:latin typeface="Consolas" pitchFamily="49" charset="0"/>
              </a:rPr>
              <a:t>チェック省けて幸せ！</a:t>
            </a:r>
          </a:p>
          <a:p>
            <a:pPr>
              <a:buFontTx/>
              <a:buNone/>
            </a:pPr>
            <a:endParaRPr lang="en-US" altLang="ja-JP" sz="2400" smtClean="0">
              <a:latin typeface="Consolas" pitchFamily="49" charset="0"/>
            </a:endParaRP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448175" y="324643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 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9" name="Picture 5" descr="white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3789363"/>
            <a:ext cx="7343775" cy="1439862"/>
          </a:xfrm>
          <a:prstGeom prst="rect">
            <a:avLst/>
          </a:prstGeom>
          <a:noFill/>
        </p:spPr>
      </p:pic>
      <p:sp>
        <p:nvSpPr>
          <p:cNvPr id="26626" name="タイトル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ja-JP" sz="4400" smtClean="0">
                <a:latin typeface="Consolas" pitchFamily="49" charset="0"/>
              </a:rPr>
              <a:t>null</a:t>
            </a:r>
            <a:r>
              <a:rPr lang="en-US" altLang="ja-JP" sz="4400" smtClean="0">
                <a:latin typeface="ＭＳ Ｐゴシック" pitchFamily="50" charset="-128"/>
              </a:rPr>
              <a:t> </a:t>
            </a:r>
            <a:r>
              <a:rPr lang="ja-JP" altLang="en-US" sz="4400" smtClean="0">
                <a:latin typeface="Consolas" pitchFamily="49" charset="0"/>
              </a:rPr>
              <a:t>への対処方法</a:t>
            </a:r>
            <a:r>
              <a:rPr lang="ja-JP" altLang="en-US" sz="4400" smtClean="0"/>
              <a:t> </a:t>
            </a:r>
            <a:r>
              <a:rPr lang="en-US" altLang="ja-JP" sz="4400" smtClean="0"/>
              <a:t>(3)</a:t>
            </a:r>
            <a:endParaRPr lang="ja-JP" altLang="en-US" sz="4400" smtClean="0"/>
          </a:p>
        </p:txBody>
      </p:sp>
      <p:sp>
        <p:nvSpPr>
          <p:cNvPr id="26627" name="テキスト プレースホルダ 2"/>
          <p:cNvSpPr>
            <a:spLocks noGrp="1"/>
          </p:cNvSpPr>
          <p:nvPr>
            <p:ph type="body" idx="4294967295"/>
          </p:nvPr>
        </p:nvSpPr>
        <p:spPr>
          <a:xfrm>
            <a:off x="357188" y="1052513"/>
            <a:ext cx="8329612" cy="5073650"/>
          </a:xfrm>
        </p:spPr>
        <p:txBody>
          <a:bodyPr/>
          <a:lstStyle/>
          <a:p>
            <a:r>
              <a:rPr lang="ja-JP" altLang="en-US" sz="2800" smtClean="0">
                <a:latin typeface="Consolas" pitchFamily="49" charset="0"/>
              </a:rPr>
              <a:t>静的メソッドは何かと面倒</a:t>
            </a:r>
          </a:p>
          <a:p>
            <a:pPr lvl="1"/>
            <a:r>
              <a:rPr lang="ja-JP" altLang="en-US" sz="2400" smtClean="0">
                <a:latin typeface="Consolas" pitchFamily="49" charset="0"/>
              </a:rPr>
              <a:t>だったら拡張メソッドにすればいいじゃないか</a:t>
            </a:r>
          </a:p>
          <a:p>
            <a:r>
              <a:rPr lang="ja-JP" altLang="en-US" sz="2800" smtClean="0">
                <a:latin typeface="Consolas" pitchFamily="49" charset="0"/>
              </a:rPr>
              <a:t>拡張メソッドはただの構文糖どころじゃない</a:t>
            </a:r>
          </a:p>
          <a:p>
            <a:pPr lvl="1"/>
            <a:r>
              <a:rPr lang="ja-JP" altLang="en-US" sz="2400" smtClean="0">
                <a:latin typeface="Consolas" pitchFamily="49" charset="0"/>
              </a:rPr>
              <a:t>内部的には静的メソッドなので</a:t>
            </a:r>
            <a:r>
              <a:rPr lang="ja-JP" altLang="en-US" sz="2400" smtClean="0">
                <a:latin typeface="ＭＳ Ｐゴシック" pitchFamily="50" charset="-128"/>
              </a:rPr>
              <a:t> </a:t>
            </a:r>
            <a:r>
              <a:rPr lang="en-US" altLang="ja-JP" sz="2400" smtClean="0">
                <a:latin typeface="Consolas" pitchFamily="49" charset="0"/>
              </a:rPr>
              <a:t>this</a:t>
            </a:r>
            <a:r>
              <a:rPr lang="en-US" altLang="ja-JP" sz="2400" smtClean="0">
                <a:latin typeface="ＭＳ Ｐゴシック" pitchFamily="50" charset="-128"/>
              </a:rPr>
              <a:t> </a:t>
            </a:r>
            <a:r>
              <a:rPr lang="ja-JP" altLang="en-US" sz="2400" smtClean="0">
                <a:latin typeface="Consolas" pitchFamily="49" charset="0"/>
              </a:rPr>
              <a:t>値が</a:t>
            </a:r>
            <a:r>
              <a:rPr lang="ja-JP" altLang="en-US" sz="2400" smtClean="0">
                <a:latin typeface="ＭＳ Ｐゴシック" pitchFamily="50" charset="-128"/>
              </a:rPr>
              <a:t> </a:t>
            </a:r>
            <a:r>
              <a:rPr lang="en-US" altLang="ja-JP" sz="2400" smtClean="0">
                <a:latin typeface="Consolas" pitchFamily="49" charset="0"/>
              </a:rPr>
              <a:t>null</a:t>
            </a:r>
            <a:r>
              <a:rPr lang="en-US" altLang="ja-JP" sz="2400" smtClean="0">
                <a:latin typeface="ＭＳ Ｐゴシック" pitchFamily="50" charset="-128"/>
              </a:rPr>
              <a:t> </a:t>
            </a:r>
            <a:r>
              <a:rPr lang="ja-JP" altLang="en-US" sz="2400" smtClean="0">
                <a:latin typeface="Consolas" pitchFamily="49" charset="0"/>
              </a:rPr>
              <a:t>に</a:t>
            </a:r>
            <a:br>
              <a:rPr lang="ja-JP" altLang="en-US" sz="2400" smtClean="0">
                <a:latin typeface="Consolas" pitchFamily="49" charset="0"/>
              </a:rPr>
            </a:br>
            <a:r>
              <a:rPr lang="ja-JP" altLang="en-US" sz="2400" smtClean="0">
                <a:latin typeface="Consolas" pitchFamily="49" charset="0"/>
              </a:rPr>
              <a:t>なり得る！</a:t>
            </a:r>
            <a:r>
              <a:rPr lang="ja-JP" altLang="en-US" sz="2400" smtClean="0">
                <a:latin typeface="ＭＳ Ｐゴシック" pitchFamily="50" charset="-128"/>
              </a:rPr>
              <a:t> </a:t>
            </a:r>
            <a:r>
              <a:rPr lang="ja-JP" altLang="en-US" sz="2400" smtClean="0">
                <a:latin typeface="Consolas" pitchFamily="49" charset="0"/>
              </a:rPr>
              <a:t>→</a:t>
            </a:r>
            <a:r>
              <a:rPr lang="ja-JP" altLang="en-US" sz="2400" smtClean="0">
                <a:latin typeface="ＭＳ Ｐゴシック" pitchFamily="50" charset="-128"/>
              </a:rPr>
              <a:t> </a:t>
            </a:r>
            <a:r>
              <a:rPr lang="en-US" altLang="ja-JP" sz="2400" smtClean="0">
                <a:latin typeface="Consolas" pitchFamily="49" charset="0"/>
              </a:rPr>
              <a:t>null</a:t>
            </a:r>
            <a:r>
              <a:rPr lang="en-US" altLang="ja-JP" sz="2400" smtClean="0">
                <a:latin typeface="ＭＳ Ｐゴシック" pitchFamily="50" charset="-128"/>
              </a:rPr>
              <a:t> </a:t>
            </a:r>
            <a:r>
              <a:rPr lang="ja-JP" altLang="en-US" sz="2400" smtClean="0">
                <a:latin typeface="Consolas" pitchFamily="49" charset="0"/>
              </a:rPr>
              <a:t>でも呼べるメソッド</a:t>
            </a:r>
          </a:p>
          <a:p>
            <a:r>
              <a:rPr lang="ja-JP" altLang="en-US" sz="2800" smtClean="0">
                <a:latin typeface="Consolas" pitchFamily="49" charset="0"/>
              </a:rPr>
              <a:t>さっきのメソッドも</a:t>
            </a:r>
          </a:p>
          <a:p>
            <a:pPr lvl="1"/>
            <a:r>
              <a:rPr lang="en-US" altLang="ja-JP" sz="2000" smtClean="0">
                <a:latin typeface="Consolas" pitchFamily="49" charset="0"/>
              </a:rPr>
              <a:t>TResult GetOrNull&lt;TSource, TResult&gt;(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    </a:t>
            </a:r>
            <a:r>
              <a:rPr lang="en-US" altLang="ja-JP" sz="2000" b="1" smtClean="0">
                <a:solidFill>
                  <a:srgbClr val="0000FF"/>
                </a:solidFill>
                <a:latin typeface="Consolas" pitchFamily="49" charset="0"/>
              </a:rPr>
              <a:t>this</a:t>
            </a:r>
            <a:r>
              <a:rPr lang="en-US" altLang="ja-JP" sz="2000" smtClean="0">
                <a:latin typeface="Consolas" pitchFamily="49" charset="0"/>
              </a:rPr>
              <a:t> TSource obj,</a:t>
            </a:r>
            <a:br>
              <a:rPr lang="en-US" altLang="ja-JP" sz="2000" smtClean="0">
                <a:latin typeface="Consolas" pitchFamily="49" charset="0"/>
              </a:rPr>
            </a:br>
            <a:r>
              <a:rPr lang="en-US" altLang="ja-JP" sz="2000" smtClean="0">
                <a:latin typeface="Consolas" pitchFamily="49" charset="0"/>
              </a:rPr>
              <a:t>    Func&lt;TSource, TResult&gt; func)</a:t>
            </a:r>
          </a:p>
          <a:p>
            <a:pPr lvl="1"/>
            <a:r>
              <a:rPr lang="en-US" altLang="ja-JP" sz="2000" smtClean="0">
                <a:latin typeface="Consolas" pitchFamily="49" charset="0"/>
              </a:rPr>
              <a:t>file.GetOrNull(f =&gt; f.FullName);</a:t>
            </a:r>
          </a:p>
          <a:p>
            <a:pPr lvl="1"/>
            <a:endParaRPr lang="en-US" altLang="ja-JP" sz="800" smtClean="0">
              <a:latin typeface="Consolas" pitchFamily="49" charset="0"/>
            </a:endParaRPr>
          </a:p>
          <a:p>
            <a:r>
              <a:rPr lang="ja-JP" altLang="en-US" sz="2800" b="1" smtClean="0">
                <a:latin typeface="Consolas" pitchFamily="49" charset="0"/>
              </a:rPr>
              <a:t>行儀が悪いのでご利用は計画的に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4448175" y="3246438"/>
            <a:ext cx="2476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/>
              <a:t> </a:t>
            </a:r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N0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</TotalTime>
  <Words>377</Words>
  <Application>Microsoft Office PowerPoint</Application>
  <PresentationFormat>画面に合わせる (4:3)</PresentationFormat>
  <Paragraphs>103</Paragraphs>
  <Slides>14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9" baseType="lpstr">
      <vt:lpstr>Arial</vt:lpstr>
      <vt:lpstr>ＭＳ Ｐゴシック</vt:lpstr>
      <vt:lpstr>Calibri</vt:lpstr>
      <vt:lpstr>Consolas</vt:lpstr>
      <vt:lpstr>スライドマスタN05</vt:lpstr>
      <vt:lpstr>null ヤバイのでなんとかする</vt:lpstr>
      <vt:lpstr>事故紹介</vt:lpstr>
      <vt:lpstr>流れとか</vt:lpstr>
      <vt:lpstr>で、null ってなんぞ?</vt:lpstr>
      <vt:lpstr>null の周辺要素</vt:lpstr>
      <vt:lpstr>null の恐怖</vt:lpstr>
      <vt:lpstr>null への対処方法 (1)</vt:lpstr>
      <vt:lpstr>null への対処方法 (2)</vt:lpstr>
      <vt:lpstr>null への対処方法 (3)</vt:lpstr>
      <vt:lpstr>null への対処方法 (4)</vt:lpstr>
      <vt:lpstr>null への対処方法 (5)</vt:lpstr>
      <vt:lpstr>null への対処方法 (6)</vt:lpstr>
      <vt:lpstr>null への対処方法 (7)</vt:lpstr>
      <vt:lpstr>まとめ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T32</dc:title>
  <dc:creator>高萩 俊行</dc:creator>
  <cp:lastModifiedBy>わんくま同盟</cp:lastModifiedBy>
  <cp:revision>18</cp:revision>
  <dcterms:created xsi:type="dcterms:W3CDTF">2008-11-12T15:51:15Z</dcterms:created>
  <dcterms:modified xsi:type="dcterms:W3CDTF">2009-09-09T04:59:06Z</dcterms:modified>
</cp:coreProperties>
</file>