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65" r:id="rId2"/>
    <p:sldId id="267" r:id="rId3"/>
    <p:sldId id="266" r:id="rId4"/>
    <p:sldId id="268" r:id="rId5"/>
    <p:sldId id="269" r:id="rId6"/>
    <p:sldId id="272" r:id="rId7"/>
    <p:sldId id="270" r:id="rId8"/>
    <p:sldId id="271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1" r:id="rId17"/>
    <p:sldId id="280" r:id="rId18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43" autoAdjust="0"/>
  </p:normalViewPr>
  <p:slideViewPr>
    <p:cSldViewPr>
      <p:cViewPr>
        <p:scale>
          <a:sx n="68" d="100"/>
          <a:sy n="68" d="100"/>
        </p:scale>
        <p:origin x="-5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lang="ja-JP" altLang="en-US" dirty="0" smtClean="0"/>
            <a:t>処理中に固まる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1B6E893A-CFBA-4496-8FE4-EC91A564A2D9}">
      <dgm:prSet phldrT="[テキスト]"/>
      <dgm:spPr/>
      <dgm:t>
        <a:bodyPr/>
        <a:lstStyle/>
        <a:p>
          <a:pPr algn="ctr"/>
          <a:r>
            <a:rPr lang="ja-JP" altLang="en-US" dirty="0" smtClean="0"/>
            <a:t>クライアントのリクエストが同時に処理できない</a:t>
          </a:r>
          <a:endParaRPr kumimoji="1" lang="ja-JP" altLang="en-US" dirty="0"/>
        </a:p>
      </dgm:t>
    </dgm:pt>
    <dgm:pt modelId="{97F94333-6C4B-4BF3-A465-B363A99BA2AC}" type="parTrans" cxnId="{A08FDA29-9713-464A-AACB-FB9076EF075E}">
      <dgm:prSet/>
      <dgm:spPr/>
      <dgm:t>
        <a:bodyPr/>
        <a:lstStyle/>
        <a:p>
          <a:endParaRPr kumimoji="1" lang="ja-JP" altLang="en-US"/>
        </a:p>
      </dgm:t>
    </dgm:pt>
    <dgm:pt modelId="{2D2C0495-25CC-4095-8477-411F98BE2D33}" type="sibTrans" cxnId="{A08FDA29-9713-464A-AACB-FB9076EF075E}">
      <dgm:prSet/>
      <dgm:spPr/>
      <dgm:t>
        <a:bodyPr/>
        <a:lstStyle/>
        <a:p>
          <a:endParaRPr kumimoji="1" lang="ja-JP" altLang="en-US"/>
        </a:p>
      </dgm:t>
    </dgm:pt>
    <dgm:pt modelId="{3C38D340-00B7-45BC-A675-E440F54929F8}">
      <dgm:prSet phldrT="[テキスト]"/>
      <dgm:spPr/>
      <dgm:t>
        <a:bodyPr/>
        <a:lstStyle/>
        <a:p>
          <a:pPr algn="ctr"/>
          <a:r>
            <a:rPr lang="en-US" altLang="ja-JP" dirty="0" smtClean="0"/>
            <a:t>CPU</a:t>
          </a:r>
          <a:r>
            <a:rPr lang="ja-JP" altLang="en-US" dirty="0" smtClean="0"/>
            <a:t>がフルパワーで使えない</a:t>
          </a:r>
          <a:endParaRPr kumimoji="1" lang="ja-JP" altLang="en-US" dirty="0"/>
        </a:p>
      </dgm:t>
    </dgm:pt>
    <dgm:pt modelId="{98CF2CF9-2C72-4928-94B2-6944FDEA44B7}" type="parTrans" cxnId="{FA3D4F8F-6D12-475E-B291-8BF8D7D3403E}">
      <dgm:prSet/>
      <dgm:spPr/>
      <dgm:t>
        <a:bodyPr/>
        <a:lstStyle/>
        <a:p>
          <a:endParaRPr kumimoji="1" lang="ja-JP" altLang="en-US"/>
        </a:p>
      </dgm:t>
    </dgm:pt>
    <dgm:pt modelId="{F4A10358-A51E-49EB-9BE7-DB9F6BB5A8BE}" type="sibTrans" cxnId="{FA3D4F8F-6D12-475E-B291-8BF8D7D3403E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3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3015FF0-054A-4036-8AD5-DCD34BB9A7C8}" type="pres">
      <dgm:prSet presAssocID="{497D4463-8410-4DC5-B432-5A938B50D6F5}" presName="spacer" presStyleCnt="0"/>
      <dgm:spPr/>
    </dgm:pt>
    <dgm:pt modelId="{237B4D3E-90CA-465F-BB44-88AC788D36BA}" type="pres">
      <dgm:prSet presAssocID="{1B6E893A-CFBA-4496-8FE4-EC91A564A2D9}" presName="parentText" presStyleLbl="node1" presStyleIdx="1" presStyleCnt="3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606FF1-FC26-45E8-A6AF-E4947EDEA546}" type="pres">
      <dgm:prSet presAssocID="{2D2C0495-25CC-4095-8477-411F98BE2D33}" presName="spacer" presStyleCnt="0"/>
      <dgm:spPr/>
    </dgm:pt>
    <dgm:pt modelId="{5618B70C-0951-49F0-A7F8-BAD868330E89}" type="pres">
      <dgm:prSet presAssocID="{3C38D340-00B7-45BC-A675-E440F54929F8}" presName="parentText" presStyleLbl="node1" presStyleIdx="2" presStyleCnt="3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08FDA29-9713-464A-AACB-FB9076EF075E}" srcId="{D639F805-8543-4439-9764-BCD3B9FA3A9D}" destId="{1B6E893A-CFBA-4496-8FE4-EC91A564A2D9}" srcOrd="1" destOrd="0" parTransId="{97F94333-6C4B-4BF3-A465-B363A99BA2AC}" sibTransId="{2D2C0495-25CC-4095-8477-411F98BE2D33}"/>
    <dgm:cxn modelId="{C5112481-6550-4150-8433-ACD1884DD757}" type="presOf" srcId="{3C38D340-00B7-45BC-A675-E440F54929F8}" destId="{5618B70C-0951-49F0-A7F8-BAD868330E89}" srcOrd="0" destOrd="0" presId="urn:microsoft.com/office/officeart/2005/8/layout/vList2"/>
    <dgm:cxn modelId="{76F640BF-CF8B-45C5-9817-C7697328531F}" type="presOf" srcId="{1B6E893A-CFBA-4496-8FE4-EC91A564A2D9}" destId="{237B4D3E-90CA-465F-BB44-88AC788D36BA}" srcOrd="0" destOrd="0" presId="urn:microsoft.com/office/officeart/2005/8/layout/vList2"/>
    <dgm:cxn modelId="{DF8466B3-28C1-44EF-9BCF-70148675F034}" type="presOf" srcId="{38D07E77-D357-460D-9A15-6085389BA8CB}" destId="{394FB9A6-7511-438A-9C02-5095EB77BDB3}" srcOrd="0" destOrd="0" presId="urn:microsoft.com/office/officeart/2005/8/layout/vList2"/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FA3D4F8F-6D12-475E-B291-8BF8D7D3403E}" srcId="{D639F805-8543-4439-9764-BCD3B9FA3A9D}" destId="{3C38D340-00B7-45BC-A675-E440F54929F8}" srcOrd="2" destOrd="0" parTransId="{98CF2CF9-2C72-4928-94B2-6944FDEA44B7}" sibTransId="{F4A10358-A51E-49EB-9BE7-DB9F6BB5A8BE}"/>
    <dgm:cxn modelId="{41DD694F-51BD-4AFF-923E-7C7DEF935883}" type="presOf" srcId="{D639F805-8543-4439-9764-BCD3B9FA3A9D}" destId="{B19FB208-10F8-4232-A838-B737AA9F33F4}" srcOrd="0" destOrd="0" presId="urn:microsoft.com/office/officeart/2005/8/layout/vList2"/>
    <dgm:cxn modelId="{8BEEB098-6885-4881-9ECE-246ED0EC51B7}" type="presParOf" srcId="{B19FB208-10F8-4232-A838-B737AA9F33F4}" destId="{394FB9A6-7511-438A-9C02-5095EB77BDB3}" srcOrd="0" destOrd="0" presId="urn:microsoft.com/office/officeart/2005/8/layout/vList2"/>
    <dgm:cxn modelId="{1A4A8BF9-9C27-4A09-AB36-D0BD13EF701C}" type="presParOf" srcId="{B19FB208-10F8-4232-A838-B737AA9F33F4}" destId="{13015FF0-054A-4036-8AD5-DCD34BB9A7C8}" srcOrd="1" destOrd="0" presId="urn:microsoft.com/office/officeart/2005/8/layout/vList2"/>
    <dgm:cxn modelId="{7C6FB189-003C-4807-9886-5551747684C5}" type="presParOf" srcId="{B19FB208-10F8-4232-A838-B737AA9F33F4}" destId="{237B4D3E-90CA-465F-BB44-88AC788D36BA}" srcOrd="2" destOrd="0" presId="urn:microsoft.com/office/officeart/2005/8/layout/vList2"/>
    <dgm:cxn modelId="{054E5354-5D5C-40A9-AF63-06BC15E30E9B}" type="presParOf" srcId="{B19FB208-10F8-4232-A838-B737AA9F33F4}" destId="{C2606FF1-FC26-45E8-A6AF-E4947EDEA546}" srcOrd="3" destOrd="0" presId="urn:microsoft.com/office/officeart/2005/8/layout/vList2"/>
    <dgm:cxn modelId="{E4D4415E-C108-45E5-ABB0-7DF14BB93E31}" type="presParOf" srcId="{B19FB208-10F8-4232-A838-B737AA9F33F4}" destId="{5618B70C-0951-49F0-A7F8-BAD868330E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kumimoji="1" lang="ja-JP" altLang="en-US" dirty="0" smtClean="0"/>
            <a:t>ひとつずつ処理する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1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B592DA9-EBAC-4319-949B-D72DFCBDB5F7}" type="presOf" srcId="{38D07E77-D357-460D-9A15-6085389BA8CB}" destId="{394FB9A6-7511-438A-9C02-5095EB77BDB3}" srcOrd="0" destOrd="0" presId="urn:microsoft.com/office/officeart/2005/8/layout/vList2"/>
    <dgm:cxn modelId="{B2D57CBC-E3E5-431D-BDA4-994C879EDBDC}" type="presOf" srcId="{D639F805-8543-4439-9764-BCD3B9FA3A9D}" destId="{B19FB208-10F8-4232-A838-B737AA9F33F4}" srcOrd="0" destOrd="0" presId="urn:microsoft.com/office/officeart/2005/8/layout/vList2"/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3A93515B-90EE-487F-95C3-F13E4C291362}" type="presParOf" srcId="{B19FB208-10F8-4232-A838-B737AA9F33F4}" destId="{394FB9A6-7511-438A-9C02-5095EB77BD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8EEBC1-7148-4C03-86B5-18C9C3ED19A8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3B41A12A-E8C5-4778-96B4-E562E0BE73F1}">
      <dgm:prSet phldrT="[テキスト]"/>
      <dgm:spPr/>
      <dgm:t>
        <a:bodyPr/>
        <a:lstStyle/>
        <a:p>
          <a:r>
            <a:rPr kumimoji="1" lang="ja-JP" altLang="en-US" dirty="0" smtClean="0"/>
            <a:t>処理１</a:t>
          </a:r>
          <a:endParaRPr kumimoji="1" lang="ja-JP" altLang="en-US" dirty="0"/>
        </a:p>
      </dgm:t>
    </dgm:pt>
    <dgm:pt modelId="{E6E0315F-2132-4664-913E-8A890D51EF5F}" type="parTrans" cxnId="{2BC93D29-716E-46C1-9049-01CF7FD6E6D8}">
      <dgm:prSet/>
      <dgm:spPr/>
      <dgm:t>
        <a:bodyPr/>
        <a:lstStyle/>
        <a:p>
          <a:endParaRPr kumimoji="1" lang="ja-JP" altLang="en-US"/>
        </a:p>
      </dgm:t>
    </dgm:pt>
    <dgm:pt modelId="{FC6A3CA5-3785-4478-B84E-C12DCE713F96}" type="sibTrans" cxnId="{2BC93D29-716E-46C1-9049-01CF7FD6E6D8}">
      <dgm:prSet/>
      <dgm:spPr/>
      <dgm:t>
        <a:bodyPr/>
        <a:lstStyle/>
        <a:p>
          <a:endParaRPr kumimoji="1" lang="ja-JP" altLang="en-US"/>
        </a:p>
      </dgm:t>
    </dgm:pt>
    <dgm:pt modelId="{8BA90352-6DC4-4F83-B0BD-7550417A4852}">
      <dgm:prSet phldrT="[テキスト]"/>
      <dgm:spPr/>
      <dgm:t>
        <a:bodyPr/>
        <a:lstStyle/>
        <a:p>
          <a:r>
            <a:rPr kumimoji="1" lang="ja-JP" altLang="en-US" dirty="0" smtClean="0"/>
            <a:t>処理</a:t>
          </a:r>
          <a:r>
            <a:rPr kumimoji="1" lang="en-US" altLang="ja-JP" dirty="0" smtClean="0"/>
            <a:t>2</a:t>
          </a:r>
          <a:endParaRPr kumimoji="1" lang="ja-JP" altLang="en-US" dirty="0"/>
        </a:p>
      </dgm:t>
    </dgm:pt>
    <dgm:pt modelId="{80FAD4F9-65C0-4EC6-9C41-F4D9498D55AE}" type="parTrans" cxnId="{C739B6C8-8D96-45E3-B185-D6DF76CCAB79}">
      <dgm:prSet/>
      <dgm:spPr/>
      <dgm:t>
        <a:bodyPr/>
        <a:lstStyle/>
        <a:p>
          <a:endParaRPr kumimoji="1" lang="ja-JP" altLang="en-US"/>
        </a:p>
      </dgm:t>
    </dgm:pt>
    <dgm:pt modelId="{6A9243A7-0159-46D3-86F9-B3C93FE67982}" type="sibTrans" cxnId="{C739B6C8-8D96-45E3-B185-D6DF76CCAB79}">
      <dgm:prSet/>
      <dgm:spPr/>
      <dgm:t>
        <a:bodyPr/>
        <a:lstStyle/>
        <a:p>
          <a:endParaRPr kumimoji="1" lang="ja-JP" altLang="en-US"/>
        </a:p>
      </dgm:t>
    </dgm:pt>
    <dgm:pt modelId="{A1F2E0C5-CA50-4A5B-92E2-61495C63E937}">
      <dgm:prSet phldrT="[テキスト]"/>
      <dgm:spPr/>
      <dgm:t>
        <a:bodyPr/>
        <a:lstStyle/>
        <a:p>
          <a:r>
            <a:rPr kumimoji="1" lang="ja-JP" altLang="en-US" dirty="0" smtClean="0"/>
            <a:t>処理</a:t>
          </a:r>
          <a:r>
            <a:rPr kumimoji="1" lang="en-US" altLang="ja-JP" dirty="0" smtClean="0"/>
            <a:t>3</a:t>
          </a:r>
          <a:endParaRPr kumimoji="1" lang="ja-JP" altLang="en-US" dirty="0"/>
        </a:p>
      </dgm:t>
    </dgm:pt>
    <dgm:pt modelId="{DB5DACCA-8785-42A4-9F5B-A3FBCB087705}" type="parTrans" cxnId="{1940ADD5-6444-4222-9FB9-B6184BB87A2B}">
      <dgm:prSet/>
      <dgm:spPr/>
      <dgm:t>
        <a:bodyPr/>
        <a:lstStyle/>
        <a:p>
          <a:endParaRPr kumimoji="1" lang="ja-JP" altLang="en-US"/>
        </a:p>
      </dgm:t>
    </dgm:pt>
    <dgm:pt modelId="{4B2EB0E0-917D-4361-905D-6CF3B9DB6E34}" type="sibTrans" cxnId="{1940ADD5-6444-4222-9FB9-B6184BB87A2B}">
      <dgm:prSet/>
      <dgm:spPr/>
      <dgm:t>
        <a:bodyPr/>
        <a:lstStyle/>
        <a:p>
          <a:endParaRPr kumimoji="1" lang="ja-JP" altLang="en-US"/>
        </a:p>
      </dgm:t>
    </dgm:pt>
    <dgm:pt modelId="{28CCD99E-84CC-4242-823C-A92D1699EA19}" type="pres">
      <dgm:prSet presAssocID="{818EEBC1-7148-4C03-86B5-18C9C3ED19A8}" presName="linearFlow" presStyleCnt="0">
        <dgm:presLayoutVars>
          <dgm:resizeHandles val="exact"/>
        </dgm:presLayoutVars>
      </dgm:prSet>
      <dgm:spPr/>
    </dgm:pt>
    <dgm:pt modelId="{C0D8F4D7-1DCD-40EA-959C-F5C769A1A7C1}" type="pres">
      <dgm:prSet presAssocID="{3B41A12A-E8C5-4778-96B4-E562E0BE73F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CECC2D2-568B-46C7-9721-033215DE43A4}" type="pres">
      <dgm:prSet presAssocID="{FC6A3CA5-3785-4478-B84E-C12DCE713F96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E601D0EA-4C29-4CA6-AB50-CE50FF53A377}" type="pres">
      <dgm:prSet presAssocID="{FC6A3CA5-3785-4478-B84E-C12DCE713F96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B95DFCAF-CB8D-4657-8700-09F80F3A2E2F}" type="pres">
      <dgm:prSet presAssocID="{8BA90352-6DC4-4F83-B0BD-7550417A485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7BB6D0-A711-4511-9EB0-087AECDB6FB3}" type="pres">
      <dgm:prSet presAssocID="{6A9243A7-0159-46D3-86F9-B3C93FE67982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9AD47D4D-6048-4D0B-9A98-1E3ECF0D8723}" type="pres">
      <dgm:prSet presAssocID="{6A9243A7-0159-46D3-86F9-B3C93FE67982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2A03DDF8-BA09-4AF9-8985-C8C51BD0DEE1}" type="pres">
      <dgm:prSet presAssocID="{A1F2E0C5-CA50-4A5B-92E2-61495C63E93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0ACE8DA-7BB4-4959-88DD-559143EB3840}" type="presOf" srcId="{818EEBC1-7148-4C03-86B5-18C9C3ED19A8}" destId="{28CCD99E-84CC-4242-823C-A92D1699EA19}" srcOrd="0" destOrd="0" presId="urn:microsoft.com/office/officeart/2005/8/layout/process2"/>
    <dgm:cxn modelId="{F628A7A0-0C48-47F6-A923-1F4BAF21899F}" type="presOf" srcId="{6A9243A7-0159-46D3-86F9-B3C93FE67982}" destId="{F67BB6D0-A711-4511-9EB0-087AECDB6FB3}" srcOrd="0" destOrd="0" presId="urn:microsoft.com/office/officeart/2005/8/layout/process2"/>
    <dgm:cxn modelId="{1940ADD5-6444-4222-9FB9-B6184BB87A2B}" srcId="{818EEBC1-7148-4C03-86B5-18C9C3ED19A8}" destId="{A1F2E0C5-CA50-4A5B-92E2-61495C63E937}" srcOrd="2" destOrd="0" parTransId="{DB5DACCA-8785-42A4-9F5B-A3FBCB087705}" sibTransId="{4B2EB0E0-917D-4361-905D-6CF3B9DB6E34}"/>
    <dgm:cxn modelId="{87A151D6-3A8B-49BD-9FF8-EAE0C4F65187}" type="presOf" srcId="{3B41A12A-E8C5-4778-96B4-E562E0BE73F1}" destId="{C0D8F4D7-1DCD-40EA-959C-F5C769A1A7C1}" srcOrd="0" destOrd="0" presId="urn:microsoft.com/office/officeart/2005/8/layout/process2"/>
    <dgm:cxn modelId="{C739B6C8-8D96-45E3-B185-D6DF76CCAB79}" srcId="{818EEBC1-7148-4C03-86B5-18C9C3ED19A8}" destId="{8BA90352-6DC4-4F83-B0BD-7550417A4852}" srcOrd="1" destOrd="0" parTransId="{80FAD4F9-65C0-4EC6-9C41-F4D9498D55AE}" sibTransId="{6A9243A7-0159-46D3-86F9-B3C93FE67982}"/>
    <dgm:cxn modelId="{0C54308F-4743-468E-BCE5-B7C14026FA98}" type="presOf" srcId="{8BA90352-6DC4-4F83-B0BD-7550417A4852}" destId="{B95DFCAF-CB8D-4657-8700-09F80F3A2E2F}" srcOrd="0" destOrd="0" presId="urn:microsoft.com/office/officeart/2005/8/layout/process2"/>
    <dgm:cxn modelId="{8107E777-A3E4-4DB8-8126-F128475F52F3}" type="presOf" srcId="{A1F2E0C5-CA50-4A5B-92E2-61495C63E937}" destId="{2A03DDF8-BA09-4AF9-8985-C8C51BD0DEE1}" srcOrd="0" destOrd="0" presId="urn:microsoft.com/office/officeart/2005/8/layout/process2"/>
    <dgm:cxn modelId="{6AE7CF70-ECF0-4625-850F-8B9FBDD9F5EA}" type="presOf" srcId="{FC6A3CA5-3785-4478-B84E-C12DCE713F96}" destId="{5CECC2D2-568B-46C7-9721-033215DE43A4}" srcOrd="0" destOrd="0" presId="urn:microsoft.com/office/officeart/2005/8/layout/process2"/>
    <dgm:cxn modelId="{9CE58C40-E452-42E3-8D06-010A7FB68113}" type="presOf" srcId="{FC6A3CA5-3785-4478-B84E-C12DCE713F96}" destId="{E601D0EA-4C29-4CA6-AB50-CE50FF53A377}" srcOrd="1" destOrd="0" presId="urn:microsoft.com/office/officeart/2005/8/layout/process2"/>
    <dgm:cxn modelId="{2BC93D29-716E-46C1-9049-01CF7FD6E6D8}" srcId="{818EEBC1-7148-4C03-86B5-18C9C3ED19A8}" destId="{3B41A12A-E8C5-4778-96B4-E562E0BE73F1}" srcOrd="0" destOrd="0" parTransId="{E6E0315F-2132-4664-913E-8A890D51EF5F}" sibTransId="{FC6A3CA5-3785-4478-B84E-C12DCE713F96}"/>
    <dgm:cxn modelId="{F077643B-9142-416C-8CC2-FC1E21D87E3A}" type="presOf" srcId="{6A9243A7-0159-46D3-86F9-B3C93FE67982}" destId="{9AD47D4D-6048-4D0B-9A98-1E3ECF0D8723}" srcOrd="1" destOrd="0" presId="urn:microsoft.com/office/officeart/2005/8/layout/process2"/>
    <dgm:cxn modelId="{2EE3BA31-4AAF-44DB-A318-B22C2E91C2E3}" type="presParOf" srcId="{28CCD99E-84CC-4242-823C-A92D1699EA19}" destId="{C0D8F4D7-1DCD-40EA-959C-F5C769A1A7C1}" srcOrd="0" destOrd="0" presId="urn:microsoft.com/office/officeart/2005/8/layout/process2"/>
    <dgm:cxn modelId="{30BE92E6-F253-4229-8D01-7C4B6304A35F}" type="presParOf" srcId="{28CCD99E-84CC-4242-823C-A92D1699EA19}" destId="{5CECC2D2-568B-46C7-9721-033215DE43A4}" srcOrd="1" destOrd="0" presId="urn:microsoft.com/office/officeart/2005/8/layout/process2"/>
    <dgm:cxn modelId="{76EA1142-F754-43B6-B85E-FD232A1151C4}" type="presParOf" srcId="{5CECC2D2-568B-46C7-9721-033215DE43A4}" destId="{E601D0EA-4C29-4CA6-AB50-CE50FF53A377}" srcOrd="0" destOrd="0" presId="urn:microsoft.com/office/officeart/2005/8/layout/process2"/>
    <dgm:cxn modelId="{3531B651-822F-48BB-99A7-CF211F3C5D78}" type="presParOf" srcId="{28CCD99E-84CC-4242-823C-A92D1699EA19}" destId="{B95DFCAF-CB8D-4657-8700-09F80F3A2E2F}" srcOrd="2" destOrd="0" presId="urn:microsoft.com/office/officeart/2005/8/layout/process2"/>
    <dgm:cxn modelId="{579FCF42-791B-46FD-986D-D3C6C9176760}" type="presParOf" srcId="{28CCD99E-84CC-4242-823C-A92D1699EA19}" destId="{F67BB6D0-A711-4511-9EB0-087AECDB6FB3}" srcOrd="3" destOrd="0" presId="urn:microsoft.com/office/officeart/2005/8/layout/process2"/>
    <dgm:cxn modelId="{EFCD81D7-DD4C-4921-9E6F-30F104010FFB}" type="presParOf" srcId="{F67BB6D0-A711-4511-9EB0-087AECDB6FB3}" destId="{9AD47D4D-6048-4D0B-9A98-1E3ECF0D8723}" srcOrd="0" destOrd="0" presId="urn:microsoft.com/office/officeart/2005/8/layout/process2"/>
    <dgm:cxn modelId="{2F01C2A0-8CED-4205-AFAB-B74C99C87C1F}" type="presParOf" srcId="{28CCD99E-84CC-4242-823C-A92D1699EA19}" destId="{2A03DDF8-BA09-4AF9-8985-C8C51BD0DEE1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kumimoji="1" lang="ja-JP" altLang="en-US" dirty="0" smtClean="0"/>
            <a:t>複数の処理を並列に実行できる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1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3EB4EA4-F38B-4B27-B144-F703211EA14A}" type="presOf" srcId="{D639F805-8543-4439-9764-BCD3B9FA3A9D}" destId="{B19FB208-10F8-4232-A838-B737AA9F33F4}" srcOrd="0" destOrd="0" presId="urn:microsoft.com/office/officeart/2005/8/layout/vList2"/>
    <dgm:cxn modelId="{4483C8F3-6E23-4079-9385-426407DE280F}" type="presOf" srcId="{38D07E77-D357-460D-9A15-6085389BA8CB}" destId="{394FB9A6-7511-438A-9C02-5095EB77BDB3}" srcOrd="0" destOrd="0" presId="urn:microsoft.com/office/officeart/2005/8/layout/vList2"/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C23F1C6F-7168-4410-9BC3-895CF3F79CD3}" type="presParOf" srcId="{B19FB208-10F8-4232-A838-B737AA9F33F4}" destId="{394FB9A6-7511-438A-9C02-5095EB77BD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kumimoji="1" lang="ja-JP" altLang="en-US" dirty="0" smtClean="0"/>
            <a:t>処理１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1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00AF66E-8D96-492C-81E5-1EB639C6E24D}" type="presOf" srcId="{D639F805-8543-4439-9764-BCD3B9FA3A9D}" destId="{B19FB208-10F8-4232-A838-B737AA9F33F4}" srcOrd="0" destOrd="0" presId="urn:microsoft.com/office/officeart/2005/8/layout/vList2"/>
    <dgm:cxn modelId="{6AAE6F7D-97D9-473B-9EBD-CFC16C5C1F9D}" type="presOf" srcId="{38D07E77-D357-460D-9A15-6085389BA8CB}" destId="{394FB9A6-7511-438A-9C02-5095EB77BDB3}" srcOrd="0" destOrd="0" presId="urn:microsoft.com/office/officeart/2005/8/layout/vList2"/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64336DEE-FBAA-40B9-9901-2B5C6C14BCE3}" type="presParOf" srcId="{B19FB208-10F8-4232-A838-B737AA9F33F4}" destId="{394FB9A6-7511-438A-9C02-5095EB77BD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kumimoji="1" lang="ja-JP" altLang="en-US" dirty="0" smtClean="0"/>
            <a:t>処理２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1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CCF11CA0-52BB-4F4C-8537-341FE4F2BFE9}" type="presOf" srcId="{38D07E77-D357-460D-9A15-6085389BA8CB}" destId="{394FB9A6-7511-438A-9C02-5095EB77BDB3}" srcOrd="0" destOrd="0" presId="urn:microsoft.com/office/officeart/2005/8/layout/vList2"/>
    <dgm:cxn modelId="{2F76ACB0-637B-4458-A8BD-F172AE78A985}" type="presOf" srcId="{D639F805-8543-4439-9764-BCD3B9FA3A9D}" destId="{B19FB208-10F8-4232-A838-B737AA9F33F4}" srcOrd="0" destOrd="0" presId="urn:microsoft.com/office/officeart/2005/8/layout/vList2"/>
    <dgm:cxn modelId="{501A817D-260D-4595-8B75-353D4EE98443}" type="presParOf" srcId="{B19FB208-10F8-4232-A838-B737AA9F33F4}" destId="{394FB9A6-7511-438A-9C02-5095EB77BD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kumimoji="1" lang="ja-JP" altLang="en-US" dirty="0" smtClean="0"/>
            <a:t>処理３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1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C08018D-FAC9-4512-8405-2E456F4E6F91}" type="presOf" srcId="{D639F805-8543-4439-9764-BCD3B9FA3A9D}" destId="{B19FB208-10F8-4232-A838-B737AA9F33F4}" srcOrd="0" destOrd="0" presId="urn:microsoft.com/office/officeart/2005/8/layout/vList2"/>
    <dgm:cxn modelId="{1469FE0A-BC72-47D2-ACF9-C447D41343D5}" type="presOf" srcId="{38D07E77-D357-460D-9A15-6085389BA8CB}" destId="{394FB9A6-7511-438A-9C02-5095EB77BDB3}" srcOrd="0" destOrd="0" presId="urn:microsoft.com/office/officeart/2005/8/layout/vList2"/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D3D10A6B-E805-4942-AD91-22AD198F1980}" type="presParOf" srcId="{B19FB208-10F8-4232-A838-B737AA9F33F4}" destId="{394FB9A6-7511-438A-9C02-5095EB77BD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639F805-8543-4439-9764-BCD3B9FA3A9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D07E77-D357-460D-9A15-6085389BA8CB}">
      <dgm:prSet phldrT="[テキスト]"/>
      <dgm:spPr/>
      <dgm:t>
        <a:bodyPr/>
        <a:lstStyle/>
        <a:p>
          <a:pPr algn="ctr"/>
          <a:r>
            <a:rPr kumimoji="1" lang="ja-JP" altLang="en-US" dirty="0" smtClean="0"/>
            <a:t>処理４</a:t>
          </a:r>
          <a:endParaRPr kumimoji="1" lang="ja-JP" altLang="en-US" dirty="0"/>
        </a:p>
      </dgm:t>
    </dgm:pt>
    <dgm:pt modelId="{1E8CD6AD-5440-4DCE-A320-B8CDEE2A0DE2}" type="par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497D4463-8410-4DC5-B432-5A938B50D6F5}" type="sibTrans" cxnId="{4FFAF6A4-88B0-4847-A52E-43F79977E4ED}">
      <dgm:prSet/>
      <dgm:spPr/>
      <dgm:t>
        <a:bodyPr/>
        <a:lstStyle/>
        <a:p>
          <a:endParaRPr kumimoji="1" lang="ja-JP" altLang="en-US"/>
        </a:p>
      </dgm:t>
    </dgm:pt>
    <dgm:pt modelId="{B19FB208-10F8-4232-A838-B737AA9F33F4}" type="pres">
      <dgm:prSet presAssocID="{D639F805-8543-4439-9764-BCD3B9FA3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94FB9A6-7511-438A-9C02-5095EB77BDB3}" type="pres">
      <dgm:prSet presAssocID="{38D07E77-D357-460D-9A15-6085389BA8CB}" presName="parentText" presStyleLbl="node1" presStyleIdx="0" presStyleCnt="1" custScaleY="17000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C92BF9A-5A96-468C-8B14-8CC859D9F6F4}" type="presOf" srcId="{38D07E77-D357-460D-9A15-6085389BA8CB}" destId="{394FB9A6-7511-438A-9C02-5095EB77BDB3}" srcOrd="0" destOrd="0" presId="urn:microsoft.com/office/officeart/2005/8/layout/vList2"/>
    <dgm:cxn modelId="{C95DF5A3-643C-4201-BDB9-3AAD5CA1BF03}" type="presOf" srcId="{D639F805-8543-4439-9764-BCD3B9FA3A9D}" destId="{B19FB208-10F8-4232-A838-B737AA9F33F4}" srcOrd="0" destOrd="0" presId="urn:microsoft.com/office/officeart/2005/8/layout/vList2"/>
    <dgm:cxn modelId="{4FFAF6A4-88B0-4847-A52E-43F79977E4ED}" srcId="{D639F805-8543-4439-9764-BCD3B9FA3A9D}" destId="{38D07E77-D357-460D-9A15-6085389BA8CB}" srcOrd="0" destOrd="0" parTransId="{1E8CD6AD-5440-4DCE-A320-B8CDEE2A0DE2}" sibTransId="{497D4463-8410-4DC5-B432-5A938B50D6F5}"/>
    <dgm:cxn modelId="{CAF44594-DD84-491D-BE64-4C7EF84F0436}" type="presParOf" srcId="{B19FB208-10F8-4232-A838-B737AA9F33F4}" destId="{394FB9A6-7511-438A-9C02-5095EB77BD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21208"/>
          <a:ext cx="8001056" cy="1282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3000" kern="1200" dirty="0" smtClean="0"/>
            <a:t>処理中に固まる</a:t>
          </a:r>
          <a:endParaRPr kumimoji="1" lang="ja-JP" altLang="en-US" sz="3000" kern="1200" dirty="0"/>
        </a:p>
      </dsp:txBody>
      <dsp:txXfrm>
        <a:off x="0" y="21208"/>
        <a:ext cx="8001056" cy="1282927"/>
      </dsp:txXfrm>
    </dsp:sp>
    <dsp:sp modelId="{237B4D3E-90CA-465F-BB44-88AC788D36BA}">
      <dsp:nvSpPr>
        <dsp:cNvPr id="0" name=""/>
        <dsp:cNvSpPr/>
      </dsp:nvSpPr>
      <dsp:spPr>
        <a:xfrm>
          <a:off x="0" y="1390536"/>
          <a:ext cx="8001056" cy="1282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3000" kern="1200" dirty="0" smtClean="0"/>
            <a:t>クライアントのリクエストが同時に処理できない</a:t>
          </a:r>
          <a:endParaRPr kumimoji="1" lang="ja-JP" altLang="en-US" sz="3000" kern="1200" dirty="0"/>
        </a:p>
      </dsp:txBody>
      <dsp:txXfrm>
        <a:off x="0" y="1390536"/>
        <a:ext cx="8001056" cy="1282927"/>
      </dsp:txXfrm>
    </dsp:sp>
    <dsp:sp modelId="{5618B70C-0951-49F0-A7F8-BAD868330E89}">
      <dsp:nvSpPr>
        <dsp:cNvPr id="0" name=""/>
        <dsp:cNvSpPr/>
      </dsp:nvSpPr>
      <dsp:spPr>
        <a:xfrm>
          <a:off x="0" y="2759863"/>
          <a:ext cx="8001056" cy="1282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3000" kern="1200" dirty="0" smtClean="0"/>
            <a:t>CPU</a:t>
          </a:r>
          <a:r>
            <a:rPr lang="ja-JP" altLang="en-US" sz="3000" kern="1200" dirty="0" smtClean="0"/>
            <a:t>がフルパワーで使えない</a:t>
          </a:r>
          <a:endParaRPr kumimoji="1" lang="ja-JP" altLang="en-US" sz="3000" kern="1200" dirty="0"/>
        </a:p>
      </dsp:txBody>
      <dsp:txXfrm>
        <a:off x="0" y="2759863"/>
        <a:ext cx="8001056" cy="12829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1231"/>
          <a:ext cx="5857916" cy="106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500" kern="1200" dirty="0" smtClean="0"/>
            <a:t>ひとつずつ処理する</a:t>
          </a:r>
          <a:endParaRPr kumimoji="1" lang="ja-JP" altLang="en-US" sz="2500" kern="1200" dirty="0"/>
        </a:p>
      </dsp:txBody>
      <dsp:txXfrm>
        <a:off x="0" y="1231"/>
        <a:ext cx="5857916" cy="106910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D8F4D7-1DCD-40EA-959C-F5C769A1A7C1}">
      <dsp:nvSpPr>
        <dsp:cNvPr id="0" name=""/>
        <dsp:cNvSpPr/>
      </dsp:nvSpPr>
      <dsp:spPr>
        <a:xfrm>
          <a:off x="2293159" y="0"/>
          <a:ext cx="1414472" cy="7858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処理１</a:t>
          </a:r>
          <a:endParaRPr kumimoji="1" lang="ja-JP" altLang="en-US" sz="3200" kern="1200" dirty="0"/>
        </a:p>
      </dsp:txBody>
      <dsp:txXfrm>
        <a:off x="2293159" y="0"/>
        <a:ext cx="1414472" cy="785818"/>
      </dsp:txXfrm>
    </dsp:sp>
    <dsp:sp modelId="{5CECC2D2-568B-46C7-9721-033215DE43A4}">
      <dsp:nvSpPr>
        <dsp:cNvPr id="0" name=""/>
        <dsp:cNvSpPr/>
      </dsp:nvSpPr>
      <dsp:spPr>
        <a:xfrm rot="5400000">
          <a:off x="2853055" y="805463"/>
          <a:ext cx="294681" cy="35361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500" kern="1200"/>
        </a:p>
      </dsp:txBody>
      <dsp:txXfrm rot="5400000">
        <a:off x="2853055" y="805463"/>
        <a:ext cx="294681" cy="353618"/>
      </dsp:txXfrm>
    </dsp:sp>
    <dsp:sp modelId="{B95DFCAF-CB8D-4657-8700-09F80F3A2E2F}">
      <dsp:nvSpPr>
        <dsp:cNvPr id="0" name=""/>
        <dsp:cNvSpPr/>
      </dsp:nvSpPr>
      <dsp:spPr>
        <a:xfrm>
          <a:off x="2293159" y="1178727"/>
          <a:ext cx="1414472" cy="7858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処理</a:t>
          </a:r>
          <a:r>
            <a:rPr kumimoji="1" lang="en-US" altLang="ja-JP" sz="3200" kern="1200" dirty="0" smtClean="0"/>
            <a:t>2</a:t>
          </a:r>
          <a:endParaRPr kumimoji="1" lang="ja-JP" altLang="en-US" sz="3200" kern="1200" dirty="0"/>
        </a:p>
      </dsp:txBody>
      <dsp:txXfrm>
        <a:off x="2293159" y="1178727"/>
        <a:ext cx="1414472" cy="785818"/>
      </dsp:txXfrm>
    </dsp:sp>
    <dsp:sp modelId="{F67BB6D0-A711-4511-9EB0-087AECDB6FB3}">
      <dsp:nvSpPr>
        <dsp:cNvPr id="0" name=""/>
        <dsp:cNvSpPr/>
      </dsp:nvSpPr>
      <dsp:spPr>
        <a:xfrm rot="5400000">
          <a:off x="2853055" y="1984190"/>
          <a:ext cx="294681" cy="35361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500" kern="1200"/>
        </a:p>
      </dsp:txBody>
      <dsp:txXfrm rot="5400000">
        <a:off x="2853055" y="1984190"/>
        <a:ext cx="294681" cy="353618"/>
      </dsp:txXfrm>
    </dsp:sp>
    <dsp:sp modelId="{2A03DDF8-BA09-4AF9-8985-C8C51BD0DEE1}">
      <dsp:nvSpPr>
        <dsp:cNvPr id="0" name=""/>
        <dsp:cNvSpPr/>
      </dsp:nvSpPr>
      <dsp:spPr>
        <a:xfrm>
          <a:off x="2293159" y="2357454"/>
          <a:ext cx="1414472" cy="7858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処理</a:t>
          </a:r>
          <a:r>
            <a:rPr kumimoji="1" lang="en-US" altLang="ja-JP" sz="3200" kern="1200" dirty="0" smtClean="0"/>
            <a:t>3</a:t>
          </a:r>
          <a:endParaRPr kumimoji="1" lang="ja-JP" altLang="en-US" sz="3200" kern="1200" dirty="0"/>
        </a:p>
      </dsp:txBody>
      <dsp:txXfrm>
        <a:off x="2293159" y="2357454"/>
        <a:ext cx="1414472" cy="78581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1231"/>
          <a:ext cx="5857916" cy="106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500" kern="1200" dirty="0" smtClean="0"/>
            <a:t>複数の処理を並列に実行できる</a:t>
          </a:r>
          <a:endParaRPr kumimoji="1" lang="ja-JP" altLang="en-US" sz="2500" kern="1200" dirty="0"/>
        </a:p>
      </dsp:txBody>
      <dsp:txXfrm>
        <a:off x="0" y="1231"/>
        <a:ext cx="5857916" cy="106910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738"/>
          <a:ext cx="1571636" cy="6414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/>
            <a:t>処理１</a:t>
          </a:r>
          <a:endParaRPr kumimoji="1" lang="ja-JP" altLang="en-US" sz="1500" kern="1200" dirty="0"/>
        </a:p>
      </dsp:txBody>
      <dsp:txXfrm>
        <a:off x="0" y="738"/>
        <a:ext cx="1571636" cy="64146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738"/>
          <a:ext cx="1571636" cy="6414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/>
            <a:t>処理２</a:t>
          </a:r>
          <a:endParaRPr kumimoji="1" lang="ja-JP" altLang="en-US" sz="1500" kern="1200" dirty="0"/>
        </a:p>
      </dsp:txBody>
      <dsp:txXfrm>
        <a:off x="0" y="738"/>
        <a:ext cx="1571636" cy="64146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738"/>
          <a:ext cx="1571636" cy="6414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/>
            <a:t>処理３</a:t>
          </a:r>
          <a:endParaRPr kumimoji="1" lang="ja-JP" altLang="en-US" sz="1500" kern="1200" dirty="0"/>
        </a:p>
      </dsp:txBody>
      <dsp:txXfrm>
        <a:off x="0" y="738"/>
        <a:ext cx="1571636" cy="64146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FB9A6-7511-438A-9C02-5095EB77BDB3}">
      <dsp:nvSpPr>
        <dsp:cNvPr id="0" name=""/>
        <dsp:cNvSpPr/>
      </dsp:nvSpPr>
      <dsp:spPr>
        <a:xfrm>
          <a:off x="0" y="738"/>
          <a:ext cx="1571636" cy="6414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500" kern="1200" dirty="0" smtClean="0"/>
            <a:t>処理４</a:t>
          </a:r>
          <a:endParaRPr kumimoji="1" lang="ja-JP" altLang="en-US" sz="1500" kern="1200" dirty="0"/>
        </a:p>
      </dsp:txBody>
      <dsp:txXfrm>
        <a:off x="0" y="738"/>
        <a:ext cx="1571636" cy="6414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26" Type="http://schemas.microsoft.com/office/2007/relationships/diagramDrawing" Target="../diagrams/drawing8.xml"/><Relationship Id="rId3" Type="http://schemas.openxmlformats.org/officeDocument/2006/relationships/diagramLayout" Target="../diagrams/layout4.xml"/><Relationship Id="rId21" Type="http://schemas.microsoft.com/office/2007/relationships/diagramDrawing" Target="../diagrams/drawing7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5" Type="http://schemas.openxmlformats.org/officeDocument/2006/relationships/diagramColors" Target="../diagrams/colors8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0" Type="http://schemas.openxmlformats.org/officeDocument/2006/relationships/diagramColors" Target="../diagrams/colors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24" Type="http://schemas.openxmlformats.org/officeDocument/2006/relationships/diagramQuickStyle" Target="../diagrams/quickStyle8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23" Type="http://schemas.openxmlformats.org/officeDocument/2006/relationships/diagramLayout" Target="../diagrams/layout8.xml"/><Relationship Id="rId10" Type="http://schemas.openxmlformats.org/officeDocument/2006/relationships/diagramColors" Target="../diagrams/colors5.xml"/><Relationship Id="rId19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Relationship Id="rId22" Type="http://schemas.openxmlformats.org/officeDocument/2006/relationships/diagramData" Target="../diagrams/data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381500" y="2143116"/>
          <a:ext cx="381000" cy="466725"/>
        </p:xfrm>
        <a:graphic>
          <a:graphicData uri="http://schemas.openxmlformats.org/presentationml/2006/ole">
            <p:oleObj spid="_x0000_s1026" name="パッケージ" r:id="rId3" imgW="380880" imgH="466560" progId="Package">
              <p:embed/>
            </p:oleObj>
          </a:graphicData>
        </a:graphic>
      </p:graphicFrame>
      <p:sp>
        <p:nvSpPr>
          <p:cNvPr id="7" name="タイトル 3"/>
          <p:cNvSpPr txBox="1">
            <a:spLocks/>
          </p:cNvSpPr>
          <p:nvPr/>
        </p:nvSpPr>
        <p:spPr bwMode="auto">
          <a:xfrm>
            <a:off x="500034" y="928670"/>
            <a:ext cx="7772400" cy="92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4000" dirty="0" smtClean="0">
                <a:solidFill>
                  <a:srgbClr val="FF0000"/>
                </a:solidFill>
              </a:rPr>
              <a:t>Ｒ</a:t>
            </a:r>
            <a:r>
              <a:rPr lang="ja-JP" altLang="en-US" sz="4000" dirty="0" smtClean="0"/>
              <a:t>流・</a:t>
            </a:r>
            <a:r>
              <a:rPr lang="en-US" altLang="ja-JP" sz="4000" dirty="0" smtClean="0"/>
              <a:t>C#</a:t>
            </a:r>
            <a:r>
              <a:rPr lang="ja-JP" altLang="en-US" sz="4000" dirty="0" smtClean="0"/>
              <a:t>マルチスレッドの復讐</a:t>
            </a:r>
            <a:endParaRPr kumimoji="1" lang="ja-JP" altLang="en-US" sz="4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サブタイトル 4"/>
          <p:cNvSpPr txBox="1">
            <a:spLocks/>
          </p:cNvSpPr>
          <p:nvPr/>
        </p:nvSpPr>
        <p:spPr bwMode="auto">
          <a:xfrm>
            <a:off x="428596" y="4286256"/>
            <a:ext cx="811529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Microsoft MVP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1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for 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Development Tools - Visual C#</a:t>
            </a: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　</a:t>
            </a:r>
            <a:r>
              <a:rPr lang="nn-NO" altLang="ja-JP" sz="1600" kern="0" dirty="0" smtClean="0">
                <a:latin typeface="+mj-lt"/>
                <a:ea typeface="+mn-ea"/>
              </a:rPr>
              <a:t>(April 2007 - March 20</a:t>
            </a:r>
            <a:r>
              <a:rPr lang="en-US" altLang="ja-JP" sz="1600" kern="0" dirty="0" smtClean="0">
                <a:latin typeface="+mj-lt"/>
                <a:ea typeface="+mn-ea"/>
              </a:rPr>
              <a:t>10</a:t>
            </a:r>
            <a:r>
              <a:rPr lang="nn-NO" altLang="ja-JP" sz="1600" kern="0" dirty="0" smtClean="0">
                <a:latin typeface="+mj-lt"/>
                <a:ea typeface="+mn-ea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/>
              <a:t>Microsoft Certified Professional Developer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600" i="1" dirty="0" smtClean="0"/>
              <a:t>　</a:t>
            </a:r>
            <a:r>
              <a:rPr lang="en-US" altLang="ja-JP" sz="1600" i="1" dirty="0" smtClean="0"/>
              <a:t>- Windows Developer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/>
              <a:t>Microsoft Certified Technology Specialist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600" i="1" dirty="0" smtClean="0"/>
              <a:t>  </a:t>
            </a:r>
            <a:r>
              <a:rPr lang="en-US" altLang="ja-JP" sz="1600" i="1" dirty="0" smtClean="0"/>
              <a:t>- </a:t>
            </a:r>
            <a:r>
              <a:rPr lang="en-US" altLang="ja-JP" sz="1600" i="1" dirty="0" err="1" smtClean="0"/>
              <a:t>.Net</a:t>
            </a:r>
            <a:r>
              <a:rPr lang="en-US" altLang="ja-JP" sz="1600" i="1" dirty="0" smtClean="0"/>
              <a:t> Framework 2.0: Windows Applications</a:t>
            </a: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3" descr="D:\document\MVP\MVP Logo Kit\MVP_FullColor_ForScree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4357694"/>
            <a:ext cx="86518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サブタイトル 4"/>
          <p:cNvSpPr txBox="1">
            <a:spLocks/>
          </p:cNvSpPr>
          <p:nvPr/>
        </p:nvSpPr>
        <p:spPr bwMode="auto">
          <a:xfrm>
            <a:off x="571472" y="2643182"/>
            <a:ext cx="8072494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 smtClean="0">
                <a:latin typeface="+mn-lt"/>
                <a:ea typeface="+mn-ea"/>
              </a:rPr>
              <a:t>2009</a:t>
            </a:r>
            <a:r>
              <a:rPr lang="ja-JP" altLang="en-US" sz="2800" kern="0" dirty="0" smtClean="0">
                <a:latin typeface="+mn-lt"/>
                <a:ea typeface="+mn-ea"/>
              </a:rPr>
              <a:t>年</a:t>
            </a:r>
            <a:r>
              <a:rPr lang="en-US" altLang="ja-JP" sz="2800" kern="0" dirty="0" smtClean="0">
                <a:latin typeface="+mn-lt"/>
                <a:ea typeface="+mn-ea"/>
              </a:rPr>
              <a:t>05</a:t>
            </a:r>
            <a:r>
              <a:rPr lang="ja-JP" altLang="en-US" sz="2800" kern="0" dirty="0" smtClean="0">
                <a:latin typeface="+mn-lt"/>
                <a:ea typeface="+mn-ea"/>
              </a:rPr>
              <a:t>月</a:t>
            </a:r>
            <a:r>
              <a:rPr lang="en-US" altLang="ja-JP" sz="2800" kern="0" dirty="0" smtClean="0">
                <a:latin typeface="+mn-lt"/>
                <a:ea typeface="+mn-ea"/>
              </a:rPr>
              <a:t>16</a:t>
            </a:r>
            <a:r>
              <a:rPr lang="ja-JP" altLang="en-US" sz="2800" kern="0" dirty="0" smtClean="0">
                <a:latin typeface="+mn-lt"/>
                <a:ea typeface="+mn-ea"/>
              </a:rPr>
              <a:t>日</a:t>
            </a:r>
            <a:endParaRPr lang="en-US" altLang="ja-JP" sz="2800" kern="0" dirty="0" smtClean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 smtClean="0"/>
              <a:t>R</a:t>
            </a:r>
            <a:r>
              <a:rPr lang="ja-JP" altLang="en-US" sz="2800" kern="0" dirty="0"/>
              <a:t>・田中</a:t>
            </a:r>
            <a:r>
              <a:rPr lang="ja-JP" altLang="en-US" sz="2800" kern="0" dirty="0" smtClean="0"/>
              <a:t>一郎</a:t>
            </a:r>
            <a:endParaRPr lang="en-US" altLang="ja-JP" sz="2800" kern="0" dirty="0" smtClean="0"/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 smtClean="0">
                <a:latin typeface="+mn-lt"/>
                <a:ea typeface="+mn-ea"/>
              </a:rPr>
              <a:t>http://blogs.wankuma.com/rti/</a:t>
            </a:r>
            <a:endParaRPr lang="ja-JP" altLang="en-US" sz="2800" kern="0" dirty="0">
              <a:latin typeface="+mn-lt"/>
              <a:ea typeface="+mn-ea"/>
            </a:endParaRPr>
          </a:p>
        </p:txBody>
      </p:sp>
      <p:sp>
        <p:nvSpPr>
          <p:cNvPr id="1030" name="AutoShape 6" descr="MCTS"/>
          <p:cNvSpPr>
            <a:spLocks noChangeAspect="1" noChangeArrowheads="1"/>
          </p:cNvSpPr>
          <p:nvPr/>
        </p:nvSpPr>
        <p:spPr bwMode="auto">
          <a:xfrm>
            <a:off x="0" y="0"/>
            <a:ext cx="1333500" cy="1333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1" name="AutoShape 7" descr="MCTS"/>
          <p:cNvSpPr>
            <a:spLocks noChangeAspect="1" noChangeArrowheads="1"/>
          </p:cNvSpPr>
          <p:nvPr/>
        </p:nvSpPr>
        <p:spPr bwMode="auto">
          <a:xfrm>
            <a:off x="0" y="0"/>
            <a:ext cx="1333500" cy="1333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3" name="AutoShape 9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5" name="AutoShape 11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7" name="AutoShape 13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9" name="AutoShape 15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4857760"/>
            <a:ext cx="1147754" cy="81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4942" y="4857760"/>
            <a:ext cx="1137770" cy="80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/>
              <a:t>Delegate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1472" y="1785926"/>
            <a:ext cx="7929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スレッドプール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を自動的に使用してメソッドを実行する。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戻り値の取得や、引数を複数使用できる。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また、例外処理や終了処理の待機も可能。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＜Ｄｅｍｏ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＞</a:t>
            </a:r>
            <a:endParaRPr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はまりどころ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00034" y="1500174"/>
            <a:ext cx="80724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変数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に格納される値が常時変化してしまう問題～排他制御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(Lock)</a:t>
            </a:r>
          </a:p>
          <a:p>
            <a:pPr>
              <a:buFont typeface="Arial" pitchFamily="34" charset="0"/>
              <a:buChar char="•"/>
            </a:pP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最適化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によって必要な処理が省かれてしまう問題～最適化防止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(volatile)</a:t>
            </a:r>
          </a:p>
          <a:p>
            <a:pPr>
              <a:buFont typeface="Arial" pitchFamily="34" charset="0"/>
              <a:buChar char="•"/>
            </a:pP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非同期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であるが故の問題</a:t>
            </a:r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　終わらなくて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も次の処理が動作してしまう</a:t>
            </a:r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　実行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される順序がバラバラ</a:t>
            </a:r>
          </a:p>
          <a:p>
            <a:pPr algn="ctr">
              <a:buFont typeface="Arial" pitchFamily="34" charset="0"/>
              <a:buChar char="•"/>
            </a:pPr>
            <a:endParaRPr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C#4.0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- Task 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00034" y="2500306"/>
            <a:ext cx="80724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using </a:t>
            </a:r>
            <a:r>
              <a:rPr lang="en-US" altLang="ja-JP" sz="2400" dirty="0" err="1" smtClean="0">
                <a:latin typeface="メイリオ" pitchFamily="50" charset="-128"/>
                <a:ea typeface="メイリオ" pitchFamily="50" charset="-128"/>
              </a:rPr>
              <a:t>System.Threading.Tasks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;</a:t>
            </a: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：</a:t>
            </a: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Task t0 = </a:t>
            </a:r>
            <a:r>
              <a:rPr lang="en-US" altLang="ja-JP" sz="2400" dirty="0" err="1" smtClean="0">
                <a:latin typeface="メイリオ" pitchFamily="50" charset="-128"/>
                <a:ea typeface="メイリオ" pitchFamily="50" charset="-128"/>
              </a:rPr>
              <a:t>Task.StartNew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(() =&gt; 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重い処理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(0));</a:t>
            </a: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Task t1 = </a:t>
            </a:r>
            <a:r>
              <a:rPr lang="en-US" altLang="ja-JP" sz="2400" dirty="0" err="1" smtClean="0">
                <a:latin typeface="メイリオ" pitchFamily="50" charset="-128"/>
                <a:ea typeface="メイリオ" pitchFamily="50" charset="-128"/>
              </a:rPr>
              <a:t>Task.StartNew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(() =&gt; 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重い処理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(1));</a:t>
            </a:r>
          </a:p>
          <a:p>
            <a:endParaRPr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C#4.0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– for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85786" y="1071546"/>
            <a:ext cx="75009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通常</a:t>
            </a:r>
            <a:endParaRPr lang="ja-JP" altLang="en-US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for (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int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= 0; 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&lt; 10; ++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{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重たい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処理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);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}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並列</a:t>
            </a:r>
          </a:p>
          <a:p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Parallel.For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(0, 10, 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=&gt;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{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重たい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処理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i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}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);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&lt;Demo&gt;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C#4.0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– </a:t>
            </a:r>
            <a:r>
              <a:rPr lang="en-US" altLang="ja-JP" dirty="0" err="1" smtClean="0">
                <a:latin typeface="メイリオ" pitchFamily="50" charset="-128"/>
                <a:ea typeface="メイリオ" pitchFamily="50" charset="-128"/>
              </a:rPr>
              <a:t>foreach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00034" y="1142984"/>
            <a:ext cx="81439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通常</a:t>
            </a:r>
          </a:p>
          <a:p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foreach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x in collection)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{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 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重たい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処理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(x);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}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並列</a:t>
            </a:r>
          </a:p>
          <a:p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Parallel.Foreach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(collection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, x =&gt;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{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   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重たい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処理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(x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});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&lt;Demo&gt;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C#4.0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– LINQ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2910" y="1428736"/>
            <a:ext cx="778674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通常</a:t>
            </a:r>
          </a:p>
          <a:p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q = 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from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x in collection select x;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並列</a:t>
            </a:r>
          </a:p>
          <a:p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q = 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 from 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x in 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collection.AsParallel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() select x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;</a:t>
            </a: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&lt;Demo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&gt;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まとめ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1472" y="1643050"/>
            <a:ext cx="7786742" cy="3916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記述は簡単になって使いやすくなります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でも、はまり所は今までと同じです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処理の内容を理解して用法用量をまもって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正しく使いましょう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381500" y="2143116"/>
          <a:ext cx="381000" cy="466725"/>
        </p:xfrm>
        <a:graphic>
          <a:graphicData uri="http://schemas.openxmlformats.org/presentationml/2006/ole">
            <p:oleObj spid="_x0000_s23554" name="パッケージ" r:id="rId3" imgW="380880" imgH="466560" progId="Package">
              <p:embed/>
            </p:oleObj>
          </a:graphicData>
        </a:graphic>
      </p:graphicFrame>
      <p:sp>
        <p:nvSpPr>
          <p:cNvPr id="7" name="タイトル 3"/>
          <p:cNvSpPr txBox="1">
            <a:spLocks/>
          </p:cNvSpPr>
          <p:nvPr/>
        </p:nvSpPr>
        <p:spPr bwMode="auto">
          <a:xfrm>
            <a:off x="571472" y="1071546"/>
            <a:ext cx="7772400" cy="92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4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ご清聴ありがとうございました！</a:t>
            </a:r>
            <a:endParaRPr kumimoji="1" lang="en-US" altLang="ja-JP" sz="4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サブタイトル 4"/>
          <p:cNvSpPr txBox="1">
            <a:spLocks/>
          </p:cNvSpPr>
          <p:nvPr/>
        </p:nvSpPr>
        <p:spPr bwMode="auto">
          <a:xfrm>
            <a:off x="428596" y="4286256"/>
            <a:ext cx="811529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Microsoft MVP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1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for 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Development Tools - Visual C#</a:t>
            </a: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　</a:t>
            </a:r>
            <a:r>
              <a:rPr lang="nn-NO" altLang="ja-JP" sz="1600" kern="0" dirty="0" smtClean="0">
                <a:latin typeface="+mj-lt"/>
                <a:ea typeface="+mn-ea"/>
              </a:rPr>
              <a:t>(April 2007 - March 20</a:t>
            </a:r>
            <a:r>
              <a:rPr lang="en-US" altLang="ja-JP" sz="1600" kern="0" dirty="0" smtClean="0">
                <a:latin typeface="+mj-lt"/>
                <a:ea typeface="+mn-ea"/>
              </a:rPr>
              <a:t>10</a:t>
            </a:r>
            <a:r>
              <a:rPr lang="nn-NO" altLang="ja-JP" sz="1600" kern="0" dirty="0" smtClean="0">
                <a:latin typeface="+mj-lt"/>
                <a:ea typeface="+mn-ea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/>
              <a:t>Microsoft Certified Professional Developer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600" i="1" dirty="0" smtClean="0"/>
              <a:t>　</a:t>
            </a:r>
            <a:r>
              <a:rPr lang="en-US" altLang="ja-JP" sz="1600" i="1" dirty="0" smtClean="0"/>
              <a:t>- Windows Developer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/>
              <a:t>Microsoft Certified Technology Specialist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600" i="1" dirty="0" smtClean="0"/>
              <a:t>  </a:t>
            </a:r>
            <a:r>
              <a:rPr lang="en-US" altLang="ja-JP" sz="1600" i="1" dirty="0" smtClean="0"/>
              <a:t>- </a:t>
            </a:r>
            <a:r>
              <a:rPr lang="en-US" altLang="ja-JP" sz="1600" i="1" dirty="0" err="1" smtClean="0"/>
              <a:t>.Net</a:t>
            </a:r>
            <a:r>
              <a:rPr lang="en-US" altLang="ja-JP" sz="1600" i="1" dirty="0" smtClean="0"/>
              <a:t> Framework 2.0: Windows Applications</a:t>
            </a: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3" descr="D:\document\MVP\MVP Logo Kit\MVP_FullColor_ForScree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4357694"/>
            <a:ext cx="86518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サブタイトル 4"/>
          <p:cNvSpPr txBox="1">
            <a:spLocks/>
          </p:cNvSpPr>
          <p:nvPr/>
        </p:nvSpPr>
        <p:spPr bwMode="auto">
          <a:xfrm>
            <a:off x="571472" y="2643182"/>
            <a:ext cx="8072494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 smtClean="0">
                <a:latin typeface="+mn-lt"/>
                <a:ea typeface="+mn-ea"/>
              </a:rPr>
              <a:t>2009</a:t>
            </a:r>
            <a:r>
              <a:rPr lang="ja-JP" altLang="en-US" sz="2800" kern="0" dirty="0" smtClean="0">
                <a:latin typeface="+mn-lt"/>
                <a:ea typeface="+mn-ea"/>
              </a:rPr>
              <a:t>年</a:t>
            </a:r>
            <a:r>
              <a:rPr lang="en-US" altLang="ja-JP" sz="2800" kern="0" dirty="0" smtClean="0">
                <a:latin typeface="+mn-lt"/>
                <a:ea typeface="+mn-ea"/>
              </a:rPr>
              <a:t>05</a:t>
            </a:r>
            <a:r>
              <a:rPr lang="ja-JP" altLang="en-US" sz="2800" kern="0" dirty="0" smtClean="0">
                <a:latin typeface="+mn-lt"/>
                <a:ea typeface="+mn-ea"/>
              </a:rPr>
              <a:t>月</a:t>
            </a:r>
            <a:r>
              <a:rPr lang="en-US" altLang="ja-JP" sz="2800" kern="0" dirty="0" smtClean="0">
                <a:latin typeface="+mn-lt"/>
                <a:ea typeface="+mn-ea"/>
              </a:rPr>
              <a:t>16</a:t>
            </a:r>
            <a:r>
              <a:rPr lang="ja-JP" altLang="en-US" sz="2800" kern="0" dirty="0" smtClean="0">
                <a:latin typeface="+mn-lt"/>
                <a:ea typeface="+mn-ea"/>
              </a:rPr>
              <a:t>日</a:t>
            </a:r>
            <a:endParaRPr lang="en-US" altLang="ja-JP" sz="2800" kern="0" dirty="0" smtClean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 smtClean="0"/>
              <a:t>R</a:t>
            </a:r>
            <a:r>
              <a:rPr lang="ja-JP" altLang="en-US" sz="2800" kern="0" dirty="0"/>
              <a:t>・田中</a:t>
            </a:r>
            <a:r>
              <a:rPr lang="ja-JP" altLang="en-US" sz="2800" kern="0" dirty="0" smtClean="0"/>
              <a:t>一郎</a:t>
            </a:r>
            <a:endParaRPr lang="en-US" altLang="ja-JP" sz="2800" kern="0" dirty="0" smtClean="0"/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 smtClean="0">
                <a:latin typeface="+mn-lt"/>
                <a:ea typeface="+mn-ea"/>
              </a:rPr>
              <a:t>http://blogs.wankuma.com/rti/</a:t>
            </a:r>
            <a:endParaRPr lang="ja-JP" altLang="en-US" sz="2800" kern="0" dirty="0">
              <a:latin typeface="+mn-lt"/>
              <a:ea typeface="+mn-ea"/>
            </a:endParaRPr>
          </a:p>
        </p:txBody>
      </p:sp>
      <p:sp>
        <p:nvSpPr>
          <p:cNvPr id="1030" name="AutoShape 6" descr="MCTS"/>
          <p:cNvSpPr>
            <a:spLocks noChangeAspect="1" noChangeArrowheads="1"/>
          </p:cNvSpPr>
          <p:nvPr/>
        </p:nvSpPr>
        <p:spPr bwMode="auto">
          <a:xfrm>
            <a:off x="0" y="0"/>
            <a:ext cx="1333500" cy="1333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1" name="AutoShape 7" descr="MCTS"/>
          <p:cNvSpPr>
            <a:spLocks noChangeAspect="1" noChangeArrowheads="1"/>
          </p:cNvSpPr>
          <p:nvPr/>
        </p:nvSpPr>
        <p:spPr bwMode="auto">
          <a:xfrm>
            <a:off x="0" y="0"/>
            <a:ext cx="1333500" cy="1333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3" name="AutoShape 9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5" name="AutoShape 11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7" name="AutoShape 13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9" name="AutoShape 15" descr="http://members.microsoft.com/jpn_mtc/mcp/form/logo/new_cert/MCTS-RGB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4857760"/>
            <a:ext cx="1147754" cy="81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4942" y="4857760"/>
            <a:ext cx="1137770" cy="80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r>
              <a:rPr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428596" y="1285860"/>
            <a:ext cx="3571900" cy="421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会員番号：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34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名前：Ｒ・田中一郎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所在：栃木県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年齢：１８才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職業：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主に業務用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システムの開発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86182" y="857232"/>
            <a:ext cx="492922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dirty="0" smtClean="0"/>
              <a:t>2005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11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Microsoft Visual Studio .NET </a:t>
            </a:r>
            <a:r>
              <a:rPr lang="ja-JP" altLang="en-US" sz="1000" dirty="0" smtClean="0"/>
              <a:t>デビュー。</a:t>
            </a:r>
            <a:br>
              <a:rPr lang="ja-JP" altLang="en-US" sz="1000" dirty="0" smtClean="0"/>
            </a:br>
            <a:r>
              <a:rPr lang="ja-JP" altLang="en-US" sz="1000" dirty="0" smtClean="0"/>
              <a:t>この頃から </a:t>
            </a:r>
            <a:r>
              <a:rPr lang="en-US" altLang="ja-JP" sz="1000" dirty="0" err="1" smtClean="0"/>
              <a:t>R.Tanaka.Ichiro</a:t>
            </a:r>
            <a:r>
              <a:rPr lang="en-US" altLang="ja-JP" sz="1000" dirty="0" smtClean="0"/>
              <a:t> </a:t>
            </a:r>
            <a:r>
              <a:rPr lang="ja-JP" altLang="en-US" sz="1000" dirty="0" smtClean="0"/>
              <a:t>と名のりネットでアクティブに活動を始める。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2006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02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C# </a:t>
            </a:r>
            <a:r>
              <a:rPr lang="ja-JP" altLang="en-US" sz="1000" dirty="0" smtClean="0"/>
              <a:t>を学び始める。理想的な言語に感動。尊敬する方々の影響も大きい。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2006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09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ja-JP" altLang="en-US" sz="1000" dirty="0" err="1" smtClean="0"/>
              <a:t>わんくま</a:t>
            </a:r>
            <a:r>
              <a:rPr lang="ja-JP" altLang="en-US" sz="1000" dirty="0" smtClean="0"/>
              <a:t>同盟加盟</a:t>
            </a:r>
            <a:br>
              <a:rPr lang="ja-JP" altLang="en-US" sz="1000" dirty="0" smtClean="0"/>
            </a:br>
            <a:r>
              <a:rPr lang="ja-JP" altLang="en-US" sz="1000" dirty="0" smtClean="0"/>
              <a:t>ある事件がきっかけで、中さんから声をかけていただき加盟。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2006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11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MSC2006 </a:t>
            </a:r>
            <a:r>
              <a:rPr lang="ja-JP" altLang="en-US" sz="1000" dirty="0" smtClean="0"/>
              <a:t>にて Ｒ・田中一郎として始めて人前に姿を晒す。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2007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04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Microsoft MVP for Visual Developer - Visual C# </a:t>
            </a:r>
            <a:r>
              <a:rPr lang="ja-JP" altLang="en-US" sz="1000" dirty="0" smtClean="0"/>
              <a:t>を受賞。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2007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06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ja-JP" altLang="en-US" sz="1000" dirty="0" err="1" smtClean="0"/>
              <a:t>わんくま</a:t>
            </a:r>
            <a:r>
              <a:rPr lang="ja-JP" altLang="en-US" sz="1000" dirty="0" smtClean="0"/>
              <a:t>同盟勉強会にてスピーカーデビュー。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2008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04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Microsoft MVP for Development Tools - Visual C# </a:t>
            </a:r>
            <a:r>
              <a:rPr lang="ja-JP" altLang="en-US" sz="1000" dirty="0" smtClean="0"/>
              <a:t>を受賞。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2008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05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70-526,70-536 </a:t>
            </a:r>
            <a:r>
              <a:rPr lang="ja-JP" altLang="en-US" sz="1000" dirty="0" smtClean="0"/>
              <a:t>試験をパス。</a:t>
            </a:r>
            <a:br>
              <a:rPr lang="ja-JP" altLang="en-US" sz="1000" dirty="0" smtClean="0"/>
            </a:br>
            <a:r>
              <a:rPr lang="en-US" altLang="ja-JP" sz="1000" dirty="0" smtClean="0"/>
              <a:t>Microsoft Certified Technology Specialist</a:t>
            </a:r>
            <a:r>
              <a:rPr lang="ja-JP" altLang="en-US" sz="1000" dirty="0" smtClean="0"/>
              <a:t>　</a:t>
            </a:r>
            <a:r>
              <a:rPr lang="en-US" altLang="ja-JP" sz="1000" dirty="0" smtClean="0"/>
              <a:t>for </a:t>
            </a:r>
            <a:r>
              <a:rPr lang="en-US" altLang="ja-JP" sz="1000" dirty="0" err="1" smtClean="0"/>
              <a:t>.Net</a:t>
            </a:r>
            <a:r>
              <a:rPr lang="en-US" altLang="ja-JP" sz="1000" dirty="0" smtClean="0"/>
              <a:t> Framework 2.0: Windows Applications </a:t>
            </a:r>
            <a:r>
              <a:rPr lang="ja-JP" altLang="en-US" sz="1000" dirty="0" smtClean="0"/>
              <a:t>資格取得。</a:t>
            </a:r>
            <a:br>
              <a:rPr lang="ja-JP" altLang="en-US" sz="1000" dirty="0" smtClean="0"/>
            </a:br>
            <a:endParaRPr lang="ja-JP" altLang="en-US" sz="1000" dirty="0" smtClean="0"/>
          </a:p>
          <a:p>
            <a:r>
              <a:rPr lang="en-US" altLang="ja-JP" sz="1000" dirty="0" smtClean="0"/>
              <a:t>2009</a:t>
            </a:r>
            <a:r>
              <a:rPr lang="ja-JP" altLang="en-US" sz="1000" dirty="0" smtClean="0"/>
              <a:t>年</a:t>
            </a:r>
            <a:r>
              <a:rPr lang="en-US" altLang="ja-JP" sz="1000" dirty="0" smtClean="0"/>
              <a:t>04</a:t>
            </a:r>
            <a:r>
              <a:rPr lang="ja-JP" altLang="en-US" sz="1000" dirty="0" smtClean="0"/>
              <a:t>月</a:t>
            </a:r>
            <a:br>
              <a:rPr lang="ja-JP" altLang="en-US" sz="1000" dirty="0" smtClean="0"/>
            </a:br>
            <a:r>
              <a:rPr lang="en-US" altLang="ja-JP" sz="1000" dirty="0" smtClean="0"/>
              <a:t>Microsoft MVP for Development Tools - Visual C# </a:t>
            </a:r>
            <a:r>
              <a:rPr lang="ja-JP" altLang="en-US" sz="1000" dirty="0" smtClean="0"/>
              <a:t>を受賞。</a:t>
            </a:r>
            <a:br>
              <a:rPr lang="ja-JP" altLang="en-US" sz="1000" dirty="0" smtClean="0"/>
            </a:br>
            <a:r>
              <a:rPr lang="ja-JP" altLang="en-US" sz="1000" dirty="0" smtClean="0"/>
              <a:t/>
            </a:r>
            <a:br>
              <a:rPr lang="ja-JP" altLang="en-US" sz="1000" dirty="0" smtClean="0"/>
            </a:br>
            <a:r>
              <a:rPr lang="en-US" altLang="ja-JP" sz="1000" dirty="0" smtClean="0"/>
              <a:t>70-548 </a:t>
            </a:r>
            <a:r>
              <a:rPr lang="ja-JP" altLang="en-US" sz="1000" dirty="0" smtClean="0"/>
              <a:t>試験をパス</a:t>
            </a:r>
            <a:br>
              <a:rPr lang="ja-JP" altLang="en-US" sz="1000" dirty="0" smtClean="0"/>
            </a:br>
            <a:r>
              <a:rPr lang="en-US" altLang="ja-JP" sz="1000" dirty="0" smtClean="0"/>
              <a:t>Microsoft Certified Professional Developer for Windows Developer </a:t>
            </a:r>
            <a:r>
              <a:rPr lang="ja-JP" altLang="en-US" sz="1000" dirty="0" smtClean="0"/>
              <a:t>資格取得。</a:t>
            </a:r>
            <a:endParaRPr lang="ja-JP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こんな経験はありませんか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？＜Ｄｅｍｏ＞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8" name="図表 7"/>
          <p:cNvGraphicFramePr/>
          <p:nvPr/>
        </p:nvGraphicFramePr>
        <p:xfrm>
          <a:off x="571472" y="1357298"/>
          <a:ext cx="80010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通常の処理の流れ</a:t>
            </a:r>
          </a:p>
        </p:txBody>
      </p:sp>
      <p:graphicFrame>
        <p:nvGraphicFramePr>
          <p:cNvPr id="8" name="図表 7"/>
          <p:cNvGraphicFramePr/>
          <p:nvPr/>
        </p:nvGraphicFramePr>
        <p:xfrm>
          <a:off x="1571604" y="4714884"/>
          <a:ext cx="5857916" cy="1071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図表 6"/>
          <p:cNvGraphicFramePr/>
          <p:nvPr/>
        </p:nvGraphicFramePr>
        <p:xfrm>
          <a:off x="1357290" y="1285860"/>
          <a:ext cx="6000792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マルチスレッドな処理の流れ</a:t>
            </a:r>
          </a:p>
        </p:txBody>
      </p:sp>
      <p:graphicFrame>
        <p:nvGraphicFramePr>
          <p:cNvPr id="8" name="図表 7"/>
          <p:cNvGraphicFramePr/>
          <p:nvPr/>
        </p:nvGraphicFramePr>
        <p:xfrm>
          <a:off x="1571604" y="4714884"/>
          <a:ext cx="5857916" cy="1071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図表 12"/>
          <p:cNvGraphicFramePr/>
          <p:nvPr/>
        </p:nvGraphicFramePr>
        <p:xfrm>
          <a:off x="2786050" y="1214422"/>
          <a:ext cx="1571636" cy="642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4" name="図表 13"/>
          <p:cNvGraphicFramePr/>
          <p:nvPr/>
        </p:nvGraphicFramePr>
        <p:xfrm>
          <a:off x="2786050" y="2357430"/>
          <a:ext cx="1571636" cy="642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5" name="図表 14"/>
          <p:cNvGraphicFramePr/>
          <p:nvPr/>
        </p:nvGraphicFramePr>
        <p:xfrm>
          <a:off x="5000628" y="2357431"/>
          <a:ext cx="1571636" cy="642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7" name="図表 16"/>
          <p:cNvGraphicFramePr/>
          <p:nvPr/>
        </p:nvGraphicFramePr>
        <p:xfrm>
          <a:off x="2786050" y="3500438"/>
          <a:ext cx="1571636" cy="642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cxnSp>
        <p:nvCxnSpPr>
          <p:cNvPr id="19" name="直線矢印コネクタ 18"/>
          <p:cNvCxnSpPr/>
          <p:nvPr/>
        </p:nvCxnSpPr>
        <p:spPr>
          <a:xfrm rot="5400000">
            <a:off x="3357157" y="2071281"/>
            <a:ext cx="428627" cy="79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rot="5400000">
            <a:off x="3357951" y="3214289"/>
            <a:ext cx="427834" cy="158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4359274" y="1570023"/>
            <a:ext cx="1427172" cy="1589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>
            <a:off x="5430050" y="1928008"/>
            <a:ext cx="714380" cy="158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>
            <a:off x="4357686" y="3856039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rot="5400000">
            <a:off x="5358612" y="3428206"/>
            <a:ext cx="857256" cy="1588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err="1" smtClean="0">
                <a:latin typeface="メイリオ" pitchFamily="50" charset="-128"/>
                <a:ea typeface="メイリオ" pitchFamily="50" charset="-128"/>
              </a:rPr>
              <a:t>BackGroundWorker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28596" y="2000240"/>
            <a:ext cx="807249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System.ComponentModel.BackgroundWorker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処理中にユーザー インターフェイスが応答しなくなることを防ぐために、処理を別スレッドで実行できる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＜Ｄｅｍｏ＞</a:t>
            </a:r>
            <a:endParaRPr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Thread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42976" y="1928802"/>
            <a:ext cx="67151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System.Threading.Thread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最も、基本的な方法。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優先度の設定などの細かい制御ができる。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＜Ｄｅｍｏ＞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err="1" smtClean="0">
                <a:latin typeface="メイリオ" pitchFamily="50" charset="-128"/>
                <a:ea typeface="メイリオ" pitchFamily="50" charset="-128"/>
              </a:rPr>
              <a:t>ThreadPool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2910" y="1428736"/>
            <a:ext cx="76438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System.Threading.ThreadPool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スレッド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数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を制御したり、スレッドリソースを再利用することで、パフォーマンス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の良い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マルチスレッドの処理ができる。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スレッドメソッド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の引数を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1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つ取ること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が可能。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＜Ｄｅｍｏ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＞</a:t>
            </a:r>
            <a:endParaRPr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06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ja-JP" dirty="0" smtClean="0"/>
              <a:t>Timer</a:t>
            </a:r>
            <a:endParaRPr lang="ja-JP" altLang="en-US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48" y="1785926"/>
            <a:ext cx="76438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System.Threading.Timer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一定間隔で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スレッドを作成して処理を実行させることができる。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＜Ｄｅｍｏ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＞</a:t>
            </a:r>
            <a:endParaRPr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スライド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Rスライド</Template>
  <TotalTime>140</TotalTime>
  <Words>491</Words>
  <Application>Microsoft Office PowerPoint</Application>
  <PresentationFormat>画面に合わせる (4:3)</PresentationFormat>
  <Paragraphs>139</Paragraphs>
  <Slides>17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9" baseType="lpstr">
      <vt:lpstr>Rスライド</vt:lpstr>
      <vt:lpstr>パッケージ</vt:lpstr>
      <vt:lpstr>スライド 1</vt:lpstr>
      <vt:lpstr>自己紹介</vt:lpstr>
      <vt:lpstr>こんな経験はありませんか？＜Ｄｅｍｏ＞</vt:lpstr>
      <vt:lpstr>通常の処理の流れ</vt:lpstr>
      <vt:lpstr>マルチスレッドな処理の流れ</vt:lpstr>
      <vt:lpstr>BackGroundWorker</vt:lpstr>
      <vt:lpstr>Thread</vt:lpstr>
      <vt:lpstr>ThreadPool</vt:lpstr>
      <vt:lpstr>Timer</vt:lpstr>
      <vt:lpstr>Delegate</vt:lpstr>
      <vt:lpstr>はまりどころ</vt:lpstr>
      <vt:lpstr>C#4.0 - Task </vt:lpstr>
      <vt:lpstr>C#4.0 – for</vt:lpstr>
      <vt:lpstr>C#4.0 – foreach</vt:lpstr>
      <vt:lpstr>C#4.0 – LINQ</vt:lpstr>
      <vt:lpstr>まとめ</vt:lpstr>
      <vt:lpstr>スライド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ito</dc:creator>
  <cp:lastModifiedBy>ito</cp:lastModifiedBy>
  <cp:revision>24</cp:revision>
  <dcterms:created xsi:type="dcterms:W3CDTF">2009-05-01T04:58:55Z</dcterms:created>
  <dcterms:modified xsi:type="dcterms:W3CDTF">2009-05-01T13:16:47Z</dcterms:modified>
</cp:coreProperties>
</file>