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65" r:id="rId2"/>
    <p:sldId id="270" r:id="rId3"/>
    <p:sldId id="268" r:id="rId4"/>
    <p:sldId id="267" r:id="rId5"/>
    <p:sldId id="266" r:id="rId6"/>
    <p:sldId id="271" r:id="rId7"/>
    <p:sldId id="272" r:id="rId8"/>
    <p:sldId id="269" r:id="rId9"/>
    <p:sldId id="273" r:id="rId10"/>
    <p:sldId id="274" r:id="rId11"/>
    <p:sldId id="275" r:id="rId12"/>
    <p:sldId id="278" r:id="rId13"/>
    <p:sldId id="276" r:id="rId14"/>
    <p:sldId id="277" r:id="rId15"/>
    <p:sldId id="283" r:id="rId16"/>
    <p:sldId id="279" r:id="rId17"/>
    <p:sldId id="280" r:id="rId18"/>
    <p:sldId id="281" r:id="rId19"/>
    <p:sldId id="282" r:id="rId20"/>
    <p:sldId id="284" r:id="rId2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4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5D77FD3-9E35-478A-861F-C5E78B2B3672}" type="slidenum">
              <a:rPr lang="ja-JP" altLang="en-US"/>
              <a:pPr/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B2BD0F-C5C8-44BD-914B-B85E5D99123D}" type="slidenum">
              <a:rPr lang="ja-JP" altLang="en-US"/>
              <a:pPr/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pitchFamily="-109" charset="-128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スライド イメージ プレースホル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2150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373225A-B57F-4FD1-B5CA-B12B40049DFE}" type="slidenum">
              <a:rPr lang="ja-JP" altLang="en-US"/>
              <a:pPr/>
              <a:t>5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0" lang="ja-JP" altLang="en-US" sz="2300">
                <a:solidFill>
                  <a:schemeClr val="tx2"/>
                </a:solidFill>
              </a:rPr>
              <a:t>わんくま同盟 東京勉強会 </a:t>
            </a:r>
            <a:r>
              <a:rPr kumimoji="0" lang="en-US" altLang="ja-JP" sz="2300">
                <a:solidFill>
                  <a:schemeClr val="tx2"/>
                </a:solidFill>
              </a:rPr>
              <a:t>#32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ＭＳ Ｐゴシック" pitchFamily="-109" charset="-128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  <a:cs typeface="ＭＳ Ｐゴシック" pitchFamily="-109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  <a:cs typeface="ＭＳ Ｐゴシック" pitchFamily="-109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  <a:cs typeface="ＭＳ Ｐゴシック" pitchFamily="-109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  <a:cs typeface="ＭＳ Ｐゴシック" pitchFamily="-109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ＭＳ Ｐゴシック" pitchFamily="-109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ja.wikipedia.org/wiki/CUDA" TargetMode="External"/><Relationship Id="rId2" Type="http://schemas.openxmlformats.org/officeDocument/2006/relationships/hyperlink" Target="http://ja.wikipedia.org/wiki/GPGPU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www.nvidia.co.jp/object/cuda_learn_jp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4000" smtClean="0"/>
              <a:t>はじめての</a:t>
            </a:r>
            <a:r>
              <a:rPr lang="en-US" altLang="ja-JP" sz="4000" smtClean="0"/>
              <a:t>CUDA</a:t>
            </a:r>
            <a:br>
              <a:rPr lang="en-US" altLang="ja-JP" sz="4000" smtClean="0"/>
            </a:br>
            <a:r>
              <a:rPr lang="ja-JP" altLang="ja-JP" sz="4000" smtClean="0"/>
              <a:t>〜</a:t>
            </a:r>
            <a:r>
              <a:rPr lang="en-US" altLang="ja-JP" sz="4000" smtClean="0"/>
              <a:t>CUDA</a:t>
            </a:r>
            <a:r>
              <a:rPr lang="ja-JP" altLang="en-US" sz="4000" smtClean="0"/>
              <a:t>事始め</a:t>
            </a:r>
            <a:r>
              <a:rPr lang="en-US" altLang="ja-JP" sz="4000" smtClean="0"/>
              <a:t>〜</a:t>
            </a:r>
            <a:endParaRPr lang="ja-JP" altLang="en-US" sz="4000" smtClean="0"/>
          </a:p>
        </p:txBody>
      </p:sp>
      <p:sp>
        <p:nvSpPr>
          <p:cNvPr id="16387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mtClean="0"/>
              <a:t>はるにゃん</a:t>
            </a:r>
            <a:endParaRPr lang="en-US" altLang="ja-JP" smtClean="0"/>
          </a:p>
          <a:p>
            <a:r>
              <a:rPr lang="en-US" altLang="ja-JP" smtClean="0"/>
              <a:t>Lv</a:t>
            </a:r>
            <a:r>
              <a:rPr lang="ja-JP" altLang="en-US" smtClean="0"/>
              <a:t>１くまー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図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3733800" cy="195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図 5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67200" y="1143000"/>
            <a:ext cx="43307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テキスト ボックス 4"/>
          <p:cNvSpPr txBox="1">
            <a:spLocks noChangeArrowheads="1"/>
          </p:cNvSpPr>
          <p:nvPr/>
        </p:nvSpPr>
        <p:spPr bwMode="auto">
          <a:xfrm>
            <a:off x="381000" y="990600"/>
            <a:ext cx="8153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__global__ void vecAdd(float* A, float* B, float* C) {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int i = threadIdx.x;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C[i] = A[i] + B[i];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}</a:t>
            </a:r>
          </a:p>
          <a:p>
            <a:endParaRPr lang="en-US" altLang="ja-JP" sz="22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int main(void) {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vecAdd&lt;&lt;&lt;1, N&gt;&gt;&gt;(A, B, C);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}</a:t>
            </a:r>
          </a:p>
        </p:txBody>
      </p:sp>
      <p:sp>
        <p:nvSpPr>
          <p:cNvPr id="2765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並列足し算１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並列の足し算２</a:t>
            </a:r>
          </a:p>
        </p:txBody>
      </p:sp>
      <p:sp>
        <p:nvSpPr>
          <p:cNvPr id="28675" name="テキスト ボックス 3"/>
          <p:cNvSpPr txBox="1">
            <a:spLocks noChangeArrowheads="1"/>
          </p:cNvSpPr>
          <p:nvPr/>
        </p:nvSpPr>
        <p:spPr bwMode="auto">
          <a:xfrm>
            <a:off x="381000" y="990600"/>
            <a:ext cx="81534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__global__ void vecAdd(float* A, float* B, float* C) {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int i = blockIdx.x * blockDim.x + threadIdx.x;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C[i] = A[i] + B[i];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}</a:t>
            </a:r>
          </a:p>
          <a:p>
            <a:endParaRPr lang="en-US" altLang="ja-JP" sz="22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int main(void) {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    vecAdd&lt;&lt;&lt;Grid, Thread&gt;&gt;&gt;(A, B, C);</a:t>
            </a:r>
          </a:p>
          <a:p>
            <a:r>
              <a:rPr lang="en-US" altLang="ja-JP" sz="2200">
                <a:latin typeface="Osaka−等幅" pitchFamily="-109" charset="-128"/>
                <a:ea typeface="Osaka−等幅" pitchFamily="-10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行列の足し算１</a:t>
            </a:r>
          </a:p>
        </p:txBody>
      </p:sp>
      <p:sp>
        <p:nvSpPr>
          <p:cNvPr id="29699" name="テキスト ボックス 4"/>
          <p:cNvSpPr txBox="1">
            <a:spLocks noChangeArrowheads="1"/>
          </p:cNvSpPr>
          <p:nvPr/>
        </p:nvSpPr>
        <p:spPr bwMode="auto">
          <a:xfrm>
            <a:off x="381000" y="990600"/>
            <a:ext cx="81534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__global__ void matAdd(fload A[N][N], float B[N][N], float C[N][N]) {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int i = threadIdx.x;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int j = threadIdx.y;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C[i][j] = A[i][j] + B[i][j];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}</a:t>
            </a:r>
          </a:p>
          <a:p>
            <a:endParaRPr lang="en-US" altLang="ja-JP" sz="18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int main(void) {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dim3 dimBlock(N, N);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matAdd&lt;&lt;&lt;1, dimBlock&gt;&gt;&gt;(A, B, C);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行列の足し算２</a:t>
            </a:r>
          </a:p>
        </p:txBody>
      </p:sp>
      <p:sp>
        <p:nvSpPr>
          <p:cNvPr id="30723" name="テキスト ボックス 5"/>
          <p:cNvSpPr txBox="1">
            <a:spLocks noChangeArrowheads="1"/>
          </p:cNvSpPr>
          <p:nvPr/>
        </p:nvSpPr>
        <p:spPr bwMode="auto">
          <a:xfrm>
            <a:off x="381000" y="990600"/>
            <a:ext cx="81534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__global__ void matAdd(fload A[N][N], float B[N][N], float C[N][N]) {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int i = blockIdx.x * blockDim.x + threadIdx.x;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int j = blockIdx.y * blockDim.y + threadIdx.y;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C[i][j] = A[i][j] + B[i][j];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}</a:t>
            </a:r>
          </a:p>
          <a:p>
            <a:endParaRPr lang="en-US" altLang="ja-JP" sz="18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int main(void) {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dim3 dimBlock(16, 16);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dim3 dimGrid((N + dimBlock.x - 1) / dimBlock.x,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             (N + dimBlock.y - 1) / dimBlock.y));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    matAdd&lt;&lt;&lt;dimGrid, dimBlock&gt;&gt;&gt;(A, B, C);</a:t>
            </a:r>
          </a:p>
          <a:p>
            <a:r>
              <a:rPr lang="en-US" altLang="ja-JP" sz="1800">
                <a:latin typeface="Osaka−等幅" pitchFamily="-109" charset="-128"/>
                <a:ea typeface="Osaka−等幅" pitchFamily="-109" charset="-128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実際には？</a:t>
            </a:r>
          </a:p>
        </p:txBody>
      </p:sp>
      <p:sp>
        <p:nvSpPr>
          <p:cNvPr id="31747" name="テキスト ボックス 3"/>
          <p:cNvSpPr txBox="1">
            <a:spLocks noChangeArrowheads="1"/>
          </p:cNvSpPr>
          <p:nvPr/>
        </p:nvSpPr>
        <p:spPr bwMode="auto">
          <a:xfrm>
            <a:off x="914400" y="1371600"/>
            <a:ext cx="1893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ja-JP"/>
              <a:t>HOST(CPU)</a:t>
            </a:r>
            <a:endParaRPr lang="ja-JP" altLang="en-US"/>
          </a:p>
        </p:txBody>
      </p:sp>
      <p:sp>
        <p:nvSpPr>
          <p:cNvPr id="31748" name="テキスト ボックス 4"/>
          <p:cNvSpPr txBox="1">
            <a:spLocks noChangeArrowheads="1"/>
          </p:cNvSpPr>
          <p:nvPr/>
        </p:nvSpPr>
        <p:spPr bwMode="auto">
          <a:xfrm>
            <a:off x="5867400" y="1371600"/>
            <a:ext cx="2438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/>
              <a:t>DEVICE(GPU)</a:t>
            </a:r>
            <a:endParaRPr lang="ja-JP" altLang="en-US"/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14400" y="1905000"/>
            <a:ext cx="18907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データを準備</a:t>
            </a:r>
          </a:p>
        </p:txBody>
      </p:sp>
      <p:sp>
        <p:nvSpPr>
          <p:cNvPr id="7" name="テキスト ボックス 6"/>
          <p:cNvSpPr txBox="1">
            <a:spLocks noChangeArrowheads="1"/>
          </p:cNvSpPr>
          <p:nvPr/>
        </p:nvSpPr>
        <p:spPr bwMode="auto">
          <a:xfrm>
            <a:off x="5867400" y="3352800"/>
            <a:ext cx="16795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計算を実行</a:t>
            </a:r>
          </a:p>
        </p:txBody>
      </p:sp>
      <p:cxnSp>
        <p:nvCxnSpPr>
          <p:cNvPr id="9" name="直線コネクタ 8"/>
          <p:cNvCxnSpPr>
            <a:cxnSpLocks noChangeShapeType="1"/>
          </p:cNvCxnSpPr>
          <p:nvPr/>
        </p:nvCxnSpPr>
        <p:spPr bwMode="auto">
          <a:xfrm>
            <a:off x="609600" y="1905000"/>
            <a:ext cx="7543800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cxnSp>
        <p:nvCxnSpPr>
          <p:cNvPr id="11" name="直線矢印コネクタ 10"/>
          <p:cNvCxnSpPr>
            <a:cxnSpLocks noChangeShapeType="1"/>
            <a:stCxn id="6" idx="3"/>
            <a:endCxn id="7" idx="1"/>
          </p:cNvCxnSpPr>
          <p:nvPr/>
        </p:nvCxnSpPr>
        <p:spPr bwMode="auto">
          <a:xfrm>
            <a:off x="2805113" y="2135188"/>
            <a:ext cx="3062287" cy="1447800"/>
          </a:xfrm>
          <a:prstGeom prst="straightConnector1">
            <a:avLst/>
          </a:prstGeom>
          <a:noFill/>
          <a:ln w="25400">
            <a:solidFill>
              <a:schemeClr val="accent2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2" name="テキスト ボックス 11"/>
          <p:cNvSpPr txBox="1">
            <a:spLocks noChangeArrowheads="1"/>
          </p:cNvSpPr>
          <p:nvPr/>
        </p:nvSpPr>
        <p:spPr bwMode="auto">
          <a:xfrm>
            <a:off x="3886200" y="2362200"/>
            <a:ext cx="18780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データを渡す</a:t>
            </a:r>
          </a:p>
        </p:txBody>
      </p:sp>
      <p:sp>
        <p:nvSpPr>
          <p:cNvPr id="14" name="テキスト ボックス 13"/>
          <p:cNvSpPr txBox="1">
            <a:spLocks noChangeArrowheads="1"/>
          </p:cNvSpPr>
          <p:nvPr/>
        </p:nvSpPr>
        <p:spPr bwMode="auto">
          <a:xfrm>
            <a:off x="914400" y="4953000"/>
            <a:ext cx="14160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計算結果</a:t>
            </a:r>
          </a:p>
        </p:txBody>
      </p:sp>
      <p:cxnSp>
        <p:nvCxnSpPr>
          <p:cNvPr id="16" name="直線矢印コネクタ 15"/>
          <p:cNvCxnSpPr>
            <a:cxnSpLocks noChangeShapeType="1"/>
            <a:stCxn id="7" idx="1"/>
            <a:endCxn id="14" idx="3"/>
          </p:cNvCxnSpPr>
          <p:nvPr/>
        </p:nvCxnSpPr>
        <p:spPr bwMode="auto">
          <a:xfrm rot="10800000" flipV="1">
            <a:off x="2330450" y="3582988"/>
            <a:ext cx="3536950" cy="1600200"/>
          </a:xfrm>
          <a:prstGeom prst="straightConnector1">
            <a:avLst/>
          </a:prstGeom>
          <a:noFill/>
          <a:ln w="25400">
            <a:solidFill>
              <a:schemeClr val="accent2"/>
            </a:solidFill>
            <a:round/>
            <a:headEnd/>
            <a:tailEnd type="arrow" w="med" len="med"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</p:spPr>
      </p:cxnSp>
      <p:sp>
        <p:nvSpPr>
          <p:cNvPr id="17" name="テキスト ボックス 16"/>
          <p:cNvSpPr txBox="1">
            <a:spLocks noChangeArrowheads="1"/>
          </p:cNvSpPr>
          <p:nvPr/>
        </p:nvSpPr>
        <p:spPr bwMode="auto">
          <a:xfrm>
            <a:off x="3505200" y="4572000"/>
            <a:ext cx="22050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結果を取り戻す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2" grpId="0"/>
      <p:bldP spid="14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実際のコードにしてみると？</a:t>
            </a:r>
          </a:p>
        </p:txBody>
      </p:sp>
      <p:sp>
        <p:nvSpPr>
          <p:cNvPr id="32771" name="正方形/長方形 3"/>
          <p:cNvSpPr>
            <a:spLocks noChangeArrowheads="1"/>
          </p:cNvSpPr>
          <p:nvPr/>
        </p:nvSpPr>
        <p:spPr bwMode="auto">
          <a:xfrm>
            <a:off x="381000" y="990600"/>
            <a:ext cx="81534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/* </a:t>
            </a:r>
            <a:r>
              <a:rPr lang="ja-JP" altLang="en-US" sz="1600">
                <a:latin typeface="Osaka−等幅" pitchFamily="-109" charset="-128"/>
                <a:ea typeface="Osaka−等幅" pitchFamily="-109" charset="-128"/>
              </a:rPr>
              <a:t>実際のコード</a:t>
            </a:r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*/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#include &lt;stdio.h&gt;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#include &lt;cutil.h&gt;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#define N 16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__global__ void vecAdd(float* A, float* B, float* C) {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int i = threadIdx.x;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C[i] = A[i] + B[i];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}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int main(int argc, char** argv) {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CUT_DEVICE_INIT(argc, argv);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float h_A[N], h_B[N], *h_C;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float *d_A, *d_B, *d_C;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int i;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実際のコードその２</a:t>
            </a:r>
          </a:p>
        </p:txBody>
      </p:sp>
      <p:sp>
        <p:nvSpPr>
          <p:cNvPr id="33795" name="正方形/長方形 3"/>
          <p:cNvSpPr>
            <a:spLocks noChangeArrowheads="1"/>
          </p:cNvSpPr>
          <p:nvPr/>
        </p:nvSpPr>
        <p:spPr bwMode="auto">
          <a:xfrm>
            <a:off x="381000" y="990600"/>
            <a:ext cx="8229600" cy="477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for(i = 0; i &lt; N; ++i) {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h_A[i] = i;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h_B[i] = i + 0.0001;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}    int mem_size = N*sizeof(float);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CUDA_SAFE_CALL(cudaMalloc((void**)&amp;d_A, mem_size));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CUDA_SAFE_CALL(cudaMalloc((void**)&amp;d_B, mem_size));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CUDA_SAFE_CALL(cudaMalloc((void**)&amp;d_C, mem_size));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CUDA_SAFE_CALL(cudaMemcpy(d_A, h_A, mem_size, 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                                    cudaMemcpyHostToDevice));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CUDA_SAFE_CALL(cudaMemcpy(d_B, h_B, mem_size, 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                                    cudaMemcpyHostToDevice));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int grid = 1, thread = N;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vecAdd&lt;&lt;&lt;grid, thread&gt;&gt;&gt;(d_A, d_B, d_C);</a:t>
            </a:r>
          </a:p>
          <a:p>
            <a:endParaRPr lang="en-US" altLang="ja-JP" sz="1600">
              <a:latin typeface="Osaka−等幅" pitchFamily="-109" charset="-128"/>
              <a:ea typeface="Osaka−等幅" pitchFamily="-109" charset="-128"/>
            </a:endParaRP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h_C = (float*)malloc(mem_size);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実際のコードその３</a:t>
            </a:r>
          </a:p>
        </p:txBody>
      </p:sp>
      <p:sp>
        <p:nvSpPr>
          <p:cNvPr id="34819" name="正方形/長方形 3"/>
          <p:cNvSpPr>
            <a:spLocks noChangeArrowheads="1"/>
          </p:cNvSpPr>
          <p:nvPr/>
        </p:nvSpPr>
        <p:spPr bwMode="auto">
          <a:xfrm>
            <a:off x="381000" y="990600"/>
            <a:ext cx="82296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CUDA_SAFE_CALL(cudaMemcpy(h_C, d_C, mem_size, 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                                    cudaMemcpyDeviceToHost));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for(i = 0; i &lt; N; ++i) {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    printf("%f + %f = %f\n", h_A[i], h_B[i], h_C[i]);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}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free(h_C);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CUDA_SAFE_CALL(cudaFree(d_A));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CUDA_SAFE_CALL(cudaFree(d_B));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CUDA_SAFE_CALL(cudaFree(d_C));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    CUT_EXIT(argc, argv);</a:t>
            </a:r>
          </a:p>
          <a:p>
            <a:r>
              <a:rPr lang="en-US" altLang="ja-JP" sz="1600">
                <a:latin typeface="Osaka−等幅" pitchFamily="-109" charset="-128"/>
                <a:ea typeface="Osaka−等幅" pitchFamily="-109" charset="-128"/>
              </a:rPr>
              <a:t>}</a:t>
            </a:r>
            <a:endParaRPr lang="ja-JP" altLang="en-US" sz="1600">
              <a:latin typeface="Osaka−等幅" pitchFamily="-109" charset="-128"/>
              <a:ea typeface="Osaka−等幅" pitchFamily="-109" charset="-128"/>
            </a:endParaRP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2819400" y="4953000"/>
            <a:ext cx="57054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4800"/>
              <a:t>な、長い</a:t>
            </a:r>
            <a:r>
              <a:rPr lang="en-US" altLang="ja-JP" sz="4800"/>
              <a:t>…</a:t>
            </a:r>
            <a:r>
              <a:rPr lang="ja-JP" altLang="en-US" sz="4800"/>
              <a:t>、ぜぇはぁ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Visual Studio 2005/2008</a:t>
            </a:r>
            <a:r>
              <a:rPr lang="ja-JP" altLang="en-US" smtClean="0"/>
              <a:t>の場合</a:t>
            </a:r>
          </a:p>
        </p:txBody>
      </p:sp>
      <p:sp>
        <p:nvSpPr>
          <p:cNvPr id="3584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z="2800" smtClean="0">
                <a:latin typeface="Osaka−等幅" pitchFamily="-109" charset="-128"/>
                <a:ea typeface="Osaka−等幅" pitchFamily="-109" charset="-128"/>
              </a:rPr>
              <a:t>C:¥Documents and Settings¥All Users</a:t>
            </a:r>
          </a:p>
          <a:p>
            <a:pPr>
              <a:buFontTx/>
              <a:buNone/>
            </a:pPr>
            <a:r>
              <a:rPr lang="en-US" altLang="ja-JP" sz="2800" smtClean="0">
                <a:latin typeface="Osaka−等幅" pitchFamily="-109" charset="-128"/>
                <a:ea typeface="Osaka−等幅" pitchFamily="-109" charset="-128"/>
              </a:rPr>
              <a:t>¥Application Data¥NVIDIA Corporation</a:t>
            </a:r>
          </a:p>
          <a:p>
            <a:pPr>
              <a:buFontTx/>
              <a:buNone/>
            </a:pPr>
            <a:r>
              <a:rPr lang="en-US" altLang="ja-JP" sz="2800" smtClean="0">
                <a:latin typeface="Osaka−等幅" pitchFamily="-109" charset="-128"/>
                <a:ea typeface="Osaka−等幅" pitchFamily="-109" charset="-128"/>
              </a:rPr>
              <a:t>¥NVIDIA CUDA SDK¥projects¥template</a:t>
            </a:r>
          </a:p>
          <a:p>
            <a:pPr>
              <a:buFontTx/>
              <a:buNone/>
            </a:pPr>
            <a:endParaRPr lang="en-US" altLang="ja-JP" sz="2800" smtClean="0">
              <a:latin typeface="Osaka−等幅" pitchFamily="-109" charset="-128"/>
              <a:ea typeface="Osaka−等幅" pitchFamily="-109" charset="-128"/>
            </a:endParaRPr>
          </a:p>
          <a:p>
            <a:pPr>
              <a:buFontTx/>
              <a:buNone/>
            </a:pPr>
            <a:r>
              <a:rPr lang="ja-JP" altLang="en-US" sz="2800" smtClean="0">
                <a:latin typeface="Osaka−等幅" pitchFamily="-109" charset="-128"/>
                <a:ea typeface="Osaka−等幅" pitchFamily="-109" charset="-128"/>
              </a:rPr>
              <a:t>をコピーしてファイル内の「</a:t>
            </a:r>
            <a:r>
              <a:rPr lang="en-US" altLang="ja-JP" sz="2800" smtClean="0">
                <a:latin typeface="Osaka−等幅" pitchFamily="-109" charset="-128"/>
                <a:ea typeface="Osaka−等幅" pitchFamily="-109" charset="-128"/>
              </a:rPr>
              <a:t>template</a:t>
            </a:r>
            <a:r>
              <a:rPr lang="ja-JP" altLang="en-US" sz="2800" smtClean="0">
                <a:latin typeface="Osaka−等幅" pitchFamily="-109" charset="-128"/>
                <a:ea typeface="Osaka−等幅" pitchFamily="-109" charset="-128"/>
              </a:rPr>
              <a:t>」文字列を</a:t>
            </a:r>
            <a:endParaRPr lang="en-US" altLang="ja-JP" sz="2800" smtClean="0">
              <a:latin typeface="Osaka−等幅" pitchFamily="-109" charset="-128"/>
              <a:ea typeface="Osaka−等幅" pitchFamily="-109" charset="-128"/>
            </a:endParaRPr>
          </a:p>
          <a:p>
            <a:pPr>
              <a:buFontTx/>
              <a:buNone/>
            </a:pPr>
            <a:r>
              <a:rPr lang="ja-JP" altLang="en-US" sz="2800" smtClean="0">
                <a:latin typeface="Osaka−等幅" pitchFamily="-109" charset="-128"/>
                <a:ea typeface="Osaka−等幅" pitchFamily="-109" charset="-128"/>
              </a:rPr>
              <a:t>自分の望むソリューション名に変更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CUDA</a:t>
            </a:r>
            <a:r>
              <a:rPr lang="ja-JP" altLang="en-US" smtClean="0"/>
              <a:t>とは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1157287"/>
          </a:xfrm>
        </p:spPr>
        <p:txBody>
          <a:bodyPr/>
          <a:lstStyle/>
          <a:p>
            <a:r>
              <a:rPr lang="en-US" altLang="ja-JP" smtClean="0"/>
              <a:t>GPGPU</a:t>
            </a:r>
            <a:r>
              <a:rPr lang="ja-JP" altLang="en-US" smtClean="0"/>
              <a:t>計算を行うため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>　　　　　　　　　NVIDIA</a:t>
            </a:r>
            <a:r>
              <a:rPr lang="ja-JP" altLang="en-US" smtClean="0"/>
              <a:t>による</a:t>
            </a:r>
            <a:r>
              <a:rPr lang="en-US" altLang="ja-JP" smtClean="0"/>
              <a:t>C</a:t>
            </a:r>
            <a:r>
              <a:rPr lang="ja-JP" altLang="en-US" smtClean="0"/>
              <a:t>言語開発環境</a:t>
            </a:r>
            <a:endParaRPr lang="en-US" altLang="ja-JP" smtClean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381000" y="2133600"/>
            <a:ext cx="8329613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ja-JP" sz="3200"/>
              <a:t>GPGPU</a:t>
            </a:r>
            <a:r>
              <a:rPr lang="ja-JP" altLang="en-US" sz="3200"/>
              <a:t>とは</a:t>
            </a:r>
            <a:r>
              <a:rPr lang="en-US" altLang="ja-JP" sz="3200"/>
              <a:t/>
            </a:r>
            <a:br>
              <a:rPr lang="en-US" altLang="ja-JP" sz="3200"/>
            </a:br>
            <a:r>
              <a:rPr lang="en-US" altLang="ja-JP" sz="3200"/>
              <a:t>→General Purpose computing on GPU</a:t>
            </a:r>
            <a:br>
              <a:rPr lang="en-US" altLang="ja-JP" sz="3200"/>
            </a:br>
            <a:r>
              <a:rPr lang="en-US" altLang="ja-JP" sz="3200"/>
              <a:t>→GPU</a:t>
            </a:r>
            <a:r>
              <a:rPr lang="ja-JP" altLang="en-US" sz="3200"/>
              <a:t>による汎用目的計算</a:t>
            </a:r>
            <a:endParaRPr lang="en-US" altLang="ja-JP" sz="320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2438400" y="4038600"/>
            <a:ext cx="3886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5400"/>
              <a:t>普通の計算</a:t>
            </a:r>
            <a:endParaRPr lang="en-US" altLang="ja-JP" sz="5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Appendix</a:t>
            </a:r>
            <a:endParaRPr lang="ja-JP" altLang="en-US" smtClean="0"/>
          </a:p>
        </p:txBody>
      </p:sp>
      <p:sp>
        <p:nvSpPr>
          <p:cNvPr id="36867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en-US" altLang="ja-JP" smtClean="0">
                <a:hlinkClick r:id="rId2"/>
              </a:rPr>
              <a:t>http://ja.wikipedia.org/wiki/GPGPU</a:t>
            </a:r>
            <a:endParaRPr lang="en-US" altLang="ja-JP" smtClean="0"/>
          </a:p>
          <a:p>
            <a:r>
              <a:rPr lang="en-US" altLang="ja-JP" smtClean="0">
                <a:hlinkClick r:id="rId3"/>
              </a:rPr>
              <a:t>http://ja.wikipedia.org/wiki/CUDA</a:t>
            </a:r>
            <a:endParaRPr lang="en-US" altLang="ja-JP" smtClean="0"/>
          </a:p>
          <a:p>
            <a:r>
              <a:rPr lang="en-US" altLang="ja-JP" smtClean="0">
                <a:hlinkClick r:id="rId4"/>
              </a:rPr>
              <a:t>http://www.nvidia.co.jp/object/cuda_learn_jp.html</a:t>
            </a:r>
            <a:endParaRPr lang="en-US" altLang="ja-JP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なんで</a:t>
            </a:r>
            <a:r>
              <a:rPr lang="en-US" altLang="ja-JP" smtClean="0"/>
              <a:t>GPU</a:t>
            </a:r>
            <a:r>
              <a:rPr lang="ja-JP" altLang="en-US" smtClean="0"/>
              <a:t>を使うの？</a:t>
            </a:r>
          </a:p>
        </p:txBody>
      </p:sp>
      <p:sp>
        <p:nvSpPr>
          <p:cNvPr id="1843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mtClean="0"/>
              <a:t>CPU</a:t>
            </a:r>
            <a:r>
              <a:rPr lang="ja-JP" altLang="en-US" smtClean="0"/>
              <a:t>のコア数は？</a:t>
            </a:r>
            <a:endParaRPr lang="en-US" altLang="ja-JP" smtClean="0"/>
          </a:p>
          <a:p>
            <a:pPr>
              <a:buFontTx/>
              <a:buNone/>
            </a:pPr>
            <a:r>
              <a:rPr lang="en-US" altLang="ja-JP" smtClean="0"/>
              <a:t>→1〜</a:t>
            </a:r>
          </a:p>
          <a:p>
            <a:pPr>
              <a:buFontTx/>
              <a:buNone/>
            </a:pPr>
            <a:endParaRPr lang="en-US" altLang="ja-JP" smtClean="0"/>
          </a:p>
          <a:p>
            <a:pPr>
              <a:buFontTx/>
              <a:buNone/>
            </a:pPr>
            <a:r>
              <a:rPr lang="en-US" altLang="ja-JP" smtClean="0"/>
              <a:t>GPU</a:t>
            </a:r>
            <a:r>
              <a:rPr lang="ja-JP" altLang="en-US" smtClean="0"/>
              <a:t>のコア数は？</a:t>
            </a:r>
            <a:endParaRPr lang="en-US" altLang="ja-JP" smtClean="0"/>
          </a:p>
          <a:p>
            <a:pPr>
              <a:buFontTx/>
              <a:buNone/>
            </a:pPr>
            <a:r>
              <a:rPr lang="en-US" altLang="ja-JP" smtClean="0"/>
              <a:t>→8〜</a:t>
            </a:r>
          </a:p>
          <a:p>
            <a:pPr>
              <a:buFontTx/>
              <a:buNone/>
            </a:pPr>
            <a:r>
              <a:rPr lang="en-US" altLang="ja-JP" smtClean="0"/>
              <a:t>→SLI(Scalable Link Interface)</a:t>
            </a:r>
            <a:r>
              <a:rPr lang="ja-JP" altLang="en-US" smtClean="0"/>
              <a:t>を使えば、</a:t>
            </a:r>
            <a:endParaRPr lang="en-US" altLang="ja-JP" smtClean="0"/>
          </a:p>
          <a:p>
            <a:pPr>
              <a:buFontTx/>
              <a:buNone/>
            </a:pPr>
            <a:r>
              <a:rPr lang="ja-JP" altLang="en-US" smtClean="0"/>
              <a:t>　　　　　　　　　さらにコアの数は</a:t>
            </a:r>
            <a:r>
              <a:rPr lang="en-US" altLang="ja-JP" smtClean="0"/>
              <a:t>2</a:t>
            </a:r>
            <a:r>
              <a:rPr lang="ja-JP" altLang="en-US" smtClean="0"/>
              <a:t>倍</a:t>
            </a:r>
            <a:r>
              <a:rPr lang="en-US" altLang="ja-JP" smtClean="0"/>
              <a:t>3</a:t>
            </a:r>
            <a:r>
              <a:rPr lang="ja-JP" altLang="en-US" smtClean="0"/>
              <a:t>倍に！！</a:t>
            </a:r>
            <a:endParaRPr lang="en-US" altLang="ja-JP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GPU</a:t>
            </a:r>
            <a:r>
              <a:rPr lang="ja-JP" altLang="en-US" smtClean="0"/>
              <a:t>コア数っていくら？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648200" y="4953000"/>
            <a:ext cx="3810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4800"/>
              <a:t>すごい多い！</a:t>
            </a:r>
            <a:endParaRPr lang="en-US" altLang="ja-JP" sz="4800"/>
          </a:p>
        </p:txBody>
      </p:sp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914400" y="1066800"/>
          <a:ext cx="3352800" cy="3962400"/>
        </p:xfrm>
        <a:graphic>
          <a:graphicData uri="http://schemas.openxmlformats.org/drawingml/2006/table">
            <a:tbl>
              <a:tblPr/>
              <a:tblGrid>
                <a:gridCol w="2286000"/>
                <a:gridCol w="1066800"/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GeForce</a:t>
                      </a:r>
                      <a:endParaRPr kumimoji="1" lang="ja-JP" alt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コア数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8600GT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32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8800GT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112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9600GT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64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9800GT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9800GTX/GTX+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128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9800GX2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256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GTX 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240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GTX 295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480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FA"/>
                    </a:solidFill>
                  </a:tcPr>
                </a:tc>
              </a:tr>
              <a:tr h="122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9400M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pitchFamily="-109" charset="-128"/>
                        </a:rPr>
                        <a:t>16</a:t>
                      </a:r>
                      <a:endParaRPr kumimoji="1" lang="ja-JP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pitchFamily="-109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3F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NVIDIA</a:t>
            </a:r>
            <a:r>
              <a:rPr lang="ja-JP" altLang="en-US" smtClean="0"/>
              <a:t>の</a:t>
            </a:r>
            <a:r>
              <a:rPr lang="en-US" altLang="ja-JP" smtClean="0"/>
              <a:t>CUDA</a:t>
            </a:r>
            <a:r>
              <a:rPr lang="ja-JP" altLang="en-US" smtClean="0"/>
              <a:t>に対する説明は？</a:t>
            </a:r>
          </a:p>
        </p:txBody>
      </p:sp>
      <p:sp>
        <p:nvSpPr>
          <p:cNvPr id="20483" name="テキスト プレースホルダ 4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253412" cy="3748087"/>
          </a:xfrm>
        </p:spPr>
        <p:txBody>
          <a:bodyPr/>
          <a:lstStyle/>
          <a:p>
            <a:r>
              <a:rPr lang="en-US" altLang="ja-JP" sz="2400" smtClean="0"/>
              <a:t>GPU</a:t>
            </a:r>
            <a:r>
              <a:rPr lang="ja-JP" altLang="en-US" sz="2400" smtClean="0"/>
              <a:t>で並列アプリケーション開発を行うための標準</a:t>
            </a:r>
            <a:r>
              <a:rPr lang="en-US" altLang="ja-JP" sz="2400" smtClean="0"/>
              <a:t>C </a:t>
            </a:r>
            <a:r>
              <a:rPr lang="ja-JP" altLang="en-US" sz="2400" smtClean="0"/>
              <a:t>言語</a:t>
            </a:r>
            <a:endParaRPr lang="en-US" altLang="ja-JP" sz="2400" smtClean="0"/>
          </a:p>
          <a:p>
            <a:r>
              <a:rPr lang="en-US" altLang="ja-JP" sz="2400" smtClean="0"/>
              <a:t>FFT </a:t>
            </a:r>
            <a:r>
              <a:rPr lang="ja-JP" altLang="en-US" sz="2400" smtClean="0"/>
              <a:t>（高速フーリエ変換） および</a:t>
            </a:r>
            <a:r>
              <a:rPr lang="en-US" altLang="ja-JP" sz="2400" smtClean="0"/>
              <a:t>BLAS </a:t>
            </a:r>
            <a:r>
              <a:rPr lang="ja-JP" altLang="en-US" sz="2400" smtClean="0"/>
              <a:t>（線形代数の基本サブルーチン）用標準数値ライブラリ</a:t>
            </a:r>
            <a:endParaRPr lang="en-US" altLang="ja-JP" sz="2400" smtClean="0"/>
          </a:p>
          <a:p>
            <a:r>
              <a:rPr lang="en-US" altLang="ja-JP" sz="2400" smtClean="0"/>
              <a:t>GPU </a:t>
            </a:r>
            <a:r>
              <a:rPr lang="ja-JP" altLang="en-US" sz="2400" smtClean="0"/>
              <a:t>と</a:t>
            </a:r>
            <a:r>
              <a:rPr lang="en-US" altLang="ja-JP" sz="2400" smtClean="0"/>
              <a:t>CPU</a:t>
            </a:r>
            <a:r>
              <a:rPr lang="ja-JP" altLang="en-US" sz="2400" smtClean="0"/>
              <a:t>間での高速データ転送パスを使用したコンピューティング専用</a:t>
            </a:r>
            <a:r>
              <a:rPr lang="en-US" altLang="ja-JP" sz="2400" smtClean="0"/>
              <a:t>CUDA</a:t>
            </a:r>
            <a:r>
              <a:rPr lang="ja-JP" altLang="en-US" sz="2400" smtClean="0"/>
              <a:t>ドライバ</a:t>
            </a:r>
            <a:endParaRPr lang="en-US" altLang="ja-JP" sz="2400" smtClean="0"/>
          </a:p>
          <a:p>
            <a:r>
              <a:rPr lang="en-US" altLang="ja-JP" sz="2400" smtClean="0"/>
              <a:t>OpenGL</a:t>
            </a:r>
            <a:r>
              <a:rPr lang="ja-JP" altLang="en-US" sz="2400" smtClean="0"/>
              <a:t>および</a:t>
            </a:r>
            <a:r>
              <a:rPr lang="en-US" altLang="ja-JP" sz="2400" smtClean="0"/>
              <a:t>DirectX</a:t>
            </a:r>
            <a:r>
              <a:rPr lang="ja-JP" altLang="en-US" sz="2400" smtClean="0"/>
              <a:t>グラフィックスドライバと</a:t>
            </a:r>
            <a:r>
              <a:rPr lang="en-US" altLang="ja-JP" sz="2400" smtClean="0"/>
              <a:t>CUDA</a:t>
            </a:r>
            <a:r>
              <a:rPr lang="ja-JP" altLang="en-US" sz="2400" smtClean="0"/>
              <a:t>ドライバを同時使用可能</a:t>
            </a:r>
            <a:endParaRPr lang="en-US" altLang="ja-JP" sz="2400" smtClean="0"/>
          </a:p>
          <a:p>
            <a:r>
              <a:rPr lang="en-US" altLang="ja-JP" sz="2400" u="sng" smtClean="0"/>
              <a:t>Linux</a:t>
            </a:r>
            <a:r>
              <a:rPr lang="en-US" altLang="ja-JP" sz="2400" smtClean="0"/>
              <a:t> 32/64</a:t>
            </a:r>
            <a:r>
              <a:rPr lang="ja-JP" altLang="en-US" sz="2400" smtClean="0"/>
              <a:t>ビット、</a:t>
            </a:r>
            <a:r>
              <a:rPr lang="en-US" altLang="ja-JP" sz="2400" u="sng" smtClean="0"/>
              <a:t>Windows XP</a:t>
            </a:r>
            <a:r>
              <a:rPr lang="en-US" altLang="ja-JP" sz="2400" smtClean="0"/>
              <a:t> 32/64</a:t>
            </a:r>
            <a:r>
              <a:rPr lang="ja-JP" altLang="en-US" sz="2400" smtClean="0"/>
              <a:t>ビット、および</a:t>
            </a:r>
            <a:r>
              <a:rPr lang="en-US" altLang="ja-JP" sz="2400" u="sng" smtClean="0"/>
              <a:t>Mac</a:t>
            </a:r>
            <a:r>
              <a:rPr lang="ja-JP" altLang="en-US" sz="2400" smtClean="0"/>
              <a:t>の</a:t>
            </a:r>
            <a:r>
              <a:rPr lang="en-US" altLang="ja-JP" sz="2400" smtClean="0"/>
              <a:t>OS</a:t>
            </a:r>
            <a:r>
              <a:rPr lang="ja-JP" altLang="en-US" sz="2400" smtClean="0"/>
              <a:t>をサポート</a:t>
            </a:r>
          </a:p>
          <a:p>
            <a:endParaRPr lang="ja-JP" altLang="en-US" sz="2400" smtClean="0"/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4876800" y="5410200"/>
            <a:ext cx="3646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/>
              <a:t>ちょ</a:t>
            </a:r>
            <a:r>
              <a:rPr lang="en-US" altLang="ja-JP"/>
              <a:t>w</a:t>
            </a:r>
            <a:r>
              <a:rPr lang="ja-JP" altLang="en-US"/>
              <a:t>おま</a:t>
            </a:r>
            <a:r>
              <a:rPr lang="en-US" altLang="ja-JP"/>
              <a:t>wVista</a:t>
            </a:r>
            <a:r>
              <a:rPr lang="ja-JP" altLang="en-US"/>
              <a:t>は？</a:t>
            </a:r>
            <a:r>
              <a:rPr lang="en-US" altLang="ja-JP"/>
              <a:t>www</a:t>
            </a:r>
            <a:endParaRPr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AMD(ATI)</a:t>
            </a:r>
            <a:r>
              <a:rPr lang="ja-JP" altLang="en-US" smtClean="0"/>
              <a:t>の動向は？</a:t>
            </a:r>
          </a:p>
        </p:txBody>
      </p:sp>
      <p:sp>
        <p:nvSpPr>
          <p:cNvPr id="22531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2452687"/>
          </a:xfrm>
        </p:spPr>
        <p:txBody>
          <a:bodyPr/>
          <a:lstStyle/>
          <a:p>
            <a:r>
              <a:rPr lang="en-US" altLang="ja-JP" smtClean="0"/>
              <a:t>ATI Stream</a:t>
            </a:r>
          </a:p>
          <a:p>
            <a:r>
              <a:rPr lang="en-US" altLang="ja-JP" smtClean="0"/>
              <a:t>ATI</a:t>
            </a:r>
            <a:r>
              <a:rPr lang="ja-JP" altLang="en-US" smtClean="0"/>
              <a:t>が動画変換ソフトを提供</a:t>
            </a:r>
            <a:endParaRPr lang="en-US" altLang="ja-JP" smtClean="0"/>
          </a:p>
          <a:p>
            <a:r>
              <a:rPr lang="ja-JP" altLang="en-US" smtClean="0"/>
              <a:t>でも？あんまり聞かない</a:t>
            </a:r>
            <a:endParaRPr lang="en-US" altLang="ja-JP" smtClean="0"/>
          </a:p>
          <a:p>
            <a:r>
              <a:rPr lang="en-US" altLang="ja-JP" smtClean="0"/>
              <a:t>GPGPU</a:t>
            </a:r>
            <a:r>
              <a:rPr lang="ja-JP" altLang="en-US" smtClean="0"/>
              <a:t>で検索しても？出てこない</a:t>
            </a:r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1219200" y="3886200"/>
            <a:ext cx="5791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ja-JP" altLang="en-US" sz="4800"/>
              <a:t>どーなってんのー？</a:t>
            </a:r>
            <a:r>
              <a:rPr lang="en-US" altLang="ja-JP" sz="4800"/>
              <a:t>w</a:t>
            </a:r>
            <a:endParaRPr lang="ja-JP" altLang="en-US" sz="48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/>
              <a:t>CUDA</a:t>
            </a:r>
            <a:r>
              <a:rPr lang="ja-JP" altLang="en-US" smtClean="0"/>
              <a:t>とは</a:t>
            </a:r>
          </a:p>
        </p:txBody>
      </p:sp>
      <p:sp>
        <p:nvSpPr>
          <p:cNvPr id="23555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en-US" altLang="ja-JP" smtClean="0"/>
              <a:t>NVIDIA</a:t>
            </a:r>
            <a:r>
              <a:rPr lang="ja-JP" altLang="en-US" smtClean="0"/>
              <a:t>の</a:t>
            </a:r>
            <a:r>
              <a:rPr lang="en-US" altLang="ja-JP" smtClean="0"/>
              <a:t>GPGPU</a:t>
            </a:r>
            <a:r>
              <a:rPr lang="ja-JP" altLang="en-US" smtClean="0"/>
              <a:t>開発環境</a:t>
            </a:r>
            <a:endParaRPr lang="en-US" altLang="ja-JP" smtClean="0"/>
          </a:p>
          <a:p>
            <a:r>
              <a:rPr lang="en-US" altLang="ja-JP" smtClean="0"/>
              <a:t>GPGPU</a:t>
            </a:r>
            <a:r>
              <a:rPr lang="ja-JP" altLang="en-US" smtClean="0"/>
              <a:t>を使えば、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>　　　　</a:t>
            </a:r>
            <a:r>
              <a:rPr lang="ja-JP" altLang="en-US" smtClean="0"/>
              <a:t>超マルチスレッドプログラミングが可能</a:t>
            </a:r>
            <a:endParaRPr lang="en-US" altLang="ja-JP" smtClean="0"/>
          </a:p>
          <a:p>
            <a:r>
              <a:rPr lang="ja-JP" altLang="en-US" smtClean="0"/>
              <a:t>一般のご家庭に</a:t>
            </a:r>
            <a:r>
              <a:rPr lang="en-US" altLang="ja-JP" smtClean="0"/>
              <a:t/>
            </a:r>
            <a:br>
              <a:rPr lang="en-US" altLang="ja-JP" smtClean="0"/>
            </a:br>
            <a:r>
              <a:rPr lang="en-US" altLang="ja-JP" smtClean="0"/>
              <a:t>　　</a:t>
            </a:r>
            <a:r>
              <a:rPr lang="ja-JP" altLang="en-US" smtClean="0"/>
              <a:t>スーパーコンピューターをご提供します</a:t>
            </a:r>
            <a:r>
              <a:rPr lang="en-US" altLang="ja-JP" smtClean="0"/>
              <a:t>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用語の定義</a:t>
            </a:r>
          </a:p>
        </p:txBody>
      </p:sp>
      <p:sp>
        <p:nvSpPr>
          <p:cNvPr id="24579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3595687"/>
          </a:xfrm>
        </p:spPr>
        <p:txBody>
          <a:bodyPr/>
          <a:lstStyle/>
          <a:p>
            <a:r>
              <a:rPr lang="en-US" altLang="ja-JP" sz="4800" smtClean="0"/>
              <a:t>Grid =  Block × N</a:t>
            </a:r>
          </a:p>
          <a:p>
            <a:r>
              <a:rPr lang="en-US" altLang="ja-JP" sz="4800" smtClean="0"/>
              <a:t>Block = Thread × M</a:t>
            </a:r>
          </a:p>
          <a:p>
            <a:endParaRPr lang="en-US" altLang="ja-JP" sz="4800" smtClean="0"/>
          </a:p>
          <a:p>
            <a:r>
              <a:rPr lang="en-US" altLang="ja-JP" sz="4800" smtClean="0"/>
              <a:t>Multiprocessor = Core / 8</a:t>
            </a:r>
          </a:p>
          <a:p>
            <a:endParaRPr lang="en-US" altLang="ja-JP" sz="4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図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04800"/>
            <a:ext cx="4495800" cy="559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2316</TotalTime>
  <Words>887</Words>
  <Application>Microsoft Office PowerPoint</Application>
  <PresentationFormat>画面に合わせる (4:3)</PresentationFormat>
  <Paragraphs>171</Paragraphs>
  <Slides>20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5" baseType="lpstr">
      <vt:lpstr>Arial</vt:lpstr>
      <vt:lpstr>ＭＳ Ｐゴシック</vt:lpstr>
      <vt:lpstr>Calibri</vt:lpstr>
      <vt:lpstr>Osaka−等幅</vt:lpstr>
      <vt:lpstr>スライドマスタN05</vt:lpstr>
      <vt:lpstr>はじめてのCUDA 〜CUDA事始め〜</vt:lpstr>
      <vt:lpstr>CUDAとは</vt:lpstr>
      <vt:lpstr>なんでGPUを使うの？</vt:lpstr>
      <vt:lpstr>GPUコア数っていくら？</vt:lpstr>
      <vt:lpstr>NVIDIAのCUDAに対する説明は？</vt:lpstr>
      <vt:lpstr>AMD(ATI)の動向は？</vt:lpstr>
      <vt:lpstr>CUDAとは</vt:lpstr>
      <vt:lpstr>用語の定義</vt:lpstr>
      <vt:lpstr>スライド 9</vt:lpstr>
      <vt:lpstr>スライド 10</vt:lpstr>
      <vt:lpstr>並列足し算１</vt:lpstr>
      <vt:lpstr>並列の足し算２</vt:lpstr>
      <vt:lpstr>行列の足し算１</vt:lpstr>
      <vt:lpstr>行列の足し算２</vt:lpstr>
      <vt:lpstr>実際には？</vt:lpstr>
      <vt:lpstr>実際のコードにしてみると？</vt:lpstr>
      <vt:lpstr>実際のコードその２</vt:lpstr>
      <vt:lpstr>実際のコードその３</vt:lpstr>
      <vt:lpstr>Visual Studio 2005/2008の場合</vt:lpstr>
      <vt:lpstr>Appendix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T32</dc:title>
  <dc:creator>高萩 俊行</dc:creator>
  <cp:lastModifiedBy>わんくま同盟</cp:lastModifiedBy>
  <cp:revision>18</cp:revision>
  <cp:lastPrinted>2009-04-20T15:48:13Z</cp:lastPrinted>
  <dcterms:created xsi:type="dcterms:W3CDTF">2009-04-20T15:21:01Z</dcterms:created>
  <dcterms:modified xsi:type="dcterms:W3CDTF">2009-09-09T04:57:43Z</dcterms:modified>
</cp:coreProperties>
</file>