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4"/>
  </p:notesMasterIdLst>
  <p:handoutMasterIdLst>
    <p:handoutMasterId r:id="rId15"/>
  </p:handoutMasterIdLst>
  <p:sldIdLst>
    <p:sldId id="265" r:id="rId2"/>
    <p:sldId id="266" r:id="rId3"/>
    <p:sldId id="267" r:id="rId4"/>
    <p:sldId id="268" r:id="rId5"/>
    <p:sldId id="269" r:id="rId6"/>
    <p:sldId id="271" r:id="rId7"/>
    <p:sldId id="273" r:id="rId8"/>
    <p:sldId id="275" r:id="rId9"/>
    <p:sldId id="276" r:id="rId10"/>
    <p:sldId id="277" r:id="rId11"/>
    <p:sldId id="278" r:id="rId12"/>
    <p:sldId id="283" r:id="rId13"/>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3" autoAdjust="0"/>
    <p:restoredTop sz="94606" autoAdjust="0"/>
  </p:normalViewPr>
  <p:slideViewPr>
    <p:cSldViewPr>
      <p:cViewPr varScale="1">
        <p:scale>
          <a:sx n="59" d="100"/>
          <a:sy n="59" d="100"/>
        </p:scale>
        <p:origin x="-882" y="-84"/>
      </p:cViewPr>
      <p:guideLst>
        <p:guide orient="horz" pos="2160"/>
        <p:guide pos="2880"/>
      </p:guideLst>
    </p:cSldViewPr>
  </p:slideViewPr>
  <p:outlineViewPr>
    <p:cViewPr>
      <p:scale>
        <a:sx n="33" d="100"/>
        <a:sy n="33" d="100"/>
      </p:scale>
      <p:origin x="0" y="540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smtClean="0"/>
            </a:lvl1pPr>
          </a:lstStyle>
          <a:p>
            <a:pPr>
              <a:defRPr/>
            </a:pPr>
            <a:fld id="{5D512FA7-FB8F-4A93-BD08-7368F90E47F9}"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dirty="0" smtClean="0"/>
            </a:lvl1pPr>
          </a:lstStyle>
          <a:p>
            <a:pPr>
              <a:defRPr/>
            </a:pPr>
            <a:r>
              <a:rPr lang="en-US" altLang="ja-JP"/>
              <a:t>2008/09/20</a:t>
            </a:r>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smtClean="0"/>
            </a:lvl1pPr>
          </a:lstStyle>
          <a:p>
            <a:pPr>
              <a:defRPr/>
            </a:pPr>
            <a:fld id="{B9BBC431-6BEF-4ED4-8A8B-167088E94CB1}"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dirty="0"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hidden">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357188" y="274638"/>
            <a:ext cx="828675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357188" y="1052513"/>
            <a:ext cx="8286750" cy="49482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r>
              <a:rPr kumimoji="0" lang="ja-JP" altLang="en-US" sz="2300">
                <a:solidFill>
                  <a:schemeClr val="tx2"/>
                </a:solidFill>
              </a:rPr>
              <a:t>わんくま同盟 東京勉強会 </a:t>
            </a:r>
            <a:r>
              <a:rPr kumimoji="0" lang="en-US" altLang="ja-JP" sz="2300">
                <a:solidFill>
                  <a:schemeClr val="tx2"/>
                </a:solidFill>
              </a:rPr>
              <a:t>#32</a:t>
            </a: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fontAlgn="base">
        <a:spcBef>
          <a:spcPct val="0"/>
        </a:spcBef>
        <a:spcAft>
          <a:spcPct val="0"/>
        </a:spcAft>
        <a:defRPr kumimoji="1" sz="2400">
          <a:solidFill>
            <a:schemeClr val="tx2"/>
          </a:solidFill>
          <a:latin typeface="+mj-lt"/>
          <a:ea typeface="+mj-ea"/>
          <a:cs typeface="+mj-cs"/>
        </a:defRPr>
      </a:lvl1pPr>
      <a:lvl2pPr algn="ctr" rtl="0" fontAlgn="base">
        <a:spcBef>
          <a:spcPct val="0"/>
        </a:spcBef>
        <a:spcAft>
          <a:spcPct val="0"/>
        </a:spcAft>
        <a:defRPr kumimoji="1" sz="2400">
          <a:solidFill>
            <a:schemeClr val="tx2"/>
          </a:solidFill>
          <a:latin typeface="Arial" charset="0"/>
          <a:ea typeface="ＭＳ Ｐゴシック" pitchFamily="50" charset="-128"/>
        </a:defRPr>
      </a:lvl2pPr>
      <a:lvl3pPr algn="ctr" rtl="0" fontAlgn="base">
        <a:spcBef>
          <a:spcPct val="0"/>
        </a:spcBef>
        <a:spcAft>
          <a:spcPct val="0"/>
        </a:spcAft>
        <a:defRPr kumimoji="1" sz="2400">
          <a:solidFill>
            <a:schemeClr val="tx2"/>
          </a:solidFill>
          <a:latin typeface="Arial" charset="0"/>
          <a:ea typeface="ＭＳ Ｐゴシック" pitchFamily="50" charset="-128"/>
        </a:defRPr>
      </a:lvl3pPr>
      <a:lvl4pPr algn="ctr" rtl="0" fontAlgn="base">
        <a:spcBef>
          <a:spcPct val="0"/>
        </a:spcBef>
        <a:spcAft>
          <a:spcPct val="0"/>
        </a:spcAft>
        <a:defRPr kumimoji="1" sz="2400">
          <a:solidFill>
            <a:schemeClr val="tx2"/>
          </a:solidFill>
          <a:latin typeface="Arial" charset="0"/>
          <a:ea typeface="ＭＳ Ｐゴシック" pitchFamily="50" charset="-128"/>
        </a:defRPr>
      </a:lvl4pPr>
      <a:lvl5pPr algn="ctr" rtl="0" fontAlgn="base">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3"/>
          <p:cNvSpPr>
            <a:spLocks noGrp="1"/>
          </p:cNvSpPr>
          <p:nvPr>
            <p:ph type="ctrTitle"/>
          </p:nvPr>
        </p:nvSpPr>
        <p:spPr/>
        <p:txBody>
          <a:bodyPr/>
          <a:lstStyle/>
          <a:p>
            <a:r>
              <a:rPr lang="ja-JP" altLang="en-US" sz="3600" smtClean="0"/>
              <a:t>今度こそオブジェクト指向</a:t>
            </a:r>
          </a:p>
        </p:txBody>
      </p:sp>
      <p:sp>
        <p:nvSpPr>
          <p:cNvPr id="2051" name="サブタイトル 4"/>
          <p:cNvSpPr>
            <a:spLocks noGrp="1"/>
          </p:cNvSpPr>
          <p:nvPr>
            <p:ph type="subTitle" idx="1"/>
          </p:nvPr>
        </p:nvSpPr>
        <p:spPr/>
        <p:txBody>
          <a:bodyPr/>
          <a:lstStyle/>
          <a:p>
            <a:r>
              <a:rPr lang="ja-JP" altLang="en-US" smtClean="0"/>
              <a:t>ぜろざき</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idx="4294967295"/>
          </p:nvPr>
        </p:nvSpPr>
        <p:spPr/>
        <p:txBody>
          <a:bodyPr/>
          <a:lstStyle/>
          <a:p>
            <a:r>
              <a:rPr lang="ja-JP" altLang="en-US" sz="3600" dirty="0" smtClean="0"/>
              <a:t>正直なところ</a:t>
            </a:r>
            <a:r>
              <a:rPr lang="en-US" altLang="ja-JP" sz="3600" dirty="0" smtClean="0"/>
              <a:t>......</a:t>
            </a:r>
            <a:endParaRPr lang="ja-JP" altLang="en-US" sz="3600" dirty="0" smtClean="0"/>
          </a:p>
        </p:txBody>
      </p:sp>
      <p:sp>
        <p:nvSpPr>
          <p:cNvPr id="28675" name="テキスト プレースホルダ 2"/>
          <p:cNvSpPr>
            <a:spLocks noGrp="1"/>
          </p:cNvSpPr>
          <p:nvPr>
            <p:ph type="body" idx="4294967295"/>
          </p:nvPr>
        </p:nvSpPr>
        <p:spPr>
          <a:xfrm>
            <a:off x="357188" y="857233"/>
            <a:ext cx="8329612" cy="3286147"/>
          </a:xfrm>
        </p:spPr>
        <p:txBody>
          <a:bodyPr/>
          <a:lstStyle/>
          <a:p>
            <a:pPr>
              <a:buNone/>
            </a:pPr>
            <a:r>
              <a:rPr lang="ja-JP" altLang="en-US" sz="2400" dirty="0" smtClean="0"/>
              <a:t>　　オブジェクト指向を説明してほしがる人が、カプセル化、継承、ポリモーフィズム、なんて言葉を知ってるわけが無い</a:t>
            </a:r>
          </a:p>
          <a:p>
            <a:pPr>
              <a:buNone/>
            </a:pPr>
            <a:r>
              <a:rPr lang="ja-JP" altLang="en-US" sz="2400" dirty="0" smtClean="0"/>
              <a:t>　　　　↓</a:t>
            </a:r>
            <a:endParaRPr lang="en-US" altLang="ja-JP" sz="2400" dirty="0" smtClean="0"/>
          </a:p>
          <a:p>
            <a:pPr>
              <a:buNone/>
            </a:pPr>
            <a:r>
              <a:rPr lang="ja-JP" altLang="en-US" sz="2400" dirty="0" smtClean="0"/>
              <a:t>　　分からないものを調べるのに新しく分からない単語が出てくる</a:t>
            </a:r>
            <a:endParaRPr lang="en-US" altLang="ja-JP" sz="2400" dirty="0" smtClean="0"/>
          </a:p>
          <a:p>
            <a:pPr>
              <a:buNone/>
            </a:pPr>
            <a:r>
              <a:rPr lang="ja-JP" altLang="en-US" sz="2400" dirty="0" smtClean="0"/>
              <a:t>　　　　↓</a:t>
            </a:r>
            <a:endParaRPr lang="en-US" altLang="ja-JP" sz="2400" dirty="0" smtClean="0"/>
          </a:p>
          <a:p>
            <a:pPr>
              <a:buNone/>
            </a:pPr>
            <a:r>
              <a:rPr lang="ja-JP" altLang="en-US" sz="2400" dirty="0" smtClean="0"/>
              <a:t>　　知らないものを知らないもので説明されると馬鹿にされた気分になる</a:t>
            </a:r>
          </a:p>
        </p:txBody>
      </p:sp>
      <p:sp>
        <p:nvSpPr>
          <p:cNvPr id="5" name="タイトル 1"/>
          <p:cNvSpPr txBox="1">
            <a:spLocks/>
          </p:cNvSpPr>
          <p:nvPr/>
        </p:nvSpPr>
        <p:spPr bwMode="auto">
          <a:xfrm>
            <a:off x="357158" y="4651389"/>
            <a:ext cx="8286750" cy="106362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a:r>
              <a:rPr lang="ja-JP" altLang="en-US" sz="3600" kern="0" dirty="0">
                <a:solidFill>
                  <a:schemeClr val="tx2"/>
                </a:solidFill>
                <a:latin typeface="+mj-lt"/>
                <a:ea typeface="+mj-ea"/>
                <a:cs typeface="+mj-cs"/>
              </a:rPr>
              <a:t>つまり、オブジェクト指向</a:t>
            </a:r>
            <a:r>
              <a:rPr lang="ja-JP" altLang="en-US" sz="3600" kern="0" dirty="0" smtClean="0">
                <a:solidFill>
                  <a:schemeClr val="tx2"/>
                </a:solidFill>
                <a:latin typeface="+mj-lt"/>
                <a:ea typeface="+mj-ea"/>
                <a:cs typeface="+mj-cs"/>
              </a:rPr>
              <a:t>を説明する際</a:t>
            </a:r>
            <a:r>
              <a:rPr lang="ja-JP" altLang="en-US" sz="3600" kern="0" dirty="0">
                <a:solidFill>
                  <a:schemeClr val="tx2"/>
                </a:solidFill>
                <a:latin typeface="+mj-lt"/>
                <a:ea typeface="+mj-ea"/>
                <a:cs typeface="+mj-cs"/>
              </a:rPr>
              <a:t>に齟齬が出る部分は</a:t>
            </a:r>
            <a:r>
              <a:rPr lang="ja-JP" altLang="en-US" sz="3600" kern="0" dirty="0" smtClean="0">
                <a:solidFill>
                  <a:schemeClr val="tx2"/>
                </a:solidFill>
                <a:latin typeface="+mj-lt"/>
                <a:ea typeface="+mj-ea"/>
                <a:cs typeface="+mj-cs"/>
              </a:rPr>
              <a:t>ココ！</a:t>
            </a:r>
            <a:endParaRPr kumimoji="1" lang="ja-JP" altLang="en-US" sz="3600" b="0" i="0" u="none" strike="noStrike" kern="0" cap="none" spc="0" normalizeH="0" baseline="0" noProof="0" dirty="0" smtClean="0">
              <a:ln>
                <a:noFill/>
              </a:ln>
              <a:solidFill>
                <a:schemeClr val="tx2"/>
              </a:solidFill>
              <a:effectLst/>
              <a:uLnTx/>
              <a:uFillTx/>
              <a:latin typeface="+mj-lt"/>
              <a:ea typeface="+mj-ea"/>
              <a:cs typeface="+mj-cs"/>
            </a:endParaRPr>
          </a:p>
        </p:txBody>
      </p:sp>
      <p:sp>
        <p:nvSpPr>
          <p:cNvPr id="6" name="タイトル 1"/>
          <p:cNvSpPr txBox="1">
            <a:spLocks/>
          </p:cNvSpPr>
          <p:nvPr/>
        </p:nvSpPr>
        <p:spPr bwMode="auto">
          <a:xfrm>
            <a:off x="785844" y="4143380"/>
            <a:ext cx="5857858" cy="42862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a:r>
              <a:rPr lang="en-US" altLang="ja-JP" kern="0" dirty="0">
                <a:solidFill>
                  <a:schemeClr val="tx2"/>
                </a:solidFill>
                <a:latin typeface="+mj-lt"/>
                <a:ea typeface="+mj-ea"/>
                <a:cs typeface="+mj-cs"/>
              </a:rPr>
              <a:t>//</a:t>
            </a:r>
            <a:r>
              <a:rPr lang="ja-JP" altLang="en-US" kern="0" dirty="0">
                <a:solidFill>
                  <a:schemeClr val="tx2"/>
                </a:solidFill>
                <a:latin typeface="+mj-lt"/>
                <a:ea typeface="+mj-ea"/>
                <a:cs typeface="+mj-cs"/>
              </a:rPr>
              <a:t>というか、そこでめげない人は分かるまで自分で調べる</a:t>
            </a:r>
            <a:endParaRPr kumimoji="1" lang="ja-JP" altLang="en-US" b="0" i="0" u="none" strike="noStrike" kern="0" cap="none" spc="0" normalizeH="0" baseline="0" noProof="0" dirty="0" smtClean="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タイトル 1"/>
          <p:cNvSpPr>
            <a:spLocks noGrp="1"/>
          </p:cNvSpPr>
          <p:nvPr>
            <p:ph type="title" idx="4294967295"/>
          </p:nvPr>
        </p:nvSpPr>
        <p:spPr/>
        <p:txBody>
          <a:bodyPr/>
          <a:lstStyle/>
          <a:p>
            <a:r>
              <a:rPr lang="ja-JP" altLang="en-US" sz="3600" smtClean="0"/>
              <a:t>まとめ</a:t>
            </a:r>
          </a:p>
        </p:txBody>
      </p:sp>
      <p:sp>
        <p:nvSpPr>
          <p:cNvPr id="29699" name="テキスト プレースホルダ 2"/>
          <p:cNvSpPr>
            <a:spLocks noGrp="1"/>
          </p:cNvSpPr>
          <p:nvPr>
            <p:ph type="body" idx="4294967295"/>
          </p:nvPr>
        </p:nvSpPr>
        <p:spPr>
          <a:xfrm>
            <a:off x="357188" y="1052513"/>
            <a:ext cx="8329612" cy="5073650"/>
          </a:xfrm>
        </p:spPr>
        <p:txBody>
          <a:bodyPr/>
          <a:lstStyle/>
          <a:p>
            <a:pPr>
              <a:buNone/>
            </a:pPr>
            <a:r>
              <a:rPr lang="ja-JP" altLang="en-US" sz="2800" dirty="0" smtClean="0"/>
              <a:t>　　オブジェクト指向的な物事の考え方は理解出来るんだけど、オブジェクト指向の具体的な概念化は簡単じゃない。</a:t>
            </a:r>
          </a:p>
          <a:p>
            <a:pPr>
              <a:buNone/>
            </a:pPr>
            <a:r>
              <a:rPr lang="ja-JP" altLang="en-US" sz="2800" dirty="0" smtClean="0"/>
              <a:t>　　　　つまり</a:t>
            </a:r>
            <a:r>
              <a:rPr lang="en-US" altLang="ja-JP" sz="2800" dirty="0" smtClean="0"/>
              <a:t>......</a:t>
            </a:r>
          </a:p>
          <a:p>
            <a:pPr>
              <a:buNone/>
            </a:pPr>
            <a:r>
              <a:rPr lang="ja-JP" altLang="en-US" sz="2800" dirty="0" smtClean="0"/>
              <a:t>　　</a:t>
            </a:r>
            <a:r>
              <a:rPr lang="ja-JP" altLang="en-US" dirty="0" smtClean="0"/>
              <a:t>「オブジェクト指向って何ですか？簡単に教えてください」</a:t>
            </a:r>
          </a:p>
          <a:p>
            <a:pPr>
              <a:buNone/>
            </a:pPr>
            <a:r>
              <a:rPr lang="ja-JP" altLang="en-US" sz="2800" dirty="0" smtClean="0"/>
              <a:t>　　　　に対する明確な答えは</a:t>
            </a:r>
          </a:p>
          <a:p>
            <a:pPr>
              <a:buNone/>
            </a:pPr>
            <a:r>
              <a:rPr lang="ja-JP" altLang="en-US" sz="2800" dirty="0" smtClean="0"/>
              <a:t>　　</a:t>
            </a:r>
            <a:r>
              <a:rPr lang="ja-JP" altLang="en-US" dirty="0" smtClean="0"/>
              <a:t>「一言では到底説明出来ないので、無い」</a:t>
            </a:r>
          </a:p>
          <a:p>
            <a:pPr>
              <a:buNone/>
            </a:pPr>
            <a:r>
              <a:rPr lang="ja-JP" altLang="en-US" sz="2800" dirty="0" smtClean="0"/>
              <a:t>　　　　としておくのが無難</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タイトル 1"/>
          <p:cNvSpPr>
            <a:spLocks noGrp="1"/>
          </p:cNvSpPr>
          <p:nvPr>
            <p:ph type="title" idx="4294967295"/>
          </p:nvPr>
        </p:nvSpPr>
        <p:spPr/>
        <p:txBody>
          <a:bodyPr/>
          <a:lstStyle/>
          <a:p>
            <a:r>
              <a:rPr lang="ja-JP" altLang="en-US" sz="3600" dirty="0" smtClean="0"/>
              <a:t>時間が余ってたら おまけ！</a:t>
            </a:r>
          </a:p>
        </p:txBody>
      </p:sp>
      <p:sp>
        <p:nvSpPr>
          <p:cNvPr id="29699" name="テキスト プレースホルダ 2"/>
          <p:cNvSpPr>
            <a:spLocks noGrp="1"/>
          </p:cNvSpPr>
          <p:nvPr>
            <p:ph type="body" idx="4294967295"/>
          </p:nvPr>
        </p:nvSpPr>
        <p:spPr>
          <a:xfrm>
            <a:off x="357188" y="1052513"/>
            <a:ext cx="8329612" cy="5073650"/>
          </a:xfrm>
        </p:spPr>
        <p:txBody>
          <a:bodyPr/>
          <a:lstStyle/>
          <a:p>
            <a:r>
              <a:rPr lang="ja-JP" altLang="en-US" sz="2800" dirty="0" smtClean="0"/>
              <a:t>コーディングしてみよう！</a:t>
            </a:r>
            <a:endParaRPr lang="en-US" altLang="ja-JP" sz="2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lang="ja-JP" altLang="en-US" sz="3600" smtClean="0"/>
              <a:t>自己紹介</a:t>
            </a:r>
          </a:p>
        </p:txBody>
      </p:sp>
      <p:sp>
        <p:nvSpPr>
          <p:cNvPr id="3075" name="テキスト プレースホルダ 2"/>
          <p:cNvSpPr>
            <a:spLocks noGrp="1"/>
          </p:cNvSpPr>
          <p:nvPr>
            <p:ph type="body" idx="1"/>
          </p:nvPr>
        </p:nvSpPr>
        <p:spPr>
          <a:xfrm>
            <a:off x="357188" y="1052513"/>
            <a:ext cx="8329612" cy="5073650"/>
          </a:xfrm>
        </p:spPr>
        <p:txBody>
          <a:bodyPr/>
          <a:lstStyle/>
          <a:p>
            <a:r>
              <a:rPr lang="ja-JP" altLang="en-US" sz="2000" dirty="0" err="1" smtClean="0"/>
              <a:t>ぜろざ</a:t>
            </a:r>
            <a:r>
              <a:rPr lang="ja-JP" altLang="en-US" sz="2000" dirty="0" smtClean="0"/>
              <a:t>きについて</a:t>
            </a:r>
          </a:p>
          <a:p>
            <a:pPr>
              <a:buFontTx/>
              <a:buNone/>
            </a:pPr>
            <a:r>
              <a:rPr lang="ja-JP" altLang="en-US" sz="2000" dirty="0" smtClean="0"/>
              <a:t>　－</a:t>
            </a:r>
            <a:r>
              <a:rPr lang="ja-JP" altLang="en-US" sz="2000" dirty="0" err="1" smtClean="0"/>
              <a:t>ぜろざ</a:t>
            </a:r>
            <a:r>
              <a:rPr lang="ja-JP" altLang="en-US" sz="2000" dirty="0" smtClean="0"/>
              <a:t>きって何者？</a:t>
            </a:r>
          </a:p>
          <a:p>
            <a:r>
              <a:rPr lang="en-US" altLang="ja-JP" sz="2000" dirty="0" smtClean="0"/>
              <a:t>twitter</a:t>
            </a:r>
            <a:r>
              <a:rPr lang="ja-JP" altLang="en-US" sz="2000" dirty="0" smtClean="0"/>
              <a:t>に生息</a:t>
            </a:r>
          </a:p>
          <a:p>
            <a:pPr>
              <a:buFontTx/>
              <a:buNone/>
            </a:pPr>
            <a:r>
              <a:rPr lang="ja-JP" altLang="en-US" sz="2000" dirty="0" smtClean="0"/>
              <a:t>　－詳細は説明しづらいです＾＾（不名誉な名称で呼ばれるので）</a:t>
            </a:r>
          </a:p>
          <a:p>
            <a:r>
              <a:rPr lang="ja-JP" altLang="en-US" sz="2000" dirty="0" smtClean="0"/>
              <a:t>巻き込まれ体質</a:t>
            </a:r>
          </a:p>
          <a:p>
            <a:pPr>
              <a:buFontTx/>
              <a:buNone/>
            </a:pPr>
            <a:r>
              <a:rPr lang="ja-JP" altLang="en-US" sz="2000" dirty="0" smtClean="0"/>
              <a:t>　－ここに居る時点で既に</a:t>
            </a:r>
            <a:r>
              <a:rPr lang="ja-JP" altLang="en-US" sz="2000" dirty="0" err="1" smtClean="0"/>
              <a:t>..</a:t>
            </a:r>
            <a:r>
              <a:rPr lang="ja-JP" altLang="en-US" sz="2000" dirty="0" smtClean="0"/>
              <a:t>….</a:t>
            </a:r>
          </a:p>
          <a:p>
            <a:r>
              <a:rPr lang="ja-JP" altLang="en-US" sz="2000" dirty="0" smtClean="0"/>
              <a:t>絵描くのが趣味</a:t>
            </a:r>
          </a:p>
          <a:p>
            <a:pPr>
              <a:buFontTx/>
              <a:buNone/>
            </a:pPr>
            <a:r>
              <a:rPr lang="ja-JP" altLang="en-US" sz="2000" dirty="0" smtClean="0"/>
              <a:t>　－最近はあまり</a:t>
            </a:r>
            <a:r>
              <a:rPr lang="ja-JP" altLang="en-US" sz="2000" dirty="0" err="1" smtClean="0"/>
              <a:t>..</a:t>
            </a:r>
            <a:r>
              <a:rPr lang="ja-JP" altLang="en-US" sz="2000" dirty="0" smtClean="0"/>
              <a:t>…</a:t>
            </a:r>
            <a:r>
              <a:rPr lang="ja-JP" altLang="en-US" sz="2000" dirty="0" err="1" smtClean="0"/>
              <a:t>.？</a:t>
            </a:r>
            <a:endParaRPr lang="ja-JP" altLang="en-US" sz="2000" dirty="0" smtClean="0"/>
          </a:p>
          <a:p>
            <a:r>
              <a:rPr lang="ja-JP" altLang="en-US" sz="2000" dirty="0" smtClean="0"/>
              <a:t>確か１月くらいに転職</a:t>
            </a:r>
          </a:p>
          <a:p>
            <a:pPr>
              <a:buFontTx/>
              <a:buNone/>
            </a:pPr>
            <a:r>
              <a:rPr lang="ja-JP" altLang="en-US" sz="2000" dirty="0" smtClean="0"/>
              <a:t>　－したようなしてないような</a:t>
            </a:r>
            <a:r>
              <a:rPr lang="ja-JP" altLang="en-US" sz="2000" dirty="0" err="1" smtClean="0"/>
              <a:t>..</a:t>
            </a:r>
            <a:r>
              <a:rPr lang="ja-JP" altLang="en-US" sz="2000" dirty="0" smtClean="0"/>
              <a:t>….</a:t>
            </a:r>
          </a:p>
          <a:p>
            <a:r>
              <a:rPr lang="ja-JP" altLang="en-US" sz="2000" dirty="0" smtClean="0"/>
              <a:t>あんまり物事を覚えるのが好きじゃない</a:t>
            </a:r>
          </a:p>
          <a:p>
            <a:pPr>
              <a:buFontTx/>
              <a:buNone/>
            </a:pPr>
            <a:r>
              <a:rPr lang="ja-JP" altLang="en-US" sz="2000" dirty="0" smtClean="0"/>
              <a:t>　－怠け者です＾＾</a:t>
            </a:r>
          </a:p>
          <a:p>
            <a:r>
              <a:rPr lang="ja-JP" altLang="en-US" sz="2000" dirty="0" smtClean="0"/>
              <a:t>胡散臭いキャラを全面に押し出していきたい</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idx="4294967295"/>
          </p:nvPr>
        </p:nvSpPr>
        <p:spPr/>
        <p:txBody>
          <a:bodyPr/>
          <a:lstStyle/>
          <a:p>
            <a:r>
              <a:rPr lang="ja-JP" altLang="en-US" sz="3600" smtClean="0"/>
              <a:t>前回のお話についてのおさらい</a:t>
            </a:r>
          </a:p>
        </p:txBody>
      </p:sp>
      <p:graphicFrame>
        <p:nvGraphicFramePr>
          <p:cNvPr id="18437" name="Object 1029"/>
          <p:cNvGraphicFramePr>
            <a:graphicFrameLocks noChangeAspect="1"/>
          </p:cNvGraphicFramePr>
          <p:nvPr/>
        </p:nvGraphicFramePr>
        <p:xfrm>
          <a:off x="2667000" y="1524000"/>
          <a:ext cx="3810000" cy="3810000"/>
        </p:xfrm>
        <a:graphic>
          <a:graphicData uri="http://schemas.openxmlformats.org/presentationml/2006/ole">
            <p:oleObj spid="_x0000_s18437" name="Image" r:id="rId3" imgW="3809524" imgH="3809524" progId="Photoshop.Image.7">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idx="4294967295"/>
          </p:nvPr>
        </p:nvSpPr>
        <p:spPr/>
        <p:txBody>
          <a:bodyPr/>
          <a:lstStyle/>
          <a:p>
            <a:r>
              <a:rPr lang="ja-JP" altLang="en-US" sz="3600" dirty="0" smtClean="0"/>
              <a:t>前回はネギジェクト指向について</a:t>
            </a:r>
            <a:br>
              <a:rPr lang="ja-JP" altLang="en-US" sz="3600" dirty="0" smtClean="0"/>
            </a:br>
            <a:r>
              <a:rPr lang="ja-JP" altLang="en-US" sz="3600" dirty="0" smtClean="0"/>
              <a:t>説明しました。</a:t>
            </a:r>
          </a:p>
        </p:txBody>
      </p:sp>
      <p:sp>
        <p:nvSpPr>
          <p:cNvPr id="19459" name="テキスト プレースホルダ 2"/>
          <p:cNvSpPr>
            <a:spLocks noGrp="1"/>
          </p:cNvSpPr>
          <p:nvPr>
            <p:ph type="body" idx="4294967295"/>
          </p:nvPr>
        </p:nvSpPr>
        <p:spPr>
          <a:xfrm>
            <a:off x="4357686" y="1643050"/>
            <a:ext cx="4276727" cy="4238638"/>
          </a:xfrm>
        </p:spPr>
        <p:txBody>
          <a:bodyPr/>
          <a:lstStyle/>
          <a:p>
            <a:pPr>
              <a:buFontTx/>
              <a:buNone/>
            </a:pPr>
            <a:r>
              <a:rPr lang="ja-JP" altLang="en-US" sz="2800" dirty="0" smtClean="0"/>
              <a:t>←クラス</a:t>
            </a:r>
            <a:endParaRPr lang="en-US" altLang="ja-JP" sz="2800" dirty="0" smtClean="0"/>
          </a:p>
          <a:p>
            <a:pPr>
              <a:buFontTx/>
              <a:buNone/>
            </a:pPr>
            <a:endParaRPr lang="en-US" altLang="ja-JP" sz="2800" dirty="0" smtClean="0"/>
          </a:p>
          <a:p>
            <a:pPr>
              <a:buFontTx/>
              <a:buNone/>
            </a:pPr>
            <a:endParaRPr lang="en-US" altLang="ja-JP" sz="2800" dirty="0" smtClean="0"/>
          </a:p>
          <a:p>
            <a:pPr>
              <a:buFontTx/>
              <a:buNone/>
            </a:pPr>
            <a:r>
              <a:rPr lang="ja-JP" altLang="en-US" sz="2800" dirty="0" smtClean="0"/>
              <a:t>←インスタンス生成</a:t>
            </a:r>
            <a:endParaRPr lang="en-US" altLang="ja-JP" sz="2800" dirty="0" smtClean="0"/>
          </a:p>
          <a:p>
            <a:pPr>
              <a:buFontTx/>
              <a:buNone/>
            </a:pPr>
            <a:endParaRPr lang="en-US" altLang="ja-JP" sz="2800" dirty="0" smtClean="0"/>
          </a:p>
          <a:p>
            <a:pPr>
              <a:buFontTx/>
              <a:buNone/>
            </a:pPr>
            <a:endParaRPr lang="en-US" altLang="ja-JP" sz="2800" dirty="0" smtClean="0"/>
          </a:p>
          <a:p>
            <a:pPr>
              <a:buFontTx/>
              <a:buNone/>
            </a:pPr>
            <a:r>
              <a:rPr lang="ja-JP" altLang="en-US" sz="2800" dirty="0" smtClean="0"/>
              <a:t>←インスタンス</a:t>
            </a:r>
          </a:p>
        </p:txBody>
      </p:sp>
      <p:graphicFrame>
        <p:nvGraphicFramePr>
          <p:cNvPr id="19464" name="Object 1032"/>
          <p:cNvGraphicFramePr>
            <a:graphicFrameLocks noChangeAspect="1"/>
          </p:cNvGraphicFramePr>
          <p:nvPr/>
        </p:nvGraphicFramePr>
        <p:xfrm>
          <a:off x="501648" y="1357298"/>
          <a:ext cx="3784600" cy="4254500"/>
        </p:xfrm>
        <a:graphic>
          <a:graphicData uri="http://schemas.openxmlformats.org/presentationml/2006/ole">
            <p:oleObj spid="_x0000_s19464" name="Image" r:id="rId3" imgW="3784127" imgH="4253968" progId="Photoshop.Image.7">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bwMode="auto">
          <a:xfrm>
            <a:off x="357188" y="274638"/>
            <a:ext cx="828675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3600" b="0" i="0" u="none" strike="noStrike" kern="0" cap="none" spc="0" normalizeH="0" baseline="0" noProof="0" dirty="0" smtClean="0">
                <a:ln>
                  <a:noFill/>
                </a:ln>
                <a:solidFill>
                  <a:schemeClr val="tx2"/>
                </a:solidFill>
                <a:effectLst/>
                <a:uLnTx/>
                <a:uFillTx/>
                <a:latin typeface="+mj-lt"/>
                <a:ea typeface="+mj-ea"/>
                <a:cs typeface="+mj-cs"/>
              </a:rPr>
              <a:t>分かりやすくしましょう</a:t>
            </a:r>
          </a:p>
        </p:txBody>
      </p:sp>
      <p:sp>
        <p:nvSpPr>
          <p:cNvPr id="9" name="テキスト プレースホルダ 2"/>
          <p:cNvSpPr txBox="1">
            <a:spLocks/>
          </p:cNvSpPr>
          <p:nvPr/>
        </p:nvSpPr>
        <p:spPr bwMode="auto">
          <a:xfrm>
            <a:off x="4357686" y="1643050"/>
            <a:ext cx="4276727" cy="4238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ja-JP" altLang="en-US" sz="2800" b="0" i="0" u="none" strike="noStrike" kern="0" cap="none" spc="0" normalizeH="0" baseline="0" noProof="0" smtClean="0">
                <a:ln>
                  <a:noFill/>
                </a:ln>
                <a:solidFill>
                  <a:schemeClr val="tx1"/>
                </a:solidFill>
                <a:effectLst/>
                <a:uLnTx/>
                <a:uFillTx/>
                <a:latin typeface="+mn-lt"/>
                <a:ea typeface="+mn-ea"/>
                <a:cs typeface="+mn-cs"/>
              </a:rPr>
              <a:t>←クラス</a:t>
            </a:r>
            <a:endParaRPr kumimoji="1" lang="en-US" altLang="ja-JP" sz="2800" b="0" i="0" u="none" strike="noStrike" kern="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1" lang="en-US" altLang="ja-JP" sz="2800" b="0" i="0" u="none" strike="noStrike" kern="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1" lang="en-US" altLang="ja-JP" sz="2800" b="0" i="0" u="none" strike="noStrike" kern="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ja-JP" altLang="en-US" sz="2800" b="0" i="0" u="none" strike="noStrike" kern="0" cap="none" spc="0" normalizeH="0" baseline="0" noProof="0" smtClean="0">
                <a:ln>
                  <a:noFill/>
                </a:ln>
                <a:solidFill>
                  <a:schemeClr val="tx1"/>
                </a:solidFill>
                <a:effectLst/>
                <a:uLnTx/>
                <a:uFillTx/>
                <a:latin typeface="+mn-lt"/>
                <a:ea typeface="+mn-ea"/>
                <a:cs typeface="+mn-cs"/>
              </a:rPr>
              <a:t>←インスタンス生成</a:t>
            </a:r>
            <a:endParaRPr kumimoji="1" lang="en-US" altLang="ja-JP" sz="2800" b="0" i="0" u="none" strike="noStrike" kern="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1" lang="en-US" altLang="ja-JP" sz="2800" b="0" i="0" u="none" strike="noStrike" kern="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1" lang="en-US" altLang="ja-JP" sz="2800" b="0" i="0" u="none" strike="noStrike" kern="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ja-JP" altLang="en-US" sz="2800" b="0" i="0" u="none" strike="noStrike" kern="0" cap="none" spc="0" normalizeH="0" baseline="0" noProof="0" smtClean="0">
                <a:ln>
                  <a:noFill/>
                </a:ln>
                <a:solidFill>
                  <a:schemeClr val="tx1"/>
                </a:solidFill>
                <a:effectLst/>
                <a:uLnTx/>
                <a:uFillTx/>
                <a:latin typeface="+mn-lt"/>
                <a:ea typeface="+mn-ea"/>
                <a:cs typeface="+mn-cs"/>
              </a:rPr>
              <a:t>←インスタンス</a:t>
            </a:r>
            <a:endParaRPr kumimoji="1" lang="ja-JP" altLang="en-US" sz="2800" b="0" i="0" u="none" strike="noStrike" kern="0" cap="none" spc="0" normalizeH="0" baseline="0" noProof="0" dirty="0" smtClean="0">
              <a:ln>
                <a:noFill/>
              </a:ln>
              <a:solidFill>
                <a:schemeClr val="tx1"/>
              </a:solidFill>
              <a:effectLst/>
              <a:uLnTx/>
              <a:uFillTx/>
              <a:latin typeface="+mn-lt"/>
              <a:ea typeface="+mn-ea"/>
              <a:cs typeface="+mn-cs"/>
            </a:endParaRPr>
          </a:p>
        </p:txBody>
      </p:sp>
      <p:pic>
        <p:nvPicPr>
          <p:cNvPr id="20488" name="Picture 1032"/>
          <p:cNvPicPr>
            <a:picLocks noChangeAspect="1" noChangeArrowheads="1"/>
          </p:cNvPicPr>
          <p:nvPr/>
        </p:nvPicPr>
        <p:blipFill>
          <a:blip r:embed="rId2"/>
          <a:srcRect/>
          <a:stretch>
            <a:fillRect/>
          </a:stretch>
        </p:blipFill>
        <p:spPr bwMode="auto">
          <a:xfrm>
            <a:off x="500034" y="1357298"/>
            <a:ext cx="3784600" cy="42545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idx="4294967295"/>
          </p:nvPr>
        </p:nvSpPr>
        <p:spPr/>
        <p:txBody>
          <a:bodyPr/>
          <a:lstStyle/>
          <a:p>
            <a:r>
              <a:rPr lang="ja-JP" altLang="en-US" sz="3600" dirty="0" smtClean="0"/>
              <a:t>比喩表現の危険さ</a:t>
            </a:r>
          </a:p>
        </p:txBody>
      </p:sp>
      <p:sp>
        <p:nvSpPr>
          <p:cNvPr id="22531" name="テキスト プレースホルダ 2"/>
          <p:cNvSpPr>
            <a:spLocks noGrp="1"/>
          </p:cNvSpPr>
          <p:nvPr>
            <p:ph type="body" idx="4294967295"/>
          </p:nvPr>
        </p:nvSpPr>
        <p:spPr>
          <a:xfrm>
            <a:off x="357188" y="1052513"/>
            <a:ext cx="8329612" cy="5073650"/>
          </a:xfrm>
        </p:spPr>
        <p:txBody>
          <a:bodyPr/>
          <a:lstStyle/>
          <a:p>
            <a:pPr>
              <a:buNone/>
            </a:pPr>
            <a:r>
              <a:rPr lang="ja-JP" altLang="en-US" sz="2400" dirty="0" smtClean="0"/>
              <a:t>　理解出来ないものを理解させる為に例えを使う</a:t>
            </a:r>
          </a:p>
          <a:p>
            <a:pPr>
              <a:buNone/>
            </a:pPr>
            <a:r>
              <a:rPr lang="ja-JP" altLang="en-US" sz="2400" dirty="0" smtClean="0"/>
              <a:t>　　↓</a:t>
            </a:r>
          </a:p>
          <a:p>
            <a:pPr>
              <a:buNone/>
            </a:pPr>
            <a:r>
              <a:rPr lang="ja-JP" altLang="en-US" sz="2400" dirty="0" smtClean="0"/>
              <a:t>　諸刃の剣</a:t>
            </a:r>
          </a:p>
          <a:p>
            <a:endParaRPr lang="ja-JP" altLang="en-US" sz="2400" dirty="0" smtClean="0"/>
          </a:p>
          <a:p>
            <a:pPr>
              <a:buNone/>
            </a:pPr>
            <a:r>
              <a:rPr lang="ja-JP" altLang="en-US" sz="2400" dirty="0" smtClean="0"/>
              <a:t>　分かる時はハマる</a:t>
            </a:r>
            <a:r>
              <a:rPr lang="en-US" altLang="ja-JP" sz="2400" dirty="0" smtClean="0"/>
              <a:t>……</a:t>
            </a:r>
            <a:r>
              <a:rPr lang="ja-JP" altLang="en-US" sz="2400" dirty="0" smtClean="0"/>
              <a:t>んだけど</a:t>
            </a:r>
          </a:p>
          <a:p>
            <a:endParaRPr lang="ja-JP" altLang="en-US" sz="2400" dirty="0" smtClean="0"/>
          </a:p>
          <a:p>
            <a:pPr>
              <a:buNone/>
            </a:pPr>
            <a:r>
              <a:rPr lang="ja-JP" altLang="en-US" sz="2400" dirty="0" smtClean="0"/>
              <a:t>　比喩に失敗すると「あんた何言ってるの？アホ？」みたいな目で見られる事も</a:t>
            </a:r>
            <a:r>
              <a:rPr lang="en-US" altLang="ja-JP" sz="2400" dirty="0" smtClean="0"/>
              <a:t>......</a:t>
            </a:r>
            <a:endParaRPr lang="ja-JP" altLang="en-US"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idx="4294967295"/>
          </p:nvPr>
        </p:nvSpPr>
        <p:spPr/>
        <p:txBody>
          <a:bodyPr/>
          <a:lstStyle/>
          <a:p>
            <a:r>
              <a:rPr lang="ja-JP" altLang="en-US" sz="3600" dirty="0" smtClean="0"/>
              <a:t>ではそろそろ今回の趣旨を</a:t>
            </a:r>
          </a:p>
        </p:txBody>
      </p:sp>
      <p:sp>
        <p:nvSpPr>
          <p:cNvPr id="24579" name="テキスト プレースホルダ 2"/>
          <p:cNvSpPr>
            <a:spLocks noGrp="1"/>
          </p:cNvSpPr>
          <p:nvPr>
            <p:ph type="body" idx="4294967295"/>
          </p:nvPr>
        </p:nvSpPr>
        <p:spPr>
          <a:xfrm>
            <a:off x="357188" y="1052513"/>
            <a:ext cx="8329612" cy="5073650"/>
          </a:xfrm>
        </p:spPr>
        <p:txBody>
          <a:bodyPr/>
          <a:lstStyle/>
          <a:p>
            <a:pPr>
              <a:buNone/>
            </a:pPr>
            <a:r>
              <a:rPr lang="ja-JP" altLang="en-US" sz="2400" dirty="0" smtClean="0"/>
              <a:t>対象</a:t>
            </a:r>
          </a:p>
          <a:p>
            <a:r>
              <a:rPr lang="ja-JP" altLang="en-US" sz="2400" dirty="0" smtClean="0"/>
              <a:t>「オブジェクト指向って何なの？」って人</a:t>
            </a:r>
            <a:endParaRPr lang="en-US" altLang="ja-JP" sz="2400" dirty="0" smtClean="0"/>
          </a:p>
          <a:p>
            <a:endParaRPr lang="en-US" altLang="ja-JP" sz="2400" dirty="0" smtClean="0"/>
          </a:p>
          <a:p>
            <a:r>
              <a:rPr lang="ja-JP" altLang="en-US" sz="2400" dirty="0" smtClean="0"/>
              <a:t>↑と聞かれた時に、てっとり早く相手に答える方法が分からない人</a:t>
            </a:r>
            <a:endParaRPr lang="en-US" altLang="ja-JP" sz="2400" dirty="0" smtClean="0"/>
          </a:p>
          <a:p>
            <a:endParaRPr lang="en-US" altLang="ja-JP" sz="2400" dirty="0" smtClean="0"/>
          </a:p>
          <a:p>
            <a:r>
              <a:rPr lang="ja-JP" altLang="en-US" sz="2400" dirty="0" smtClean="0"/>
              <a:t>苦労して覚えてる人は何冊も本読んだりして覚えてるんだけど、</a:t>
            </a:r>
            <a:r>
              <a:rPr lang="ja-JP" altLang="en-US" sz="2400" dirty="0" err="1" smtClean="0"/>
              <a:t>そー</a:t>
            </a:r>
            <a:r>
              <a:rPr lang="ja-JP" altLang="en-US" sz="2400" dirty="0" smtClean="0"/>
              <a:t>ゆうのが嫌だから聞くわけであって</a:t>
            </a:r>
            <a:r>
              <a:rPr lang="en-US" altLang="ja-JP" sz="2400" dirty="0" smtClean="0"/>
              <a:t>……</a:t>
            </a:r>
          </a:p>
          <a:p>
            <a:endParaRPr lang="en-US" altLang="ja-JP" sz="2400" dirty="0" smtClean="0"/>
          </a:p>
          <a:p>
            <a:r>
              <a:rPr lang="ja-JP" altLang="en-US" sz="2400" dirty="0" smtClean="0"/>
              <a:t>そーゆう事をせずに万人に対して納得させる答えを与える方法を考えてみる</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1"/>
          <p:cNvSpPr>
            <a:spLocks noGrp="1"/>
          </p:cNvSpPr>
          <p:nvPr>
            <p:ph type="title" idx="4294967295"/>
          </p:nvPr>
        </p:nvSpPr>
        <p:spPr/>
        <p:txBody>
          <a:bodyPr/>
          <a:lstStyle/>
          <a:p>
            <a:r>
              <a:rPr lang="ja-JP" altLang="en-US" sz="3600" dirty="0" smtClean="0"/>
              <a:t>考えました。</a:t>
            </a:r>
          </a:p>
        </p:txBody>
      </p:sp>
      <p:sp>
        <p:nvSpPr>
          <p:cNvPr id="26627" name="テキスト プレースホルダ 2"/>
          <p:cNvSpPr>
            <a:spLocks noGrp="1"/>
          </p:cNvSpPr>
          <p:nvPr>
            <p:ph type="body" idx="4294967295"/>
          </p:nvPr>
        </p:nvSpPr>
        <p:spPr>
          <a:xfrm>
            <a:off x="357188" y="1052513"/>
            <a:ext cx="8329612" cy="3590933"/>
          </a:xfrm>
        </p:spPr>
        <p:txBody>
          <a:bodyPr/>
          <a:lstStyle/>
          <a:p>
            <a:r>
              <a:rPr lang="ja-JP" altLang="en-US" sz="2800" dirty="0" smtClean="0"/>
              <a:t>まずググ</a:t>
            </a:r>
            <a:r>
              <a:rPr lang="ja-JP" altLang="en-US" sz="2800" dirty="0" err="1" smtClean="0"/>
              <a:t>る</a:t>
            </a:r>
            <a:endParaRPr lang="ja-JP" altLang="en-US" sz="2800" dirty="0" smtClean="0"/>
          </a:p>
          <a:p>
            <a:r>
              <a:rPr lang="ja-JP" altLang="en-US" sz="2800" dirty="0" smtClean="0"/>
              <a:t>私（オブジェクト指向を知らない人の役）がググってみました。　</a:t>
            </a:r>
            <a:r>
              <a:rPr lang="en-US" altLang="ja-JP" sz="2800" dirty="0" smtClean="0"/>
              <a:t>http://ja.wikipedia.org/wiki/%E3%82%AA%E3%83%96%E3%82%B8%E3%82%A7%E3%82%AF%E3%83%88%E6%8C%87%E5%90%91</a:t>
            </a:r>
            <a:endParaRPr lang="ja-JP" altLang="en-US" sz="2800" dirty="0" smtClean="0"/>
          </a:p>
        </p:txBody>
      </p:sp>
      <p:sp>
        <p:nvSpPr>
          <p:cNvPr id="4" name="タイトル 1"/>
          <p:cNvSpPr txBox="1">
            <a:spLocks/>
          </p:cNvSpPr>
          <p:nvPr/>
        </p:nvSpPr>
        <p:spPr bwMode="auto">
          <a:xfrm>
            <a:off x="357158" y="4714884"/>
            <a:ext cx="8286750" cy="106362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7200" b="0" i="0" u="none" strike="noStrike" kern="0" cap="none" spc="0" normalizeH="0" baseline="0" noProof="0" dirty="0" smtClean="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title" idx="4294967295"/>
          </p:nvPr>
        </p:nvSpPr>
        <p:spPr/>
        <p:txBody>
          <a:bodyPr/>
          <a:lstStyle/>
          <a:p>
            <a:pPr lvl="0"/>
            <a:r>
              <a:rPr lang="en-US" altLang="ja-JP" sz="3600" dirty="0" err="1" smtClean="0">
                <a:solidFill>
                  <a:schemeClr val="tx1"/>
                </a:solidFill>
              </a:rPr>
              <a:t>wikipedia</a:t>
            </a:r>
            <a:r>
              <a:rPr lang="ja-JP" altLang="en-US" sz="3600" dirty="0" smtClean="0">
                <a:solidFill>
                  <a:schemeClr val="tx1"/>
                </a:solidFill>
              </a:rPr>
              <a:t>をまとめてみると──</a:t>
            </a:r>
            <a:endParaRPr lang="ja-JP" altLang="en-US" sz="3600" dirty="0" smtClean="0"/>
          </a:p>
        </p:txBody>
      </p:sp>
      <p:sp>
        <p:nvSpPr>
          <p:cNvPr id="5" name="タイトル 1"/>
          <p:cNvSpPr txBox="1">
            <a:spLocks/>
          </p:cNvSpPr>
          <p:nvPr/>
        </p:nvSpPr>
        <p:spPr bwMode="auto">
          <a:xfrm>
            <a:off x="357158" y="4222761"/>
            <a:ext cx="8286750" cy="106362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7200" b="0" i="0" u="none" strike="noStrike" kern="0" cap="none" spc="0" normalizeH="0" baseline="0" noProof="0" dirty="0" smtClean="0">
                <a:ln>
                  <a:noFill/>
                </a:ln>
                <a:solidFill>
                  <a:schemeClr val="tx2"/>
                </a:solidFill>
                <a:effectLst/>
                <a:uLnTx/>
                <a:uFillTx/>
                <a:latin typeface="+mj-lt"/>
                <a:ea typeface="+mj-ea"/>
                <a:cs typeface="+mj-cs"/>
              </a:rPr>
              <a:t>？？？？</a:t>
            </a:r>
          </a:p>
        </p:txBody>
      </p:sp>
      <p:sp>
        <p:nvSpPr>
          <p:cNvPr id="7" name="テキスト プレースホルダ 2"/>
          <p:cNvSpPr txBox="1">
            <a:spLocks/>
          </p:cNvSpPr>
          <p:nvPr/>
        </p:nvSpPr>
        <p:spPr bwMode="auto">
          <a:xfrm>
            <a:off x="357188" y="1052513"/>
            <a:ext cx="8329612" cy="35909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　─カプセル化</a:t>
            </a:r>
          </a:p>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　─継承</a:t>
            </a:r>
          </a:p>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　─ポリモーフィズム</a:t>
            </a:r>
            <a:endParaRPr kumimoji="1" lang="en-US" altLang="ja-JP"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lang="en-US" altLang="ja-JP" sz="2800" kern="0" dirty="0" smtClean="0">
              <a:latin typeface="+mn-lt"/>
              <a:ea typeface="+mn-ea"/>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ja-JP" altLang="en-US" sz="3600" kern="0" dirty="0" smtClean="0">
                <a:latin typeface="+mn-lt"/>
                <a:ea typeface="+mn-ea"/>
              </a:rPr>
              <a:t>以上がオブジェクト指向の構成要件らしい</a:t>
            </a:r>
            <a:endParaRPr lang="en-US" altLang="ja-JP" sz="3600" kern="0" dirty="0" smtClean="0">
              <a:latin typeface="+mn-lt"/>
              <a:ea typeface="+mn-ea"/>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N05">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3400</TotalTime>
  <Words>201</Words>
  <Application>Microsoft Office PowerPoint</Application>
  <PresentationFormat>画面に合わせる (4:3)</PresentationFormat>
  <Paragraphs>77</Paragraphs>
  <Slides>12</Slides>
  <Notes>0</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12</vt:i4>
      </vt:variant>
    </vt:vector>
  </HeadingPairs>
  <TitlesOfParts>
    <vt:vector size="14" baseType="lpstr">
      <vt:lpstr>スライドマスタN05</vt:lpstr>
      <vt:lpstr>Image</vt:lpstr>
      <vt:lpstr>今度こそオブジェクト指向</vt:lpstr>
      <vt:lpstr>自己紹介</vt:lpstr>
      <vt:lpstr>前回のお話についてのおさらい</vt:lpstr>
      <vt:lpstr>前回はネギジェクト指向について 説明しました。</vt:lpstr>
      <vt:lpstr>スライド 5</vt:lpstr>
      <vt:lpstr>比喩表現の危険さ</vt:lpstr>
      <vt:lpstr>ではそろそろ今回の趣旨を</vt:lpstr>
      <vt:lpstr>考えました。</vt:lpstr>
      <vt:lpstr>wikipediaをまとめてみると──</vt:lpstr>
      <vt:lpstr>正直なところ......</vt:lpstr>
      <vt:lpstr>まとめ</vt:lpstr>
      <vt:lpstr>時間が余ってたら おまけ！</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zero_zaki_</dc:creator>
  <cp:lastModifiedBy>okada</cp:lastModifiedBy>
  <cp:revision>3</cp:revision>
  <dcterms:created xsi:type="dcterms:W3CDTF">2008-11-12T15:51:15Z</dcterms:created>
  <dcterms:modified xsi:type="dcterms:W3CDTF">2009-04-13T08:05:52Z</dcterms:modified>
</cp:coreProperties>
</file>