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65" r:id="rId2"/>
    <p:sldId id="266" r:id="rId3"/>
    <p:sldId id="268" r:id="rId4"/>
    <p:sldId id="269" r:id="rId5"/>
    <p:sldId id="267" r:id="rId6"/>
    <p:sldId id="271" r:id="rId7"/>
    <p:sldId id="270" r:id="rId8"/>
    <p:sldId id="272" r:id="rId9"/>
    <p:sldId id="273" r:id="rId10"/>
    <p:sldId id="274" r:id="rId11"/>
    <p:sldId id="275" r:id="rId12"/>
    <p:sldId id="276" r:id="rId13"/>
    <p:sldId id="278" r:id="rId14"/>
    <p:sldId id="279" r:id="rId15"/>
    <p:sldId id="277" r:id="rId16"/>
    <p:sldId id="280" r:id="rId1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0" autoAdjust="0"/>
    <p:restoredTop sz="94643" autoAdjust="0"/>
  </p:normalViewPr>
  <p:slideViewPr>
    <p:cSldViewPr>
      <p:cViewPr varScale="1">
        <p:scale>
          <a:sx n="121" d="100"/>
          <a:sy n="121" d="100"/>
        </p:scale>
        <p:origin x="-10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</a:defRPr>
            </a:lvl1pPr>
            <a:lvl2pPr>
              <a:defRPr>
                <a:latin typeface="メイリオ" pitchFamily="50" charset="-128"/>
                <a:ea typeface="メイリオ" pitchFamily="50" charset="-128"/>
              </a:defRPr>
            </a:lvl2pPr>
            <a:lvl3pPr>
              <a:defRPr>
                <a:latin typeface="メイリオ" pitchFamily="50" charset="-128"/>
                <a:ea typeface="メイリオ" pitchFamily="50" charset="-128"/>
              </a:defRPr>
            </a:lvl3pPr>
            <a:lvl4pPr>
              <a:defRPr>
                <a:latin typeface="メイリオ" pitchFamily="50" charset="-128"/>
                <a:ea typeface="メイリオ" pitchFamily="50" charset="-128"/>
              </a:defRPr>
            </a:lvl4pPr>
            <a:lvl5pPr>
              <a:defRPr>
                <a:latin typeface="メイリオ" pitchFamily="50" charset="-128"/>
                <a:ea typeface="メイリオ" pitchFamily="50" charset="-128"/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名古屋勉強会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#07 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1470025"/>
          </a:xfrm>
        </p:spPr>
        <p:txBody>
          <a:bodyPr/>
          <a:lstStyle/>
          <a:p>
            <a:r>
              <a:rPr kumimoji="1" lang="ja-JP" altLang="en-US" sz="4000" dirty="0" smtClean="0">
                <a:latin typeface="メイリオ" pitchFamily="50" charset="-128"/>
                <a:ea typeface="メイリオ" pitchFamily="50" charset="-128"/>
              </a:rPr>
              <a:t>個人事業主の始め方</a:t>
            </a:r>
            <a:endParaRPr kumimoji="1" lang="ja-JP" altLang="en-US" sz="40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857488" y="3714752"/>
            <a:ext cx="3350431" cy="714380"/>
          </a:xfrm>
        </p:spPr>
        <p:txBody>
          <a:bodyPr/>
          <a:lstStyle/>
          <a:p>
            <a:r>
              <a:rPr kumimoji="1" lang="ja-JP" altLang="en-US" dirty="0" err="1" smtClean="0">
                <a:latin typeface="メイリオ" pitchFamily="50" charset="-128"/>
                <a:ea typeface="メイリオ" pitchFamily="50" charset="-128"/>
              </a:rPr>
              <a:t>りょーいち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サブタイトル 4"/>
          <p:cNvSpPr txBox="1">
            <a:spLocks/>
          </p:cNvSpPr>
          <p:nvPr/>
        </p:nvSpPr>
        <p:spPr bwMode="auto">
          <a:xfrm>
            <a:off x="3357554" y="5143512"/>
            <a:ext cx="528641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>
              <a:spcBef>
                <a:spcPct val="20000"/>
              </a:spcBef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http://</a:t>
            </a: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blogs.wankuma.com/</a:t>
            </a:r>
            <a:r>
              <a:rPr lang="en-US" altLang="ja-JP" kern="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ryoichi</a:t>
            </a: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/</a:t>
            </a:r>
            <a:endParaRPr lang="ja-JP" altLang="en-US" kern="0" dirty="0" smtClean="0">
              <a:latin typeface="メイリオ" pitchFamily="50" charset="-128"/>
              <a:ea typeface="メイリオ" pitchFamily="50" charset="-128"/>
            </a:endParaRPr>
          </a:p>
          <a:p>
            <a:pPr lvl="0" algn="r">
              <a:spcBef>
                <a:spcPct val="20000"/>
              </a:spcBef>
            </a:pP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ryoichi</a:t>
            </a:r>
            <a:r>
              <a:rPr kumimoji="1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＠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wankuma.com</a:t>
            </a:r>
            <a:endParaRPr kumimoji="1" lang="ja-JP" alt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どうすれば個人事業主になれる？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5786" y="1071546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メイリオ" pitchFamily="50" charset="-128"/>
                <a:ea typeface="メイリオ" pitchFamily="50" charset="-128"/>
              </a:rPr>
              <a:t>でも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仕事がない</a:t>
            </a:r>
            <a:r>
              <a:rPr kumimoji="1" lang="ja-JP" altLang="en-US" sz="2000" b="1" dirty="0" smtClean="0">
                <a:latin typeface="メイリオ" pitchFamily="50" charset="-128"/>
                <a:ea typeface="メイリオ" pitchFamily="50" charset="-128"/>
              </a:rPr>
              <a:t>と意味が無いよ</a:t>
            </a:r>
            <a:r>
              <a:rPr kumimoji="1" lang="ja-JP" altLang="en-US" sz="2000" b="1" dirty="0" err="1" smtClean="0">
                <a:latin typeface="メイリオ" pitchFamily="50" charset="-128"/>
                <a:ea typeface="メイリオ" pitchFamily="50" charset="-128"/>
              </a:rPr>
              <a:t>。。</a:t>
            </a:r>
            <a:endParaRPr kumimoji="1" lang="ja-JP" altLang="en-US" sz="2000" b="1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14414" y="150017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・</a:t>
            </a:r>
            <a:r>
              <a:rPr kumimoji="1"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ネット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で探す。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43042" y="1785926"/>
            <a:ext cx="5786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転職系サイトの募集をみると、業務形態が、</a:t>
            </a: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委託や請負になってたりするものもある。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14414" y="250030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・</a:t>
            </a:r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コネ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で探す。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43042" y="2786058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会社員時代にお世話になった上司などに使ってもらう。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14414" y="3345420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・</a:t>
            </a:r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クチコミ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で探す。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71604" y="3702610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知人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友人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、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勉強会やセミナーで仲良くなった人から</a:t>
            </a: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仕事を紹介してもらう。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85852" y="4488428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・</a:t>
            </a:r>
            <a:r>
              <a:rPr kumimoji="1"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探さない。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お前が俺を探せ</a:t>
            </a:r>
            <a:r>
              <a:rPr kumimoji="1" lang="ja-JP" altLang="en-US" dirty="0" err="1" smtClean="0">
                <a:latin typeface="メイリオ" pitchFamily="50" charset="-128"/>
                <a:ea typeface="メイリオ" pitchFamily="50" charset="-128"/>
              </a:rPr>
              <a:t>ｗ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571604" y="4845618"/>
            <a:ext cx="6429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宣伝広告ばら撒き、アフィリエイト、シェアウェア作成。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715140" y="534568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などなど。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メリット 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 デメリット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1538" y="1000108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メリット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28728" y="2714620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自己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満足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28728" y="1428736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自分のやりたい事ができる。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728" y="1857364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頑張った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分収入に直結する。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2976" y="3286124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デメリット</a:t>
            </a:r>
            <a:endParaRPr kumimoji="1" lang="ja-JP" altLang="en-US" b="1" dirty="0" smtClean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00166" y="378619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全部自己責任。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00166" y="4214818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暇に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なる 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= 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収入が無くなる。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00166" y="4714884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自分で税務処理を行い、自分で確定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申告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などを行う必要がある。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428728" y="228599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自由度が高い。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難しそうに見える会計の話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0100" y="1000108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仕事の収支を自己管理する必要がある。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43042" y="1428736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決算書を作成し、確定申告書を提出する必要があるため。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42976" y="2071678"/>
            <a:ext cx="1000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決算書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43042" y="2571744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所得税青色申告決算書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43042" y="3071810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1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年分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の売り上げや支出、経費、資産の移動等をまとめた書類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42976" y="3714752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確定申告書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71604" y="4071942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所得税の確定申告書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71604" y="4929198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決算書作らないと埋められない項目がいくつかある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571604" y="4500570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所得以外に控除なども計算し、納税額を明確にする書類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難しそうに見える会計の話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0100" y="1000108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この業界であれば売上はそれほど難しくない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00100" y="1428736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経費がキモイ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0100" y="1845222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経費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で落とせるか</a:t>
            </a:r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微妙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な項目がいくつもある。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928662" y="2214554"/>
          <a:ext cx="7429552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28"/>
                <a:gridCol w="3429024"/>
              </a:tblGrid>
              <a:tr h="2927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支払い名目例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経費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685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昼ごはん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×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9685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仕事仲間とのランチ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○ 打ち合わせがメインなら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OK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96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仕事に必要な業務知識の学習費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○ ただし自己啓発は難しい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96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わんくま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懇親会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○ コミュニケーションや営業目的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9685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資格取得の受験料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×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9685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医療費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×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仕事の飲み会で電車無くなった時のタクシー代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○　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anchor="ctr"/>
                </a:tc>
              </a:tr>
              <a:tr h="29685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家の光熱費、通信費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△ 全額は無理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9685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スーツ、鞄、靴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×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9685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Intel</a:t>
                      </a:r>
                      <a:r>
                        <a:rPr kumimoji="1" lang="en-US" altLang="ja-JP" sz="14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> SSD</a:t>
                      </a:r>
                      <a:r>
                        <a:rPr kumimoji="1" lang="ja-JP" altLang="en-US" sz="14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、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1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眼レフ、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Xbox360</a:t>
                      </a:r>
                      <a:r>
                        <a:rPr kumimoji="1" lang="ja-JP" altLang="en-US" sz="14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、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MMORPG</a:t>
                      </a:r>
                      <a:r>
                        <a:rPr kumimoji="1" lang="ja-JP" altLang="en-US" sz="14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がさ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くさく動くグラボ、</a:t>
                      </a:r>
                      <a:r>
                        <a:rPr kumimoji="1" lang="en-US" altLang="ja-JP" sz="14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Intuos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4</a:t>
                      </a:r>
                      <a:r>
                        <a:rPr kumimoji="1" lang="ja-JP" altLang="en-US" sz="14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、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同人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(</a:t>
                      </a:r>
                      <a:r>
                        <a:rPr kumimoji="1" lang="en-US" altLang="ja-JP" sz="14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ry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△ 趣味じゃない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!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 業務に必要なもの</a:t>
                      </a:r>
                    </a:p>
                    <a:p>
                      <a:pPr algn="ctr"/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なんだ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!!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と言い切れるなら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OK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9685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三毛猫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×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難しそうに見える会計の話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5786" y="857232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高いお買い物は経費ではなく資産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1538" y="1357298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業務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に必要な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ものが</a:t>
            </a:r>
            <a:r>
              <a:rPr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10</a:t>
            </a:r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万円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を超えると、</a:t>
            </a:r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固定資産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扱い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71604" y="1785926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パソコン、家具、自動車、楽器、建物、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etc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71538" y="2428868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固定資産になると、減価償却費として、数年にわたって分割して経費扱いにする。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71538" y="3357562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例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) 20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万のパソコンを買った。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357290" y="3786190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パソコンの耐用年数 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4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年と決まっている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57290" y="4214818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1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年に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5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万円ずつ経費として計上できる。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14414" y="4643446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その月の売り上げが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20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万円なら、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5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万円しか経費にならない。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14414" y="5072074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残り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15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万円は利益となり、所得税対象となる。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285852" y="5500702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4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年経てば同じこと</a:t>
            </a:r>
            <a:r>
              <a:rPr kumimoji="1" lang="ja-JP" altLang="en-US" dirty="0" err="1" smtClean="0">
                <a:latin typeface="メイリオ" pitchFamily="50" charset="-128"/>
                <a:ea typeface="メイリオ" pitchFamily="50" charset="-128"/>
              </a:rPr>
              <a:t>。。。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だけど</a:t>
            </a:r>
            <a:r>
              <a:rPr kumimoji="1" lang="ja-JP" altLang="en-US" dirty="0" err="1" smtClean="0">
                <a:latin typeface="メイリオ" pitchFamily="50" charset="-128"/>
                <a:ea typeface="メイリオ" pitchFamily="50" charset="-128"/>
              </a:rPr>
              <a:t>。。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難しそうに見える会計の話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5786" y="1142984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難しそうに見えるけど、知らない言葉が多いからそう感じるだけ。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85786" y="1785926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コツコツ帳簿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小遣い帳みたいなもの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)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をつけていれば、確定申告書類は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2-3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時間でできる。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57224" y="2643182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お金に余裕があるなら税理士に丸投げしてもいい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5786" y="1357298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そんなに難しいことじゃない。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85786" y="4000504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ノリと勢いと自己責任の下で。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85786" y="2191400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面倒くさい分、自由が利く。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85786" y="3120094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意外と何とかなる。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自己紹介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14414" y="1000108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 err="1" smtClean="0">
                <a:latin typeface="メイリオ" pitchFamily="50" charset="-128"/>
                <a:ea typeface="メイリオ" pitchFamily="50" charset="-128"/>
              </a:rPr>
              <a:t>りょーいち</a:t>
            </a:r>
            <a:endParaRPr kumimoji="1" lang="ja-JP" altLang="en-US" sz="24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43042" y="171448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名古屋近郊生まれ、名古屋近郊育ち。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43042" y="2357430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東京在住。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43042" y="3929066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二匹の猫、「シュウたん」「みずき」と同棲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2050" name="Picture 2" descr="I:\wankuma\りょーいち写真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000108"/>
            <a:ext cx="1531951" cy="1531951"/>
          </a:xfrm>
          <a:prstGeom prst="rect">
            <a:avLst/>
          </a:prstGeom>
          <a:noFill/>
        </p:spPr>
      </p:pic>
      <p:sp>
        <p:nvSpPr>
          <p:cNvPr id="13" name="テキスト ボックス 12"/>
          <p:cNvSpPr txBox="1"/>
          <p:nvPr/>
        </p:nvSpPr>
        <p:spPr>
          <a:xfrm>
            <a:off x="1643042" y="314324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R1-SOFT </a:t>
            </a:r>
            <a:r>
              <a:rPr kumimoji="1"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代表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1538" y="1643050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制御系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C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プログラマアルバイト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71472" y="92867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独立までの</a:t>
            </a:r>
            <a:r>
              <a:rPr kumimoji="1"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経歴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86512" y="163090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某自動車系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71538" y="2071678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制御系Ｃ／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C++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プログラマ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正社員に昇格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86512" y="2059536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某自動車系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71538" y="2500306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組み込み系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C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プログラマ派遣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286512" y="250030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某自動車系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85984" y="3571876"/>
            <a:ext cx="4643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もう自動車系は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お腹いっぱい</a:t>
            </a: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です</a:t>
            </a:r>
            <a:r>
              <a:rPr kumimoji="1" lang="en-US" altLang="ja-JP" sz="2000" dirty="0" smtClean="0">
                <a:latin typeface="メイリオ" pitchFamily="50" charset="-128"/>
                <a:ea typeface="メイリオ" pitchFamily="50" charset="-128"/>
              </a:rPr>
              <a:t>!!</a:t>
            </a:r>
            <a:endParaRPr kumimoji="1" lang="ja-JP" altLang="en-US" sz="200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14678" y="407194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関東に逃亡を図る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928926" y="5357826"/>
            <a:ext cx="3214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横浜の案件をゲット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428860" y="4643446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「東京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あたりで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仕事がしたいです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!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:\Photo\081128横浜\IMG_259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1500174"/>
            <a:ext cx="2214578" cy="1476385"/>
          </a:xfrm>
          <a:prstGeom prst="rect">
            <a:avLst/>
          </a:prstGeom>
          <a:noFill/>
        </p:spPr>
      </p:pic>
      <p:sp>
        <p:nvSpPr>
          <p:cNvPr id="5" name="テキスト ボックス 4"/>
          <p:cNvSpPr txBox="1"/>
          <p:nvPr/>
        </p:nvSpPr>
        <p:spPr>
          <a:xfrm>
            <a:off x="1000100" y="157161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職場はみなとみらい</a:t>
            </a:r>
            <a:r>
              <a:rPr kumimoji="1" lang="en-US" altLang="ja-JP" sz="2400" dirty="0" smtClean="0">
                <a:latin typeface="メイリオ" pitchFamily="50" charset="-128"/>
                <a:ea typeface="メイリオ" pitchFamily="50" charset="-128"/>
              </a:rPr>
              <a:t>!</a:t>
            </a:r>
            <a:endParaRPr kumimoji="1" lang="ja-JP" altLang="en-US" sz="240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6215074" y="1714488"/>
            <a:ext cx="357190" cy="2143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矢印コネクタ 7"/>
          <p:cNvCxnSpPr>
            <a:stCxn id="12" idx="3"/>
            <a:endCxn id="6" idx="2"/>
          </p:cNvCxnSpPr>
          <p:nvPr/>
        </p:nvCxnSpPr>
        <p:spPr>
          <a:xfrm>
            <a:off x="5572132" y="1541964"/>
            <a:ext cx="642942" cy="27968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4643438" y="135729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この辺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785918" y="2357430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でも案件は、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某自動車系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!</a:t>
            </a:r>
            <a:endParaRPr kumimoji="1" lang="ja-JP" altLang="en-US" sz="2400" dirty="0" smtClean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28662" y="3643314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その後自動車から離れて、関東でＣ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／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C++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プログラマ派遣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928662" y="4143380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パッケージソフト屋で Ｃ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／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C++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プログラマ正社員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214414" y="5286388"/>
            <a:ext cx="6500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>
                <a:latin typeface="メイリオ" pitchFamily="50" charset="-128"/>
                <a:ea typeface="メイリオ" pitchFamily="50" charset="-128"/>
              </a:rPr>
              <a:t>30</a:t>
            </a:r>
            <a:r>
              <a:rPr kumimoji="1" lang="ja-JP" altLang="en-US" sz="2400" b="1" dirty="0" smtClean="0">
                <a:latin typeface="メイリオ" pitchFamily="50" charset="-128"/>
                <a:ea typeface="メイリオ" pitchFamily="50" charset="-128"/>
              </a:rPr>
              <a:t>歳になった時、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ノリと勢いで独立開業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1472" y="928670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独立までの</a:t>
            </a:r>
            <a:r>
              <a:rPr kumimoji="1"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経歴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その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2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9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86808" cy="706437"/>
          </a:xfrm>
        </p:spPr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928662" y="4643446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などなどを経て。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本日のお題。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14348" y="1052513"/>
            <a:ext cx="7786742" cy="5073650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個人事業主って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何</a:t>
            </a:r>
            <a:r>
              <a:rPr kumimoji="1" lang="ja-JP" altLang="en-US" dirty="0" smtClean="0"/>
              <a:t>？</a:t>
            </a:r>
            <a:br>
              <a:rPr kumimoji="1" lang="ja-JP" altLang="en-US" dirty="0" smtClean="0"/>
            </a:br>
            <a:endParaRPr kumimoji="1" lang="ja-JP" altLang="en-US" sz="2400" dirty="0" smtClean="0"/>
          </a:p>
          <a:p>
            <a:endParaRPr kumimoji="1" lang="ja-JP" altLang="en-US" sz="2400" dirty="0" smtClean="0"/>
          </a:p>
          <a:p>
            <a:pPr>
              <a:buNone/>
            </a:pPr>
            <a:r>
              <a:rPr lang="ja-JP" altLang="en-US" b="1" dirty="0" smtClean="0">
                <a:solidFill>
                  <a:srgbClr val="FF0000"/>
                </a:solidFill>
              </a:rPr>
              <a:t>どうすれば</a:t>
            </a:r>
            <a:r>
              <a:rPr lang="ja-JP" altLang="en-US" dirty="0" smtClean="0"/>
              <a:t>個人事業主になれる？</a:t>
            </a:r>
            <a:br>
              <a:rPr lang="ja-JP" altLang="en-US" dirty="0" smtClean="0"/>
            </a:br>
            <a:r>
              <a:rPr lang="ja-JP" altLang="en-US" sz="2400" dirty="0" smtClean="0"/>
              <a:t/>
            </a:r>
            <a:br>
              <a:rPr lang="ja-JP" altLang="en-US" sz="2400" dirty="0" smtClean="0"/>
            </a:br>
            <a:endParaRPr lang="ja-JP" altLang="en-US" sz="2400" dirty="0" smtClean="0"/>
          </a:p>
          <a:p>
            <a:pPr>
              <a:buNone/>
            </a:pPr>
            <a:r>
              <a:rPr lang="ja-JP" altLang="en-US" b="1" dirty="0" smtClean="0">
                <a:solidFill>
                  <a:srgbClr val="FF0000"/>
                </a:solidFill>
              </a:rPr>
              <a:t>損？得？</a:t>
            </a:r>
            <a:r>
              <a:rPr lang="ja-JP" altLang="en-US" dirty="0" smtClean="0"/>
              <a:t>メリット と デメリット</a:t>
            </a:r>
            <a:br>
              <a:rPr lang="ja-JP" altLang="en-US" dirty="0" smtClean="0"/>
            </a:br>
            <a:r>
              <a:rPr lang="ja-JP" altLang="en-US" sz="2400" dirty="0" smtClean="0"/>
              <a:t/>
            </a:r>
            <a:br>
              <a:rPr lang="ja-JP" altLang="en-US" sz="2400" dirty="0" smtClean="0"/>
            </a:br>
            <a:endParaRPr lang="ja-JP" altLang="en-US" sz="2400" dirty="0" smtClean="0"/>
          </a:p>
          <a:p>
            <a:pPr>
              <a:buNone/>
            </a:pPr>
            <a:r>
              <a:rPr kumimoji="1" lang="ja-JP" altLang="en-US" dirty="0" smtClean="0"/>
              <a:t>難しそうに見える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会計</a:t>
            </a:r>
            <a:r>
              <a:rPr kumimoji="1" lang="ja-JP" altLang="en-US" dirty="0" smtClean="0"/>
              <a:t>の話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個人事業主って何？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928670"/>
            <a:ext cx="3214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メイリオ" pitchFamily="50" charset="-128"/>
                <a:ea typeface="メイリオ" pitchFamily="50" charset="-128"/>
              </a:rPr>
              <a:t>個人事業主とは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28662" y="1500174"/>
            <a:ext cx="7500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会社などの法人組織に属せず、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自分で事業</a:t>
            </a: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を行っている人。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28662" y="2428868"/>
            <a:ext cx="6429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個人事業主として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税務署に届けている</a:t>
            </a: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人。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786314" y="2857496"/>
            <a:ext cx="3571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itchFamily="50" charset="-128"/>
                <a:ea typeface="メイリオ" pitchFamily="50" charset="-128"/>
              </a:rPr>
              <a:t>↑フリーターなどとの違いはここ。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00100" y="3774048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喫茶店などの小さな飲食店、商店街のお店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00100" y="4274114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作家、漫画家、タレント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00100" y="4774180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農家、開業医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小さい個人病院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)</a:t>
            </a:r>
            <a:r>
              <a:rPr kumimoji="1" lang="ja-JP" altLang="en-US" dirty="0" err="1" smtClean="0">
                <a:latin typeface="メイリオ" pitchFamily="50" charset="-128"/>
                <a:ea typeface="メイリオ" pitchFamily="50" charset="-128"/>
              </a:rPr>
              <a:t>、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税理士、個人タクシー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etc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14348" y="342900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例と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して</a:t>
            </a:r>
            <a:r>
              <a:rPr lang="ja-JP" altLang="en-US" dirty="0" err="1" smtClean="0">
                <a:latin typeface="メイリオ" pitchFamily="50" charset="-128"/>
                <a:ea typeface="メイリオ" pitchFamily="50" charset="-128"/>
              </a:rPr>
              <a:t>。。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28662" y="1928802"/>
            <a:ext cx="6143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個人事業主になっても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社長ではない。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個人事業主って何？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1472" y="928670"/>
            <a:ext cx="3214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メイリオ" pitchFamily="50" charset="-128"/>
                <a:ea typeface="メイリオ" pitchFamily="50" charset="-128"/>
              </a:rPr>
              <a:t>会社員との違い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642910" y="1571612"/>
          <a:ext cx="7871270" cy="1859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5078"/>
                <a:gridCol w="2808605"/>
                <a:gridCol w="3357587"/>
              </a:tblGrid>
              <a:tr h="2807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収支関係</a:t>
                      </a:r>
                      <a:endParaRPr kumimoji="1" lang="ja-JP" altLang="en-US" sz="20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会社員</a:t>
                      </a:r>
                      <a:endParaRPr kumimoji="1" lang="ja-JP" altLang="en-US" sz="20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個人事業主</a:t>
                      </a:r>
                      <a:endParaRPr kumimoji="1" lang="ja-JP" altLang="en-US" sz="20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807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収入</a:t>
                      </a:r>
                      <a:endParaRPr kumimoji="1" lang="ja-JP" altLang="en-US" sz="18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会社から支払い</a:t>
                      </a:r>
                      <a:endParaRPr kumimoji="1" lang="ja-JP" altLang="en-US" sz="18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売り上げ</a:t>
                      </a:r>
                      <a:endParaRPr kumimoji="1" lang="ja-JP" altLang="en-US" sz="18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807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各種税金</a:t>
                      </a:r>
                      <a:endParaRPr kumimoji="1" lang="ja-JP" altLang="en-US" sz="18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大半を会社が天引き</a:t>
                      </a:r>
                      <a:endParaRPr kumimoji="1" lang="ja-JP" altLang="en-US" sz="18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自分で払う</a:t>
                      </a:r>
                      <a:endParaRPr kumimoji="1" lang="ja-JP" altLang="en-US" sz="18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807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保険</a:t>
                      </a:r>
                      <a:endParaRPr kumimoji="1" lang="ja-JP" altLang="en-US" sz="18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会社経由で社会保険</a:t>
                      </a:r>
                      <a:endParaRPr kumimoji="1" lang="ja-JP" altLang="en-US" sz="18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国民保険に自分で入る</a:t>
                      </a:r>
                      <a:endParaRPr kumimoji="1" lang="ja-JP" altLang="en-US" sz="18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  <a:tr h="2807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年金</a:t>
                      </a:r>
                      <a:endParaRPr kumimoji="1" lang="ja-JP" altLang="en-US" sz="18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社会保険とセット</a:t>
                      </a:r>
                      <a:endParaRPr kumimoji="1" lang="ja-JP" altLang="en-US" sz="18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itchFamily="50" charset="-128"/>
                          <a:ea typeface="メイリオ" pitchFamily="50" charset="-128"/>
                        </a:rPr>
                        <a:t>国民年金を自分で払う</a:t>
                      </a:r>
                      <a:endParaRPr kumimoji="1" lang="ja-JP" altLang="en-US" sz="18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642910" y="3857628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ほとんどの事は自分でやらないといけない。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42910" y="4429132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このあたりはフリーターや自宅警備員も一緒。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個人事業主って何？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1000108"/>
            <a:ext cx="5286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メイリオ" pitchFamily="50" charset="-128"/>
                <a:ea typeface="メイリオ" pitchFamily="50" charset="-128"/>
              </a:rPr>
              <a:t>株式会社の社長とはどう違うの？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42976" y="1571612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株式会社の場合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00166" y="1988098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・社会的扱いが</a:t>
            </a:r>
            <a:r>
              <a:rPr kumimoji="1"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法人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となる。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500166" y="2488164"/>
            <a:ext cx="6572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・ある程度稼がないと個人事業主より</a:t>
            </a:r>
            <a:r>
              <a:rPr kumimoji="1"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税金が高い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00166" y="2988230"/>
            <a:ext cx="6572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・個人事業主以上に</a:t>
            </a:r>
            <a:r>
              <a:rPr kumimoji="1"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手続き等が増える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71538" y="3857628"/>
            <a:ext cx="6572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社長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は、会社組織の一人となるので、会社員に近くなる。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00166" y="4286256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・役員報酬という形で給料に近い形の収入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500166" y="4714884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・社会保険に加入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00166" y="5143512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・事業責任は、個人ではなく会社となる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どうすれば個人事業主</a:t>
            </a:r>
            <a:r>
              <a:rPr lang="ja-JP" altLang="en-US" dirty="0" smtClean="0"/>
              <a:t>になれる</a:t>
            </a:r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57224" y="1142984"/>
            <a:ext cx="6429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メイリオ" pitchFamily="50" charset="-128"/>
                <a:ea typeface="メイリオ" pitchFamily="50" charset="-128"/>
              </a:rPr>
              <a:t>会社員から個人事業主になるまでの流れ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14414" y="164305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現会社を退職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14414" y="2143116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最寄の税務署に行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く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71538" y="2786058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「個人事業の開廃業等届出書」をその場で書く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71538" y="3357562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「所得税の青色申告承認申請書」をその場で書く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857620" y="3714752"/>
            <a:ext cx="47863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itchFamily="50" charset="-128"/>
                <a:ea typeface="メイリオ" pitchFamily="50" charset="-128"/>
              </a:rPr>
              <a:t>↑青色申告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</a:rPr>
              <a:t>の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</a:rPr>
              <a:t>場合。他に白色申告という選択肢もある</a:t>
            </a:r>
            <a:endParaRPr kumimoji="1" lang="ja-JP" altLang="en-US" sz="140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071802" y="5357826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これだけ。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14480" y="4429132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どちらの書類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も、住所氏名、生年月日、職業、屋号、と、簡単な選択肢数個に答えるだけ。</a:t>
            </a:r>
            <a:endParaRPr kumimoji="1"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3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Words>1156</Words>
  <Application>Microsoft Office PowerPoint</Application>
  <PresentationFormat>画面に合わせる (4:3)</PresentationFormat>
  <Paragraphs>167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スライドマスタT30</vt:lpstr>
      <vt:lpstr>個人事業主の始め方</vt:lpstr>
      <vt:lpstr>自己紹介</vt:lpstr>
      <vt:lpstr>自己紹介</vt:lpstr>
      <vt:lpstr>自己紹介</vt:lpstr>
      <vt:lpstr>本日のお題。</vt:lpstr>
      <vt:lpstr>個人事業主って何？</vt:lpstr>
      <vt:lpstr>個人事業主って何？</vt:lpstr>
      <vt:lpstr>個人事業主って何？</vt:lpstr>
      <vt:lpstr>どうすれば個人事業主になれる？</vt:lpstr>
      <vt:lpstr>どうすれば個人事業主になれる？</vt:lpstr>
      <vt:lpstr>メリット / デメリット</vt:lpstr>
      <vt:lpstr>難しそうに見える会計の話</vt:lpstr>
      <vt:lpstr>難しそうに見える会計の話</vt:lpstr>
      <vt:lpstr>難しそうに見える会計の話</vt:lpstr>
      <vt:lpstr>難しそうに見える会計の話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りょーいち</dc:creator>
  <cp:revision>4</cp:revision>
  <dcterms:created xsi:type="dcterms:W3CDTF">2009-02-19T08:45:14Z</dcterms:created>
  <dcterms:modified xsi:type="dcterms:W3CDTF">2009-03-30T12:02:15Z</dcterms:modified>
</cp:coreProperties>
</file>