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0" autoAdjust="0"/>
    <p:restoredTop sz="94643" autoAdjust="0"/>
  </p:normalViewPr>
  <p:slideViewPr>
    <p:cSldViewPr>
      <p:cViewPr varScale="1">
        <p:scale>
          <a:sx n="113" d="100"/>
          <a:sy n="113" d="100"/>
        </p:scale>
        <p:origin x="-114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7189C3-70FD-45C8-AA34-3D07BFDF182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名古屋勉強会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#07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sz="5400" smtClean="0"/>
              <a:t>AutoCAD </a:t>
            </a:r>
            <a:r>
              <a:rPr kumimoji="1" lang="ja-JP" altLang="en-US" sz="5400" smtClean="0"/>
              <a:t>でユニットテスト</a:t>
            </a:r>
            <a:endParaRPr kumimoji="1" lang="ja-JP" altLang="en-US" sz="5400" dirty="0"/>
          </a:p>
        </p:txBody>
      </p:sp>
      <p:sp>
        <p:nvSpPr>
          <p:cNvPr id="7" name="正方形/長方形 6"/>
          <p:cNvSpPr/>
          <p:nvPr/>
        </p:nvSpPr>
        <p:spPr>
          <a:xfrm>
            <a:off x="3786214" y="3997115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ja-JP" altLang="en-US" sz="1600" smtClean="0"/>
              <a:t>株式会社ミネルバ</a:t>
            </a:r>
            <a:endParaRPr lang="en-US" altLang="ja-JP" sz="1600" smtClean="0"/>
          </a:p>
          <a:p>
            <a:pPr algn="r"/>
            <a:r>
              <a:rPr lang="ja-JP" altLang="en-US" sz="1600" smtClean="0"/>
              <a:t>深津貴成</a:t>
            </a:r>
            <a:endParaRPr lang="ja-JP" altLang="en-US" sz="1600"/>
          </a:p>
        </p:txBody>
      </p:sp>
      <p:sp>
        <p:nvSpPr>
          <p:cNvPr id="9" name="正方形/長方形 8"/>
          <p:cNvSpPr/>
          <p:nvPr/>
        </p:nvSpPr>
        <p:spPr>
          <a:xfrm>
            <a:off x="3786182" y="3429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altLang="ja-JP" sz="2800" smtClean="0"/>
              <a:t>guicheng</a:t>
            </a:r>
            <a:endParaRPr lang="ja-JP" altLang="en-US" sz="2800"/>
          </a:p>
        </p:txBody>
      </p:sp>
      <p:pic>
        <p:nvPicPr>
          <p:cNvPr id="2052" name="Picture 4" descr="C:\Documents and Settings\Bureaucrat\デスクトップ\わんくま名古屋#7\Adsk_AuthrzDev_L_V_Clr_CMY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2631" y="5270075"/>
            <a:ext cx="1849897" cy="5878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AcadRunner </a:t>
            </a:r>
            <a:r>
              <a:rPr kumimoji="1" lang="ja-JP" altLang="en-US" smtClean="0"/>
              <a:t>を作ってみた</a:t>
            </a:r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2222639" y="2705725"/>
            <a:ext cx="4698722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800" smtClean="0"/>
              <a:t>＼（＾＾）／</a:t>
            </a:r>
            <a:endParaRPr lang="ja-JP" altLang="en-US" sz="8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実はいろいろやってます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2233611"/>
          </a:xfrm>
        </p:spPr>
        <p:txBody>
          <a:bodyPr/>
          <a:lstStyle/>
          <a:p>
            <a:r>
              <a:rPr kumimoji="1" lang="ja-JP" altLang="en-US" smtClean="0"/>
              <a:t>属性使ってテストクラス・テストメソッドを</a:t>
            </a:r>
            <a:r>
              <a:rPr kumimoji="1" lang="ja-JP" altLang="en-US" smtClean="0"/>
              <a:t>特定</a:t>
            </a:r>
            <a:endParaRPr kumimoji="1" lang="en-US" altLang="ja-JP" smtClean="0"/>
          </a:p>
          <a:p>
            <a:r>
              <a:rPr lang="ja-JP" altLang="en-US" smtClean="0"/>
              <a:t>テスト後に図面</a:t>
            </a:r>
            <a:r>
              <a:rPr lang="en-US" altLang="ja-JP" smtClean="0"/>
              <a:t>DB</a:t>
            </a:r>
            <a:r>
              <a:rPr lang="ja-JP" altLang="en-US" smtClean="0"/>
              <a:t>を</a:t>
            </a:r>
            <a:r>
              <a:rPr lang="ja-JP" altLang="en-US" smtClean="0"/>
              <a:t>ロールバック</a:t>
            </a:r>
            <a:endParaRPr kumimoji="1" lang="en-US" altLang="ja-JP" smtClean="0"/>
          </a:p>
          <a:p>
            <a:r>
              <a:rPr lang="en-US" altLang="ja-JP" smtClean="0"/>
              <a:t>SetUp / TearDown </a:t>
            </a:r>
            <a:r>
              <a:rPr lang="ja-JP" altLang="en-US" smtClean="0"/>
              <a:t>対応</a:t>
            </a:r>
            <a:endParaRPr lang="en-US" altLang="ja-JP" smtClean="0"/>
          </a:p>
        </p:txBody>
      </p:sp>
      <p:sp>
        <p:nvSpPr>
          <p:cNvPr id="4" name="正方形/長方形 3"/>
          <p:cNvSpPr/>
          <p:nvPr/>
        </p:nvSpPr>
        <p:spPr>
          <a:xfrm>
            <a:off x="6786578" y="2643182"/>
            <a:ext cx="10086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mtClean="0"/>
              <a:t>などなど</a:t>
            </a:r>
            <a:endParaRPr lang="en-US" altLang="ja-JP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285984" y="3214686"/>
            <a:ext cx="4039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smtClean="0"/>
              <a:t>問題点もまだまだいっぱい</a:t>
            </a:r>
            <a:r>
              <a:rPr kumimoji="1" lang="en-US" altLang="ja-JP" sz="2400" smtClean="0"/>
              <a:t>orz</a:t>
            </a:r>
            <a:endParaRPr kumimoji="1" lang="ja-JP" altLang="en-US" sz="2400"/>
          </a:p>
        </p:txBody>
      </p:sp>
      <p:sp>
        <p:nvSpPr>
          <p:cNvPr id="7" name="テキスト プレースホルダ 2"/>
          <p:cNvSpPr txBox="1">
            <a:spLocks/>
          </p:cNvSpPr>
          <p:nvPr/>
        </p:nvSpPr>
        <p:spPr bwMode="auto">
          <a:xfrm>
            <a:off x="357158" y="3714752"/>
            <a:ext cx="8329642" cy="241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別図面を読むテストではロールバックできない</a:t>
            </a:r>
            <a:endParaRPr kumimoji="1" lang="en-US" altLang="ja-JP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en-US" altLang="ja-JP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NUnit</a:t>
            </a:r>
            <a:r>
              <a:rPr kumimoji="1" lang="ja-JP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のすべての機能に対応できていない</a:t>
            </a:r>
            <a:endParaRPr kumimoji="1" lang="en-US" altLang="ja-JP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altLang="ja-JP" sz="3200" kern="0" smtClean="0">
                <a:latin typeface="+mn-lt"/>
                <a:ea typeface="+mn-ea"/>
              </a:rPr>
              <a:t>NUnit</a:t>
            </a:r>
            <a:r>
              <a:rPr lang="ja-JP" altLang="en-US" sz="3200" kern="0" smtClean="0">
                <a:latin typeface="+mn-lt"/>
                <a:ea typeface="+mn-ea"/>
              </a:rPr>
              <a:t>がバージョンアップされるとお手上げ</a:t>
            </a:r>
            <a:endParaRPr kumimoji="1" lang="ja-JP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329749" y="5500702"/>
            <a:ext cx="220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ja-JP" altLang="en-US" smtClean="0"/>
              <a:t>修正に努めます</a:t>
            </a:r>
            <a:r>
              <a:rPr kumimoji="1" lang="en-US" altLang="ja-JP" smtClean="0"/>
              <a:t>……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3600" smtClean="0"/>
              <a:t>HN: guicheng</a:t>
            </a:r>
          </a:p>
          <a:p>
            <a:r>
              <a:rPr lang="ja-JP" altLang="en-US" sz="3600" smtClean="0"/>
              <a:t>専攻</a:t>
            </a:r>
            <a:r>
              <a:rPr lang="en-US" altLang="ja-JP" sz="3600" smtClean="0"/>
              <a:t>: </a:t>
            </a:r>
            <a:r>
              <a:rPr lang="ja-JP" altLang="en-US" sz="3600" smtClean="0"/>
              <a:t>分析化学 </a:t>
            </a:r>
            <a:r>
              <a:rPr lang="en-US" altLang="ja-JP" sz="2400" smtClean="0"/>
              <a:t>(</a:t>
            </a:r>
            <a:r>
              <a:rPr lang="ja-JP" altLang="en-US" sz="2400" smtClean="0"/>
              <a:t>水溶液中の超微量金属の定量</a:t>
            </a:r>
            <a:r>
              <a:rPr lang="en-US" altLang="ja-JP" sz="2400" smtClean="0"/>
              <a:t>)</a:t>
            </a:r>
          </a:p>
          <a:p>
            <a:r>
              <a:rPr lang="ja-JP" altLang="en-US" sz="3600" smtClean="0"/>
              <a:t>趣味</a:t>
            </a:r>
            <a:r>
              <a:rPr lang="en-US" altLang="ja-JP" sz="3600" smtClean="0"/>
              <a:t>: </a:t>
            </a:r>
            <a:r>
              <a:rPr lang="ja-JP" altLang="en-US" sz="3600" smtClean="0"/>
              <a:t>天文 </a:t>
            </a:r>
            <a:r>
              <a:rPr lang="en-US" altLang="ja-JP" sz="2400" smtClean="0"/>
              <a:t>(</a:t>
            </a:r>
            <a:r>
              <a:rPr lang="ja-JP" altLang="en-US" sz="2400" smtClean="0"/>
              <a:t>低軌道から太陽系外縁くらいまで</a:t>
            </a:r>
            <a:r>
              <a:rPr lang="en-US" altLang="ja-JP" sz="2400" smtClean="0"/>
              <a:t>)</a:t>
            </a:r>
          </a:p>
          <a:p>
            <a:r>
              <a:rPr lang="ja-JP" altLang="en-US" sz="3600" smtClean="0"/>
              <a:t>本職</a:t>
            </a:r>
            <a:r>
              <a:rPr lang="en-US" altLang="ja-JP" sz="3600" smtClean="0"/>
              <a:t>: </a:t>
            </a:r>
            <a:r>
              <a:rPr lang="ja-JP" altLang="en-US" sz="3600" smtClean="0"/>
              <a:t>プログラマ</a:t>
            </a:r>
            <a:r>
              <a:rPr lang="ja-JP" altLang="en-US" sz="2400" smtClean="0"/>
              <a:t> </a:t>
            </a:r>
            <a:r>
              <a:rPr lang="en-US" altLang="ja-JP" sz="2400" smtClean="0"/>
              <a:t>(AutoCAD </a:t>
            </a:r>
            <a:r>
              <a:rPr lang="ja-JP" altLang="en-US" sz="2400" smtClean="0"/>
              <a:t>のカスタマイズ</a:t>
            </a:r>
            <a:r>
              <a:rPr lang="en-US" altLang="ja-JP" sz="2400" smtClean="0"/>
              <a:t>)</a:t>
            </a:r>
            <a:endParaRPr kumimoji="1" lang="ja-JP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なぜ</a:t>
            </a:r>
            <a:r>
              <a:rPr kumimoji="1" lang="en-US" altLang="ja-JP" smtClean="0"/>
              <a:t>CAD</a:t>
            </a:r>
            <a:r>
              <a:rPr kumimoji="1" lang="ja-JP" altLang="en-US" smtClean="0"/>
              <a:t>をカスタマイズするのか</a:t>
            </a:r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6887" y="2644170"/>
            <a:ext cx="78502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600" smtClean="0"/>
              <a:t>使いにくいから</a:t>
            </a:r>
            <a:endParaRPr kumimoji="1" lang="ja-JP" altLang="en-US" sz="960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なぜ</a:t>
            </a:r>
            <a:r>
              <a:rPr kumimoji="1" lang="en-US" altLang="ja-JP" smtClean="0"/>
              <a:t>CAD</a:t>
            </a:r>
            <a:r>
              <a:rPr kumimoji="1" lang="ja-JP" altLang="en-US" smtClean="0"/>
              <a:t>をカスタマイズするのか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mtClean="0"/>
              <a:t>業界、会社ごとに作図の作法がある</a:t>
            </a:r>
            <a:endParaRPr kumimoji="1" lang="en-US" altLang="ja-JP" smtClean="0"/>
          </a:p>
          <a:p>
            <a:pPr lvl="1"/>
            <a:r>
              <a:rPr lang="ja-JP" altLang="en-US" smtClean="0"/>
              <a:t>設計者にも作図のクセがある</a:t>
            </a:r>
            <a:endParaRPr lang="en-US" altLang="ja-JP" smtClean="0"/>
          </a:p>
          <a:p>
            <a:endParaRPr kumimoji="1" lang="ja-JP" altLang="en-US"/>
          </a:p>
        </p:txBody>
      </p:sp>
      <p:sp>
        <p:nvSpPr>
          <p:cNvPr id="4" name="下矢印 3"/>
          <p:cNvSpPr/>
          <p:nvPr/>
        </p:nvSpPr>
        <p:spPr>
          <a:xfrm>
            <a:off x="4250529" y="2571744"/>
            <a:ext cx="642942" cy="107157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82341" y="4071942"/>
            <a:ext cx="75793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smtClean="0"/>
              <a:t>汎用の</a:t>
            </a:r>
            <a:r>
              <a:rPr kumimoji="1" lang="en-US" altLang="ja-JP" sz="4800" smtClean="0"/>
              <a:t>CAD</a:t>
            </a:r>
            <a:r>
              <a:rPr kumimoji="1" lang="ja-JP" altLang="en-US" sz="4800" smtClean="0"/>
              <a:t>では対応不可能</a:t>
            </a:r>
            <a:endParaRPr kumimoji="1" lang="ja-JP" altLang="en-US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AutoCAD </a:t>
            </a:r>
            <a:r>
              <a:rPr lang="ja-JP" altLang="en-US" smtClean="0"/>
              <a:t>のカスタマイズ</a:t>
            </a:r>
            <a:r>
              <a:rPr lang="en-US" altLang="ja-JP" smtClean="0"/>
              <a:t>API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71604" y="1052513"/>
            <a:ext cx="7115196" cy="5073650"/>
          </a:xfrm>
        </p:spPr>
        <p:txBody>
          <a:bodyPr/>
          <a:lstStyle/>
          <a:p>
            <a:r>
              <a:rPr lang="ja-JP" altLang="en-US" smtClean="0"/>
              <a:t>メニュー</a:t>
            </a:r>
            <a:endParaRPr lang="en-US" altLang="ja-JP" smtClean="0"/>
          </a:p>
          <a:p>
            <a:r>
              <a:rPr lang="en-US" altLang="ja-JP" smtClean="0"/>
              <a:t>Decel</a:t>
            </a:r>
            <a:r>
              <a:rPr lang="ja-JP" altLang="en-US" smtClean="0"/>
              <a:t>式</a:t>
            </a:r>
            <a:endParaRPr lang="en-US" altLang="ja-JP" smtClean="0"/>
          </a:p>
          <a:p>
            <a:r>
              <a:rPr kumimoji="1" lang="en-US" altLang="ja-JP" smtClean="0"/>
              <a:t>AutoLISP</a:t>
            </a:r>
          </a:p>
          <a:p>
            <a:r>
              <a:rPr lang="en-US" altLang="ja-JP" smtClean="0"/>
              <a:t>AutoCAD VBA</a:t>
            </a:r>
          </a:p>
          <a:p>
            <a:r>
              <a:rPr kumimoji="1" lang="en-US" altLang="ja-JP" smtClean="0"/>
              <a:t>ObjectARX</a:t>
            </a:r>
          </a:p>
          <a:p>
            <a:r>
              <a:rPr lang="en-US" altLang="ja-JP" smtClean="0"/>
              <a:t>.NET API</a:t>
            </a:r>
            <a:endParaRPr kumimoji="1" lang="ja-JP" altLang="en-US"/>
          </a:p>
        </p:txBody>
      </p:sp>
      <p:sp>
        <p:nvSpPr>
          <p:cNvPr id="5" name="右矢印 4"/>
          <p:cNvSpPr/>
          <p:nvPr/>
        </p:nvSpPr>
        <p:spPr>
          <a:xfrm>
            <a:off x="857224" y="4097342"/>
            <a:ext cx="64294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AutoCAD </a:t>
            </a:r>
            <a:r>
              <a:rPr kumimoji="1" lang="ja-JP" altLang="en-US" smtClean="0"/>
              <a:t>のカスタマイズ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mtClean="0"/>
              <a:t>カスタムコマンドの作成が基本</a:t>
            </a:r>
            <a:endParaRPr kumimoji="1" lang="en-US" altLang="ja-JP" smtClean="0"/>
          </a:p>
          <a:p>
            <a:r>
              <a:rPr kumimoji="1" lang="ja-JP" altLang="en-US" smtClean="0"/>
              <a:t>コマンドラインウィンドウがある</a:t>
            </a:r>
            <a:endParaRPr kumimoji="1" lang="en-US" altLang="ja-JP" smtClean="0"/>
          </a:p>
          <a:p>
            <a:r>
              <a:rPr lang="ja-JP" altLang="en-US" smtClean="0"/>
              <a:t>大半が図面</a:t>
            </a:r>
            <a:r>
              <a:rPr lang="en-US" altLang="ja-JP" smtClean="0"/>
              <a:t>DB</a:t>
            </a:r>
            <a:r>
              <a:rPr lang="ja-JP" altLang="en-US" smtClean="0"/>
              <a:t>への処理</a:t>
            </a:r>
            <a:endParaRPr lang="en-US" altLang="ja-JP" smtClean="0"/>
          </a:p>
          <a:p>
            <a:pPr lvl="1"/>
            <a:r>
              <a:rPr lang="en-US" altLang="ja-JP" smtClean="0"/>
              <a:t>GUI</a:t>
            </a:r>
            <a:r>
              <a:rPr lang="ja-JP" altLang="en-US" smtClean="0"/>
              <a:t>を作ることはほとんどない</a:t>
            </a:r>
            <a:endParaRPr lang="en-US" altLang="ja-JP" smtClean="0"/>
          </a:p>
          <a:p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4250529" y="3643314"/>
            <a:ext cx="642942" cy="107157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85922" y="4929198"/>
            <a:ext cx="71721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smtClean="0"/>
              <a:t>ユニットテストと相性がいい</a:t>
            </a:r>
            <a:endParaRPr kumimoji="1" lang="ja-JP" altLang="en-US" sz="4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NUnit </a:t>
            </a:r>
            <a:r>
              <a:rPr lang="ja-JP" altLang="en-US" smtClean="0"/>
              <a:t>のテスト結果出力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mtClean="0"/>
              <a:t>テスト結果は </a:t>
            </a:r>
            <a:r>
              <a:rPr kumimoji="1" lang="en-US" altLang="ja-JP" smtClean="0"/>
              <a:t>Console.Out </a:t>
            </a:r>
            <a:r>
              <a:rPr kumimoji="1" lang="ja-JP" altLang="en-US" smtClean="0"/>
              <a:t>か </a:t>
            </a:r>
            <a:r>
              <a:rPr kumimoji="1" lang="en-US" altLang="ja-JP" smtClean="0"/>
              <a:t>Console.Error</a:t>
            </a:r>
            <a:r>
              <a:rPr lang="ja-JP" altLang="en-US" smtClean="0"/>
              <a:t> に出力される</a:t>
            </a:r>
            <a:endParaRPr lang="en-US" altLang="ja-JP" smtClean="0"/>
          </a:p>
          <a:p>
            <a:r>
              <a:rPr kumimoji="1" lang="ja-JP" altLang="en-US" smtClean="0"/>
              <a:t>どちらも任意の </a:t>
            </a:r>
            <a:r>
              <a:rPr kumimoji="1" lang="en-US" altLang="ja-JP" smtClean="0"/>
              <a:t>TextWriter </a:t>
            </a:r>
            <a:r>
              <a:rPr kumimoji="1" lang="ja-JP" altLang="en-US" smtClean="0"/>
              <a:t>に差し替え可能</a:t>
            </a:r>
            <a:endParaRPr kumimoji="1" lang="en-US" altLang="ja-JP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662" y="3643314"/>
            <a:ext cx="72866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smtClean="0"/>
              <a:t>コマンドラインウィンドウに出力する </a:t>
            </a:r>
            <a:r>
              <a:rPr kumimoji="1" lang="en-US" altLang="ja-JP" sz="3600" smtClean="0"/>
              <a:t>TextWriter </a:t>
            </a:r>
            <a:r>
              <a:rPr kumimoji="1" lang="ja-JP" altLang="en-US" sz="3600" smtClean="0"/>
              <a:t>を作ればいいんじゃね？</a:t>
            </a:r>
            <a:endParaRPr kumimoji="1" lang="ja-JP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AcadWriter </a:t>
            </a:r>
            <a:r>
              <a:rPr kumimoji="1" lang="ja-JP" altLang="en-US" smtClean="0"/>
              <a:t>を作ってみた</a:t>
            </a:r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55602" y="2551837"/>
            <a:ext cx="62327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5400" smtClean="0"/>
              <a:t>エラー吐きまくって</a:t>
            </a:r>
            <a:endParaRPr kumimoji="1" lang="en-US" altLang="ja-JP" sz="5400" smtClean="0"/>
          </a:p>
          <a:p>
            <a:pPr algn="ctr"/>
            <a:r>
              <a:rPr kumimoji="1" lang="ja-JP" altLang="en-US" sz="5400" smtClean="0"/>
              <a:t>使い物にならねぇ</a:t>
            </a:r>
            <a:r>
              <a:rPr kumimoji="1" lang="en-US" altLang="ja-JP" sz="5400" smtClean="0"/>
              <a:t>orz</a:t>
            </a:r>
            <a:endParaRPr kumimoji="1" lang="ja-JP" altLang="en-US" sz="540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000496" y="5500702"/>
            <a:ext cx="45384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mtClean="0"/>
              <a:t>そんでも、</a:t>
            </a:r>
            <a:r>
              <a:rPr kumimoji="1" lang="en-US" altLang="ja-JP" smtClean="0"/>
              <a:t>Assert</a:t>
            </a:r>
            <a:r>
              <a:rPr kumimoji="1" lang="ja-JP" altLang="en-US" smtClean="0"/>
              <a:t>系のクラスは問題なく使える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NUnit </a:t>
            </a:r>
            <a:r>
              <a:rPr lang="ja-JP" altLang="en-US" smtClean="0"/>
              <a:t>の構造</a:t>
            </a:r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963951" y="5500702"/>
            <a:ext cx="3575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mtClean="0"/>
              <a:t>Runner</a:t>
            </a:r>
            <a:r>
              <a:rPr kumimoji="1" lang="ja-JP" altLang="en-US" smtClean="0"/>
              <a:t>を作ってやればいいんか？</a:t>
            </a:r>
            <a:endParaRPr kumimoji="1" lang="ja-JP" altLang="en-US"/>
          </a:p>
        </p:txBody>
      </p:sp>
      <p:grpSp>
        <p:nvGrpSpPr>
          <p:cNvPr id="30" name="グループ化 29"/>
          <p:cNvGrpSpPr/>
          <p:nvPr/>
        </p:nvGrpSpPr>
        <p:grpSpPr>
          <a:xfrm>
            <a:off x="2893207" y="1142984"/>
            <a:ext cx="3357586" cy="1143008"/>
            <a:chOff x="2893207" y="1142984"/>
            <a:chExt cx="3357586" cy="1143008"/>
          </a:xfrm>
        </p:grpSpPr>
        <p:sp>
          <p:nvSpPr>
            <p:cNvPr id="8" name="下矢印 7"/>
            <p:cNvSpPr/>
            <p:nvPr/>
          </p:nvSpPr>
          <p:spPr>
            <a:xfrm>
              <a:off x="4500562" y="1928802"/>
              <a:ext cx="142876" cy="357190"/>
            </a:xfrm>
            <a:prstGeom prst="downArrow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6" name="グループ化 15"/>
            <p:cNvGrpSpPr/>
            <p:nvPr/>
          </p:nvGrpSpPr>
          <p:grpSpPr>
            <a:xfrm>
              <a:off x="2893207" y="1142984"/>
              <a:ext cx="3357586" cy="714380"/>
              <a:chOff x="2893207" y="1142984"/>
              <a:chExt cx="3357586" cy="714380"/>
            </a:xfrm>
          </p:grpSpPr>
          <p:sp>
            <p:nvSpPr>
              <p:cNvPr id="6" name="正方形/長方形 5"/>
              <p:cNvSpPr/>
              <p:nvPr/>
            </p:nvSpPr>
            <p:spPr>
              <a:xfrm>
                <a:off x="2893207" y="1142984"/>
                <a:ext cx="3357586" cy="71438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bIns="180000" rtlCol="0" anchor="ctr"/>
              <a:lstStyle/>
              <a:p>
                <a:pPr algn="ctr"/>
                <a:r>
                  <a:rPr kumimoji="1" lang="en-US" altLang="ja-JP" sz="2800" smtClean="0">
                    <a:solidFill>
                      <a:schemeClr val="tx1"/>
                    </a:solidFill>
                  </a:rPr>
                  <a:t>CmmandMethod</a:t>
                </a:r>
                <a:endParaRPr kumimoji="1" lang="ja-JP" altLang="en-US" sz="280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テキスト ボックス 9"/>
              <p:cNvSpPr txBox="1"/>
              <p:nvPr/>
            </p:nvSpPr>
            <p:spPr>
              <a:xfrm>
                <a:off x="5782270" y="1611143"/>
                <a:ext cx="432811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r"/>
                <a:r>
                  <a:rPr kumimoji="1" lang="en-US" altLang="ja-JP" sz="1600" smtClean="0">
                    <a:solidFill>
                      <a:srgbClr val="0070C0"/>
                    </a:solidFill>
                  </a:rPr>
                  <a:t>User</a:t>
                </a:r>
                <a:endParaRPr kumimoji="1" lang="ja-JP" altLang="en-US" sz="1600">
                  <a:solidFill>
                    <a:srgbClr val="0070C0"/>
                  </a:solidFill>
                </a:endParaRPr>
              </a:p>
            </p:txBody>
          </p:sp>
        </p:grpSp>
      </p:grpSp>
      <p:grpSp>
        <p:nvGrpSpPr>
          <p:cNvPr id="19" name="グループ化 18"/>
          <p:cNvGrpSpPr/>
          <p:nvPr/>
        </p:nvGrpSpPr>
        <p:grpSpPr>
          <a:xfrm>
            <a:off x="2893207" y="3571876"/>
            <a:ext cx="3357586" cy="714380"/>
            <a:chOff x="2893207" y="2714620"/>
            <a:chExt cx="3357586" cy="714380"/>
          </a:xfrm>
        </p:grpSpPr>
        <p:sp>
          <p:nvSpPr>
            <p:cNvPr id="5" name="正方形/長方形 4"/>
            <p:cNvSpPr/>
            <p:nvPr/>
          </p:nvSpPr>
          <p:spPr>
            <a:xfrm>
              <a:off x="2893207" y="2714620"/>
              <a:ext cx="3357586" cy="7143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180000" rtlCol="0" anchor="ctr"/>
            <a:lstStyle/>
            <a:p>
              <a:pPr algn="ctr"/>
              <a:r>
                <a:rPr kumimoji="1" lang="en-US" altLang="ja-JP" sz="2800" smtClean="0">
                  <a:solidFill>
                    <a:schemeClr val="tx1"/>
                  </a:solidFill>
                </a:rPr>
                <a:t>Tester</a:t>
              </a:r>
              <a:endParaRPr kumimoji="1" lang="ja-JP" altLang="en-US" sz="2800">
                <a:solidFill>
                  <a:schemeClr val="tx1"/>
                </a:solidFill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5782263" y="3182779"/>
              <a:ext cx="432811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kumimoji="1" lang="en-US" altLang="ja-JP" sz="1600" smtClean="0">
                  <a:solidFill>
                    <a:srgbClr val="0070C0"/>
                  </a:solidFill>
                </a:rPr>
                <a:t>User</a:t>
              </a:r>
              <a:endParaRPr kumimoji="1" lang="ja-JP" altLang="en-US" sz="1600">
                <a:solidFill>
                  <a:srgbClr val="0070C0"/>
                </a:solidFill>
              </a:endParaRP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286512" y="4286256"/>
            <a:ext cx="2231004" cy="985838"/>
            <a:chOff x="6286512" y="4286256"/>
            <a:chExt cx="2231004" cy="985838"/>
          </a:xfrm>
        </p:grpSpPr>
        <p:sp>
          <p:nvSpPr>
            <p:cNvPr id="17" name="稲妻 16"/>
            <p:cNvSpPr/>
            <p:nvPr/>
          </p:nvSpPr>
          <p:spPr>
            <a:xfrm rot="16200000">
              <a:off x="6286512" y="4643446"/>
              <a:ext cx="628648" cy="628648"/>
            </a:xfrm>
            <a:prstGeom prst="lightningBol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/>
            <p:cNvSpPr/>
            <p:nvPr/>
          </p:nvSpPr>
          <p:spPr>
            <a:xfrm>
              <a:off x="6357950" y="4286256"/>
              <a:ext cx="215956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mtClean="0"/>
                <a:t>AssertionException</a:t>
              </a:r>
              <a:endParaRPr lang="ja-JP" altLang="en-US"/>
            </a:p>
          </p:txBody>
        </p:sp>
      </p:grpSp>
      <p:grpSp>
        <p:nvGrpSpPr>
          <p:cNvPr id="20" name="グループ化 19"/>
          <p:cNvGrpSpPr/>
          <p:nvPr/>
        </p:nvGrpSpPr>
        <p:grpSpPr>
          <a:xfrm>
            <a:off x="2893207" y="4786322"/>
            <a:ext cx="3357586" cy="714380"/>
            <a:chOff x="2893207" y="4286256"/>
            <a:chExt cx="3357586" cy="714380"/>
          </a:xfrm>
        </p:grpSpPr>
        <p:sp>
          <p:nvSpPr>
            <p:cNvPr id="4" name="正方形/長方形 3"/>
            <p:cNvSpPr/>
            <p:nvPr/>
          </p:nvSpPr>
          <p:spPr>
            <a:xfrm>
              <a:off x="2893207" y="4286256"/>
              <a:ext cx="3357586" cy="7143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180000" rtlCol="0" anchor="ctr"/>
            <a:lstStyle/>
            <a:p>
              <a:pPr algn="ctr"/>
              <a:r>
                <a:rPr kumimoji="1" lang="en-US" altLang="ja-JP" sz="2800" smtClean="0">
                  <a:solidFill>
                    <a:schemeClr val="tx1"/>
                  </a:solidFill>
                </a:rPr>
                <a:t>Framework</a:t>
              </a:r>
              <a:endParaRPr kumimoji="1" lang="ja-JP" altLang="en-US" sz="2800">
                <a:solidFill>
                  <a:schemeClr val="tx1"/>
                </a:solidFill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703716" y="4754415"/>
              <a:ext cx="511358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600" smtClean="0">
                  <a:solidFill>
                    <a:srgbClr val="0070C0"/>
                  </a:solidFill>
                </a:rPr>
                <a:t>NUnit</a:t>
              </a:r>
              <a:endParaRPr kumimoji="1" lang="ja-JP" altLang="en-US" sz="1600">
                <a:solidFill>
                  <a:srgbClr val="0070C0"/>
                </a:solidFill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2893207" y="2357430"/>
            <a:ext cx="3357586" cy="714380"/>
            <a:chOff x="2893207" y="1142984"/>
            <a:chExt cx="3357586" cy="714380"/>
          </a:xfrm>
        </p:grpSpPr>
        <p:sp>
          <p:nvSpPr>
            <p:cNvPr id="25" name="正方形/長方形 24"/>
            <p:cNvSpPr/>
            <p:nvPr/>
          </p:nvSpPr>
          <p:spPr>
            <a:xfrm>
              <a:off x="2893207" y="1142984"/>
              <a:ext cx="3357586" cy="7143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bIns="180000" rtlCol="0" anchor="ctr"/>
            <a:lstStyle/>
            <a:p>
              <a:pPr algn="ctr"/>
              <a:r>
                <a:rPr kumimoji="1" lang="en-US" altLang="ja-JP" sz="2800" smtClean="0">
                  <a:solidFill>
                    <a:schemeClr val="tx1"/>
                  </a:solidFill>
                </a:rPr>
                <a:t>Runner</a:t>
              </a:r>
              <a:endParaRPr kumimoji="1" lang="ja-JP" altLang="en-US" sz="2800">
                <a:solidFill>
                  <a:schemeClr val="tx1"/>
                </a:solidFill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703716" y="1611143"/>
              <a:ext cx="511358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kumimoji="1" lang="en-US" altLang="ja-JP" sz="1600" smtClean="0">
                  <a:solidFill>
                    <a:srgbClr val="0070C0"/>
                  </a:solidFill>
                </a:rPr>
                <a:t>NUnit</a:t>
              </a:r>
              <a:endParaRPr kumimoji="1" lang="ja-JP" altLang="en-US" sz="1600">
                <a:solidFill>
                  <a:srgbClr val="0070C0"/>
                </a:solidFill>
              </a:endParaRPr>
            </a:p>
          </p:txBody>
        </p:sp>
      </p:grpSp>
      <p:sp>
        <p:nvSpPr>
          <p:cNvPr id="27" name="下矢印 26"/>
          <p:cNvSpPr/>
          <p:nvPr/>
        </p:nvSpPr>
        <p:spPr>
          <a:xfrm>
            <a:off x="4500562" y="3143248"/>
            <a:ext cx="142876" cy="357190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下矢印 27"/>
          <p:cNvSpPr/>
          <p:nvPr/>
        </p:nvSpPr>
        <p:spPr>
          <a:xfrm>
            <a:off x="4500562" y="4357694"/>
            <a:ext cx="142876" cy="357190"/>
          </a:xfrm>
          <a:prstGeom prst="down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乗算記号 12"/>
          <p:cNvSpPr/>
          <p:nvPr/>
        </p:nvSpPr>
        <p:spPr>
          <a:xfrm>
            <a:off x="2500298" y="2285992"/>
            <a:ext cx="4071966" cy="85725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13" grpId="0" animBg="1"/>
    </p:bldLst>
  </p:timing>
</p:sld>
</file>

<file path=ppt/theme/theme1.xml><?xml version="1.0" encoding="utf-8"?>
<a:theme xmlns:a="http://schemas.openxmlformats.org/drawingml/2006/main" name="スライドマスタN07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スライドマスタN07</Template>
  <TotalTime>239</TotalTime>
  <Words>270</Words>
  <Application>Microsoft Office PowerPoint</Application>
  <PresentationFormat>画面に合わせる (4:3)</PresentationFormat>
  <Paragraphs>60</Paragraphs>
  <Slides>11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スライドマスタN07</vt:lpstr>
      <vt:lpstr>AutoCAD でユニットテスト</vt:lpstr>
      <vt:lpstr>自己紹介</vt:lpstr>
      <vt:lpstr>なぜCADをカスタマイズするのか</vt:lpstr>
      <vt:lpstr>なぜCADをカスタマイズするのか</vt:lpstr>
      <vt:lpstr>AutoCAD のカスタマイズAPI</vt:lpstr>
      <vt:lpstr>AutoCAD のカスタマイズ</vt:lpstr>
      <vt:lpstr>NUnit のテスト結果出力</vt:lpstr>
      <vt:lpstr>AcadWriter を作ってみた</vt:lpstr>
      <vt:lpstr>NUnit の構造</vt:lpstr>
      <vt:lpstr>AcadRunner を作ってみた</vt:lpstr>
      <vt:lpstr>実はいろいろやってます</vt:lpstr>
    </vt:vector>
  </TitlesOfParts>
  <Company>Rudicast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AutoCAD でユニットテスト</dc:title>
  <dc:creator>T.Fukatsu</dc:creator>
  <cp:lastModifiedBy>T.Fukatsu</cp:lastModifiedBy>
  <cp:revision>25</cp:revision>
  <dcterms:created xsi:type="dcterms:W3CDTF">2009-03-31T08:22:45Z</dcterms:created>
  <dcterms:modified xsi:type="dcterms:W3CDTF">2009-04-01T00:09:10Z</dcterms:modified>
</cp:coreProperties>
</file>