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ts val="7725"/>
      </a:lnSpc>
      <a:spcBef>
        <a:spcPct val="0"/>
      </a:spcBef>
      <a:spcAft>
        <a:spcPct val="0"/>
      </a:spcAft>
      <a:buClr>
        <a:srgbClr val="000000"/>
      </a:buClr>
      <a:buSzPct val="45000"/>
      <a:buFont typeface="Symbol" charset="2"/>
      <a:defRPr sz="32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メイリオ" pitchFamily="48" charset="-128"/>
        <a:ea typeface="メイリオ" pitchFamily="48" charset="-128"/>
        <a:cs typeface="+mn-cs"/>
      </a:defRPr>
    </a:lvl1pPr>
    <a:lvl2pPr marL="398463" indent="-193675" algn="l" defTabSz="449263" rtl="0" fontAlgn="base" hangingPunct="0">
      <a:lnSpc>
        <a:spcPts val="7725"/>
      </a:lnSpc>
      <a:spcBef>
        <a:spcPct val="0"/>
      </a:spcBef>
      <a:spcAft>
        <a:spcPct val="0"/>
      </a:spcAft>
      <a:buClr>
        <a:srgbClr val="000000"/>
      </a:buClr>
      <a:buSzPct val="45000"/>
      <a:buFont typeface="Symbol" charset="2"/>
      <a:defRPr sz="32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メイリオ" pitchFamily="48" charset="-128"/>
        <a:ea typeface="メイリオ" pitchFamily="48" charset="-128"/>
        <a:cs typeface="+mn-cs"/>
      </a:defRPr>
    </a:lvl2pPr>
    <a:lvl3pPr marL="614363" indent="-193675" algn="l" defTabSz="449263" rtl="0" fontAlgn="base" hangingPunct="0">
      <a:lnSpc>
        <a:spcPts val="7725"/>
      </a:lnSpc>
      <a:spcBef>
        <a:spcPct val="0"/>
      </a:spcBef>
      <a:spcAft>
        <a:spcPct val="0"/>
      </a:spcAft>
      <a:buClr>
        <a:srgbClr val="000000"/>
      </a:buClr>
      <a:buSzPct val="45000"/>
      <a:buFont typeface="Symbol" charset="2"/>
      <a:defRPr sz="32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メイリオ" pitchFamily="48" charset="-128"/>
        <a:ea typeface="メイリオ" pitchFamily="48" charset="-128"/>
        <a:cs typeface="+mn-cs"/>
      </a:defRPr>
    </a:lvl3pPr>
    <a:lvl4pPr marL="830263" indent="-198438" algn="l" defTabSz="449263" rtl="0" fontAlgn="base" hangingPunct="0">
      <a:lnSpc>
        <a:spcPts val="7725"/>
      </a:lnSpc>
      <a:spcBef>
        <a:spcPct val="0"/>
      </a:spcBef>
      <a:spcAft>
        <a:spcPct val="0"/>
      </a:spcAft>
      <a:buClr>
        <a:srgbClr val="000000"/>
      </a:buClr>
      <a:buSzPct val="45000"/>
      <a:buFont typeface="Symbol" charset="2"/>
      <a:defRPr sz="32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メイリオ" pitchFamily="48" charset="-128"/>
        <a:ea typeface="メイリオ" pitchFamily="48" charset="-128"/>
        <a:cs typeface="+mn-cs"/>
      </a:defRPr>
    </a:lvl4pPr>
    <a:lvl5pPr marL="1046163" indent="-193675" algn="l" defTabSz="449263" rtl="0" fontAlgn="base" hangingPunct="0">
      <a:lnSpc>
        <a:spcPts val="7725"/>
      </a:lnSpc>
      <a:spcBef>
        <a:spcPct val="0"/>
      </a:spcBef>
      <a:spcAft>
        <a:spcPct val="0"/>
      </a:spcAft>
      <a:buClr>
        <a:srgbClr val="000000"/>
      </a:buClr>
      <a:buSzPct val="45000"/>
      <a:buFont typeface="Symbol" charset="2"/>
      <a:defRPr sz="32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メイリオ" pitchFamily="48" charset="-128"/>
        <a:ea typeface="メイリオ" pitchFamily="48" charset="-128"/>
        <a:cs typeface="+mn-cs"/>
      </a:defRPr>
    </a:lvl5pPr>
    <a:lvl6pPr marL="2286000" algn="l" defTabSz="914400" rtl="0" eaLnBrk="1" latinLnBrk="0" hangingPunct="1">
      <a:defRPr sz="32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メイリオ" pitchFamily="48" charset="-128"/>
        <a:ea typeface="メイリオ" pitchFamily="48" charset="-128"/>
        <a:cs typeface="+mn-cs"/>
      </a:defRPr>
    </a:lvl6pPr>
    <a:lvl7pPr marL="2743200" algn="l" defTabSz="914400" rtl="0" eaLnBrk="1" latinLnBrk="0" hangingPunct="1">
      <a:defRPr sz="32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メイリオ" pitchFamily="48" charset="-128"/>
        <a:ea typeface="メイリオ" pitchFamily="48" charset="-128"/>
        <a:cs typeface="+mn-cs"/>
      </a:defRPr>
    </a:lvl7pPr>
    <a:lvl8pPr marL="3200400" algn="l" defTabSz="914400" rtl="0" eaLnBrk="1" latinLnBrk="0" hangingPunct="1">
      <a:defRPr sz="32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メイリオ" pitchFamily="48" charset="-128"/>
        <a:ea typeface="メイリオ" pitchFamily="48" charset="-128"/>
        <a:cs typeface="+mn-cs"/>
      </a:defRPr>
    </a:lvl8pPr>
    <a:lvl9pPr marL="3657600" algn="l" defTabSz="914400" rtl="0" eaLnBrk="1" latinLnBrk="0" hangingPunct="1">
      <a:defRPr sz="32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メイリオ" pitchFamily="48" charset="-128"/>
        <a:ea typeface="メイリオ" pitchFamily="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42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0" y="0"/>
            <a:ext cx="3276600" cy="534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/>
          </p:nvPr>
        </p:nvSpPr>
        <p:spPr bwMode="auto">
          <a:xfrm>
            <a:off x="4281488" y="0"/>
            <a:ext cx="3246437" cy="50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87000"/>
              </a:lnSpc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1pPr>
          </a:lstStyle>
          <a:p>
            <a:r>
              <a:rPr lang="en-GB"/>
              <a:t>2008/09/20</a:t>
            </a:r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sldImg"/>
          </p:nvPr>
        </p:nvSpPr>
        <p:spPr bwMode="auto">
          <a:xfrm>
            <a:off x="1011238" y="801688"/>
            <a:ext cx="5505450" cy="3979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71" name="Rectangle 2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6825"/>
            <a:ext cx="6018213" cy="4781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0" y="10153650"/>
            <a:ext cx="3276600" cy="534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3" name="Rectangle 25"/>
          <p:cNvSpPr>
            <a:spLocks noGrp="1" noChangeArrowheads="1"/>
          </p:cNvSpPr>
          <p:nvPr>
            <p:ph type="sldNum"/>
          </p:nvPr>
        </p:nvSpPr>
        <p:spPr bwMode="auto">
          <a:xfrm>
            <a:off x="4281488" y="10153650"/>
            <a:ext cx="3246437" cy="50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87000"/>
              </a:lnSpc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1pPr>
          </a:lstStyle>
          <a:p>
            <a:fld id="{C442454F-AE44-499D-AD07-0160B818097D}" type="slidenum">
              <a:rPr lang="en-GB"/>
              <a:pPr/>
              <a:t>&lt;#&gt;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834510-AA97-4839-82CE-3C98246E5DDE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435AD6-90A1-4E48-AB45-B4FA30DDC5DE}" type="slidenum">
              <a:rPr lang="en-GB"/>
              <a:pPr/>
              <a:t>10</a:t>
            </a:fld>
            <a:endParaRPr lang="en-GB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584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2B908CF-6AD9-4C6B-BB9F-F98DEC39A5F8}" type="slidenum">
              <a:rPr lang="en-GB"/>
              <a:pPr/>
              <a:t>11</a:t>
            </a:fld>
            <a:endParaRPr lang="en-GB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6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93127C-9264-4F21-B636-7698549CE04F}" type="slidenum">
              <a:rPr lang="en-GB"/>
              <a:pPr/>
              <a:t>12</a:t>
            </a:fld>
            <a:endParaRPr lang="en-GB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89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900730-788C-43BB-A725-DB0E4A47A66C}" type="slidenum">
              <a:rPr lang="en-GB"/>
              <a:pPr/>
              <a:t>13</a:t>
            </a:fld>
            <a:endParaRPr lang="en-GB"/>
          </a:p>
        </p:txBody>
      </p:sp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1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CCBDBD-F8C8-42D9-A00E-2BC546AFC042}" type="slidenum">
              <a:rPr lang="en-GB"/>
              <a:pPr/>
              <a:t>14</a:t>
            </a:fld>
            <a:endParaRPr lang="en-GB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3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E854DC-F5F4-4F6D-BEDA-9A11816EC0CF}" type="slidenum">
              <a:rPr lang="en-GB"/>
              <a:pPr/>
              <a:t>15</a:t>
            </a:fld>
            <a:endParaRPr lang="en-GB"/>
          </a:p>
        </p:txBody>
      </p:sp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6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C319180-45CB-4D23-9623-AF3DFF75D404}" type="slidenum">
              <a:rPr lang="en-GB"/>
              <a:pPr/>
              <a:t>16</a:t>
            </a:fld>
            <a:endParaRPr lang="en-GB"/>
          </a:p>
        </p:txBody>
      </p:sp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98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8EA99D8-D544-4BEA-AA32-DED49AF6B22B}" type="slidenum">
              <a:rPr lang="en-GB"/>
              <a:pPr/>
              <a:t>17</a:t>
            </a:fld>
            <a:endParaRPr lang="en-GB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1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2A3167-8A71-423B-BB96-4F29E14C7BB2}" type="slidenum">
              <a:rPr lang="en-GB"/>
              <a:pPr/>
              <a:t>18</a:t>
            </a:fld>
            <a:endParaRPr lang="en-GB"/>
          </a:p>
        </p:txBody>
      </p:sp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403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3068416-A190-4738-AE7F-1A0DF1B4D087}" type="slidenum">
              <a:rPr lang="en-GB"/>
              <a:pPr/>
              <a:t>19</a:t>
            </a:fld>
            <a:endParaRPr lang="en-GB"/>
          </a:p>
        </p:txBody>
      </p:sp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5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730E8D-C64D-41E9-A844-8657C99CE3B9}" type="slidenum">
              <a:rPr lang="en-GB"/>
              <a:pPr/>
              <a:t>2</a:t>
            </a:fld>
            <a:endParaRPr lang="en-GB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16562" cy="39909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5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D99CE30-69F0-4AB3-89CD-C39A4D833E70}" type="slidenum">
              <a:rPr lang="en-GB"/>
              <a:pPr/>
              <a:t>20</a:t>
            </a:fld>
            <a:endParaRPr lang="en-GB"/>
          </a:p>
        </p:txBody>
      </p:sp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8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B24513-724D-41AF-9BD3-D93D72E88957}" type="slidenum">
              <a:rPr lang="en-GB"/>
              <a:pPr/>
              <a:t>21</a:t>
            </a:fld>
            <a:endParaRPr lang="en-GB"/>
          </a:p>
        </p:txBody>
      </p:sp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0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003DDCE-C251-4E0D-B8D9-067CE18C8875}" type="slidenum">
              <a:rPr lang="en-GB"/>
              <a:pPr/>
              <a:t>22</a:t>
            </a:fld>
            <a:endParaRPr lang="en-GB"/>
          </a:p>
        </p:txBody>
      </p:sp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813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62F479-1C7B-4B4C-BE37-6F04F8AA4AD0}" type="slidenum">
              <a:rPr lang="en-GB"/>
              <a:pPr/>
              <a:t>23</a:t>
            </a:fld>
            <a:endParaRPr lang="en-GB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5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993B50-9A66-4B17-B261-85A72582BEBE}" type="slidenum">
              <a:rPr lang="en-GB"/>
              <a:pPr/>
              <a:t>3</a:t>
            </a:fld>
            <a:endParaRPr lang="en-GB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14975" cy="39893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7CA8C28-EDD5-4D98-BF65-EF4DD4156552}" type="slidenum">
              <a:rPr lang="en-GB"/>
              <a:pPr/>
              <a:t>4</a:t>
            </a:fld>
            <a:endParaRPr lang="en-GB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14975" cy="39893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69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FD73C39-7E84-4D35-B111-4908A0E9C5B3}" type="slidenum">
              <a:rPr lang="en-GB"/>
              <a:pPr/>
              <a:t>5</a:t>
            </a:fld>
            <a:endParaRPr lang="en-GB"/>
          </a:p>
        </p:txBody>
      </p:sp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14975" cy="39893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D75DD4-5A76-435E-B4FF-3E59B9AD103E}" type="slidenum">
              <a:rPr lang="en-GB"/>
              <a:pPr/>
              <a:t>6</a:t>
            </a:fld>
            <a:endParaRPr lang="en-GB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13387" cy="3987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4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0FBE61-8780-4C6F-8C99-3D4954977A85}" type="slidenum">
              <a:rPr lang="en-GB"/>
              <a:pPr/>
              <a:t>7</a:t>
            </a:fld>
            <a:endParaRPr lang="en-GB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E9117CE-8544-4EDE-87B7-CB150FFD777E}" type="slidenum">
              <a:rPr lang="en-GB"/>
              <a:pPr/>
              <a:t>8</a:t>
            </a:fld>
            <a:endParaRPr lang="en-GB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79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2008/09/20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E6E50D-BACA-464D-97AA-9E5DDD3ACFB6}" type="slidenum">
              <a:rPr lang="en-GB"/>
              <a:pPr/>
              <a:t>9</a:t>
            </a:fld>
            <a:endParaRPr lang="en-GB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1011238" y="801688"/>
            <a:ext cx="5508625" cy="398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1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6825"/>
            <a:ext cx="6019800" cy="47847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23125" y="-211138"/>
            <a:ext cx="2274888" cy="6986588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93700" y="-211138"/>
            <a:ext cx="6677025" cy="6986588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3700" y="-211138"/>
            <a:ext cx="9104313" cy="182721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3700" y="-211138"/>
            <a:ext cx="9104313" cy="182721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539750" y="1160463"/>
            <a:ext cx="8958263" cy="56149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9750" y="1160463"/>
            <a:ext cx="4402138" cy="5614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94288" y="1160463"/>
            <a:ext cx="4403725" cy="5614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39750" y="285750"/>
            <a:ext cx="8999538" cy="6373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393700" y="314325"/>
            <a:ext cx="9134475" cy="6292850"/>
          </a:xfrm>
          <a:prstGeom prst="roundRect">
            <a:avLst>
              <a:gd name="adj" fmla="val 23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3700" y="-211138"/>
            <a:ext cx="9104313" cy="182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タイトルテキストの書式を編集するにはクリックします。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160463"/>
            <a:ext cx="8958263" cy="5614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アウトラインテキストの書式を編集するにはクリックします。</a:t>
            </a:r>
          </a:p>
          <a:p>
            <a:pPr lvl="1"/>
            <a:r>
              <a:rPr lang="en-GB" altLang="ja-JP" smtClean="0"/>
              <a:t>2</a:t>
            </a:r>
            <a:r>
              <a:rPr lang="ja-JP" altLang="en-GB" smtClean="0"/>
              <a:t>レベル目のアウトライン</a:t>
            </a:r>
          </a:p>
          <a:p>
            <a:pPr lvl="2"/>
            <a:r>
              <a:rPr lang="en-GB" altLang="ja-JP" smtClean="0"/>
              <a:t>3</a:t>
            </a:r>
            <a:r>
              <a:rPr lang="ja-JP" altLang="en-GB" smtClean="0"/>
              <a:t>レベル目のアウトライン</a:t>
            </a:r>
          </a:p>
          <a:p>
            <a:pPr lvl="3"/>
            <a:r>
              <a:rPr lang="en-GB" altLang="ja-JP" smtClean="0"/>
              <a:t>4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5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6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7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8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9</a:t>
            </a:r>
            <a:r>
              <a:rPr lang="ja-JP" altLang="en-GB" smtClean="0"/>
              <a:t>レベル目のアウトライン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181225" y="6796088"/>
            <a:ext cx="7358063" cy="584200"/>
          </a:xfrm>
          <a:prstGeom prst="rect">
            <a:avLst/>
          </a:prstGeom>
          <a:solidFill>
            <a:srgbClr val="F3BB50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hangingPunct="1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0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わんくま同盟 名古屋勉強会 #07</a:t>
            </a:r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473075" y="6794500"/>
            <a:ext cx="1811338" cy="631825"/>
          </a:xfrm>
          <a:prstGeom prst="roundRect">
            <a:avLst>
              <a:gd name="adj" fmla="val 25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39750" y="6807200"/>
            <a:ext cx="16430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49263" rtl="0" eaLnBrk="0" fontAlgn="base" hangingPunct="0">
        <a:lnSpc>
          <a:spcPct val="1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000" b="1">
          <a:solidFill>
            <a:srgbClr val="B80047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1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000" b="1">
          <a:solidFill>
            <a:srgbClr val="B80047"/>
          </a:solidFill>
          <a:effectLst>
            <a:outerShdw blurRad="38100" dist="38100" dir="2700000" algn="tl">
              <a:srgbClr val="C0C0C0"/>
            </a:outerShdw>
          </a:effectLst>
          <a:latin typeface="メイリオ" pitchFamily="48" charset="-128"/>
          <a:ea typeface="メイリオ" pitchFamily="48" charset="-128"/>
        </a:defRPr>
      </a:lvl2pPr>
      <a:lvl3pPr algn="ctr" defTabSz="449263" rtl="0" eaLnBrk="0" fontAlgn="base" hangingPunct="0">
        <a:lnSpc>
          <a:spcPct val="1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000" b="1">
          <a:solidFill>
            <a:srgbClr val="B80047"/>
          </a:solidFill>
          <a:effectLst>
            <a:outerShdw blurRad="38100" dist="38100" dir="2700000" algn="tl">
              <a:srgbClr val="C0C0C0"/>
            </a:outerShdw>
          </a:effectLst>
          <a:latin typeface="メイリオ" pitchFamily="48" charset="-128"/>
          <a:ea typeface="メイリオ" pitchFamily="48" charset="-128"/>
        </a:defRPr>
      </a:lvl3pPr>
      <a:lvl4pPr algn="ctr" defTabSz="449263" rtl="0" eaLnBrk="0" fontAlgn="base" hangingPunct="0">
        <a:lnSpc>
          <a:spcPct val="1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000" b="1">
          <a:solidFill>
            <a:srgbClr val="B80047"/>
          </a:solidFill>
          <a:effectLst>
            <a:outerShdw blurRad="38100" dist="38100" dir="2700000" algn="tl">
              <a:srgbClr val="C0C0C0"/>
            </a:outerShdw>
          </a:effectLst>
          <a:latin typeface="メイリオ" pitchFamily="48" charset="-128"/>
          <a:ea typeface="メイリオ" pitchFamily="48" charset="-128"/>
        </a:defRPr>
      </a:lvl4pPr>
      <a:lvl5pPr algn="ctr" defTabSz="449263" rtl="0" eaLnBrk="0" fontAlgn="base" hangingPunct="0">
        <a:lnSpc>
          <a:spcPct val="1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000" b="1">
          <a:solidFill>
            <a:srgbClr val="B80047"/>
          </a:solidFill>
          <a:effectLst>
            <a:outerShdw blurRad="38100" dist="38100" dir="2700000" algn="tl">
              <a:srgbClr val="C0C0C0"/>
            </a:outerShdw>
          </a:effectLst>
          <a:latin typeface="メイリオ" pitchFamily="48" charset="-128"/>
          <a:ea typeface="メイリオ" pitchFamily="48" charset="-128"/>
        </a:defRPr>
      </a:lvl5pPr>
      <a:lvl6pPr marL="457200" algn="ctr" defTabSz="449263" rtl="0" eaLnBrk="0" fontAlgn="base" hangingPunct="0">
        <a:lnSpc>
          <a:spcPct val="1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000" b="1">
          <a:solidFill>
            <a:srgbClr val="B80047"/>
          </a:solidFill>
          <a:effectLst>
            <a:outerShdw blurRad="38100" dist="38100" dir="2700000" algn="tl">
              <a:srgbClr val="C0C0C0"/>
            </a:outerShdw>
          </a:effectLst>
          <a:latin typeface="メイリオ" pitchFamily="48" charset="-128"/>
          <a:ea typeface="メイリオ" pitchFamily="48" charset="-128"/>
        </a:defRPr>
      </a:lvl6pPr>
      <a:lvl7pPr marL="914400" algn="ctr" defTabSz="449263" rtl="0" eaLnBrk="0" fontAlgn="base" hangingPunct="0">
        <a:lnSpc>
          <a:spcPct val="1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000" b="1">
          <a:solidFill>
            <a:srgbClr val="B80047"/>
          </a:solidFill>
          <a:effectLst>
            <a:outerShdw blurRad="38100" dist="38100" dir="2700000" algn="tl">
              <a:srgbClr val="C0C0C0"/>
            </a:outerShdw>
          </a:effectLst>
          <a:latin typeface="メイリオ" pitchFamily="48" charset="-128"/>
          <a:ea typeface="メイリオ" pitchFamily="48" charset="-128"/>
        </a:defRPr>
      </a:lvl7pPr>
      <a:lvl8pPr marL="1371600" algn="ctr" defTabSz="449263" rtl="0" eaLnBrk="0" fontAlgn="base" hangingPunct="0">
        <a:lnSpc>
          <a:spcPct val="1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000" b="1">
          <a:solidFill>
            <a:srgbClr val="B80047"/>
          </a:solidFill>
          <a:effectLst>
            <a:outerShdw blurRad="38100" dist="38100" dir="2700000" algn="tl">
              <a:srgbClr val="C0C0C0"/>
            </a:outerShdw>
          </a:effectLst>
          <a:latin typeface="メイリオ" pitchFamily="48" charset="-128"/>
          <a:ea typeface="メイリオ" pitchFamily="48" charset="-128"/>
        </a:defRPr>
      </a:lvl8pPr>
      <a:lvl9pPr marL="1828800" algn="ctr" defTabSz="449263" rtl="0" eaLnBrk="0" fontAlgn="base" hangingPunct="0">
        <a:lnSpc>
          <a:spcPct val="1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000" b="1">
          <a:solidFill>
            <a:srgbClr val="B80047"/>
          </a:solidFill>
          <a:effectLst>
            <a:outerShdw blurRad="38100" dist="38100" dir="2700000" algn="tl">
              <a:srgbClr val="C0C0C0"/>
            </a:outerShdw>
          </a:effectLst>
          <a:latin typeface="メイリオ" pitchFamily="48" charset="-128"/>
          <a:ea typeface="メイリオ" pitchFamily="48" charset="-128"/>
        </a:defRPr>
      </a:lvl9pPr>
    </p:titleStyle>
    <p:bodyStyle>
      <a:lvl1pPr marL="312738" indent="-312738" algn="l" defTabSz="449263" rtl="0" fontAlgn="base">
        <a:lnSpc>
          <a:spcPct val="188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 b="1">
          <a:solidFill>
            <a:srgbClr val="0099FF"/>
          </a:solidFill>
          <a:latin typeface="+mn-lt"/>
          <a:ea typeface="+mn-ea"/>
          <a:cs typeface="+mn-cs"/>
        </a:defRPr>
      </a:lvl1pPr>
      <a:lvl2pPr marL="712788" indent="-255588" algn="l" defTabSz="449263" rtl="0" fontAlgn="base">
        <a:lnSpc>
          <a:spcPct val="188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 b="1">
          <a:solidFill>
            <a:srgbClr val="280099"/>
          </a:solidFill>
          <a:latin typeface="+mn-lt"/>
          <a:ea typeface="+mn-ea"/>
        </a:defRPr>
      </a:lvl2pPr>
      <a:lvl3pPr marL="1143000" indent="-228600" algn="l" defTabSz="449263" rtl="0" fontAlgn="base">
        <a:lnSpc>
          <a:spcPct val="188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 b="1">
          <a:solidFill>
            <a:srgbClr val="280099"/>
          </a:solidFill>
          <a:latin typeface="+mn-lt"/>
          <a:ea typeface="+mn-ea"/>
        </a:defRPr>
      </a:lvl3pPr>
      <a:lvl4pPr marL="1600200" indent="-228600" algn="l" defTabSz="449263" rtl="0" fontAlgn="base">
        <a:lnSpc>
          <a:spcPct val="10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057400" indent="-228600" algn="l" defTabSz="449263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514600" indent="-228600" algn="l" defTabSz="449263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Arial" charset="0"/>
          <a:ea typeface="ＭＳ Ｐゴシック" charset="-128"/>
        </a:defRPr>
      </a:lvl6pPr>
      <a:lvl7pPr marL="2971800" indent="-228600" algn="l" defTabSz="449263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Arial" charset="0"/>
          <a:ea typeface="ＭＳ Ｐゴシック" charset="-128"/>
        </a:defRPr>
      </a:lvl7pPr>
      <a:lvl8pPr marL="3429000" indent="-228600" algn="l" defTabSz="449263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Arial" charset="0"/>
          <a:ea typeface="ＭＳ Ｐゴシック" charset="-128"/>
        </a:defRPr>
      </a:lvl8pPr>
      <a:lvl9pPr marL="3886200" indent="-228600" algn="l" defTabSz="449263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Arial" charset="0"/>
          <a:ea typeface="ＭＳ Ｐゴシック" charset="-128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4775200"/>
            <a:ext cx="8286750" cy="1524000"/>
          </a:xfrm>
          <a:ln/>
        </p:spPr>
        <p:txBody>
          <a:bodyPr/>
          <a:lstStyle/>
          <a:p>
            <a:pPr>
              <a:lnSpc>
                <a:spcPct val="12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/>
              <a:t>わんくま同盟 名古屋勉強会#07 </a:t>
            </a:r>
            <a:br>
              <a:rPr lang="en-GB" sz="3600"/>
            </a:br>
            <a:r>
              <a:rPr lang="en-GB" sz="3200"/>
              <a:t>2009/04/11‏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330200" y="857250"/>
            <a:ext cx="8999538" cy="398938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457200" lvl="1" indent="0" algn="ctr" eaLnBrk="0" hangingPunct="0">
              <a:lnSpc>
                <a:spcPct val="93000"/>
              </a:lnSpc>
              <a:spcBef>
                <a:spcPts val="800"/>
              </a:spcBef>
              <a:buFont typeface="Arial" charset="0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en-GB" sz="3200" b="0">
              <a:solidFill>
                <a:srgbClr val="000000"/>
              </a:solidFill>
              <a:latin typeface="Arial" charset="0"/>
            </a:endParaRPr>
          </a:p>
          <a:p>
            <a:pPr marL="457200" lvl="1" indent="0" algn="ctr" eaLnBrk="0" hangingPunct="0">
              <a:lnSpc>
                <a:spcPct val="93000"/>
              </a:lnSpc>
              <a:spcBef>
                <a:spcPts val="800"/>
              </a:spcBef>
              <a:buFont typeface="Arial" charset="0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en-GB" sz="6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計測</a:t>
            </a:r>
            <a:r>
              <a:rPr lang="en-GB" sz="6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と </a:t>
            </a:r>
            <a:r>
              <a:rPr lang="en-GB" sz="6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見積り</a:t>
            </a:r>
          </a:p>
          <a:p>
            <a:pPr marL="457200" lvl="1" indent="0" algn="ctr" eaLnBrk="0" hangingPunct="0">
              <a:lnSpc>
                <a:spcPct val="93000"/>
              </a:lnSpc>
              <a:spcBef>
                <a:spcPts val="800"/>
              </a:spcBef>
              <a:buFont typeface="Arial" charset="0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en-GB" sz="1600" b="0">
              <a:solidFill>
                <a:srgbClr val="000000"/>
              </a:solidFill>
              <a:latin typeface="Arial" charset="0"/>
            </a:endParaRPr>
          </a:p>
          <a:p>
            <a:pPr marL="457200" lvl="1" indent="0" algn="ctr" eaLnBrk="0" hangingPunct="0">
              <a:lnSpc>
                <a:spcPct val="93000"/>
              </a:lnSpc>
              <a:spcBef>
                <a:spcPts val="800"/>
              </a:spcBef>
              <a:buFont typeface="Arial" charset="0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en-GB" sz="2600" b="0">
                <a:solidFill>
                  <a:srgbClr val="000000"/>
                </a:solidFill>
                <a:latin typeface="Arial" charset="0"/>
              </a:rPr>
              <a:t>～ ソフトウェア開発のよりよい見積りのために ～</a:t>
            </a:r>
          </a:p>
          <a:p>
            <a:pPr marL="457200" lvl="1" indent="0" algn="ctr" eaLnBrk="0" hangingPunct="0">
              <a:lnSpc>
                <a:spcPct val="93000"/>
              </a:lnSpc>
              <a:spcBef>
                <a:spcPts val="800"/>
              </a:spcBef>
              <a:buFont typeface="Arial" charset="0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en-GB" sz="3200" b="0">
              <a:solidFill>
                <a:srgbClr val="000000"/>
              </a:solidFill>
              <a:latin typeface="Arial" charset="0"/>
            </a:endParaRPr>
          </a:p>
          <a:p>
            <a:pPr marL="457200" lvl="1" indent="0" algn="ctr" eaLnBrk="0" hangingPunct="0">
              <a:lnSpc>
                <a:spcPct val="118000"/>
              </a:lnSpc>
              <a:spcBef>
                <a:spcPts val="800"/>
              </a:spcBef>
              <a:buFont typeface="Arial" charset="0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en-GB" sz="3200" b="0">
                <a:solidFill>
                  <a:srgbClr val="0000FF"/>
                </a:solidFill>
                <a:latin typeface="Arial Black" pitchFamily="32" charset="0"/>
              </a:rPr>
              <a:t>biac </a:t>
            </a:r>
          </a:p>
          <a:p>
            <a:pPr marL="457200" lvl="1" indent="0" algn="ctr" eaLnBrk="0" hangingPunct="0">
              <a:lnSpc>
                <a:spcPct val="93000"/>
              </a:lnSpc>
              <a:spcBef>
                <a:spcPts val="800"/>
              </a:spcBef>
              <a:buFont typeface="Arial" charset="0"/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en-GB" sz="3200" b="0">
              <a:solidFill>
                <a:srgbClr val="0000FF"/>
              </a:solidFill>
              <a:latin typeface="Arial Black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ソフトウェアのサイズ (4)‏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その他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オブジェクトポイント法、ユースケースポイント法など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粒度を一定にするのが難しそう</a:t>
            </a:r>
          </a:p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計測手法の選定には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安定して計測できること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他と (時間軸, 空間軸) 比較可能なこと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成果物の見積り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生産性を、個々の成果物 (work) の量に対して計測/見積りしている場合は、ソフトウェアのサイズから成果物の量を見積もる 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設計書のページ数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コードの行数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テスト報告書のページ数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マニュアルのページ数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生産性 (1)‏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621337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※ 生産性を見積もる ← 生産性を計測すること</a:t>
            </a:r>
          </a:p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作業を、少なくとも 3つに分けて計測する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要件開発 (なにを作るか) … いわゆる要件定義から外部設計まで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コンストラクション (どう作るか) … いわゆる内部設計から実装完了まで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検証 (どこか間違っていないか) … いわゆる結合テスト以降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生産性 (2)‏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細かく見る場合には、前述の成果物 (work) 単位にまで分けて計測することも。</a:t>
            </a:r>
            <a:br>
              <a:rPr lang="en-GB"/>
            </a:br>
            <a:r>
              <a:rPr lang="en-GB" sz="2400"/>
              <a:t>※ 米国産の見積り支援ソフトには、そこまで入っている。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 sz="2400"/>
              <a:t>中間成果物まで細かく規定されている「重たい」開発プロセスなら、可能。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FP - 成果物量 - 生産性 の例 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 (米国のデータ例 )‏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生産性データの適用範囲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ソフトウェア開発の生産性はバラつきが大きい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人 (属人的なスキル)‏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チーム (属人的、組織的なスキル)‏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開発プロセス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 sz="2400"/>
              <a:t>※ 求められる品質と生産性の関係は、おそらく定量化可能</a:t>
            </a:r>
          </a:p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条件が変わったら、適用できない !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推定 + 不確実性を大きく見る必要がある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閑話休題 (2) : テストの工数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「テスト工程」の工数はバラつく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テストケース開発 ～ テスト実施 ← </a:t>
            </a:r>
            <a:r>
              <a:rPr lang="en-GB" u="sng"/>
              <a:t>サイズに比例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バグ票の起票 ～ トリアージ ～ 不具合修正 ～ 再テスト ← </a:t>
            </a:r>
            <a:r>
              <a:rPr lang="en-GB" u="sng"/>
              <a:t>バグ数に比例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起票以降の工数は、バグを作りこんだ工程 (設計/製造) に振替えるべきかも。</a:t>
            </a:r>
            <a:br>
              <a:rPr lang="en-GB"/>
            </a:br>
            <a:r>
              <a:rPr lang="en-GB"/>
              <a:t>※ そうすれば、設計/製造での品質向上へのインセンティブになる。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不確実性は非対称 ～ β分布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短縮は限度があるけど、遅延はどこまでも</a:t>
            </a:r>
          </a:p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確率分布が最大の点より、期待値は右側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3点見積り ～ β分布の近似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最良と最悪も加えた 3点から算出する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閑話休題 (3) : レビューの工数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7371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文書のバグ出しレビュー  = インスペクション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レビュアーによる査読 : 0.x～0.xH/ページ ×3人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レビューミーティング : 0.x～0.xH/ページ ×5人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文書修正 : 0.x～0.xH/ページ ×1人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レポート・フォロー・進行 : 0.x～0.xH/ページ x1人</a:t>
            </a:r>
            <a:br>
              <a:rPr lang="en-GB"/>
            </a:br>
            <a:endParaRPr lang="en-GB"/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合計 : 0.x～0.x人・H/ページ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-504825"/>
            <a:ext cx="9115425" cy="2374900"/>
          </a:xfrm>
          <a:ln/>
        </p:spPr>
        <p:txBody>
          <a:bodyPr/>
          <a:lstStyle/>
          <a:p>
            <a:pPr>
              <a:lnSpc>
                <a:spcPct val="12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「見積り」 とは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9425" y="1160463"/>
            <a:ext cx="8969375" cy="5421312"/>
          </a:xfrm>
          <a:ln/>
        </p:spPr>
        <p:txBody>
          <a:bodyPr/>
          <a:lstStyle/>
          <a:p>
            <a:pPr marL="307975" indent="-307975">
              <a:lnSpc>
                <a:spcPct val="125000"/>
              </a:lnSpc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>
                <a:solidFill>
                  <a:srgbClr val="000080"/>
                </a:solidFill>
              </a:rPr>
              <a:t>過去の経験</a:t>
            </a:r>
            <a:r>
              <a:rPr lang="en-GB"/>
              <a:t>に基づいて、未来を</a:t>
            </a:r>
            <a:r>
              <a:rPr lang="en-GB">
                <a:solidFill>
                  <a:srgbClr val="280099"/>
                </a:solidFill>
              </a:rPr>
              <a:t>予測する技術</a:t>
            </a:r>
            <a:br>
              <a:rPr lang="en-GB">
                <a:solidFill>
                  <a:srgbClr val="280099"/>
                </a:solidFill>
              </a:rPr>
            </a:br>
            <a:r>
              <a:rPr lang="en-GB" sz="2600" b="0"/>
              <a:t>※ 工数・工期の見積りまでは技術。 見積書に記載する金額は「政治」</a:t>
            </a:r>
          </a:p>
          <a:p>
            <a:pPr marL="307975" indent="-307975">
              <a:lnSpc>
                <a:spcPct val="125000"/>
              </a:lnSpc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すなわち、</a:t>
            </a:r>
            <a:r>
              <a:rPr lang="en-GB">
                <a:solidFill>
                  <a:srgbClr val="280099"/>
                </a:solidFill>
              </a:rPr>
              <a:t>過去のデータ</a:t>
            </a:r>
            <a:r>
              <a:rPr lang="en-GB"/>
              <a:t>を</a:t>
            </a:r>
            <a:r>
              <a:rPr lang="en-GB">
                <a:solidFill>
                  <a:srgbClr val="280099"/>
                </a:solidFill>
              </a:rPr>
              <a:t>未来にあてはめる</a:t>
            </a:r>
            <a:r>
              <a:rPr lang="en-GB"/>
              <a:t>こと</a:t>
            </a: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1804988" y="4832350"/>
            <a:ext cx="2341562" cy="1328738"/>
          </a:xfrm>
          <a:prstGeom prst="wedgeRoundRectCallout">
            <a:avLst>
              <a:gd name="adj1" fmla="val 49139"/>
              <a:gd name="adj2" fmla="val -149213"/>
              <a:gd name="adj3" fmla="val 16667"/>
            </a:avLst>
          </a:prstGeom>
          <a:gradFill rotWithShape="0">
            <a:gsLst>
              <a:gs pos="0">
                <a:srgbClr val="000000"/>
              </a:gs>
              <a:gs pos="100000">
                <a:srgbClr val="FFFFFF">
                  <a:alpha val="50000"/>
                </a:srgbClr>
              </a:gs>
            </a:gsLst>
            <a:lin ang="5400000" scaled="1"/>
          </a:gradFill>
          <a:ln w="9360">
            <a:solidFill>
              <a:srgbClr val="808080"/>
            </a:solidFill>
            <a:round/>
            <a:headEnd/>
            <a:tailEnd/>
          </a:ln>
          <a:effectLst>
            <a:outerShdw dist="152735" dir="2700000" algn="ctr" rotWithShape="0">
              <a:srgbClr val="C0C0C0">
                <a:alpha val="50027"/>
              </a:srgbClr>
            </a:outerShdw>
          </a:effectLst>
        </p:spPr>
        <p:txBody>
          <a:bodyPr lIns="90000" tIns="45000" rIns="90000" bIns="45000" anchor="ctr"/>
          <a:lstStyle/>
          <a:p>
            <a:pPr algn="ctr">
              <a:lnSpc>
                <a:spcPct val="12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0">
                <a:solidFill>
                  <a:srgbClr val="DC2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計測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873750" y="4832350"/>
            <a:ext cx="2341563" cy="1328738"/>
          </a:xfrm>
          <a:prstGeom prst="wedgeRoundRectCallout">
            <a:avLst>
              <a:gd name="adj1" fmla="val 6769"/>
              <a:gd name="adj2" fmla="val -144718"/>
              <a:gd name="adj3" fmla="val 16667"/>
            </a:avLst>
          </a:prstGeom>
          <a:gradFill rotWithShape="0">
            <a:gsLst>
              <a:gs pos="0">
                <a:srgbClr val="000000"/>
              </a:gs>
              <a:gs pos="100000">
                <a:srgbClr val="FFFFFF">
                  <a:alpha val="50000"/>
                </a:srgbClr>
              </a:gs>
            </a:gsLst>
            <a:lin ang="5400000" scaled="1"/>
          </a:gradFill>
          <a:ln w="9360">
            <a:solidFill>
              <a:srgbClr val="808080"/>
            </a:solidFill>
            <a:round/>
            <a:headEnd/>
            <a:tailEnd/>
          </a:ln>
          <a:effectLst>
            <a:outerShdw dist="152735" dir="2700000" algn="ctr" rotWithShape="0">
              <a:srgbClr val="C0C0C0">
                <a:alpha val="50027"/>
              </a:srgbClr>
            </a:outerShdw>
          </a:effectLst>
        </p:spPr>
        <p:txBody>
          <a:bodyPr lIns="90000" tIns="45000" rIns="90000" bIns="45000" anchor="ctr"/>
          <a:lstStyle/>
          <a:p>
            <a:pPr algn="ctr">
              <a:lnSpc>
                <a:spcPct val="12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0">
                <a:solidFill>
                  <a:srgbClr val="DC2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見積り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0"/>
            <a:ext cx="9107488" cy="1409700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プロジェクトとの関わり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558800" y="1508125"/>
          <a:ext cx="8696325" cy="5251450"/>
        </p:xfrm>
        <a:graphic>
          <a:graphicData uri="http://schemas.openxmlformats.org/presentationml/2006/ole">
            <p:oleObj spid="_x0000_s22530" r:id="rId4" imgW="8685360" imgH="5769720" progId="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 まとめ (1) : 計測なくして 見積りなし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精確な計測から、精確な見積りが生まれる</a:t>
            </a:r>
          </a:p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精確な見積りができると…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赤字プロジェクト・デスマーチが減らせる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生産性の向上が計れるようになる</a:t>
            </a:r>
            <a:br>
              <a:rPr lang="en-GB"/>
            </a:br>
            <a:r>
              <a:rPr lang="en-GB"/>
              <a:t>※ 見積り精度が±10%で、実績が20%良かったら、 10%位は生産性が上がったと言える。</a:t>
            </a:r>
            <a:br>
              <a:rPr lang="en-GB"/>
            </a:br>
            <a:r>
              <a:rPr lang="en-GB"/>
              <a:t>⇒ 開発プロセスの改善が進む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まとめ (2) : 工数見積りは技術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サイズ・工数を見積もるところまでは、技術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「政治」嫌いの開発者も知ってほしい</a:t>
            </a:r>
          </a:p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過去の計測値から未来を予測する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計測していなければ、良い見積りは出せない</a:t>
            </a:r>
          </a:p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見積りは確率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未来予測に 100% 正確はありえない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幅のある未来予測から決断するのは経営責任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参考書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endParaRPr lang="ja-JP" altLang="ja-JP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-504825"/>
            <a:ext cx="9113838" cy="2373313"/>
          </a:xfrm>
          <a:ln/>
        </p:spPr>
        <p:txBody>
          <a:bodyPr/>
          <a:lstStyle/>
          <a:p>
            <a:pPr>
              <a:lnSpc>
                <a:spcPct val="12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見積りの基本 ＝ サイズ ÷ 速度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7788" cy="5707062"/>
          </a:xfrm>
          <a:ln/>
        </p:spPr>
        <p:txBody>
          <a:bodyPr/>
          <a:lstStyle/>
          <a:p>
            <a:pPr marL="307975" indent="-307975">
              <a:lnSpc>
                <a:spcPct val="120000"/>
              </a:lnSpc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例) 遠足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出発地点から目的地までの距離 (サイズ) : 8km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歩く速さ (速度) : 4km/h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必要な時間は? ⇒ 8 ÷ 4 ＝ 2時間</a:t>
            </a:r>
          </a:p>
          <a:p>
            <a:pPr marL="307975" indent="-307975">
              <a:lnSpc>
                <a:spcPct val="120000"/>
              </a:lnSpc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注意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ここでは、サイズは正確な値。 ぶれる事はない。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速度 (4km/h) は、経験値。 実際にやってみると、たぶん違う値になる。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0"/>
            <a:ext cx="9113838" cy="1685925"/>
          </a:xfrm>
          <a:ln/>
        </p:spPr>
        <p:txBody>
          <a:bodyPr/>
          <a:lstStyle/>
          <a:p>
            <a:pPr>
              <a:lnSpc>
                <a:spcPct val="12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見積りの基本 ＝ サイズ ÷ 速度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7788" cy="5421312"/>
          </a:xfrm>
          <a:ln/>
        </p:spPr>
        <p:txBody>
          <a:bodyPr/>
          <a:lstStyle/>
          <a:p>
            <a:pPr marL="307975" indent="-307975">
              <a:lnSpc>
                <a:spcPct val="120000"/>
              </a:lnSpc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例) 遠足2 … サイズも推定値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出発地点から目的地までの直線距離 : 8km</a:t>
            </a:r>
            <a:br>
              <a:rPr lang="en-GB"/>
            </a:br>
            <a:r>
              <a:rPr lang="en-GB"/>
              <a:t>実距離の推定 : 折れ曲がり係数(仮称) = 1.5</a:t>
            </a:r>
            <a:br>
              <a:rPr lang="en-GB"/>
            </a:br>
            <a:r>
              <a:rPr lang="en-GB"/>
              <a:t>	⇒ 実距離(推定) = 8 × 1.5 = 12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歩く速さ (速度) : 4km/h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必要な時間は? ⇒ 12 ÷ 4 ＝ 3時間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-460375"/>
            <a:ext cx="9113838" cy="2373313"/>
          </a:xfrm>
          <a:ln/>
        </p:spPr>
        <p:txBody>
          <a:bodyPr/>
          <a:lstStyle/>
          <a:p>
            <a:pPr>
              <a:lnSpc>
                <a:spcPct val="12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見積りの精度 ～ サイズ と 速度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7788" cy="5421312"/>
          </a:xfrm>
          <a:ln/>
        </p:spPr>
        <p:txBody>
          <a:bodyPr/>
          <a:lstStyle/>
          <a:p>
            <a:pPr marL="307975" indent="-307975">
              <a:lnSpc>
                <a:spcPct val="120000"/>
              </a:lnSpc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ソフトウェア開発の見積り精度を良くするには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プロジェクトのサイズをより精確に見積もること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チームの速度 (生産性) をより精確に見積もること</a:t>
            </a:r>
          </a:p>
          <a:p>
            <a:pPr marL="307975" indent="-307975">
              <a:lnSpc>
                <a:spcPct val="120000"/>
              </a:lnSpc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× 見積り結果だけを精度アップさせよう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生産性の向上分が計測できない</a:t>
            </a:r>
            <a:br>
              <a:rPr lang="en-GB"/>
            </a:br>
            <a:r>
              <a:rPr lang="en-GB"/>
              <a:t>⇒ 開発者のスキルアップを評価しない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サイズの見積り外れ(仕様膨張)を見ない</a:t>
            </a:r>
            <a:br>
              <a:rPr lang="en-GB"/>
            </a:br>
            <a:r>
              <a:rPr lang="en-GB"/>
              <a:t>⇒ 遅延の原因はすべて開発者の責任にされる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-504825"/>
            <a:ext cx="9112250" cy="2371725"/>
          </a:xfrm>
          <a:ln/>
        </p:spPr>
        <p:txBody>
          <a:bodyPr/>
          <a:lstStyle/>
          <a:p>
            <a:pPr>
              <a:lnSpc>
                <a:spcPct val="12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閑話休題 (1) : 遅れを取り戻せ!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6200" cy="5418137"/>
          </a:xfrm>
          <a:ln/>
        </p:spPr>
        <p:txBody>
          <a:bodyPr/>
          <a:lstStyle/>
          <a:p>
            <a:pPr marL="307975" indent="-307975">
              <a:lnSpc>
                <a:spcPct val="120000"/>
              </a:lnSpc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予定工期の半分で 遅延が発覚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トータル 8km、 1時間で 3km だった</a:t>
            </a:r>
            <a:br>
              <a:rPr lang="en-GB"/>
            </a:br>
            <a:r>
              <a:rPr lang="en-GB"/>
              <a:t>⇒ (4km(見積り) － 3km(実績)) ÷ 4km</a:t>
            </a:r>
            <a:br>
              <a:rPr lang="en-GB"/>
            </a:br>
            <a:r>
              <a:rPr lang="en-GB"/>
              <a:t>    ＝ 25% (遅れ)  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残り 1時間で 5km だから、後半のスピードを…</a:t>
            </a:r>
            <a:br>
              <a:rPr lang="en-GB"/>
            </a:br>
            <a:r>
              <a:rPr lang="en-GB"/>
              <a:t>⇒ 5km/h(目標) ÷ 4km/h(見積り) ＝ 125%</a:t>
            </a:r>
            <a:br>
              <a:rPr lang="en-GB"/>
            </a:br>
            <a:r>
              <a:rPr lang="en-GB"/>
              <a:t>… 25% アップすればよい (?)‏</a:t>
            </a:r>
          </a:p>
          <a:p>
            <a:pPr marL="708025" lvl="1" indent="-250825">
              <a:lnSpc>
                <a:spcPct val="120000"/>
              </a:lnSpc>
              <a:spcBef>
                <a:spcPts val="375"/>
              </a:spcBef>
              <a:tabLst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80375" algn="l"/>
                <a:tab pos="8528050" algn="l"/>
                <a:tab pos="8977313" algn="l"/>
              </a:tabLst>
            </a:pPr>
            <a:r>
              <a:rPr lang="en-GB"/>
              <a:t>これは実績ベースで考えないといけない !</a:t>
            </a:r>
            <a:br>
              <a:rPr lang="en-GB"/>
            </a:br>
            <a:r>
              <a:rPr lang="en-GB"/>
              <a:t>⇒ 5km/h ÷ 3km/h(実績) ＝ 167% !!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0"/>
            <a:ext cx="9107488" cy="15478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ソフトウェアのサイズ (1)‏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6181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コード行数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一定の条件を満たせば、サイズを測るのに使える。</a:t>
            </a:r>
          </a:p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同一言語、同一ライブラリ</a:t>
            </a:r>
          </a:p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同一の品質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コード品質計測ツール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リファクタリングに主眼を置いたコードインスペクションの実施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827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ソフトウェアのサイズ(2)‏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6181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画面数と帳票数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日本の業務アプリでは、けっこう使える</a:t>
            </a:r>
            <a:br>
              <a:rPr lang="en-GB"/>
            </a:br>
            <a:r>
              <a:rPr lang="en-GB"/>
              <a:t>※ ( 人月 = 画面数 x 1.55 )‏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93700" y="44450"/>
            <a:ext cx="9107488" cy="1319213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ソフトウェアのサイズ (3)‏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8961438" cy="5529262"/>
          </a:xfrm>
          <a:ln/>
        </p:spPr>
        <p:txBody>
          <a:bodyPr/>
          <a:lstStyle/>
          <a:p>
            <a:pPr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ファンクションポイント (FP)‏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現在、世界的に一番権威がある</a:t>
            </a:r>
          </a:p>
          <a:p>
            <a:pPr lvl="1">
              <a:lnSpc>
                <a:spcPct val="15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5138" algn="l"/>
                <a:tab pos="8532813" algn="l"/>
                <a:tab pos="8982075" algn="l"/>
              </a:tabLst>
            </a:pPr>
            <a:r>
              <a:rPr lang="en-GB"/>
              <a:t>FP算出法にも何通りかあるので、どの手法で計測したか明らかにすること</a:t>
            </a:r>
            <a:br>
              <a:rPr lang="en-GB"/>
            </a:br>
            <a:r>
              <a:rPr lang="en-GB"/>
              <a:t>NESMA, NESMA簡易法, 画面要素法 (日本)‏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ts val="7725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ymbol" charset="2"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メイリオ" pitchFamily="48" charset="-128"/>
            <a:ea typeface="メイリオ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ts val="7725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ymbol" charset="2"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メイリオ" pitchFamily="48" charset="-128"/>
            <a:ea typeface="メイリオ" pitchFamily="48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524</Words>
  <Application>Microsoft Office PowerPoint</Application>
  <PresentationFormat>ユーザー設定</PresentationFormat>
  <Paragraphs>161</Paragraphs>
  <Slides>23</Slides>
  <Notes>23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0</vt:i4>
      </vt:variant>
      <vt:variant>
        <vt:lpstr>スライド タイトル</vt:lpstr>
      </vt:variant>
      <vt:variant>
        <vt:i4>23</vt:i4>
      </vt:variant>
    </vt:vector>
  </HeadingPairs>
  <TitlesOfParts>
    <vt:vector size="30" baseType="lpstr">
      <vt:lpstr>Times New Roman</vt:lpstr>
      <vt:lpstr>メイリオ</vt:lpstr>
      <vt:lpstr>Arial</vt:lpstr>
      <vt:lpstr>ＭＳ Ｐゴシック</vt:lpstr>
      <vt:lpstr>Symbol</vt:lpstr>
      <vt:lpstr>Arial Black</vt:lpstr>
      <vt:lpstr>Office テーマ</vt:lpstr>
      <vt:lpstr>わんくま同盟 名古屋勉強会#07  2009/04/11‏</vt:lpstr>
      <vt:lpstr>「見積り」 とは</vt:lpstr>
      <vt:lpstr>見積りの基本 ＝ サイズ ÷ 速度</vt:lpstr>
      <vt:lpstr>見積りの基本 ＝ サイズ ÷ 速度</vt:lpstr>
      <vt:lpstr>見積りの精度 ～ サイズ と 速度</vt:lpstr>
      <vt:lpstr>閑話休題 (1) : 遅れを取り戻せ!</vt:lpstr>
      <vt:lpstr>ソフトウェアのサイズ (1)‏</vt:lpstr>
      <vt:lpstr>ソフトウェアのサイズ(2)‏</vt:lpstr>
      <vt:lpstr>ソフトウェアのサイズ (3)‏</vt:lpstr>
      <vt:lpstr>ソフトウェアのサイズ (4)‏</vt:lpstr>
      <vt:lpstr>成果物の見積り</vt:lpstr>
      <vt:lpstr>生産性 (1)‏</vt:lpstr>
      <vt:lpstr>生産性 (2)‏</vt:lpstr>
      <vt:lpstr>FP - 成果物量 - 生産性 の例 </vt:lpstr>
      <vt:lpstr>生産性データの適用範囲</vt:lpstr>
      <vt:lpstr>閑話休題 (2) : テストの工数</vt:lpstr>
      <vt:lpstr>不確実性は非対称 ～ β分布</vt:lpstr>
      <vt:lpstr>3点見積り ～ β分布の近似</vt:lpstr>
      <vt:lpstr>閑話休題 (3) : レビューの工数</vt:lpstr>
      <vt:lpstr>プロジェクトとの関わり</vt:lpstr>
      <vt:lpstr> まとめ (1) : 計測なくして 見積りなし</vt:lpstr>
      <vt:lpstr>まとめ (2) : 工数見積りは技術</vt:lpstr>
      <vt:lpstr>参考書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アイデア交換</dc:title>
  <dc:description>アイデア交換のためのミーティング</dc:description>
  <cp:lastModifiedBy>わんくま同盟</cp:lastModifiedBy>
  <cp:revision>1</cp:revision>
  <dcterms:modified xsi:type="dcterms:W3CDTF">2009-09-09T04:03:49Z</dcterms:modified>
</cp:coreProperties>
</file>