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4" r:id="rId16"/>
    <p:sldId id="280" r:id="rId17"/>
    <p:sldId id="281" r:id="rId18"/>
    <p:sldId id="282" r:id="rId1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FFDD71"/>
    <a:srgbClr val="660066"/>
    <a:srgbClr val="CC6600"/>
    <a:srgbClr val="FFFFFF"/>
    <a:srgbClr val="000000"/>
    <a:srgbClr val="F8F8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0" autoAdjust="0"/>
    <p:restoredTop sz="94643" autoAdjust="0"/>
  </p:normalViewPr>
  <p:slideViewPr>
    <p:cSldViewPr>
      <p:cViewPr>
        <p:scale>
          <a:sx n="100" d="100"/>
          <a:sy n="100" d="100"/>
        </p:scale>
        <p:origin x="-540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09A7E6-ACE7-41F0-944A-A7C964BDD629}" type="slidenum">
              <a:rPr lang="ja-JP" altLang="ja-JP"/>
              <a:pPr/>
              <a:t>16</a:t>
            </a:fld>
            <a:endParaRPr lang="en-US" altLang="ja-JP" dirty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3613" y="787400"/>
            <a:ext cx="4724400" cy="3543300"/>
          </a:xfrm>
          <a:noFill/>
          <a:ln cap="flat">
            <a:headEnd type="none" w="med" len="med"/>
            <a:tailEnd type="none" w="med" len="med"/>
          </a:ln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3418" y="4576456"/>
            <a:ext cx="5522702" cy="4549686"/>
          </a:xfrm>
          <a:noFill/>
        </p:spPr>
        <p:txBody>
          <a:bodyPr/>
          <a:lstStyle/>
          <a:p>
            <a:pPr hangingPunct="1"/>
            <a:endParaRPr lang="ja-JP" altLang="en-US" dirty="0" smtClean="0">
              <a:ea typeface="ＭＳ Ｐゴシック" pitchFamily="50" charset="-128"/>
            </a:endParaRPr>
          </a:p>
        </p:txBody>
      </p:sp>
      <p:sp>
        <p:nvSpPr>
          <p:cNvPr id="98309" name="Rectangle 7"/>
          <p:cNvSpPr>
            <a:spLocks noGrp="1" noChangeArrowheads="1"/>
          </p:cNvSpPr>
          <p:nvPr/>
        </p:nvSpPr>
        <p:spPr bwMode="auto">
          <a:xfrm>
            <a:off x="3816938" y="9373400"/>
            <a:ext cx="2918831" cy="492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32" tIns="45365" rIns="90732" bIns="45365" numCol="1" anchor="b" anchorCtr="0" compatLnSpc="1">
            <a:prstTxWarp prst="textNoShape">
              <a:avLst/>
            </a:prstTxWarp>
          </a:bodyPr>
          <a:lstStyle/>
          <a:p>
            <a:pPr algn="r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fld id="{D7F3A0FF-4153-418D-9EBD-5FB34AB1999B}" type="slidenum">
              <a:rPr lang="ja-JP" altLang="ja-JP" sz="1200">
                <a:latin typeface="Tahoma" pitchFamily="34" charset="0"/>
              </a:rPr>
              <a:pPr algn="r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t>16</a:t>
            </a:fld>
            <a:endParaRPr lang="en-US" altLang="ja-JP" sz="1200" dirty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09A7E6-ACE7-41F0-944A-A7C964BDD629}" type="slidenum">
              <a:rPr lang="ja-JP" altLang="ja-JP"/>
              <a:pPr/>
              <a:t>17</a:t>
            </a:fld>
            <a:endParaRPr lang="en-US" altLang="ja-JP" dirty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3613" y="787400"/>
            <a:ext cx="4724400" cy="3543300"/>
          </a:xfrm>
          <a:noFill/>
          <a:ln cap="flat">
            <a:headEnd type="none" w="med" len="med"/>
            <a:tailEnd type="none" w="med" len="med"/>
          </a:ln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3418" y="4576456"/>
            <a:ext cx="5522702" cy="4549686"/>
          </a:xfrm>
          <a:noFill/>
        </p:spPr>
        <p:txBody>
          <a:bodyPr/>
          <a:lstStyle/>
          <a:p>
            <a:pPr hangingPunct="1"/>
            <a:endParaRPr lang="ja-JP" altLang="en-US" dirty="0" smtClean="0">
              <a:ea typeface="ＭＳ Ｐゴシック" pitchFamily="50" charset="-128"/>
            </a:endParaRPr>
          </a:p>
        </p:txBody>
      </p:sp>
      <p:sp>
        <p:nvSpPr>
          <p:cNvPr id="98309" name="Rectangle 7"/>
          <p:cNvSpPr>
            <a:spLocks noGrp="1" noChangeArrowheads="1"/>
          </p:cNvSpPr>
          <p:nvPr/>
        </p:nvSpPr>
        <p:spPr bwMode="auto">
          <a:xfrm>
            <a:off x="3816938" y="9373400"/>
            <a:ext cx="2918831" cy="492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32" tIns="45365" rIns="90732" bIns="45365" numCol="1" anchor="b" anchorCtr="0" compatLnSpc="1">
            <a:prstTxWarp prst="textNoShape">
              <a:avLst/>
            </a:prstTxWarp>
          </a:bodyPr>
          <a:lstStyle/>
          <a:p>
            <a:pPr algn="r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fld id="{D7F3A0FF-4153-418D-9EBD-5FB34AB1999B}" type="slidenum">
              <a:rPr lang="ja-JP" altLang="ja-JP" sz="1200">
                <a:latin typeface="Tahoma" pitchFamily="34" charset="0"/>
              </a:rPr>
              <a:pPr algn="r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t>17</a:t>
            </a:fld>
            <a:endParaRPr lang="en-US" altLang="ja-JP" sz="1200" dirty="0">
              <a:latin typeface="Tahom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643998" cy="706437"/>
          </a:xfrm>
        </p:spPr>
        <p:txBody>
          <a:bodyPr/>
          <a:lstStyle>
            <a:lvl1pPr>
              <a:defRPr spc="-100" baseline="0">
                <a:latin typeface="(日本語用のフォントを使用)"/>
                <a:ea typeface="メイリオ" pitchFamily="50" charset="-128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000109"/>
            <a:ext cx="8643998" cy="5143536"/>
          </a:xfrm>
        </p:spPr>
        <p:txBody>
          <a:bodyPr/>
          <a:lstStyle>
            <a:lvl1pPr marL="266700" indent="-266700">
              <a:defRPr sz="2600" baseline="0">
                <a:latin typeface="(日本語用のフォントを使用)"/>
                <a:ea typeface="メイリオ" pitchFamily="50" charset="-128"/>
              </a:defRPr>
            </a:lvl1pPr>
            <a:lvl2pPr marL="539750" indent="-273050">
              <a:defRPr sz="2400" baseline="0">
                <a:latin typeface="(日本語用のフォントを使用)"/>
                <a:ea typeface="メイリオ" pitchFamily="50" charset="-128"/>
              </a:defRPr>
            </a:lvl2pPr>
            <a:lvl3pPr marL="806450" indent="-266700">
              <a:defRPr sz="2000" baseline="0">
                <a:latin typeface="(日本語用のフォントを使用)"/>
                <a:ea typeface="メイリオ" pitchFamily="50" charset="-128"/>
              </a:defRPr>
            </a:lvl3pPr>
            <a:lvl4pPr>
              <a:defRPr baseline="0">
                <a:latin typeface="(日本語用のフォントを使用)"/>
                <a:ea typeface="メイリオ" pitchFamily="50" charset="-128"/>
              </a:defRPr>
            </a:lvl4pPr>
            <a:lvl5pPr>
              <a:defRPr baseline="0">
                <a:latin typeface="(日本語用のフォントを使用)"/>
                <a:ea typeface="メイリオ" pitchFamily="50" charset="-128"/>
              </a:defRPr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hidden">
          <a:xfrm>
            <a:off x="5552" y="0"/>
            <a:ext cx="9138448" cy="6295917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" y="6286520"/>
            <a:ext cx="9144000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baseline="0" dirty="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</a:rPr>
              <a:t>わんくま同盟 </a:t>
            </a:r>
            <a:r>
              <a:rPr kumimoji="0" lang="ja-JP" altLang="en-US" sz="2300" baseline="0" dirty="0" smtClean="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</a:rPr>
              <a:t>東京勉強会 </a:t>
            </a:r>
            <a:r>
              <a:rPr kumimoji="0" lang="en-US" altLang="ja-JP" sz="2300" baseline="0" dirty="0" smtClean="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</a:rPr>
              <a:t>#31</a:t>
            </a:r>
            <a:endParaRPr kumimoji="0" lang="en-US" altLang="ja-JP" sz="2300" baseline="0" dirty="0">
              <a:solidFill>
                <a:schemeClr val="tx2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6"/>
          <a:srcRect l="2024" t="7145" r="2356" b="4352"/>
          <a:stretch>
            <a:fillRect/>
          </a:stretch>
        </p:blipFill>
        <p:spPr bwMode="auto">
          <a:xfrm>
            <a:off x="33251" y="6334298"/>
            <a:ext cx="1571105" cy="50707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5" r:id="rId3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dev.live.com/virtualearth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japan/sqlserver/2008/default.m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icrosoft.com/japan/sqlserver/2008/self-learning/default.mspx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ja-jp/evalcenter/cc137233.asp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icrosoft.com/downloads/details.aspx?FamilyId=FBEE1648-7106-44A7-9649-6D9F6D58056E&amp;displaylang=ja" TargetMode="External"/><Relationship Id="rId5" Type="http://schemas.openxmlformats.org/officeDocument/2006/relationships/hyperlink" Target="http://msdn.microsoft.com/ja-jp/bb851668.aspx" TargetMode="External"/><Relationship Id="rId4" Type="http://schemas.openxmlformats.org/officeDocument/2006/relationships/hyperlink" Target="http://msdn.microsoft.com/ja-jp/evalcenter/bb655862.aspx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214282" y="1928802"/>
            <a:ext cx="8715436" cy="1470025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150000"/>
              </a:lnSpc>
            </a:pPr>
            <a:r>
              <a:rPr lang="en-US" altLang="ja-JP" sz="3600" b="1" spc="-100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  <a:latin typeface="(日本語用のフォントを使用)"/>
                <a:ea typeface="メイリオ" pitchFamily="50" charset="-128"/>
              </a:rPr>
              <a:t>SQL Server 2008 </a:t>
            </a:r>
            <a:r>
              <a:rPr lang="ja-JP" altLang="en-US" sz="3600" b="1" spc="-100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  <a:latin typeface="(日本語用のフォントを使用)"/>
                <a:ea typeface="メイリオ" pitchFamily="50" charset="-128"/>
              </a:rPr>
              <a:t>の新機能をチェック</a:t>
            </a:r>
            <a:r>
              <a:rPr lang="en-US" altLang="ja-JP" sz="3600" b="1" spc="-100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  <a:latin typeface="(日本語用のフォントを使用)"/>
                <a:ea typeface="メイリオ" pitchFamily="50" charset="-128"/>
              </a:rPr>
              <a:t/>
            </a:r>
            <a:br>
              <a:rPr lang="en-US" altLang="ja-JP" sz="3600" b="1" spc="-100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  <a:latin typeface="(日本語用のフォントを使用)"/>
                <a:ea typeface="メイリオ" pitchFamily="50" charset="-128"/>
              </a:rPr>
            </a:br>
            <a:endParaRPr lang="ja-JP" altLang="en-US" sz="3600" b="1" spc="-100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  <a:latin typeface="(日本語用のフォントを使用)"/>
              <a:ea typeface="メイリオ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371600" y="4357694"/>
            <a:ext cx="6400800" cy="1643074"/>
          </a:xfrm>
        </p:spPr>
        <p:txBody>
          <a:bodyPr/>
          <a:lstStyle/>
          <a:p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800" dirty="0" smtClean="0">
                <a:latin typeface="メイリオ" pitchFamily="50" charset="-128"/>
                <a:ea typeface="メイリオ" pitchFamily="50" charset="-128"/>
              </a:rPr>
              <a:t>マイクロソフト株式会社</a:t>
            </a:r>
          </a:p>
          <a:p>
            <a:r>
              <a:rPr lang="ja-JP" altLang="en-US" sz="2000" b="1" dirty="0" smtClean="0">
                <a:latin typeface="メイリオ" pitchFamily="50" charset="-128"/>
                <a:ea typeface="メイリオ" pitchFamily="50" charset="-128"/>
              </a:rPr>
              <a:t>ジニアス平井</a:t>
            </a:r>
            <a:endParaRPr lang="ja-JP" altLang="en-US" sz="20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altLang="ja-JP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FILESTREAM </a:t>
            </a:r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ストレージ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80077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14353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ja-JP" altLang="en-US" b="1" dirty="0" smtClean="0"/>
              <a:t>非構造化データ管理の問題</a:t>
            </a:r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ドキュメント、ビデオなどのデータは、</a:t>
            </a:r>
            <a:r>
              <a:rPr lang="en-US" altLang="ja-JP" sz="2200" dirty="0" smtClean="0"/>
              <a:t>DB</a:t>
            </a:r>
            <a:r>
              <a:rPr lang="ja-JP" altLang="en-US" sz="2200" dirty="0" smtClean="0"/>
              <a:t>外で管理される</a:t>
            </a:r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データーベース内に置くと機能やパフォーマンスに悪影響</a:t>
            </a:r>
            <a:endParaRPr lang="en-US" altLang="ja-JP" sz="2200" dirty="0"/>
          </a:p>
          <a:p>
            <a:pPr>
              <a:spcBef>
                <a:spcPts val="1200"/>
              </a:spcBef>
            </a:pPr>
            <a:r>
              <a:rPr lang="en-US" altLang="ja-JP" b="1" dirty="0" smtClean="0"/>
              <a:t>FILESTREAM </a:t>
            </a:r>
            <a:r>
              <a:rPr lang="ja-JP" altLang="en-US" b="1" dirty="0" smtClean="0"/>
              <a:t>ストレージ</a:t>
            </a:r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データベース エンジンと </a:t>
            </a:r>
            <a:r>
              <a:rPr lang="en-US" altLang="ja-JP" sz="2200" dirty="0" smtClean="0"/>
              <a:t>NTFS </a:t>
            </a:r>
            <a:r>
              <a:rPr lang="ja-JP" altLang="en-US" sz="2200" dirty="0" smtClean="0"/>
              <a:t>ファイル システムの統合</a:t>
            </a:r>
          </a:p>
          <a:p>
            <a:pPr lvl="1">
              <a:spcBef>
                <a:spcPts val="0"/>
              </a:spcBef>
            </a:pPr>
            <a:r>
              <a:rPr lang="en-US" altLang="ja-JP" sz="2200" dirty="0" smtClean="0"/>
              <a:t>SQL Server </a:t>
            </a:r>
            <a:r>
              <a:rPr lang="ja-JP" altLang="en-US" sz="2200" dirty="0" smtClean="0"/>
              <a:t>の標準機能でバックアップと復元が可能</a:t>
            </a:r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テーブルの </a:t>
            </a:r>
            <a:r>
              <a:rPr lang="en-US" altLang="ja-JP" sz="2200" dirty="0" smtClean="0"/>
              <a:t>varbinary(max) </a:t>
            </a:r>
            <a:r>
              <a:rPr lang="ja-JP" altLang="en-US" sz="2200" dirty="0" smtClean="0"/>
              <a:t>列に </a:t>
            </a:r>
            <a:r>
              <a:rPr lang="en-US" altLang="ja-JP" sz="2200" dirty="0" smtClean="0"/>
              <a:t>FILESTREAM </a:t>
            </a:r>
            <a:r>
              <a:rPr lang="ja-JP" altLang="en-US" sz="2200" dirty="0" smtClean="0"/>
              <a:t>属性を追加</a:t>
            </a:r>
            <a:endParaRPr lang="en-US" altLang="ja-JP" sz="2200" dirty="0" smtClean="0"/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テーブルには </a:t>
            </a:r>
            <a:r>
              <a:rPr lang="en-US" altLang="ja-JP" sz="2200" dirty="0" smtClean="0"/>
              <a:t>UNIQUEIDENTIFIER </a:t>
            </a:r>
            <a:r>
              <a:rPr lang="ja-JP" altLang="en-US" sz="2200" dirty="0" smtClean="0"/>
              <a:t>列が必要</a:t>
            </a:r>
          </a:p>
          <a:p>
            <a:pPr>
              <a:spcBef>
                <a:spcPts val="1200"/>
              </a:spcBef>
            </a:pPr>
            <a:r>
              <a:rPr lang="ja-JP" altLang="en-US" b="1" dirty="0" smtClean="0"/>
              <a:t>制約事項</a:t>
            </a:r>
          </a:p>
          <a:p>
            <a:pPr lvl="1">
              <a:spcBef>
                <a:spcPts val="0"/>
              </a:spcBef>
            </a:pPr>
            <a:r>
              <a:rPr lang="en-US" altLang="ja-JP" sz="2200" dirty="0" smtClean="0"/>
              <a:t>NTFS </a:t>
            </a:r>
            <a:r>
              <a:rPr lang="ja-JP" altLang="en-US" sz="2200" dirty="0" smtClean="0"/>
              <a:t>ファイルシステムでのみサポート</a:t>
            </a:r>
            <a:endParaRPr lang="en-US" altLang="ja-JP" sz="2200" dirty="0" smtClean="0"/>
          </a:p>
          <a:p>
            <a:pPr lvl="1">
              <a:spcBef>
                <a:spcPts val="0"/>
              </a:spcBef>
            </a:pPr>
            <a:r>
              <a:rPr lang="en-US" altLang="ja-JP" sz="2200" dirty="0" smtClean="0"/>
              <a:t>varbinary(max) </a:t>
            </a:r>
            <a:r>
              <a:rPr lang="ja-JP" altLang="en-US" sz="2200" dirty="0" smtClean="0"/>
              <a:t>型のみ </a:t>
            </a:r>
            <a:r>
              <a:rPr lang="en-US" altLang="ja-JP" sz="2200" dirty="0" smtClean="0"/>
              <a:t>FILESTORAGE </a:t>
            </a:r>
            <a:r>
              <a:rPr lang="ja-JP" altLang="en-US" sz="2200" dirty="0" smtClean="0"/>
              <a:t>オプションが使える</a:t>
            </a:r>
            <a:endParaRPr lang="en-US" altLang="ja-JP" sz="2200" dirty="0" smtClean="0"/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透過的な暗号化はサポートしない</a:t>
            </a:r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ログ配布では使用できるが データベース ミラーリングでは</a:t>
            </a:r>
            <a:r>
              <a:rPr lang="en-US" altLang="ja-JP" sz="2200" dirty="0" smtClean="0"/>
              <a:t/>
            </a:r>
            <a:br>
              <a:rPr lang="en-US" altLang="ja-JP" sz="2200" dirty="0" smtClean="0"/>
            </a:br>
            <a:r>
              <a:rPr lang="ja-JP" altLang="en-US" sz="2200" dirty="0" smtClean="0"/>
              <a:t>使用できない</a:t>
            </a:r>
          </a:p>
          <a:p>
            <a:pPr lvl="1">
              <a:buNone/>
            </a:pPr>
            <a:endParaRPr lang="en-US" altLang="ja-JP" sz="2200" dirty="0" smtClean="0"/>
          </a:p>
          <a:p>
            <a:pPr lvl="1">
              <a:spcBef>
                <a:spcPct val="5000"/>
              </a:spcBef>
            </a:pPr>
            <a:endParaRPr lang="ja-JP" altLang="en-US" sz="2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altLang="ja-JP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FILESTREAM </a:t>
            </a:r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使用例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20" y="857232"/>
            <a:ext cx="8643998" cy="3357586"/>
          </a:xfrm>
          <a:prstGeom prst="rect">
            <a:avLst/>
          </a:prstGeom>
          <a:solidFill>
            <a:srgbClr val="FFFFFF">
              <a:alpha val="50196"/>
            </a:srgbClr>
          </a:solidFill>
          <a:ln w="3175">
            <a:solidFill>
              <a:schemeClr val="tx1">
                <a:lumMod val="95000"/>
                <a:lumOff val="5000"/>
              </a:schemeClr>
            </a:solidFill>
          </a:ln>
          <a:effectLst/>
        </p:spPr>
        <p:txBody>
          <a:bodyPr wrap="square" lIns="72000" bIns="0" rtlCol="0">
            <a:noAutofit/>
          </a:bodyPr>
          <a:lstStyle/>
          <a:p>
            <a:r>
              <a:rPr 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-- </a:t>
            </a:r>
            <a:r>
              <a:rPr lang="ja-JP" alt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有効化</a:t>
            </a:r>
            <a:endParaRPr lang="ja-JP" altLang="en-US" sz="16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EXEC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0000"/>
                </a:solidFill>
                <a:latin typeface="ＭＳ ゴシック"/>
                <a:ea typeface="ＭＳ ゴシック"/>
                <a:cs typeface="Times New Roman"/>
              </a:rPr>
              <a:t>sp_configure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'filestream_access_level'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'2'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endParaRPr lang="ja-JP" altLang="en-US" sz="16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reconfigure</a:t>
            </a:r>
            <a:endParaRPr lang="ja-JP" altLang="en-US" sz="16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-- </a:t>
            </a:r>
            <a:r>
              <a:rPr lang="ja-JP" alt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データベースの作成</a:t>
            </a:r>
            <a:endParaRPr lang="ja-JP" altLang="en-US" sz="16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CREATE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DATABASE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BLOB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ON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PRIMARY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NAME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BLOB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FILENAME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'C:\SQLWork\BLOB.mdf'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),</a:t>
            </a:r>
            <a:endParaRPr lang="ja-JP" altLang="en-US" sz="16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FILEGROUP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BLOB_STORAGE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CONTAINS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FILESTREAM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NAME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BLOB_STORAGE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</a:p>
          <a:p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 			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               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FILENAME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'c:\SQL2008'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</a:t>
            </a:r>
            <a:endParaRPr lang="ja-JP" altLang="en-US" sz="16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GO</a:t>
            </a:r>
            <a:endParaRPr lang="ja-JP" altLang="en-US" sz="16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-- </a:t>
            </a:r>
            <a:r>
              <a:rPr lang="ja-JP" alt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テーブルの作成</a:t>
            </a:r>
            <a:endParaRPr lang="ja-JP" altLang="en-US" sz="16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USE BLOG</a:t>
            </a: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CREATE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TABLE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ImageBank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endParaRPr lang="ja-JP" altLang="en-US" sz="16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ID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uniqueidentifier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ROWGUIDCOL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NOT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NULL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UNIQUE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endParaRPr lang="ja-JP" altLang="en-US" sz="16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Picture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varbinary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sz="1600" kern="0" dirty="0" smtClean="0">
                <a:solidFill>
                  <a:srgbClr val="FF00FF"/>
                </a:solidFill>
                <a:latin typeface="ＭＳ ゴシック"/>
                <a:ea typeface="ＭＳ ゴシック"/>
                <a:cs typeface="Times New Roman"/>
              </a:rPr>
              <a:t>MAX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FILESTREAM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NULL)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85720" y="4319606"/>
            <a:ext cx="8643998" cy="1752600"/>
          </a:xfrm>
          <a:prstGeom prst="rect">
            <a:avLst/>
          </a:prstGeom>
          <a:solidFill>
            <a:srgbClr val="FFFFFF">
              <a:alpha val="49804"/>
            </a:srgbClr>
          </a:solidFill>
          <a:ln w="3175">
            <a:solidFill>
              <a:schemeClr val="tx1">
                <a:lumMod val="95000"/>
                <a:lumOff val="5000"/>
              </a:schemeClr>
            </a:solidFill>
          </a:ln>
          <a:effectLst/>
        </p:spPr>
        <p:txBody>
          <a:bodyPr wrap="square" lIns="72000" bIns="0" rtlCol="0">
            <a:noAutofit/>
          </a:bodyPr>
          <a:lstStyle/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Dim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cmd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As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New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SqlCommand(</a:t>
            </a:r>
            <a:r>
              <a:rPr lang="en-US" sz="1600" kern="0" dirty="0" smtClean="0">
                <a:solidFill>
                  <a:srgbClr val="A31515"/>
                </a:solidFill>
                <a:latin typeface="ＭＳ ゴシック"/>
                <a:ea typeface="ＭＳ ゴシック"/>
                <a:cs typeface="Times New Roman"/>
              </a:rPr>
              <a:t>"INSERT INTO ImageBank VALUES (newid(), @p)"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, cn)</a:t>
            </a:r>
            <a:endParaRPr lang="ja-JP" altLang="en-US" sz="1000" kern="100" dirty="0" smtClean="0">
              <a:latin typeface="Arial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cmd.Parameters.Add(</a:t>
            </a:r>
            <a:r>
              <a:rPr lang="en-US" sz="1600" kern="0" dirty="0" smtClean="0">
                <a:solidFill>
                  <a:srgbClr val="A31515"/>
                </a:solidFill>
                <a:latin typeface="ＭＳ ゴシック"/>
                <a:ea typeface="ＭＳ ゴシック"/>
                <a:cs typeface="Times New Roman"/>
              </a:rPr>
              <a:t>"@p"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, SqlDbType.VarBinary)</a:t>
            </a:r>
            <a:endParaRPr lang="ja-JP" altLang="en-US" sz="1000" kern="100" dirty="0" smtClean="0">
              <a:latin typeface="Arial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Dim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buf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As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New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SqlTypes.SqlBytes()</a:t>
            </a:r>
            <a:endParaRPr lang="ja-JP" altLang="en-US" sz="1000" kern="100" dirty="0" smtClean="0">
              <a:latin typeface="Arial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Dim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fs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As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New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FileStream(PictureBox1.ImageLocation, FileMode.Open, FileAccess.Read)</a:t>
            </a:r>
            <a:endParaRPr lang="ja-JP" altLang="en-US" sz="1000" kern="100" dirty="0" smtClean="0">
              <a:latin typeface="Arial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buf.Stream = fs</a:t>
            </a:r>
            <a:endParaRPr lang="ja-JP" altLang="en-US" sz="1000" kern="100" dirty="0" smtClean="0">
              <a:latin typeface="Arial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cmd.Parameters(</a:t>
            </a:r>
            <a:r>
              <a:rPr lang="en-US" sz="1600" kern="0" dirty="0" smtClean="0">
                <a:solidFill>
                  <a:srgbClr val="A31515"/>
                </a:solidFill>
                <a:latin typeface="ＭＳ ゴシック"/>
                <a:ea typeface="ＭＳ ゴシック"/>
                <a:cs typeface="Times New Roman"/>
              </a:rPr>
              <a:t>"@p"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).Value = buf</a:t>
            </a:r>
            <a:endParaRPr lang="ja-JP" altLang="en-US" sz="1000" kern="100" dirty="0" smtClean="0">
              <a:latin typeface="Arial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cmd.ExecuteNonQuery()</a:t>
            </a:r>
            <a:endParaRPr lang="ja-JP" altLang="en-US" sz="1000" kern="100" dirty="0" smtClean="0">
              <a:latin typeface="Arial"/>
              <a:ea typeface="ＭＳ ゴシック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patial Data Whitepaper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4572008"/>
            <a:ext cx="1855060" cy="175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空間データ型</a:t>
            </a:r>
            <a:r>
              <a:rPr lang="ja-JP" altLang="en-US" sz="34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（</a:t>
            </a:r>
            <a:r>
              <a:rPr lang="en-US" altLang="ja-JP" sz="34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geometry, geography</a:t>
            </a:r>
            <a:r>
              <a:rPr lang="ja-JP" altLang="en-US" sz="34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）</a:t>
            </a:r>
          </a:p>
        </p:txBody>
      </p:sp>
      <p:sp>
        <p:nvSpPr>
          <p:cNvPr id="80077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14353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ja-JP" altLang="en-US" b="1" dirty="0" smtClean="0"/>
              <a:t>特長</a:t>
            </a:r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平面モデルと測地モデルに対応</a:t>
            </a:r>
          </a:p>
          <a:p>
            <a:pPr lvl="2">
              <a:spcBef>
                <a:spcPts val="0"/>
              </a:spcBef>
            </a:pPr>
            <a:r>
              <a:rPr lang="en-US" altLang="ja-JP" dirty="0" smtClean="0"/>
              <a:t>Geography Markup Language (GML)</a:t>
            </a:r>
            <a:r>
              <a:rPr lang="ja-JP" altLang="en-US" dirty="0" smtClean="0"/>
              <a:t>を使用した空間情報の交換</a:t>
            </a:r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空間インデックスによるパフォーマンス最適化</a:t>
            </a:r>
          </a:p>
          <a:p>
            <a:pPr lvl="1">
              <a:spcBef>
                <a:spcPts val="0"/>
              </a:spcBef>
            </a:pPr>
            <a:r>
              <a:rPr lang="en-US" altLang="ja-JP" sz="2200" dirty="0" smtClean="0"/>
              <a:t>.NET </a:t>
            </a:r>
            <a:r>
              <a:rPr lang="ja-JP" altLang="en-US" sz="2200" dirty="0" smtClean="0"/>
              <a:t>アプリケーションや</a:t>
            </a:r>
            <a:r>
              <a:rPr lang="en-US" altLang="ja-JP" sz="2200" dirty="0" smtClean="0"/>
              <a:t>Virtual Earth</a:t>
            </a:r>
            <a:r>
              <a:rPr lang="ja-JP" altLang="en-US" sz="2200" dirty="0" smtClean="0"/>
              <a:t>と連携して視覚化</a:t>
            </a:r>
            <a:endParaRPr lang="en-US" altLang="ja-JP" sz="2200" dirty="0"/>
          </a:p>
          <a:p>
            <a:r>
              <a:rPr lang="en-US" altLang="ja-JP" b="1" dirty="0" smtClean="0"/>
              <a:t>geometry </a:t>
            </a:r>
            <a:r>
              <a:rPr lang="ja-JP" altLang="en-US" b="1" dirty="0" smtClean="0"/>
              <a:t>型</a:t>
            </a:r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ユークリッド座標系内の幾何データをサポート</a:t>
            </a:r>
            <a:r>
              <a:rPr lang="en-US" altLang="ja-JP" sz="2200" dirty="0" smtClean="0"/>
              <a:t/>
            </a:r>
            <a:br>
              <a:rPr lang="en-US" altLang="ja-JP" sz="2200" dirty="0" smtClean="0"/>
            </a:br>
            <a:r>
              <a:rPr lang="ja-JP" altLang="en-US" sz="2200" dirty="0" smtClean="0"/>
              <a:t>する平面空間データ型</a:t>
            </a:r>
            <a:endParaRPr lang="en-US" altLang="ja-JP" sz="2200" dirty="0" smtClean="0"/>
          </a:p>
          <a:p>
            <a:pPr lvl="2">
              <a:spcBef>
                <a:spcPts val="0"/>
              </a:spcBef>
            </a:pPr>
            <a:r>
              <a:rPr lang="en-US" altLang="ja-JP" dirty="0" smtClean="0"/>
              <a:t>SQL CLR</a:t>
            </a:r>
            <a:r>
              <a:rPr lang="ja-JP" altLang="en-US" dirty="0" smtClean="0"/>
              <a:t>型（</a:t>
            </a:r>
            <a:r>
              <a:rPr lang="en-US" altLang="ja-JP" dirty="0" smtClean="0"/>
              <a:t>.NET</a:t>
            </a:r>
            <a:r>
              <a:rPr lang="ja-JP" altLang="en-US" dirty="0" smtClean="0"/>
              <a:t>の構造体）</a:t>
            </a:r>
            <a:endParaRPr lang="en-US" altLang="ja-JP" dirty="0" smtClean="0"/>
          </a:p>
          <a:p>
            <a:pPr lvl="2">
              <a:spcBef>
                <a:spcPts val="0"/>
              </a:spcBef>
            </a:pPr>
            <a:r>
              <a:rPr lang="en-US" altLang="ja-JP" sz="1800" dirty="0" smtClean="0"/>
              <a:t>Open Geospatial Consortium (OGC) Simple </a:t>
            </a:r>
            <a:br>
              <a:rPr lang="en-US" altLang="ja-JP" sz="1800" dirty="0" smtClean="0"/>
            </a:br>
            <a:r>
              <a:rPr lang="en-US" altLang="ja-JP" sz="1800" dirty="0" smtClean="0"/>
              <a:t>Features for SQL Specification version 1.1.0 </a:t>
            </a:r>
            <a:r>
              <a:rPr lang="ja-JP" altLang="en-US" sz="1800" dirty="0" smtClean="0"/>
              <a:t>準拠</a:t>
            </a:r>
          </a:p>
          <a:p>
            <a:r>
              <a:rPr lang="en-US" altLang="ja-JP" b="1" dirty="0" smtClean="0"/>
              <a:t>geography </a:t>
            </a:r>
            <a:r>
              <a:rPr lang="ja-JP" altLang="en-US" b="1" dirty="0" smtClean="0"/>
              <a:t>型</a:t>
            </a:r>
          </a:p>
          <a:p>
            <a:pPr lvl="1">
              <a:spcBef>
                <a:spcPts val="0"/>
              </a:spcBef>
            </a:pPr>
            <a:r>
              <a:rPr lang="en-US" altLang="ja-JP" sz="2200" dirty="0" smtClean="0"/>
              <a:t>GPS </a:t>
            </a:r>
            <a:r>
              <a:rPr lang="ja-JP" altLang="en-US" sz="2200" dirty="0" smtClean="0"/>
              <a:t>の緯度・経度座標などの楕円体データを格納</a:t>
            </a:r>
            <a:r>
              <a:rPr lang="en-US" altLang="ja-JP" sz="2200" dirty="0" smtClean="0"/>
              <a:t/>
            </a:r>
            <a:br>
              <a:rPr lang="en-US" altLang="ja-JP" sz="2200" dirty="0" smtClean="0"/>
            </a:br>
            <a:r>
              <a:rPr lang="ja-JP" altLang="en-US" sz="2200" dirty="0" smtClean="0"/>
              <a:t>するデータ型</a:t>
            </a:r>
            <a:endParaRPr lang="en-US" altLang="ja-JP" sz="2200" dirty="0" smtClean="0"/>
          </a:p>
          <a:p>
            <a:pPr lvl="2">
              <a:spcBef>
                <a:spcPts val="0"/>
              </a:spcBef>
            </a:pPr>
            <a:r>
              <a:rPr lang="en-US" altLang="ja-JP" dirty="0" smtClean="0"/>
              <a:t>SQL CLR</a:t>
            </a:r>
            <a:r>
              <a:rPr lang="ja-JP" altLang="en-US" dirty="0" smtClean="0"/>
              <a:t>型（</a:t>
            </a:r>
            <a:r>
              <a:rPr lang="en-US" altLang="ja-JP" dirty="0" smtClean="0"/>
              <a:t>.NET</a:t>
            </a:r>
            <a:r>
              <a:rPr lang="ja-JP" altLang="en-US" dirty="0" smtClean="0"/>
              <a:t>の構造体）</a:t>
            </a:r>
            <a:endParaRPr lang="en-US" altLang="ja-JP" dirty="0" smtClean="0"/>
          </a:p>
        </p:txBody>
      </p:sp>
      <p:pic>
        <p:nvPicPr>
          <p:cNvPr id="5" name="Picture 3" descr="Spatial Data Whitepaper0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052167" y="3071810"/>
            <a:ext cx="1840902" cy="13573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空間データの処理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80077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14353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ja-JP" altLang="en-US" b="1" dirty="0" smtClean="0"/>
              <a:t>空間データ オブジェクト</a:t>
            </a:r>
            <a:r>
              <a:rPr lang="ja-JP" altLang="en-US" dirty="0" smtClean="0"/>
              <a:t>（インスタンス）</a:t>
            </a:r>
          </a:p>
          <a:p>
            <a:pPr lvl="1">
              <a:spcBef>
                <a:spcPts val="0"/>
              </a:spcBef>
            </a:pPr>
            <a:r>
              <a:rPr lang="en-US" altLang="ja-JP" sz="2000" dirty="0" smtClean="0"/>
              <a:t>Point</a:t>
            </a:r>
            <a:r>
              <a:rPr lang="ja-JP" altLang="en-US" sz="2000" dirty="0" smtClean="0"/>
              <a:t>、</a:t>
            </a:r>
            <a:r>
              <a:rPr lang="en-US" altLang="ja-JP" sz="2000" dirty="0" smtClean="0"/>
              <a:t>LineString</a:t>
            </a:r>
            <a:r>
              <a:rPr lang="ja-JP" altLang="en-US" sz="2000" dirty="0" smtClean="0"/>
              <a:t>、</a:t>
            </a:r>
            <a:r>
              <a:rPr lang="en-US" altLang="ja-JP" sz="2000" dirty="0" smtClean="0"/>
              <a:t>Polygon</a:t>
            </a:r>
            <a:r>
              <a:rPr lang="ja-JP" altLang="en-US" sz="2000" dirty="0" smtClean="0"/>
              <a:t>、</a:t>
            </a:r>
            <a:r>
              <a:rPr lang="en-US" altLang="ja-JP" sz="2000" dirty="0" smtClean="0"/>
              <a:t>MultiLineString</a:t>
            </a:r>
            <a:r>
              <a:rPr lang="ja-JP" altLang="en-US" sz="2000" dirty="0" smtClean="0"/>
              <a:t>、</a:t>
            </a:r>
            <a:r>
              <a:rPr lang="en-US" altLang="ja-JP" sz="2000" dirty="0" smtClean="0"/>
              <a:t>MultiPolygon</a:t>
            </a:r>
          </a:p>
          <a:p>
            <a:pPr lvl="2"/>
            <a:endParaRPr lang="en-US" altLang="ja-JP" dirty="0" smtClean="0"/>
          </a:p>
          <a:p>
            <a:pPr lvl="3"/>
            <a:endParaRPr lang="en-US" altLang="ja-JP" dirty="0" smtClean="0"/>
          </a:p>
          <a:p>
            <a:pPr>
              <a:spcBef>
                <a:spcPts val="1200"/>
              </a:spcBef>
            </a:pPr>
            <a:r>
              <a:rPr lang="ja-JP" altLang="en-US" b="1" dirty="0" smtClean="0"/>
              <a:t>プロパティとメソッド</a:t>
            </a:r>
          </a:p>
          <a:p>
            <a:pPr lvl="1">
              <a:spcBef>
                <a:spcPts val="0"/>
              </a:spcBef>
            </a:pPr>
            <a:r>
              <a:rPr lang="en-US" altLang="ja-JP" sz="2200" dirty="0" smtClean="0"/>
              <a:t>OGC </a:t>
            </a:r>
            <a:r>
              <a:rPr lang="ja-JP" altLang="en-US" sz="2200" dirty="0" smtClean="0"/>
              <a:t>準拠のプロパティとメソッド</a:t>
            </a:r>
            <a:endParaRPr lang="en-US" altLang="ja-JP" sz="2200" dirty="0" smtClean="0"/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インスタンスメソッドは</a:t>
            </a:r>
            <a:r>
              <a:rPr lang="en-US" altLang="ja-JP" sz="2200" dirty="0" smtClean="0"/>
              <a:t>[.]</a:t>
            </a:r>
            <a:r>
              <a:rPr lang="ja-JP" altLang="en-US" sz="2200" dirty="0" smtClean="0"/>
              <a:t>を使用</a:t>
            </a:r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静的メソッドは</a:t>
            </a:r>
            <a:r>
              <a:rPr lang="en-US" altLang="ja-JP" sz="2200" dirty="0" smtClean="0"/>
              <a:t>[::]</a:t>
            </a:r>
            <a:r>
              <a:rPr lang="ja-JP" altLang="en-US" sz="2200" dirty="0" smtClean="0"/>
              <a:t>を使用</a:t>
            </a:r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大文字小文字が区別される</a:t>
            </a:r>
          </a:p>
          <a:p>
            <a:pPr>
              <a:spcBef>
                <a:spcPts val="1200"/>
              </a:spcBef>
            </a:pPr>
            <a:r>
              <a:rPr lang="en-US" altLang="ja-JP" b="1" dirty="0" smtClean="0"/>
              <a:t>Virtual Earth</a:t>
            </a:r>
          </a:p>
          <a:p>
            <a:pPr lvl="1">
              <a:spcBef>
                <a:spcPts val="0"/>
              </a:spcBef>
            </a:pPr>
            <a:r>
              <a:rPr lang="en-US" altLang="ja-JP" sz="2200" dirty="0" smtClean="0">
                <a:hlinkClick r:id="rId2"/>
              </a:rPr>
              <a:t>http://dev.live.com/virtualearth/</a:t>
            </a:r>
            <a:endParaRPr lang="en-US" altLang="ja-JP" sz="2200" dirty="0" smtClean="0"/>
          </a:p>
          <a:p>
            <a:pPr lvl="1"/>
            <a:endParaRPr lang="en-US" altLang="ja-JP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714885"/>
            <a:ext cx="2667000" cy="142876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テキスト ボックス 6"/>
          <p:cNvSpPr txBox="1"/>
          <p:nvPr/>
        </p:nvSpPr>
        <p:spPr>
          <a:xfrm>
            <a:off x="5319714" y="2428868"/>
            <a:ext cx="3681442" cy="2133600"/>
          </a:xfrm>
          <a:prstGeom prst="rect">
            <a:avLst/>
          </a:prstGeom>
          <a:solidFill>
            <a:srgbClr val="F8F8F8"/>
          </a:solidFill>
          <a:ln w="31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72000" bIns="0" rtlCol="0">
            <a:noAutofit/>
          </a:bodyPr>
          <a:lstStyle/>
          <a:p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STGeomFromText</a:t>
            </a:r>
            <a:r>
              <a:rPr kumimoji="1"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（文字列から実体化）</a:t>
            </a:r>
            <a:endParaRPr kumimoji="1" lang="en-US" altLang="ja-JP" sz="16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STArea</a:t>
            </a:r>
            <a:r>
              <a:rPr kumimoji="1"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	(</a:t>
            </a:r>
            <a:r>
              <a:rPr kumimoji="1"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多角形の表面積</a:t>
            </a:r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)</a:t>
            </a:r>
          </a:p>
          <a:p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STLength	(</a:t>
            </a:r>
            <a:r>
              <a:rPr kumimoji="1"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長さ</a:t>
            </a:r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)</a:t>
            </a:r>
          </a:p>
          <a:p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STCentroid (</a:t>
            </a:r>
            <a:r>
              <a:rPr kumimoji="1"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中心位置</a:t>
            </a:r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)</a:t>
            </a:r>
          </a:p>
          <a:p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STIntersects (</a:t>
            </a:r>
            <a:r>
              <a:rPr kumimoji="1"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重なり部分の位置</a:t>
            </a:r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)</a:t>
            </a:r>
          </a:p>
          <a:p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STDistance (</a:t>
            </a:r>
            <a:r>
              <a:rPr kumimoji="1"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距離</a:t>
            </a:r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)</a:t>
            </a:r>
          </a:p>
          <a:p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STGeometryN (</a:t>
            </a:r>
            <a:r>
              <a:rPr kumimoji="1"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コレクション</a:t>
            </a:r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)</a:t>
            </a:r>
          </a:p>
          <a:p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STPointN	(</a:t>
            </a:r>
            <a:r>
              <a:rPr kumimoji="1"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コレクション</a:t>
            </a:r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)</a:t>
            </a:r>
            <a:endParaRPr kumimoji="1" lang="ja-JP" altLang="en-US" sz="1600" dirty="0"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62000" y="1676392"/>
            <a:ext cx="8229600" cy="609600"/>
          </a:xfrm>
          <a:prstGeom prst="rect">
            <a:avLst/>
          </a:prstGeom>
          <a:solidFill>
            <a:srgbClr val="F8F8F8"/>
          </a:solidFill>
          <a:ln w="31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72000" bIns="0" rtlCol="0">
            <a:noAutofit/>
          </a:bodyPr>
          <a:lstStyle/>
          <a:p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INSERT INTO SpatialTable </a:t>
            </a:r>
          </a:p>
          <a:p>
            <a:r>
              <a:rPr kumimoji="1" lang="en-US" altLang="ja-JP" sz="1600" dirty="0" smtClean="0">
                <a:latin typeface="ＭＳ ゴシック" pitchFamily="49" charset="-128"/>
                <a:ea typeface="ＭＳ ゴシック" pitchFamily="49" charset="-128"/>
              </a:rPr>
              <a:t>  VALUES (geometry::STGeomFromText('POLYGON(0 0, 2 0, 2 2, 0 2, 0 0)', 0) )</a:t>
            </a:r>
            <a:endParaRPr kumimoji="1" lang="ja-JP" altLang="en-US" sz="1600" dirty="0"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空間データの操作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80077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14353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en-US" altLang="ja-JP" dirty="0" smtClean="0"/>
              <a:t>T-SQL </a:t>
            </a:r>
            <a:r>
              <a:rPr lang="ja-JP" altLang="en-US" sz="2400" dirty="0" smtClean="0"/>
              <a:t>（</a:t>
            </a:r>
            <a:r>
              <a:rPr lang="en-US" altLang="ja-JP" sz="2400" dirty="0" smtClean="0"/>
              <a:t>CLR </a:t>
            </a:r>
            <a:r>
              <a:rPr lang="ja-JP" altLang="en-US" sz="2400" dirty="0" smtClean="0"/>
              <a:t>は </a:t>
            </a:r>
            <a:r>
              <a:rPr lang="en-US" altLang="ja-JP" sz="2400" dirty="0" smtClean="0"/>
              <a:t>Microsoft.SqlServer.Types </a:t>
            </a:r>
            <a:r>
              <a:rPr lang="ja-JP" altLang="en-US" sz="2400" dirty="0" smtClean="0"/>
              <a:t>名前空間）</a:t>
            </a:r>
            <a:endParaRPr lang="ja-JP" altLang="en-US" sz="2400" dirty="0"/>
          </a:p>
          <a:p>
            <a:pPr lvl="2">
              <a:spcBef>
                <a:spcPct val="5000"/>
              </a:spcBef>
            </a:pPr>
            <a:endParaRPr lang="en-US" altLang="ja-JP" dirty="0" smtClean="0"/>
          </a:p>
          <a:p>
            <a:pPr lvl="2">
              <a:spcBef>
                <a:spcPct val="5000"/>
              </a:spcBef>
            </a:pPr>
            <a:endParaRPr lang="en-US" altLang="ja-JP" dirty="0" smtClean="0"/>
          </a:p>
          <a:p>
            <a:pPr lvl="2">
              <a:spcBef>
                <a:spcPct val="5000"/>
              </a:spcBef>
            </a:pPr>
            <a:endParaRPr lang="en-US" altLang="ja-JP" dirty="0" smtClean="0"/>
          </a:p>
          <a:p>
            <a:pPr lvl="2">
              <a:spcBef>
                <a:spcPct val="5000"/>
              </a:spcBef>
            </a:pPr>
            <a:endParaRPr lang="en-US" altLang="ja-JP" dirty="0" smtClean="0"/>
          </a:p>
          <a:p>
            <a:pPr lvl="2">
              <a:spcBef>
                <a:spcPct val="5000"/>
              </a:spcBef>
            </a:pPr>
            <a:endParaRPr lang="en-US" altLang="ja-JP" dirty="0" smtClean="0"/>
          </a:p>
          <a:p>
            <a:pPr lvl="2">
              <a:spcBef>
                <a:spcPct val="5000"/>
              </a:spcBef>
            </a:pPr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28600" y="1500174"/>
            <a:ext cx="8763000" cy="4572032"/>
          </a:xfrm>
          <a:prstGeom prst="rect">
            <a:avLst/>
          </a:prstGeom>
          <a:solidFill>
            <a:srgbClr val="FFFFFF">
              <a:alpha val="50196"/>
            </a:srgbClr>
          </a:solidFill>
          <a:ln w="3175">
            <a:solidFill>
              <a:schemeClr val="tx1">
                <a:lumMod val="95000"/>
                <a:lumOff val="5000"/>
              </a:schemeClr>
            </a:solidFill>
          </a:ln>
          <a:effectLst/>
        </p:spPr>
        <p:txBody>
          <a:bodyPr wrap="square" lIns="72000" bIns="0" rtlCol="0">
            <a:noAutofit/>
          </a:bodyPr>
          <a:lstStyle/>
          <a:p>
            <a:r>
              <a:rPr lang="en-US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--- </a:t>
            </a:r>
            <a:r>
              <a:rPr lang="ja-JP" altLang="en-US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面積を求める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DECLARE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@g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geometry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SET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@g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geometry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::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STGeomFromText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'POLYGON((0 0, 10 0, 10 10, 0 0))'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0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SELECT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@g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STArea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()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--- </a:t>
            </a:r>
            <a:r>
              <a:rPr lang="ja-JP" altLang="en-US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２直線の交差する点を求める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DECLARE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@g1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geometry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@g2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geometry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@r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geometry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;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SET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@g1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geometry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::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STGeomFromText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'LINESTRING (0 0, 100 100)'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0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SET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@g2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geometry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::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STGeomFromText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'LINESTRING (0 100, 100 0 )'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0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SELECT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@r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@g1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STIntersection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@g2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SELECT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@r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STAsText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()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--- </a:t>
            </a:r>
            <a:r>
              <a:rPr lang="ja-JP" altLang="en-US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各事業所どうしの距離を求める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SELECT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A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ja-JP" alt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事業所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B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ja-JP" alt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事業所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A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ja-JP" alt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位置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STDistance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B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ja-JP" alt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位置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</a:t>
            </a:r>
            <a:r>
              <a:rPr lang="ja-JP" alt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 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FROM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CompanyList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A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 CompanyList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B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WHERE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A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ja-JP" alt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事業所</a:t>
            </a:r>
            <a:r>
              <a:rPr lang="ja-JP" alt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&gt;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B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ja-JP" alt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事業所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ORDER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BY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3</a:t>
            </a:r>
            <a:endParaRPr lang="ja-JP" sz="1050" kern="100" dirty="0">
              <a:latin typeface="ＭＳ ゴシック"/>
              <a:ea typeface="ＭＳ ゴシック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altLang="ja-JP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JIS2004 </a:t>
            </a:r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対応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80077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286412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en-US" altLang="ja-JP" b="1" dirty="0" smtClean="0"/>
              <a:t>Japanese_XJIS_100</a:t>
            </a:r>
            <a:r>
              <a:rPr lang="en-US" altLang="ja-JP" dirty="0" smtClean="0"/>
              <a:t> </a:t>
            </a:r>
          </a:p>
          <a:p>
            <a:pPr lvl="1">
              <a:spcBef>
                <a:spcPts val="0"/>
              </a:spcBef>
            </a:pPr>
            <a:r>
              <a:rPr lang="en-US" altLang="ja-JP" sz="2200" dirty="0" smtClean="0"/>
              <a:t>JIS2004</a:t>
            </a:r>
            <a:r>
              <a:rPr lang="ja-JP" altLang="en-US" sz="2200" dirty="0" smtClean="0"/>
              <a:t> に対応した照合順序</a:t>
            </a:r>
            <a:endParaRPr lang="en-US" altLang="ja-JP" sz="2200" dirty="0" smtClean="0"/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この照合順序を利用することでサロゲート ペアに対する文字列</a:t>
            </a:r>
            <a:r>
              <a:rPr lang="en-US" altLang="ja-JP" sz="2200" dirty="0" smtClean="0"/>
              <a:t/>
            </a:r>
            <a:br>
              <a:rPr lang="en-US" altLang="ja-JP" sz="2200" dirty="0" smtClean="0"/>
            </a:br>
            <a:r>
              <a:rPr lang="ja-JP" altLang="en-US" sz="2200" dirty="0" smtClean="0"/>
              <a:t>比較や </a:t>
            </a:r>
            <a:r>
              <a:rPr lang="en-US" altLang="ja-JP" sz="2200" dirty="0" smtClean="0"/>
              <a:t>LIKE </a:t>
            </a:r>
            <a:r>
              <a:rPr lang="ja-JP" altLang="en-US" sz="2200" dirty="0" smtClean="0"/>
              <a:t>演算が正しく動作</a:t>
            </a:r>
            <a:endParaRPr lang="en-US" altLang="ja-JP" sz="2200" dirty="0" smtClean="0"/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ただし文字列操作関数はサロゲートを４バイトと判断</a:t>
            </a:r>
            <a:endParaRPr lang="en-US" altLang="ja-JP" sz="2200" dirty="0" smtClean="0"/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旧バージョンとの互換が必要な場合は </a:t>
            </a:r>
            <a:r>
              <a:rPr lang="en-US" altLang="ja-JP" sz="2200" dirty="0" smtClean="0"/>
              <a:t>"Japanese_90"</a:t>
            </a:r>
            <a:endParaRPr lang="en-US" altLang="ja-JP" sz="2200" dirty="0"/>
          </a:p>
          <a:p>
            <a:pPr>
              <a:spcBef>
                <a:spcPts val="1200"/>
              </a:spcBef>
            </a:pPr>
            <a:r>
              <a:rPr lang="ja-JP" altLang="en-US" b="1" dirty="0" smtClean="0"/>
              <a:t>データ型の選択</a:t>
            </a:r>
            <a:endParaRPr lang="en-US" altLang="ja-JP" b="1" dirty="0" smtClean="0"/>
          </a:p>
          <a:p>
            <a:pPr lvl="1">
              <a:spcBef>
                <a:spcPts val="0"/>
              </a:spcBef>
            </a:pPr>
            <a:r>
              <a:rPr lang="en-US" altLang="ja-JP" sz="2200" dirty="0" smtClean="0"/>
              <a:t>JIS2004 </a:t>
            </a:r>
            <a:r>
              <a:rPr lang="ja-JP" altLang="en-US" sz="2200" dirty="0" smtClean="0"/>
              <a:t>で拡張されたサロゲート ペアを </a:t>
            </a:r>
            <a:r>
              <a:rPr lang="en-US" altLang="ja-JP" sz="2200" dirty="0" smtClean="0"/>
              <a:t>SQL Server </a:t>
            </a:r>
            <a:r>
              <a:rPr lang="ja-JP" altLang="en-US" sz="2200" dirty="0" smtClean="0"/>
              <a:t>で扱う</a:t>
            </a:r>
            <a:endParaRPr lang="en-US" altLang="ja-JP" sz="2200" dirty="0" smtClean="0"/>
          </a:p>
          <a:p>
            <a:pPr lvl="1">
              <a:spcBef>
                <a:spcPts val="0"/>
              </a:spcBef>
            </a:pPr>
            <a:r>
              <a:rPr lang="en-US" altLang="ja-JP" sz="2200" b="1" dirty="0" smtClean="0"/>
              <a:t>n</a:t>
            </a:r>
            <a:r>
              <a:rPr lang="en-US" altLang="ja-JP" sz="2200" dirty="0" smtClean="0"/>
              <a:t>char</a:t>
            </a:r>
            <a:r>
              <a:rPr lang="ja-JP" altLang="en-US" sz="2200" dirty="0" smtClean="0"/>
              <a:t>、</a:t>
            </a:r>
            <a:r>
              <a:rPr lang="en-US" altLang="ja-JP" sz="2200" b="1" dirty="0" smtClean="0"/>
              <a:t>n</a:t>
            </a:r>
            <a:r>
              <a:rPr lang="en-US" altLang="ja-JP" sz="2200" dirty="0" smtClean="0"/>
              <a:t>varchar</a:t>
            </a:r>
            <a:r>
              <a:rPr lang="ja-JP" altLang="en-US" sz="2200" dirty="0" smtClean="0"/>
              <a:t>、</a:t>
            </a:r>
            <a:r>
              <a:rPr lang="en-US" altLang="ja-JP" sz="2200" b="1" dirty="0" smtClean="0"/>
              <a:t>n</a:t>
            </a:r>
            <a:r>
              <a:rPr lang="en-US" altLang="ja-JP" sz="2200" dirty="0" smtClean="0"/>
              <a:t>varchar(max)</a:t>
            </a:r>
          </a:p>
          <a:p>
            <a:pPr>
              <a:spcBef>
                <a:spcPts val="1200"/>
              </a:spcBef>
            </a:pPr>
            <a:r>
              <a:rPr lang="ja-JP" altLang="en-US" b="1" dirty="0" smtClean="0"/>
              <a:t>注意する文字の例</a:t>
            </a:r>
            <a:endParaRPr lang="en-US" altLang="ja-JP" b="1" dirty="0" smtClean="0"/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サロゲート</a:t>
            </a:r>
            <a:r>
              <a:rPr lang="ja-JP" altLang="en-US" sz="1600" dirty="0" smtClean="0"/>
              <a:t>（４バイト文字）</a:t>
            </a:r>
            <a:r>
              <a:rPr lang="en-US" altLang="ja-JP" sz="2200" dirty="0" smtClean="0"/>
              <a:t>	</a:t>
            </a:r>
            <a:r>
              <a:rPr lang="ja-JP" altLang="en-US" sz="2200" dirty="0" smtClean="0"/>
              <a:t>： </a:t>
            </a:r>
            <a:r>
              <a:rPr lang="ja-JP" altLang="en-US" sz="2200" b="1" dirty="0" smtClean="0">
                <a:solidFill>
                  <a:srgbClr val="C00000"/>
                </a:solidFill>
              </a:rPr>
              <a:t>𩹉</a:t>
            </a:r>
            <a:r>
              <a:rPr lang="ja-JP" altLang="en-US" sz="1600" dirty="0" smtClean="0"/>
              <a:t>（トビウオ）・</a:t>
            </a:r>
            <a:r>
              <a:rPr lang="ja-JP" altLang="en-US" sz="2200" b="1" dirty="0" smtClean="0">
                <a:solidFill>
                  <a:srgbClr val="C00000"/>
                </a:solidFill>
              </a:rPr>
              <a:t>𠮟</a:t>
            </a:r>
            <a:r>
              <a:rPr lang="ja-JP" altLang="en-US" sz="2200" dirty="0" smtClean="0"/>
              <a:t>る</a:t>
            </a:r>
            <a:r>
              <a:rPr lang="ja-JP" altLang="en-US" sz="1600" dirty="0" smtClean="0"/>
              <a:t>（シカる）</a:t>
            </a:r>
            <a:endParaRPr lang="en-US" altLang="ja-JP" sz="1600" dirty="0" smtClean="0"/>
          </a:p>
          <a:p>
            <a:pPr lvl="1">
              <a:spcBef>
                <a:spcPts val="0"/>
              </a:spcBef>
            </a:pPr>
            <a:r>
              <a:rPr lang="en-US" altLang="ja-JP" sz="2200" dirty="0" smtClean="0"/>
              <a:t>Shift-JIS</a:t>
            </a:r>
            <a:r>
              <a:rPr lang="ja-JP" altLang="en-US" sz="2200" dirty="0" smtClean="0"/>
              <a:t> 非互換： </a:t>
            </a:r>
            <a:r>
              <a:rPr lang="ja-JP" altLang="en-US" b="1" dirty="0" smtClean="0">
                <a:solidFill>
                  <a:srgbClr val="C00000"/>
                </a:solidFill>
              </a:rPr>
              <a:t>☃</a:t>
            </a:r>
            <a:r>
              <a:rPr lang="ja-JP" altLang="en-US" sz="1600" dirty="0" smtClean="0"/>
              <a:t>（ユキ）・</a:t>
            </a:r>
            <a:r>
              <a:rPr lang="ja-JP" altLang="en-US" b="1" dirty="0" smtClean="0">
                <a:solidFill>
                  <a:srgbClr val="C00000"/>
                </a:solidFill>
              </a:rPr>
              <a:t>♨</a:t>
            </a:r>
            <a:r>
              <a:rPr lang="ja-JP" altLang="en-US" sz="1600" dirty="0" smtClean="0"/>
              <a:t>（オンセン）・</a:t>
            </a:r>
            <a:r>
              <a:rPr lang="ja-JP" altLang="en-US" sz="2200" b="1" dirty="0" smtClean="0">
                <a:solidFill>
                  <a:srgbClr val="C00000"/>
                </a:solidFill>
              </a:rPr>
              <a:t>俱</a:t>
            </a:r>
            <a:r>
              <a:rPr lang="ja-JP" altLang="en-US" sz="2200" dirty="0" smtClean="0"/>
              <a:t>楽部</a:t>
            </a:r>
            <a:r>
              <a:rPr lang="ja-JP" altLang="en-US" sz="1600" dirty="0" smtClean="0"/>
              <a:t>（クラブ）</a:t>
            </a:r>
            <a:endParaRPr lang="en-US" altLang="ja-JP" sz="1600" dirty="0" smtClean="0"/>
          </a:p>
          <a:p>
            <a:pPr lvl="1">
              <a:spcBef>
                <a:spcPts val="0"/>
              </a:spcBef>
            </a:pPr>
            <a:r>
              <a:rPr lang="en-US" altLang="ja-JP" sz="2200" dirty="0" smtClean="0"/>
              <a:t>Unicode </a:t>
            </a:r>
            <a:r>
              <a:rPr lang="ja-JP" altLang="en-US" sz="2200" dirty="0" smtClean="0"/>
              <a:t>制御文字： </a:t>
            </a:r>
            <a:r>
              <a:rPr lang="en-US" altLang="ja-JP" sz="2200" dirty="0" smtClean="0"/>
              <a:t>ZWJ</a:t>
            </a:r>
            <a:r>
              <a:rPr lang="ja-JP" altLang="en-US" sz="1400" dirty="0" smtClean="0"/>
              <a:t>（</a:t>
            </a:r>
            <a:r>
              <a:rPr lang="en-US" altLang="ja-JP" sz="1400" dirty="0" smtClean="0"/>
              <a:t>Zero width joiner</a:t>
            </a:r>
            <a:r>
              <a:rPr lang="ja-JP" altLang="en-US" sz="1400" dirty="0" smtClean="0"/>
              <a:t>）</a:t>
            </a:r>
            <a:r>
              <a:rPr lang="en-US" altLang="ja-JP" sz="2200" dirty="0" smtClean="0"/>
              <a:t>, LRM</a:t>
            </a:r>
            <a:r>
              <a:rPr lang="ja-JP" altLang="en-US" sz="1400" dirty="0" smtClean="0"/>
              <a:t>（</a:t>
            </a:r>
            <a:r>
              <a:rPr lang="en-US" altLang="ja-JP" sz="1400" dirty="0" smtClean="0"/>
              <a:t>Left-to-right mark</a:t>
            </a:r>
            <a:r>
              <a:rPr lang="ja-JP" altLang="en-US" sz="1400" dirty="0" smtClean="0"/>
              <a:t>）</a:t>
            </a:r>
            <a:endParaRPr lang="en-US" altLang="ja-JP" sz="1400" dirty="0" smtClean="0"/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結合文字： </a:t>
            </a:r>
            <a:r>
              <a:rPr lang="ja-JP" altLang="en-US" sz="2200" dirty="0" smtClean="0">
                <a:solidFill>
                  <a:srgbClr val="C00000"/>
                </a:solidFill>
              </a:rPr>
              <a:t>か゚き゚く゚け゚こ゚</a:t>
            </a:r>
            <a:r>
              <a:rPr lang="ja-JP" altLang="en-US" sz="1600" dirty="0" smtClean="0"/>
              <a:t>（鼻濁音）</a:t>
            </a:r>
            <a:r>
              <a:rPr lang="ja-JP" altLang="en-US" sz="2200" dirty="0" smtClean="0">
                <a:solidFill>
                  <a:srgbClr val="C00000"/>
                </a:solidFill>
                <a:latin typeface="ＭＳ Ｐゴシック" pitchFamily="50" charset="-128"/>
                <a:ea typeface="ＭＳ Ｐゴシック" pitchFamily="50" charset="-128"/>
              </a:rPr>
              <a:t>セ゚　ツ゚　ト゚</a:t>
            </a:r>
            <a:r>
              <a:rPr lang="ja-JP" altLang="en-US" sz="2200" b="1" dirty="0" smtClean="0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ja-JP" altLang="en-US" sz="1600" dirty="0" smtClean="0">
                <a:latin typeface="ＭＳ Ｐゴシック" pitchFamily="50" charset="-128"/>
                <a:ea typeface="ＭＳ Ｐゴシック" pitchFamily="50" charset="-128"/>
              </a:rPr>
              <a:t>（アイヌ語）</a:t>
            </a:r>
            <a:endParaRPr lang="en-US" altLang="ja-JP" dirty="0"/>
          </a:p>
          <a:p>
            <a:pPr lvl="1">
              <a:spcBef>
                <a:spcPct val="5000"/>
              </a:spcBef>
            </a:pPr>
            <a:endParaRPr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altLang="ja-JP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Reference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24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143536"/>
          </a:xfrm>
        </p:spPr>
        <p:txBody>
          <a:bodyPr/>
          <a:lstStyle/>
          <a:p>
            <a:pPr eaLnBrk="1" hangingPunct="1">
              <a:spcBef>
                <a:spcPct val="15000"/>
              </a:spcBef>
              <a:defRPr/>
            </a:pPr>
            <a:r>
              <a:rPr lang="en-US" altLang="ja-JP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メイリオ" pitchFamily="50" charset="-128"/>
              </a:rPr>
              <a:t>SQL Server 2008 Web </a:t>
            </a:r>
            <a:r>
              <a:rPr lang="ja-JP" alt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メイリオ" pitchFamily="50" charset="-128"/>
              </a:rPr>
              <a:t>サイト</a:t>
            </a:r>
            <a:endParaRPr lang="en-US" altLang="ja-JP" sz="2400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メイリオ" pitchFamily="50" charset="-128"/>
              <a:ea typeface="メイリオ" pitchFamily="50" charset="-128"/>
            </a:endParaRPr>
          </a:p>
          <a:p>
            <a:pPr lvl="1" eaLnBrk="1" hangingPunct="1">
              <a:spcBef>
                <a:spcPct val="5000"/>
              </a:spcBef>
              <a:defRPr/>
            </a:pPr>
            <a:r>
              <a:rPr lang="ja-JP" altLang="en-US" sz="2200" dirty="0" smtClean="0">
                <a:latin typeface="メイリオ" pitchFamily="50" charset="-128"/>
              </a:rPr>
              <a:t>製品の概要はもちろんのこと、データシートなどの各種資料を</a:t>
            </a:r>
            <a:r>
              <a:rPr lang="en-US" altLang="ja-JP" sz="2200" dirty="0" smtClean="0">
                <a:latin typeface="メイリオ" pitchFamily="50" charset="-128"/>
              </a:rPr>
              <a:t/>
            </a:r>
            <a:br>
              <a:rPr lang="en-US" altLang="ja-JP" sz="2200" dirty="0" smtClean="0">
                <a:latin typeface="メイリオ" pitchFamily="50" charset="-128"/>
              </a:rPr>
            </a:br>
            <a:r>
              <a:rPr lang="ja-JP" altLang="en-US" sz="2200" dirty="0" smtClean="0">
                <a:latin typeface="メイリオ" pitchFamily="50" charset="-128"/>
              </a:rPr>
              <a:t>ダウンロードすることができます</a:t>
            </a:r>
          </a:p>
          <a:p>
            <a:pPr lvl="1" eaLnBrk="1" hangingPunct="1">
              <a:spcBef>
                <a:spcPct val="5000"/>
              </a:spcBef>
              <a:defRPr/>
            </a:pPr>
            <a:r>
              <a:rPr lang="en-US" altLang="ja-JP" sz="2000" dirty="0" smtClean="0">
                <a:latin typeface="メイリオ" pitchFamily="50" charset="-128"/>
                <a:hlinkClick r:id="rId3"/>
              </a:rPr>
              <a:t>http://www.microsoft.com/japan/sqlserver/2008/default.mspx</a:t>
            </a:r>
            <a:endParaRPr lang="en-US" altLang="ja-JP" sz="2000" dirty="0" smtClean="0">
              <a:latin typeface="メイリオ" pitchFamily="50" charset="-128"/>
            </a:endParaRPr>
          </a:p>
          <a:p>
            <a:pPr eaLnBrk="1" hangingPunct="1">
              <a:spcBef>
                <a:spcPts val="1200"/>
              </a:spcBef>
              <a:defRPr/>
            </a:pPr>
            <a:r>
              <a:rPr lang="en-US" altLang="ja-JP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メイリオ" pitchFamily="50" charset="-128"/>
              </a:rPr>
              <a:t>SQL Server 2008 </a:t>
            </a:r>
            <a:r>
              <a:rPr lang="ja-JP" alt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メイリオ" pitchFamily="50" charset="-128"/>
              </a:rPr>
              <a:t>日本語評価ガイド「自習書シリーズ」</a:t>
            </a:r>
            <a:endParaRPr lang="ja-JP" alt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メイリオ" pitchFamily="50" charset="-128"/>
              <a:ea typeface="メイリオ" pitchFamily="50" charset="-128"/>
            </a:endParaRPr>
          </a:p>
          <a:p>
            <a:pPr lvl="1" eaLnBrk="1" hangingPunct="1">
              <a:spcBef>
                <a:spcPct val="5000"/>
              </a:spcBef>
              <a:defRPr/>
            </a:pPr>
            <a:r>
              <a:rPr lang="en-US" altLang="ja-JP" sz="2200" dirty="0" smtClean="0">
                <a:latin typeface="メイリオ" pitchFamily="50" charset="-128"/>
              </a:rPr>
              <a:t>SQL Server 2008 </a:t>
            </a:r>
            <a:r>
              <a:rPr lang="ja-JP" altLang="en-US" sz="2200" dirty="0" smtClean="0">
                <a:latin typeface="メイリオ" pitchFamily="50" charset="-128"/>
              </a:rPr>
              <a:t>の新機能を集中的にステップ バイ ステップ</a:t>
            </a:r>
            <a:r>
              <a:rPr lang="en-US" altLang="ja-JP" sz="2200" dirty="0" smtClean="0">
                <a:latin typeface="メイリオ" pitchFamily="50" charset="-128"/>
              </a:rPr>
              <a:t/>
            </a:r>
            <a:br>
              <a:rPr lang="en-US" altLang="ja-JP" sz="2200" dirty="0" smtClean="0">
                <a:latin typeface="メイリオ" pitchFamily="50" charset="-128"/>
              </a:rPr>
            </a:br>
            <a:r>
              <a:rPr lang="ja-JP" altLang="en-US" sz="2200" dirty="0" smtClean="0">
                <a:latin typeface="メイリオ" pitchFamily="50" charset="-128"/>
              </a:rPr>
              <a:t>形式で習得できるようになっています</a:t>
            </a:r>
            <a:endParaRPr lang="en-US" altLang="ja-JP" sz="2200" dirty="0" smtClean="0">
              <a:latin typeface="メイリオ" pitchFamily="50" charset="-128"/>
            </a:endParaRPr>
          </a:p>
          <a:p>
            <a:pPr lvl="1" eaLnBrk="1" hangingPunct="1">
              <a:spcBef>
                <a:spcPct val="5000"/>
              </a:spcBef>
              <a:defRPr/>
            </a:pPr>
            <a:r>
              <a:rPr lang="ja-JP" altLang="en-US" sz="2200" dirty="0" smtClean="0">
                <a:latin typeface="メイリオ" pitchFamily="50" charset="-128"/>
              </a:rPr>
              <a:t>非常に出来のいいコンテンツです！</a:t>
            </a:r>
            <a:endParaRPr lang="en-US" altLang="ja-JP" sz="2200" dirty="0" smtClean="0">
              <a:latin typeface="メイリオ" pitchFamily="50" charset="-128"/>
            </a:endParaRPr>
          </a:p>
          <a:p>
            <a:pPr lvl="2" eaLnBrk="1" hangingPunct="1">
              <a:spcBef>
                <a:spcPct val="5000"/>
              </a:spcBef>
              <a:defRPr/>
            </a:pPr>
            <a:r>
              <a:rPr lang="en-US" altLang="ja-JP" dirty="0" smtClean="0">
                <a:latin typeface="メイリオ" pitchFamily="50" charset="-128"/>
              </a:rPr>
              <a:t>SQL Server 2008 </a:t>
            </a:r>
            <a:r>
              <a:rPr lang="ja-JP" altLang="en-US" dirty="0" smtClean="0">
                <a:latin typeface="メイリオ" pitchFamily="50" charset="-128"/>
              </a:rPr>
              <a:t>の注目の新機能をイチ早く試してみよう</a:t>
            </a:r>
            <a:r>
              <a:rPr lang="en-US" altLang="ja-JP" dirty="0" smtClean="0">
                <a:latin typeface="メイリオ" pitchFamily="50" charset="-128"/>
              </a:rPr>
              <a:t>! </a:t>
            </a:r>
          </a:p>
          <a:p>
            <a:pPr lvl="2" eaLnBrk="1" hangingPunct="1">
              <a:spcBef>
                <a:spcPct val="5000"/>
              </a:spcBef>
              <a:defRPr/>
            </a:pPr>
            <a:r>
              <a:rPr lang="en-US" altLang="ja-JP" dirty="0" smtClean="0">
                <a:latin typeface="メイリオ" pitchFamily="50" charset="-128"/>
              </a:rPr>
              <a:t>SQL Server 2008 Reporting Services </a:t>
            </a:r>
            <a:r>
              <a:rPr lang="ja-JP" altLang="en-US" dirty="0" smtClean="0">
                <a:latin typeface="メイリオ" pitchFamily="50" charset="-128"/>
              </a:rPr>
              <a:t>入門編</a:t>
            </a:r>
          </a:p>
          <a:p>
            <a:pPr lvl="2" eaLnBrk="1" hangingPunct="1">
              <a:spcBef>
                <a:spcPct val="5000"/>
              </a:spcBef>
              <a:defRPr/>
            </a:pPr>
            <a:r>
              <a:rPr lang="en-US" altLang="ja-JP" dirty="0" smtClean="0">
                <a:latin typeface="メイリオ" pitchFamily="50" charset="-128"/>
              </a:rPr>
              <a:t>SQL Server 2008 Analysis Services </a:t>
            </a:r>
            <a:r>
              <a:rPr lang="ja-JP" altLang="en-US" dirty="0" smtClean="0">
                <a:latin typeface="メイリオ" pitchFamily="50" charset="-128"/>
              </a:rPr>
              <a:t>入門編</a:t>
            </a:r>
          </a:p>
          <a:p>
            <a:pPr lvl="2" eaLnBrk="1" hangingPunct="1">
              <a:spcBef>
                <a:spcPct val="5000"/>
              </a:spcBef>
              <a:defRPr/>
            </a:pPr>
            <a:r>
              <a:rPr lang="en-US" altLang="ja-JP" dirty="0" smtClean="0">
                <a:latin typeface="メイリオ" pitchFamily="50" charset="-128"/>
              </a:rPr>
              <a:t>SQL Server 2008 Integration Services </a:t>
            </a:r>
            <a:r>
              <a:rPr lang="ja-JP" altLang="en-US" dirty="0" smtClean="0">
                <a:latin typeface="メイリオ" pitchFamily="50" charset="-128"/>
              </a:rPr>
              <a:t>入門編</a:t>
            </a:r>
            <a:endParaRPr lang="en-US" altLang="ja-JP" dirty="0" smtClean="0">
              <a:latin typeface="メイリオ" pitchFamily="50" charset="-128"/>
            </a:endParaRPr>
          </a:p>
          <a:p>
            <a:pPr lvl="1" eaLnBrk="1" hangingPunct="1">
              <a:spcBef>
                <a:spcPct val="5000"/>
              </a:spcBef>
              <a:defRPr/>
            </a:pPr>
            <a:r>
              <a:rPr lang="en-US" altLang="ja-JP" sz="2000" dirty="0" smtClean="0">
                <a:latin typeface="メイリオ" pitchFamily="50" charset="-128"/>
                <a:hlinkClick r:id="rId4"/>
              </a:rPr>
              <a:t>http://www.microsoft.com/japan/sqlserver/2008/self-learning/default.mspx</a:t>
            </a:r>
            <a:endParaRPr lang="en-US" altLang="ja-JP" sz="2000" dirty="0" smtClean="0">
              <a:latin typeface="メイリオ" pitchFamily="50" charset="-128"/>
            </a:endParaRPr>
          </a:p>
          <a:p>
            <a:pPr lvl="1" eaLnBrk="1" hangingPunct="1">
              <a:spcBef>
                <a:spcPct val="5000"/>
              </a:spcBef>
              <a:defRPr/>
            </a:pPr>
            <a:endParaRPr lang="en-US" altLang="ja-JP" dirty="0" smtClean="0">
              <a:latin typeface="メイリオ" pitchFamily="5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ぜひ、ご評価ください</a:t>
            </a:r>
            <a:r>
              <a:rPr lang="ja-JP" altLang="en-US" sz="3200" b="1" dirty="0" smtClean="0"/>
              <a:t>　</a:t>
            </a:r>
            <a:endParaRPr kumimoji="1" lang="ja-JP" altLang="en-US" sz="3200" b="1" dirty="0">
              <a:effectLst/>
              <a:latin typeface="Trebuchet MS" pitchFamily="34" charset="0"/>
            </a:endParaRPr>
          </a:p>
        </p:txBody>
      </p:sp>
      <p:sp>
        <p:nvSpPr>
          <p:cNvPr id="24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143536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ja-JP" sz="2200" b="1" dirty="0" smtClean="0">
                <a:solidFill>
                  <a:srgbClr val="000000"/>
                </a:solidFill>
                <a:latin typeface="メイリオ" pitchFamily="50" charset="-128"/>
              </a:rPr>
              <a:t>Microsoft Windows Server 2008</a:t>
            </a:r>
            <a:r>
              <a:rPr lang="ja-JP" altLang="en-US" sz="2200" b="1" dirty="0" smtClean="0">
                <a:solidFill>
                  <a:srgbClr val="000000"/>
                </a:solidFill>
                <a:latin typeface="メイリオ" pitchFamily="50" charset="-128"/>
              </a:rPr>
              <a:t> </a:t>
            </a:r>
            <a:r>
              <a:rPr lang="en-US" altLang="ja-JP" sz="2200" b="1" dirty="0" smtClean="0">
                <a:solidFill>
                  <a:srgbClr val="000000"/>
                </a:solidFill>
                <a:latin typeface="メイリオ" pitchFamily="50" charset="-128"/>
              </a:rPr>
              <a:t>Enterprise </a:t>
            </a:r>
            <a:endParaRPr lang="en-US" altLang="ja-JP" sz="2200" b="0" dirty="0" smtClean="0">
              <a:latin typeface="メイリオ" pitchFamily="50" charset="-128"/>
            </a:endParaRPr>
          </a:p>
          <a:p>
            <a:pPr lvl="1" eaLnBrk="1" hangingPunct="1">
              <a:defRPr/>
            </a:pPr>
            <a:r>
              <a:rPr lang="ja-JP" altLang="en-US" sz="1800" dirty="0" smtClean="0">
                <a:latin typeface="メイリオ" pitchFamily="50" charset="-128"/>
              </a:rPr>
              <a:t>検証には </a:t>
            </a:r>
            <a:r>
              <a:rPr lang="en-US" altLang="ja-JP" sz="1800" dirty="0" smtClean="0">
                <a:latin typeface="メイリオ" pitchFamily="50" charset="-128"/>
              </a:rPr>
              <a:t>Windows Server 2008 x64 </a:t>
            </a:r>
            <a:r>
              <a:rPr lang="ja-JP" altLang="en-US" sz="1800" dirty="0" smtClean="0">
                <a:latin typeface="メイリオ" pitchFamily="50" charset="-128"/>
              </a:rPr>
              <a:t>の </a:t>
            </a:r>
            <a:r>
              <a:rPr lang="en-US" altLang="ja-JP" sz="1800" dirty="0" smtClean="0">
                <a:latin typeface="メイリオ" pitchFamily="50" charset="-128"/>
              </a:rPr>
              <a:t>Hyper-V </a:t>
            </a:r>
            <a:r>
              <a:rPr lang="ja-JP" altLang="en-US" sz="1800" dirty="0" smtClean="0">
                <a:latin typeface="メイリオ" pitchFamily="50" charset="-128"/>
              </a:rPr>
              <a:t>でゲストに </a:t>
            </a:r>
            <a:r>
              <a:rPr lang="en-US" altLang="ja-JP" sz="1800" dirty="0" smtClean="0">
                <a:latin typeface="メイリオ" pitchFamily="50" charset="-128"/>
              </a:rPr>
              <a:t>Windows </a:t>
            </a:r>
            <a:br>
              <a:rPr lang="en-US" altLang="ja-JP" sz="1800" dirty="0" smtClean="0">
                <a:latin typeface="メイリオ" pitchFamily="50" charset="-128"/>
              </a:rPr>
            </a:br>
            <a:r>
              <a:rPr lang="en-US" altLang="ja-JP" sz="1800" dirty="0" smtClean="0">
                <a:latin typeface="メイリオ" pitchFamily="50" charset="-128"/>
              </a:rPr>
              <a:t>Server 2008 x86 / x64 </a:t>
            </a:r>
            <a:r>
              <a:rPr lang="ja-JP" altLang="en-US" sz="1800" dirty="0" smtClean="0">
                <a:latin typeface="メイリオ" pitchFamily="50" charset="-128"/>
              </a:rPr>
              <a:t>を入れて利用すると便利です</a:t>
            </a:r>
            <a:endParaRPr lang="en-US" altLang="ja-JP" sz="1800" dirty="0" smtClean="0">
              <a:latin typeface="メイリオ" pitchFamily="50" charset="-128"/>
            </a:endParaRPr>
          </a:p>
          <a:p>
            <a:pPr lvl="1" eaLnBrk="1" hangingPunct="1">
              <a:defRPr/>
            </a:pPr>
            <a:r>
              <a:rPr lang="en-US" altLang="ja-JP" sz="1600" dirty="0" smtClean="0">
                <a:latin typeface="メイリオ" pitchFamily="50" charset="-128"/>
                <a:hlinkClick r:id="rId3"/>
              </a:rPr>
              <a:t>http://msdn.microsoft.com/ja-jp/evalcenter/cc137233.aspx</a:t>
            </a:r>
            <a:endParaRPr lang="en-US" altLang="ja-JP" sz="1600" dirty="0" smtClean="0">
              <a:latin typeface="メイリオ" pitchFamily="50" charset="-128"/>
            </a:endParaRPr>
          </a:p>
          <a:p>
            <a:pPr eaLnBrk="1" hangingPunct="1">
              <a:spcBef>
                <a:spcPts val="1200"/>
              </a:spcBef>
              <a:defRPr/>
            </a:pPr>
            <a:r>
              <a:rPr lang="en-US" altLang="ja-JP" sz="2200" b="1" dirty="0" smtClean="0">
                <a:solidFill>
                  <a:srgbClr val="000000"/>
                </a:solidFill>
                <a:latin typeface="メイリオ" pitchFamily="50" charset="-128"/>
              </a:rPr>
              <a:t>Visual Studio Team System 2008 Team Suite</a:t>
            </a:r>
            <a:endParaRPr lang="en-US" altLang="ja-JP" sz="2200" b="0" dirty="0" smtClean="0">
              <a:latin typeface="メイリオ" pitchFamily="50" charset="-128"/>
            </a:endParaRPr>
          </a:p>
          <a:p>
            <a:pPr lvl="1" eaLnBrk="1" hangingPunct="1">
              <a:defRPr/>
            </a:pPr>
            <a:r>
              <a:rPr lang="en-US" altLang="ja-JP" sz="1600" dirty="0" smtClean="0">
                <a:solidFill>
                  <a:srgbClr val="000000"/>
                </a:solidFill>
                <a:latin typeface="メイリオ" pitchFamily="50" charset="-128"/>
                <a:hlinkClick r:id="rId4"/>
              </a:rPr>
              <a:t>http://msdn.microsoft.com/ja-jp/evalcenter/bb655862.aspx</a:t>
            </a:r>
            <a:endParaRPr lang="en-US" altLang="ja-JP" sz="1600" dirty="0" smtClean="0">
              <a:solidFill>
                <a:srgbClr val="000000"/>
              </a:solidFill>
              <a:latin typeface="メイリオ" pitchFamily="50" charset="-128"/>
            </a:endParaRPr>
          </a:p>
          <a:p>
            <a:pPr eaLnBrk="1" hangingPunct="1">
              <a:spcBef>
                <a:spcPts val="1200"/>
              </a:spcBef>
              <a:defRPr/>
            </a:pPr>
            <a:r>
              <a:rPr lang="en-US" altLang="ja-JP" sz="2200" b="1" dirty="0" smtClean="0">
                <a:solidFill>
                  <a:srgbClr val="000000"/>
                </a:solidFill>
                <a:latin typeface="メイリオ" pitchFamily="50" charset="-128"/>
              </a:rPr>
              <a:t>SQL Server 2008 Developer Edition</a:t>
            </a:r>
            <a:endParaRPr lang="en-US" altLang="ja-JP" sz="2200" b="0" dirty="0" smtClean="0">
              <a:latin typeface="メイリオ" pitchFamily="50" charset="-128"/>
            </a:endParaRPr>
          </a:p>
          <a:p>
            <a:pPr lvl="1" eaLnBrk="1" hangingPunct="1">
              <a:defRPr/>
            </a:pPr>
            <a:r>
              <a:rPr lang="en-US" altLang="ja-JP" sz="1800" dirty="0" smtClean="0">
                <a:latin typeface="メイリオ" pitchFamily="50" charset="-128"/>
              </a:rPr>
              <a:t>x86, x64, IA64 </a:t>
            </a:r>
            <a:r>
              <a:rPr lang="ja-JP" altLang="en-US" sz="1800" dirty="0" smtClean="0">
                <a:latin typeface="メイリオ" pitchFamily="50" charset="-128"/>
              </a:rPr>
              <a:t>があります</a:t>
            </a:r>
            <a:endParaRPr lang="en-US" altLang="ja-JP" sz="1800" dirty="0" smtClean="0">
              <a:latin typeface="メイリオ" pitchFamily="50" charset="-128"/>
            </a:endParaRPr>
          </a:p>
          <a:p>
            <a:pPr lvl="1" eaLnBrk="1" hangingPunct="1">
              <a:defRPr/>
            </a:pPr>
            <a:r>
              <a:rPr lang="en-US" altLang="ja-JP" sz="1800" dirty="0" smtClean="0">
                <a:latin typeface="メイリオ" pitchFamily="50" charset="-128"/>
              </a:rPr>
              <a:t>SQL Server 2005</a:t>
            </a:r>
            <a:r>
              <a:rPr lang="ja-JP" altLang="en-US" sz="1800" dirty="0" smtClean="0">
                <a:latin typeface="メイリオ" pitchFamily="50" charset="-128"/>
              </a:rPr>
              <a:t>との共存も可能です（マルチインスタンス）</a:t>
            </a:r>
            <a:endParaRPr lang="en-US" altLang="ja-JP" sz="1800" dirty="0" smtClean="0">
              <a:latin typeface="メイリオ" pitchFamily="50" charset="-128"/>
            </a:endParaRPr>
          </a:p>
          <a:p>
            <a:pPr lvl="1" eaLnBrk="1" hangingPunct="1">
              <a:defRPr/>
            </a:pPr>
            <a:r>
              <a:rPr lang="en-US" altLang="ja-JP" sz="1600" dirty="0" smtClean="0">
                <a:hlinkClick r:id="rId5"/>
              </a:rPr>
              <a:t>http://msdn.microsoft.com/ja-jp/bb851668.aspx</a:t>
            </a:r>
            <a:endParaRPr lang="en-US" altLang="ja-JP" sz="1600" dirty="0" smtClean="0"/>
          </a:p>
          <a:p>
            <a:pPr eaLnBrk="1" hangingPunct="1">
              <a:spcBef>
                <a:spcPts val="1200"/>
              </a:spcBef>
              <a:defRPr/>
            </a:pPr>
            <a:r>
              <a:rPr lang="en-US" altLang="ja-JP" sz="2200" b="1" dirty="0" smtClean="0">
                <a:solidFill>
                  <a:srgbClr val="000000"/>
                </a:solidFill>
                <a:latin typeface="メイリオ" pitchFamily="50" charset="-128"/>
              </a:rPr>
              <a:t>Visual Studio 2008 Service Pack 1 </a:t>
            </a:r>
            <a:endParaRPr lang="en-US" altLang="ja-JP" sz="2200" b="0" dirty="0" smtClean="0">
              <a:latin typeface="メイリオ" pitchFamily="50" charset="-128"/>
            </a:endParaRPr>
          </a:p>
          <a:p>
            <a:pPr lvl="1" eaLnBrk="1" hangingPunct="1">
              <a:defRPr/>
            </a:pPr>
            <a:r>
              <a:rPr lang="en-US" altLang="ja-JP" sz="1800" dirty="0" smtClean="0">
                <a:effectLst/>
                <a:latin typeface="メイリオ" pitchFamily="50" charset="-128"/>
                <a:ea typeface="メイリオ" pitchFamily="50" charset="-128"/>
              </a:rPr>
              <a:t>ADO.NET Entity Framework </a:t>
            </a:r>
            <a:r>
              <a:rPr lang="ja-JP" altLang="en-US" sz="1800" dirty="0" smtClean="0">
                <a:effectLst/>
                <a:latin typeface="メイリオ" pitchFamily="50" charset="-128"/>
                <a:ea typeface="メイリオ" pitchFamily="50" charset="-128"/>
              </a:rPr>
              <a:t>や </a:t>
            </a:r>
            <a:r>
              <a:rPr lang="en-US" altLang="ja-JP" sz="1800" dirty="0" smtClean="0">
                <a:effectLst/>
                <a:latin typeface="メイリオ" pitchFamily="50" charset="-128"/>
                <a:ea typeface="メイリオ" pitchFamily="50" charset="-128"/>
              </a:rPr>
              <a:t>Visual Studio 2008 </a:t>
            </a:r>
            <a:r>
              <a:rPr lang="ja-JP" altLang="en-US" sz="1800" dirty="0" smtClean="0">
                <a:effectLst/>
                <a:latin typeface="メイリオ" pitchFamily="50" charset="-128"/>
                <a:ea typeface="メイリオ" pitchFamily="50" charset="-128"/>
              </a:rPr>
              <a:t>で </a:t>
            </a:r>
            <a:r>
              <a:rPr lang="en-US" altLang="ja-JP" sz="1800" dirty="0" smtClean="0">
                <a:effectLst/>
                <a:latin typeface="メイリオ" pitchFamily="50" charset="-128"/>
                <a:ea typeface="メイリオ" pitchFamily="50" charset="-128"/>
              </a:rPr>
              <a:t>SQL Server 2008 </a:t>
            </a:r>
            <a:r>
              <a:rPr lang="ja-JP" altLang="en-US" sz="1800" dirty="0" smtClean="0">
                <a:effectLst/>
                <a:latin typeface="メイリオ" pitchFamily="50" charset="-128"/>
                <a:ea typeface="メイリオ" pitchFamily="50" charset="-128"/>
              </a:rPr>
              <a:t>へアクセスするデザイナやウィザードが必要とします</a:t>
            </a:r>
            <a:endParaRPr lang="en-US" altLang="ja-JP" sz="1800" dirty="0" smtClean="0">
              <a:effectLst/>
              <a:latin typeface="メイリオ" pitchFamily="50" charset="-128"/>
              <a:ea typeface="メイリオ" pitchFamily="50" charset="-128"/>
            </a:endParaRPr>
          </a:p>
          <a:p>
            <a:pPr lvl="1" eaLnBrk="1" hangingPunct="1">
              <a:defRPr/>
            </a:pPr>
            <a:r>
              <a:rPr lang="en-US" altLang="ja-JP" sz="1600" dirty="0" smtClean="0">
                <a:latin typeface="メイリオ" pitchFamily="50" charset="-128"/>
                <a:hlinkClick r:id="rId6"/>
              </a:rPr>
              <a:t>http://www.microsoft.com/downloads/details.aspx?FamilyId=FBEE1648-7106-44A7-9649-6D9F6D58056E&amp;displaylang=ja</a:t>
            </a:r>
            <a:endParaRPr lang="en-US" altLang="ja-JP" sz="1600" dirty="0" smtClean="0">
              <a:latin typeface="メイリオ" pitchFamily="50" charset="-128"/>
            </a:endParaRPr>
          </a:p>
          <a:p>
            <a:pPr lvl="1" eaLnBrk="1" hangingPunct="1">
              <a:defRPr/>
            </a:pPr>
            <a:endParaRPr lang="en-US" altLang="ja-JP" sz="1600" dirty="0" smtClean="0">
              <a:latin typeface="メイリオ" pitchFamily="5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altLang="ja-JP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Thanks for Attending !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42844" y="2143116"/>
            <a:ext cx="885831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 hangingPunct="1">
              <a:lnSpc>
                <a:spcPct val="150000"/>
              </a:lnSpc>
              <a:buClr>
                <a:srgbClr val="660066"/>
              </a:buClr>
              <a:buSzPct val="85000"/>
              <a:buFont typeface="Wingdings" pitchFamily="2" charset="2"/>
              <a:buNone/>
            </a:pP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お疲れ様でした。</a:t>
            </a: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 hangingPunct="1">
              <a:lnSpc>
                <a:spcPct val="150000"/>
              </a:lnSpc>
              <a:buClr>
                <a:srgbClr val="660066"/>
              </a:buClr>
              <a:buSzPct val="85000"/>
              <a:buFont typeface="Wingdings" pitchFamily="2" charset="2"/>
              <a:buNone/>
            </a:pPr>
            <a:r>
              <a:rPr kumimoji="1" lang="en-US" altLang="ja-JP" sz="2800" dirty="0" smtClean="0">
                <a:latin typeface="メイリオ" pitchFamily="50" charset="-128"/>
                <a:ea typeface="メイリオ" pitchFamily="50" charset="-128"/>
              </a:rPr>
              <a:t>SQL Server 2008 </a:t>
            </a: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をよろしくお願いします。</a:t>
            </a: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 hangingPunct="1">
              <a:lnSpc>
                <a:spcPct val="150000"/>
              </a:lnSpc>
              <a:buClr>
                <a:srgbClr val="660066"/>
              </a:buClr>
              <a:buSzPct val="85000"/>
              <a:buFont typeface="Wingdings" pitchFamily="2" charset="2"/>
              <a:buNone/>
            </a:pPr>
            <a:endParaRPr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pPr algn="ctr" hangingPunct="1">
              <a:lnSpc>
                <a:spcPct val="150000"/>
              </a:lnSpc>
              <a:buClr>
                <a:srgbClr val="660066"/>
              </a:buClr>
              <a:buSzPct val="85000"/>
              <a:buFont typeface="Wingdings" pitchFamily="2" charset="2"/>
              <a:buNone/>
            </a:pPr>
            <a:endParaRPr kumimoji="1"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pPr algn="ctr" hangingPunct="1">
              <a:lnSpc>
                <a:spcPct val="150000"/>
              </a:lnSpc>
              <a:buClr>
                <a:srgbClr val="660066"/>
              </a:buClr>
              <a:buSzPct val="85000"/>
              <a:buFont typeface="Wingdings" pitchFamily="2" charset="2"/>
              <a:buNone/>
            </a:pPr>
            <a:endParaRPr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pPr algn="ctr" hangingPunct="1">
              <a:lnSpc>
                <a:spcPct val="150000"/>
              </a:lnSpc>
              <a:buClr>
                <a:srgbClr val="660066"/>
              </a:buClr>
              <a:buSzPct val="85000"/>
              <a:buFont typeface="Wingdings" pitchFamily="2" charset="2"/>
              <a:buNone/>
            </a:pPr>
            <a:endParaRPr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pPr algn="ctr" hangingPunct="1">
              <a:lnSpc>
                <a:spcPct val="150000"/>
              </a:lnSpc>
              <a:buClr>
                <a:srgbClr val="660066"/>
              </a:buClr>
              <a:buSzPct val="85000"/>
              <a:buFont typeface="Wingdings" pitchFamily="2" charset="2"/>
              <a:buNone/>
            </a:pPr>
            <a:endParaRPr kumimoji="1"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pPr algn="ctr" hangingPunct="1">
              <a:lnSpc>
                <a:spcPct val="150000"/>
              </a:lnSpc>
              <a:buClr>
                <a:srgbClr val="660066"/>
              </a:buClr>
              <a:buSzPct val="85000"/>
              <a:buFont typeface="Wingdings" pitchFamily="2" charset="2"/>
              <a:buNone/>
            </a:pPr>
            <a:r>
              <a:rPr lang="en-US" altLang="ja-JP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itchFamily="2" charset="0"/>
                <a:ea typeface="メイリオ" pitchFamily="50" charset="-128"/>
              </a:rPr>
              <a:t>Genius Hirai Presents</a:t>
            </a:r>
            <a:endParaRPr kumimoji="1" lang="ja-JP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メイリオ" pitchFamily="5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アジェンダ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</a:pP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ts val="800"/>
              </a:spcBef>
            </a:pPr>
            <a:r>
              <a:rPr kumimoji="1" lang="en-US" altLang="ja-JP" sz="2800" dirty="0" smtClean="0">
                <a:latin typeface="メイリオ" pitchFamily="50" charset="-128"/>
                <a:ea typeface="メイリオ" pitchFamily="50" charset="-128"/>
              </a:rPr>
              <a:t>MERGE </a:t>
            </a: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ステートメント</a:t>
            </a: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ts val="800"/>
              </a:spcBef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ユーザー定義テーブル型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ts val="800"/>
              </a:spcBef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ロックエスカレーション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ts val="800"/>
              </a:spcBef>
            </a:pPr>
            <a:r>
              <a:rPr kumimoji="1" lang="en-US" altLang="ja-JP" sz="2800" dirty="0" smtClean="0">
                <a:latin typeface="メイリオ" pitchFamily="50" charset="-128"/>
                <a:ea typeface="メイリオ" pitchFamily="50" charset="-128"/>
              </a:rPr>
              <a:t>Date &amp; Time </a:t>
            </a: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型</a:t>
            </a: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ts val="800"/>
              </a:spcBef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階層データ型（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hierarchyid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）</a:t>
            </a: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ts val="800"/>
              </a:spcBef>
            </a:pP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FILESTREAM 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ストレージ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ts val="800"/>
              </a:spcBef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空間データ型 （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geometry, geography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）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ts val="800"/>
              </a:spcBef>
            </a:pPr>
            <a:r>
              <a:rPr lang="en-US" altLang="ja-JP" sz="2800" dirty="0" smtClean="0">
                <a:latin typeface="メイリオ" pitchFamily="50" charset="-128"/>
              </a:rPr>
              <a:t>JIS 2004 </a:t>
            </a:r>
            <a:r>
              <a:rPr lang="ja-JP" altLang="en-US" sz="2800" dirty="0" smtClean="0">
                <a:latin typeface="メイリオ" pitchFamily="50" charset="-128"/>
              </a:rPr>
              <a:t>対応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altLang="ja-JP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MERGE </a:t>
            </a:r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ステートメント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80077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14353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ja-JP" altLang="en-US" b="1" dirty="0" smtClean="0"/>
              <a:t>単一ステートメントで </a:t>
            </a:r>
            <a:r>
              <a:rPr lang="en-US" altLang="ja-JP" b="1" dirty="0" smtClean="0"/>
              <a:t>INSERT</a:t>
            </a:r>
            <a:r>
              <a:rPr lang="ja-JP" altLang="en-US" b="1" dirty="0" smtClean="0"/>
              <a:t>、</a:t>
            </a:r>
            <a:r>
              <a:rPr lang="en-US" altLang="ja-JP" b="1" dirty="0" smtClean="0"/>
              <a:t>UPDATE</a:t>
            </a:r>
            <a:r>
              <a:rPr lang="ja-JP" altLang="en-US" b="1" dirty="0" smtClean="0"/>
              <a:t>、</a:t>
            </a:r>
            <a:r>
              <a:rPr lang="en-US" altLang="ja-JP" b="1" dirty="0" smtClean="0"/>
              <a:t>DELETE </a:t>
            </a:r>
            <a:br>
              <a:rPr lang="en-US" altLang="ja-JP" b="1" dirty="0" smtClean="0"/>
            </a:br>
            <a:r>
              <a:rPr lang="ja-JP" altLang="en-US" b="1" dirty="0" smtClean="0"/>
              <a:t>操作を実行</a:t>
            </a:r>
            <a:endParaRPr lang="ja-JP" altLang="en-US" b="1" dirty="0"/>
          </a:p>
          <a:p>
            <a:pPr lvl="1">
              <a:spcBef>
                <a:spcPts val="600"/>
              </a:spcBef>
            </a:pPr>
            <a:r>
              <a:rPr lang="en-US" altLang="ja-JP" sz="2200" dirty="0" smtClean="0"/>
              <a:t>ANSI SQL 2006 </a:t>
            </a:r>
            <a:r>
              <a:rPr lang="ja-JP" altLang="en-US" sz="2200" dirty="0" smtClean="0"/>
              <a:t>準拠</a:t>
            </a:r>
            <a:endParaRPr lang="en-US" altLang="ja-JP" sz="2200" dirty="0" smtClean="0"/>
          </a:p>
          <a:p>
            <a:pPr lvl="1">
              <a:spcBef>
                <a:spcPts val="600"/>
              </a:spcBef>
            </a:pPr>
            <a:r>
              <a:rPr lang="ja-JP" altLang="en-US" sz="2200" dirty="0" smtClean="0"/>
              <a:t>ユーザー定義テーブル型と組み合わせれば明細テーブルへの複数行の更新が容易</a:t>
            </a:r>
            <a:endParaRPr lang="en-US" altLang="ja-JP" sz="2200" dirty="0" smtClean="0"/>
          </a:p>
          <a:p>
            <a:pPr lvl="2">
              <a:spcBef>
                <a:spcPts val="600"/>
              </a:spcBef>
            </a:pPr>
            <a:r>
              <a:rPr lang="en-US" altLang="ja-JP" dirty="0" smtClean="0"/>
              <a:t>IF NOT EXISTS(SELECT ....) </a:t>
            </a:r>
            <a:r>
              <a:rPr lang="ja-JP" altLang="en-US" dirty="0" smtClean="0"/>
              <a:t>はもういらないかも</a:t>
            </a:r>
            <a:endParaRPr lang="en-US" altLang="ja-JP" dirty="0" smtClean="0"/>
          </a:p>
          <a:p>
            <a:pPr lvl="2">
              <a:spcBef>
                <a:spcPct val="5000"/>
              </a:spcBef>
            </a:pPr>
            <a:endParaRPr lang="en-US" altLang="ja-JP" dirty="0" smtClean="0"/>
          </a:p>
          <a:p>
            <a:pPr lvl="2">
              <a:spcBef>
                <a:spcPct val="5000"/>
              </a:spcBef>
            </a:pPr>
            <a:endParaRPr lang="en-US" altLang="ja-JP" dirty="0" smtClean="0"/>
          </a:p>
          <a:p>
            <a:pPr lvl="2">
              <a:spcBef>
                <a:spcPct val="5000"/>
              </a:spcBef>
            </a:pPr>
            <a:endParaRPr lang="en-US" altLang="ja-JP" dirty="0" smtClean="0"/>
          </a:p>
          <a:p>
            <a:pPr lvl="2">
              <a:spcBef>
                <a:spcPct val="5000"/>
              </a:spcBef>
            </a:pPr>
            <a:endParaRPr lang="en-US" altLang="ja-JP" dirty="0" smtClean="0"/>
          </a:p>
          <a:p>
            <a:pPr lvl="2">
              <a:spcBef>
                <a:spcPct val="5000"/>
              </a:spcBef>
            </a:pPr>
            <a:endParaRPr lang="en-US" altLang="ja-JP" dirty="0" smtClean="0"/>
          </a:p>
          <a:p>
            <a:pPr lvl="2">
              <a:spcBef>
                <a:spcPct val="5000"/>
              </a:spcBef>
            </a:pPr>
            <a:endParaRPr lang="en-US" altLang="ja-JP" dirty="0" smtClean="0"/>
          </a:p>
          <a:p>
            <a:pPr lvl="2">
              <a:spcBef>
                <a:spcPct val="5000"/>
              </a:spcBef>
            </a:pPr>
            <a:endParaRPr lang="en-US" altLang="ja-JP" dirty="0" smtClean="0"/>
          </a:p>
          <a:p>
            <a:pPr lvl="1">
              <a:spcBef>
                <a:spcPct val="5000"/>
              </a:spcBef>
            </a:pPr>
            <a:endParaRPr lang="en-US" altLang="ja-JP" dirty="0" smtClean="0"/>
          </a:p>
          <a:p>
            <a:pPr lvl="1">
              <a:spcBef>
                <a:spcPct val="5000"/>
              </a:spcBef>
            </a:pPr>
            <a:endParaRPr lang="en-US" altLang="ja-JP" dirty="0" smtClean="0"/>
          </a:p>
          <a:p>
            <a:pPr lvl="1">
              <a:spcBef>
                <a:spcPct val="5000"/>
              </a:spcBef>
              <a:buNone/>
            </a:pPr>
            <a:r>
              <a:rPr lang="en-US" altLang="ja-JP" sz="2000" dirty="0" smtClean="0"/>
              <a:t>	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28600" y="3500438"/>
            <a:ext cx="5257800" cy="2590800"/>
          </a:xfrm>
          <a:prstGeom prst="rect">
            <a:avLst/>
          </a:prstGeom>
          <a:solidFill>
            <a:srgbClr val="FFFFFF">
              <a:alpha val="50196"/>
            </a:srgbClr>
          </a:solidFill>
          <a:ln w="3175">
            <a:solidFill>
              <a:schemeClr val="tx1">
                <a:lumMod val="95000"/>
                <a:lumOff val="5000"/>
              </a:schemeClr>
            </a:solidFill>
          </a:ln>
          <a:effectLst/>
        </p:spPr>
        <p:txBody>
          <a:bodyPr wrap="square" lIns="72000" bIns="0" rtlCol="0">
            <a:noAutofit/>
          </a:bodyPr>
          <a:lstStyle/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MERGE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Table1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USING 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SELECT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1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AS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F1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'AAA'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AS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F2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AS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Foo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ON 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Table1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F1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Foo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F1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WHEN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/>
                <a:ea typeface="ＭＳ ゴシック"/>
                <a:cs typeface="Times New Roman"/>
              </a:rPr>
              <a:t>MATCHED AND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Table1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F2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'XXX'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THEN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DELETE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WHEN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/>
                <a:ea typeface="ＭＳ ゴシック"/>
                <a:cs typeface="Times New Roman"/>
              </a:rPr>
              <a:t>MATCHED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THEN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UPDATE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F1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Foo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F1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F2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'XXX'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WHEN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/>
                <a:ea typeface="ＭＳ ゴシック"/>
                <a:cs typeface="Times New Roman"/>
              </a:rPr>
              <a:t>NOT MATCHED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THEN</a:t>
            </a:r>
            <a:endParaRPr lang="ja-JP" altLang="en-US" sz="105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INSERT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VALUES 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Foo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F1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Foo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F2</a:t>
            </a:r>
            <a:r>
              <a:rPr lang="en-US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</a:t>
            </a:r>
            <a:endParaRPr lang="ja-JP" sz="1000" kern="100" dirty="0">
              <a:latin typeface="+mn-ea"/>
              <a:cs typeface="Courier New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38800" y="3693573"/>
            <a:ext cx="3429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</a:pPr>
            <a:r>
              <a:rPr lang="ja-JP" altLang="en-US" sz="2000" dirty="0" smtClean="0"/>
              <a:t>動き</a:t>
            </a:r>
            <a:endParaRPr lang="en-US" altLang="ja-JP" sz="2000" dirty="0" smtClean="0"/>
          </a:p>
          <a:p>
            <a:pPr marL="357188" indent="-357188">
              <a:spcBef>
                <a:spcPts val="1200"/>
              </a:spcBef>
              <a:buFont typeface="+mj-ea"/>
              <a:buAutoNum type="circleNumDbPlain"/>
            </a:pPr>
            <a:r>
              <a:rPr lang="ja-JP" altLang="en-US" sz="2000" dirty="0" smtClean="0"/>
              <a:t>１回目は行が追加される</a:t>
            </a:r>
            <a:endParaRPr lang="en-US" altLang="ja-JP" sz="2000" dirty="0" smtClean="0"/>
          </a:p>
          <a:p>
            <a:pPr marL="357188" indent="-357188">
              <a:spcBef>
                <a:spcPts val="1200"/>
              </a:spcBef>
              <a:buFont typeface="+mj-ea"/>
              <a:buAutoNum type="circleNumDbPlain"/>
            </a:pPr>
            <a:r>
              <a:rPr lang="ja-JP" altLang="en-US" sz="2000" dirty="0" smtClean="0"/>
              <a:t>２回目で </a:t>
            </a:r>
            <a:r>
              <a:rPr lang="en-US" altLang="ja-JP" sz="2000" dirty="0" smtClean="0"/>
              <a:t>"AAA”</a:t>
            </a:r>
            <a:r>
              <a:rPr lang="ja-JP" altLang="en-US" sz="2000" dirty="0" smtClean="0"/>
              <a:t>が </a:t>
            </a:r>
            <a:r>
              <a:rPr lang="en-US" altLang="ja-JP" sz="2000" dirty="0" smtClean="0"/>
              <a:t>"XXX” </a:t>
            </a:r>
            <a:r>
              <a:rPr lang="ja-JP" altLang="en-US" sz="2000" dirty="0" smtClean="0"/>
              <a:t>に更新される</a:t>
            </a:r>
            <a:endParaRPr lang="en-US" altLang="ja-JP" sz="2000" dirty="0" smtClean="0"/>
          </a:p>
          <a:p>
            <a:pPr marL="357188" indent="-357188">
              <a:spcBef>
                <a:spcPts val="1200"/>
              </a:spcBef>
              <a:buFont typeface="+mj-ea"/>
              <a:buAutoNum type="circleNumDbPlain"/>
            </a:pPr>
            <a:r>
              <a:rPr lang="ja-JP" altLang="en-US" sz="2000" dirty="0" smtClean="0"/>
              <a:t>３回目は行が削除される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ユーザー定義テーブル型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80077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14353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ja-JP" altLang="en-US" b="1" dirty="0" smtClean="0"/>
              <a:t>特長</a:t>
            </a:r>
          </a:p>
          <a:p>
            <a:pPr lvl="1">
              <a:spcBef>
                <a:spcPts val="0"/>
              </a:spcBef>
            </a:pPr>
            <a:r>
              <a:rPr lang="en-US" altLang="ja-JP" sz="2200" dirty="0" smtClean="0"/>
              <a:t>CREATE TYPE </a:t>
            </a:r>
            <a:r>
              <a:rPr lang="ja-JP" altLang="en-US" sz="2200" dirty="0" smtClean="0"/>
              <a:t>ステートメントで定義</a:t>
            </a:r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ストアドプロシージャや関数内でテーブル値の入力パラメータとして使用</a:t>
            </a:r>
          </a:p>
          <a:p>
            <a:pPr lvl="2">
              <a:spcBef>
                <a:spcPts val="0"/>
              </a:spcBef>
            </a:pPr>
            <a:r>
              <a:rPr lang="ja-JP" altLang="en-US" dirty="0" smtClean="0"/>
              <a:t>配列</a:t>
            </a:r>
            <a:r>
              <a:rPr lang="en-US" altLang="ja-JP" dirty="0" smtClean="0"/>
              <a:t>(</a:t>
            </a:r>
            <a:r>
              <a:rPr lang="ja-JP" altLang="en-US" dirty="0" smtClean="0"/>
              <a:t>コレクション</a:t>
            </a:r>
            <a:r>
              <a:rPr lang="en-US" altLang="ja-JP" dirty="0" smtClean="0"/>
              <a:t>)</a:t>
            </a:r>
            <a:r>
              <a:rPr lang="ja-JP" altLang="en-US" dirty="0" smtClean="0"/>
              <a:t>のような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データの受け渡しに最適</a:t>
            </a:r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テーブル値は </a:t>
            </a:r>
            <a:r>
              <a:rPr lang="en-US" altLang="ja-JP" sz="2200" dirty="0" smtClean="0"/>
              <a:t>tempdb </a:t>
            </a:r>
            <a:r>
              <a:rPr lang="ja-JP" altLang="en-US" sz="2200" dirty="0" smtClean="0"/>
              <a:t>に</a:t>
            </a:r>
            <a:r>
              <a:rPr lang="en-US" altLang="ja-JP" sz="2200" dirty="0" smtClean="0"/>
              <a:t/>
            </a:r>
            <a:br>
              <a:rPr lang="en-US" altLang="ja-JP" sz="2200" dirty="0" smtClean="0"/>
            </a:br>
            <a:r>
              <a:rPr lang="ja-JP" altLang="en-US" sz="2200" dirty="0" smtClean="0"/>
              <a:t>置かれる</a:t>
            </a:r>
            <a:endParaRPr lang="en-US" altLang="ja-JP" sz="2200" dirty="0" smtClean="0"/>
          </a:p>
          <a:p>
            <a:pPr>
              <a:spcBef>
                <a:spcPts val="1200"/>
              </a:spcBef>
            </a:pPr>
            <a:r>
              <a:rPr lang="ja-JP" altLang="en-US" b="1" dirty="0" smtClean="0"/>
              <a:t>シナリオ</a:t>
            </a:r>
            <a:endParaRPr lang="en-US" altLang="ja-JP" b="1" dirty="0" smtClean="0"/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１つの注文ヘッダー情報に対</a:t>
            </a:r>
            <a:r>
              <a:rPr lang="en-US" altLang="ja-JP" sz="2200" dirty="0" smtClean="0"/>
              <a:t/>
            </a:r>
            <a:br>
              <a:rPr lang="en-US" altLang="ja-JP" sz="2200" dirty="0" smtClean="0"/>
            </a:br>
            <a:r>
              <a:rPr lang="ja-JP" altLang="en-US" sz="2200" dirty="0" smtClean="0"/>
              <a:t>する </a:t>
            </a:r>
            <a:r>
              <a:rPr lang="en-US" altLang="ja-JP" sz="2200" dirty="0" smtClean="0"/>
              <a:t>n </a:t>
            </a:r>
            <a:r>
              <a:rPr lang="ja-JP" altLang="en-US" sz="2200" dirty="0" smtClean="0"/>
              <a:t>個の注文明細行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857752" y="2105044"/>
            <a:ext cx="4038600" cy="4038600"/>
          </a:xfrm>
          <a:prstGeom prst="rect">
            <a:avLst/>
          </a:prstGeom>
          <a:solidFill>
            <a:srgbClr val="F8F8F8">
              <a:alpha val="50196"/>
            </a:srgbClr>
          </a:solidFill>
          <a:ln w="3175">
            <a:solidFill>
              <a:schemeClr val="tx1">
                <a:lumMod val="95000"/>
                <a:lumOff val="5000"/>
              </a:schemeClr>
            </a:solidFill>
          </a:ln>
          <a:effectLst/>
        </p:spPr>
        <p:txBody>
          <a:bodyPr wrap="square" lIns="72000" bIns="0" rtlCol="0">
            <a:noAutofit/>
          </a:bodyPr>
          <a:lstStyle/>
          <a:p>
            <a:r>
              <a:rPr 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-- </a:t>
            </a:r>
            <a:r>
              <a:rPr lang="ja-JP" alt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定義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CREATE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TYPE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MyMember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AS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table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ID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int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IDENTITY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1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1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),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Name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nvarchar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20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))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GO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--</a:t>
            </a:r>
            <a:r>
              <a:rPr lang="ja-JP" alt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ストアドプロシージャ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CREATE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PROC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proc1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@m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MyMember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READONLY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AS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  SELECT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*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FROM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@m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GO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--</a:t>
            </a:r>
            <a:r>
              <a:rPr lang="ja-JP" alt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実行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DECLARE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@tb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MyMember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INSERT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INTO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@tb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VALUES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sz="1600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N'</a:t>
            </a:r>
            <a:r>
              <a:rPr lang="ja-JP" altLang="en-US" sz="1600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ジニアス</a:t>
            </a:r>
            <a:r>
              <a:rPr lang="en-US" sz="1600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'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),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sz="1600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N'</a:t>
            </a:r>
            <a:r>
              <a:rPr lang="ja-JP" altLang="en-US" sz="1600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平井昌人</a:t>
            </a:r>
            <a:r>
              <a:rPr lang="en-US" sz="1600" kern="0" dirty="0" smtClean="0">
                <a:solidFill>
                  <a:srgbClr val="FF0000"/>
                </a:solidFill>
                <a:latin typeface="ＭＳ ゴシック"/>
                <a:ea typeface="ＭＳ ゴシック"/>
                <a:cs typeface="Times New Roman"/>
              </a:rPr>
              <a:t>'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EXECUTE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proc1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@tb</a:t>
            </a:r>
            <a:endParaRPr lang="ja-JP" sz="1000" kern="100" dirty="0">
              <a:latin typeface="ＭＳ ゴシック"/>
              <a:ea typeface="ＭＳ ゴシック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ユーザー定義テーブル型 </a:t>
            </a:r>
            <a:r>
              <a:rPr lang="en-US" altLang="ja-JP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+ MERGE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80077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14353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ja-JP" altLang="en-US" b="1" dirty="0" smtClean="0"/>
              <a:t>件数が不特定の明細データなどの </a:t>
            </a:r>
            <a:r>
              <a:rPr lang="en-US" altLang="ja-JP" b="1" dirty="0" smtClean="0"/>
              <a:t>CUD </a:t>
            </a:r>
            <a:r>
              <a:rPr lang="ja-JP" altLang="en-US" b="1" dirty="0" smtClean="0"/>
              <a:t>に威力を発揮</a:t>
            </a:r>
          </a:p>
          <a:p>
            <a:pPr lvl="1">
              <a:spcBef>
                <a:spcPts val="0"/>
              </a:spcBef>
            </a:pPr>
            <a:r>
              <a:rPr lang="ja-JP" altLang="en-US" sz="2000" dirty="0" smtClean="0"/>
              <a:t>ユーザーテーブル型をパラメータとして受け取り、</a:t>
            </a:r>
            <a:r>
              <a:rPr lang="en-US" altLang="ja-JP" sz="2000" dirty="0" smtClean="0"/>
              <a:t>MERGE</a:t>
            </a:r>
            <a:r>
              <a:rPr lang="ja-JP" altLang="en-US" sz="2000" dirty="0" smtClean="0"/>
              <a:t>ステートメントで一括更新するストアドプロシージャを定義</a:t>
            </a:r>
            <a:endParaRPr lang="en-US" altLang="ja-JP" sz="2000" dirty="0" smtClean="0"/>
          </a:p>
          <a:p>
            <a:pPr lvl="1">
              <a:spcBef>
                <a:spcPts val="0"/>
              </a:spcBef>
            </a:pPr>
            <a:r>
              <a:rPr lang="en-US" altLang="ja-JP" sz="2000" dirty="0" smtClean="0"/>
              <a:t>DataTable </a:t>
            </a:r>
            <a:r>
              <a:rPr lang="ja-JP" altLang="en-US" sz="2000" dirty="0" smtClean="0"/>
              <a:t>にレコードをセットしてパラメータに与える</a:t>
            </a:r>
            <a:endParaRPr lang="en-US" altLang="ja-JP" sz="20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2400" y="2405082"/>
            <a:ext cx="4038600" cy="3810000"/>
          </a:xfrm>
          <a:prstGeom prst="rect">
            <a:avLst/>
          </a:prstGeom>
          <a:solidFill>
            <a:srgbClr val="FFFFFF">
              <a:alpha val="49804"/>
            </a:srgbClr>
          </a:solidFill>
          <a:ln w="3175">
            <a:solidFill>
              <a:schemeClr val="tx1">
                <a:lumMod val="95000"/>
                <a:lumOff val="5000"/>
              </a:schemeClr>
            </a:solidFill>
          </a:ln>
          <a:effectLst/>
        </p:spPr>
        <p:txBody>
          <a:bodyPr wrap="square" lIns="72000" bIns="0" rtlCol="0">
            <a:noAutofit/>
          </a:bodyPr>
          <a:lstStyle/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CREATE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PROCEDURE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sp_testCUD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 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@tb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workTB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READONLY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AS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MERGE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INTO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ja-JP" alt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明細</a:t>
            </a:r>
            <a:r>
              <a:rPr lang="ja-JP" alt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AS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masterTB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USING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SELECT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*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FROM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@tb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AS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workTB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ON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masterTB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F1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workTB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F1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-- </a:t>
            </a:r>
            <a:r>
              <a:rPr lang="ja-JP" alt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両方にあれば更新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WHEN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MATCHED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THEN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UPDATE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SET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F2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=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workTB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F2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-- </a:t>
            </a:r>
            <a:r>
              <a:rPr lang="ja-JP" alt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マスターになければ挿入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WHEN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NOT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MATCHED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BY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TARGET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THEN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INSERT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VALUES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(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workTB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F1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,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workTB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.</a:t>
            </a:r>
            <a:r>
              <a:rPr lang="en-US" sz="1600" kern="0" dirty="0" smtClean="0">
                <a:solidFill>
                  <a:srgbClr val="008080"/>
                </a:solidFill>
                <a:latin typeface="ＭＳ ゴシック"/>
                <a:ea typeface="ＭＳ ゴシック"/>
                <a:cs typeface="Times New Roman"/>
              </a:rPr>
              <a:t>F2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)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-- </a:t>
            </a:r>
            <a:r>
              <a:rPr lang="ja-JP" alt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ワーク</a:t>
            </a:r>
            <a:r>
              <a:rPr 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TB</a:t>
            </a:r>
            <a:r>
              <a:rPr lang="ja-JP" alt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からなくなっていれば削除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WHEN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NOT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MATCHED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BY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SOURCE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THEN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DELETE</a:t>
            </a:r>
            <a:r>
              <a:rPr lang="en-US" sz="1600" kern="0" dirty="0" smtClean="0">
                <a:solidFill>
                  <a:srgbClr val="808080"/>
                </a:solidFill>
                <a:latin typeface="ＭＳ ゴシック"/>
                <a:ea typeface="ＭＳ ゴシック"/>
                <a:cs typeface="Times New Roman"/>
              </a:rPr>
              <a:t>;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endParaRPr lang="ja-JP" sz="1000" kern="100" dirty="0">
              <a:latin typeface="ＭＳ ゴシック"/>
              <a:ea typeface="ＭＳ ゴシック"/>
              <a:cs typeface="Times New Roman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43400" y="2405082"/>
            <a:ext cx="4648200" cy="3810000"/>
          </a:xfrm>
          <a:prstGeom prst="rect">
            <a:avLst/>
          </a:prstGeom>
          <a:solidFill>
            <a:srgbClr val="FFFFFF">
              <a:alpha val="49804"/>
            </a:srgbClr>
          </a:solidFill>
          <a:ln w="3175">
            <a:solidFill>
              <a:schemeClr val="tx1">
                <a:lumMod val="95000"/>
                <a:lumOff val="5000"/>
              </a:schemeClr>
            </a:solidFill>
          </a:ln>
          <a:effectLst/>
        </p:spPr>
        <p:txBody>
          <a:bodyPr wrap="square" lIns="72000" bIns="0" rtlCol="0">
            <a:noAutofit/>
          </a:bodyPr>
          <a:lstStyle/>
          <a:p>
            <a:r>
              <a:rPr 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//</a:t>
            </a:r>
            <a:r>
              <a:rPr lang="ja-JP" alt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明細レコードの取得</a:t>
            </a:r>
            <a:endParaRPr lang="ja-JP" altLang="en-US" sz="11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var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adp =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new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SqlDataAdapter(</a:t>
            </a:r>
            <a:r>
              <a:rPr lang="en-US" sz="1600" kern="0" dirty="0" smtClean="0">
                <a:solidFill>
                  <a:srgbClr val="A31515"/>
                </a:solidFill>
                <a:latin typeface="ＭＳ ゴシック"/>
                <a:ea typeface="ＭＳ ゴシック"/>
                <a:cs typeface="Times New Roman"/>
              </a:rPr>
              <a:t>"SELECT * FROM </a:t>
            </a:r>
            <a:r>
              <a:rPr lang="ja-JP" altLang="en-US" sz="1600" kern="0" dirty="0" smtClean="0">
                <a:solidFill>
                  <a:srgbClr val="A31515"/>
                </a:solidFill>
                <a:latin typeface="ＭＳ ゴシック"/>
                <a:ea typeface="ＭＳ ゴシック"/>
                <a:cs typeface="Times New Roman"/>
              </a:rPr>
              <a:t>明細</a:t>
            </a:r>
            <a:r>
              <a:rPr lang="en-US" sz="1600" kern="0" dirty="0" smtClean="0">
                <a:solidFill>
                  <a:srgbClr val="A31515"/>
                </a:solidFill>
                <a:latin typeface="ＭＳ ゴシック"/>
                <a:ea typeface="ＭＳ ゴシック"/>
                <a:cs typeface="Times New Roman"/>
              </a:rPr>
              <a:t>"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, cn);</a:t>
            </a:r>
            <a:endParaRPr lang="ja-JP" altLang="en-US" sz="11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var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tb =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new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</a:t>
            </a:r>
            <a:r>
              <a:rPr lang="en-US" sz="1600" kern="0" dirty="0" smtClean="0">
                <a:solidFill>
                  <a:srgbClr val="2B91AF"/>
                </a:solidFill>
                <a:latin typeface="ＭＳ ゴシック"/>
                <a:ea typeface="ＭＳ ゴシック"/>
                <a:cs typeface="Times New Roman"/>
              </a:rPr>
              <a:t>DataTable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();</a:t>
            </a:r>
            <a:endParaRPr lang="ja-JP" altLang="en-US" sz="11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adp.Fill(localTable);</a:t>
            </a:r>
            <a:endParaRPr lang="ja-JP" altLang="en-US" sz="11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this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.dataGridView1.DataSource = localTable;</a:t>
            </a:r>
            <a:endParaRPr lang="ja-JP" altLang="en-US" sz="1100" kern="100" dirty="0" smtClean="0">
              <a:latin typeface="ＭＳ ゴシック"/>
              <a:ea typeface="ＭＳ ゴシック"/>
              <a:cs typeface="Times New Roman"/>
            </a:endParaRPr>
          </a:p>
          <a:p>
            <a:endParaRPr lang="en-US" sz="1600" kern="0" dirty="0" smtClean="0">
              <a:solidFill>
                <a:srgbClr val="0000FF"/>
              </a:solidFill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//</a:t>
            </a:r>
            <a:r>
              <a:rPr lang="ja-JP" altLang="en-US" sz="1600" kern="0" dirty="0" smtClean="0">
                <a:solidFill>
                  <a:srgbClr val="008000"/>
                </a:solidFill>
                <a:latin typeface="ＭＳ ゴシック"/>
                <a:ea typeface="ＭＳ ゴシック"/>
                <a:cs typeface="Times New Roman"/>
              </a:rPr>
              <a:t>明細レコードをまとめて更新</a:t>
            </a:r>
            <a:endParaRPr lang="en-US" altLang="ja-JP" sz="1600" kern="0" dirty="0" smtClean="0">
              <a:solidFill>
                <a:srgbClr val="008000"/>
              </a:solidFill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var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cmd = </a:t>
            </a:r>
            <a:r>
              <a:rPr lang="en-US" sz="1600" kern="0" dirty="0" smtClean="0">
                <a:solidFill>
                  <a:srgbClr val="0000FF"/>
                </a:solidFill>
                <a:latin typeface="ＭＳ ゴシック"/>
                <a:ea typeface="ＭＳ ゴシック"/>
                <a:cs typeface="Times New Roman"/>
              </a:rPr>
              <a:t>new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 SqlCommand(</a:t>
            </a:r>
            <a:r>
              <a:rPr lang="en-US" sz="1600" kern="0" dirty="0" smtClean="0">
                <a:solidFill>
                  <a:srgbClr val="A31515"/>
                </a:solidFill>
                <a:latin typeface="ＭＳ ゴシック"/>
                <a:ea typeface="ＭＳ ゴシック"/>
                <a:cs typeface="Times New Roman"/>
              </a:rPr>
              <a:t>"sp_testCUD"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, cn);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cmd.CommandType =</a:t>
            </a:r>
          </a:p>
          <a:p>
            <a:r>
              <a:rPr lang="en-US" sz="1600" kern="0" dirty="0" smtClean="0">
                <a:solidFill>
                  <a:srgbClr val="2B91AF"/>
                </a:solidFill>
                <a:latin typeface="ＭＳ ゴシック"/>
                <a:ea typeface="ＭＳ ゴシック"/>
                <a:cs typeface="Times New Roman"/>
              </a:rPr>
              <a:t>    CommandType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.StoredProcedure;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cmd.Parameters.Add(</a:t>
            </a:r>
            <a:r>
              <a:rPr lang="en-US" sz="1600" kern="0" dirty="0" smtClean="0">
                <a:solidFill>
                  <a:srgbClr val="A31515"/>
                </a:solidFill>
                <a:latin typeface="ＭＳ ゴシック"/>
                <a:ea typeface="ＭＳ ゴシック"/>
                <a:cs typeface="Times New Roman"/>
              </a:rPr>
              <a:t>"@tb"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, </a:t>
            </a:r>
          </a:p>
          <a:p>
            <a:r>
              <a:rPr lang="en-US" sz="1600" kern="0" dirty="0" smtClean="0">
                <a:solidFill>
                  <a:srgbClr val="2B91AF"/>
                </a:solidFill>
                <a:latin typeface="ＭＳ ゴシック"/>
                <a:ea typeface="ＭＳ ゴシック"/>
                <a:cs typeface="Times New Roman"/>
              </a:rPr>
              <a:t>                   SqlDbType</a:t>
            </a:r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.Structured);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cmd.Parameters[0].Value = localTable;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  <a:p>
            <a:r>
              <a:rPr lang="en-US" sz="1600" kern="0" dirty="0" smtClean="0">
                <a:latin typeface="ＭＳ ゴシック"/>
                <a:ea typeface="ＭＳ ゴシック"/>
                <a:cs typeface="Times New Roman"/>
              </a:rPr>
              <a:t>cmd.ExecuteNonQuery();</a:t>
            </a:r>
            <a:endParaRPr lang="ja-JP" altLang="en-US" sz="1000" kern="100" dirty="0" smtClean="0">
              <a:latin typeface="ＭＳ ゴシック"/>
              <a:ea typeface="ＭＳ ゴシック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ロックエスカレーションの無効化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80077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14353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en-US" altLang="ja-JP" b="1" dirty="0" smtClean="0"/>
              <a:t>LOCK_ESCALATION </a:t>
            </a:r>
            <a:r>
              <a:rPr lang="ja-JP" altLang="en-US" b="1" dirty="0" smtClean="0"/>
              <a:t>オプション</a:t>
            </a:r>
            <a:endParaRPr lang="en-US" altLang="ja-JP" b="1" dirty="0" smtClean="0"/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ロックエスカレーション</a:t>
            </a:r>
            <a:endParaRPr lang="en-US" altLang="ja-JP" sz="2200" dirty="0" smtClean="0"/>
          </a:p>
          <a:p>
            <a:pPr lvl="2">
              <a:spcBef>
                <a:spcPts val="0"/>
              </a:spcBef>
            </a:pPr>
            <a:r>
              <a:rPr lang="ja-JP" altLang="en-US" dirty="0" smtClean="0"/>
              <a:t>行（既定）→ ページ → エクステント → テーブル</a:t>
            </a:r>
            <a:endParaRPr lang="en-US" altLang="ja-JP" dirty="0" smtClean="0"/>
          </a:p>
          <a:p>
            <a:pPr lvl="2">
              <a:spcBef>
                <a:spcPts val="0"/>
              </a:spcBef>
            </a:pPr>
            <a:r>
              <a:rPr lang="ja-JP" altLang="en-US" dirty="0" smtClean="0"/>
              <a:t>メモリや範囲、同時トランザクションなどによって変化</a:t>
            </a:r>
            <a:endParaRPr lang="en-US" altLang="ja-JP" dirty="0" smtClean="0"/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テーブル単位で設定可能</a:t>
            </a:r>
            <a:endParaRPr lang="en-US" altLang="ja-JP" sz="2200" dirty="0" smtClean="0"/>
          </a:p>
          <a:p>
            <a:pPr lvl="2">
              <a:spcBef>
                <a:spcPts val="0"/>
              </a:spcBef>
            </a:pPr>
            <a:r>
              <a:rPr lang="ja-JP" altLang="en-US" dirty="0" smtClean="0"/>
              <a:t>以前は </a:t>
            </a:r>
            <a:r>
              <a:rPr lang="en-US" altLang="ja-JP" dirty="0" smtClean="0"/>
              <a:t>SQL Server </a:t>
            </a:r>
            <a:r>
              <a:rPr lang="ja-JP" altLang="en-US" dirty="0" smtClean="0"/>
              <a:t>全体（トレースフラグ </a:t>
            </a:r>
            <a:r>
              <a:rPr lang="en-US" altLang="ja-JP" dirty="0" smtClean="0"/>
              <a:t>1211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2">
              <a:spcBef>
                <a:spcPts val="0"/>
              </a:spcBef>
            </a:pPr>
            <a:r>
              <a:rPr lang="en-US" altLang="ja-JP" dirty="0" smtClean="0"/>
              <a:t>ALTER TABLE [</a:t>
            </a:r>
            <a:r>
              <a:rPr lang="ja-JP" altLang="en-US" dirty="0" smtClean="0"/>
              <a:t>座席予約</a:t>
            </a:r>
            <a:r>
              <a:rPr lang="en-US" altLang="ja-JP" dirty="0" smtClean="0"/>
              <a:t>]</a:t>
            </a:r>
            <a:br>
              <a:rPr lang="en-US" altLang="ja-JP" dirty="0" smtClean="0"/>
            </a:br>
            <a:r>
              <a:rPr lang="en-US" altLang="ja-JP" dirty="0" smtClean="0"/>
              <a:t>SET (</a:t>
            </a:r>
            <a:r>
              <a:rPr lang="en-US" altLang="ja-JP" b="1" dirty="0" smtClean="0">
                <a:solidFill>
                  <a:srgbClr val="C00000"/>
                </a:solidFill>
              </a:rPr>
              <a:t>LOCK_ESCALATION = DISABLE</a:t>
            </a:r>
            <a:r>
              <a:rPr lang="en-US" altLang="ja-JP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ja-JP" altLang="en-US" b="1" dirty="0" smtClean="0"/>
              <a:t>ロックの粒度</a:t>
            </a:r>
            <a:endParaRPr lang="en-US" altLang="ja-JP" b="1" dirty="0" smtClean="0"/>
          </a:p>
          <a:p>
            <a:pPr lvl="2">
              <a:spcBef>
                <a:spcPts val="300"/>
              </a:spcBef>
            </a:pPr>
            <a:endParaRPr lang="en-US" altLang="ja-JP" dirty="0" smtClean="0"/>
          </a:p>
          <a:p>
            <a:pPr lvl="3">
              <a:spcBef>
                <a:spcPts val="300"/>
              </a:spcBef>
            </a:pPr>
            <a:endParaRPr lang="en-US" altLang="ja-JP" dirty="0" smtClean="0"/>
          </a:p>
          <a:p>
            <a:pPr lvl="2">
              <a:spcBef>
                <a:spcPts val="300"/>
              </a:spcBef>
            </a:pPr>
            <a:endParaRPr lang="ja-JP" altLang="en-US" dirty="0" smtClean="0"/>
          </a:p>
          <a:p>
            <a:pPr>
              <a:spcBef>
                <a:spcPts val="0"/>
              </a:spcBef>
            </a:pPr>
            <a:r>
              <a:rPr lang="ja-JP" altLang="en-US" b="1" dirty="0" smtClean="0"/>
              <a:t>ロックヒント</a:t>
            </a:r>
            <a:endParaRPr lang="en-US" altLang="ja-JP" b="1" dirty="0" smtClean="0"/>
          </a:p>
          <a:p>
            <a:pPr lvl="1">
              <a:spcBef>
                <a:spcPts val="0"/>
              </a:spcBef>
            </a:pPr>
            <a:r>
              <a:rPr lang="ja-JP" altLang="en-US" sz="2200" dirty="0" smtClean="0"/>
              <a:t>指定した粒度でロックさせる</a:t>
            </a:r>
            <a:endParaRPr lang="en-US" altLang="ja-JP" sz="2200" dirty="0" smtClean="0"/>
          </a:p>
          <a:p>
            <a:pPr lvl="2">
              <a:spcBef>
                <a:spcPts val="0"/>
              </a:spcBef>
            </a:pPr>
            <a:r>
              <a:rPr lang="en-US" altLang="ja-JP" sz="1800" dirty="0" smtClean="0"/>
              <a:t>UPDATE </a:t>
            </a:r>
            <a:r>
              <a:rPr lang="ja-JP" altLang="en-US" sz="1800" dirty="0" smtClean="0"/>
              <a:t>給与マスター</a:t>
            </a:r>
            <a:r>
              <a:rPr lang="en-US" altLang="ja-JP" sz="1800" dirty="0" smtClean="0"/>
              <a:t> </a:t>
            </a:r>
            <a:r>
              <a:rPr lang="en-US" altLang="ja-JP" sz="1800" b="1" dirty="0" smtClean="0">
                <a:solidFill>
                  <a:srgbClr val="C00000"/>
                </a:solidFill>
              </a:rPr>
              <a:t>WITH (TABLOCK)  </a:t>
            </a:r>
            <a:r>
              <a:rPr lang="en-US" altLang="ja-JP" sz="1800" dirty="0" smtClean="0"/>
              <a:t>SET </a:t>
            </a:r>
            <a:r>
              <a:rPr lang="ja-JP" altLang="en-US" sz="1800" dirty="0" smtClean="0"/>
              <a:t>給与 </a:t>
            </a:r>
            <a:r>
              <a:rPr lang="en-US" altLang="ja-JP" sz="1800" dirty="0" smtClean="0"/>
              <a:t>= </a:t>
            </a:r>
            <a:r>
              <a:rPr lang="ja-JP" altLang="en-US" sz="1800" dirty="0" smtClean="0"/>
              <a:t>給与 </a:t>
            </a:r>
            <a:r>
              <a:rPr lang="en-US" altLang="ja-JP" sz="1800" dirty="0" smtClean="0"/>
              <a:t>* 0.9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3071802" y="3757626"/>
          <a:ext cx="5843598" cy="160020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2604405"/>
                <a:gridCol w="3239193"/>
              </a:tblGrid>
              <a:tr h="313486">
                <a:tc>
                  <a:txBody>
                    <a:bodyPr/>
                    <a:lstStyle/>
                    <a:p>
                      <a:r>
                        <a:rPr lang="ja-JP" altLang="en-US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行（</a:t>
                      </a:r>
                      <a:r>
                        <a:rPr lang="en-US" altLang="ja-JP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RID</a:t>
                      </a:r>
                      <a:r>
                        <a:rPr lang="ja-JP" altLang="en-US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）</a:t>
                      </a:r>
                      <a:endParaRPr lang="ja-JP" altLang="en-US" sz="1600" b="1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600" b="0" dirty="0" smtClean="0">
                          <a:latin typeface="メイリオ" pitchFamily="50" charset="-128"/>
                          <a:ea typeface="メイリオ" pitchFamily="50" charset="-128"/>
                        </a:rPr>
                        <a:t>行ロック</a:t>
                      </a:r>
                      <a:endParaRPr lang="en-US" sz="16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486">
                <a:tc>
                  <a:txBody>
                    <a:bodyPr/>
                    <a:lstStyle/>
                    <a:p>
                      <a:r>
                        <a:rPr lang="ja-JP" altLang="en-US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キー（</a:t>
                      </a:r>
                      <a:r>
                        <a:rPr lang="en-US" altLang="ja-JP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KEY</a:t>
                      </a:r>
                      <a:r>
                        <a:rPr lang="ja-JP" altLang="en-US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）</a:t>
                      </a:r>
                      <a:endParaRPr lang="ja-JP" altLang="en-US" sz="1600" b="1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600" b="0" dirty="0" smtClean="0">
                          <a:latin typeface="メイリオ" pitchFamily="50" charset="-128"/>
                          <a:ea typeface="メイリオ" pitchFamily="50" charset="-128"/>
                        </a:rPr>
                        <a:t>インデックスの行ロック</a:t>
                      </a:r>
                      <a:endParaRPr lang="en-US" sz="16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256">
                <a:tc>
                  <a:txBody>
                    <a:bodyPr/>
                    <a:lstStyle/>
                    <a:p>
                      <a:r>
                        <a:rPr lang="ja-JP" altLang="en-US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ページ（</a:t>
                      </a:r>
                      <a:r>
                        <a:rPr lang="en-US" altLang="ja-JP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PAG</a:t>
                      </a:r>
                      <a:r>
                        <a:rPr lang="ja-JP" altLang="en-US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）</a:t>
                      </a:r>
                      <a:endParaRPr lang="ja-JP" altLang="en-US" sz="1600" b="1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メイリオ" pitchFamily="50" charset="-128"/>
                          <a:ea typeface="メイリオ" pitchFamily="50" charset="-128"/>
                        </a:rPr>
                        <a:t>8KB </a:t>
                      </a:r>
                      <a:r>
                        <a:rPr lang="ja-JP" altLang="en-US" sz="1600" b="0" dirty="0" smtClean="0">
                          <a:latin typeface="メイリオ" pitchFamily="50" charset="-128"/>
                          <a:ea typeface="メイリオ" pitchFamily="50" charset="-128"/>
                        </a:rPr>
                        <a:t>のページ</a:t>
                      </a:r>
                      <a:endParaRPr lang="en-US" sz="16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486">
                <a:tc>
                  <a:txBody>
                    <a:bodyPr/>
                    <a:lstStyle/>
                    <a:p>
                      <a:r>
                        <a:rPr lang="ja-JP" altLang="en-US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エクステント（</a:t>
                      </a:r>
                      <a:r>
                        <a:rPr lang="en-US" altLang="ja-JP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EXT</a:t>
                      </a:r>
                      <a:r>
                        <a:rPr lang="ja-JP" altLang="en-US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）</a:t>
                      </a:r>
                      <a:endParaRPr lang="ja-JP" altLang="en-US" sz="1600" b="1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600" b="0" dirty="0" smtClean="0">
                          <a:latin typeface="メイリオ" pitchFamily="50" charset="-128"/>
                          <a:ea typeface="メイリオ" pitchFamily="50" charset="-128"/>
                        </a:rPr>
                        <a:t>連続した </a:t>
                      </a:r>
                      <a:r>
                        <a:rPr lang="en-US" altLang="ja-JP" sz="1600" b="0" dirty="0" smtClean="0">
                          <a:latin typeface="メイリオ" pitchFamily="50" charset="-128"/>
                          <a:ea typeface="メイリオ" pitchFamily="50" charset="-128"/>
                        </a:rPr>
                        <a:t>8KB </a:t>
                      </a:r>
                      <a:r>
                        <a:rPr lang="ja-JP" altLang="en-US" sz="1600" b="0" dirty="0" smtClean="0">
                          <a:latin typeface="メイリオ" pitchFamily="50" charset="-128"/>
                          <a:ea typeface="メイリオ" pitchFamily="50" charset="-128"/>
                        </a:rPr>
                        <a:t>ブロック（</a:t>
                      </a:r>
                      <a:r>
                        <a:rPr lang="en-US" altLang="ja-JP" sz="1600" b="0" dirty="0" smtClean="0">
                          <a:latin typeface="メイリオ" pitchFamily="50" charset="-128"/>
                          <a:ea typeface="メイリオ" pitchFamily="50" charset="-128"/>
                        </a:rPr>
                        <a:t>64KB</a:t>
                      </a:r>
                      <a:r>
                        <a:rPr lang="ja-JP" altLang="en-US" sz="1600" b="0" dirty="0" smtClean="0">
                          <a:latin typeface="メイリオ" pitchFamily="50" charset="-128"/>
                          <a:ea typeface="メイリオ" pitchFamily="50" charset="-128"/>
                        </a:rPr>
                        <a:t>）</a:t>
                      </a:r>
                      <a:endParaRPr lang="en-US" sz="16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486">
                <a:tc>
                  <a:txBody>
                    <a:bodyPr/>
                    <a:lstStyle/>
                    <a:p>
                      <a:r>
                        <a:rPr lang="ja-JP" altLang="en-US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テーブル（</a:t>
                      </a:r>
                      <a:r>
                        <a:rPr lang="en-US" altLang="ja-JP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TAB</a:t>
                      </a:r>
                      <a:r>
                        <a:rPr lang="ja-JP" altLang="en-US" sz="1600" b="1" dirty="0" smtClean="0">
                          <a:latin typeface="メイリオ" pitchFamily="50" charset="-128"/>
                          <a:ea typeface="メイリオ" pitchFamily="50" charset="-128"/>
                        </a:rPr>
                        <a:t>）</a:t>
                      </a:r>
                      <a:endParaRPr lang="ja-JP" altLang="en-US" sz="1600" b="1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600" b="0" dirty="0" smtClean="0">
                          <a:latin typeface="メイリオ" pitchFamily="50" charset="-128"/>
                          <a:ea typeface="メイリオ" pitchFamily="50" charset="-128"/>
                        </a:rPr>
                        <a:t>テーブル全体</a:t>
                      </a:r>
                      <a:endParaRPr lang="en-US" sz="16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altLang="ja-JP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Date </a:t>
            </a:r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型と </a:t>
            </a:r>
            <a:r>
              <a:rPr lang="en-US" altLang="ja-JP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Time </a:t>
            </a:r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型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80077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14353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ja-JP" altLang="en-US" b="1" dirty="0" smtClean="0"/>
              <a:t>ポイント</a:t>
            </a:r>
            <a:endParaRPr lang="ja-JP" altLang="en-US" b="1" dirty="0"/>
          </a:p>
          <a:p>
            <a:pPr lvl="1">
              <a:spcBef>
                <a:spcPts val="0"/>
              </a:spcBef>
            </a:pPr>
            <a:r>
              <a:rPr lang="ja-JP" altLang="en-US" dirty="0" smtClean="0"/>
              <a:t>時刻と日付の分離</a:t>
            </a:r>
            <a:endParaRPr lang="en-US" altLang="ja-JP" dirty="0" smtClean="0"/>
          </a:p>
          <a:p>
            <a:pPr lvl="1">
              <a:spcBef>
                <a:spcPts val="0"/>
              </a:spcBef>
            </a:pPr>
            <a:r>
              <a:rPr lang="ja-JP" altLang="en-US" dirty="0" smtClean="0"/>
              <a:t>検索条件や比較演算がシンプルになる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90518" y="2143116"/>
          <a:ext cx="8839200" cy="395600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524000"/>
                <a:gridCol w="1828800"/>
                <a:gridCol w="3276600"/>
                <a:gridCol w="1295400"/>
                <a:gridCol w="914400"/>
              </a:tblGrid>
              <a:tr h="381000">
                <a:tc>
                  <a:txBody>
                    <a:bodyPr/>
                    <a:lstStyle/>
                    <a:p>
                      <a:r>
                        <a:rPr lang="ja-JP" altLang="en-US" sz="1400" dirty="0">
                          <a:solidFill>
                            <a:srgbClr val="FFFF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データ型 </a:t>
                      </a:r>
                    </a:p>
                  </a:txBody>
                  <a:tcPr marL="72000" marR="36000" marT="3600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400" dirty="0">
                          <a:solidFill>
                            <a:srgbClr val="FFFF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形式 </a:t>
                      </a:r>
                    </a:p>
                  </a:txBody>
                  <a:tcPr marL="72000" marR="36000" marT="3600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400" dirty="0">
                          <a:solidFill>
                            <a:srgbClr val="FFFF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範囲 </a:t>
                      </a:r>
                    </a:p>
                  </a:txBody>
                  <a:tcPr marL="72000" marR="36000" marT="3600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400" dirty="0">
                          <a:solidFill>
                            <a:srgbClr val="FFFF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精度 </a:t>
                      </a:r>
                    </a:p>
                  </a:txBody>
                  <a:tcPr marL="72000" marR="36000" marT="3600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400" dirty="0" smtClean="0">
                          <a:solidFill>
                            <a:srgbClr val="FFFF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バイト数</a:t>
                      </a:r>
                      <a:endParaRPr lang="en-US" altLang="ja-JP" sz="1400" dirty="0">
                        <a:solidFill>
                          <a:srgbClr val="FFFF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90769">
                <a:tc>
                  <a:txBody>
                    <a:bodyPr/>
                    <a:lstStyle/>
                    <a:p>
                      <a:r>
                        <a:rPr lang="en-US" altLang="ja-JP" sz="1400" b="0" dirty="0" smtClean="0">
                          <a:latin typeface="メイリオ" pitchFamily="50" charset="-128"/>
                          <a:ea typeface="メイリオ" pitchFamily="50" charset="-128"/>
                        </a:rPr>
                        <a:t>smalldatetime</a:t>
                      </a:r>
                      <a:endParaRPr lang="ja-JP" altLang="en-US" sz="14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メイリオ" pitchFamily="50" charset="-128"/>
                          <a:ea typeface="メイリオ" pitchFamily="50" charset="-128"/>
                        </a:rPr>
                        <a:t>YYYY-MM-DD hh:mm:ss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1900-01-01 </a:t>
                      </a:r>
                      <a:r>
                        <a:rPr lang="ja-JP" altLang="en-US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～ </a:t>
                      </a:r>
                      <a:r>
                        <a:rPr lang="en-US" altLang="ja-JP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2079-06-06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1 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</a:rPr>
                        <a:t>分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4</a:t>
                      </a:r>
                    </a:p>
                  </a:txBody>
                  <a:tcPr marL="72000" marR="36000" marT="36000" marB="0" anchor="ctr"/>
                </a:tc>
              </a:tr>
              <a:tr h="390769">
                <a:tc>
                  <a:txBody>
                    <a:bodyPr/>
                    <a:lstStyle/>
                    <a:p>
                      <a:r>
                        <a:rPr lang="en-US" altLang="ja-JP" sz="1400" b="0" dirty="0" smtClean="0">
                          <a:latin typeface="メイリオ" pitchFamily="50" charset="-128"/>
                          <a:ea typeface="メイリオ" pitchFamily="50" charset="-128"/>
                        </a:rPr>
                        <a:t>datetime</a:t>
                      </a:r>
                      <a:endParaRPr lang="ja-JP" altLang="en-US" sz="1400" b="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メイリオ" pitchFamily="50" charset="-128"/>
                          <a:ea typeface="メイリオ" pitchFamily="50" charset="-128"/>
                        </a:rPr>
                        <a:t>YYYY-MM-DD </a:t>
                      </a:r>
                      <a: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hh:mm:ss</a:t>
                      </a:r>
                      <a:b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</a:br>
                      <a: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[.</a:t>
                      </a:r>
                      <a:r>
                        <a:rPr lang="en-US" sz="1400" dirty="0">
                          <a:latin typeface="メイリオ" pitchFamily="50" charset="-128"/>
                          <a:ea typeface="メイリオ" pitchFamily="50" charset="-128"/>
                        </a:rPr>
                        <a:t>nnn]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1753-01-01 </a:t>
                      </a:r>
                      <a:r>
                        <a:rPr lang="ja-JP" altLang="en-US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～ </a:t>
                      </a:r>
                      <a:r>
                        <a:rPr lang="en-US" altLang="ja-JP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9999-12-31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0.333 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</a:rPr>
                        <a:t>秒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8</a:t>
                      </a:r>
                    </a:p>
                  </a:txBody>
                  <a:tcPr marL="72000" marR="36000" marT="36000" marB="0" anchor="ctr"/>
                </a:tc>
              </a:tr>
              <a:tr h="547860">
                <a:tc>
                  <a:txBody>
                    <a:bodyPr/>
                    <a:lstStyle/>
                    <a:p>
                      <a:r>
                        <a:rPr lang="en-US" altLang="ja-JP" sz="1400" b="1" dirty="0" smtClean="0">
                          <a:latin typeface="メイリオ" pitchFamily="50" charset="-128"/>
                          <a:ea typeface="メイリオ" pitchFamily="50" charset="-128"/>
                        </a:rPr>
                        <a:t>datetime2</a:t>
                      </a:r>
                      <a:endParaRPr lang="ja-JP" altLang="en-US" sz="1400" b="1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メイリオ" pitchFamily="50" charset="-128"/>
                          <a:ea typeface="メイリオ" pitchFamily="50" charset="-128"/>
                        </a:rPr>
                        <a:t>YYYY-MM-DD </a:t>
                      </a:r>
                      <a: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hh:mm:ss</a:t>
                      </a:r>
                      <a:b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</a:br>
                      <a: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[.</a:t>
                      </a:r>
                      <a:r>
                        <a:rPr lang="en-US" sz="1400" dirty="0">
                          <a:latin typeface="メイリオ" pitchFamily="50" charset="-128"/>
                          <a:ea typeface="メイリオ" pitchFamily="50" charset="-128"/>
                        </a:rPr>
                        <a:t>nnnnnnn]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0001-01-01 00:00:00.0000000 </a:t>
                      </a:r>
                      <a:r>
                        <a:rPr lang="en-US" altLang="ja-JP" sz="1200" baseline="0" dirty="0" smtClean="0">
                          <a:latin typeface="メイリオ" pitchFamily="50" charset="-128"/>
                          <a:ea typeface="メイリオ" pitchFamily="50" charset="-128"/>
                        </a:rPr>
                        <a:t/>
                      </a:r>
                      <a:br>
                        <a:rPr lang="en-US" altLang="ja-JP" sz="1200" baseline="0" dirty="0" smtClean="0">
                          <a:latin typeface="メイリオ" pitchFamily="50" charset="-128"/>
                          <a:ea typeface="メイリオ" pitchFamily="50" charset="-128"/>
                        </a:rPr>
                      </a:br>
                      <a:r>
                        <a:rPr lang="ja-JP" altLang="en-US" sz="1200" baseline="0" dirty="0" smtClean="0">
                          <a:latin typeface="メイリオ" pitchFamily="50" charset="-128"/>
                          <a:ea typeface="メイリオ" pitchFamily="50" charset="-128"/>
                        </a:rPr>
                        <a:t>～ </a:t>
                      </a:r>
                      <a:r>
                        <a:rPr lang="en-US" altLang="ja-JP" sz="1200" baseline="0" dirty="0" smtClean="0">
                          <a:latin typeface="メイリオ" pitchFamily="50" charset="-128"/>
                          <a:ea typeface="メイリオ" pitchFamily="50" charset="-128"/>
                        </a:rPr>
                        <a:t>9999-12-31 </a:t>
                      </a:r>
                      <a:r>
                        <a:rPr lang="en-US" altLang="ja-JP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23:59:59.9999999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100 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</a:rPr>
                        <a:t>ナノ秒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6 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</a:rPr>
                        <a:t>～ 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8</a:t>
                      </a:r>
                    </a:p>
                  </a:txBody>
                  <a:tcPr marL="72000" marR="36000" marT="36000" marB="0" anchor="ctr"/>
                </a:tc>
              </a:tr>
              <a:tr h="407962">
                <a:tc>
                  <a:txBody>
                    <a:bodyPr/>
                    <a:lstStyle/>
                    <a:p>
                      <a:r>
                        <a:rPr lang="en-US" altLang="ja-JP" sz="1400" b="1" dirty="0" smtClean="0">
                          <a:latin typeface="メイリオ" pitchFamily="50" charset="-128"/>
                          <a:ea typeface="メイリオ" pitchFamily="50" charset="-128"/>
                        </a:rPr>
                        <a:t>date</a:t>
                      </a:r>
                      <a:endParaRPr lang="ja-JP" altLang="en-US" sz="1400" b="1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メイリオ" pitchFamily="50" charset="-128"/>
                          <a:ea typeface="メイリオ" pitchFamily="50" charset="-128"/>
                        </a:rPr>
                        <a:t>YYYY-MM-DD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00001-01-01 </a:t>
                      </a:r>
                      <a:r>
                        <a:rPr lang="ja-JP" altLang="en-US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～ </a:t>
                      </a:r>
                      <a:r>
                        <a:rPr lang="en-US" altLang="ja-JP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9999-12-31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1 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</a:rPr>
                        <a:t>日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3</a:t>
                      </a:r>
                    </a:p>
                  </a:txBody>
                  <a:tcPr marL="72000" marR="36000" marT="36000" marB="0" anchor="ctr"/>
                </a:tc>
              </a:tr>
              <a:tr h="407962">
                <a:tc>
                  <a:txBody>
                    <a:bodyPr/>
                    <a:lstStyle/>
                    <a:p>
                      <a:r>
                        <a:rPr lang="en-US" altLang="ja-JP" sz="1400" b="1" dirty="0" smtClean="0">
                          <a:latin typeface="メイリオ" pitchFamily="50" charset="-128"/>
                          <a:ea typeface="メイリオ" pitchFamily="50" charset="-128"/>
                        </a:rPr>
                        <a:t>time</a:t>
                      </a:r>
                      <a:endParaRPr lang="ja-JP" altLang="en-US" sz="1400" b="1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hh:mm:ss</a:t>
                      </a:r>
                      <a:b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</a:br>
                      <a: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[.</a:t>
                      </a:r>
                      <a:r>
                        <a:rPr lang="en-US" sz="1400" dirty="0">
                          <a:latin typeface="メイリオ" pitchFamily="50" charset="-128"/>
                          <a:ea typeface="メイリオ" pitchFamily="50" charset="-128"/>
                        </a:rPr>
                        <a:t>nnnnnnn]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00:00:00.0000000 </a:t>
                      </a:r>
                      <a:r>
                        <a:rPr lang="ja-JP" altLang="en-US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～ </a:t>
                      </a:r>
                      <a:r>
                        <a:rPr lang="en-US" altLang="ja-JP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23:59:59.9999999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100 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</a:rPr>
                        <a:t>ナノ秒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3 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</a:rPr>
                        <a:t>～ 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5</a:t>
                      </a:r>
                    </a:p>
                  </a:txBody>
                  <a:tcPr marL="72000" marR="36000" marT="36000" marB="0" anchor="ctr"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altLang="ja-JP" sz="1400" b="1" dirty="0" smtClean="0">
                          <a:latin typeface="メイリオ" pitchFamily="50" charset="-128"/>
                          <a:ea typeface="メイリオ" pitchFamily="50" charset="-128"/>
                        </a:rPr>
                        <a:t>datetimeoffset</a:t>
                      </a:r>
                      <a:endParaRPr lang="ja-JP" altLang="en-US" sz="1400" b="1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メイリオ" pitchFamily="50" charset="-128"/>
                          <a:ea typeface="メイリオ" pitchFamily="50" charset="-128"/>
                        </a:rPr>
                        <a:t>YYYY-MM-DD </a:t>
                      </a:r>
                      <a: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hh:mm:ss</a:t>
                      </a:r>
                      <a:b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</a:br>
                      <a: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[.</a:t>
                      </a:r>
                      <a:r>
                        <a:rPr lang="en-US" sz="1400" dirty="0">
                          <a:latin typeface="メイリオ" pitchFamily="50" charset="-128"/>
                          <a:ea typeface="メイリオ" pitchFamily="50" charset="-128"/>
                        </a:rPr>
                        <a:t>nnnnnnn</a:t>
                      </a:r>
                      <a: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]</a:t>
                      </a:r>
                      <a:b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</a:br>
                      <a:r>
                        <a:rPr lang="en-US" sz="1400" dirty="0" smtClean="0">
                          <a:latin typeface="メイリオ" pitchFamily="50" charset="-128"/>
                          <a:ea typeface="メイリオ" pitchFamily="50" charset="-128"/>
                        </a:rPr>
                        <a:t>[+/-]</a:t>
                      </a:r>
                      <a:r>
                        <a:rPr lang="en-US" sz="1400" dirty="0">
                          <a:latin typeface="メイリオ" pitchFamily="50" charset="-128"/>
                          <a:ea typeface="メイリオ" pitchFamily="50" charset="-128"/>
                        </a:rPr>
                        <a:t>hh:mm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nb-NO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00001-01-01 00:00:00.0000000 </a:t>
                      </a:r>
                      <a:r>
                        <a:rPr lang="nb-NO" sz="1200" baseline="0" dirty="0" smtClean="0">
                          <a:latin typeface="メイリオ" pitchFamily="50" charset="-128"/>
                          <a:ea typeface="メイリオ" pitchFamily="50" charset="-128"/>
                        </a:rPr>
                        <a:t/>
                      </a:r>
                      <a:br>
                        <a:rPr lang="nb-NO" sz="1200" baseline="0" dirty="0" smtClean="0">
                          <a:latin typeface="メイリオ" pitchFamily="50" charset="-128"/>
                          <a:ea typeface="メイリオ" pitchFamily="50" charset="-128"/>
                        </a:rPr>
                      </a:br>
                      <a:r>
                        <a:rPr lang="nb-NO" sz="1200" baseline="0" dirty="0" smtClean="0">
                          <a:latin typeface="メイリオ" pitchFamily="50" charset="-128"/>
                          <a:ea typeface="メイリオ" pitchFamily="50" charset="-128"/>
                        </a:rPr>
                        <a:t>～ </a:t>
                      </a:r>
                      <a:r>
                        <a:rPr lang="nb-NO" sz="1200" baseline="0" dirty="0">
                          <a:latin typeface="メイリオ" pitchFamily="50" charset="-128"/>
                          <a:ea typeface="メイリオ" pitchFamily="50" charset="-128"/>
                        </a:rPr>
                        <a:t>9999-12-31 23:59:59.9999999 (UTC)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100 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</a:rPr>
                        <a:t>ナノ秒</a:t>
                      </a:r>
                    </a:p>
                  </a:txBody>
                  <a:tcPr marL="72000" marR="36000" marT="3600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8 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</a:rPr>
                        <a:t>～ 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</a:rPr>
                        <a:t>10</a:t>
                      </a:r>
                    </a:p>
                  </a:txBody>
                  <a:tcPr marL="72000" marR="36000" marT="36000" marB="0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階層データ型（</a:t>
            </a:r>
            <a:r>
              <a:rPr lang="en-US" altLang="ja-JP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hierarchyid</a:t>
            </a:r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）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80077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14353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ja-JP" altLang="en-US" b="1" dirty="0" smtClean="0"/>
              <a:t>階層データ構造をエレガントに表現</a:t>
            </a:r>
            <a:endParaRPr lang="ja-JP" altLang="en-US" dirty="0" smtClean="0"/>
          </a:p>
          <a:p>
            <a:pPr lvl="1">
              <a:spcBef>
                <a:spcPts val="300"/>
              </a:spcBef>
            </a:pPr>
            <a:r>
              <a:rPr lang="ja-JP" altLang="en-US" sz="2200" dirty="0" smtClean="0"/>
              <a:t>可変長のシステム データ型</a:t>
            </a:r>
            <a:endParaRPr lang="en-US" altLang="ja-JP" sz="2200" dirty="0" smtClean="0"/>
          </a:p>
          <a:p>
            <a:pPr lvl="2">
              <a:spcBef>
                <a:spcPts val="0"/>
              </a:spcBef>
            </a:pPr>
            <a:r>
              <a:rPr lang="en-US" altLang="ja-JP" dirty="0" smtClean="0"/>
              <a:t>SQL CLR</a:t>
            </a:r>
            <a:r>
              <a:rPr lang="ja-JP" altLang="en-US" dirty="0" smtClean="0"/>
              <a:t>型（</a:t>
            </a:r>
            <a:r>
              <a:rPr lang="en-US" altLang="ja-JP" dirty="0" smtClean="0"/>
              <a:t>.NET</a:t>
            </a:r>
            <a:r>
              <a:rPr lang="ja-JP" altLang="en-US" dirty="0" smtClean="0"/>
              <a:t>の構造体）</a:t>
            </a:r>
            <a:endParaRPr lang="en-US" altLang="ja-JP" dirty="0" smtClean="0"/>
          </a:p>
          <a:p>
            <a:pPr lvl="1">
              <a:spcBef>
                <a:spcPts val="300"/>
              </a:spcBef>
            </a:pPr>
            <a:r>
              <a:rPr lang="ja-JP" altLang="en-US" sz="2200" dirty="0" smtClean="0"/>
              <a:t>階層内の位置を表現する</a:t>
            </a:r>
          </a:p>
          <a:p>
            <a:pPr lvl="1">
              <a:spcBef>
                <a:spcPts val="300"/>
              </a:spcBef>
            </a:pPr>
            <a:r>
              <a:rPr lang="ja-JP" altLang="en-US" sz="2200" dirty="0" smtClean="0"/>
              <a:t>さまざまな階層構造に適用</a:t>
            </a:r>
          </a:p>
          <a:p>
            <a:pPr lvl="2">
              <a:spcBef>
                <a:spcPts val="0"/>
              </a:spcBef>
            </a:pPr>
            <a:r>
              <a:rPr lang="ja-JP" altLang="en-US" dirty="0" smtClean="0"/>
              <a:t>組織構造</a:t>
            </a:r>
          </a:p>
          <a:p>
            <a:pPr lvl="2">
              <a:spcBef>
                <a:spcPts val="0"/>
              </a:spcBef>
            </a:pPr>
            <a:r>
              <a:rPr lang="ja-JP" altLang="en-US" dirty="0" smtClean="0"/>
              <a:t>部品展開表</a:t>
            </a:r>
          </a:p>
          <a:p>
            <a:pPr lvl="2">
              <a:spcBef>
                <a:spcPts val="0"/>
              </a:spcBef>
            </a:pPr>
            <a:r>
              <a:rPr lang="ja-JP" altLang="en-US" dirty="0" smtClean="0"/>
              <a:t>コンテンツ管理</a:t>
            </a:r>
          </a:p>
          <a:p>
            <a:pPr lvl="2">
              <a:spcBef>
                <a:spcPts val="0"/>
              </a:spcBef>
            </a:pPr>
            <a:r>
              <a:rPr lang="ja-JP" altLang="en-US" dirty="0" smtClean="0"/>
              <a:t>メーリングリスト・掲示板</a:t>
            </a:r>
          </a:p>
          <a:p>
            <a:pPr lvl="1">
              <a:spcBef>
                <a:spcPts val="300"/>
              </a:spcBef>
            </a:pPr>
            <a:r>
              <a:rPr lang="ja-JP" altLang="en-US" sz="2200" dirty="0" smtClean="0"/>
              <a:t>任意の挿入・削除をサポート</a:t>
            </a:r>
          </a:p>
          <a:p>
            <a:pPr lvl="1">
              <a:spcBef>
                <a:spcPts val="300"/>
              </a:spcBef>
            </a:pPr>
            <a:r>
              <a:rPr lang="ja-JP" altLang="en-US" sz="2200" dirty="0" smtClean="0"/>
              <a:t>効率的なストレージ利用</a:t>
            </a:r>
          </a:p>
          <a:p>
            <a:pPr lvl="1">
              <a:spcBef>
                <a:spcPts val="300"/>
              </a:spcBef>
            </a:pPr>
            <a:r>
              <a:rPr lang="ja-JP" altLang="en-US" sz="2200" dirty="0" smtClean="0"/>
              <a:t>ツリーごとまとめて移動も操作できる</a:t>
            </a:r>
            <a:endParaRPr lang="en-US" altLang="ja-JP" sz="2200" dirty="0" smtClean="0"/>
          </a:p>
          <a:p>
            <a:pPr lvl="1">
              <a:spcBef>
                <a:spcPts val="300"/>
              </a:spcBef>
            </a:pPr>
            <a:r>
              <a:rPr lang="en-US" altLang="ja-JP" sz="2200" dirty="0" smtClean="0"/>
              <a:t>T-SQL</a:t>
            </a:r>
            <a:r>
              <a:rPr lang="ja-JP" altLang="en-US" sz="2200" dirty="0" smtClean="0"/>
              <a:t>、</a:t>
            </a:r>
            <a:r>
              <a:rPr lang="en-US" altLang="ja-JP" sz="2200" dirty="0" smtClean="0"/>
              <a:t>CLR </a:t>
            </a:r>
            <a:r>
              <a:rPr lang="ja-JP" altLang="en-US" sz="2200" dirty="0" smtClean="0"/>
              <a:t>でのプログラミング</a:t>
            </a:r>
            <a:endParaRPr lang="en-US" altLang="ja-JP" sz="2200" dirty="0" smtClean="0"/>
          </a:p>
          <a:p>
            <a:pPr lvl="2">
              <a:spcBef>
                <a:spcPts val="0"/>
              </a:spcBef>
            </a:pPr>
            <a:r>
              <a:rPr lang="ja-JP" altLang="en-US" dirty="0" smtClean="0"/>
              <a:t>再帰コールをせずに </a:t>
            </a:r>
            <a:r>
              <a:rPr lang="en-US" altLang="ja-JP" dirty="0" smtClean="0"/>
              <a:t>TreeView </a:t>
            </a:r>
            <a:r>
              <a:rPr lang="ja-JP" altLang="en-US" dirty="0" smtClean="0"/>
              <a:t>にセットできる</a:t>
            </a:r>
            <a:endParaRPr lang="en-US" altLang="ja-JP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45556" y="1500174"/>
            <a:ext cx="415560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altLang="ja-JP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hierarchyid </a:t>
            </a:r>
            <a:r>
              <a:rPr lang="ja-JP" altLang="en-US" sz="3600" b="1" dirty="0" smtClean="0">
                <a:solidFill>
                  <a:srgbClr val="660066"/>
                </a:solidFill>
                <a:effectLst>
                  <a:glow rad="139700">
                    <a:srgbClr val="FFDD71">
                      <a:alpha val="40000"/>
                    </a:srgbClr>
                  </a:glow>
                </a:effectLst>
              </a:rPr>
              <a:t>データ型のプログラミング</a:t>
            </a:r>
            <a:endParaRPr lang="ja-JP" altLang="en-US" sz="3600" b="1" dirty="0">
              <a:solidFill>
                <a:srgbClr val="660066"/>
              </a:solidFill>
              <a:effectLst>
                <a:glow rad="139700">
                  <a:srgbClr val="FFDD71">
                    <a:alpha val="40000"/>
                  </a:srgbClr>
                </a:glow>
              </a:effectLst>
            </a:endParaRPr>
          </a:p>
        </p:txBody>
      </p:sp>
      <p:sp>
        <p:nvSpPr>
          <p:cNvPr id="80077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928670"/>
            <a:ext cx="8643998" cy="514353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en-US" altLang="ja-JP" b="1" dirty="0" smtClean="0"/>
              <a:t>Microsoft.SqlServer.Types </a:t>
            </a:r>
            <a:r>
              <a:rPr lang="ja-JP" altLang="en-US" b="1" dirty="0" smtClean="0"/>
              <a:t>名前空間</a:t>
            </a:r>
          </a:p>
          <a:p>
            <a:pPr lvl="1">
              <a:spcBef>
                <a:spcPct val="10000"/>
              </a:spcBef>
            </a:pPr>
            <a:r>
              <a:rPr lang="en-US" altLang="ja-JP" dirty="0" smtClean="0"/>
              <a:t>\MSSQL\Binn\Microsoft.SqlServer.Types.dll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52400" y="1785926"/>
          <a:ext cx="8828723" cy="429672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633518"/>
                <a:gridCol w="5834082"/>
                <a:gridCol w="779780"/>
                <a:gridCol w="581343"/>
              </a:tblGrid>
              <a:tr h="0">
                <a:tc>
                  <a:txBody>
                    <a:bodyPr/>
                    <a:lstStyle/>
                    <a:p>
                      <a:pPr marL="0" algn="l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800" b="0" kern="1200" dirty="0" smtClean="0">
                          <a:effectLst/>
                        </a:rPr>
                        <a:t>メソッド名</a:t>
                      </a:r>
                      <a:endParaRPr lang="en-US" sz="1800" b="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800" b="0" kern="1200" dirty="0" smtClean="0">
                          <a:effectLst/>
                        </a:rPr>
                        <a:t>機能</a:t>
                      </a:r>
                      <a:endParaRPr lang="en-US" sz="1800" b="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en-US" sz="1400" b="0" kern="1200" dirty="0" smtClean="0">
                          <a:effectLst/>
                        </a:rPr>
                        <a:t>T-SQL</a:t>
                      </a:r>
                      <a:endParaRPr lang="en-US" sz="1400" b="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en-US" sz="1400" b="0" kern="1200" dirty="0" smtClean="0">
                          <a:effectLst/>
                        </a:rPr>
                        <a:t>CLR</a:t>
                      </a:r>
                      <a:endParaRPr lang="en-US" sz="1400" b="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effectLst/>
                        </a:rPr>
                        <a:t>GetAncestor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dirty="0" smtClean="0">
                          <a:effectLst/>
                        </a:rPr>
                        <a:t>N </a:t>
                      </a:r>
                      <a:r>
                        <a:rPr lang="ja-JP" altLang="en-US" sz="1600" dirty="0" smtClean="0">
                          <a:effectLst/>
                        </a:rPr>
                        <a:t>番目の親の </a:t>
                      </a:r>
                      <a:r>
                        <a:rPr lang="en-US" altLang="ja-JP" sz="1600" dirty="0" smtClean="0">
                          <a:effectLst/>
                        </a:rPr>
                        <a:t>hierarchyid </a:t>
                      </a:r>
                      <a:r>
                        <a:rPr lang="ja-JP" altLang="en-US" sz="1600" dirty="0" smtClean="0">
                          <a:effectLst/>
                        </a:rPr>
                        <a:t>を返す</a:t>
                      </a:r>
                      <a:endParaRPr kumimoji="1" lang="en-US" altLang="ja-JP" sz="1600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dirty="0" smtClean="0">
                          <a:effectLst/>
                        </a:rPr>
                        <a:t>GetDescendant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 smtClean="0">
                          <a:effectLst/>
                        </a:rPr>
                        <a:t>子ノードの </a:t>
                      </a:r>
                      <a:r>
                        <a:rPr lang="en-US" altLang="ja-JP" sz="1600" dirty="0" smtClean="0">
                          <a:effectLst/>
                        </a:rPr>
                        <a:t>hierarchyid </a:t>
                      </a:r>
                      <a:r>
                        <a:rPr lang="ja-JP" altLang="en-US" sz="1600" dirty="0" smtClean="0">
                          <a:effectLst/>
                        </a:rPr>
                        <a:t>を返す</a:t>
                      </a:r>
                      <a:endParaRPr lang="en-US" altLang="ja-JP" sz="1600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effectLst/>
                        </a:rPr>
                        <a:t>GetLevel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 smtClean="0">
                          <a:effectLst/>
                        </a:rPr>
                        <a:t>現在のノードの深さ</a:t>
                      </a:r>
                      <a:r>
                        <a:rPr lang="en-US" altLang="ja-JP" sz="1600" dirty="0" smtClean="0">
                          <a:effectLst/>
                        </a:rPr>
                        <a:t>(smailint)</a:t>
                      </a:r>
                      <a:r>
                        <a:rPr lang="ja-JP" altLang="en-US" sz="1600" dirty="0" smtClean="0">
                          <a:effectLst/>
                        </a:rPr>
                        <a:t>を返す</a:t>
                      </a:r>
                      <a:endParaRPr kumimoji="1" lang="en-US" altLang="ja-JP" sz="1600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dirty="0" smtClean="0">
                          <a:effectLst/>
                        </a:rPr>
                        <a:t>GetRoot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 smtClean="0">
                          <a:effectLst/>
                        </a:rPr>
                        <a:t>ルートの </a:t>
                      </a:r>
                      <a:r>
                        <a:rPr lang="en-US" altLang="ja-JP" sz="1600" dirty="0" smtClean="0">
                          <a:effectLst/>
                        </a:rPr>
                        <a:t>hierarychyid </a:t>
                      </a:r>
                      <a:r>
                        <a:rPr lang="ja-JP" altLang="en-US" sz="1600" dirty="0" smtClean="0">
                          <a:effectLst/>
                        </a:rPr>
                        <a:t>を返す静的メソッド</a:t>
                      </a:r>
                      <a:endParaRPr lang="en-US" altLang="ja-JP" sz="1600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dirty="0" smtClean="0">
                          <a:effectLst/>
                        </a:rPr>
                        <a:t>IsDescendant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 smtClean="0">
                          <a:effectLst/>
                        </a:rPr>
                        <a:t>現在のノードが子であるか判定する</a:t>
                      </a:r>
                      <a:r>
                        <a:rPr lang="en-US" altLang="ja-JP" sz="1600" dirty="0" smtClean="0">
                          <a:effectLst/>
                        </a:rPr>
                        <a:t>(bool)</a:t>
                      </a:r>
                      <a:endParaRPr lang="en-US" altLang="ja-JP" sz="1600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dirty="0" smtClean="0">
                          <a:effectLst/>
                        </a:rPr>
                        <a:t>Parse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 smtClean="0">
                          <a:effectLst/>
                        </a:rPr>
                        <a:t>引数を </a:t>
                      </a:r>
                      <a:r>
                        <a:rPr lang="en-US" altLang="ja-JP" sz="1600" dirty="0" smtClean="0">
                          <a:effectLst/>
                        </a:rPr>
                        <a:t>hierarchyid </a:t>
                      </a:r>
                      <a:r>
                        <a:rPr lang="ja-JP" altLang="en-US" sz="1600" dirty="0" smtClean="0">
                          <a:effectLst/>
                        </a:rPr>
                        <a:t>に変換する静的メソッド</a:t>
                      </a:r>
                      <a:endParaRPr lang="en-US" altLang="ja-JP" sz="1600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dirty="0" smtClean="0">
                          <a:effectLst/>
                        </a:rPr>
                        <a:t>Read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dirty="0" smtClean="0">
                          <a:effectLst/>
                        </a:rPr>
                        <a:t>BinaryStream </a:t>
                      </a:r>
                      <a:r>
                        <a:rPr lang="ja-JP" altLang="en-US" sz="1600" dirty="0" smtClean="0">
                          <a:effectLst/>
                        </a:rPr>
                        <a:t>から </a:t>
                      </a:r>
                      <a:r>
                        <a:rPr lang="en-US" altLang="ja-JP" sz="1600" dirty="0" smtClean="0">
                          <a:effectLst/>
                        </a:rPr>
                        <a:t>SqlHierarcyId </a:t>
                      </a:r>
                      <a:r>
                        <a:rPr lang="ja-JP" altLang="en-US" sz="1600" dirty="0" smtClean="0">
                          <a:effectLst/>
                        </a:rPr>
                        <a:t>に読み込む</a:t>
                      </a:r>
                      <a:endParaRPr lang="en-US" altLang="ja-JP" sz="1600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en-US" altLang="ja-JP" sz="1600" kern="1200" dirty="0" smtClean="0">
                          <a:effectLst/>
                        </a:rPr>
                        <a:t>×</a:t>
                      </a:r>
                      <a:endParaRPr lang="en-US" sz="160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dirty="0" smtClean="0">
                          <a:effectLst/>
                        </a:rPr>
                        <a:t>Reparent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 smtClean="0">
                          <a:effectLst/>
                        </a:rPr>
                        <a:t>現在のノードの親を新しい親ノードに変更する</a:t>
                      </a:r>
                      <a:endParaRPr lang="en-US" altLang="ja-JP" sz="1600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effectLst/>
                        </a:rPr>
                        <a:t>ToString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dirty="0" smtClean="0">
                          <a:effectLst/>
                        </a:rPr>
                        <a:t>hierarchyid </a:t>
                      </a:r>
                      <a:r>
                        <a:rPr lang="ja-JP" altLang="en-US" sz="1600" dirty="0" smtClean="0">
                          <a:effectLst/>
                        </a:rPr>
                        <a:t>型から文字列型に変換する</a:t>
                      </a:r>
                      <a:endParaRPr kumimoji="1" lang="en-US" altLang="ja-JP" sz="1600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dirty="0" smtClean="0">
                          <a:effectLst/>
                        </a:rPr>
                        <a:t>Write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099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effectLst/>
                        </a:rPr>
                        <a:t>BinaryStream </a:t>
                      </a:r>
                      <a:r>
                        <a:rPr kumimoji="1" lang="ja-JP" altLang="en-US" sz="1600" dirty="0" smtClean="0">
                          <a:effectLst/>
                        </a:rPr>
                        <a:t>に </a:t>
                      </a:r>
                      <a:r>
                        <a:rPr kumimoji="1" lang="en-US" altLang="ja-JP" sz="1600" dirty="0" smtClean="0">
                          <a:effectLst/>
                        </a:rPr>
                        <a:t>SqlHierarchyId </a:t>
                      </a:r>
                      <a:r>
                        <a:rPr kumimoji="1" lang="ja-JP" altLang="en-US" sz="1600" dirty="0" smtClean="0">
                          <a:effectLst/>
                        </a:rPr>
                        <a:t>のバイナリデータを書き込む</a:t>
                      </a:r>
                      <a:endParaRPr kumimoji="1" lang="en-US" altLang="ja-JP" sz="1600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en-US" altLang="ja-JP" sz="1600" kern="1200" dirty="0" smtClean="0">
                          <a:effectLst/>
                        </a:rPr>
                        <a:t>×</a:t>
                      </a:r>
                      <a:endParaRPr lang="en-US" sz="1600" kern="1200" dirty="0" smtClean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099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ja-JP" altLang="en-US" sz="1600" kern="1200" dirty="0" smtClean="0">
                          <a:effectLst/>
                        </a:rPr>
                        <a:t>○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 わんくま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スライドマスタT30</Template>
  <TotalTime>190</TotalTime>
  <Words>1362</Words>
  <Application>Microsoft Office PowerPoint</Application>
  <PresentationFormat>画面に合わせる (4:3)</PresentationFormat>
  <Paragraphs>369</Paragraphs>
  <Slides>18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スライドマスタ わんくま</vt:lpstr>
      <vt:lpstr>SQL Server 2008 の新機能をチェック </vt:lpstr>
      <vt:lpstr>アジェンダ</vt:lpstr>
      <vt:lpstr>MERGE ステートメント</vt:lpstr>
      <vt:lpstr>ユーザー定義テーブル型</vt:lpstr>
      <vt:lpstr>ユーザー定義テーブル型 + MERGE</vt:lpstr>
      <vt:lpstr>ロックエスカレーションの無効化</vt:lpstr>
      <vt:lpstr>Date 型と Time 型</vt:lpstr>
      <vt:lpstr>階層データ型（hierarchyid）</vt:lpstr>
      <vt:lpstr>hierarchyid データ型のプログラミング</vt:lpstr>
      <vt:lpstr>FILESTREAM ストレージ</vt:lpstr>
      <vt:lpstr>FILESTREAM 使用例</vt:lpstr>
      <vt:lpstr>空間データ型（geometry, geography）</vt:lpstr>
      <vt:lpstr>空間データの処理</vt:lpstr>
      <vt:lpstr>空間データの操作</vt:lpstr>
      <vt:lpstr>JIS2004 対応</vt:lpstr>
      <vt:lpstr>Reference</vt:lpstr>
      <vt:lpstr>ぜひ、ご評価ください　</vt:lpstr>
      <vt:lpstr>Thanks for Attending 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Server 2008 の新機能をチェック</dc:title>
  <dc:creator>レジェンド・オブ・ジニアス</dc:creator>
  <dc:description>わんくま同盟 東京勉強会 #31</dc:description>
  <cp:lastModifiedBy>レジェンド・オブ・ジニアス</cp:lastModifiedBy>
  <cp:revision>32</cp:revision>
  <dcterms:created xsi:type="dcterms:W3CDTF">2009-03-20T15:15:21Z</dcterms:created>
  <dcterms:modified xsi:type="dcterms:W3CDTF">2009-03-21T07:03:33Z</dcterms:modified>
</cp:coreProperties>
</file>