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6"/>
  </p:notesMasterIdLst>
  <p:handoutMasterIdLst>
    <p:handoutMasterId r:id="rId47"/>
  </p:handoutMasterIdLst>
  <p:sldIdLst>
    <p:sldId id="267" r:id="rId2"/>
    <p:sldId id="268" r:id="rId3"/>
    <p:sldId id="269" r:id="rId4"/>
    <p:sldId id="270" r:id="rId5"/>
    <p:sldId id="271" r:id="rId6"/>
    <p:sldId id="273" r:id="rId7"/>
    <p:sldId id="272" r:id="rId8"/>
    <p:sldId id="274" r:id="rId9"/>
    <p:sldId id="275" r:id="rId10"/>
    <p:sldId id="276" r:id="rId11"/>
    <p:sldId id="278" r:id="rId12"/>
    <p:sldId id="279" r:id="rId13"/>
    <p:sldId id="280" r:id="rId14"/>
    <p:sldId id="277"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96" r:id="rId31"/>
    <p:sldId id="298" r:id="rId32"/>
    <p:sldId id="297" r:id="rId33"/>
    <p:sldId id="299" r:id="rId34"/>
    <p:sldId id="300" r:id="rId35"/>
    <p:sldId id="301" r:id="rId36"/>
    <p:sldId id="302" r:id="rId37"/>
    <p:sldId id="303" r:id="rId38"/>
    <p:sldId id="304" r:id="rId39"/>
    <p:sldId id="305" r:id="rId40"/>
    <p:sldId id="307" r:id="rId41"/>
    <p:sldId id="308" r:id="rId42"/>
    <p:sldId id="309" r:id="rId43"/>
    <p:sldId id="310" r:id="rId44"/>
    <p:sldId id="311" r:id="rId45"/>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EDE0B1"/>
    <a:srgbClr val="F4FAA4"/>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0" autoAdjust="0"/>
    <p:restoredTop sz="94643" autoAdjust="0"/>
  </p:normalViewPr>
  <p:slideViewPr>
    <p:cSldViewPr>
      <p:cViewPr varScale="1">
        <p:scale>
          <a:sx n="72" d="100"/>
          <a:sy n="72" d="100"/>
        </p:scale>
        <p:origin x="-94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75" d="100"/>
          <a:sy n="75" d="100"/>
        </p:scale>
        <p:origin x="-1332" y="-102"/>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922BA5-2960-411C-A61E-D9C66168858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kumimoji="1" lang="ja-JP" altLang="en-US"/>
        </a:p>
      </dgm:t>
    </dgm:pt>
    <dgm:pt modelId="{FE5D7A36-4906-4061-9853-BAE04E03F5DC}">
      <dgm:prSet phldrT="[テキスト]"/>
      <dgm:spPr/>
      <dgm:t>
        <a:bodyPr/>
        <a:lstStyle/>
        <a:p>
          <a:r>
            <a:rPr kumimoji="1" lang="ja-JP" altLang="en-US" dirty="0" smtClean="0">
              <a:solidFill>
                <a:srgbClr val="FF0000"/>
              </a:solidFill>
            </a:rPr>
            <a:t>画面のコントロール名</a:t>
          </a:r>
          <a:endParaRPr kumimoji="1" lang="ja-JP" altLang="en-US" dirty="0">
            <a:solidFill>
              <a:srgbClr val="FF0000"/>
            </a:solidFill>
          </a:endParaRPr>
        </a:p>
      </dgm:t>
    </dgm:pt>
    <dgm:pt modelId="{20A2CE46-41D3-498A-8F7D-104C41E367B1}" type="parTrans" cxnId="{301FF797-195D-4C1C-A1C4-98E2F93E2695}">
      <dgm:prSet/>
      <dgm:spPr/>
      <dgm:t>
        <a:bodyPr/>
        <a:lstStyle/>
        <a:p>
          <a:endParaRPr kumimoji="1" lang="ja-JP" altLang="en-US">
            <a:solidFill>
              <a:srgbClr val="FF0000"/>
            </a:solidFill>
          </a:endParaRPr>
        </a:p>
      </dgm:t>
    </dgm:pt>
    <dgm:pt modelId="{FFC4B2AF-DF26-48D5-AE39-005E2A295093}" type="sibTrans" cxnId="{301FF797-195D-4C1C-A1C4-98E2F93E2695}">
      <dgm:prSet/>
      <dgm:spPr/>
      <dgm:t>
        <a:bodyPr/>
        <a:lstStyle/>
        <a:p>
          <a:endParaRPr kumimoji="1" lang="ja-JP" altLang="en-US">
            <a:solidFill>
              <a:srgbClr val="FF0000"/>
            </a:solidFill>
          </a:endParaRPr>
        </a:p>
      </dgm:t>
    </dgm:pt>
    <dgm:pt modelId="{DFB54BF6-054B-444F-8322-246D78187DCA}">
      <dgm:prSet phldrT="[テキスト]"/>
      <dgm:spPr/>
      <dgm:t>
        <a:bodyPr/>
        <a:lstStyle/>
        <a:p>
          <a:r>
            <a:rPr kumimoji="1" lang="ja-JP" altLang="en-US" dirty="0" smtClean="0">
              <a:solidFill>
                <a:srgbClr val="FF0000"/>
              </a:solidFill>
            </a:rPr>
            <a:t>データベースフィールド名</a:t>
          </a:r>
          <a:endParaRPr kumimoji="1" lang="ja-JP" altLang="en-US" dirty="0">
            <a:solidFill>
              <a:srgbClr val="FF0000"/>
            </a:solidFill>
          </a:endParaRPr>
        </a:p>
      </dgm:t>
    </dgm:pt>
    <dgm:pt modelId="{F87CB255-D785-49B5-A697-900B267C7657}" type="parTrans" cxnId="{A12B516F-A542-4380-9289-FF0D22696D86}">
      <dgm:prSet/>
      <dgm:spPr/>
      <dgm:t>
        <a:bodyPr/>
        <a:lstStyle/>
        <a:p>
          <a:endParaRPr kumimoji="1" lang="ja-JP" altLang="en-US">
            <a:solidFill>
              <a:srgbClr val="FF0000"/>
            </a:solidFill>
          </a:endParaRPr>
        </a:p>
      </dgm:t>
    </dgm:pt>
    <dgm:pt modelId="{5230FE00-9848-468A-AD27-27BAC5C5FAF3}" type="sibTrans" cxnId="{A12B516F-A542-4380-9289-FF0D22696D86}">
      <dgm:prSet/>
      <dgm:spPr/>
      <dgm:t>
        <a:bodyPr/>
        <a:lstStyle/>
        <a:p>
          <a:endParaRPr kumimoji="1" lang="ja-JP" altLang="en-US">
            <a:solidFill>
              <a:srgbClr val="FF0000"/>
            </a:solidFill>
          </a:endParaRPr>
        </a:p>
      </dgm:t>
    </dgm:pt>
    <dgm:pt modelId="{EBCD9027-FE37-4A03-8DB5-C28DD670C4B6}">
      <dgm:prSet phldrT="[テキスト]"/>
      <dgm:spPr/>
      <dgm:t>
        <a:bodyPr/>
        <a:lstStyle/>
        <a:p>
          <a:r>
            <a:rPr kumimoji="1" lang="ja-JP" altLang="en-US" dirty="0" smtClean="0">
              <a:solidFill>
                <a:srgbClr val="FF0000"/>
              </a:solidFill>
            </a:rPr>
            <a:t>帳票ラベル／カラム名</a:t>
          </a:r>
          <a:endParaRPr kumimoji="1" lang="ja-JP" altLang="en-US" dirty="0">
            <a:solidFill>
              <a:srgbClr val="FF0000"/>
            </a:solidFill>
          </a:endParaRPr>
        </a:p>
      </dgm:t>
    </dgm:pt>
    <dgm:pt modelId="{6701C3B1-57F7-4E3A-AA19-36CE54AA2689}" type="parTrans" cxnId="{DC0F503C-6CC0-49F0-A6B4-1AE250225215}">
      <dgm:prSet/>
      <dgm:spPr/>
      <dgm:t>
        <a:bodyPr/>
        <a:lstStyle/>
        <a:p>
          <a:endParaRPr kumimoji="1" lang="ja-JP" altLang="en-US">
            <a:solidFill>
              <a:srgbClr val="FF0000"/>
            </a:solidFill>
          </a:endParaRPr>
        </a:p>
      </dgm:t>
    </dgm:pt>
    <dgm:pt modelId="{B4E4A87F-B457-4FE0-B23B-B009FF6B4BFE}" type="sibTrans" cxnId="{DC0F503C-6CC0-49F0-A6B4-1AE250225215}">
      <dgm:prSet/>
      <dgm:spPr/>
      <dgm:t>
        <a:bodyPr/>
        <a:lstStyle/>
        <a:p>
          <a:endParaRPr kumimoji="1" lang="ja-JP" altLang="en-US">
            <a:solidFill>
              <a:srgbClr val="FF0000"/>
            </a:solidFill>
          </a:endParaRPr>
        </a:p>
      </dgm:t>
    </dgm:pt>
    <dgm:pt modelId="{1085DB17-DF84-41EA-B8C4-8554020A615A}" type="pres">
      <dgm:prSet presAssocID="{2B922BA5-2960-411C-A61E-D9C661688586}" presName="linear" presStyleCnt="0">
        <dgm:presLayoutVars>
          <dgm:dir/>
          <dgm:animLvl val="lvl"/>
          <dgm:resizeHandles val="exact"/>
        </dgm:presLayoutVars>
      </dgm:prSet>
      <dgm:spPr/>
    </dgm:pt>
    <dgm:pt modelId="{C31274F9-2B5E-465C-A57B-4EBC18839829}" type="pres">
      <dgm:prSet presAssocID="{FE5D7A36-4906-4061-9853-BAE04E03F5DC}" presName="parentLin" presStyleCnt="0"/>
      <dgm:spPr/>
    </dgm:pt>
    <dgm:pt modelId="{E1180F3D-8996-4056-9F8C-C10783DD4E67}" type="pres">
      <dgm:prSet presAssocID="{FE5D7A36-4906-4061-9853-BAE04E03F5DC}" presName="parentLeftMargin" presStyleLbl="node1" presStyleIdx="0" presStyleCnt="3"/>
      <dgm:spPr/>
    </dgm:pt>
    <dgm:pt modelId="{443152E7-A75B-4181-89CC-21AA6E1A94A7}" type="pres">
      <dgm:prSet presAssocID="{FE5D7A36-4906-4061-9853-BAE04E03F5DC}" presName="parentText" presStyleLbl="node1" presStyleIdx="0" presStyleCnt="3">
        <dgm:presLayoutVars>
          <dgm:chMax val="0"/>
          <dgm:bulletEnabled val="1"/>
        </dgm:presLayoutVars>
      </dgm:prSet>
      <dgm:spPr/>
      <dgm:t>
        <a:bodyPr/>
        <a:lstStyle/>
        <a:p>
          <a:endParaRPr kumimoji="1" lang="ja-JP" altLang="en-US"/>
        </a:p>
      </dgm:t>
    </dgm:pt>
    <dgm:pt modelId="{EBC773A6-9E2A-4154-98EE-400EBCDA23A2}" type="pres">
      <dgm:prSet presAssocID="{FE5D7A36-4906-4061-9853-BAE04E03F5DC}" presName="negativeSpace" presStyleCnt="0"/>
      <dgm:spPr/>
    </dgm:pt>
    <dgm:pt modelId="{5305C7B2-7531-43D0-8705-97A05512ABE4}" type="pres">
      <dgm:prSet presAssocID="{FE5D7A36-4906-4061-9853-BAE04E03F5DC}" presName="childText" presStyleLbl="conFgAcc1" presStyleIdx="0" presStyleCnt="3">
        <dgm:presLayoutVars>
          <dgm:bulletEnabled val="1"/>
        </dgm:presLayoutVars>
      </dgm:prSet>
      <dgm:spPr/>
    </dgm:pt>
    <dgm:pt modelId="{B2AD35A8-9B73-47CC-8168-2B4EB228FB0C}" type="pres">
      <dgm:prSet presAssocID="{FFC4B2AF-DF26-48D5-AE39-005E2A295093}" presName="spaceBetweenRectangles" presStyleCnt="0"/>
      <dgm:spPr/>
    </dgm:pt>
    <dgm:pt modelId="{359C066B-175F-4076-A70B-DB9FDC2FDF75}" type="pres">
      <dgm:prSet presAssocID="{DFB54BF6-054B-444F-8322-246D78187DCA}" presName="parentLin" presStyleCnt="0"/>
      <dgm:spPr/>
    </dgm:pt>
    <dgm:pt modelId="{23743340-3D6E-4DF1-A2A6-3A3BE539D1AC}" type="pres">
      <dgm:prSet presAssocID="{DFB54BF6-054B-444F-8322-246D78187DCA}" presName="parentLeftMargin" presStyleLbl="node1" presStyleIdx="0" presStyleCnt="3"/>
      <dgm:spPr/>
    </dgm:pt>
    <dgm:pt modelId="{6CBBF049-AE8C-4CDD-9A2D-E0A48364675F}" type="pres">
      <dgm:prSet presAssocID="{DFB54BF6-054B-444F-8322-246D78187DCA}" presName="parentText" presStyleLbl="node1" presStyleIdx="1" presStyleCnt="3">
        <dgm:presLayoutVars>
          <dgm:chMax val="0"/>
          <dgm:bulletEnabled val="1"/>
        </dgm:presLayoutVars>
      </dgm:prSet>
      <dgm:spPr/>
    </dgm:pt>
    <dgm:pt modelId="{EB0E792D-558A-4156-A4BE-58F91857D300}" type="pres">
      <dgm:prSet presAssocID="{DFB54BF6-054B-444F-8322-246D78187DCA}" presName="negativeSpace" presStyleCnt="0"/>
      <dgm:spPr/>
    </dgm:pt>
    <dgm:pt modelId="{F5B0E368-439E-476B-9578-3B117211496F}" type="pres">
      <dgm:prSet presAssocID="{DFB54BF6-054B-444F-8322-246D78187DCA}" presName="childText" presStyleLbl="conFgAcc1" presStyleIdx="1" presStyleCnt="3">
        <dgm:presLayoutVars>
          <dgm:bulletEnabled val="1"/>
        </dgm:presLayoutVars>
      </dgm:prSet>
      <dgm:spPr/>
    </dgm:pt>
    <dgm:pt modelId="{573D8A8A-3069-490C-9660-C65A944AA6B2}" type="pres">
      <dgm:prSet presAssocID="{5230FE00-9848-468A-AD27-27BAC5C5FAF3}" presName="spaceBetweenRectangles" presStyleCnt="0"/>
      <dgm:spPr/>
    </dgm:pt>
    <dgm:pt modelId="{7897763B-C419-4C62-8B5F-A12245291676}" type="pres">
      <dgm:prSet presAssocID="{EBCD9027-FE37-4A03-8DB5-C28DD670C4B6}" presName="parentLin" presStyleCnt="0"/>
      <dgm:spPr/>
    </dgm:pt>
    <dgm:pt modelId="{D77FB17C-0A42-4A35-93BB-3750E1EAE4E3}" type="pres">
      <dgm:prSet presAssocID="{EBCD9027-FE37-4A03-8DB5-C28DD670C4B6}" presName="parentLeftMargin" presStyleLbl="node1" presStyleIdx="1" presStyleCnt="3"/>
      <dgm:spPr/>
    </dgm:pt>
    <dgm:pt modelId="{8DD529CF-DF42-4DBD-9412-A88E245EFDCF}" type="pres">
      <dgm:prSet presAssocID="{EBCD9027-FE37-4A03-8DB5-C28DD670C4B6}" presName="parentText" presStyleLbl="node1" presStyleIdx="2" presStyleCnt="3">
        <dgm:presLayoutVars>
          <dgm:chMax val="0"/>
          <dgm:bulletEnabled val="1"/>
        </dgm:presLayoutVars>
      </dgm:prSet>
      <dgm:spPr/>
    </dgm:pt>
    <dgm:pt modelId="{DF2D29A2-A36B-45C7-A80E-F4EF31D4727A}" type="pres">
      <dgm:prSet presAssocID="{EBCD9027-FE37-4A03-8DB5-C28DD670C4B6}" presName="negativeSpace" presStyleCnt="0"/>
      <dgm:spPr/>
    </dgm:pt>
    <dgm:pt modelId="{1D1C8E39-8330-483C-A7DC-A2875472A6C7}" type="pres">
      <dgm:prSet presAssocID="{EBCD9027-FE37-4A03-8DB5-C28DD670C4B6}" presName="childText" presStyleLbl="conFgAcc1" presStyleIdx="2" presStyleCnt="3">
        <dgm:presLayoutVars>
          <dgm:bulletEnabled val="1"/>
        </dgm:presLayoutVars>
      </dgm:prSet>
      <dgm:spPr/>
    </dgm:pt>
  </dgm:ptLst>
  <dgm:cxnLst>
    <dgm:cxn modelId="{4696F466-8AFD-4F34-B43D-89F1653BF95D}" type="presOf" srcId="{FE5D7A36-4906-4061-9853-BAE04E03F5DC}" destId="{E1180F3D-8996-4056-9F8C-C10783DD4E67}" srcOrd="0" destOrd="0" presId="urn:microsoft.com/office/officeart/2005/8/layout/list1"/>
    <dgm:cxn modelId="{A12B516F-A542-4380-9289-FF0D22696D86}" srcId="{2B922BA5-2960-411C-A61E-D9C661688586}" destId="{DFB54BF6-054B-444F-8322-246D78187DCA}" srcOrd="1" destOrd="0" parTransId="{F87CB255-D785-49B5-A697-900B267C7657}" sibTransId="{5230FE00-9848-468A-AD27-27BAC5C5FAF3}"/>
    <dgm:cxn modelId="{4527982E-FD50-4C82-94C6-682C6873FC28}" type="presOf" srcId="{DFB54BF6-054B-444F-8322-246D78187DCA}" destId="{23743340-3D6E-4DF1-A2A6-3A3BE539D1AC}" srcOrd="0" destOrd="0" presId="urn:microsoft.com/office/officeart/2005/8/layout/list1"/>
    <dgm:cxn modelId="{2A4FFF7A-CFA7-48EA-BF13-A09B214D3186}" type="presOf" srcId="{DFB54BF6-054B-444F-8322-246D78187DCA}" destId="{6CBBF049-AE8C-4CDD-9A2D-E0A48364675F}" srcOrd="1" destOrd="0" presId="urn:microsoft.com/office/officeart/2005/8/layout/list1"/>
    <dgm:cxn modelId="{301FF797-195D-4C1C-A1C4-98E2F93E2695}" srcId="{2B922BA5-2960-411C-A61E-D9C661688586}" destId="{FE5D7A36-4906-4061-9853-BAE04E03F5DC}" srcOrd="0" destOrd="0" parTransId="{20A2CE46-41D3-498A-8F7D-104C41E367B1}" sibTransId="{FFC4B2AF-DF26-48D5-AE39-005E2A295093}"/>
    <dgm:cxn modelId="{86B4B6BB-62AD-4E5A-89DE-0CC1ED886ADA}" type="presOf" srcId="{2B922BA5-2960-411C-A61E-D9C661688586}" destId="{1085DB17-DF84-41EA-B8C4-8554020A615A}" srcOrd="0" destOrd="0" presId="urn:microsoft.com/office/officeart/2005/8/layout/list1"/>
    <dgm:cxn modelId="{DC0F503C-6CC0-49F0-A6B4-1AE250225215}" srcId="{2B922BA5-2960-411C-A61E-D9C661688586}" destId="{EBCD9027-FE37-4A03-8DB5-C28DD670C4B6}" srcOrd="2" destOrd="0" parTransId="{6701C3B1-57F7-4E3A-AA19-36CE54AA2689}" sibTransId="{B4E4A87F-B457-4FE0-B23B-B009FF6B4BFE}"/>
    <dgm:cxn modelId="{8ED3DA10-8874-4847-B6C2-DF3DECC47F82}" type="presOf" srcId="{EBCD9027-FE37-4A03-8DB5-C28DD670C4B6}" destId="{D77FB17C-0A42-4A35-93BB-3750E1EAE4E3}" srcOrd="0" destOrd="0" presId="urn:microsoft.com/office/officeart/2005/8/layout/list1"/>
    <dgm:cxn modelId="{9865FE2A-BE9E-4800-927E-CDBCA36BA746}" type="presOf" srcId="{EBCD9027-FE37-4A03-8DB5-C28DD670C4B6}" destId="{8DD529CF-DF42-4DBD-9412-A88E245EFDCF}" srcOrd="1" destOrd="0" presId="urn:microsoft.com/office/officeart/2005/8/layout/list1"/>
    <dgm:cxn modelId="{E07CAF0E-43C9-402A-B138-AD2393E55780}" type="presOf" srcId="{FE5D7A36-4906-4061-9853-BAE04E03F5DC}" destId="{443152E7-A75B-4181-89CC-21AA6E1A94A7}" srcOrd="1" destOrd="0" presId="urn:microsoft.com/office/officeart/2005/8/layout/list1"/>
    <dgm:cxn modelId="{548EB094-E525-4126-B127-C741C321A4B9}" type="presParOf" srcId="{1085DB17-DF84-41EA-B8C4-8554020A615A}" destId="{C31274F9-2B5E-465C-A57B-4EBC18839829}" srcOrd="0" destOrd="0" presId="urn:microsoft.com/office/officeart/2005/8/layout/list1"/>
    <dgm:cxn modelId="{06CD28B3-FB60-446E-AC17-002F9F2E7810}" type="presParOf" srcId="{C31274F9-2B5E-465C-A57B-4EBC18839829}" destId="{E1180F3D-8996-4056-9F8C-C10783DD4E67}" srcOrd="0" destOrd="0" presId="urn:microsoft.com/office/officeart/2005/8/layout/list1"/>
    <dgm:cxn modelId="{302108A7-4546-43E2-A5B5-54E38F9AF50B}" type="presParOf" srcId="{C31274F9-2B5E-465C-A57B-4EBC18839829}" destId="{443152E7-A75B-4181-89CC-21AA6E1A94A7}" srcOrd="1" destOrd="0" presId="urn:microsoft.com/office/officeart/2005/8/layout/list1"/>
    <dgm:cxn modelId="{60A40394-D670-4971-ACE4-5C3010671A79}" type="presParOf" srcId="{1085DB17-DF84-41EA-B8C4-8554020A615A}" destId="{EBC773A6-9E2A-4154-98EE-400EBCDA23A2}" srcOrd="1" destOrd="0" presId="urn:microsoft.com/office/officeart/2005/8/layout/list1"/>
    <dgm:cxn modelId="{274088EC-B291-413B-8C6A-0378DC86CF58}" type="presParOf" srcId="{1085DB17-DF84-41EA-B8C4-8554020A615A}" destId="{5305C7B2-7531-43D0-8705-97A05512ABE4}" srcOrd="2" destOrd="0" presId="urn:microsoft.com/office/officeart/2005/8/layout/list1"/>
    <dgm:cxn modelId="{A2419C9C-C268-440F-9222-6232110F3694}" type="presParOf" srcId="{1085DB17-DF84-41EA-B8C4-8554020A615A}" destId="{B2AD35A8-9B73-47CC-8168-2B4EB228FB0C}" srcOrd="3" destOrd="0" presId="urn:microsoft.com/office/officeart/2005/8/layout/list1"/>
    <dgm:cxn modelId="{75E775D2-C984-4A27-84D9-674894717369}" type="presParOf" srcId="{1085DB17-DF84-41EA-B8C4-8554020A615A}" destId="{359C066B-175F-4076-A70B-DB9FDC2FDF75}" srcOrd="4" destOrd="0" presId="urn:microsoft.com/office/officeart/2005/8/layout/list1"/>
    <dgm:cxn modelId="{4E894679-6166-4588-B8A1-1BD3403AFBA3}" type="presParOf" srcId="{359C066B-175F-4076-A70B-DB9FDC2FDF75}" destId="{23743340-3D6E-4DF1-A2A6-3A3BE539D1AC}" srcOrd="0" destOrd="0" presId="urn:microsoft.com/office/officeart/2005/8/layout/list1"/>
    <dgm:cxn modelId="{A021CFC6-9923-4E26-A2F4-1D3DDC3FEF3B}" type="presParOf" srcId="{359C066B-175F-4076-A70B-DB9FDC2FDF75}" destId="{6CBBF049-AE8C-4CDD-9A2D-E0A48364675F}" srcOrd="1" destOrd="0" presId="urn:microsoft.com/office/officeart/2005/8/layout/list1"/>
    <dgm:cxn modelId="{7C5550B4-2367-42C1-9F5E-C25223F95DCE}" type="presParOf" srcId="{1085DB17-DF84-41EA-B8C4-8554020A615A}" destId="{EB0E792D-558A-4156-A4BE-58F91857D300}" srcOrd="5" destOrd="0" presId="urn:microsoft.com/office/officeart/2005/8/layout/list1"/>
    <dgm:cxn modelId="{66E7E800-7FA2-47DD-8ADC-9581AACD4715}" type="presParOf" srcId="{1085DB17-DF84-41EA-B8C4-8554020A615A}" destId="{F5B0E368-439E-476B-9578-3B117211496F}" srcOrd="6" destOrd="0" presId="urn:microsoft.com/office/officeart/2005/8/layout/list1"/>
    <dgm:cxn modelId="{9EDAD942-182A-40D2-8BE0-5923C328434F}" type="presParOf" srcId="{1085DB17-DF84-41EA-B8C4-8554020A615A}" destId="{573D8A8A-3069-490C-9660-C65A944AA6B2}" srcOrd="7" destOrd="0" presId="urn:microsoft.com/office/officeart/2005/8/layout/list1"/>
    <dgm:cxn modelId="{65F7966B-7AD3-4D15-B1AB-1ED9E76349DB}" type="presParOf" srcId="{1085DB17-DF84-41EA-B8C4-8554020A615A}" destId="{7897763B-C419-4C62-8B5F-A12245291676}" srcOrd="8" destOrd="0" presId="urn:microsoft.com/office/officeart/2005/8/layout/list1"/>
    <dgm:cxn modelId="{FFEBFBCC-D6EF-4517-8D3B-B6555A8C910E}" type="presParOf" srcId="{7897763B-C419-4C62-8B5F-A12245291676}" destId="{D77FB17C-0A42-4A35-93BB-3750E1EAE4E3}" srcOrd="0" destOrd="0" presId="urn:microsoft.com/office/officeart/2005/8/layout/list1"/>
    <dgm:cxn modelId="{3789D8B5-35DC-4116-B8E9-E3D16A7EAC6D}" type="presParOf" srcId="{7897763B-C419-4C62-8B5F-A12245291676}" destId="{8DD529CF-DF42-4DBD-9412-A88E245EFDCF}" srcOrd="1" destOrd="0" presId="urn:microsoft.com/office/officeart/2005/8/layout/list1"/>
    <dgm:cxn modelId="{E465C9D6-4B37-4C63-8E31-A0A2937913DD}" type="presParOf" srcId="{1085DB17-DF84-41EA-B8C4-8554020A615A}" destId="{DF2D29A2-A36B-45C7-A80E-F4EF31D4727A}" srcOrd="9" destOrd="0" presId="urn:microsoft.com/office/officeart/2005/8/layout/list1"/>
    <dgm:cxn modelId="{761C853B-FA12-47BC-8763-AB74A30E6122}" type="presParOf" srcId="{1085DB17-DF84-41EA-B8C4-8554020A615A}" destId="{1D1C8E39-8330-483C-A7DC-A2875472A6C7}" srcOrd="10"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1B41F20F-3575-490C-975A-EF863D95DAC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r>
              <a:rPr lang="en-US" altLang="ja-JP" dirty="0" smtClean="0"/>
              <a:t>2008/09/20</a:t>
            </a:r>
            <a:endParaRPr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120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120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67DE64F-F0A0-4650-9314-83CFF234B3F0}" type="slidenum">
              <a:rPr lang="ja-JP" altLang="en-US" smtClean="0"/>
              <a:pPr/>
              <a:t>1</a:t>
            </a:fld>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2227"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222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F22E594-7C31-423B-A177-17682849D386}" type="slidenum">
              <a:rPr lang="ja-JP" altLang="en-US" smtClean="0"/>
              <a:pPr/>
              <a:t>2</a:t>
            </a:fld>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4275"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427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EAA77E2-6B32-4DD8-92AC-E4D573D5950B}" type="slidenum">
              <a:rPr lang="ja-JP" altLang="en-US" smtClean="0"/>
              <a:pPr/>
              <a:t>4</a:t>
            </a:fld>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dirty="0"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86808"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86808"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福岡勉強会 </a:t>
            </a:r>
            <a:r>
              <a:rPr kumimoji="0" lang="en-US" altLang="ja-JP" sz="2300" dirty="0" smtClean="0">
                <a:solidFill>
                  <a:schemeClr val="tx2"/>
                </a:solidFill>
                <a:ea typeface="ＭＳ Ｐゴシック" pitchFamily="50" charset="-128"/>
              </a:rPr>
              <a:t>#06</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3"/>
          <p:cNvSpPr>
            <a:spLocks noGrp="1"/>
          </p:cNvSpPr>
          <p:nvPr>
            <p:ph type="ctrTitle"/>
          </p:nvPr>
        </p:nvSpPr>
        <p:spPr/>
        <p:txBody>
          <a:bodyPr/>
          <a:lstStyle/>
          <a:p>
            <a:pPr>
              <a:defRPr/>
            </a:pPr>
            <a:r>
              <a:rPr lang="ja-JP" altLang="en-US" sz="6000" spc="600" dirty="0" smtClean="0">
                <a:solidFill>
                  <a:schemeClr val="accent2"/>
                </a:solidFill>
                <a:effectLst>
                  <a:outerShdw blurRad="38100" dist="38100" dir="2700000" algn="tl">
                    <a:srgbClr val="000000">
                      <a:alpha val="43137"/>
                    </a:srgbClr>
                  </a:outerShdw>
                </a:effectLst>
              </a:rPr>
              <a:t>匠の伝承</a:t>
            </a:r>
            <a:r>
              <a:rPr lang="ja-JP" altLang="en-US" sz="6000" spc="600" dirty="0" err="1" smtClean="0">
                <a:solidFill>
                  <a:schemeClr val="accent2"/>
                </a:solidFill>
                <a:effectLst>
                  <a:outerShdw blurRad="38100" dist="38100" dir="2700000" algn="tl">
                    <a:srgbClr val="000000">
                      <a:alpha val="43137"/>
                    </a:srgbClr>
                  </a:outerShdw>
                </a:effectLst>
              </a:rPr>
              <a:t>ｗ</a:t>
            </a:r>
            <a:endParaRPr lang="ja-JP" altLang="en-US" sz="6000" spc="600" dirty="0" smtClean="0">
              <a:solidFill>
                <a:schemeClr val="accent2"/>
              </a:solidFill>
              <a:effectLst>
                <a:outerShdw blurRad="38100" dist="38100" dir="2700000" algn="tl">
                  <a:srgbClr val="000000">
                    <a:alpha val="43137"/>
                  </a:srgbClr>
                </a:outerShdw>
              </a:effectLst>
            </a:endParaRPr>
          </a:p>
        </p:txBody>
      </p:sp>
      <p:sp>
        <p:nvSpPr>
          <p:cNvPr id="2051" name="サブタイトル 4"/>
          <p:cNvSpPr>
            <a:spLocks noGrp="1"/>
          </p:cNvSpPr>
          <p:nvPr>
            <p:ph type="subTitle" idx="1"/>
          </p:nvPr>
        </p:nvSpPr>
        <p:spPr/>
        <p:txBody>
          <a:bodyPr/>
          <a:lstStyle/>
          <a:p>
            <a:r>
              <a:rPr lang="ja-JP" altLang="en-US" sz="2400" dirty="0" smtClean="0"/>
              <a:t>マルチな時代の設計と開発</a:t>
            </a:r>
            <a:endParaRPr lang="en-US" altLang="ja-JP" sz="2400" dirty="0" smtClean="0"/>
          </a:p>
          <a:p>
            <a:r>
              <a:rPr lang="ja-JP" altLang="en-US" sz="3600" dirty="0" smtClean="0"/>
              <a:t>パート５</a:t>
            </a:r>
            <a:endParaRPr lang="en-US" altLang="ja-JP" sz="36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静的変数</a:t>
            </a:r>
            <a:endParaRPr kumimoji="1" lang="ja-JP" altLang="en-US" sz="3600" dirty="0"/>
          </a:p>
        </p:txBody>
      </p:sp>
      <p:sp>
        <p:nvSpPr>
          <p:cNvPr id="3" name="テキスト プレースホルダ 2"/>
          <p:cNvSpPr>
            <a:spLocks noGrp="1"/>
          </p:cNvSpPr>
          <p:nvPr>
            <p:ph type="body" idx="1"/>
          </p:nvPr>
        </p:nvSpPr>
        <p:spPr/>
        <p:txBody>
          <a:bodyPr/>
          <a:lstStyle/>
          <a:p>
            <a:r>
              <a:rPr kumimoji="1" lang="ja-JP" altLang="en-US" sz="3600" dirty="0" smtClean="0"/>
              <a:t>固定的な値などに利用される</a:t>
            </a:r>
            <a:endParaRPr kumimoji="1" lang="ja-JP" altLang="en-US" sz="3600" dirty="0"/>
          </a:p>
        </p:txBody>
      </p:sp>
      <p:sp>
        <p:nvSpPr>
          <p:cNvPr id="4" name="角丸四角形 3"/>
          <p:cNvSpPr/>
          <p:nvPr/>
        </p:nvSpPr>
        <p:spPr>
          <a:xfrm>
            <a:off x="357158" y="4857760"/>
            <a:ext cx="8380114" cy="1143008"/>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rPr>
              <a:t>値の変化する変数を静的に配置すると、制御系システムやマルチスレッドシステムで利用するときに注意が必要。</a:t>
            </a:r>
            <a:endParaRPr kumimoji="1" lang="ja-JP" altLang="en-US" sz="2000" b="1" dirty="0">
              <a:solidFill>
                <a:schemeClr val="tx1"/>
              </a:solidFill>
            </a:endParaRPr>
          </a:p>
        </p:txBody>
      </p:sp>
      <p:sp>
        <p:nvSpPr>
          <p:cNvPr id="5" name="テキスト ボックス 4"/>
          <p:cNvSpPr txBox="1"/>
          <p:nvPr/>
        </p:nvSpPr>
        <p:spPr>
          <a:xfrm>
            <a:off x="500034" y="1785926"/>
            <a:ext cx="4794902" cy="923330"/>
          </a:xfrm>
          <a:prstGeom prst="rect">
            <a:avLst/>
          </a:prstGeom>
          <a:noFill/>
        </p:spPr>
        <p:txBody>
          <a:bodyPr wrap="none" rtlCol="0">
            <a:spAutoFit/>
          </a:bodyPr>
          <a:lstStyle/>
          <a:p>
            <a:r>
              <a:rPr kumimoji="1" lang="en-US" altLang="ja-JP" dirty="0" smtClean="0"/>
              <a:t>static </a:t>
            </a:r>
            <a:r>
              <a:rPr kumimoji="1" lang="en-US" altLang="ja-JP" dirty="0" err="1" smtClean="0"/>
              <a:t>doube</a:t>
            </a:r>
            <a:r>
              <a:rPr kumimoji="1" lang="en-US" altLang="ja-JP" dirty="0" smtClean="0"/>
              <a:t> PI = 3.14159265358979323846;</a:t>
            </a:r>
          </a:p>
          <a:p>
            <a:endParaRPr lang="en-US" altLang="ja-JP" dirty="0" smtClean="0"/>
          </a:p>
          <a:p>
            <a:r>
              <a:rPr lang="en-US" altLang="ja-JP" dirty="0" err="1" smtClean="0"/>
              <a:t>printf</a:t>
            </a:r>
            <a:r>
              <a:rPr lang="en-US" altLang="ja-JP" dirty="0" smtClean="0"/>
              <a:t>( “</a:t>
            </a:r>
            <a:r>
              <a:rPr lang="en-US" altLang="ja-JP" dirty="0" err="1" smtClean="0"/>
              <a:t>Hellow</a:t>
            </a:r>
            <a:r>
              <a:rPr lang="en-US" altLang="ja-JP" dirty="0" smtClean="0"/>
              <a:t> C world\n” );</a:t>
            </a:r>
            <a:endParaRPr kumimoji="1" lang="ja-JP" altLang="en-US" dirty="0"/>
          </a:p>
        </p:txBody>
      </p:sp>
      <p:graphicFrame>
        <p:nvGraphicFramePr>
          <p:cNvPr id="6" name="表 5"/>
          <p:cNvGraphicFramePr>
            <a:graphicFrameLocks noGrp="1"/>
          </p:cNvGraphicFramePr>
          <p:nvPr/>
        </p:nvGraphicFramePr>
        <p:xfrm>
          <a:off x="5429256" y="1714488"/>
          <a:ext cx="3214710" cy="2926080"/>
        </p:xfrm>
        <a:graphic>
          <a:graphicData uri="http://schemas.openxmlformats.org/drawingml/2006/table">
            <a:tbl>
              <a:tblPr firstRow="1" bandRow="1">
                <a:tableStyleId>{5C22544A-7EE6-4342-B048-85BDC9FD1C3A}</a:tableStyleId>
              </a:tblPr>
              <a:tblGrid>
                <a:gridCol w="1607355"/>
                <a:gridCol w="1607355"/>
              </a:tblGrid>
              <a:tr h="302499">
                <a:tc>
                  <a:txBody>
                    <a:bodyPr/>
                    <a:lstStyle/>
                    <a:p>
                      <a:r>
                        <a:rPr kumimoji="1" lang="ja-JP" altLang="en-US" dirty="0" smtClean="0">
                          <a:solidFill>
                            <a:schemeClr val="tx1"/>
                          </a:solidFill>
                        </a:rPr>
                        <a:t>メモリアドレス</a:t>
                      </a:r>
                      <a:endParaRPr kumimoji="1" lang="ja-JP" altLang="en-US" dirty="0">
                        <a:solidFill>
                          <a:schemeClr val="tx1"/>
                        </a:solidFill>
                      </a:endParaRPr>
                    </a:p>
                  </a:txBody>
                  <a:tcPr/>
                </a:tc>
                <a:tc>
                  <a:txBody>
                    <a:bodyPr/>
                    <a:lstStyle/>
                    <a:p>
                      <a:r>
                        <a:rPr kumimoji="1" lang="ja-JP" altLang="en-US" dirty="0" smtClean="0">
                          <a:solidFill>
                            <a:schemeClr val="tx1"/>
                          </a:solidFill>
                        </a:rPr>
                        <a:t>メモリの内容</a:t>
                      </a:r>
                      <a:endParaRPr kumimoji="1" lang="ja-JP" altLang="en-US" dirty="0">
                        <a:solidFill>
                          <a:schemeClr val="tx1"/>
                        </a:solidFill>
                      </a:endParaRPr>
                    </a:p>
                  </a:txBody>
                  <a:tcPr/>
                </a:tc>
              </a:tr>
              <a:tr h="302499">
                <a:tc>
                  <a:txBody>
                    <a:bodyPr/>
                    <a:lstStyle/>
                    <a:p>
                      <a:r>
                        <a:rPr kumimoji="1" lang="en-US" altLang="ja-JP" dirty="0" smtClean="0">
                          <a:solidFill>
                            <a:schemeClr val="tx1"/>
                          </a:solidFill>
                        </a:rPr>
                        <a:t>PI</a:t>
                      </a:r>
                      <a:endParaRPr kumimoji="1" lang="ja-JP" altLang="en-US" dirty="0">
                        <a:solidFill>
                          <a:schemeClr val="tx1"/>
                        </a:solidFill>
                      </a:endParaRPr>
                    </a:p>
                  </a:txBody>
                  <a:tcPr/>
                </a:tc>
                <a:tc>
                  <a:txBody>
                    <a:bodyPr/>
                    <a:lstStyle/>
                    <a:p>
                      <a:r>
                        <a:rPr kumimoji="1" lang="en-US" altLang="ja-JP" dirty="0" smtClean="0">
                          <a:solidFill>
                            <a:schemeClr val="tx1"/>
                          </a:solidFill>
                        </a:rPr>
                        <a:t>PI</a:t>
                      </a:r>
                      <a:r>
                        <a:rPr kumimoji="1" lang="ja-JP" altLang="en-US" dirty="0" smtClean="0">
                          <a:solidFill>
                            <a:schemeClr val="tx1"/>
                          </a:solidFill>
                        </a:rPr>
                        <a:t>の値</a:t>
                      </a:r>
                      <a:endParaRPr kumimoji="1" lang="ja-JP" altLang="en-US" dirty="0">
                        <a:solidFill>
                          <a:schemeClr val="tx1"/>
                        </a:solidFill>
                      </a:endParaRPr>
                    </a:p>
                  </a:txBody>
                  <a:tcPr/>
                </a:tc>
              </a:tr>
              <a:tr h="302499">
                <a:tc>
                  <a:txBody>
                    <a:bodyPr/>
                    <a:lstStyle/>
                    <a:p>
                      <a:endParaRPr kumimoji="1" lang="ja-JP" altLang="en-US">
                        <a:solidFill>
                          <a:schemeClr val="tx1"/>
                        </a:solidFill>
                      </a:endParaRPr>
                    </a:p>
                  </a:txBody>
                  <a:tcPr/>
                </a:tc>
                <a:tc>
                  <a:txBody>
                    <a:bodyPr/>
                    <a:lstStyle/>
                    <a:p>
                      <a:endParaRPr kumimoji="1" lang="ja-JP" altLang="en-US" dirty="0">
                        <a:solidFill>
                          <a:schemeClr val="tx1"/>
                        </a:solidFill>
                      </a:endParaRPr>
                    </a:p>
                  </a:txBody>
                  <a:tcPr/>
                </a:tc>
              </a:tr>
              <a:tr h="302499">
                <a:tc>
                  <a:txBody>
                    <a:bodyPr/>
                    <a:lstStyle/>
                    <a:p>
                      <a:r>
                        <a:rPr kumimoji="1" lang="ja-JP" altLang="en-US" dirty="0" smtClean="0">
                          <a:solidFill>
                            <a:schemeClr val="tx1"/>
                          </a:solidFill>
                        </a:rPr>
                        <a:t>ある番地</a:t>
                      </a:r>
                      <a:endParaRPr kumimoji="1" lang="ja-JP" altLang="en-US" dirty="0">
                        <a:solidFill>
                          <a:schemeClr val="tx1"/>
                        </a:solidFill>
                      </a:endParaRPr>
                    </a:p>
                  </a:txBody>
                  <a:tcPr/>
                </a:tc>
                <a:tc>
                  <a:txBody>
                    <a:bodyPr/>
                    <a:lstStyle/>
                    <a:p>
                      <a:r>
                        <a:rPr kumimoji="1" lang="en-US" altLang="ja-JP" dirty="0" err="1" smtClean="0">
                          <a:solidFill>
                            <a:schemeClr val="tx1"/>
                          </a:solidFill>
                        </a:rPr>
                        <a:t>Hellow</a:t>
                      </a:r>
                      <a:r>
                        <a:rPr kumimoji="1" lang="en-US" altLang="ja-JP" dirty="0" smtClean="0">
                          <a:solidFill>
                            <a:schemeClr val="tx1"/>
                          </a:solidFill>
                        </a:rPr>
                        <a:t> C ...\0</a:t>
                      </a:r>
                      <a:endParaRPr kumimoji="1" lang="ja-JP" altLang="en-US" dirty="0">
                        <a:solidFill>
                          <a:schemeClr val="tx1"/>
                        </a:solidFill>
                      </a:endParaRPr>
                    </a:p>
                  </a:txBody>
                  <a:tcPr/>
                </a:tc>
              </a:tr>
              <a:tr h="302499">
                <a:tc>
                  <a:txBody>
                    <a:bodyPr/>
                    <a:lstStyle/>
                    <a:p>
                      <a:endParaRPr kumimoji="1" lang="ja-JP" altLang="en-US">
                        <a:solidFill>
                          <a:schemeClr val="tx1"/>
                        </a:solidFill>
                      </a:endParaRPr>
                    </a:p>
                  </a:txBody>
                  <a:tcPr/>
                </a:tc>
                <a:tc>
                  <a:txBody>
                    <a:bodyPr/>
                    <a:lstStyle/>
                    <a:p>
                      <a:endParaRPr kumimoji="1" lang="ja-JP" altLang="en-US">
                        <a:solidFill>
                          <a:schemeClr val="tx1"/>
                        </a:solidFill>
                      </a:endParaRPr>
                    </a:p>
                  </a:txBody>
                  <a:tcPr/>
                </a:tc>
              </a:tr>
              <a:tr h="302499">
                <a:tc>
                  <a:txBody>
                    <a:bodyPr/>
                    <a:lstStyle/>
                    <a:p>
                      <a:endParaRPr kumimoji="1" lang="ja-JP" altLang="en-US">
                        <a:solidFill>
                          <a:schemeClr val="tx1"/>
                        </a:solidFill>
                      </a:endParaRPr>
                    </a:p>
                  </a:txBody>
                  <a:tcPr/>
                </a:tc>
                <a:tc>
                  <a:txBody>
                    <a:bodyPr/>
                    <a:lstStyle/>
                    <a:p>
                      <a:endParaRPr kumimoji="1" lang="ja-JP" altLang="en-US">
                        <a:solidFill>
                          <a:schemeClr val="tx1"/>
                        </a:solidFill>
                      </a:endParaRPr>
                    </a:p>
                  </a:txBody>
                  <a:tcPr/>
                </a:tc>
              </a:tr>
              <a:tr h="302499">
                <a:tc>
                  <a:txBody>
                    <a:bodyPr/>
                    <a:lstStyle/>
                    <a:p>
                      <a:endParaRPr kumimoji="1" lang="ja-JP" altLang="en-US" dirty="0">
                        <a:solidFill>
                          <a:schemeClr val="tx1"/>
                        </a:solidFill>
                      </a:endParaRPr>
                    </a:p>
                  </a:txBody>
                  <a:tcPr/>
                </a:tc>
                <a:tc>
                  <a:txBody>
                    <a:bodyPr/>
                    <a:lstStyle/>
                    <a:p>
                      <a:endParaRPr kumimoji="1" lang="ja-JP" altLang="en-US">
                        <a:solidFill>
                          <a:schemeClr val="tx1"/>
                        </a:solidFill>
                      </a:endParaRPr>
                    </a:p>
                  </a:txBody>
                  <a:tcPr/>
                </a:tc>
              </a:tr>
              <a:tr h="302499">
                <a:tc>
                  <a:txBody>
                    <a:bodyPr/>
                    <a:lstStyle/>
                    <a:p>
                      <a:endParaRPr kumimoji="1" lang="ja-JP" altLang="en-US">
                        <a:solidFill>
                          <a:schemeClr val="tx1"/>
                        </a:solidFill>
                      </a:endParaRPr>
                    </a:p>
                  </a:txBody>
                  <a:tcPr/>
                </a:tc>
                <a:tc>
                  <a:txBody>
                    <a:bodyPr/>
                    <a:lstStyle/>
                    <a:p>
                      <a:endParaRPr kumimoji="1" lang="ja-JP" altLang="en-US" dirty="0">
                        <a:solidFill>
                          <a:schemeClr val="tx1"/>
                        </a:solidFill>
                      </a:endParaRPr>
                    </a:p>
                  </a:txBody>
                  <a:tcPr/>
                </a:tc>
              </a:tr>
            </a:tbl>
          </a:graphicData>
        </a:graphic>
      </p:graphicFrame>
      <p:sp>
        <p:nvSpPr>
          <p:cNvPr id="7" name="角丸四角形吹き出し 6"/>
          <p:cNvSpPr/>
          <p:nvPr/>
        </p:nvSpPr>
        <p:spPr>
          <a:xfrm>
            <a:off x="1571604" y="4000504"/>
            <a:ext cx="3214710" cy="612648"/>
          </a:xfrm>
          <a:prstGeom prst="wedgeRoundRectCallout">
            <a:avLst>
              <a:gd name="adj1" fmla="val 69671"/>
              <a:gd name="adj2" fmla="val -21164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コンパイラにだけわかる</a:t>
            </a:r>
            <a:endParaRPr kumimoji="1" lang="ja-JP" altLang="en-US"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動的</a:t>
            </a:r>
            <a:r>
              <a:rPr kumimoji="1" lang="ja-JP" altLang="en-US" sz="3600" dirty="0" smtClean="0"/>
              <a:t>変数</a:t>
            </a:r>
            <a:endParaRPr kumimoji="1" lang="ja-JP" altLang="en-US" sz="3600" dirty="0"/>
          </a:p>
        </p:txBody>
      </p:sp>
      <p:sp>
        <p:nvSpPr>
          <p:cNvPr id="3" name="テキスト プレースホルダ 2"/>
          <p:cNvSpPr>
            <a:spLocks noGrp="1"/>
          </p:cNvSpPr>
          <p:nvPr>
            <p:ph type="body" idx="1"/>
          </p:nvPr>
        </p:nvSpPr>
        <p:spPr/>
        <p:txBody>
          <a:bodyPr/>
          <a:lstStyle/>
          <a:p>
            <a:r>
              <a:rPr kumimoji="1" lang="ja-JP" altLang="en-US" dirty="0" smtClean="0"/>
              <a:t>ヒープなどのメモリを動的に利用する変数</a:t>
            </a:r>
            <a:endParaRPr kumimoji="1" lang="ja-JP" altLang="en-US" dirty="0"/>
          </a:p>
        </p:txBody>
      </p:sp>
      <p:sp>
        <p:nvSpPr>
          <p:cNvPr id="4" name="テキスト ボックス 3"/>
          <p:cNvSpPr txBox="1"/>
          <p:nvPr/>
        </p:nvSpPr>
        <p:spPr>
          <a:xfrm>
            <a:off x="785786" y="2143116"/>
            <a:ext cx="3217547" cy="1200329"/>
          </a:xfrm>
          <a:prstGeom prst="rect">
            <a:avLst/>
          </a:prstGeom>
          <a:noFill/>
        </p:spPr>
        <p:txBody>
          <a:bodyPr wrap="none" rtlCol="0">
            <a:spAutoFit/>
          </a:bodyPr>
          <a:lstStyle/>
          <a:p>
            <a:r>
              <a:rPr kumimoji="1" lang="en-US" altLang="ja-JP" dirty="0" err="1" smtClean="0"/>
              <a:t>int</a:t>
            </a:r>
            <a:r>
              <a:rPr kumimoji="1" lang="en-US" altLang="ja-JP" dirty="0" smtClean="0"/>
              <a:t> *Array = new </a:t>
            </a:r>
            <a:r>
              <a:rPr kumimoji="1" lang="en-US" altLang="ja-JP" dirty="0" err="1" smtClean="0"/>
              <a:t>int</a:t>
            </a:r>
            <a:r>
              <a:rPr kumimoji="1" lang="en-US" altLang="ja-JP" dirty="0" smtClean="0"/>
              <a:t>[ 100 ];</a:t>
            </a:r>
          </a:p>
          <a:p>
            <a:endParaRPr lang="en-US" altLang="ja-JP" dirty="0" smtClean="0"/>
          </a:p>
          <a:p>
            <a:r>
              <a:rPr kumimoji="1" lang="en-US" altLang="ja-JP" dirty="0" smtClean="0"/>
              <a:t>Person *man = new Person();</a:t>
            </a:r>
          </a:p>
          <a:p>
            <a:endParaRPr kumimoji="1" lang="ja-JP" altLang="en-US" dirty="0"/>
          </a:p>
        </p:txBody>
      </p:sp>
      <p:graphicFrame>
        <p:nvGraphicFramePr>
          <p:cNvPr id="6" name="表 5"/>
          <p:cNvGraphicFramePr>
            <a:graphicFrameLocks noGrp="1"/>
          </p:cNvGraphicFramePr>
          <p:nvPr/>
        </p:nvGraphicFramePr>
        <p:xfrm>
          <a:off x="4286248" y="1714488"/>
          <a:ext cx="4000528" cy="3929088"/>
        </p:xfrm>
        <a:graphic>
          <a:graphicData uri="http://schemas.openxmlformats.org/drawingml/2006/table">
            <a:tbl>
              <a:tblPr firstRow="1" bandRow="1">
                <a:tableStyleId>{5C22544A-7EE6-4342-B048-85BDC9FD1C3A}</a:tableStyleId>
              </a:tblPr>
              <a:tblGrid>
                <a:gridCol w="2000264"/>
                <a:gridCol w="2000264"/>
              </a:tblGrid>
              <a:tr h="491136">
                <a:tc>
                  <a:txBody>
                    <a:bodyPr/>
                    <a:lstStyle/>
                    <a:p>
                      <a:r>
                        <a:rPr kumimoji="1" lang="ja-JP" altLang="en-US" dirty="0" smtClean="0">
                          <a:solidFill>
                            <a:schemeClr val="tx1"/>
                          </a:solidFill>
                        </a:rPr>
                        <a:t>メモリのアドレス</a:t>
                      </a:r>
                      <a:endParaRPr kumimoji="1" lang="ja-JP" altLang="en-US" dirty="0">
                        <a:solidFill>
                          <a:schemeClr val="tx1"/>
                        </a:solidFill>
                      </a:endParaRPr>
                    </a:p>
                  </a:txBody>
                  <a:tcPr>
                    <a:solidFill>
                      <a:schemeClr val="accent1"/>
                    </a:solidFill>
                  </a:tcPr>
                </a:tc>
                <a:tc>
                  <a:txBody>
                    <a:bodyPr/>
                    <a:lstStyle/>
                    <a:p>
                      <a:r>
                        <a:rPr kumimoji="1" lang="ja-JP" altLang="en-US" dirty="0" smtClean="0">
                          <a:solidFill>
                            <a:schemeClr val="tx1"/>
                          </a:solidFill>
                        </a:rPr>
                        <a:t>メモリの内容</a:t>
                      </a:r>
                      <a:endParaRPr kumimoji="1" lang="ja-JP" altLang="en-US" dirty="0">
                        <a:solidFill>
                          <a:schemeClr val="tx1"/>
                        </a:solidFill>
                      </a:endParaRPr>
                    </a:p>
                  </a:txBody>
                  <a:tcPr>
                    <a:solidFill>
                      <a:schemeClr val="accent1"/>
                    </a:solidFill>
                  </a:tcPr>
                </a:tc>
              </a:tr>
              <a:tr h="491136">
                <a:tc>
                  <a:txBody>
                    <a:bodyPr/>
                    <a:lstStyle/>
                    <a:p>
                      <a:r>
                        <a:rPr kumimoji="1" lang="en-US" altLang="ja-JP" dirty="0" smtClean="0">
                          <a:solidFill>
                            <a:schemeClr val="tx1"/>
                          </a:solidFill>
                        </a:rPr>
                        <a:t>Array</a:t>
                      </a:r>
                      <a:endParaRPr kumimoji="1" lang="ja-JP" altLang="en-US" dirty="0">
                        <a:solidFill>
                          <a:schemeClr val="tx1"/>
                        </a:solidFill>
                      </a:endParaRPr>
                    </a:p>
                  </a:txBody>
                  <a:tcPr>
                    <a:solidFill>
                      <a:schemeClr val="accent1"/>
                    </a:solidFill>
                  </a:tcPr>
                </a:tc>
                <a:tc>
                  <a:txBody>
                    <a:bodyPr/>
                    <a:lstStyle/>
                    <a:p>
                      <a:r>
                        <a:rPr kumimoji="1" lang="en-US" altLang="ja-JP" dirty="0" smtClean="0">
                          <a:solidFill>
                            <a:schemeClr val="tx1"/>
                          </a:solidFill>
                        </a:rPr>
                        <a:t>A</a:t>
                      </a:r>
                      <a:endParaRPr kumimoji="1" lang="ja-JP" altLang="en-US" dirty="0">
                        <a:solidFill>
                          <a:schemeClr val="tx1"/>
                        </a:solidFill>
                      </a:endParaRPr>
                    </a:p>
                  </a:txBody>
                  <a:tcPr>
                    <a:solidFill>
                      <a:schemeClr val="accent1"/>
                    </a:solidFill>
                  </a:tcPr>
                </a:tc>
              </a:tr>
              <a:tr h="491136">
                <a:tc>
                  <a:txBody>
                    <a:bodyPr/>
                    <a:lstStyle/>
                    <a:p>
                      <a:r>
                        <a:rPr kumimoji="1" lang="en-US" altLang="ja-JP" dirty="0" smtClean="0">
                          <a:solidFill>
                            <a:schemeClr val="tx1"/>
                          </a:solidFill>
                        </a:rPr>
                        <a:t>man</a:t>
                      </a:r>
                      <a:endParaRPr kumimoji="1" lang="ja-JP" altLang="en-US" dirty="0">
                        <a:solidFill>
                          <a:schemeClr val="tx1"/>
                        </a:solidFill>
                      </a:endParaRPr>
                    </a:p>
                  </a:txBody>
                  <a:tcPr>
                    <a:solidFill>
                      <a:schemeClr val="accent1"/>
                    </a:solidFill>
                  </a:tcPr>
                </a:tc>
                <a:tc>
                  <a:txBody>
                    <a:bodyPr/>
                    <a:lstStyle/>
                    <a:p>
                      <a:r>
                        <a:rPr kumimoji="1" lang="en-US" altLang="ja-JP" dirty="0" smtClean="0">
                          <a:solidFill>
                            <a:schemeClr val="tx1"/>
                          </a:solidFill>
                        </a:rPr>
                        <a:t>B</a:t>
                      </a:r>
                      <a:endParaRPr kumimoji="1" lang="ja-JP" altLang="en-US" dirty="0">
                        <a:solidFill>
                          <a:schemeClr val="tx1"/>
                        </a:solidFill>
                      </a:endParaRPr>
                    </a:p>
                  </a:txBody>
                  <a:tcPr>
                    <a:solidFill>
                      <a:schemeClr val="accent1"/>
                    </a:solidFill>
                  </a:tcPr>
                </a:tc>
              </a:tr>
              <a:tr h="491136">
                <a:tc>
                  <a:txBody>
                    <a:bodyPr/>
                    <a:lstStyle/>
                    <a:p>
                      <a:endParaRPr kumimoji="1" lang="ja-JP" altLang="en-US">
                        <a:solidFill>
                          <a:schemeClr val="tx1"/>
                        </a:solidFill>
                      </a:endParaRPr>
                    </a:p>
                  </a:txBody>
                  <a:tcPr>
                    <a:solidFill>
                      <a:schemeClr val="accent1"/>
                    </a:solidFill>
                  </a:tcPr>
                </a:tc>
                <a:tc>
                  <a:txBody>
                    <a:bodyPr/>
                    <a:lstStyle/>
                    <a:p>
                      <a:endParaRPr kumimoji="1" lang="ja-JP" altLang="en-US" dirty="0">
                        <a:solidFill>
                          <a:schemeClr val="tx1"/>
                        </a:solidFill>
                      </a:endParaRPr>
                    </a:p>
                  </a:txBody>
                  <a:tcPr>
                    <a:solidFill>
                      <a:schemeClr val="accent1"/>
                    </a:solidFill>
                  </a:tcPr>
                </a:tc>
              </a:tr>
              <a:tr h="491136">
                <a:tc>
                  <a:txBody>
                    <a:bodyPr/>
                    <a:lstStyle/>
                    <a:p>
                      <a:r>
                        <a:rPr kumimoji="1" lang="en-US" altLang="ja-JP" dirty="0" smtClean="0">
                          <a:solidFill>
                            <a:schemeClr val="tx1"/>
                          </a:solidFill>
                        </a:rPr>
                        <a:t>A</a:t>
                      </a:r>
                      <a:r>
                        <a:rPr kumimoji="1" lang="ja-JP" altLang="en-US" dirty="0" smtClean="0">
                          <a:solidFill>
                            <a:schemeClr val="tx1"/>
                          </a:solidFill>
                        </a:rPr>
                        <a:t>：ヒープ内</a:t>
                      </a:r>
                      <a:endParaRPr kumimoji="1" lang="ja-JP" altLang="en-US" dirty="0">
                        <a:solidFill>
                          <a:schemeClr val="tx1"/>
                        </a:solidFill>
                      </a:endParaRPr>
                    </a:p>
                  </a:txBody>
                  <a:tcPr>
                    <a:solidFill>
                      <a:schemeClr val="accent1"/>
                    </a:solidFill>
                  </a:tcPr>
                </a:tc>
                <a:tc>
                  <a:txBody>
                    <a:bodyPr/>
                    <a:lstStyle/>
                    <a:p>
                      <a:r>
                        <a:rPr kumimoji="1" lang="en-US" altLang="ja-JP" dirty="0" err="1" smtClean="0">
                          <a:solidFill>
                            <a:schemeClr val="tx1"/>
                          </a:solidFill>
                        </a:rPr>
                        <a:t>sizeof</a:t>
                      </a:r>
                      <a:r>
                        <a:rPr kumimoji="1" lang="en-US" altLang="ja-JP" dirty="0" smtClean="0">
                          <a:solidFill>
                            <a:schemeClr val="tx1"/>
                          </a:solidFill>
                        </a:rPr>
                        <a:t>(</a:t>
                      </a:r>
                      <a:r>
                        <a:rPr kumimoji="1" lang="en-US" altLang="ja-JP" dirty="0" err="1" smtClean="0">
                          <a:solidFill>
                            <a:schemeClr val="tx1"/>
                          </a:solidFill>
                        </a:rPr>
                        <a:t>int</a:t>
                      </a:r>
                      <a:r>
                        <a:rPr kumimoji="1" lang="en-US" altLang="ja-JP" dirty="0" smtClean="0">
                          <a:solidFill>
                            <a:schemeClr val="tx1"/>
                          </a:solidFill>
                        </a:rPr>
                        <a:t>)×100</a:t>
                      </a:r>
                      <a:endParaRPr kumimoji="1" lang="ja-JP" altLang="en-US" dirty="0">
                        <a:solidFill>
                          <a:schemeClr val="tx1"/>
                        </a:solidFill>
                      </a:endParaRPr>
                    </a:p>
                  </a:txBody>
                  <a:tcPr>
                    <a:solidFill>
                      <a:schemeClr val="accent1"/>
                    </a:solidFill>
                  </a:tcPr>
                </a:tc>
              </a:tr>
              <a:tr h="491136">
                <a:tc>
                  <a:txBody>
                    <a:bodyPr/>
                    <a:lstStyle/>
                    <a:p>
                      <a:r>
                        <a:rPr kumimoji="1" lang="ja-JP" altLang="en-US" dirty="0" smtClean="0">
                          <a:solidFill>
                            <a:schemeClr val="tx1"/>
                          </a:solidFill>
                        </a:rPr>
                        <a:t>　　　　：</a:t>
                      </a:r>
                      <a:endParaRPr kumimoji="1" lang="ja-JP" altLang="en-US" dirty="0">
                        <a:solidFill>
                          <a:schemeClr val="tx1"/>
                        </a:solidFill>
                      </a:endParaRPr>
                    </a:p>
                  </a:txBody>
                  <a:tcPr>
                    <a:solidFill>
                      <a:schemeClr val="accent1"/>
                    </a:solidFill>
                  </a:tcPr>
                </a:tc>
                <a:tc>
                  <a:txBody>
                    <a:bodyPr/>
                    <a:lstStyle/>
                    <a:p>
                      <a:endParaRPr kumimoji="1" lang="ja-JP" altLang="en-US" dirty="0">
                        <a:solidFill>
                          <a:schemeClr val="tx1"/>
                        </a:solidFill>
                      </a:endParaRPr>
                    </a:p>
                  </a:txBody>
                  <a:tcPr>
                    <a:solidFill>
                      <a:schemeClr val="accent1"/>
                    </a:solidFill>
                  </a:tcPr>
                </a:tc>
              </a:tr>
              <a:tr h="491136">
                <a:tc>
                  <a:txBody>
                    <a:bodyPr/>
                    <a:lstStyle/>
                    <a:p>
                      <a:r>
                        <a:rPr kumimoji="1" lang="en-US" altLang="ja-JP" dirty="0" smtClean="0">
                          <a:solidFill>
                            <a:schemeClr val="tx1"/>
                          </a:solidFill>
                        </a:rPr>
                        <a:t>B:</a:t>
                      </a:r>
                      <a:r>
                        <a:rPr kumimoji="1" lang="ja-JP" altLang="en-US" dirty="0" smtClean="0">
                          <a:solidFill>
                            <a:schemeClr val="tx1"/>
                          </a:solidFill>
                        </a:rPr>
                        <a:t>ヒープ内</a:t>
                      </a:r>
                      <a:endParaRPr kumimoji="1" lang="ja-JP" altLang="en-US" dirty="0">
                        <a:solidFill>
                          <a:schemeClr val="tx1"/>
                        </a:solidFill>
                      </a:endParaRPr>
                    </a:p>
                  </a:txBody>
                  <a:tcPr>
                    <a:solidFill>
                      <a:schemeClr val="accent1"/>
                    </a:solidFill>
                  </a:tcPr>
                </a:tc>
                <a:tc>
                  <a:txBody>
                    <a:bodyPr/>
                    <a:lstStyle/>
                    <a:p>
                      <a:r>
                        <a:rPr kumimoji="1" lang="en-US" altLang="ja-JP" dirty="0" err="1" smtClean="0">
                          <a:solidFill>
                            <a:schemeClr val="tx1"/>
                          </a:solidFill>
                        </a:rPr>
                        <a:t>sizeof</a:t>
                      </a:r>
                      <a:r>
                        <a:rPr kumimoji="1" lang="en-US" altLang="ja-JP" dirty="0" smtClean="0">
                          <a:solidFill>
                            <a:schemeClr val="tx1"/>
                          </a:solidFill>
                        </a:rPr>
                        <a:t>(Person)</a:t>
                      </a:r>
                      <a:endParaRPr kumimoji="1" lang="ja-JP" altLang="en-US" dirty="0">
                        <a:solidFill>
                          <a:schemeClr val="tx1"/>
                        </a:solidFill>
                      </a:endParaRPr>
                    </a:p>
                  </a:txBody>
                  <a:tcPr>
                    <a:solidFill>
                      <a:schemeClr val="accent1"/>
                    </a:solidFill>
                  </a:tcPr>
                </a:tc>
              </a:tr>
              <a:tr h="491136">
                <a:tc>
                  <a:txBody>
                    <a:bodyPr/>
                    <a:lstStyle/>
                    <a:p>
                      <a:r>
                        <a:rPr kumimoji="1" lang="ja-JP" altLang="en-US" dirty="0" smtClean="0">
                          <a:solidFill>
                            <a:schemeClr val="tx1"/>
                          </a:solidFill>
                        </a:rPr>
                        <a:t>　　　　：</a:t>
                      </a:r>
                      <a:endParaRPr kumimoji="1" lang="ja-JP" altLang="en-US" dirty="0">
                        <a:solidFill>
                          <a:schemeClr val="tx1"/>
                        </a:solidFill>
                      </a:endParaRPr>
                    </a:p>
                  </a:txBody>
                  <a:tcPr>
                    <a:solidFill>
                      <a:schemeClr val="accent1"/>
                    </a:solidFill>
                  </a:tcPr>
                </a:tc>
                <a:tc>
                  <a:txBody>
                    <a:bodyPr/>
                    <a:lstStyle/>
                    <a:p>
                      <a:endParaRPr kumimoji="1" lang="ja-JP" altLang="en-US" dirty="0">
                        <a:solidFill>
                          <a:schemeClr val="tx1"/>
                        </a:solidFill>
                      </a:endParaRPr>
                    </a:p>
                  </a:txBody>
                  <a:tcPr>
                    <a:solidFill>
                      <a:schemeClr val="accent1"/>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ローカル変数</a:t>
            </a:r>
            <a:endParaRPr kumimoji="1" lang="ja-JP" altLang="en-US" sz="3600" dirty="0"/>
          </a:p>
        </p:txBody>
      </p:sp>
      <p:sp>
        <p:nvSpPr>
          <p:cNvPr id="3" name="テキスト プレースホルダ 2"/>
          <p:cNvSpPr>
            <a:spLocks noGrp="1"/>
          </p:cNvSpPr>
          <p:nvPr>
            <p:ph type="body" idx="1"/>
          </p:nvPr>
        </p:nvSpPr>
        <p:spPr/>
        <p:txBody>
          <a:bodyPr/>
          <a:lstStyle/>
          <a:p>
            <a:r>
              <a:rPr kumimoji="1" lang="ja-JP" altLang="en-US" dirty="0" smtClean="0"/>
              <a:t>（一般に）スタックメモリを利用してモジュールの寿命だけ生成される変数</a:t>
            </a:r>
            <a:endParaRPr kumimoji="1" lang="ja-JP" altLang="en-US" dirty="0"/>
          </a:p>
        </p:txBody>
      </p:sp>
      <p:sp>
        <p:nvSpPr>
          <p:cNvPr id="4" name="テキスト ボックス 3"/>
          <p:cNvSpPr txBox="1"/>
          <p:nvPr/>
        </p:nvSpPr>
        <p:spPr>
          <a:xfrm>
            <a:off x="857224" y="2500306"/>
            <a:ext cx="3357586" cy="2357454"/>
          </a:xfrm>
          <a:prstGeom prst="rect">
            <a:avLst/>
          </a:prstGeom>
          <a:noFill/>
        </p:spPr>
        <p:txBody>
          <a:bodyPr wrap="square" rtlCol="0">
            <a:spAutoFit/>
          </a:bodyPr>
          <a:lstStyle/>
          <a:p>
            <a:r>
              <a:rPr lang="en-US" altLang="ja-JP" dirty="0" smtClean="0"/>
              <a:t>void </a:t>
            </a:r>
            <a:r>
              <a:rPr lang="en-US" altLang="ja-JP" dirty="0" err="1" smtClean="0"/>
              <a:t>foo</a:t>
            </a:r>
            <a:r>
              <a:rPr lang="en-US" altLang="ja-JP" dirty="0" smtClean="0"/>
              <a:t>()</a:t>
            </a:r>
          </a:p>
          <a:p>
            <a:r>
              <a:rPr kumimoji="1" lang="en-US" altLang="ja-JP" dirty="0" smtClean="0"/>
              <a:t>{</a:t>
            </a:r>
          </a:p>
          <a:p>
            <a:r>
              <a:rPr lang="en-US" altLang="ja-JP" dirty="0" smtClean="0"/>
              <a:t>   long ticks = </a:t>
            </a:r>
            <a:r>
              <a:rPr lang="en-US" altLang="ja-JP" dirty="0" err="1" smtClean="0"/>
              <a:t>GetTickCount</a:t>
            </a:r>
            <a:r>
              <a:rPr lang="en-US" altLang="ja-JP" dirty="0" smtClean="0"/>
              <a:t>();</a:t>
            </a:r>
          </a:p>
          <a:p>
            <a:r>
              <a:rPr kumimoji="1" lang="en-US" altLang="ja-JP" dirty="0" smtClean="0"/>
              <a:t>   </a:t>
            </a:r>
            <a:r>
              <a:rPr kumimoji="1" lang="en-US" altLang="ja-JP" dirty="0" err="1" smtClean="0"/>
              <a:t>printf</a:t>
            </a:r>
            <a:r>
              <a:rPr kumimoji="1" lang="en-US" altLang="ja-JP" dirty="0" smtClean="0"/>
              <a:t>( “%ld\n”, ticks );</a:t>
            </a:r>
          </a:p>
          <a:p>
            <a:r>
              <a:rPr lang="en-US" altLang="ja-JP" dirty="0" smtClean="0"/>
              <a:t>}</a:t>
            </a:r>
            <a:endParaRPr kumimoji="1" lang="en-US" altLang="ja-JP" dirty="0" smtClean="0"/>
          </a:p>
          <a:p>
            <a:endParaRPr lang="en-US" altLang="ja-JP" dirty="0" smtClean="0"/>
          </a:p>
          <a:p>
            <a:endParaRPr kumimoji="1" lang="en-US" altLang="ja-JP" dirty="0" smtClean="0"/>
          </a:p>
          <a:p>
            <a:endParaRPr kumimoji="1" lang="ja-JP" altLang="en-US" dirty="0"/>
          </a:p>
        </p:txBody>
      </p:sp>
      <p:graphicFrame>
        <p:nvGraphicFramePr>
          <p:cNvPr id="5" name="表 4"/>
          <p:cNvGraphicFramePr>
            <a:graphicFrameLocks noGrp="1"/>
          </p:cNvGraphicFramePr>
          <p:nvPr/>
        </p:nvGraphicFramePr>
        <p:xfrm>
          <a:off x="4500562" y="2214554"/>
          <a:ext cx="3786214" cy="3571904"/>
        </p:xfrm>
        <a:graphic>
          <a:graphicData uri="http://schemas.openxmlformats.org/drawingml/2006/table">
            <a:tbl>
              <a:tblPr firstRow="1" bandRow="1">
                <a:tableStyleId>{5C22544A-7EE6-4342-B048-85BDC9FD1C3A}</a:tableStyleId>
              </a:tblPr>
              <a:tblGrid>
                <a:gridCol w="1893107"/>
                <a:gridCol w="1893107"/>
              </a:tblGrid>
              <a:tr h="446488">
                <a:tc>
                  <a:txBody>
                    <a:bodyPr/>
                    <a:lstStyle/>
                    <a:p>
                      <a:r>
                        <a:rPr kumimoji="1" lang="ja-JP" altLang="en-US" dirty="0" smtClean="0">
                          <a:solidFill>
                            <a:schemeClr val="tx1"/>
                          </a:solidFill>
                        </a:rPr>
                        <a:t>スタックアドレス</a:t>
                      </a:r>
                      <a:endParaRPr kumimoji="1" lang="ja-JP" altLang="en-US" dirty="0">
                        <a:solidFill>
                          <a:schemeClr val="tx1"/>
                        </a:solidFill>
                      </a:endParaRPr>
                    </a:p>
                  </a:txBody>
                  <a:tcPr/>
                </a:tc>
                <a:tc>
                  <a:txBody>
                    <a:bodyPr/>
                    <a:lstStyle/>
                    <a:p>
                      <a:r>
                        <a:rPr kumimoji="1" lang="ja-JP" altLang="en-US" dirty="0" smtClean="0">
                          <a:solidFill>
                            <a:schemeClr val="tx1"/>
                          </a:solidFill>
                        </a:rPr>
                        <a:t>スタックの内容</a:t>
                      </a:r>
                      <a:endParaRPr kumimoji="1" lang="ja-JP" altLang="en-US" dirty="0">
                        <a:solidFill>
                          <a:schemeClr val="tx1"/>
                        </a:solidFill>
                      </a:endParaRPr>
                    </a:p>
                  </a:txBody>
                  <a:tcPr/>
                </a:tc>
              </a:tr>
              <a:tr h="446488">
                <a:tc>
                  <a:txBody>
                    <a:bodyPr/>
                    <a:lstStyle/>
                    <a:p>
                      <a:endParaRPr kumimoji="1" lang="ja-JP" altLang="en-US">
                        <a:solidFill>
                          <a:schemeClr val="tx1"/>
                        </a:solidFill>
                      </a:endParaRPr>
                    </a:p>
                  </a:txBody>
                  <a:tcPr/>
                </a:tc>
                <a:tc>
                  <a:txBody>
                    <a:bodyPr/>
                    <a:lstStyle/>
                    <a:p>
                      <a:r>
                        <a:rPr kumimoji="1" lang="ja-JP" altLang="en-US" dirty="0" smtClean="0">
                          <a:solidFill>
                            <a:schemeClr val="tx1"/>
                          </a:solidFill>
                        </a:rPr>
                        <a:t>　　：</a:t>
                      </a:r>
                      <a:endParaRPr kumimoji="1" lang="ja-JP" altLang="en-US" dirty="0">
                        <a:solidFill>
                          <a:schemeClr val="tx1"/>
                        </a:solidFill>
                      </a:endParaRPr>
                    </a:p>
                  </a:txBody>
                  <a:tcPr/>
                </a:tc>
              </a:tr>
              <a:tr h="446488">
                <a:tc>
                  <a:txBody>
                    <a:bodyPr/>
                    <a:lstStyle/>
                    <a:p>
                      <a:endParaRPr kumimoji="1" lang="ja-JP" altLang="en-US">
                        <a:solidFill>
                          <a:schemeClr val="tx1"/>
                        </a:solidFill>
                      </a:endParaRPr>
                    </a:p>
                  </a:txBody>
                  <a:tcPr/>
                </a:tc>
                <a:tc>
                  <a:txBody>
                    <a:bodyPr/>
                    <a:lstStyle/>
                    <a:p>
                      <a:r>
                        <a:rPr kumimoji="1" lang="en-US" altLang="ja-JP" dirty="0" smtClean="0">
                          <a:solidFill>
                            <a:schemeClr val="tx1"/>
                          </a:solidFill>
                        </a:rPr>
                        <a:t>“%ld\n”</a:t>
                      </a:r>
                      <a:r>
                        <a:rPr kumimoji="1" lang="ja-JP" altLang="en-US" dirty="0" smtClean="0">
                          <a:solidFill>
                            <a:schemeClr val="tx1"/>
                          </a:solidFill>
                        </a:rPr>
                        <a:t>番地</a:t>
                      </a:r>
                      <a:endParaRPr kumimoji="1" lang="ja-JP" altLang="en-US" dirty="0">
                        <a:solidFill>
                          <a:schemeClr val="tx1"/>
                        </a:solidFill>
                      </a:endParaRPr>
                    </a:p>
                  </a:txBody>
                  <a:tcPr/>
                </a:tc>
              </a:tr>
              <a:tr h="446488">
                <a:tc>
                  <a:txBody>
                    <a:bodyPr/>
                    <a:lstStyle/>
                    <a:p>
                      <a:r>
                        <a:rPr kumimoji="1" lang="ja-JP" altLang="en-US" dirty="0" smtClean="0">
                          <a:solidFill>
                            <a:schemeClr val="tx1"/>
                          </a:solidFill>
                        </a:rPr>
                        <a:t>↑スタックポインタ</a:t>
                      </a:r>
                      <a:endParaRPr kumimoji="1" lang="ja-JP" altLang="en-US"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chemeClr val="tx1"/>
                          </a:solidFill>
                        </a:rPr>
                        <a:t>ticks</a:t>
                      </a:r>
                      <a:r>
                        <a:rPr kumimoji="1" lang="ja-JP" altLang="en-US" dirty="0" smtClean="0">
                          <a:solidFill>
                            <a:schemeClr val="tx1"/>
                          </a:solidFill>
                        </a:rPr>
                        <a:t>の値</a:t>
                      </a:r>
                    </a:p>
                  </a:txBody>
                  <a:tcPr/>
                </a:tc>
              </a:tr>
              <a:tr h="446488">
                <a:tc>
                  <a:txBody>
                    <a:bodyPr/>
                    <a:lstStyle/>
                    <a:p>
                      <a:endParaRPr kumimoji="1" lang="ja-JP" altLang="en-US" dirty="0">
                        <a:solidFill>
                          <a:schemeClr val="tx1"/>
                        </a:solidFill>
                      </a:endParaRPr>
                    </a:p>
                  </a:txBody>
                  <a:tcPr/>
                </a:tc>
                <a:tc>
                  <a:txBody>
                    <a:bodyPr/>
                    <a:lstStyle/>
                    <a:p>
                      <a:r>
                        <a:rPr kumimoji="1" lang="en-US" altLang="ja-JP" dirty="0" err="1" smtClean="0">
                          <a:solidFill>
                            <a:schemeClr val="tx1"/>
                          </a:solidFill>
                        </a:rPr>
                        <a:t>foo</a:t>
                      </a:r>
                      <a:r>
                        <a:rPr kumimoji="1" lang="ja-JP" altLang="en-US" dirty="0" smtClean="0">
                          <a:solidFill>
                            <a:schemeClr val="tx1"/>
                          </a:solidFill>
                        </a:rPr>
                        <a:t>の戻り番地</a:t>
                      </a:r>
                      <a:endParaRPr kumimoji="1" lang="ja-JP" altLang="en-US" dirty="0">
                        <a:solidFill>
                          <a:schemeClr val="tx1"/>
                        </a:solidFill>
                      </a:endParaRPr>
                    </a:p>
                  </a:txBody>
                  <a:tcPr/>
                </a:tc>
              </a:tr>
              <a:tr h="446488">
                <a:tc>
                  <a:txBody>
                    <a:bodyPr/>
                    <a:lstStyle/>
                    <a:p>
                      <a:r>
                        <a:rPr kumimoji="1" lang="en-US" altLang="ja-JP" dirty="0" smtClean="0">
                          <a:solidFill>
                            <a:schemeClr val="tx1"/>
                          </a:solidFill>
                        </a:rPr>
                        <a:t>ticks</a:t>
                      </a:r>
                      <a:endParaRPr kumimoji="1" lang="ja-JP" altLang="en-US" dirty="0">
                        <a:solidFill>
                          <a:schemeClr val="tx1"/>
                        </a:solidFill>
                      </a:endParaRPr>
                    </a:p>
                  </a:txBody>
                  <a:tcPr/>
                </a:tc>
                <a:tc>
                  <a:txBody>
                    <a:bodyPr/>
                    <a:lstStyle/>
                    <a:p>
                      <a:r>
                        <a:rPr kumimoji="1" lang="en-US" altLang="ja-JP" dirty="0" err="1" smtClean="0">
                          <a:solidFill>
                            <a:schemeClr val="tx1"/>
                          </a:solidFill>
                        </a:rPr>
                        <a:t>sizeof</a:t>
                      </a:r>
                      <a:r>
                        <a:rPr kumimoji="1" lang="en-US" altLang="ja-JP" dirty="0" smtClean="0">
                          <a:solidFill>
                            <a:schemeClr val="tx1"/>
                          </a:solidFill>
                        </a:rPr>
                        <a:t>(long)</a:t>
                      </a:r>
                      <a:endParaRPr kumimoji="1" lang="ja-JP" altLang="en-US" dirty="0">
                        <a:solidFill>
                          <a:schemeClr val="tx1"/>
                        </a:solidFill>
                      </a:endParaRPr>
                    </a:p>
                  </a:txBody>
                  <a:tcPr/>
                </a:tc>
              </a:tr>
              <a:tr h="446488">
                <a:tc>
                  <a:txBody>
                    <a:bodyPr/>
                    <a:lstStyle/>
                    <a:p>
                      <a:endParaRPr kumimoji="1" lang="ja-JP" altLang="en-US"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solidFill>
                        </a:rPr>
                        <a:t>スタックの保存</a:t>
                      </a:r>
                    </a:p>
                  </a:txBody>
                  <a:tcPr/>
                </a:tc>
              </a:tr>
              <a:tr h="446488">
                <a:tc>
                  <a:txBody>
                    <a:bodyPr/>
                    <a:lstStyle/>
                    <a:p>
                      <a:endParaRPr kumimoji="1" lang="ja-JP" altLang="en-US" dirty="0">
                        <a:solidFill>
                          <a:schemeClr val="tx1"/>
                        </a:solidFill>
                      </a:endParaRPr>
                    </a:p>
                  </a:txBody>
                  <a:tcPr/>
                </a:tc>
                <a:tc>
                  <a:txBody>
                    <a:bodyPr/>
                    <a:lstStyle/>
                    <a:p>
                      <a:r>
                        <a:rPr kumimoji="1" lang="en-US" altLang="ja-JP" dirty="0" err="1" smtClean="0">
                          <a:solidFill>
                            <a:schemeClr val="tx1"/>
                          </a:solidFill>
                        </a:rPr>
                        <a:t>foo</a:t>
                      </a:r>
                      <a:r>
                        <a:rPr kumimoji="1" lang="ja-JP" altLang="en-US" dirty="0" smtClean="0">
                          <a:solidFill>
                            <a:schemeClr val="tx1"/>
                          </a:solidFill>
                        </a:rPr>
                        <a:t>の呼出元</a:t>
                      </a:r>
                      <a:endParaRPr kumimoji="1" lang="ja-JP" altLang="en-US" dirty="0">
                        <a:solidFill>
                          <a:schemeClr val="tx1"/>
                        </a:solidFill>
                      </a:endParaRPr>
                    </a:p>
                  </a:txBody>
                  <a:tcPr/>
                </a:tc>
              </a:tr>
            </a:tbl>
          </a:graphicData>
        </a:graphic>
      </p:graphicFrame>
      <p:sp>
        <p:nvSpPr>
          <p:cNvPr id="6" name="角丸四角形吹き出し 5"/>
          <p:cNvSpPr/>
          <p:nvPr/>
        </p:nvSpPr>
        <p:spPr>
          <a:xfrm>
            <a:off x="1071538" y="4286256"/>
            <a:ext cx="2071702" cy="1327028"/>
          </a:xfrm>
          <a:prstGeom prst="wedgeRoundRectCallout">
            <a:avLst>
              <a:gd name="adj1" fmla="val 87387"/>
              <a:gd name="adj2" fmla="val -6261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便利。</a:t>
            </a:r>
            <a:endParaRPr kumimoji="1" lang="en-US" altLang="ja-JP" sz="2400" dirty="0" smtClean="0">
              <a:solidFill>
                <a:schemeClr val="tx1"/>
              </a:solidFill>
            </a:endParaRPr>
          </a:p>
          <a:p>
            <a:pPr algn="ctr"/>
            <a:r>
              <a:rPr lang="ja-JP" altLang="en-US" sz="2400" dirty="0" smtClean="0">
                <a:solidFill>
                  <a:schemeClr val="tx1"/>
                </a:solidFill>
              </a:rPr>
              <a:t>多用に注意。</a:t>
            </a:r>
            <a:endParaRPr kumimoji="1" lang="ja-JP" altLang="en-US" sz="2400"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関数やメソッドの引数</a:t>
            </a:r>
            <a:endParaRPr kumimoji="1" lang="ja-JP" altLang="en-US" sz="3600" dirty="0"/>
          </a:p>
        </p:txBody>
      </p:sp>
      <p:sp>
        <p:nvSpPr>
          <p:cNvPr id="3" name="テキスト プレースホルダ 2"/>
          <p:cNvSpPr>
            <a:spLocks noGrp="1"/>
          </p:cNvSpPr>
          <p:nvPr>
            <p:ph type="body" idx="1"/>
          </p:nvPr>
        </p:nvSpPr>
        <p:spPr/>
        <p:txBody>
          <a:bodyPr/>
          <a:lstStyle/>
          <a:p>
            <a:r>
              <a:rPr kumimoji="1" lang="ja-JP" altLang="en-US" dirty="0" smtClean="0"/>
              <a:t>ローカル変数と同様にスタックを利用する</a:t>
            </a:r>
            <a:endParaRPr kumimoji="1" lang="en-US" altLang="ja-JP" dirty="0" smtClean="0"/>
          </a:p>
          <a:p>
            <a:pPr>
              <a:buNone/>
            </a:pPr>
            <a:r>
              <a:rPr lang="ja-JP" altLang="en-US" sz="1600" dirty="0" smtClean="0"/>
              <a:t>　　　（ことが多い）</a:t>
            </a:r>
            <a:endParaRPr kumimoji="1" lang="ja-JP" altLang="en-US" dirty="0"/>
          </a:p>
        </p:txBody>
      </p:sp>
      <p:sp>
        <p:nvSpPr>
          <p:cNvPr id="4" name="テキスト ボックス 3"/>
          <p:cNvSpPr txBox="1"/>
          <p:nvPr/>
        </p:nvSpPr>
        <p:spPr>
          <a:xfrm>
            <a:off x="857224" y="2500306"/>
            <a:ext cx="3357586" cy="3416320"/>
          </a:xfrm>
          <a:prstGeom prst="rect">
            <a:avLst/>
          </a:prstGeom>
          <a:noFill/>
        </p:spPr>
        <p:txBody>
          <a:bodyPr wrap="square" rtlCol="0">
            <a:spAutoFit/>
          </a:bodyPr>
          <a:lstStyle/>
          <a:p>
            <a:r>
              <a:rPr lang="en-US" altLang="ja-JP" dirty="0" smtClean="0"/>
              <a:t>void </a:t>
            </a:r>
            <a:r>
              <a:rPr lang="en-US" altLang="ja-JP" dirty="0" err="1" smtClean="0"/>
              <a:t>foo</a:t>
            </a:r>
            <a:r>
              <a:rPr lang="en-US" altLang="ja-JP" dirty="0" smtClean="0"/>
              <a:t>()</a:t>
            </a:r>
          </a:p>
          <a:p>
            <a:r>
              <a:rPr kumimoji="1" lang="en-US" altLang="ja-JP" dirty="0" smtClean="0"/>
              <a:t>{</a:t>
            </a:r>
          </a:p>
          <a:p>
            <a:r>
              <a:rPr lang="en-US" altLang="ja-JP" dirty="0" smtClean="0"/>
              <a:t>   </a:t>
            </a:r>
            <a:r>
              <a:rPr lang="en-US" altLang="ja-JP" dirty="0" err="1" smtClean="0"/>
              <a:t>int</a:t>
            </a:r>
            <a:r>
              <a:rPr lang="en-US" altLang="ja-JP" dirty="0" smtClean="0"/>
              <a:t> sum = Add( 1, 2 );</a:t>
            </a:r>
          </a:p>
          <a:p>
            <a:r>
              <a:rPr kumimoji="1" lang="en-US" altLang="ja-JP" dirty="0" smtClean="0"/>
              <a:t>   </a:t>
            </a:r>
            <a:r>
              <a:rPr kumimoji="1" lang="en-US" altLang="ja-JP" dirty="0" err="1" smtClean="0"/>
              <a:t>printf</a:t>
            </a:r>
            <a:r>
              <a:rPr kumimoji="1" lang="en-US" altLang="ja-JP" dirty="0" smtClean="0"/>
              <a:t>( “%d\n”, sum );</a:t>
            </a:r>
          </a:p>
          <a:p>
            <a:r>
              <a:rPr lang="en-US" altLang="ja-JP" dirty="0" smtClean="0"/>
              <a:t>}</a:t>
            </a:r>
          </a:p>
          <a:p>
            <a:r>
              <a:rPr kumimoji="1" lang="en-US" altLang="ja-JP" dirty="0" err="1" smtClean="0"/>
              <a:t>int</a:t>
            </a:r>
            <a:r>
              <a:rPr kumimoji="1" lang="en-US" altLang="ja-JP" dirty="0" smtClean="0"/>
              <a:t> Add( </a:t>
            </a:r>
            <a:r>
              <a:rPr kumimoji="1" lang="en-US" altLang="ja-JP" dirty="0" err="1" smtClean="0"/>
              <a:t>int</a:t>
            </a:r>
            <a:r>
              <a:rPr kumimoji="1" lang="en-US" altLang="ja-JP" dirty="0" smtClean="0"/>
              <a:t> A, </a:t>
            </a:r>
            <a:r>
              <a:rPr kumimoji="1" lang="en-US" altLang="ja-JP" dirty="0" err="1" smtClean="0"/>
              <a:t>injt</a:t>
            </a:r>
            <a:r>
              <a:rPr kumimoji="1" lang="en-US" altLang="ja-JP" dirty="0" smtClean="0"/>
              <a:t> B)</a:t>
            </a:r>
          </a:p>
          <a:p>
            <a:r>
              <a:rPr lang="en-US" altLang="ja-JP" dirty="0" smtClean="0"/>
              <a:t>{</a:t>
            </a:r>
          </a:p>
          <a:p>
            <a:r>
              <a:rPr kumimoji="1" lang="en-US" altLang="ja-JP" dirty="0" smtClean="0"/>
              <a:t>    return A + B;</a:t>
            </a:r>
          </a:p>
          <a:p>
            <a:r>
              <a:rPr lang="en-US" altLang="ja-JP" dirty="0" smtClean="0"/>
              <a:t>}</a:t>
            </a:r>
            <a:endParaRPr kumimoji="1" lang="en-US" altLang="ja-JP" dirty="0" smtClean="0"/>
          </a:p>
          <a:p>
            <a:endParaRPr lang="en-US" altLang="ja-JP" dirty="0" smtClean="0"/>
          </a:p>
          <a:p>
            <a:endParaRPr kumimoji="1" lang="en-US" altLang="ja-JP" dirty="0" smtClean="0"/>
          </a:p>
          <a:p>
            <a:endParaRPr kumimoji="1" lang="ja-JP" altLang="en-US" dirty="0"/>
          </a:p>
        </p:txBody>
      </p:sp>
      <p:graphicFrame>
        <p:nvGraphicFramePr>
          <p:cNvPr id="5" name="表 4"/>
          <p:cNvGraphicFramePr>
            <a:graphicFrameLocks noGrp="1"/>
          </p:cNvGraphicFramePr>
          <p:nvPr/>
        </p:nvGraphicFramePr>
        <p:xfrm>
          <a:off x="4714876" y="1785926"/>
          <a:ext cx="3786214" cy="4018392"/>
        </p:xfrm>
        <a:graphic>
          <a:graphicData uri="http://schemas.openxmlformats.org/drawingml/2006/table">
            <a:tbl>
              <a:tblPr firstRow="1" bandRow="1">
                <a:tableStyleId>{5C22544A-7EE6-4342-B048-85BDC9FD1C3A}</a:tableStyleId>
              </a:tblPr>
              <a:tblGrid>
                <a:gridCol w="1893107"/>
                <a:gridCol w="1893107"/>
              </a:tblGrid>
              <a:tr h="446488">
                <a:tc>
                  <a:txBody>
                    <a:bodyPr/>
                    <a:lstStyle/>
                    <a:p>
                      <a:r>
                        <a:rPr kumimoji="1" lang="ja-JP" altLang="en-US" dirty="0" smtClean="0">
                          <a:solidFill>
                            <a:schemeClr val="tx1"/>
                          </a:solidFill>
                        </a:rPr>
                        <a:t>スタックアドレス</a:t>
                      </a:r>
                      <a:endParaRPr kumimoji="1" lang="ja-JP" altLang="en-US" dirty="0">
                        <a:solidFill>
                          <a:schemeClr val="tx1"/>
                        </a:solidFill>
                      </a:endParaRPr>
                    </a:p>
                  </a:txBody>
                  <a:tcPr/>
                </a:tc>
                <a:tc>
                  <a:txBody>
                    <a:bodyPr/>
                    <a:lstStyle/>
                    <a:p>
                      <a:r>
                        <a:rPr kumimoji="1" lang="ja-JP" altLang="en-US" dirty="0" smtClean="0">
                          <a:solidFill>
                            <a:schemeClr val="tx1"/>
                          </a:solidFill>
                        </a:rPr>
                        <a:t>スタックの内容</a:t>
                      </a:r>
                      <a:endParaRPr kumimoji="1" lang="ja-JP" altLang="en-US" dirty="0">
                        <a:solidFill>
                          <a:schemeClr val="tx1"/>
                        </a:solidFill>
                      </a:endParaRPr>
                    </a:p>
                  </a:txBody>
                  <a:tcPr/>
                </a:tc>
              </a:tr>
              <a:tr h="446488">
                <a:tc>
                  <a:txBody>
                    <a:bodyPr/>
                    <a:lstStyle/>
                    <a:p>
                      <a:endParaRPr kumimoji="1" lang="ja-JP" altLang="en-US" dirty="0">
                        <a:solidFill>
                          <a:schemeClr val="tx1"/>
                        </a:solidFill>
                      </a:endParaRPr>
                    </a:p>
                  </a:txBody>
                  <a:tcPr/>
                </a:tc>
                <a:tc>
                  <a:txBody>
                    <a:bodyPr/>
                    <a:lstStyle/>
                    <a:p>
                      <a:endParaRPr kumimoji="1" lang="ja-JP" altLang="en-US" dirty="0">
                        <a:solidFill>
                          <a:schemeClr val="tx1"/>
                        </a:solidFill>
                      </a:endParaRPr>
                    </a:p>
                  </a:txBody>
                  <a:tcPr/>
                </a:tc>
              </a:tr>
              <a:tr h="446488">
                <a:tc>
                  <a:txBody>
                    <a:bodyPr/>
                    <a:lstStyle/>
                    <a:p>
                      <a:r>
                        <a:rPr kumimoji="1" lang="ja-JP" altLang="en-US" dirty="0" smtClean="0">
                          <a:solidFill>
                            <a:schemeClr val="tx1"/>
                          </a:solidFill>
                        </a:rPr>
                        <a:t>↑スタックポインタ</a:t>
                      </a:r>
                      <a:endParaRPr kumimoji="1" lang="ja-JP" altLang="en-US" dirty="0">
                        <a:solidFill>
                          <a:schemeClr val="tx1"/>
                        </a:solidFill>
                      </a:endParaRPr>
                    </a:p>
                  </a:txBody>
                  <a:tcPr/>
                </a:tc>
                <a:tc>
                  <a:txBody>
                    <a:bodyPr/>
                    <a:lstStyle/>
                    <a:p>
                      <a:r>
                        <a:rPr kumimoji="1" lang="ja-JP" altLang="en-US" dirty="0" smtClean="0">
                          <a:solidFill>
                            <a:schemeClr val="tx1"/>
                          </a:solidFill>
                        </a:rPr>
                        <a:t>　：</a:t>
                      </a:r>
                      <a:endParaRPr kumimoji="1" lang="ja-JP" altLang="en-US" dirty="0">
                        <a:solidFill>
                          <a:schemeClr val="tx1"/>
                        </a:solidFill>
                      </a:endParaRPr>
                    </a:p>
                  </a:txBody>
                  <a:tcPr/>
                </a:tc>
              </a:tr>
              <a:tr h="446488">
                <a:tc>
                  <a:txBody>
                    <a:bodyPr/>
                    <a:lstStyle/>
                    <a:p>
                      <a:endParaRPr kumimoji="1" lang="ja-JP" altLang="en-US" dirty="0">
                        <a:solidFill>
                          <a:schemeClr val="tx1"/>
                        </a:solidFill>
                      </a:endParaRPr>
                    </a:p>
                  </a:txBody>
                  <a:tcPr/>
                </a:tc>
                <a:tc>
                  <a:txBody>
                    <a:bodyPr/>
                    <a:lstStyle/>
                    <a:p>
                      <a:r>
                        <a:rPr lang="ja-JP" altLang="en-US" dirty="0" smtClean="0"/>
                        <a:t>スタック保存</a:t>
                      </a:r>
                      <a:endParaRPr lang="ja-JP" altLang="en-US" dirty="0"/>
                    </a:p>
                  </a:txBody>
                  <a:tcPr/>
                </a:tc>
              </a:tr>
              <a:tr h="446488">
                <a:tc>
                  <a:txBody>
                    <a:bodyPr/>
                    <a:lstStyle/>
                    <a:p>
                      <a:r>
                        <a:rPr kumimoji="1" lang="en-US" altLang="ja-JP" dirty="0" smtClean="0">
                          <a:solidFill>
                            <a:schemeClr val="tx1"/>
                          </a:solidFill>
                        </a:rPr>
                        <a:t>A</a:t>
                      </a:r>
                      <a:endParaRPr kumimoji="1" lang="ja-JP" altLang="en-US" dirty="0">
                        <a:solidFill>
                          <a:schemeClr val="tx1"/>
                        </a:solidFill>
                      </a:endParaRPr>
                    </a:p>
                  </a:txBody>
                  <a:tcPr/>
                </a:tc>
                <a:tc>
                  <a:txBody>
                    <a:bodyPr/>
                    <a:lstStyle/>
                    <a:p>
                      <a:r>
                        <a:rPr lang="en-US" altLang="ja-JP" dirty="0" smtClean="0"/>
                        <a:t>1</a:t>
                      </a:r>
                      <a:endParaRPr lang="ja-JP" altLang="en-US" dirty="0"/>
                    </a:p>
                  </a:txBody>
                  <a:tcPr/>
                </a:tc>
              </a:tr>
              <a:tr h="446488">
                <a:tc>
                  <a:txBody>
                    <a:bodyPr/>
                    <a:lstStyle/>
                    <a:p>
                      <a:r>
                        <a:rPr kumimoji="1" lang="en-US" altLang="ja-JP" dirty="0" smtClean="0">
                          <a:solidFill>
                            <a:schemeClr val="tx1"/>
                          </a:solidFill>
                        </a:rPr>
                        <a:t>B</a:t>
                      </a:r>
                      <a:endParaRPr kumimoji="1" lang="ja-JP" altLang="en-US" dirty="0">
                        <a:solidFill>
                          <a:schemeClr val="tx1"/>
                        </a:solidFill>
                      </a:endParaRPr>
                    </a:p>
                  </a:txBody>
                  <a:tcPr/>
                </a:tc>
                <a:tc>
                  <a:txBody>
                    <a:bodyPr/>
                    <a:lstStyle/>
                    <a:p>
                      <a:r>
                        <a:rPr kumimoji="1" lang="en-US" altLang="ja-JP" dirty="0" smtClean="0">
                          <a:solidFill>
                            <a:schemeClr val="tx1"/>
                          </a:solidFill>
                        </a:rPr>
                        <a:t>2</a:t>
                      </a:r>
                      <a:endParaRPr kumimoji="1" lang="ja-JP" altLang="en-US" dirty="0">
                        <a:solidFill>
                          <a:schemeClr val="tx1"/>
                        </a:solidFill>
                      </a:endParaRPr>
                    </a:p>
                  </a:txBody>
                  <a:tcPr/>
                </a:tc>
              </a:tr>
              <a:tr h="446488">
                <a:tc>
                  <a:txBody>
                    <a:bodyPr/>
                    <a:lstStyle/>
                    <a:p>
                      <a:endParaRPr kumimoji="1" lang="ja-JP" altLang="en-US" dirty="0">
                        <a:solidFill>
                          <a:schemeClr val="tx1"/>
                        </a:solidFill>
                      </a:endParaRPr>
                    </a:p>
                  </a:txBody>
                  <a:tcPr/>
                </a:tc>
                <a:tc>
                  <a:txBody>
                    <a:bodyPr/>
                    <a:lstStyle/>
                    <a:p>
                      <a:r>
                        <a:rPr kumimoji="1" lang="en-US" altLang="ja-JP" dirty="0" err="1" smtClean="0">
                          <a:solidFill>
                            <a:schemeClr val="tx1"/>
                          </a:solidFill>
                        </a:rPr>
                        <a:t>foo</a:t>
                      </a:r>
                      <a:r>
                        <a:rPr kumimoji="1" lang="ja-JP" altLang="en-US" dirty="0" err="1" smtClean="0">
                          <a:solidFill>
                            <a:schemeClr val="tx1"/>
                          </a:solidFill>
                        </a:rPr>
                        <a:t>への</a:t>
                      </a:r>
                      <a:r>
                        <a:rPr kumimoji="1" lang="ja-JP" altLang="en-US" dirty="0" smtClean="0">
                          <a:solidFill>
                            <a:schemeClr val="tx1"/>
                          </a:solidFill>
                        </a:rPr>
                        <a:t>戻り番地</a:t>
                      </a:r>
                      <a:endParaRPr kumimoji="1" lang="ja-JP" altLang="en-US" dirty="0">
                        <a:solidFill>
                          <a:schemeClr val="tx1"/>
                        </a:solidFill>
                      </a:endParaRPr>
                    </a:p>
                  </a:txBody>
                  <a:tcPr/>
                </a:tc>
              </a:tr>
              <a:tr h="446488">
                <a:tc>
                  <a:txBody>
                    <a:bodyPr/>
                    <a:lstStyle/>
                    <a:p>
                      <a:endParaRPr kumimoji="1" lang="ja-JP" altLang="en-US"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solidFill>
                        </a:rPr>
                        <a:t>スタックの保存</a:t>
                      </a:r>
                    </a:p>
                  </a:txBody>
                  <a:tcPr/>
                </a:tc>
              </a:tr>
              <a:tr h="446488">
                <a:tc>
                  <a:txBody>
                    <a:bodyPr/>
                    <a:lstStyle/>
                    <a:p>
                      <a:endParaRPr kumimoji="1" lang="ja-JP" altLang="en-US" dirty="0">
                        <a:solidFill>
                          <a:schemeClr val="tx1"/>
                        </a:solidFill>
                      </a:endParaRPr>
                    </a:p>
                  </a:txBody>
                  <a:tcPr/>
                </a:tc>
                <a:tc>
                  <a:txBody>
                    <a:bodyPr/>
                    <a:lstStyle/>
                    <a:p>
                      <a:r>
                        <a:rPr kumimoji="1" lang="en-US" altLang="ja-JP" dirty="0" err="1" smtClean="0">
                          <a:solidFill>
                            <a:schemeClr val="tx1"/>
                          </a:solidFill>
                        </a:rPr>
                        <a:t>foo</a:t>
                      </a:r>
                      <a:r>
                        <a:rPr kumimoji="1" lang="ja-JP" altLang="en-US" dirty="0" smtClean="0">
                          <a:solidFill>
                            <a:schemeClr val="tx1"/>
                          </a:solidFill>
                        </a:rPr>
                        <a:t>の呼出元</a:t>
                      </a:r>
                      <a:endParaRPr kumimoji="1" lang="ja-JP" altLang="en-US" dirty="0">
                        <a:solidFill>
                          <a:schemeClr val="tx1"/>
                        </a:solidFill>
                      </a:endParaRPr>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メンバ「変数」</a:t>
            </a:r>
            <a:endParaRPr kumimoji="1" lang="ja-JP" altLang="en-US" sz="3600" dirty="0"/>
          </a:p>
        </p:txBody>
      </p:sp>
      <p:sp>
        <p:nvSpPr>
          <p:cNvPr id="3" name="テキスト プレースホルダ 2"/>
          <p:cNvSpPr>
            <a:spLocks noGrp="1"/>
          </p:cNvSpPr>
          <p:nvPr>
            <p:ph type="body" idx="1"/>
          </p:nvPr>
        </p:nvSpPr>
        <p:spPr/>
        <p:txBody>
          <a:bodyPr/>
          <a:lstStyle/>
          <a:p>
            <a:r>
              <a:rPr kumimoji="1" lang="ja-JP" altLang="en-US" dirty="0" smtClean="0"/>
              <a:t>クラスや構造体のメンバ</a:t>
            </a:r>
            <a:r>
              <a:rPr kumimoji="1" lang="ja-JP" altLang="en-US" b="1" dirty="0" smtClean="0">
                <a:solidFill>
                  <a:srgbClr val="FF0000"/>
                </a:solidFill>
              </a:rPr>
              <a:t>「変数」</a:t>
            </a:r>
            <a:endParaRPr kumimoji="1" lang="ja-JP" altLang="en-US" b="1" dirty="0">
              <a:solidFill>
                <a:srgbClr val="FF0000"/>
              </a:solidFill>
            </a:endParaRPr>
          </a:p>
        </p:txBody>
      </p:sp>
      <p:sp>
        <p:nvSpPr>
          <p:cNvPr id="4" name="テキスト ボックス 3"/>
          <p:cNvSpPr txBox="1"/>
          <p:nvPr/>
        </p:nvSpPr>
        <p:spPr>
          <a:xfrm>
            <a:off x="928662" y="1928802"/>
            <a:ext cx="3357586" cy="1754326"/>
          </a:xfrm>
          <a:prstGeom prst="rect">
            <a:avLst/>
          </a:prstGeom>
          <a:noFill/>
        </p:spPr>
        <p:txBody>
          <a:bodyPr wrap="square" rtlCol="0">
            <a:spAutoFit/>
          </a:bodyPr>
          <a:lstStyle/>
          <a:p>
            <a:r>
              <a:rPr kumimoji="1" lang="en-US" altLang="ja-JP" dirty="0" smtClean="0"/>
              <a:t>class Person</a:t>
            </a:r>
          </a:p>
          <a:p>
            <a:r>
              <a:rPr lang="en-US" altLang="ja-JP" dirty="0" smtClean="0"/>
              <a:t>{</a:t>
            </a:r>
          </a:p>
          <a:p>
            <a:r>
              <a:rPr kumimoji="1" lang="en-US" altLang="ja-JP" dirty="0" smtClean="0"/>
              <a:t>      string Name;</a:t>
            </a:r>
          </a:p>
          <a:p>
            <a:r>
              <a:rPr lang="en-US" altLang="ja-JP" dirty="0" smtClean="0"/>
              <a:t>      </a:t>
            </a:r>
            <a:r>
              <a:rPr lang="en-US" altLang="ja-JP" dirty="0" err="1" smtClean="0"/>
              <a:t>DateTime</a:t>
            </a:r>
            <a:r>
              <a:rPr lang="en-US" altLang="ja-JP" dirty="0" smtClean="0"/>
              <a:t> Birthday;</a:t>
            </a:r>
          </a:p>
          <a:p>
            <a:r>
              <a:rPr kumimoji="1" lang="en-US" altLang="ja-JP" dirty="0" smtClean="0"/>
              <a:t>};</a:t>
            </a:r>
          </a:p>
          <a:p>
            <a:r>
              <a:rPr lang="en-US" altLang="ja-JP" dirty="0" smtClean="0"/>
              <a:t>      </a:t>
            </a:r>
            <a:endParaRPr kumimoji="1" lang="ja-JP" altLang="en-US" dirty="0"/>
          </a:p>
        </p:txBody>
      </p:sp>
      <p:sp>
        <p:nvSpPr>
          <p:cNvPr id="5" name="テキスト ボックス 4"/>
          <p:cNvSpPr txBox="1"/>
          <p:nvPr/>
        </p:nvSpPr>
        <p:spPr>
          <a:xfrm>
            <a:off x="928662" y="3714752"/>
            <a:ext cx="3357586" cy="369332"/>
          </a:xfrm>
          <a:prstGeom prst="rect">
            <a:avLst/>
          </a:prstGeom>
          <a:noFill/>
        </p:spPr>
        <p:txBody>
          <a:bodyPr wrap="square" rtlCol="0">
            <a:spAutoFit/>
          </a:bodyPr>
          <a:lstStyle/>
          <a:p>
            <a:r>
              <a:rPr kumimoji="1" lang="en-US" altLang="ja-JP" dirty="0" smtClean="0"/>
              <a:t>Person *man = new Person();</a:t>
            </a:r>
          </a:p>
        </p:txBody>
      </p:sp>
      <p:graphicFrame>
        <p:nvGraphicFramePr>
          <p:cNvPr id="6" name="表 5"/>
          <p:cNvGraphicFramePr>
            <a:graphicFrameLocks noGrp="1"/>
          </p:cNvGraphicFramePr>
          <p:nvPr/>
        </p:nvGraphicFramePr>
        <p:xfrm>
          <a:off x="4714876" y="2571744"/>
          <a:ext cx="4000528" cy="2946816"/>
        </p:xfrm>
        <a:graphic>
          <a:graphicData uri="http://schemas.openxmlformats.org/drawingml/2006/table">
            <a:tbl>
              <a:tblPr firstRow="1" bandRow="1">
                <a:tableStyleId>{5C22544A-7EE6-4342-B048-85BDC9FD1C3A}</a:tableStyleId>
              </a:tblPr>
              <a:tblGrid>
                <a:gridCol w="2000264"/>
                <a:gridCol w="2000264"/>
              </a:tblGrid>
              <a:tr h="491136">
                <a:tc>
                  <a:txBody>
                    <a:bodyPr/>
                    <a:lstStyle/>
                    <a:p>
                      <a:r>
                        <a:rPr kumimoji="1" lang="ja-JP" altLang="en-US" dirty="0" smtClean="0">
                          <a:solidFill>
                            <a:schemeClr val="tx1"/>
                          </a:solidFill>
                        </a:rPr>
                        <a:t>メモリのアドレス</a:t>
                      </a:r>
                      <a:endParaRPr kumimoji="1" lang="ja-JP" altLang="en-US" dirty="0">
                        <a:solidFill>
                          <a:schemeClr val="tx1"/>
                        </a:solidFill>
                      </a:endParaRPr>
                    </a:p>
                  </a:txBody>
                  <a:tcPr>
                    <a:solidFill>
                      <a:schemeClr val="accent1"/>
                    </a:solidFill>
                  </a:tcPr>
                </a:tc>
                <a:tc>
                  <a:txBody>
                    <a:bodyPr/>
                    <a:lstStyle/>
                    <a:p>
                      <a:r>
                        <a:rPr kumimoji="1" lang="ja-JP" altLang="en-US" dirty="0" smtClean="0">
                          <a:solidFill>
                            <a:schemeClr val="tx1"/>
                          </a:solidFill>
                        </a:rPr>
                        <a:t>メモリの内容</a:t>
                      </a:r>
                      <a:endParaRPr kumimoji="1" lang="ja-JP" altLang="en-US" dirty="0">
                        <a:solidFill>
                          <a:schemeClr val="tx1"/>
                        </a:solidFill>
                      </a:endParaRPr>
                    </a:p>
                  </a:txBody>
                  <a:tcPr>
                    <a:solidFill>
                      <a:schemeClr val="accent1"/>
                    </a:solidFill>
                  </a:tcPr>
                </a:tc>
              </a:tr>
              <a:tr h="491136">
                <a:tc>
                  <a:txBody>
                    <a:bodyPr/>
                    <a:lstStyle/>
                    <a:p>
                      <a:r>
                        <a:rPr kumimoji="1" lang="en-US" altLang="ja-JP" dirty="0" smtClean="0">
                          <a:solidFill>
                            <a:schemeClr val="tx1"/>
                          </a:solidFill>
                        </a:rPr>
                        <a:t>man</a:t>
                      </a:r>
                      <a:endParaRPr kumimoji="1" lang="ja-JP" altLang="en-US" dirty="0">
                        <a:solidFill>
                          <a:schemeClr val="tx1"/>
                        </a:solidFill>
                      </a:endParaRPr>
                    </a:p>
                  </a:txBody>
                  <a:tcPr>
                    <a:solidFill>
                      <a:schemeClr val="accent1"/>
                    </a:solidFill>
                  </a:tcPr>
                </a:tc>
                <a:tc>
                  <a:txBody>
                    <a:bodyPr/>
                    <a:lstStyle/>
                    <a:p>
                      <a:r>
                        <a:rPr kumimoji="1" lang="en-US" altLang="ja-JP" dirty="0" smtClean="0">
                          <a:solidFill>
                            <a:schemeClr val="tx1"/>
                          </a:solidFill>
                        </a:rPr>
                        <a:t>B</a:t>
                      </a:r>
                      <a:endParaRPr kumimoji="1" lang="ja-JP" altLang="en-US" dirty="0">
                        <a:solidFill>
                          <a:schemeClr val="tx1"/>
                        </a:solidFill>
                      </a:endParaRPr>
                    </a:p>
                  </a:txBody>
                  <a:tcPr>
                    <a:solidFill>
                      <a:schemeClr val="accent1"/>
                    </a:solidFill>
                  </a:tcPr>
                </a:tc>
              </a:tr>
              <a:tr h="491136">
                <a:tc>
                  <a:txBody>
                    <a:bodyPr/>
                    <a:lstStyle/>
                    <a:p>
                      <a:endParaRPr kumimoji="1" lang="ja-JP" altLang="en-US" dirty="0">
                        <a:solidFill>
                          <a:schemeClr val="tx1"/>
                        </a:solidFill>
                      </a:endParaRPr>
                    </a:p>
                  </a:txBody>
                  <a:tcPr>
                    <a:solidFill>
                      <a:schemeClr val="accent1"/>
                    </a:solidFill>
                  </a:tcPr>
                </a:tc>
                <a:tc>
                  <a:txBody>
                    <a:bodyPr/>
                    <a:lstStyle/>
                    <a:p>
                      <a:endParaRPr kumimoji="1" lang="ja-JP" altLang="en-US" dirty="0">
                        <a:solidFill>
                          <a:schemeClr val="tx1"/>
                        </a:solidFill>
                      </a:endParaRPr>
                    </a:p>
                  </a:txBody>
                  <a:tcPr>
                    <a:solidFill>
                      <a:schemeClr val="accent1"/>
                    </a:solidFill>
                  </a:tcPr>
                </a:tc>
              </a:tr>
              <a:tr h="491136">
                <a:tc>
                  <a:txBody>
                    <a:bodyPr/>
                    <a:lstStyle/>
                    <a:p>
                      <a:r>
                        <a:rPr kumimoji="1" lang="en-US" altLang="ja-JP" dirty="0" smtClean="0">
                          <a:solidFill>
                            <a:schemeClr val="tx1"/>
                          </a:solidFill>
                        </a:rPr>
                        <a:t>B:</a:t>
                      </a:r>
                      <a:r>
                        <a:rPr kumimoji="1" lang="ja-JP" altLang="en-US" dirty="0" smtClean="0">
                          <a:solidFill>
                            <a:schemeClr val="tx1"/>
                          </a:solidFill>
                        </a:rPr>
                        <a:t>ヒープ内</a:t>
                      </a:r>
                      <a:endParaRPr kumimoji="1" lang="ja-JP" altLang="en-US" dirty="0">
                        <a:solidFill>
                          <a:schemeClr val="tx1"/>
                        </a:solidFill>
                      </a:endParaRPr>
                    </a:p>
                  </a:txBody>
                  <a:tcPr>
                    <a:solidFill>
                      <a:schemeClr val="accent1"/>
                    </a:solidFill>
                  </a:tcPr>
                </a:tc>
                <a:tc>
                  <a:txBody>
                    <a:bodyPr/>
                    <a:lstStyle/>
                    <a:p>
                      <a:r>
                        <a:rPr kumimoji="1" lang="en-US" altLang="ja-JP" dirty="0" err="1" smtClean="0">
                          <a:solidFill>
                            <a:schemeClr val="tx1"/>
                          </a:solidFill>
                        </a:rPr>
                        <a:t>sizeof</a:t>
                      </a:r>
                      <a:r>
                        <a:rPr kumimoji="1" lang="en-US" altLang="ja-JP" dirty="0" smtClean="0">
                          <a:solidFill>
                            <a:schemeClr val="tx1"/>
                          </a:solidFill>
                        </a:rPr>
                        <a:t>(Person)</a:t>
                      </a:r>
                      <a:endParaRPr kumimoji="1" lang="ja-JP" altLang="en-US" dirty="0">
                        <a:solidFill>
                          <a:schemeClr val="tx1"/>
                        </a:solidFill>
                      </a:endParaRPr>
                    </a:p>
                  </a:txBody>
                  <a:tcPr>
                    <a:solidFill>
                      <a:schemeClr val="accent1"/>
                    </a:solidFill>
                  </a:tcPr>
                </a:tc>
              </a:tr>
              <a:tr h="491136">
                <a:tc>
                  <a:txBody>
                    <a:bodyPr/>
                    <a:lstStyle/>
                    <a:p>
                      <a:r>
                        <a:rPr kumimoji="1" lang="ja-JP" altLang="en-US" dirty="0" smtClean="0">
                          <a:solidFill>
                            <a:schemeClr val="tx1"/>
                          </a:solidFill>
                        </a:rPr>
                        <a:t>　　　　：</a:t>
                      </a:r>
                      <a:endParaRPr kumimoji="1" lang="ja-JP" altLang="en-US" dirty="0">
                        <a:solidFill>
                          <a:schemeClr val="tx1"/>
                        </a:solidFill>
                      </a:endParaRPr>
                    </a:p>
                  </a:txBody>
                  <a:tcPr>
                    <a:solidFill>
                      <a:schemeClr val="accent1"/>
                    </a:solidFill>
                  </a:tcPr>
                </a:tc>
                <a:tc>
                  <a:txBody>
                    <a:bodyPr/>
                    <a:lstStyle/>
                    <a:p>
                      <a:endParaRPr kumimoji="1" lang="ja-JP" altLang="en-US" dirty="0">
                        <a:solidFill>
                          <a:schemeClr val="tx1"/>
                        </a:solidFill>
                      </a:endParaRPr>
                    </a:p>
                  </a:txBody>
                  <a:tcPr>
                    <a:solidFill>
                      <a:schemeClr val="accent1"/>
                    </a:solidFill>
                  </a:tcPr>
                </a:tc>
              </a:tr>
              <a:tr h="491136">
                <a:tc>
                  <a:txBody>
                    <a:bodyPr/>
                    <a:lstStyle/>
                    <a:p>
                      <a:endParaRPr kumimoji="1" lang="ja-JP" altLang="en-US" dirty="0">
                        <a:solidFill>
                          <a:schemeClr val="tx1"/>
                        </a:solidFill>
                      </a:endParaRPr>
                    </a:p>
                  </a:txBody>
                  <a:tcPr>
                    <a:solidFill>
                      <a:schemeClr val="accent1"/>
                    </a:solidFill>
                  </a:tcPr>
                </a:tc>
                <a:tc>
                  <a:txBody>
                    <a:bodyPr/>
                    <a:lstStyle/>
                    <a:p>
                      <a:endParaRPr kumimoji="1" lang="ja-JP" altLang="en-US" dirty="0">
                        <a:solidFill>
                          <a:schemeClr val="tx1"/>
                        </a:solidFill>
                      </a:endParaRPr>
                    </a:p>
                  </a:txBody>
                  <a:tcPr>
                    <a:solidFill>
                      <a:schemeClr val="accent1"/>
                    </a:solidFill>
                  </a:tcPr>
                </a:tc>
              </a:tr>
            </a:tbl>
          </a:graphicData>
        </a:graphic>
      </p:graphicFrame>
      <p:sp>
        <p:nvSpPr>
          <p:cNvPr id="7" name="角丸四角形吹き出し 6"/>
          <p:cNvSpPr/>
          <p:nvPr/>
        </p:nvSpPr>
        <p:spPr>
          <a:xfrm>
            <a:off x="1357290" y="4357694"/>
            <a:ext cx="3143272" cy="1143008"/>
          </a:xfrm>
          <a:prstGeom prst="wedgeRoundRectCallout">
            <a:avLst>
              <a:gd name="adj1" fmla="val 119198"/>
              <a:gd name="adj2" fmla="val -60097"/>
              <a:gd name="adj3" fmla="val 16667"/>
            </a:avLst>
          </a:prstGeom>
          <a:solidFill>
            <a:srgbClr val="F4FAA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rPr>
              <a:t>ココに </a:t>
            </a:r>
            <a:r>
              <a:rPr lang="en-US" altLang="ja-JP" dirty="0" smtClean="0">
                <a:solidFill>
                  <a:schemeClr val="tx1"/>
                </a:solidFill>
              </a:rPr>
              <a:t>Name </a:t>
            </a:r>
            <a:r>
              <a:rPr lang="ja-JP" altLang="en-US" dirty="0" smtClean="0">
                <a:solidFill>
                  <a:schemeClr val="tx1"/>
                </a:solidFill>
              </a:rPr>
              <a:t>や </a:t>
            </a:r>
            <a:r>
              <a:rPr lang="en-US" altLang="ja-JP" dirty="0" smtClean="0">
                <a:solidFill>
                  <a:schemeClr val="tx1"/>
                </a:solidFill>
              </a:rPr>
              <a:t>Birthday </a:t>
            </a:r>
            <a:r>
              <a:rPr lang="ja-JP" altLang="en-US" dirty="0" smtClean="0">
                <a:solidFill>
                  <a:schemeClr val="tx1"/>
                </a:solidFill>
              </a:rPr>
              <a:t>が配置される</a:t>
            </a:r>
            <a:endParaRPr lang="en-US" altLang="ja-JP" dirty="0" smtClean="0">
              <a:solidFill>
                <a:schemeClr val="tx1"/>
              </a:solidFill>
            </a:endParaRPr>
          </a:p>
          <a:p>
            <a:r>
              <a:rPr lang="ja-JP" altLang="en-US" dirty="0" smtClean="0">
                <a:solidFill>
                  <a:schemeClr val="tx1"/>
                </a:solidFill>
              </a:rPr>
              <a:t>（この場合動的変数）</a:t>
            </a:r>
            <a:endParaRPr kumimoji="1" lang="ja-JP" altLang="en-US" dirty="0">
              <a:solidFill>
                <a:schemeClr val="tx1"/>
              </a:solidFill>
            </a:endParaRPr>
          </a:p>
        </p:txBody>
      </p:sp>
      <p:sp>
        <p:nvSpPr>
          <p:cNvPr id="8" name="横巻き 7"/>
          <p:cNvSpPr/>
          <p:nvPr/>
        </p:nvSpPr>
        <p:spPr>
          <a:xfrm>
            <a:off x="2714612" y="1643050"/>
            <a:ext cx="1571636" cy="785818"/>
          </a:xfrm>
          <a:prstGeom prst="horizontalScroll">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定義</a:t>
            </a:r>
            <a:endParaRPr kumimoji="1" lang="ja-JP" altLang="en-US" dirty="0">
              <a:solidFill>
                <a:schemeClr val="tx1"/>
              </a:solidFill>
            </a:endParaRPr>
          </a:p>
        </p:txBody>
      </p:sp>
      <p:sp>
        <p:nvSpPr>
          <p:cNvPr id="9" name="横巻き 8"/>
          <p:cNvSpPr/>
          <p:nvPr/>
        </p:nvSpPr>
        <p:spPr>
          <a:xfrm>
            <a:off x="2714612" y="3071810"/>
            <a:ext cx="1571636" cy="785818"/>
          </a:xfrm>
          <a:prstGeom prst="horizontalScroll">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宣言</a:t>
            </a:r>
            <a:endParaRPr kumimoji="1" lang="ja-JP" altLang="en-US" dirty="0">
              <a:solidFill>
                <a:schemeClr val="tx1"/>
              </a:solidFill>
            </a:endParaRPr>
          </a:p>
        </p:txBody>
      </p:sp>
      <p:sp>
        <p:nvSpPr>
          <p:cNvPr id="10" name="角丸四角形吹き出し 9"/>
          <p:cNvSpPr/>
          <p:nvPr/>
        </p:nvSpPr>
        <p:spPr>
          <a:xfrm>
            <a:off x="5500694" y="1714488"/>
            <a:ext cx="3143272" cy="785818"/>
          </a:xfrm>
          <a:prstGeom prst="wedgeRoundRectCallout">
            <a:avLst>
              <a:gd name="adj1" fmla="val -85624"/>
              <a:gd name="adj2" fmla="val -27296"/>
              <a:gd name="adj3" fmla="val 16667"/>
            </a:avLst>
          </a:prstGeom>
          <a:solidFill>
            <a:srgbClr val="F4FAA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chemeClr val="tx1"/>
                </a:solidFill>
              </a:rPr>
              <a:t>定義ではメモリを消費しない</a:t>
            </a:r>
            <a:endParaRPr kumimoji="1" lang="ja-JP" altLang="en-US"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643042" y="1928802"/>
            <a:ext cx="6210354" cy="584775"/>
          </a:xfrm>
          <a:prstGeom prst="rect">
            <a:avLst/>
          </a:prstGeom>
          <a:noFill/>
        </p:spPr>
        <p:txBody>
          <a:bodyPr wrap="none" rtlCol="0">
            <a:spAutoFit/>
          </a:bodyPr>
          <a:lstStyle/>
          <a:p>
            <a:r>
              <a:rPr kumimoji="1" lang="ja-JP" altLang="en-US" sz="3200" dirty="0" smtClean="0"/>
              <a:t>と、まぁココまでは、基本的な話ね。</a:t>
            </a:r>
            <a:endParaRPr kumimoji="1" lang="ja-JP" altLang="en-US" sz="3200" dirty="0"/>
          </a:p>
        </p:txBody>
      </p:sp>
      <p:sp>
        <p:nvSpPr>
          <p:cNvPr id="3" name="テキスト ボックス 3"/>
          <p:cNvSpPr txBox="1">
            <a:spLocks noChangeArrowheads="1"/>
          </p:cNvSpPr>
          <p:nvPr/>
        </p:nvSpPr>
        <p:spPr bwMode="auto">
          <a:xfrm>
            <a:off x="6143636" y="3786190"/>
            <a:ext cx="2286049" cy="1938992"/>
          </a:xfrm>
          <a:prstGeom prst="rect">
            <a:avLst/>
          </a:prstGeom>
          <a:noFill/>
          <a:ln w="9525">
            <a:noFill/>
            <a:miter lim="800000"/>
            <a:headEnd/>
            <a:tailEnd/>
          </a:ln>
        </p:spPr>
        <p:txBody>
          <a:bodyPr wrap="square">
            <a:spAutoFit/>
          </a:bodyPr>
          <a:lstStyle/>
          <a:p>
            <a:r>
              <a:rPr lang="ja-JP" altLang="en-US" sz="1200" dirty="0"/>
              <a:t>　　　　 　＿ ＿</a:t>
            </a:r>
            <a:endParaRPr lang="en-US" altLang="ja-JP" sz="1200" dirty="0"/>
          </a:p>
          <a:p>
            <a:r>
              <a:rPr lang="ja-JP" altLang="en-US" sz="1200" dirty="0"/>
              <a:t>　　　／　　 　 　＼</a:t>
            </a:r>
          </a:p>
          <a:p>
            <a:r>
              <a:rPr lang="ja-JP" altLang="en-US" sz="1200" dirty="0"/>
              <a:t>　 ／　　─　 　 ─  ＼　 　</a:t>
            </a:r>
          </a:p>
          <a:p>
            <a:r>
              <a:rPr lang="ja-JP" altLang="en-US" sz="1200" dirty="0"/>
              <a:t>／ 　　 （●） 　（●） ＼　　</a:t>
            </a:r>
          </a:p>
          <a:p>
            <a:r>
              <a:rPr lang="en-US" altLang="ja-JP" sz="1200" dirty="0"/>
              <a:t>|</a:t>
            </a:r>
            <a:r>
              <a:rPr lang="ja-JP" altLang="en-US" sz="1200" dirty="0"/>
              <a:t>　 　　 　 （</a:t>
            </a:r>
            <a:r>
              <a:rPr lang="en-US" altLang="ja-JP" sz="1200" dirty="0"/>
              <a:t>__</a:t>
            </a:r>
            <a:r>
              <a:rPr lang="ja-JP" altLang="en-US" sz="1200" dirty="0"/>
              <a:t>人</a:t>
            </a:r>
            <a:r>
              <a:rPr lang="en-US" altLang="ja-JP" sz="1200" dirty="0"/>
              <a:t>__</a:t>
            </a:r>
            <a:r>
              <a:rPr lang="ja-JP" altLang="en-US" sz="1200" dirty="0"/>
              <a:t>）　 </a:t>
            </a:r>
            <a:r>
              <a:rPr lang="en-US" altLang="ja-JP" sz="1200" dirty="0"/>
              <a:t>|</a:t>
            </a:r>
            <a:r>
              <a:rPr lang="ja-JP" altLang="en-US" sz="1200" dirty="0"/>
              <a:t>　</a:t>
            </a:r>
            <a:r>
              <a:rPr lang="ja-JP" altLang="en-US" sz="1200" dirty="0" smtClean="0"/>
              <a:t>ふむ。</a:t>
            </a:r>
            <a:r>
              <a:rPr lang="ja-JP" altLang="en-US" sz="1200" dirty="0"/>
              <a:t>　</a:t>
            </a:r>
          </a:p>
          <a:p>
            <a:r>
              <a:rPr lang="en-US" altLang="ja-JP" sz="1200" dirty="0"/>
              <a:t>  /</a:t>
            </a:r>
            <a:r>
              <a:rPr lang="ja-JP" altLang="en-US" sz="1200" dirty="0"/>
              <a:t>　 　 　  ∩ノ ⊃　　／　　　</a:t>
            </a:r>
          </a:p>
          <a:p>
            <a:r>
              <a:rPr lang="en-US" altLang="ja-JP" sz="1200" dirty="0"/>
              <a:t>(</a:t>
            </a:r>
            <a:r>
              <a:rPr lang="ja-JP" altLang="en-US" sz="1200" dirty="0"/>
              <a:t>　 ＼　／ ＿ノ　</a:t>
            </a:r>
            <a:r>
              <a:rPr lang="en-US" altLang="ja-JP" sz="1200" dirty="0"/>
              <a:t>|</a:t>
            </a:r>
            <a:r>
              <a:rPr lang="ja-JP" altLang="en-US" sz="1200" dirty="0"/>
              <a:t>　 </a:t>
            </a:r>
            <a:r>
              <a:rPr lang="en-US" altLang="ja-JP" sz="1200" dirty="0"/>
              <a:t>|</a:t>
            </a:r>
            <a:r>
              <a:rPr lang="ja-JP" altLang="en-US" sz="1200" dirty="0"/>
              <a:t>　　　</a:t>
            </a:r>
          </a:p>
          <a:p>
            <a:r>
              <a:rPr lang="en-US" altLang="ja-JP" sz="1200" dirty="0"/>
              <a:t>.</a:t>
            </a:r>
            <a:r>
              <a:rPr lang="ja-JP" altLang="en-US" sz="1200" dirty="0"/>
              <a:t>＼　“　　／＿＿</a:t>
            </a:r>
            <a:r>
              <a:rPr lang="en-US" altLang="ja-JP" sz="1200" dirty="0"/>
              <a:t>|</a:t>
            </a:r>
            <a:r>
              <a:rPr lang="ja-JP" altLang="en-US" sz="1200" dirty="0"/>
              <a:t>　 </a:t>
            </a:r>
            <a:r>
              <a:rPr lang="en-US" altLang="ja-JP" sz="1200" dirty="0"/>
              <a:t>| </a:t>
            </a:r>
            <a:r>
              <a:rPr lang="ja-JP" altLang="en-US" sz="1200" dirty="0"/>
              <a:t>　　</a:t>
            </a:r>
          </a:p>
          <a:p>
            <a:r>
              <a:rPr lang="ja-JP" altLang="en-US" sz="1200" dirty="0"/>
              <a:t>　　＼ ／＿＿＿ ／ 　</a:t>
            </a:r>
          </a:p>
          <a:p>
            <a:endParaRPr lang="ja-JP" alt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実際にどのように使われているかな？</a:t>
            </a:r>
            <a:endParaRPr kumimoji="1" lang="ja-JP" altLang="en-US" sz="3200" dirty="0"/>
          </a:p>
        </p:txBody>
      </p:sp>
      <p:sp>
        <p:nvSpPr>
          <p:cNvPr id="3" name="テキスト プレースホルダ 2"/>
          <p:cNvSpPr>
            <a:spLocks noGrp="1"/>
          </p:cNvSpPr>
          <p:nvPr>
            <p:ph type="body" idx="1"/>
          </p:nvPr>
        </p:nvSpPr>
        <p:spPr/>
        <p:txBody>
          <a:bodyPr/>
          <a:lstStyle/>
          <a:p>
            <a:pPr>
              <a:buNone/>
            </a:pPr>
            <a:r>
              <a:rPr kumimoji="1" lang="ja-JP" altLang="en-US" dirty="0" smtClean="0"/>
              <a:t>たとえば、こんな画面があったとしましょう。</a:t>
            </a:r>
            <a:endParaRPr kumimoji="1" lang="ja-JP" altLang="en-US" dirty="0"/>
          </a:p>
        </p:txBody>
      </p:sp>
      <p:grpSp>
        <p:nvGrpSpPr>
          <p:cNvPr id="23" name="グループ化 22"/>
          <p:cNvGrpSpPr/>
          <p:nvPr/>
        </p:nvGrpSpPr>
        <p:grpSpPr>
          <a:xfrm>
            <a:off x="1142976" y="2143116"/>
            <a:ext cx="3350647" cy="2143140"/>
            <a:chOff x="1001101" y="2071678"/>
            <a:chExt cx="3350647" cy="2143140"/>
          </a:xfrm>
        </p:grpSpPr>
        <p:sp>
          <p:nvSpPr>
            <p:cNvPr id="5" name="正方形/長方形 4"/>
            <p:cNvSpPr/>
            <p:nvPr/>
          </p:nvSpPr>
          <p:spPr>
            <a:xfrm>
              <a:off x="1001101" y="2071678"/>
              <a:ext cx="3350647" cy="21431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smtClean="0">
                <a:solidFill>
                  <a:schemeClr val="tx1"/>
                </a:solidFill>
              </a:endParaRPr>
            </a:p>
            <a:p>
              <a:r>
                <a:rPr kumimoji="1" lang="ja-JP" altLang="en-US" dirty="0" smtClean="0">
                  <a:solidFill>
                    <a:schemeClr val="tx1"/>
                  </a:solidFill>
                </a:rPr>
                <a:t>ユーザー名</a:t>
              </a:r>
              <a:endParaRPr kumimoji="1" lang="en-US" altLang="ja-JP" dirty="0" smtClean="0">
                <a:solidFill>
                  <a:schemeClr val="tx1"/>
                </a:solidFill>
              </a:endParaRPr>
            </a:p>
            <a:p>
              <a:endParaRPr lang="en-US" altLang="ja-JP" dirty="0" smtClean="0">
                <a:solidFill>
                  <a:schemeClr val="tx1"/>
                </a:solidFill>
              </a:endParaRPr>
            </a:p>
            <a:p>
              <a:r>
                <a:rPr kumimoji="1" lang="ja-JP" altLang="en-US" dirty="0" smtClean="0">
                  <a:solidFill>
                    <a:schemeClr val="tx1"/>
                  </a:solidFill>
                </a:rPr>
                <a:t>パスワード</a:t>
              </a:r>
              <a:endParaRPr kumimoji="1" lang="ja-JP" altLang="en-US" dirty="0">
                <a:solidFill>
                  <a:schemeClr val="tx1"/>
                </a:solidFill>
              </a:endParaRPr>
            </a:p>
          </p:txBody>
        </p:sp>
        <p:sp>
          <p:nvSpPr>
            <p:cNvPr id="15" name="正方形/長方形 14"/>
            <p:cNvSpPr/>
            <p:nvPr/>
          </p:nvSpPr>
          <p:spPr>
            <a:xfrm>
              <a:off x="2357422" y="2357430"/>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2357422" y="2857496"/>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9" name="グループ化 18"/>
            <p:cNvGrpSpPr/>
            <p:nvPr/>
          </p:nvGrpSpPr>
          <p:grpSpPr>
            <a:xfrm>
              <a:off x="1142976" y="3429000"/>
              <a:ext cx="1357322" cy="571504"/>
              <a:chOff x="5143504" y="4643446"/>
              <a:chExt cx="1643074" cy="642942"/>
            </a:xfrm>
          </p:grpSpPr>
          <p:sp>
            <p:nvSpPr>
              <p:cNvPr id="17" name="角丸四角形 16"/>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8" name="角丸四角形 17"/>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ログイン</a:t>
                </a:r>
                <a:endParaRPr kumimoji="1" lang="ja-JP" altLang="en-US" sz="1600" dirty="0">
                  <a:solidFill>
                    <a:schemeClr val="tx1"/>
                  </a:solidFill>
                </a:endParaRPr>
              </a:p>
            </p:txBody>
          </p:sp>
        </p:grpSp>
        <p:grpSp>
          <p:nvGrpSpPr>
            <p:cNvPr id="20" name="グループ化 19"/>
            <p:cNvGrpSpPr/>
            <p:nvPr/>
          </p:nvGrpSpPr>
          <p:grpSpPr>
            <a:xfrm>
              <a:off x="2714612" y="3429000"/>
              <a:ext cx="1357322" cy="571504"/>
              <a:chOff x="5143504" y="4643446"/>
              <a:chExt cx="1643074" cy="642942"/>
            </a:xfrm>
          </p:grpSpPr>
          <p:sp>
            <p:nvSpPr>
              <p:cNvPr id="21" name="角丸四角形 20"/>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22" name="角丸四角形 21"/>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キャンセル</a:t>
                </a:r>
                <a:endParaRPr kumimoji="1" lang="ja-JP" altLang="en-US" sz="1600" dirty="0">
                  <a:solidFill>
                    <a:schemeClr val="tx1"/>
                  </a:solidFill>
                </a:endParaRPr>
              </a:p>
            </p:txBody>
          </p:sp>
        </p:grpSp>
      </p:grpSp>
      <p:sp>
        <p:nvSpPr>
          <p:cNvPr id="24" name="正方形/長方形 23"/>
          <p:cNvSpPr/>
          <p:nvPr/>
        </p:nvSpPr>
        <p:spPr>
          <a:xfrm>
            <a:off x="4929190" y="4857760"/>
            <a:ext cx="3357586" cy="914400"/>
          </a:xfrm>
          <a:prstGeom prst="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どのように実装しますか？</a:t>
            </a:r>
            <a:endParaRPr kumimoji="1" lang="ja-JP" altLang="en-US" dirty="0">
              <a:solidFill>
                <a:schemeClr val="tx1"/>
              </a:solidFill>
            </a:endParaRPr>
          </a:p>
        </p:txBody>
      </p:sp>
      <p:sp>
        <p:nvSpPr>
          <p:cNvPr id="25" name="テキスト ボックス 24"/>
          <p:cNvSpPr txBox="1"/>
          <p:nvPr/>
        </p:nvSpPr>
        <p:spPr>
          <a:xfrm>
            <a:off x="4857752" y="2214554"/>
            <a:ext cx="3187091" cy="1754326"/>
          </a:xfrm>
          <a:prstGeom prst="rect">
            <a:avLst/>
          </a:prstGeom>
          <a:noFill/>
        </p:spPr>
        <p:txBody>
          <a:bodyPr wrap="none" rtlCol="0">
            <a:spAutoFit/>
          </a:bodyPr>
          <a:lstStyle/>
          <a:p>
            <a:r>
              <a:rPr kumimoji="1" lang="ja-JP" altLang="en-US" dirty="0" smtClean="0"/>
              <a:t>ユーザー名とパスワードを入力</a:t>
            </a:r>
            <a:endParaRPr kumimoji="1" lang="en-US" altLang="ja-JP" dirty="0" smtClean="0"/>
          </a:p>
          <a:p>
            <a:r>
              <a:rPr lang="ja-JP" altLang="en-US" dirty="0" smtClean="0"/>
              <a:t>ログインボタンが押されたら</a:t>
            </a:r>
            <a:r>
              <a:rPr lang="ja-JP" altLang="en-US" dirty="0" smtClean="0"/>
              <a:t>、</a:t>
            </a:r>
            <a:endParaRPr lang="en-US" altLang="ja-JP" dirty="0" smtClean="0"/>
          </a:p>
          <a:p>
            <a:r>
              <a:rPr kumimoji="1" lang="ja-JP" altLang="en-US" dirty="0" smtClean="0"/>
              <a:t>入力</a:t>
            </a:r>
            <a:r>
              <a:rPr kumimoji="1" lang="ja-JP" altLang="en-US" dirty="0" smtClean="0"/>
              <a:t>情報が正しい文字の組み</a:t>
            </a:r>
            <a:endParaRPr kumimoji="1" lang="en-US" altLang="ja-JP" dirty="0" smtClean="0"/>
          </a:p>
          <a:p>
            <a:r>
              <a:rPr kumimoji="1" lang="ja-JP" altLang="en-US" dirty="0" smtClean="0"/>
              <a:t>合わせになっているか検査</a:t>
            </a:r>
            <a:endParaRPr kumimoji="1" lang="en-US" altLang="ja-JP" dirty="0" smtClean="0"/>
          </a:p>
          <a:p>
            <a:r>
              <a:rPr lang="ja-JP" altLang="en-US" dirty="0" smtClean="0"/>
              <a:t>ユーザーが存在し、パスワード</a:t>
            </a:r>
            <a:endParaRPr lang="en-US" altLang="ja-JP" dirty="0" smtClean="0"/>
          </a:p>
          <a:p>
            <a:r>
              <a:rPr lang="ja-JP" altLang="en-US" dirty="0" smtClean="0"/>
              <a:t>が正しいかを検証</a:t>
            </a:r>
            <a:endParaRPr kumimoji="1" lang="ja-JP"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ビューとロジックは、分けるよね？</a:t>
            </a:r>
            <a:endParaRPr kumimoji="1" lang="ja-JP" altLang="en-US" dirty="0"/>
          </a:p>
        </p:txBody>
      </p:sp>
      <p:grpSp>
        <p:nvGrpSpPr>
          <p:cNvPr id="14" name="グループ化 13"/>
          <p:cNvGrpSpPr/>
          <p:nvPr/>
        </p:nvGrpSpPr>
        <p:grpSpPr>
          <a:xfrm>
            <a:off x="428597" y="1214422"/>
            <a:ext cx="2143140" cy="1428760"/>
            <a:chOff x="1001101" y="2071678"/>
            <a:chExt cx="3350647" cy="2143140"/>
          </a:xfrm>
        </p:grpSpPr>
        <p:sp>
          <p:nvSpPr>
            <p:cNvPr id="15" name="正方形/長方形 14"/>
            <p:cNvSpPr/>
            <p:nvPr/>
          </p:nvSpPr>
          <p:spPr>
            <a:xfrm>
              <a:off x="1001101" y="2071678"/>
              <a:ext cx="3350647" cy="21431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200" dirty="0" smtClean="0">
                <a:solidFill>
                  <a:schemeClr val="tx1"/>
                </a:solidFill>
              </a:endParaRPr>
            </a:p>
            <a:p>
              <a:r>
                <a:rPr kumimoji="1" lang="ja-JP" altLang="en-US" sz="1200" dirty="0" smtClean="0">
                  <a:solidFill>
                    <a:schemeClr val="tx1"/>
                  </a:solidFill>
                </a:rPr>
                <a:t>ユーザー名</a:t>
              </a:r>
              <a:endParaRPr kumimoji="1" lang="en-US" altLang="ja-JP" sz="1200" dirty="0" smtClean="0">
                <a:solidFill>
                  <a:schemeClr val="tx1"/>
                </a:solidFill>
              </a:endParaRPr>
            </a:p>
            <a:p>
              <a:endParaRPr lang="en-US" altLang="ja-JP" sz="1200" dirty="0" smtClean="0">
                <a:solidFill>
                  <a:schemeClr val="tx1"/>
                </a:solidFill>
              </a:endParaRPr>
            </a:p>
            <a:p>
              <a:r>
                <a:rPr kumimoji="1" lang="ja-JP" altLang="en-US" sz="1200" dirty="0" smtClean="0">
                  <a:solidFill>
                    <a:schemeClr val="tx1"/>
                  </a:solidFill>
                </a:rPr>
                <a:t>パスワード</a:t>
              </a:r>
              <a:endParaRPr kumimoji="1" lang="ja-JP" altLang="en-US" sz="1200" dirty="0">
                <a:solidFill>
                  <a:schemeClr val="tx1"/>
                </a:solidFill>
              </a:endParaRPr>
            </a:p>
          </p:txBody>
        </p:sp>
        <p:sp>
          <p:nvSpPr>
            <p:cNvPr id="16" name="正方形/長方形 15"/>
            <p:cNvSpPr/>
            <p:nvPr/>
          </p:nvSpPr>
          <p:spPr>
            <a:xfrm>
              <a:off x="2357422" y="2357430"/>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7" name="正方形/長方形 16"/>
            <p:cNvSpPr/>
            <p:nvPr/>
          </p:nvSpPr>
          <p:spPr>
            <a:xfrm>
              <a:off x="2357422" y="2857496"/>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18" name="グループ化 18"/>
            <p:cNvGrpSpPr/>
            <p:nvPr/>
          </p:nvGrpSpPr>
          <p:grpSpPr>
            <a:xfrm>
              <a:off x="1142976" y="3429000"/>
              <a:ext cx="1357322" cy="571504"/>
              <a:chOff x="5143504" y="4643446"/>
              <a:chExt cx="1643074" cy="642942"/>
            </a:xfrm>
          </p:grpSpPr>
          <p:sp>
            <p:nvSpPr>
              <p:cNvPr id="22" name="角丸四角形 21"/>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solidFill>
                    <a:schemeClr val="tx1"/>
                  </a:solidFill>
                </a:endParaRPr>
              </a:p>
            </p:txBody>
          </p:sp>
          <p:sp>
            <p:nvSpPr>
              <p:cNvPr id="23" name="角丸四角形 22"/>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rPr>
                  <a:t>ログイン</a:t>
                </a:r>
                <a:endParaRPr kumimoji="1" lang="ja-JP" altLang="en-US" sz="900" dirty="0">
                  <a:solidFill>
                    <a:schemeClr val="tx1"/>
                  </a:solidFill>
                </a:endParaRPr>
              </a:p>
            </p:txBody>
          </p:sp>
        </p:grpSp>
        <p:grpSp>
          <p:nvGrpSpPr>
            <p:cNvPr id="19" name="グループ化 19"/>
            <p:cNvGrpSpPr/>
            <p:nvPr/>
          </p:nvGrpSpPr>
          <p:grpSpPr>
            <a:xfrm>
              <a:off x="2714612" y="3429000"/>
              <a:ext cx="1357322" cy="571504"/>
              <a:chOff x="5143504" y="4643446"/>
              <a:chExt cx="1643074" cy="642942"/>
            </a:xfrm>
          </p:grpSpPr>
          <p:sp>
            <p:nvSpPr>
              <p:cNvPr id="20" name="角丸四角形 19"/>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solidFill>
                    <a:schemeClr val="tx1"/>
                  </a:solidFill>
                </a:endParaRPr>
              </a:p>
            </p:txBody>
          </p:sp>
          <p:sp>
            <p:nvSpPr>
              <p:cNvPr id="21" name="角丸四角形 20"/>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rPr>
                  <a:t>キャンセル</a:t>
                </a:r>
                <a:endParaRPr kumimoji="1" lang="ja-JP" altLang="en-US" sz="900" dirty="0">
                  <a:solidFill>
                    <a:schemeClr val="tx1"/>
                  </a:solidFill>
                </a:endParaRPr>
              </a:p>
            </p:txBody>
          </p:sp>
        </p:grpSp>
      </p:grpSp>
      <p:sp>
        <p:nvSpPr>
          <p:cNvPr id="24" name="テキスト ボックス 23"/>
          <p:cNvSpPr txBox="1"/>
          <p:nvPr/>
        </p:nvSpPr>
        <p:spPr>
          <a:xfrm>
            <a:off x="1071538" y="2643182"/>
            <a:ext cx="792205" cy="369332"/>
          </a:xfrm>
          <a:prstGeom prst="rect">
            <a:avLst/>
          </a:prstGeom>
          <a:noFill/>
        </p:spPr>
        <p:txBody>
          <a:bodyPr wrap="none" rtlCol="0">
            <a:spAutoFit/>
          </a:bodyPr>
          <a:lstStyle/>
          <a:p>
            <a:r>
              <a:rPr kumimoji="1" lang="ja-JP" altLang="en-US" dirty="0" smtClean="0"/>
              <a:t>ビュー</a:t>
            </a:r>
            <a:endParaRPr kumimoji="1" lang="ja-JP" altLang="en-US" dirty="0"/>
          </a:p>
        </p:txBody>
      </p:sp>
      <p:sp>
        <p:nvSpPr>
          <p:cNvPr id="25" name="メモ 24"/>
          <p:cNvSpPr/>
          <p:nvPr/>
        </p:nvSpPr>
        <p:spPr>
          <a:xfrm>
            <a:off x="428596" y="3000372"/>
            <a:ext cx="2643206" cy="292895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Form::Form()</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kumimoji="1" lang="en-US" altLang="ja-JP" dirty="0" smtClean="0">
                <a:solidFill>
                  <a:schemeClr val="tx1"/>
                </a:solidFill>
              </a:rPr>
              <a:t>Form::</a:t>
            </a:r>
            <a:r>
              <a:rPr kumimoji="1" lang="en-US" altLang="ja-JP" dirty="0" err="1" smtClean="0">
                <a:solidFill>
                  <a:schemeClr val="tx1"/>
                </a:solidFill>
              </a:rPr>
              <a:t>On</a:t>
            </a:r>
            <a:r>
              <a:rPr lang="en-US" altLang="ja-JP" dirty="0" err="1" smtClean="0">
                <a:solidFill>
                  <a:schemeClr val="tx1"/>
                </a:solidFill>
              </a:rPr>
              <a:t>Login</a:t>
            </a:r>
            <a:r>
              <a:rPr kumimoji="1" lang="en-US" altLang="ja-JP" dirty="0" err="1" smtClean="0">
                <a:solidFill>
                  <a:schemeClr val="tx1"/>
                </a:solidFill>
              </a:rPr>
              <a:t>Click</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a:t>
            </a:r>
            <a:endParaRPr kumimoji="1" lang="ja-JP" altLang="en-US" dirty="0">
              <a:solidFill>
                <a:schemeClr val="tx1"/>
              </a:solidFill>
            </a:endParaRPr>
          </a:p>
        </p:txBody>
      </p:sp>
      <p:sp>
        <p:nvSpPr>
          <p:cNvPr id="26" name="テキスト ボックス 25"/>
          <p:cNvSpPr txBox="1"/>
          <p:nvPr/>
        </p:nvSpPr>
        <p:spPr>
          <a:xfrm>
            <a:off x="3929058" y="1357298"/>
            <a:ext cx="946093" cy="369332"/>
          </a:xfrm>
          <a:prstGeom prst="rect">
            <a:avLst/>
          </a:prstGeom>
          <a:noFill/>
        </p:spPr>
        <p:txBody>
          <a:bodyPr wrap="none" rtlCol="0">
            <a:spAutoFit/>
          </a:bodyPr>
          <a:lstStyle/>
          <a:p>
            <a:r>
              <a:rPr lang="ja-JP" altLang="en-US" dirty="0" smtClean="0"/>
              <a:t>ロジック</a:t>
            </a:r>
            <a:endParaRPr kumimoji="1" lang="ja-JP" altLang="en-US" dirty="0"/>
          </a:p>
        </p:txBody>
      </p:sp>
      <p:sp>
        <p:nvSpPr>
          <p:cNvPr id="27" name="メモ 26"/>
          <p:cNvSpPr/>
          <p:nvPr/>
        </p:nvSpPr>
        <p:spPr>
          <a:xfrm>
            <a:off x="3214678" y="1785926"/>
            <a:ext cx="2643206" cy="364333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Logic::Logic()</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lang="en-US" altLang="ja-JP" dirty="0" smtClean="0">
                <a:solidFill>
                  <a:schemeClr val="tx1"/>
                </a:solidFill>
              </a:rPr>
              <a:t>Logic</a:t>
            </a:r>
            <a:r>
              <a:rPr kumimoji="1" lang="en-US" altLang="ja-JP" dirty="0" smtClean="0">
                <a:solidFill>
                  <a:schemeClr val="tx1"/>
                </a:solidFill>
              </a:rPr>
              <a:t>::Check (...)</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kumimoji="1" lang="en-US" altLang="ja-JP" dirty="0" smtClean="0">
                <a:solidFill>
                  <a:schemeClr val="tx1"/>
                </a:solidFill>
              </a:rPr>
              <a:t>Logic::Login(...)</a:t>
            </a:r>
          </a:p>
          <a:p>
            <a:r>
              <a:rPr lang="en-US" altLang="ja-JP" dirty="0" smtClean="0">
                <a:solidFill>
                  <a:schemeClr val="tx1"/>
                </a:solidFill>
              </a:rPr>
              <a:t>{</a:t>
            </a:r>
          </a:p>
          <a:p>
            <a:r>
              <a:rPr kumimoji="1" lang="en-US" altLang="ja-JP" dirty="0" smtClean="0">
                <a:solidFill>
                  <a:schemeClr val="tx1"/>
                </a:solidFill>
              </a:rPr>
              <a:t>}</a:t>
            </a:r>
            <a:endParaRPr kumimoji="1" lang="ja-JP" altLang="en-US" dirty="0">
              <a:solidFill>
                <a:schemeClr val="tx1"/>
              </a:solidFill>
            </a:endParaRPr>
          </a:p>
        </p:txBody>
      </p:sp>
      <p:sp>
        <p:nvSpPr>
          <p:cNvPr id="28" name="テキスト ボックス 27"/>
          <p:cNvSpPr txBox="1"/>
          <p:nvPr/>
        </p:nvSpPr>
        <p:spPr>
          <a:xfrm>
            <a:off x="6715140" y="1357298"/>
            <a:ext cx="1616148" cy="369332"/>
          </a:xfrm>
          <a:prstGeom prst="rect">
            <a:avLst/>
          </a:prstGeom>
          <a:noFill/>
        </p:spPr>
        <p:txBody>
          <a:bodyPr wrap="none" rtlCol="0">
            <a:spAutoFit/>
          </a:bodyPr>
          <a:lstStyle/>
          <a:p>
            <a:r>
              <a:rPr lang="ja-JP" altLang="en-US" dirty="0" smtClean="0"/>
              <a:t>データアクセス</a:t>
            </a:r>
            <a:endParaRPr kumimoji="1" lang="ja-JP" altLang="en-US" dirty="0"/>
          </a:p>
        </p:txBody>
      </p:sp>
      <p:sp>
        <p:nvSpPr>
          <p:cNvPr id="29" name="メモ 28"/>
          <p:cNvSpPr/>
          <p:nvPr/>
        </p:nvSpPr>
        <p:spPr>
          <a:xfrm>
            <a:off x="6000760" y="1785926"/>
            <a:ext cx="2643206" cy="364333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smtClean="0">
                <a:solidFill>
                  <a:schemeClr val="tx1"/>
                </a:solidFill>
              </a:rPr>
              <a:t>DAC</a:t>
            </a:r>
            <a:r>
              <a:rPr kumimoji="1" lang="en-US" altLang="ja-JP" dirty="0" smtClean="0">
                <a:solidFill>
                  <a:schemeClr val="tx1"/>
                </a:solidFill>
              </a:rPr>
              <a:t>::DAC()</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lang="en-US" altLang="ja-JP" dirty="0" smtClean="0">
                <a:solidFill>
                  <a:schemeClr val="tx1"/>
                </a:solidFill>
              </a:rPr>
              <a:t>DAC</a:t>
            </a:r>
            <a:r>
              <a:rPr kumimoji="1" lang="en-US" altLang="ja-JP" dirty="0" smtClean="0">
                <a:solidFill>
                  <a:schemeClr val="tx1"/>
                </a:solidFill>
              </a:rPr>
              <a:t>::Connect(...)</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kumimoji="1" lang="en-US" altLang="ja-JP" dirty="0" smtClean="0">
                <a:solidFill>
                  <a:schemeClr val="tx1"/>
                </a:solidFill>
              </a:rPr>
              <a:t>DAC::</a:t>
            </a:r>
            <a:r>
              <a:rPr kumimoji="1" lang="en-US" altLang="ja-JP" dirty="0" err="1" smtClean="0">
                <a:solidFill>
                  <a:schemeClr val="tx1"/>
                </a:solidFill>
              </a:rPr>
              <a:t>QueryUser</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a:t>
            </a:r>
            <a:endParaRPr kumimoji="1" lang="ja-JP" altLang="en-US"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285728"/>
            <a:ext cx="8286808" cy="706437"/>
          </a:xfrm>
        </p:spPr>
        <p:txBody>
          <a:bodyPr/>
          <a:lstStyle/>
          <a:p>
            <a:r>
              <a:rPr lang="en-US" altLang="ja-JP" dirty="0" smtClean="0"/>
              <a:t>Form</a:t>
            </a:r>
            <a:r>
              <a:rPr lang="ja-JP" altLang="en-US" dirty="0" smtClean="0"/>
              <a:t>のコードイメージ</a:t>
            </a:r>
            <a:endParaRPr kumimoji="1" lang="ja-JP" altLang="en-US" dirty="0"/>
          </a:p>
        </p:txBody>
      </p:sp>
      <p:sp>
        <p:nvSpPr>
          <p:cNvPr id="4" name="メモ 3"/>
          <p:cNvSpPr/>
          <p:nvPr/>
        </p:nvSpPr>
        <p:spPr>
          <a:xfrm>
            <a:off x="785786" y="1214422"/>
            <a:ext cx="7072362" cy="4286280"/>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Form::</a:t>
            </a:r>
            <a:r>
              <a:rPr kumimoji="1" lang="en-US" altLang="ja-JP" dirty="0" err="1" smtClean="0">
                <a:solidFill>
                  <a:schemeClr val="tx1"/>
                </a:solidFill>
              </a:rPr>
              <a:t>OnLoginClick</a:t>
            </a:r>
            <a:r>
              <a:rPr kumimoji="1"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    string </a:t>
            </a:r>
            <a:r>
              <a:rPr lang="en-US" altLang="ja-JP" dirty="0" err="1" smtClean="0">
                <a:solidFill>
                  <a:srgbClr val="FF0000"/>
                </a:solidFill>
              </a:rPr>
              <a:t>UserName</a:t>
            </a:r>
            <a:r>
              <a:rPr lang="en-US" altLang="ja-JP" dirty="0" smtClean="0">
                <a:solidFill>
                  <a:schemeClr val="tx1"/>
                </a:solidFill>
              </a:rPr>
              <a:t> = Text1-&gt;Text;</a:t>
            </a:r>
          </a:p>
          <a:p>
            <a:r>
              <a:rPr lang="en-US" altLang="ja-JP" dirty="0" smtClean="0">
                <a:solidFill>
                  <a:schemeClr val="tx1"/>
                </a:solidFill>
              </a:rPr>
              <a:t> </a:t>
            </a:r>
            <a:r>
              <a:rPr lang="en-US" altLang="ja-JP" dirty="0" smtClean="0">
                <a:solidFill>
                  <a:schemeClr val="tx1"/>
                </a:solidFill>
              </a:rPr>
              <a:t>   string </a:t>
            </a:r>
            <a:r>
              <a:rPr lang="en-US" altLang="ja-JP" dirty="0" smtClean="0">
                <a:solidFill>
                  <a:srgbClr val="FF0000"/>
                </a:solidFill>
              </a:rPr>
              <a:t>Password</a:t>
            </a:r>
            <a:r>
              <a:rPr lang="en-US" altLang="ja-JP" dirty="0" smtClean="0">
                <a:solidFill>
                  <a:schemeClr val="tx1"/>
                </a:solidFill>
              </a:rPr>
              <a:t>  = Text2-&gt;Text;</a:t>
            </a:r>
          </a:p>
          <a:p>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ret = Logic-&gt;Check( </a:t>
            </a:r>
            <a:r>
              <a:rPr lang="en-US" altLang="ja-JP" dirty="0" err="1" smtClean="0">
                <a:solidFill>
                  <a:srgbClr val="FF0000"/>
                </a:solidFill>
              </a:rPr>
              <a:t>UserName</a:t>
            </a:r>
            <a:r>
              <a:rPr lang="en-US" altLang="ja-JP" dirty="0" smtClean="0">
                <a:solidFill>
                  <a:schemeClr val="tx1"/>
                </a:solidFill>
              </a:rPr>
              <a:t>, </a:t>
            </a:r>
            <a:r>
              <a:rPr lang="en-US" altLang="ja-JP" dirty="0" smtClean="0">
                <a:solidFill>
                  <a:srgbClr val="FF0000"/>
                </a:solidFill>
              </a:rPr>
              <a:t>Password</a:t>
            </a:r>
            <a:r>
              <a:rPr lang="en-US" altLang="ja-JP" dirty="0" smtClean="0">
                <a:solidFill>
                  <a:schemeClr val="tx1"/>
                </a:solidFill>
              </a:rPr>
              <a:t> ); </a:t>
            </a:r>
          </a:p>
          <a:p>
            <a:r>
              <a:rPr kumimoji="1" lang="en-US" altLang="ja-JP" dirty="0" smtClean="0">
                <a:solidFill>
                  <a:schemeClr val="tx1"/>
                </a:solidFill>
              </a:rPr>
              <a:t> </a:t>
            </a:r>
            <a:r>
              <a:rPr kumimoji="1" lang="en-US" altLang="ja-JP" dirty="0" smtClean="0">
                <a:solidFill>
                  <a:schemeClr val="tx1"/>
                </a:solidFill>
              </a:rPr>
              <a:t>   if( ret == true )</a:t>
            </a:r>
          </a:p>
          <a:p>
            <a:r>
              <a:rPr lang="en-US" altLang="ja-JP" dirty="0" smtClean="0">
                <a:solidFill>
                  <a:schemeClr val="tx1"/>
                </a:solidFill>
              </a:rPr>
              <a:t> </a:t>
            </a:r>
            <a:r>
              <a:rPr lang="en-US" altLang="ja-JP" dirty="0" smtClean="0">
                <a:solidFill>
                  <a:schemeClr val="tx1"/>
                </a:solidFill>
              </a:rPr>
              <a:t>   {</a:t>
            </a:r>
          </a:p>
          <a:p>
            <a:r>
              <a:rPr kumimoji="1" lang="en-US" altLang="ja-JP" dirty="0" smtClean="0">
                <a:solidFill>
                  <a:schemeClr val="tx1"/>
                </a:solidFill>
              </a:rPr>
              <a:t> </a:t>
            </a:r>
            <a:r>
              <a:rPr kumimoji="1" lang="en-US" altLang="ja-JP" dirty="0" smtClean="0">
                <a:solidFill>
                  <a:schemeClr val="tx1"/>
                </a:solidFill>
              </a:rPr>
              <a:t>       ret = Logic-&gt;Login( </a:t>
            </a:r>
            <a:r>
              <a:rPr kumimoji="1" lang="en-US" altLang="ja-JP" dirty="0" err="1" smtClean="0">
                <a:solidFill>
                  <a:srgbClr val="FF0000"/>
                </a:solidFill>
              </a:rPr>
              <a:t>UserName</a:t>
            </a:r>
            <a:r>
              <a:rPr kumimoji="1" lang="en-US" altLang="ja-JP" dirty="0" smtClean="0">
                <a:solidFill>
                  <a:schemeClr val="tx1"/>
                </a:solidFill>
              </a:rPr>
              <a:t>, </a:t>
            </a:r>
            <a:r>
              <a:rPr kumimoji="1" lang="en-US" altLang="ja-JP" dirty="0" smtClean="0">
                <a:solidFill>
                  <a:srgbClr val="FF0000"/>
                </a:solidFill>
              </a:rPr>
              <a:t>Password</a:t>
            </a:r>
            <a:r>
              <a:rPr kumimoji="1" lang="en-US" altLang="ja-JP" dirty="0" smtClean="0">
                <a:solidFill>
                  <a:schemeClr val="tx1"/>
                </a:solidFill>
              </a:rPr>
              <a:t> );</a:t>
            </a:r>
          </a:p>
          <a:p>
            <a:r>
              <a:rPr lang="en-US" altLang="ja-JP" dirty="0" smtClean="0">
                <a:solidFill>
                  <a:schemeClr val="tx1"/>
                </a:solidFill>
              </a:rPr>
              <a:t> </a:t>
            </a:r>
            <a:r>
              <a:rPr lang="en-US" altLang="ja-JP" dirty="0" smtClean="0">
                <a:solidFill>
                  <a:schemeClr val="tx1"/>
                </a:solidFill>
              </a:rPr>
              <a:t>   }</a:t>
            </a:r>
          </a:p>
          <a:p>
            <a:r>
              <a:rPr kumimoji="1" lang="en-US" altLang="ja-JP" dirty="0" smtClean="0">
                <a:solidFill>
                  <a:schemeClr val="tx1"/>
                </a:solidFill>
              </a:rPr>
              <a:t> </a:t>
            </a:r>
            <a:r>
              <a:rPr kumimoji="1" lang="en-US" altLang="ja-JP" dirty="0" smtClean="0">
                <a:solidFill>
                  <a:schemeClr val="tx1"/>
                </a:solidFill>
              </a:rPr>
              <a:t>   if( ret == false )</a:t>
            </a:r>
          </a:p>
          <a:p>
            <a:r>
              <a:rPr lang="en-US" altLang="ja-JP" dirty="0" smtClean="0">
                <a:solidFill>
                  <a:schemeClr val="tx1"/>
                </a:solidFill>
              </a:rPr>
              <a:t> </a:t>
            </a:r>
            <a:r>
              <a:rPr lang="en-US" altLang="ja-JP" dirty="0" smtClean="0">
                <a:solidFill>
                  <a:schemeClr val="tx1"/>
                </a:solidFill>
              </a:rPr>
              <a:t>   {</a:t>
            </a:r>
          </a:p>
          <a:p>
            <a:r>
              <a:rPr kumimoji="1" lang="en-US" altLang="ja-JP" dirty="0" smtClean="0">
                <a:solidFill>
                  <a:schemeClr val="tx1"/>
                </a:solidFill>
              </a:rPr>
              <a:t>           :</a:t>
            </a:r>
          </a:p>
          <a:p>
            <a:r>
              <a:rPr lang="en-US" altLang="ja-JP" dirty="0" smtClean="0">
                <a:solidFill>
                  <a:schemeClr val="tx1"/>
                </a:solidFill>
              </a:rPr>
              <a:t> </a:t>
            </a:r>
            <a:r>
              <a:rPr lang="en-US" altLang="ja-JP" dirty="0" smtClean="0">
                <a:solidFill>
                  <a:schemeClr val="tx1"/>
                </a:solidFill>
              </a:rPr>
              <a:t>          :</a:t>
            </a:r>
          </a:p>
          <a:p>
            <a:endParaRPr kumimoji="1" lang="ja-JP" altLang="en-US" dirty="0">
              <a:solidFill>
                <a:schemeClr val="tx1"/>
              </a:solidFill>
            </a:endParaRPr>
          </a:p>
        </p:txBody>
      </p:sp>
      <p:sp>
        <p:nvSpPr>
          <p:cNvPr id="5" name="角丸四角形吹き出し 4"/>
          <p:cNvSpPr/>
          <p:nvPr/>
        </p:nvSpPr>
        <p:spPr>
          <a:xfrm>
            <a:off x="4071934" y="4000504"/>
            <a:ext cx="2928958" cy="1214446"/>
          </a:xfrm>
          <a:prstGeom prst="wedgeRoundRectCallout">
            <a:avLst>
              <a:gd name="adj1" fmla="val -33580"/>
              <a:gd name="adj2" fmla="val -72866"/>
              <a:gd name="adj3" fmla="val 16667"/>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編集テキストを内部で取得</a:t>
            </a:r>
            <a:endParaRPr lang="en-US" altLang="ja-JP" dirty="0" smtClean="0">
              <a:solidFill>
                <a:schemeClr val="tx1"/>
              </a:solidFill>
            </a:endParaRPr>
          </a:p>
          <a:p>
            <a:pPr algn="ctr"/>
            <a:r>
              <a:rPr kumimoji="1" lang="ja-JP" altLang="en-US" dirty="0" smtClean="0">
                <a:solidFill>
                  <a:schemeClr val="tx1"/>
                </a:solidFill>
              </a:rPr>
              <a:t>ロジックに問い合わせ</a:t>
            </a:r>
            <a:endParaRPr kumimoji="1" lang="ja-JP" altLang="en-US"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Logic</a:t>
            </a:r>
            <a:r>
              <a:rPr kumimoji="1" lang="ja-JP" altLang="en-US" dirty="0" smtClean="0"/>
              <a:t>のコードイメージ</a:t>
            </a:r>
            <a:endParaRPr kumimoji="1" lang="ja-JP" altLang="en-US" dirty="0"/>
          </a:p>
        </p:txBody>
      </p:sp>
      <p:sp>
        <p:nvSpPr>
          <p:cNvPr id="3" name="メモ 2"/>
          <p:cNvSpPr/>
          <p:nvPr/>
        </p:nvSpPr>
        <p:spPr>
          <a:xfrm>
            <a:off x="785786" y="1214422"/>
            <a:ext cx="7500990" cy="3857652"/>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err="1" smtClean="0">
                <a:solidFill>
                  <a:schemeClr val="tx1"/>
                </a:solidFill>
              </a:rPr>
              <a:t>bool</a:t>
            </a:r>
            <a:r>
              <a:rPr kumimoji="1" lang="en-US" altLang="ja-JP" dirty="0" smtClean="0">
                <a:solidFill>
                  <a:schemeClr val="tx1"/>
                </a:solidFill>
              </a:rPr>
              <a:t> Logic::Check( string </a:t>
            </a:r>
            <a:r>
              <a:rPr kumimoji="1" lang="en-US" altLang="ja-JP" dirty="0" err="1" smtClean="0">
                <a:solidFill>
                  <a:srgbClr val="FF0000"/>
                </a:solidFill>
              </a:rPr>
              <a:t>UserName</a:t>
            </a:r>
            <a:r>
              <a:rPr kumimoji="1" lang="en-US" altLang="ja-JP" dirty="0" smtClean="0">
                <a:solidFill>
                  <a:schemeClr val="tx1"/>
                </a:solidFill>
              </a:rPr>
              <a:t>, string </a:t>
            </a:r>
            <a:r>
              <a:rPr kumimoji="1" lang="en-US" altLang="ja-JP" dirty="0" smtClean="0">
                <a:solidFill>
                  <a:srgbClr val="FF0000"/>
                </a:solidFill>
              </a:rPr>
              <a:t>Password</a:t>
            </a:r>
            <a:r>
              <a:rPr kumimoji="1" lang="en-US" altLang="ja-JP" dirty="0" smtClean="0">
                <a:solidFill>
                  <a:schemeClr val="tx1"/>
                </a:solidFill>
              </a:rPr>
              <a:t> )</a:t>
            </a:r>
          </a:p>
          <a:p>
            <a:r>
              <a:rPr lang="en-US" altLang="ja-JP" dirty="0" smtClean="0">
                <a:solidFill>
                  <a:schemeClr val="tx1"/>
                </a:solidFill>
              </a:rPr>
              <a:t>{</a:t>
            </a:r>
          </a:p>
          <a:p>
            <a:r>
              <a:rPr kumimoji="1" lang="en-US" altLang="ja-JP" dirty="0" smtClean="0">
                <a:solidFill>
                  <a:schemeClr val="tx1"/>
                </a:solidFill>
              </a:rPr>
              <a:t> </a:t>
            </a:r>
            <a:r>
              <a:rPr kumimoji="1" lang="en-US" altLang="ja-JP" dirty="0" smtClean="0">
                <a:solidFill>
                  <a:schemeClr val="tx1"/>
                </a:solidFill>
              </a:rPr>
              <a:t>   // </a:t>
            </a:r>
            <a:r>
              <a:rPr kumimoji="1" lang="en-US" altLang="ja-JP" dirty="0" err="1" smtClean="0">
                <a:solidFill>
                  <a:schemeClr val="tx1"/>
                </a:solidFill>
              </a:rPr>
              <a:t>UserName</a:t>
            </a:r>
            <a:r>
              <a:rPr kumimoji="1" lang="en-US" altLang="ja-JP" dirty="0" smtClean="0">
                <a:solidFill>
                  <a:schemeClr val="tx1"/>
                </a:solidFill>
              </a:rPr>
              <a:t> </a:t>
            </a:r>
            <a:r>
              <a:rPr kumimoji="1" lang="ja-JP" altLang="en-US" dirty="0" smtClean="0">
                <a:solidFill>
                  <a:schemeClr val="tx1"/>
                </a:solidFill>
              </a:rPr>
              <a:t>の妥当性検証</a:t>
            </a:r>
            <a:endParaRPr kumimoji="1" lang="en-US" altLang="ja-JP" dirty="0" smtClean="0">
              <a:solidFill>
                <a:schemeClr val="tx1"/>
              </a:solidFill>
            </a:endParaRPr>
          </a:p>
          <a:p>
            <a:r>
              <a:rPr lang="en-US" altLang="ja-JP" dirty="0" smtClean="0">
                <a:solidFill>
                  <a:schemeClr val="tx1"/>
                </a:solidFill>
              </a:rPr>
              <a:t> </a:t>
            </a:r>
            <a:r>
              <a:rPr lang="en-US" altLang="ja-JP" dirty="0" smtClean="0">
                <a:solidFill>
                  <a:schemeClr val="tx1"/>
                </a:solidFill>
              </a:rPr>
              <a:t>   // Password </a:t>
            </a:r>
            <a:r>
              <a:rPr lang="ja-JP" altLang="en-US" dirty="0" smtClean="0">
                <a:solidFill>
                  <a:schemeClr val="tx1"/>
                </a:solidFill>
              </a:rPr>
              <a:t>の妥当性検証</a:t>
            </a:r>
            <a:endParaRPr lang="en-US" altLang="ja-JP" dirty="0" smtClean="0">
              <a:solidFill>
                <a:schemeClr val="tx1"/>
              </a:solidFill>
            </a:endParaRPr>
          </a:p>
          <a:p>
            <a:r>
              <a:rPr kumimoji="1" lang="en-US" altLang="ja-JP" dirty="0" smtClean="0">
                <a:solidFill>
                  <a:schemeClr val="tx1"/>
                </a:solidFill>
              </a:rPr>
              <a:t> </a:t>
            </a:r>
            <a:r>
              <a:rPr kumimoji="1" lang="en-US" altLang="ja-JP" dirty="0" smtClean="0">
                <a:solidFill>
                  <a:schemeClr val="tx1"/>
                </a:solidFill>
              </a:rPr>
              <a:t>   return </a:t>
            </a:r>
            <a:r>
              <a:rPr kumimoji="1" lang="ja-JP" altLang="en-US" dirty="0" smtClean="0">
                <a:solidFill>
                  <a:schemeClr val="tx1"/>
                </a:solidFill>
              </a:rPr>
              <a:t>真偽</a:t>
            </a:r>
            <a:r>
              <a:rPr kumimoji="1" lang="en-US" altLang="ja-JP" dirty="0" smtClean="0">
                <a:solidFill>
                  <a:schemeClr val="tx1"/>
                </a:solidFill>
              </a:rPr>
              <a:t>;</a:t>
            </a:r>
          </a:p>
          <a:p>
            <a:r>
              <a:rPr lang="en-US" altLang="ja-JP" dirty="0" smtClean="0">
                <a:solidFill>
                  <a:schemeClr val="tx1"/>
                </a:solidFill>
              </a:rPr>
              <a:t>}</a:t>
            </a:r>
          </a:p>
          <a:p>
            <a:endParaRPr kumimoji="1" lang="en-US" altLang="ja-JP" dirty="0" smtClean="0">
              <a:solidFill>
                <a:schemeClr val="tx1"/>
              </a:solidFill>
            </a:endParaRPr>
          </a:p>
          <a:p>
            <a:r>
              <a:rPr lang="en-US" altLang="ja-JP" dirty="0" err="1" smtClean="0">
                <a:solidFill>
                  <a:schemeClr val="tx1"/>
                </a:solidFill>
              </a:rPr>
              <a:t>bool</a:t>
            </a:r>
            <a:r>
              <a:rPr lang="en-US" altLang="ja-JP" dirty="0" smtClean="0">
                <a:solidFill>
                  <a:schemeClr val="tx1"/>
                </a:solidFill>
              </a:rPr>
              <a:t> Logic::Login( string </a:t>
            </a:r>
            <a:r>
              <a:rPr lang="en-US" altLang="ja-JP" dirty="0" err="1" smtClean="0">
                <a:solidFill>
                  <a:srgbClr val="FF0000"/>
                </a:solidFill>
              </a:rPr>
              <a:t>UserName</a:t>
            </a:r>
            <a:r>
              <a:rPr lang="en-US" altLang="ja-JP" dirty="0" smtClean="0">
                <a:solidFill>
                  <a:schemeClr val="tx1"/>
                </a:solidFill>
              </a:rPr>
              <a:t>, string </a:t>
            </a:r>
            <a:r>
              <a:rPr lang="en-US" altLang="ja-JP" dirty="0" smtClean="0">
                <a:solidFill>
                  <a:srgbClr val="FF0000"/>
                </a:solidFill>
              </a:rPr>
              <a:t>Password</a:t>
            </a:r>
            <a:r>
              <a:rPr lang="en-US" altLang="ja-JP" dirty="0" smtClean="0">
                <a:solidFill>
                  <a:schemeClr val="tx1"/>
                </a:solidFill>
              </a:rPr>
              <a:t> )</a:t>
            </a:r>
          </a:p>
          <a:p>
            <a:r>
              <a:rPr kumimoji="1" lang="en-US" altLang="ja-JP" dirty="0" smtClean="0">
                <a:solidFill>
                  <a:schemeClr val="tx1"/>
                </a:solidFill>
              </a:rPr>
              <a:t>{</a:t>
            </a:r>
          </a:p>
          <a:p>
            <a:r>
              <a:rPr lang="en-US" altLang="ja-JP" dirty="0" smtClean="0">
                <a:solidFill>
                  <a:schemeClr val="tx1"/>
                </a:solidFill>
              </a:rPr>
              <a:t> </a:t>
            </a:r>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exist = DAL-&gt;</a:t>
            </a:r>
            <a:r>
              <a:rPr lang="en-US" altLang="ja-JP" dirty="0" err="1" smtClean="0">
                <a:solidFill>
                  <a:schemeClr val="tx1"/>
                </a:solidFill>
              </a:rPr>
              <a:t>QueryUser</a:t>
            </a:r>
            <a:r>
              <a:rPr lang="en-US" altLang="ja-JP" dirty="0" smtClean="0">
                <a:solidFill>
                  <a:schemeClr val="tx1"/>
                </a:solidFill>
              </a:rPr>
              <a:t>( </a:t>
            </a:r>
            <a:r>
              <a:rPr lang="en-US" altLang="ja-JP" dirty="0" err="1" smtClean="0">
                <a:solidFill>
                  <a:srgbClr val="FF0000"/>
                </a:solidFill>
              </a:rPr>
              <a:t>UserName</a:t>
            </a:r>
            <a:r>
              <a:rPr lang="en-US" altLang="ja-JP" dirty="0" smtClean="0">
                <a:solidFill>
                  <a:schemeClr val="tx1"/>
                </a:solidFill>
              </a:rPr>
              <a:t>, </a:t>
            </a:r>
            <a:r>
              <a:rPr lang="en-US" altLang="ja-JP" dirty="0" smtClean="0">
                <a:solidFill>
                  <a:srgbClr val="FF0000"/>
                </a:solidFill>
              </a:rPr>
              <a:t>Password</a:t>
            </a:r>
            <a:r>
              <a:rPr lang="en-US" altLang="ja-JP" dirty="0" smtClean="0">
                <a:solidFill>
                  <a:schemeClr val="tx1"/>
                </a:solidFill>
              </a:rPr>
              <a:t> );</a:t>
            </a:r>
          </a:p>
          <a:p>
            <a:r>
              <a:rPr kumimoji="1" lang="en-US" altLang="ja-JP" dirty="0" smtClean="0">
                <a:solidFill>
                  <a:schemeClr val="tx1"/>
                </a:solidFill>
              </a:rPr>
              <a:t> </a:t>
            </a:r>
            <a:r>
              <a:rPr kumimoji="1" lang="en-US" altLang="ja-JP" dirty="0" smtClean="0">
                <a:solidFill>
                  <a:schemeClr val="tx1"/>
                </a:solidFill>
              </a:rPr>
              <a:t>   return exist;</a:t>
            </a:r>
          </a:p>
          <a:p>
            <a:r>
              <a:rPr lang="en-US" altLang="ja-JP" dirty="0" smtClean="0">
                <a:solidFill>
                  <a:schemeClr val="tx1"/>
                </a:solidFill>
              </a:rPr>
              <a:t>}</a:t>
            </a:r>
            <a:endParaRPr kumimoji="1" lang="ja-JP" altLang="en-US"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lang="ja-JP" altLang="en-US" sz="3200" smtClean="0"/>
              <a:t>スピーカー自己紹介</a:t>
            </a:r>
          </a:p>
        </p:txBody>
      </p:sp>
      <p:sp>
        <p:nvSpPr>
          <p:cNvPr id="3" name="テキスト プレースホルダ 2"/>
          <p:cNvSpPr>
            <a:spLocks noGrp="1"/>
          </p:cNvSpPr>
          <p:nvPr>
            <p:ph type="body" idx="1"/>
          </p:nvPr>
        </p:nvSpPr>
        <p:spPr/>
        <p:txBody>
          <a:bodyPr/>
          <a:lstStyle/>
          <a:p>
            <a:pPr>
              <a:buFontTx/>
              <a:buNone/>
              <a:defRPr/>
            </a:pPr>
            <a:r>
              <a:rPr lang="ja-JP" altLang="en-US" sz="1800" b="1" dirty="0" smtClean="0">
                <a:latin typeface="+mj-ea"/>
                <a:ea typeface="+mj-ea"/>
              </a:rPr>
              <a:t>　　　　／　　 　 　＼</a:t>
            </a:r>
          </a:p>
          <a:p>
            <a:pPr>
              <a:buFontTx/>
              <a:buNone/>
              <a:defRPr/>
            </a:pPr>
            <a:r>
              <a:rPr lang="ja-JP" altLang="en-US" sz="1800" b="1" dirty="0" smtClean="0">
                <a:latin typeface="+mj-ea"/>
                <a:ea typeface="+mj-ea"/>
              </a:rPr>
              <a:t>　　 ／　　─　 　 ─＼　　　　</a:t>
            </a:r>
            <a:r>
              <a:rPr lang="ja-JP" altLang="en-US" sz="1800" b="1" dirty="0" err="1" smtClean="0">
                <a:latin typeface="+mj-ea"/>
                <a:ea typeface="+mj-ea"/>
              </a:rPr>
              <a:t>ゆー</a:t>
            </a:r>
            <a:r>
              <a:rPr lang="ja-JP" altLang="en-US" sz="1800" b="1" dirty="0" smtClean="0">
                <a:latin typeface="+mj-ea"/>
                <a:ea typeface="+mj-ea"/>
              </a:rPr>
              <a:t>ちです。</a:t>
            </a:r>
          </a:p>
          <a:p>
            <a:pPr>
              <a:buFontTx/>
              <a:buNone/>
              <a:defRPr/>
            </a:pPr>
            <a:r>
              <a:rPr lang="ja-JP" altLang="en-US" sz="1800" b="1" dirty="0" smtClean="0">
                <a:latin typeface="+mj-ea"/>
                <a:ea typeface="+mj-ea"/>
              </a:rPr>
              <a:t>　／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ハンドル名です。</a:t>
            </a: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a:t>
            </a:r>
            <a:r>
              <a:rPr lang="ja-JP" altLang="en-US" sz="1800" b="1" dirty="0" smtClean="0">
                <a:latin typeface="+mj-ea"/>
                <a:ea typeface="+mj-ea"/>
              </a:rPr>
              <a:t>人</a:t>
            </a:r>
            <a:r>
              <a:rPr lang="en-US" altLang="ja-JP" sz="1800" b="1" dirty="0" smtClean="0">
                <a:latin typeface="+mj-ea"/>
                <a:ea typeface="+mj-ea"/>
              </a:rPr>
              <a:t>__</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p>
          <a:p>
            <a:pPr>
              <a:buFontTx/>
              <a:buNone/>
              <a:defRPr/>
            </a:pPr>
            <a:r>
              <a:rPr lang="ja-JP" altLang="en-US" sz="1800" b="1" dirty="0" smtClean="0">
                <a:latin typeface="+mj-ea"/>
                <a:ea typeface="+mj-ea"/>
              </a:rPr>
              <a:t>　＼　　　　 ｀ ⌒</a:t>
            </a:r>
            <a:r>
              <a:rPr lang="en-US" altLang="ja-JP" sz="1800" b="1" dirty="0" smtClean="0">
                <a:latin typeface="+mj-ea"/>
                <a:ea typeface="+mj-ea"/>
              </a:rPr>
              <a:t>´</a:t>
            </a:r>
            <a:r>
              <a:rPr lang="ja-JP" altLang="en-US" sz="1800" b="1" dirty="0" smtClean="0">
                <a:latin typeface="+mj-ea"/>
                <a:ea typeface="+mj-ea"/>
              </a:rPr>
              <a:t>　　 ／ 　　 本名は、内山康広といいます。</a:t>
            </a:r>
          </a:p>
          <a:p>
            <a:pPr>
              <a:buFontTx/>
              <a:buNone/>
              <a:defRPr/>
            </a:pPr>
            <a:r>
              <a:rPr lang="en-US" altLang="ja-JP" sz="1800" b="1" dirty="0" smtClean="0">
                <a:latin typeface="+mj-ea"/>
                <a:ea typeface="+mj-ea"/>
              </a:rPr>
              <a:t>,,.....</a:t>
            </a:r>
            <a:r>
              <a:rPr lang="ja-JP" altLang="en-US" sz="1800" b="1" dirty="0" smtClean="0">
                <a:latin typeface="+mj-ea"/>
                <a:ea typeface="+mj-ea"/>
              </a:rPr>
              <a:t>イ</a:t>
            </a:r>
            <a:r>
              <a:rPr lang="en-US" altLang="ja-JP" sz="1800" b="1" dirty="0" smtClean="0">
                <a:latin typeface="+mj-ea"/>
                <a:ea typeface="+mj-ea"/>
              </a:rPr>
              <a:t>.</a:t>
            </a:r>
            <a:r>
              <a:rPr lang="ja-JP" altLang="en-US" sz="1800" b="1" dirty="0" smtClean="0">
                <a:latin typeface="+mj-ea"/>
                <a:ea typeface="+mj-ea"/>
              </a:rPr>
              <a:t>ヽヽ、</a:t>
            </a:r>
            <a:r>
              <a:rPr lang="en-US" altLang="ja-JP" sz="1800" b="1" dirty="0" smtClean="0">
                <a:latin typeface="+mj-ea"/>
                <a:ea typeface="+mj-ea"/>
              </a:rPr>
              <a:t>___ </a:t>
            </a:r>
            <a:r>
              <a:rPr lang="ja-JP" altLang="en-US" sz="1800" b="1" dirty="0" err="1" smtClean="0">
                <a:latin typeface="+mj-ea"/>
                <a:ea typeface="+mj-ea"/>
              </a:rPr>
              <a:t>ーー</a:t>
            </a:r>
            <a:r>
              <a:rPr lang="ja-JP" altLang="en-US" sz="1800" b="1" dirty="0" smtClean="0">
                <a:latin typeface="+mj-ea"/>
                <a:ea typeface="+mj-ea"/>
              </a:rPr>
              <a:t>ノﾞ</a:t>
            </a:r>
            <a:r>
              <a:rPr lang="en-US" altLang="ja-JP" sz="1800" b="1" dirty="0" smtClean="0">
                <a:latin typeface="+mj-ea"/>
                <a:ea typeface="+mj-ea"/>
              </a:rPr>
              <a:t>-､.</a:t>
            </a:r>
            <a:r>
              <a:rPr lang="ja-JP" altLang="en-US" sz="1800" b="1" dirty="0" smtClean="0">
                <a:latin typeface="+mj-ea"/>
                <a:ea typeface="+mj-ea"/>
              </a:rPr>
              <a:t>　　 ４８歳です。</a:t>
            </a:r>
            <a:endParaRPr lang="en-US" altLang="ja-JP" sz="1800" b="1" dirty="0" smtClean="0">
              <a:latin typeface="+mj-ea"/>
              <a:ea typeface="+mj-ea"/>
            </a:endParaRPr>
          </a:p>
          <a:p>
            <a:pPr>
              <a:buFontTx/>
              <a:buNone/>
              <a:defRPr/>
            </a:pP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_____ </a:t>
            </a:r>
            <a:r>
              <a:rPr lang="ja-JP" altLang="en-US" sz="1800" b="1" dirty="0" smtClean="0">
                <a:latin typeface="+mj-ea"/>
                <a:ea typeface="+mj-ea"/>
              </a:rPr>
              <a:t>ノ</a:t>
            </a:r>
            <a:r>
              <a:rPr lang="en-US" altLang="ja-JP" sz="1800" b="1" dirty="0" smtClean="0">
                <a:latin typeface="+mj-ea"/>
                <a:ea typeface="+mj-ea"/>
              </a:rPr>
              <a:t>.| </a:t>
            </a:r>
            <a:r>
              <a:rPr lang="ja-JP" altLang="en-US" sz="1800" b="1" dirty="0" smtClean="0">
                <a:latin typeface="+mj-ea"/>
                <a:ea typeface="+mj-ea"/>
              </a:rPr>
              <a:t>ヽ　</a:t>
            </a:r>
            <a:r>
              <a:rPr lang="en-US" altLang="ja-JP" sz="1800" b="1" dirty="0" smtClean="0">
                <a:latin typeface="+mj-ea"/>
                <a:ea typeface="+mj-ea"/>
              </a:rPr>
              <a:t>I    </a:t>
            </a:r>
            <a:r>
              <a:rPr lang="ja-JP" altLang="en-US" sz="1800" b="1" dirty="0" smtClean="0">
                <a:latin typeface="+mj-ea"/>
              </a:rPr>
              <a:t>おっさんです。＿</a:t>
            </a:r>
            <a:r>
              <a:rPr lang="en-US" altLang="ja-JP" sz="1800" b="1" dirty="0" smtClean="0">
                <a:latin typeface="+mj-ea"/>
              </a:rPr>
              <a:t>|</a:t>
            </a:r>
            <a:r>
              <a:rPr lang="ja-JP" altLang="en-US" sz="1800" b="1" dirty="0" smtClean="0">
                <a:latin typeface="+mj-ea"/>
              </a:rPr>
              <a:t>￣</a:t>
            </a:r>
            <a:r>
              <a:rPr lang="en-US" altLang="ja-JP" sz="1800" b="1" dirty="0" smtClean="0">
                <a:latin typeface="+mj-ea"/>
              </a:rPr>
              <a:t>|○</a:t>
            </a:r>
            <a:endParaRPr lang="en-US" altLang="ja-JP" sz="1800" b="1" dirty="0" smtClean="0">
              <a:latin typeface="+mj-ea"/>
              <a:ea typeface="+mj-ea"/>
            </a:endParaRP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ﾞ（</a:t>
            </a:r>
            <a:r>
              <a:rPr lang="en-US" altLang="ja-JP" sz="1800" b="1" dirty="0" smtClean="0">
                <a:latin typeface="+mj-ea"/>
                <a:ea typeface="+mj-ea"/>
              </a:rPr>
              <a:t>__)</a:t>
            </a:r>
            <a:r>
              <a:rPr lang="ja-JP" altLang="en-US" sz="1800" b="1" dirty="0" smtClean="0">
                <a:latin typeface="+mj-ea"/>
                <a:ea typeface="+mj-ea"/>
              </a:rPr>
              <a:t>＼</a:t>
            </a:r>
            <a:r>
              <a:rPr lang="en-US" altLang="ja-JP" sz="1800" b="1" dirty="0" smtClean="0">
                <a:latin typeface="+mj-ea"/>
                <a:ea typeface="+mj-ea"/>
              </a:rPr>
              <a:t>,| </a:t>
            </a:r>
            <a:r>
              <a:rPr lang="ja-JP" altLang="en-US" sz="1800" b="1" dirty="0" smtClean="0">
                <a:latin typeface="+mj-ea"/>
                <a:ea typeface="+mj-ea"/>
              </a:rPr>
              <a:t>　</a:t>
            </a:r>
            <a:r>
              <a:rPr lang="en-US" altLang="ja-JP" sz="1800" b="1" dirty="0" err="1" smtClean="0">
                <a:latin typeface="+mj-ea"/>
                <a:ea typeface="+mj-ea"/>
              </a:rPr>
              <a:t>i</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endParaRPr lang="en-US" altLang="ja-JP" sz="1800" b="1" dirty="0" smtClean="0">
              <a:latin typeface="+mj-ea"/>
              <a:ea typeface="+mj-ea"/>
            </a:endParaRPr>
          </a:p>
          <a:p>
            <a:pPr>
              <a:buFontTx/>
              <a:buNone/>
              <a:defRPr/>
            </a:pPr>
            <a:r>
              <a:rPr lang="ja-JP" altLang="en-US" sz="1800" b="1" dirty="0" smtClean="0">
                <a:latin typeface="+mj-ea"/>
                <a:ea typeface="+mj-ea"/>
              </a:rPr>
              <a:t>　 　 ＞　　 ヽ</a:t>
            </a:r>
            <a:r>
              <a:rPr lang="en-US" altLang="ja-JP" sz="1800" b="1" dirty="0" smtClean="0">
                <a:latin typeface="+mj-ea"/>
                <a:ea typeface="+mj-ea"/>
              </a:rPr>
              <a:t>. </a:t>
            </a:r>
            <a:r>
              <a:rPr lang="ja-JP" altLang="en-US" sz="1800" b="1" dirty="0" smtClean="0">
                <a:latin typeface="+mj-ea"/>
                <a:ea typeface="+mj-ea"/>
              </a:rPr>
              <a:t>ハ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ja-JP" altLang="en-US" sz="1800" b="1" dirty="0" smtClean="0">
                <a:latin typeface="+mj-ea"/>
              </a:rPr>
              <a:t>株式会社シーソフト代表取締役です。</a:t>
            </a:r>
            <a:endParaRPr lang="en-US" altLang="ja-JP" sz="1800" b="1" dirty="0" smtClean="0">
              <a:latin typeface="+mj-ea"/>
              <a:ea typeface="+mj-ea"/>
            </a:endParaRPr>
          </a:p>
          <a:p>
            <a:pPr>
              <a:buFontTx/>
              <a:buNone/>
              <a:defRPr/>
            </a:pPr>
            <a:r>
              <a:rPr lang="ja-JP" altLang="en-US" sz="1800" b="1" dirty="0" smtClean="0">
                <a:latin typeface="+mj-ea"/>
                <a:ea typeface="+mj-ea"/>
              </a:rPr>
              <a:t> 　　　　　　　　　　　　　　　　　</a:t>
            </a:r>
            <a:r>
              <a:rPr lang="ja-JP" altLang="en-US" sz="1800" b="1" dirty="0" smtClean="0">
                <a:latin typeface="+mj-ea"/>
              </a:rPr>
              <a:t>現役のエンジニアです。プログラム書いてます。</a:t>
            </a:r>
            <a:endParaRPr lang="en-US" altLang="ja-JP" sz="1800" b="1" dirty="0" smtClean="0">
              <a:latin typeface="+mj-ea"/>
            </a:endParaRPr>
          </a:p>
          <a:p>
            <a:pPr>
              <a:buFontTx/>
              <a:buNone/>
              <a:defRPr/>
            </a:pPr>
            <a:endParaRPr lang="en-US" altLang="ja-JP" sz="1800" b="1" dirty="0" smtClean="0">
              <a:latin typeface="+mj-ea"/>
            </a:endParaRPr>
          </a:p>
          <a:p>
            <a:pPr>
              <a:buFontTx/>
              <a:buNone/>
              <a:defRPr/>
            </a:pPr>
            <a:r>
              <a:rPr lang="ja-JP" altLang="en-US" sz="1400" b="1" dirty="0" smtClean="0">
                <a:solidFill>
                  <a:schemeClr val="accent6">
                    <a:lumMod val="60000"/>
                    <a:lumOff val="40000"/>
                  </a:schemeClr>
                </a:solidFill>
                <a:latin typeface="+mj-ea"/>
              </a:rPr>
              <a:t>にこにこカレンダーシートを販売しています。</a:t>
            </a:r>
            <a:endParaRPr lang="en-US" altLang="ja-JP" sz="1400" b="1" dirty="0" smtClean="0">
              <a:solidFill>
                <a:schemeClr val="accent6">
                  <a:lumMod val="60000"/>
                  <a:lumOff val="40000"/>
                </a:schemeClr>
              </a:solidFill>
              <a:latin typeface="+mj-ea"/>
            </a:endParaRPr>
          </a:p>
          <a:p>
            <a:pPr>
              <a:buFontTx/>
              <a:buNone/>
              <a:defRPr/>
            </a:pPr>
            <a:r>
              <a:rPr lang="ja-JP" altLang="en-US" sz="1400" b="1" dirty="0" smtClean="0">
                <a:solidFill>
                  <a:schemeClr val="accent6">
                    <a:lumMod val="60000"/>
                    <a:lumOff val="40000"/>
                  </a:schemeClr>
                </a:solidFill>
                <a:latin typeface="+mj-ea"/>
              </a:rPr>
              <a:t>２ちゃん</a:t>
            </a:r>
            <a:r>
              <a:rPr lang="ja-JP" altLang="en-US" sz="1400" b="1" dirty="0" err="1" smtClean="0">
                <a:solidFill>
                  <a:schemeClr val="accent6">
                    <a:lumMod val="60000"/>
                    <a:lumOff val="40000"/>
                  </a:schemeClr>
                </a:solidFill>
                <a:latin typeface="+mj-ea"/>
              </a:rPr>
              <a:t>ねら</a:t>
            </a:r>
            <a:r>
              <a:rPr lang="ja-JP" altLang="en-US" sz="1400" b="1" dirty="0" smtClean="0">
                <a:solidFill>
                  <a:schemeClr val="accent6">
                    <a:lumMod val="60000"/>
                    <a:lumOff val="40000"/>
                  </a:schemeClr>
                </a:solidFill>
                <a:latin typeface="+mj-ea"/>
              </a:rPr>
              <a:t>ーではありません。</a:t>
            </a:r>
          </a:p>
          <a:p>
            <a:pPr>
              <a:buFontTx/>
              <a:buNone/>
              <a:defRPr/>
            </a:pPr>
            <a:endParaRPr lang="ja-JP" altLang="en-US" sz="1800" b="1" dirty="0">
              <a:latin typeface="+mj-ea"/>
              <a:ea typeface="+mj-ea"/>
            </a:endParaRPr>
          </a:p>
        </p:txBody>
      </p:sp>
      <p:sp>
        <p:nvSpPr>
          <p:cNvPr id="4" name="角丸四角形 3"/>
          <p:cNvSpPr/>
          <p:nvPr/>
        </p:nvSpPr>
        <p:spPr>
          <a:xfrm>
            <a:off x="6572264" y="5500688"/>
            <a:ext cx="2000236" cy="357187"/>
          </a:xfrm>
          <a:prstGeom prst="roundRect">
            <a:avLst/>
          </a:prstGeom>
          <a:solidFill>
            <a:srgbClr val="E4D9BA"/>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000" dirty="0" smtClean="0">
                <a:solidFill>
                  <a:schemeClr val="accent6">
                    <a:lumMod val="40000"/>
                    <a:lumOff val="60000"/>
                  </a:schemeClr>
                </a:solidFill>
              </a:rPr>
              <a:t>Special thanks for 2ch.</a:t>
            </a:r>
            <a:endParaRPr lang="ja-JP" altLang="en-US" sz="1000" dirty="0">
              <a:solidFill>
                <a:schemeClr val="accent6">
                  <a:lumMod val="40000"/>
                  <a:lumOff val="60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DAL</a:t>
            </a:r>
            <a:r>
              <a:rPr kumimoji="1" lang="ja-JP" altLang="en-US" dirty="0" smtClean="0"/>
              <a:t>のコードイメージ</a:t>
            </a:r>
            <a:endParaRPr kumimoji="1" lang="ja-JP" altLang="en-US" dirty="0"/>
          </a:p>
        </p:txBody>
      </p:sp>
      <p:sp>
        <p:nvSpPr>
          <p:cNvPr id="3" name="メモ 2"/>
          <p:cNvSpPr/>
          <p:nvPr/>
        </p:nvSpPr>
        <p:spPr>
          <a:xfrm>
            <a:off x="500034" y="1000108"/>
            <a:ext cx="8072494" cy="4786346"/>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DAL::</a:t>
            </a:r>
            <a:r>
              <a:rPr kumimoji="1" lang="en-US" altLang="ja-JP" dirty="0" err="1" smtClean="0">
                <a:solidFill>
                  <a:schemeClr val="tx1"/>
                </a:solidFill>
              </a:rPr>
              <a:t>QueryUser</a:t>
            </a:r>
            <a:r>
              <a:rPr kumimoji="1" lang="en-US" altLang="ja-JP" dirty="0" smtClean="0">
                <a:solidFill>
                  <a:schemeClr val="tx1"/>
                </a:solidFill>
              </a:rPr>
              <a:t>( string </a:t>
            </a:r>
            <a:r>
              <a:rPr kumimoji="1" lang="en-US" altLang="ja-JP" dirty="0" err="1" smtClean="0">
                <a:solidFill>
                  <a:srgbClr val="FF0000"/>
                </a:solidFill>
              </a:rPr>
              <a:t>UserName</a:t>
            </a:r>
            <a:r>
              <a:rPr kumimoji="1" lang="en-US" altLang="ja-JP" dirty="0" smtClean="0">
                <a:solidFill>
                  <a:schemeClr val="tx1"/>
                </a:solidFill>
              </a:rPr>
              <a:t>, string </a:t>
            </a:r>
            <a:r>
              <a:rPr kumimoji="1" lang="en-US" altLang="ja-JP" dirty="0" smtClean="0">
                <a:solidFill>
                  <a:srgbClr val="FF0000"/>
                </a:solidFill>
              </a:rPr>
              <a:t>Password</a:t>
            </a:r>
            <a:r>
              <a:rPr kumimoji="1" lang="en-US" altLang="ja-JP" dirty="0" smtClean="0">
                <a:solidFill>
                  <a:schemeClr val="tx1"/>
                </a:solidFill>
              </a:rPr>
              <a:t> )</a:t>
            </a:r>
          </a:p>
          <a:p>
            <a:r>
              <a:rPr lang="en-US" altLang="ja-JP" dirty="0" smtClean="0">
                <a:solidFill>
                  <a:schemeClr val="tx1"/>
                </a:solidFill>
              </a:rPr>
              <a:t>{</a:t>
            </a:r>
          </a:p>
          <a:p>
            <a:r>
              <a:rPr lang="en-US" altLang="ja-JP" dirty="0" smtClean="0">
                <a:solidFill>
                  <a:schemeClr val="tx1"/>
                </a:solidFill>
              </a:rPr>
              <a:t>     string SQL=“SELECT COUNT * from </a:t>
            </a:r>
            <a:r>
              <a:rPr lang="en-US" altLang="ja-JP" dirty="0" err="1" smtClean="0">
                <a:solidFill>
                  <a:schemeClr val="tx1"/>
                </a:solidFill>
              </a:rPr>
              <a:t>UserTable</a:t>
            </a:r>
            <a:r>
              <a:rPr lang="en-US" altLang="ja-JP" dirty="0" smtClean="0">
                <a:solidFill>
                  <a:schemeClr val="tx1"/>
                </a:solidFill>
              </a:rPr>
              <a:t> </a:t>
            </a:r>
            <a:r>
              <a:rPr lang="en-US" altLang="ja-JP" dirty="0" smtClean="0">
                <a:solidFill>
                  <a:schemeClr val="tx1"/>
                </a:solidFill>
              </a:rPr>
              <a:t>“</a:t>
            </a:r>
          </a:p>
          <a:p>
            <a:r>
              <a:rPr lang="en-US" altLang="ja-JP" dirty="0" smtClean="0">
                <a:solidFill>
                  <a:schemeClr val="tx1"/>
                </a:solidFill>
              </a:rPr>
              <a:t> </a:t>
            </a:r>
            <a:r>
              <a:rPr lang="en-US" altLang="ja-JP" dirty="0" smtClean="0">
                <a:solidFill>
                  <a:schemeClr val="tx1"/>
                </a:solidFill>
              </a:rPr>
              <a:t>                       “where (</a:t>
            </a:r>
            <a:r>
              <a:rPr lang="en-US" altLang="ja-JP" dirty="0" err="1" smtClean="0">
                <a:solidFill>
                  <a:srgbClr val="FF0000"/>
                </a:solidFill>
              </a:rPr>
              <a:t>UserName</a:t>
            </a:r>
            <a:r>
              <a:rPr lang="en-US" altLang="ja-JP" dirty="0" smtClean="0">
                <a:solidFill>
                  <a:schemeClr val="tx1"/>
                </a:solidFill>
              </a:rPr>
              <a:t>=\‘%s\’)”</a:t>
            </a:r>
          </a:p>
          <a:p>
            <a:r>
              <a:rPr lang="en-US" altLang="ja-JP" dirty="0" smtClean="0">
                <a:solidFill>
                  <a:schemeClr val="tx1"/>
                </a:solidFill>
              </a:rPr>
              <a:t> </a:t>
            </a:r>
            <a:r>
              <a:rPr lang="en-US" altLang="ja-JP" dirty="0" smtClean="0">
                <a:solidFill>
                  <a:schemeClr val="tx1"/>
                </a:solidFill>
              </a:rPr>
              <a:t>                       “and (</a:t>
            </a:r>
            <a:r>
              <a:rPr lang="en-US" altLang="ja-JP" dirty="0" smtClean="0">
                <a:solidFill>
                  <a:srgbClr val="FF0000"/>
                </a:solidFill>
              </a:rPr>
              <a:t>Password</a:t>
            </a:r>
            <a:r>
              <a:rPr lang="en-US" altLang="ja-JP" dirty="0" smtClean="0">
                <a:solidFill>
                  <a:schemeClr val="tx1"/>
                </a:solidFill>
              </a:rPr>
              <a:t>=\’%s\’)”;</a:t>
            </a:r>
          </a:p>
          <a:p>
            <a:r>
              <a:rPr lang="en-US" altLang="ja-JP" dirty="0" smtClean="0">
                <a:solidFill>
                  <a:schemeClr val="tx1"/>
                </a:solidFill>
              </a:rPr>
              <a:t>     try</a:t>
            </a:r>
          </a:p>
          <a:p>
            <a:r>
              <a:rPr lang="en-US" altLang="ja-JP" dirty="0" smtClean="0">
                <a:solidFill>
                  <a:schemeClr val="tx1"/>
                </a:solidFill>
              </a:rPr>
              <a:t> </a:t>
            </a:r>
            <a:r>
              <a:rPr lang="en-US" altLang="ja-JP" dirty="0" smtClean="0">
                <a:solidFill>
                  <a:schemeClr val="tx1"/>
                </a:solidFill>
              </a:rPr>
              <a:t>    {</a:t>
            </a:r>
          </a:p>
          <a:p>
            <a:r>
              <a:rPr lang="en-US" altLang="ja-JP" dirty="0" smtClean="0">
                <a:solidFill>
                  <a:schemeClr val="tx1"/>
                </a:solidFill>
              </a:rPr>
              <a:t>         </a:t>
            </a:r>
            <a:r>
              <a:rPr lang="en-US" altLang="ja-JP" dirty="0" err="1" smtClean="0">
                <a:solidFill>
                  <a:schemeClr val="tx1"/>
                </a:solidFill>
              </a:rPr>
              <a:t>SQL.FormatString</a:t>
            </a:r>
            <a:r>
              <a:rPr lang="en-US" altLang="ja-JP" dirty="0" smtClean="0">
                <a:solidFill>
                  <a:schemeClr val="tx1"/>
                </a:solidFill>
              </a:rPr>
              <a:t>( </a:t>
            </a:r>
            <a:r>
              <a:rPr lang="en-US" altLang="ja-JP" dirty="0" err="1" smtClean="0">
                <a:solidFill>
                  <a:srgbClr val="FF0000"/>
                </a:solidFill>
              </a:rPr>
              <a:t>UserName</a:t>
            </a:r>
            <a:r>
              <a:rPr lang="en-US" altLang="ja-JP" dirty="0" smtClean="0">
                <a:solidFill>
                  <a:schemeClr val="tx1"/>
                </a:solidFill>
              </a:rPr>
              <a:t>, </a:t>
            </a:r>
            <a:r>
              <a:rPr lang="en-US" altLang="ja-JP" dirty="0" smtClean="0">
                <a:solidFill>
                  <a:srgbClr val="FF0000"/>
                </a:solidFill>
              </a:rPr>
              <a:t>Password</a:t>
            </a:r>
            <a:r>
              <a:rPr lang="en-US" altLang="ja-JP" dirty="0" smtClean="0">
                <a:solidFill>
                  <a:schemeClr val="tx1"/>
                </a:solidFill>
              </a:rPr>
              <a:t> );</a:t>
            </a:r>
          </a:p>
          <a:p>
            <a:endParaRPr lang="en-US" altLang="ja-JP" dirty="0" smtClean="0">
              <a:solidFill>
                <a:schemeClr val="tx1"/>
              </a:solidFill>
            </a:endParaRPr>
          </a:p>
          <a:p>
            <a:r>
              <a:rPr lang="en-US" altLang="ja-JP" dirty="0" smtClean="0">
                <a:solidFill>
                  <a:schemeClr val="tx1"/>
                </a:solidFill>
              </a:rPr>
              <a:t> </a:t>
            </a:r>
            <a:r>
              <a:rPr lang="en-US" altLang="ja-JP" dirty="0" smtClean="0">
                <a:solidFill>
                  <a:schemeClr val="tx1"/>
                </a:solidFill>
              </a:rPr>
              <a:t>        </a:t>
            </a:r>
            <a:r>
              <a:rPr lang="en-US" altLang="ja-JP" dirty="0" err="1" smtClean="0">
                <a:solidFill>
                  <a:schemeClr val="tx1"/>
                </a:solidFill>
              </a:rPr>
              <a:t>DataBase</a:t>
            </a:r>
            <a:r>
              <a:rPr lang="en-US" altLang="ja-JP" dirty="0" smtClean="0">
                <a:solidFill>
                  <a:schemeClr val="tx1"/>
                </a:solidFill>
              </a:rPr>
              <a:t>-&gt;Query( SQL );</a:t>
            </a:r>
          </a:p>
          <a:p>
            <a:r>
              <a:rPr lang="en-US" altLang="ja-JP" dirty="0" smtClean="0">
                <a:solidFill>
                  <a:schemeClr val="tx1"/>
                </a:solidFill>
              </a:rPr>
              <a:t> </a:t>
            </a:r>
            <a:r>
              <a:rPr lang="en-US" altLang="ja-JP" dirty="0" smtClean="0">
                <a:solidFill>
                  <a:schemeClr val="tx1"/>
                </a:solidFill>
              </a:rPr>
              <a:t>        if( </a:t>
            </a:r>
            <a:r>
              <a:rPr lang="en-US" altLang="ja-JP" dirty="0" err="1" smtClean="0">
                <a:solidFill>
                  <a:schemeClr val="tx1"/>
                </a:solidFill>
              </a:rPr>
              <a:t>DataSet</a:t>
            </a:r>
            <a:r>
              <a:rPr lang="en-US" altLang="ja-JP" dirty="0" smtClean="0">
                <a:solidFill>
                  <a:schemeClr val="tx1"/>
                </a:solidFill>
              </a:rPr>
              <a:t>-&gt;Count &gt;= 1 )</a:t>
            </a:r>
          </a:p>
          <a:p>
            <a:r>
              <a:rPr lang="en-US" altLang="ja-JP" dirty="0" smtClean="0">
                <a:solidFill>
                  <a:schemeClr val="tx1"/>
                </a:solidFill>
              </a:rPr>
              <a:t> </a:t>
            </a:r>
            <a:r>
              <a:rPr lang="en-US" altLang="ja-JP" dirty="0" smtClean="0">
                <a:solidFill>
                  <a:schemeClr val="tx1"/>
                </a:solidFill>
              </a:rPr>
              <a:t>            return true;</a:t>
            </a:r>
          </a:p>
          <a:p>
            <a:r>
              <a:rPr lang="en-US" altLang="ja-JP" dirty="0" smtClean="0">
                <a:solidFill>
                  <a:schemeClr val="tx1"/>
                </a:solidFill>
              </a:rPr>
              <a:t> </a:t>
            </a:r>
            <a:r>
              <a:rPr lang="en-US" altLang="ja-JP" dirty="0" smtClean="0">
                <a:solidFill>
                  <a:schemeClr val="tx1"/>
                </a:solidFill>
              </a:rPr>
              <a:t>        }</a:t>
            </a:r>
          </a:p>
          <a:p>
            <a:r>
              <a:rPr lang="en-US" altLang="ja-JP" dirty="0" smtClean="0">
                <a:solidFill>
                  <a:schemeClr val="tx1"/>
                </a:solidFill>
              </a:rPr>
              <a:t> </a:t>
            </a:r>
            <a:r>
              <a:rPr lang="en-US" altLang="ja-JP" dirty="0" smtClean="0">
                <a:solidFill>
                  <a:schemeClr val="tx1"/>
                </a:solidFill>
              </a:rPr>
              <a:t>    }catch( ... ){</a:t>
            </a:r>
          </a:p>
          <a:p>
            <a:r>
              <a:rPr lang="en-US" altLang="ja-JP" dirty="0" smtClean="0">
                <a:solidFill>
                  <a:schemeClr val="tx1"/>
                </a:solidFill>
              </a:rPr>
              <a:t> </a:t>
            </a:r>
            <a:r>
              <a:rPr lang="en-US" altLang="ja-JP" dirty="0" smtClean="0">
                <a:solidFill>
                  <a:schemeClr val="tx1"/>
                </a:solidFill>
              </a:rPr>
              <a:t>    }</a:t>
            </a:r>
          </a:p>
          <a:p>
            <a:r>
              <a:rPr lang="en-US" altLang="ja-JP" dirty="0" smtClean="0">
                <a:solidFill>
                  <a:schemeClr val="tx1"/>
                </a:solidFill>
              </a:rPr>
              <a:t>    return false;</a:t>
            </a:r>
          </a:p>
          <a:p>
            <a:r>
              <a:rPr kumimoji="1" lang="en-US" altLang="ja-JP" dirty="0" smtClean="0">
                <a:solidFill>
                  <a:schemeClr val="tx1"/>
                </a:solidFill>
              </a:rPr>
              <a:t>}</a:t>
            </a:r>
            <a:endParaRPr kumimoji="1" lang="ja-JP" altLang="en-US"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a:t>
            </a:r>
            <a:r>
              <a:rPr lang="ja-JP" altLang="en-US" dirty="0" smtClean="0"/>
              <a:t>余談</a:t>
            </a:r>
            <a:r>
              <a:rPr lang="en-US" altLang="ja-JP" dirty="0" smtClean="0"/>
              <a:t>】</a:t>
            </a:r>
            <a:r>
              <a:rPr lang="ja-JP" altLang="en-US" dirty="0" smtClean="0"/>
              <a:t>保守性を下げる好き勝手な変数の命名</a:t>
            </a:r>
            <a:endParaRPr kumimoji="1" lang="ja-JP" altLang="en-US" dirty="0"/>
          </a:p>
        </p:txBody>
      </p:sp>
      <p:sp>
        <p:nvSpPr>
          <p:cNvPr id="3" name="メモ 2"/>
          <p:cNvSpPr/>
          <p:nvPr/>
        </p:nvSpPr>
        <p:spPr>
          <a:xfrm>
            <a:off x="785786" y="1214422"/>
            <a:ext cx="7500990" cy="1571636"/>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err="1" smtClean="0">
                <a:solidFill>
                  <a:schemeClr val="tx1"/>
                </a:solidFill>
              </a:rPr>
              <a:t>bool</a:t>
            </a:r>
            <a:r>
              <a:rPr lang="en-US" altLang="ja-JP" dirty="0" smtClean="0">
                <a:solidFill>
                  <a:schemeClr val="tx1"/>
                </a:solidFill>
              </a:rPr>
              <a:t> Logic::Login( string </a:t>
            </a:r>
            <a:r>
              <a:rPr lang="en-US" altLang="ja-JP" dirty="0" err="1" smtClean="0">
                <a:solidFill>
                  <a:srgbClr val="FF0000"/>
                </a:solidFill>
              </a:rPr>
              <a:t>sUser</a:t>
            </a:r>
            <a:r>
              <a:rPr lang="en-US" altLang="ja-JP" dirty="0" smtClean="0">
                <a:solidFill>
                  <a:schemeClr val="tx1"/>
                </a:solidFill>
              </a:rPr>
              <a:t>, string </a:t>
            </a:r>
            <a:r>
              <a:rPr lang="en-US" altLang="ja-JP" dirty="0" err="1" smtClean="0">
                <a:solidFill>
                  <a:srgbClr val="FF0000"/>
                </a:solidFill>
              </a:rPr>
              <a:t>sPsw</a:t>
            </a:r>
            <a:r>
              <a:rPr lang="en-US" altLang="ja-JP" dirty="0" smtClean="0">
                <a:solidFill>
                  <a:srgbClr val="FF0000"/>
                </a:solidFill>
              </a:rPr>
              <a:t> </a:t>
            </a:r>
            <a:r>
              <a:rPr lang="en-US" altLang="ja-JP" dirty="0" smtClean="0">
                <a:solidFill>
                  <a:schemeClr val="tx1"/>
                </a:solidFill>
              </a:rPr>
              <a:t>)</a:t>
            </a:r>
          </a:p>
          <a:p>
            <a:r>
              <a:rPr kumimoji="1" lang="en-US" altLang="ja-JP" dirty="0" smtClean="0">
                <a:solidFill>
                  <a:schemeClr val="tx1"/>
                </a:solidFill>
              </a:rPr>
              <a:t>{</a:t>
            </a:r>
          </a:p>
          <a:p>
            <a:r>
              <a:rPr lang="en-US" altLang="ja-JP" dirty="0" smtClean="0">
                <a:solidFill>
                  <a:schemeClr val="tx1"/>
                </a:solidFill>
              </a:rPr>
              <a:t> </a:t>
            </a:r>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exist = DAL-&gt;</a:t>
            </a:r>
            <a:r>
              <a:rPr lang="en-US" altLang="ja-JP" dirty="0" err="1" smtClean="0">
                <a:solidFill>
                  <a:schemeClr val="tx1"/>
                </a:solidFill>
              </a:rPr>
              <a:t>QueryUser</a:t>
            </a:r>
            <a:r>
              <a:rPr lang="en-US" altLang="ja-JP" dirty="0" smtClean="0">
                <a:solidFill>
                  <a:schemeClr val="tx1"/>
                </a:solidFill>
              </a:rPr>
              <a:t>( </a:t>
            </a:r>
            <a:r>
              <a:rPr lang="en-US" altLang="ja-JP" dirty="0" err="1" smtClean="0">
                <a:solidFill>
                  <a:srgbClr val="FF0000"/>
                </a:solidFill>
              </a:rPr>
              <a:t>sUser</a:t>
            </a:r>
            <a:r>
              <a:rPr lang="en-US" altLang="ja-JP" dirty="0" smtClean="0">
                <a:solidFill>
                  <a:schemeClr val="tx1"/>
                </a:solidFill>
              </a:rPr>
              <a:t>, </a:t>
            </a:r>
            <a:r>
              <a:rPr lang="en-US" altLang="ja-JP" dirty="0" err="1" smtClean="0">
                <a:solidFill>
                  <a:srgbClr val="FF0000"/>
                </a:solidFill>
              </a:rPr>
              <a:t>sPsw</a:t>
            </a:r>
            <a:r>
              <a:rPr lang="en-US" altLang="ja-JP" dirty="0" smtClean="0">
                <a:solidFill>
                  <a:srgbClr val="FF0000"/>
                </a:solidFill>
              </a:rPr>
              <a:t> </a:t>
            </a:r>
            <a:r>
              <a:rPr lang="en-US" altLang="ja-JP" dirty="0" smtClean="0">
                <a:solidFill>
                  <a:schemeClr val="tx1"/>
                </a:solidFill>
              </a:rPr>
              <a:t>);</a:t>
            </a:r>
          </a:p>
          <a:p>
            <a:r>
              <a:rPr kumimoji="1" lang="en-US" altLang="ja-JP" dirty="0" smtClean="0">
                <a:solidFill>
                  <a:schemeClr val="tx1"/>
                </a:solidFill>
              </a:rPr>
              <a:t> </a:t>
            </a:r>
            <a:r>
              <a:rPr kumimoji="1" lang="en-US" altLang="ja-JP" dirty="0" smtClean="0">
                <a:solidFill>
                  <a:schemeClr val="tx1"/>
                </a:solidFill>
              </a:rPr>
              <a:t>   return exist;</a:t>
            </a:r>
          </a:p>
          <a:p>
            <a:r>
              <a:rPr lang="en-US" altLang="ja-JP" dirty="0" smtClean="0">
                <a:solidFill>
                  <a:schemeClr val="tx1"/>
                </a:solidFill>
              </a:rPr>
              <a:t>}</a:t>
            </a:r>
            <a:endParaRPr kumimoji="1" lang="ja-JP" altLang="en-US" dirty="0">
              <a:solidFill>
                <a:schemeClr val="tx1"/>
              </a:solidFill>
            </a:endParaRPr>
          </a:p>
        </p:txBody>
      </p:sp>
      <p:sp>
        <p:nvSpPr>
          <p:cNvPr id="4" name="角丸四角形吹き出し 3"/>
          <p:cNvSpPr/>
          <p:nvPr/>
        </p:nvSpPr>
        <p:spPr>
          <a:xfrm>
            <a:off x="4214810" y="2357430"/>
            <a:ext cx="4500594" cy="714380"/>
          </a:xfrm>
          <a:prstGeom prst="wedgeRoundRectCallout">
            <a:avLst>
              <a:gd name="adj1" fmla="val -35234"/>
              <a:gd name="adj2" fmla="val -77343"/>
              <a:gd name="adj3" fmla="val 16667"/>
            </a:avLst>
          </a:prstGeom>
          <a:solidFill>
            <a:schemeClr val="accent2">
              <a:lumMod val="40000"/>
              <a:lumOff val="6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0000"/>
                </a:solidFill>
              </a:rPr>
              <a:t>アナタ以外の人が見ることを忘れずに</a:t>
            </a:r>
            <a:endParaRPr kumimoji="1" lang="ja-JP" altLang="en-US" dirty="0">
              <a:solidFill>
                <a:srgbClr val="FF0000"/>
              </a:solidFill>
            </a:endParaRPr>
          </a:p>
        </p:txBody>
      </p:sp>
      <p:sp>
        <p:nvSpPr>
          <p:cNvPr id="5" name="メモ 4"/>
          <p:cNvSpPr/>
          <p:nvPr/>
        </p:nvSpPr>
        <p:spPr>
          <a:xfrm>
            <a:off x="642910" y="3286124"/>
            <a:ext cx="7786742" cy="1428760"/>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node *search(node *lhs, node *</a:t>
            </a:r>
            <a:r>
              <a:rPr kumimoji="1" lang="en-US" altLang="ja-JP" dirty="0" err="1" smtClean="0">
                <a:solidFill>
                  <a:schemeClr val="tx1"/>
                </a:solidFill>
              </a:rPr>
              <a:t>rhs</a:t>
            </a:r>
            <a:r>
              <a:rPr kumimoji="1" lang="en-US" altLang="ja-JP" dirty="0" smtClean="0">
                <a:solidFill>
                  <a:schemeClr val="tx1"/>
                </a:solidFill>
              </a:rPr>
              <a:t>);</a:t>
            </a:r>
          </a:p>
          <a:p>
            <a:endParaRPr kumimoji="1" lang="ja-JP" altLang="en-US" dirty="0">
              <a:solidFill>
                <a:schemeClr val="tx1"/>
              </a:solidFill>
            </a:endParaRPr>
          </a:p>
        </p:txBody>
      </p:sp>
      <p:sp>
        <p:nvSpPr>
          <p:cNvPr id="6" name="角丸四角形吹き出し 5"/>
          <p:cNvSpPr/>
          <p:nvPr/>
        </p:nvSpPr>
        <p:spPr>
          <a:xfrm>
            <a:off x="4143372" y="3714752"/>
            <a:ext cx="4500594" cy="714380"/>
          </a:xfrm>
          <a:prstGeom prst="wedgeRoundRectCallout">
            <a:avLst>
              <a:gd name="adj1" fmla="val -40829"/>
              <a:gd name="adj2" fmla="val -79198"/>
              <a:gd name="adj3" fmla="val 16667"/>
            </a:avLst>
          </a:prstGeom>
          <a:solidFill>
            <a:schemeClr val="accent2">
              <a:lumMod val="40000"/>
              <a:lumOff val="6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node *search(node *</a:t>
            </a:r>
            <a:r>
              <a:rPr lang="en-US" altLang="ja-JP" dirty="0" smtClean="0">
                <a:solidFill>
                  <a:schemeClr val="tx1"/>
                </a:solidFill>
              </a:rPr>
              <a:t>left, </a:t>
            </a:r>
            <a:r>
              <a:rPr lang="en-US" altLang="ja-JP" dirty="0" smtClean="0">
                <a:solidFill>
                  <a:schemeClr val="tx1"/>
                </a:solidFill>
              </a:rPr>
              <a:t>node *</a:t>
            </a:r>
            <a:r>
              <a:rPr lang="en-US" altLang="ja-JP" dirty="0" smtClean="0">
                <a:solidFill>
                  <a:schemeClr val="tx1"/>
                </a:solidFill>
              </a:rPr>
              <a:t>right);</a:t>
            </a:r>
            <a:endParaRPr lang="en-US" altLang="ja-JP" dirty="0" smtClean="0">
              <a:solidFill>
                <a:schemeClr val="tx1"/>
              </a:solidFill>
            </a:endParaRPr>
          </a:p>
        </p:txBody>
      </p:sp>
      <p:sp>
        <p:nvSpPr>
          <p:cNvPr id="7" name="角丸四角形吹き出し 6"/>
          <p:cNvSpPr/>
          <p:nvPr/>
        </p:nvSpPr>
        <p:spPr>
          <a:xfrm>
            <a:off x="714348" y="5143512"/>
            <a:ext cx="5357850" cy="714380"/>
          </a:xfrm>
          <a:prstGeom prst="wedgeRoundRectCallout">
            <a:avLst>
              <a:gd name="adj1" fmla="val -13150"/>
              <a:gd name="adj2" fmla="val -86618"/>
              <a:gd name="adj3" fmla="val 16667"/>
            </a:avLst>
          </a:prstGeom>
          <a:solidFill>
            <a:schemeClr val="accent2">
              <a:lumMod val="40000"/>
              <a:lumOff val="6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rgbClr val="FF0000"/>
                </a:solidFill>
              </a:rPr>
              <a:t>統一</a:t>
            </a:r>
            <a:r>
              <a:rPr lang="ja-JP" altLang="en-US" dirty="0" smtClean="0">
                <a:solidFill>
                  <a:srgbClr val="FF0000"/>
                </a:solidFill>
              </a:rPr>
              <a:t>された命名規則であることが重要！</a:t>
            </a:r>
            <a:endParaRPr kumimoji="1" lang="ja-JP" altLang="en-US" dirty="0">
              <a:solidFill>
                <a:srgbClr val="FF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ついでに、</a:t>
            </a:r>
            <a:r>
              <a:rPr kumimoji="1" lang="en-US" altLang="ja-JP" dirty="0" err="1" smtClean="0"/>
              <a:t>UserTable</a:t>
            </a:r>
            <a:r>
              <a:rPr kumimoji="1" lang="ja-JP" altLang="en-US" dirty="0" smtClean="0"/>
              <a:t>のイメージ</a:t>
            </a:r>
            <a:endParaRPr kumimoji="1" lang="ja-JP" altLang="en-US" dirty="0"/>
          </a:p>
        </p:txBody>
      </p:sp>
      <p:graphicFrame>
        <p:nvGraphicFramePr>
          <p:cNvPr id="3" name="表 2"/>
          <p:cNvGraphicFramePr>
            <a:graphicFrameLocks noGrp="1"/>
          </p:cNvGraphicFramePr>
          <p:nvPr/>
        </p:nvGraphicFramePr>
        <p:xfrm>
          <a:off x="1524000" y="1397000"/>
          <a:ext cx="6048396" cy="1483360"/>
        </p:xfrm>
        <a:graphic>
          <a:graphicData uri="http://schemas.openxmlformats.org/drawingml/2006/table">
            <a:tbl>
              <a:tblPr firstRow="1" bandRow="1">
                <a:tableStyleId>{5C22544A-7EE6-4342-B048-85BDC9FD1C3A}</a:tableStyleId>
              </a:tblPr>
              <a:tblGrid>
                <a:gridCol w="1512099"/>
                <a:gridCol w="1512099"/>
                <a:gridCol w="1512099"/>
                <a:gridCol w="1512099"/>
              </a:tblGrid>
              <a:tr h="370840">
                <a:tc>
                  <a:txBody>
                    <a:bodyPr/>
                    <a:lstStyle/>
                    <a:p>
                      <a:r>
                        <a:rPr kumimoji="1" lang="ja-JP" altLang="en-US" dirty="0" smtClean="0">
                          <a:solidFill>
                            <a:schemeClr val="tx1"/>
                          </a:solidFill>
                        </a:rPr>
                        <a:t>フィールド</a:t>
                      </a:r>
                      <a:endParaRPr kumimoji="1" lang="ja-JP" altLang="en-US" dirty="0">
                        <a:solidFill>
                          <a:schemeClr val="tx1"/>
                        </a:solidFill>
                      </a:endParaRPr>
                    </a:p>
                  </a:txBody>
                  <a:tcPr/>
                </a:tc>
                <a:tc>
                  <a:txBody>
                    <a:bodyPr/>
                    <a:lstStyle/>
                    <a:p>
                      <a:r>
                        <a:rPr kumimoji="1" lang="ja-JP" altLang="en-US" dirty="0" smtClean="0">
                          <a:solidFill>
                            <a:schemeClr val="tx1"/>
                          </a:solidFill>
                        </a:rPr>
                        <a:t>型</a:t>
                      </a:r>
                      <a:endParaRPr kumimoji="1" lang="ja-JP" altLang="en-US" dirty="0">
                        <a:solidFill>
                          <a:schemeClr val="tx1"/>
                        </a:solidFill>
                      </a:endParaRPr>
                    </a:p>
                  </a:txBody>
                  <a:tcPr/>
                </a:tc>
                <a:tc>
                  <a:txBody>
                    <a:bodyPr/>
                    <a:lstStyle/>
                    <a:p>
                      <a:r>
                        <a:rPr kumimoji="1" lang="ja-JP" altLang="en-US" dirty="0" smtClean="0">
                          <a:solidFill>
                            <a:schemeClr val="tx1"/>
                          </a:solidFill>
                        </a:rPr>
                        <a:t>サイズ</a:t>
                      </a:r>
                      <a:endParaRPr kumimoji="1" lang="ja-JP" altLang="en-US" dirty="0">
                        <a:solidFill>
                          <a:schemeClr val="tx1"/>
                        </a:solidFill>
                      </a:endParaRPr>
                    </a:p>
                  </a:txBody>
                  <a:tcPr/>
                </a:tc>
                <a:tc>
                  <a:txBody>
                    <a:bodyPr/>
                    <a:lstStyle/>
                    <a:p>
                      <a:r>
                        <a:rPr kumimoji="1" lang="en-US" altLang="ja-JP" dirty="0" smtClean="0">
                          <a:solidFill>
                            <a:schemeClr val="tx1"/>
                          </a:solidFill>
                        </a:rPr>
                        <a:t>NULL</a:t>
                      </a:r>
                      <a:r>
                        <a:rPr kumimoji="1" lang="ja-JP" altLang="en-US" dirty="0" smtClean="0">
                          <a:solidFill>
                            <a:schemeClr val="tx1"/>
                          </a:solidFill>
                        </a:rPr>
                        <a:t>許容</a:t>
                      </a:r>
                      <a:endParaRPr kumimoji="1" lang="ja-JP" altLang="en-US" dirty="0">
                        <a:solidFill>
                          <a:schemeClr val="tx1"/>
                        </a:solidFill>
                      </a:endParaRPr>
                    </a:p>
                  </a:txBody>
                  <a:tcPr/>
                </a:tc>
              </a:tr>
              <a:tr h="370840">
                <a:tc>
                  <a:txBody>
                    <a:bodyPr/>
                    <a:lstStyle/>
                    <a:p>
                      <a:r>
                        <a:rPr kumimoji="1" lang="en-US" altLang="ja-JP" dirty="0" err="1" smtClean="0">
                          <a:solidFill>
                            <a:srgbClr val="FF0000"/>
                          </a:solidFill>
                        </a:rPr>
                        <a:t>UserName</a:t>
                      </a:r>
                      <a:endParaRPr kumimoji="1" lang="ja-JP" altLang="en-US" dirty="0">
                        <a:solidFill>
                          <a:srgbClr val="FF0000"/>
                        </a:solidFill>
                      </a:endParaRPr>
                    </a:p>
                  </a:txBody>
                  <a:tcPr/>
                </a:tc>
                <a:tc>
                  <a:txBody>
                    <a:bodyPr/>
                    <a:lstStyle/>
                    <a:p>
                      <a:r>
                        <a:rPr kumimoji="1" lang="en-US" altLang="ja-JP" dirty="0" smtClean="0">
                          <a:solidFill>
                            <a:schemeClr val="tx1"/>
                          </a:solidFill>
                        </a:rPr>
                        <a:t>CHAR</a:t>
                      </a:r>
                      <a:endParaRPr kumimoji="1" lang="ja-JP" altLang="en-US" dirty="0">
                        <a:solidFill>
                          <a:schemeClr val="tx1"/>
                        </a:solidFill>
                      </a:endParaRPr>
                    </a:p>
                  </a:txBody>
                  <a:tcPr/>
                </a:tc>
                <a:tc>
                  <a:txBody>
                    <a:bodyPr/>
                    <a:lstStyle/>
                    <a:p>
                      <a:r>
                        <a:rPr kumimoji="1" lang="en-US" altLang="ja-JP" dirty="0" smtClean="0">
                          <a:solidFill>
                            <a:schemeClr val="tx1"/>
                          </a:solidFill>
                        </a:rPr>
                        <a:t>40</a:t>
                      </a:r>
                      <a:endParaRPr kumimoji="1" lang="ja-JP" altLang="en-US" dirty="0">
                        <a:solidFill>
                          <a:schemeClr val="tx1"/>
                        </a:solidFill>
                      </a:endParaRPr>
                    </a:p>
                  </a:txBody>
                  <a:tcPr/>
                </a:tc>
                <a:tc>
                  <a:txBody>
                    <a:bodyPr/>
                    <a:lstStyle/>
                    <a:p>
                      <a:r>
                        <a:rPr kumimoji="1" lang="en-US" altLang="ja-JP" dirty="0" smtClean="0">
                          <a:solidFill>
                            <a:schemeClr val="tx1"/>
                          </a:solidFill>
                        </a:rPr>
                        <a:t>×</a:t>
                      </a:r>
                      <a:endParaRPr kumimoji="1" lang="ja-JP" altLang="en-US" dirty="0">
                        <a:solidFill>
                          <a:schemeClr val="tx1"/>
                        </a:solidFill>
                      </a:endParaRPr>
                    </a:p>
                  </a:txBody>
                  <a:tcPr/>
                </a:tc>
              </a:tr>
              <a:tr h="370840">
                <a:tc>
                  <a:txBody>
                    <a:bodyPr/>
                    <a:lstStyle/>
                    <a:p>
                      <a:r>
                        <a:rPr kumimoji="1" lang="en-US" altLang="ja-JP" dirty="0" smtClean="0">
                          <a:solidFill>
                            <a:srgbClr val="FF0000"/>
                          </a:solidFill>
                        </a:rPr>
                        <a:t>Password</a:t>
                      </a:r>
                      <a:endParaRPr kumimoji="1" lang="ja-JP" altLang="en-US" dirty="0">
                        <a:solidFill>
                          <a:srgbClr val="FF0000"/>
                        </a:solidFill>
                      </a:endParaRPr>
                    </a:p>
                  </a:txBody>
                  <a:tcPr/>
                </a:tc>
                <a:tc>
                  <a:txBody>
                    <a:bodyPr/>
                    <a:lstStyle/>
                    <a:p>
                      <a:r>
                        <a:rPr kumimoji="1" lang="en-US" altLang="ja-JP" dirty="0" smtClean="0">
                          <a:solidFill>
                            <a:schemeClr val="tx1"/>
                          </a:solidFill>
                        </a:rPr>
                        <a:t>CHAR</a:t>
                      </a:r>
                      <a:endParaRPr kumimoji="1" lang="ja-JP" altLang="en-US" dirty="0">
                        <a:solidFill>
                          <a:schemeClr val="tx1"/>
                        </a:solidFill>
                      </a:endParaRPr>
                    </a:p>
                  </a:txBody>
                  <a:tcPr/>
                </a:tc>
                <a:tc>
                  <a:txBody>
                    <a:bodyPr/>
                    <a:lstStyle/>
                    <a:p>
                      <a:r>
                        <a:rPr kumimoji="1" lang="en-US" altLang="ja-JP" dirty="0" smtClean="0">
                          <a:solidFill>
                            <a:schemeClr val="tx1"/>
                          </a:solidFill>
                        </a:rPr>
                        <a:t>20</a:t>
                      </a:r>
                      <a:endParaRPr kumimoji="1" lang="ja-JP" altLang="en-US" dirty="0">
                        <a:solidFill>
                          <a:schemeClr val="tx1"/>
                        </a:solidFill>
                      </a:endParaRPr>
                    </a:p>
                  </a:txBody>
                  <a:tcPr/>
                </a:tc>
                <a:tc>
                  <a:txBody>
                    <a:bodyPr/>
                    <a:lstStyle/>
                    <a:p>
                      <a:r>
                        <a:rPr kumimoji="1" lang="en-US" altLang="ja-JP" dirty="0" smtClean="0">
                          <a:solidFill>
                            <a:schemeClr val="tx1"/>
                          </a:solidFill>
                        </a:rPr>
                        <a:t>×</a:t>
                      </a:r>
                      <a:endParaRPr kumimoji="1" lang="ja-JP" altLang="en-US" dirty="0">
                        <a:solidFill>
                          <a:schemeClr val="tx1"/>
                        </a:solidFill>
                      </a:endParaRPr>
                    </a:p>
                  </a:txBody>
                  <a:tcPr/>
                </a:tc>
              </a:tr>
              <a:tr h="370840">
                <a:tc>
                  <a:txBody>
                    <a:bodyPr/>
                    <a:lstStyle/>
                    <a:p>
                      <a:r>
                        <a:rPr kumimoji="1" lang="en-US" altLang="ja-JP" dirty="0" smtClean="0">
                          <a:solidFill>
                            <a:schemeClr val="tx1"/>
                          </a:solidFill>
                        </a:rPr>
                        <a:t>    :</a:t>
                      </a:r>
                      <a:endParaRPr kumimoji="1" lang="ja-JP" altLang="en-US" dirty="0">
                        <a:solidFill>
                          <a:schemeClr val="tx1"/>
                        </a:solidFill>
                      </a:endParaRPr>
                    </a:p>
                  </a:txBody>
                  <a:tcPr/>
                </a:tc>
                <a:tc>
                  <a:txBody>
                    <a:bodyPr/>
                    <a:lstStyle/>
                    <a:p>
                      <a:r>
                        <a:rPr kumimoji="1" lang="en-US" altLang="ja-JP" dirty="0" smtClean="0">
                          <a:solidFill>
                            <a:schemeClr val="tx1"/>
                          </a:solidFill>
                        </a:rPr>
                        <a:t>  :</a:t>
                      </a:r>
                      <a:endParaRPr kumimoji="1" lang="ja-JP" altLang="en-US" dirty="0">
                        <a:solidFill>
                          <a:schemeClr val="tx1"/>
                        </a:solidFill>
                      </a:endParaRPr>
                    </a:p>
                  </a:txBody>
                  <a:tcPr/>
                </a:tc>
                <a:tc>
                  <a:txBody>
                    <a:bodyPr/>
                    <a:lstStyle/>
                    <a:p>
                      <a:r>
                        <a:rPr kumimoji="1" lang="en-US" altLang="ja-JP" dirty="0" smtClean="0">
                          <a:solidFill>
                            <a:schemeClr val="tx1"/>
                          </a:solidFill>
                        </a:rPr>
                        <a:t>  :</a:t>
                      </a:r>
                      <a:endParaRPr kumimoji="1" lang="ja-JP" altLang="en-US" dirty="0">
                        <a:solidFill>
                          <a:schemeClr val="tx1"/>
                        </a:solidFill>
                      </a:endParaRPr>
                    </a:p>
                  </a:txBody>
                  <a:tcPr/>
                </a:tc>
                <a:tc>
                  <a:txBody>
                    <a:bodyPr/>
                    <a:lstStyle/>
                    <a:p>
                      <a:r>
                        <a:rPr kumimoji="1" lang="en-US" altLang="ja-JP" dirty="0" smtClean="0">
                          <a:solidFill>
                            <a:schemeClr val="tx1"/>
                          </a:solidFill>
                        </a:rPr>
                        <a:t> :</a:t>
                      </a:r>
                      <a:endParaRPr kumimoji="1" lang="ja-JP" altLang="en-US" dirty="0">
                        <a:solidFill>
                          <a:schemeClr val="tx1"/>
                        </a:solidFill>
                      </a:endParaRPr>
                    </a:p>
                  </a:txBody>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ビューの設計に戻ると・・・</a:t>
            </a:r>
            <a:endParaRPr kumimoji="1" lang="ja-JP" altLang="en-US" dirty="0"/>
          </a:p>
        </p:txBody>
      </p:sp>
      <p:grpSp>
        <p:nvGrpSpPr>
          <p:cNvPr id="3" name="グループ化 2"/>
          <p:cNvGrpSpPr/>
          <p:nvPr/>
        </p:nvGrpSpPr>
        <p:grpSpPr>
          <a:xfrm>
            <a:off x="857224" y="1285860"/>
            <a:ext cx="5572164" cy="3429024"/>
            <a:chOff x="1001101" y="2071678"/>
            <a:chExt cx="3350647" cy="2143140"/>
          </a:xfrm>
        </p:grpSpPr>
        <p:sp>
          <p:nvSpPr>
            <p:cNvPr id="4" name="正方形/長方形 3"/>
            <p:cNvSpPr/>
            <p:nvPr/>
          </p:nvSpPr>
          <p:spPr>
            <a:xfrm>
              <a:off x="1001101" y="2071678"/>
              <a:ext cx="3350647" cy="21431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smtClean="0">
                <a:solidFill>
                  <a:schemeClr val="tx1"/>
                </a:solidFill>
              </a:endParaRPr>
            </a:p>
            <a:p>
              <a:r>
                <a:rPr kumimoji="1" lang="ja-JP" altLang="en-US" dirty="0" smtClean="0">
                  <a:solidFill>
                    <a:schemeClr val="tx1"/>
                  </a:solidFill>
                </a:rPr>
                <a:t>      </a:t>
              </a:r>
              <a:endParaRPr kumimoji="1" lang="en-US" altLang="ja-JP" dirty="0" smtClean="0">
                <a:solidFill>
                  <a:schemeClr val="tx1"/>
                </a:solidFill>
              </a:endParaRPr>
            </a:p>
            <a:p>
              <a:r>
                <a:rPr lang="en-US" altLang="ja-JP" dirty="0" smtClean="0">
                  <a:solidFill>
                    <a:schemeClr val="tx1"/>
                  </a:solidFill>
                </a:rPr>
                <a:t> </a:t>
              </a:r>
              <a:r>
                <a:rPr lang="en-US" altLang="ja-JP" dirty="0" smtClean="0">
                  <a:solidFill>
                    <a:schemeClr val="tx1"/>
                  </a:solidFill>
                </a:rPr>
                <a:t>           </a:t>
              </a:r>
              <a:r>
                <a:rPr kumimoji="1" lang="ja-JP" altLang="en-US" dirty="0" smtClean="0">
                  <a:solidFill>
                    <a:schemeClr val="tx1"/>
                  </a:solidFill>
                </a:rPr>
                <a:t>ユーザー名</a:t>
              </a:r>
              <a:endParaRPr kumimoji="1" lang="en-US" altLang="ja-JP" dirty="0" smtClean="0">
                <a:solidFill>
                  <a:schemeClr val="tx1"/>
                </a:solidFill>
              </a:endParaRPr>
            </a:p>
            <a:p>
              <a:endParaRPr lang="en-US" altLang="ja-JP" dirty="0" smtClean="0">
                <a:solidFill>
                  <a:schemeClr val="tx1"/>
                </a:solidFill>
              </a:endParaRPr>
            </a:p>
            <a:p>
              <a:r>
                <a:rPr kumimoji="1" lang="ja-JP" altLang="en-US" dirty="0" smtClean="0">
                  <a:solidFill>
                    <a:schemeClr val="tx1"/>
                  </a:solidFill>
                </a:rPr>
                <a:t>   </a:t>
              </a:r>
              <a:endParaRPr kumimoji="1" lang="en-US" altLang="ja-JP" dirty="0" smtClean="0">
                <a:solidFill>
                  <a:schemeClr val="tx1"/>
                </a:solidFill>
              </a:endParaRPr>
            </a:p>
            <a:p>
              <a:r>
                <a:rPr lang="en-US" altLang="ja-JP" dirty="0" smtClean="0">
                  <a:solidFill>
                    <a:schemeClr val="tx1"/>
                  </a:solidFill>
                </a:rPr>
                <a:t> </a:t>
              </a:r>
              <a:r>
                <a:rPr lang="en-US" altLang="ja-JP" dirty="0" smtClean="0">
                  <a:solidFill>
                    <a:schemeClr val="tx1"/>
                  </a:solidFill>
                </a:rPr>
                <a:t>            </a:t>
              </a:r>
              <a:r>
                <a:rPr kumimoji="1" lang="ja-JP" altLang="en-US" dirty="0" smtClean="0">
                  <a:solidFill>
                    <a:schemeClr val="tx1"/>
                  </a:solidFill>
                </a:rPr>
                <a:t>パスワード</a:t>
              </a:r>
              <a:endParaRPr kumimoji="1" lang="ja-JP" altLang="en-US" dirty="0">
                <a:solidFill>
                  <a:schemeClr val="tx1"/>
                </a:solidFill>
              </a:endParaRPr>
            </a:p>
          </p:txBody>
        </p:sp>
        <p:sp>
          <p:nvSpPr>
            <p:cNvPr id="5" name="正方形/長方形 4"/>
            <p:cNvSpPr/>
            <p:nvPr/>
          </p:nvSpPr>
          <p:spPr>
            <a:xfrm>
              <a:off x="2357422" y="2357430"/>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2357422" y="2857496"/>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18"/>
            <p:cNvGrpSpPr/>
            <p:nvPr/>
          </p:nvGrpSpPr>
          <p:grpSpPr>
            <a:xfrm>
              <a:off x="1142976" y="3429000"/>
              <a:ext cx="1357322" cy="571504"/>
              <a:chOff x="5143504" y="4643446"/>
              <a:chExt cx="1643074" cy="642942"/>
            </a:xfrm>
          </p:grpSpPr>
          <p:sp>
            <p:nvSpPr>
              <p:cNvPr id="11" name="角丸四角形 10"/>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2" name="角丸四角形 11"/>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ログイン</a:t>
                </a:r>
                <a:endParaRPr kumimoji="1" lang="ja-JP" altLang="en-US" sz="1600" dirty="0">
                  <a:solidFill>
                    <a:schemeClr val="tx1"/>
                  </a:solidFill>
                </a:endParaRPr>
              </a:p>
            </p:txBody>
          </p:sp>
        </p:grpSp>
        <p:grpSp>
          <p:nvGrpSpPr>
            <p:cNvPr id="8" name="グループ化 19"/>
            <p:cNvGrpSpPr/>
            <p:nvPr/>
          </p:nvGrpSpPr>
          <p:grpSpPr>
            <a:xfrm>
              <a:off x="2714612" y="3429000"/>
              <a:ext cx="1357322" cy="571504"/>
              <a:chOff x="5143504" y="4643446"/>
              <a:chExt cx="1643074" cy="642942"/>
            </a:xfrm>
          </p:grpSpPr>
          <p:sp>
            <p:nvSpPr>
              <p:cNvPr id="9" name="角丸四角形 8"/>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0" name="角丸四角形 9"/>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キャンセル</a:t>
                </a:r>
                <a:endParaRPr kumimoji="1" lang="ja-JP" altLang="en-US" sz="1600" dirty="0">
                  <a:solidFill>
                    <a:schemeClr val="tx1"/>
                  </a:solidFill>
                </a:endParaRPr>
              </a:p>
            </p:txBody>
          </p:sp>
        </p:grpSp>
      </p:grpSp>
      <p:sp>
        <p:nvSpPr>
          <p:cNvPr id="13" name="角丸四角形吹き出し 12"/>
          <p:cNvSpPr/>
          <p:nvPr/>
        </p:nvSpPr>
        <p:spPr>
          <a:xfrm>
            <a:off x="4071934" y="785794"/>
            <a:ext cx="4357718" cy="928694"/>
          </a:xfrm>
          <a:prstGeom prst="wedgeRoundRectCallout">
            <a:avLst>
              <a:gd name="adj1" fmla="val -49018"/>
              <a:gd name="adj2" fmla="val 88683"/>
              <a:gd name="adj3" fmla="val 16667"/>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Text1 </a:t>
            </a:r>
            <a:r>
              <a:rPr kumimoji="1" lang="ja-JP" altLang="en-US" dirty="0" smtClean="0">
                <a:solidFill>
                  <a:schemeClr val="tx1"/>
                </a:solidFill>
              </a:rPr>
              <a:t>という名前にしますか？</a:t>
            </a:r>
            <a:endParaRPr kumimoji="1" lang="ja-JP" altLang="en-US" dirty="0">
              <a:solidFill>
                <a:schemeClr val="tx1"/>
              </a:solidFill>
            </a:endParaRPr>
          </a:p>
        </p:txBody>
      </p:sp>
      <p:sp>
        <p:nvSpPr>
          <p:cNvPr id="14" name="角丸四角形吹き出し 13"/>
          <p:cNvSpPr/>
          <p:nvPr/>
        </p:nvSpPr>
        <p:spPr>
          <a:xfrm>
            <a:off x="5429256" y="2143116"/>
            <a:ext cx="2643206" cy="1285884"/>
          </a:xfrm>
          <a:prstGeom prst="wedgeRoundRectCallout">
            <a:avLst>
              <a:gd name="adj1" fmla="val -62016"/>
              <a:gd name="adj2" fmla="val -6719"/>
              <a:gd name="adj3" fmla="val 16667"/>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コントロールには、</a:t>
            </a:r>
            <a:endParaRPr kumimoji="1" lang="en-US" altLang="ja-JP" dirty="0" smtClean="0">
              <a:solidFill>
                <a:schemeClr val="tx1"/>
              </a:solidFill>
            </a:endParaRPr>
          </a:p>
          <a:p>
            <a:pPr algn="ctr"/>
            <a:r>
              <a:rPr lang="en-US" altLang="ja-JP" dirty="0" err="1" smtClean="0">
                <a:solidFill>
                  <a:srgbClr val="FF0000"/>
                </a:solidFill>
              </a:rPr>
              <a:t>UserName</a:t>
            </a:r>
            <a:r>
              <a:rPr lang="en-US" altLang="ja-JP" dirty="0" smtClean="0">
                <a:solidFill>
                  <a:schemeClr val="tx1"/>
                </a:solidFill>
              </a:rPr>
              <a:t> </a:t>
            </a:r>
            <a:r>
              <a:rPr lang="ja-JP" altLang="en-US" dirty="0" smtClean="0">
                <a:solidFill>
                  <a:schemeClr val="tx1"/>
                </a:solidFill>
              </a:rPr>
              <a:t>とか</a:t>
            </a:r>
            <a:endParaRPr lang="en-US" altLang="ja-JP" dirty="0" smtClean="0">
              <a:solidFill>
                <a:schemeClr val="tx1"/>
              </a:solidFill>
            </a:endParaRPr>
          </a:p>
          <a:p>
            <a:pPr algn="ctr"/>
            <a:r>
              <a:rPr kumimoji="1" lang="en-US" altLang="ja-JP" dirty="0" smtClean="0">
                <a:solidFill>
                  <a:srgbClr val="FF0000"/>
                </a:solidFill>
              </a:rPr>
              <a:t>Password</a:t>
            </a:r>
            <a:r>
              <a:rPr kumimoji="1" lang="en-US" altLang="ja-JP" dirty="0" smtClean="0">
                <a:solidFill>
                  <a:schemeClr val="tx1"/>
                </a:solidFill>
              </a:rPr>
              <a:t> </a:t>
            </a:r>
            <a:r>
              <a:rPr kumimoji="1" lang="ja-JP" altLang="en-US" dirty="0" smtClean="0">
                <a:solidFill>
                  <a:schemeClr val="tx1"/>
                </a:solidFill>
              </a:rPr>
              <a:t>という</a:t>
            </a:r>
            <a:endParaRPr kumimoji="1" lang="en-US" altLang="ja-JP" dirty="0" smtClean="0">
              <a:solidFill>
                <a:schemeClr val="tx1"/>
              </a:solidFill>
            </a:endParaRPr>
          </a:p>
          <a:p>
            <a:pPr algn="ctr"/>
            <a:r>
              <a:rPr lang="ja-JP" altLang="en-US" dirty="0" smtClean="0">
                <a:solidFill>
                  <a:schemeClr val="tx1"/>
                </a:solidFill>
              </a:rPr>
              <a:t>名前</a:t>
            </a:r>
            <a:r>
              <a:rPr lang="ja-JP" altLang="en-US" dirty="0" smtClean="0">
                <a:solidFill>
                  <a:schemeClr val="tx1"/>
                </a:solidFill>
              </a:rPr>
              <a:t>を付けますね。</a:t>
            </a:r>
            <a:endParaRPr kumimoji="1" lang="ja-JP" altLang="en-US"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別の例を考えてみましょう。</a:t>
            </a:r>
            <a:endParaRPr kumimoji="1" lang="ja-JP" altLang="en-US" sz="3200" dirty="0"/>
          </a:p>
        </p:txBody>
      </p:sp>
      <p:sp>
        <p:nvSpPr>
          <p:cNvPr id="3" name="テキスト プレースホルダ 2"/>
          <p:cNvSpPr>
            <a:spLocks noGrp="1"/>
          </p:cNvSpPr>
          <p:nvPr>
            <p:ph type="body" idx="1"/>
          </p:nvPr>
        </p:nvSpPr>
        <p:spPr/>
        <p:txBody>
          <a:bodyPr/>
          <a:lstStyle/>
          <a:p>
            <a:pPr>
              <a:buNone/>
            </a:pPr>
            <a:r>
              <a:rPr kumimoji="1" lang="ja-JP" altLang="en-US" dirty="0" smtClean="0"/>
              <a:t>こんな画面</a:t>
            </a:r>
            <a:r>
              <a:rPr lang="ja-JP" altLang="en-US" dirty="0" smtClean="0"/>
              <a:t>があったら？</a:t>
            </a:r>
            <a:endParaRPr kumimoji="1" lang="ja-JP" altLang="en-US" dirty="0"/>
          </a:p>
        </p:txBody>
      </p:sp>
      <p:grpSp>
        <p:nvGrpSpPr>
          <p:cNvPr id="47" name="グループ化 46"/>
          <p:cNvGrpSpPr/>
          <p:nvPr/>
        </p:nvGrpSpPr>
        <p:grpSpPr>
          <a:xfrm>
            <a:off x="714348" y="1928802"/>
            <a:ext cx="5786478" cy="2857520"/>
            <a:chOff x="714348" y="1928802"/>
            <a:chExt cx="5786478" cy="2857520"/>
          </a:xfrm>
        </p:grpSpPr>
        <p:grpSp>
          <p:nvGrpSpPr>
            <p:cNvPr id="19" name="グループ化 18"/>
            <p:cNvGrpSpPr/>
            <p:nvPr/>
          </p:nvGrpSpPr>
          <p:grpSpPr>
            <a:xfrm>
              <a:off x="714348" y="1928802"/>
              <a:ext cx="5786478" cy="2857520"/>
              <a:chOff x="995162" y="1643050"/>
              <a:chExt cx="2795958" cy="2143140"/>
            </a:xfrm>
          </p:grpSpPr>
          <p:sp>
            <p:nvSpPr>
              <p:cNvPr id="20" name="正方形/長方形 19"/>
              <p:cNvSpPr/>
              <p:nvPr/>
            </p:nvSpPr>
            <p:spPr>
              <a:xfrm>
                <a:off x="1000100" y="1831045"/>
                <a:ext cx="2786082" cy="19551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正方形/長方形 22"/>
              <p:cNvSpPr/>
              <p:nvPr/>
            </p:nvSpPr>
            <p:spPr>
              <a:xfrm>
                <a:off x="1000100" y="1643051"/>
                <a:ext cx="2786082" cy="18799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995162" y="1643050"/>
                <a:ext cx="153906" cy="1879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a:t>
                </a:r>
                <a:endParaRPr kumimoji="1" lang="ja-JP" altLang="en-US" dirty="0">
                  <a:solidFill>
                    <a:schemeClr val="tx1"/>
                  </a:solidFill>
                </a:endParaRPr>
              </a:p>
            </p:txBody>
          </p:sp>
          <p:sp>
            <p:nvSpPr>
              <p:cNvPr id="27" name="正方形/長方形 26"/>
              <p:cNvSpPr/>
              <p:nvPr/>
            </p:nvSpPr>
            <p:spPr>
              <a:xfrm>
                <a:off x="3662865" y="1643051"/>
                <a:ext cx="128255" cy="1879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t>
                </a:r>
                <a:endParaRPr kumimoji="1" lang="ja-JP" altLang="en-US" dirty="0">
                  <a:solidFill>
                    <a:schemeClr val="tx1"/>
                  </a:solidFill>
                </a:endParaRPr>
              </a:p>
            </p:txBody>
          </p:sp>
        </p:grpSp>
        <p:sp>
          <p:nvSpPr>
            <p:cNvPr id="29" name="正方形/長方形 28"/>
            <p:cNvSpPr/>
            <p:nvPr/>
          </p:nvSpPr>
          <p:spPr>
            <a:xfrm>
              <a:off x="1000100" y="2285992"/>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社員コード</a:t>
              </a:r>
              <a:endParaRPr kumimoji="1" lang="ja-JP" altLang="en-US" dirty="0">
                <a:solidFill>
                  <a:schemeClr val="tx1"/>
                </a:solidFill>
              </a:endParaRPr>
            </a:p>
          </p:txBody>
        </p:sp>
        <p:sp>
          <p:nvSpPr>
            <p:cNvPr id="30" name="正方形/長方形 29"/>
            <p:cNvSpPr/>
            <p:nvPr/>
          </p:nvSpPr>
          <p:spPr>
            <a:xfrm>
              <a:off x="1000100" y="3071810"/>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社員名</a:t>
              </a:r>
              <a:endParaRPr kumimoji="1" lang="ja-JP" altLang="en-US" dirty="0">
                <a:solidFill>
                  <a:schemeClr val="tx1"/>
                </a:solidFill>
              </a:endParaRPr>
            </a:p>
          </p:txBody>
        </p:sp>
        <p:grpSp>
          <p:nvGrpSpPr>
            <p:cNvPr id="40" name="グループ化 39"/>
            <p:cNvGrpSpPr/>
            <p:nvPr/>
          </p:nvGrpSpPr>
          <p:grpSpPr>
            <a:xfrm>
              <a:off x="5143504" y="2285992"/>
              <a:ext cx="1042451" cy="475573"/>
              <a:chOff x="5286380" y="2285992"/>
              <a:chExt cx="1042451" cy="475573"/>
            </a:xfrm>
          </p:grpSpPr>
          <p:sp>
            <p:nvSpPr>
              <p:cNvPr id="31" name="角丸四角形 30"/>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32" name="角丸四角形 31"/>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検索</a:t>
                </a:r>
                <a:endParaRPr kumimoji="1" lang="ja-JP" altLang="en-US" sz="1600" dirty="0">
                  <a:solidFill>
                    <a:schemeClr val="tx1"/>
                  </a:solidFill>
                </a:endParaRPr>
              </a:p>
            </p:txBody>
          </p:sp>
        </p:grpSp>
        <p:sp>
          <p:nvSpPr>
            <p:cNvPr id="33" name="正方形/長方形 32"/>
            <p:cNvSpPr/>
            <p:nvPr/>
          </p:nvSpPr>
          <p:spPr>
            <a:xfrm>
              <a:off x="2428860" y="235743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35" name="直線コネクタ 34"/>
            <p:cNvCxnSpPr/>
            <p:nvPr/>
          </p:nvCxnSpPr>
          <p:spPr>
            <a:xfrm>
              <a:off x="714348" y="2857496"/>
              <a:ext cx="55721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2428860" y="307181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8" name="正方形/長方形 37"/>
            <p:cNvSpPr/>
            <p:nvPr/>
          </p:nvSpPr>
          <p:spPr>
            <a:xfrm>
              <a:off x="1000100" y="3571876"/>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生年月日</a:t>
              </a:r>
              <a:endParaRPr kumimoji="1" lang="ja-JP" altLang="en-US" dirty="0">
                <a:solidFill>
                  <a:schemeClr val="tx1"/>
                </a:solidFill>
              </a:endParaRPr>
            </a:p>
          </p:txBody>
        </p:sp>
        <p:sp>
          <p:nvSpPr>
            <p:cNvPr id="39" name="正方形/長方形 38"/>
            <p:cNvSpPr/>
            <p:nvPr/>
          </p:nvSpPr>
          <p:spPr>
            <a:xfrm>
              <a:off x="2428860" y="3571876"/>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nvGrpSpPr>
            <p:cNvPr id="44" name="グループ化 43"/>
            <p:cNvGrpSpPr/>
            <p:nvPr/>
          </p:nvGrpSpPr>
          <p:grpSpPr>
            <a:xfrm>
              <a:off x="5143504" y="4071942"/>
              <a:ext cx="1042451" cy="475573"/>
              <a:chOff x="5286380" y="2285992"/>
              <a:chExt cx="1042451" cy="475573"/>
            </a:xfrm>
          </p:grpSpPr>
          <p:sp>
            <p:nvSpPr>
              <p:cNvPr id="45" name="角丸四角形 44"/>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6" name="角丸四角形 45"/>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閉じる</a:t>
                </a:r>
                <a:endParaRPr kumimoji="1" lang="ja-JP" altLang="en-US" dirty="0">
                  <a:solidFill>
                    <a:schemeClr val="tx1"/>
                  </a:solidFill>
                </a:endParaRPr>
              </a:p>
            </p:txBody>
          </p:sp>
        </p:gr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画面</a:t>
            </a:r>
            <a:r>
              <a:rPr lang="ja-JP" altLang="en-US" dirty="0" smtClean="0"/>
              <a:t>の設計イメージ</a:t>
            </a:r>
            <a:endParaRPr kumimoji="1" lang="ja-JP" altLang="en-US" dirty="0"/>
          </a:p>
        </p:txBody>
      </p:sp>
      <p:grpSp>
        <p:nvGrpSpPr>
          <p:cNvPr id="3" name="グループ化 2"/>
          <p:cNvGrpSpPr/>
          <p:nvPr/>
        </p:nvGrpSpPr>
        <p:grpSpPr>
          <a:xfrm>
            <a:off x="1357290" y="1357298"/>
            <a:ext cx="5786478" cy="2857520"/>
            <a:chOff x="714348" y="1928802"/>
            <a:chExt cx="5786478" cy="2857520"/>
          </a:xfrm>
        </p:grpSpPr>
        <p:grpSp>
          <p:nvGrpSpPr>
            <p:cNvPr id="4" name="グループ化 18"/>
            <p:cNvGrpSpPr/>
            <p:nvPr/>
          </p:nvGrpSpPr>
          <p:grpSpPr>
            <a:xfrm>
              <a:off x="714350" y="1928802"/>
              <a:ext cx="5786480" cy="2857520"/>
              <a:chOff x="995162" y="1643050"/>
              <a:chExt cx="2795958" cy="2143140"/>
            </a:xfrm>
          </p:grpSpPr>
          <p:sp>
            <p:nvSpPr>
              <p:cNvPr id="18" name="正方形/長方形 17"/>
              <p:cNvSpPr/>
              <p:nvPr/>
            </p:nvSpPr>
            <p:spPr>
              <a:xfrm>
                <a:off x="1000100" y="1831045"/>
                <a:ext cx="2786082" cy="19551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正方形/長方形 18"/>
              <p:cNvSpPr/>
              <p:nvPr/>
            </p:nvSpPr>
            <p:spPr>
              <a:xfrm>
                <a:off x="1000100" y="1643051"/>
                <a:ext cx="2786082" cy="18799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995162" y="1643050"/>
                <a:ext cx="153906" cy="1879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a:t>
                </a:r>
                <a:endParaRPr kumimoji="1" lang="ja-JP" altLang="en-US" dirty="0">
                  <a:solidFill>
                    <a:schemeClr val="tx1"/>
                  </a:solidFill>
                </a:endParaRPr>
              </a:p>
            </p:txBody>
          </p:sp>
          <p:sp>
            <p:nvSpPr>
              <p:cNvPr id="21" name="正方形/長方形 20"/>
              <p:cNvSpPr/>
              <p:nvPr/>
            </p:nvSpPr>
            <p:spPr>
              <a:xfrm>
                <a:off x="3662865" y="1643051"/>
                <a:ext cx="128255" cy="1879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t>
                </a:r>
                <a:endParaRPr kumimoji="1" lang="ja-JP" altLang="en-US" dirty="0">
                  <a:solidFill>
                    <a:schemeClr val="tx1"/>
                  </a:solidFill>
                </a:endParaRPr>
              </a:p>
            </p:txBody>
          </p:sp>
        </p:grpSp>
        <p:sp>
          <p:nvSpPr>
            <p:cNvPr id="5" name="正方形/長方形 4"/>
            <p:cNvSpPr/>
            <p:nvPr/>
          </p:nvSpPr>
          <p:spPr>
            <a:xfrm>
              <a:off x="1000100" y="2285992"/>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社員コード</a:t>
              </a:r>
              <a:endParaRPr kumimoji="1" lang="ja-JP" altLang="en-US" dirty="0">
                <a:solidFill>
                  <a:schemeClr val="tx1"/>
                </a:solidFill>
              </a:endParaRPr>
            </a:p>
          </p:txBody>
        </p:sp>
        <p:sp>
          <p:nvSpPr>
            <p:cNvPr id="6" name="正方形/長方形 5"/>
            <p:cNvSpPr/>
            <p:nvPr/>
          </p:nvSpPr>
          <p:spPr>
            <a:xfrm>
              <a:off x="1000100" y="3071810"/>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社員名</a:t>
              </a:r>
              <a:endParaRPr kumimoji="1" lang="ja-JP" altLang="en-US" dirty="0">
                <a:solidFill>
                  <a:schemeClr val="tx1"/>
                </a:solidFill>
              </a:endParaRPr>
            </a:p>
          </p:txBody>
        </p:sp>
        <p:grpSp>
          <p:nvGrpSpPr>
            <p:cNvPr id="7" name="グループ化 39"/>
            <p:cNvGrpSpPr/>
            <p:nvPr/>
          </p:nvGrpSpPr>
          <p:grpSpPr>
            <a:xfrm>
              <a:off x="5143504" y="2285992"/>
              <a:ext cx="1042451" cy="475573"/>
              <a:chOff x="5286380" y="2285992"/>
              <a:chExt cx="1042451" cy="475573"/>
            </a:xfrm>
          </p:grpSpPr>
          <p:sp>
            <p:nvSpPr>
              <p:cNvPr id="16" name="角丸四角形 15"/>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7" name="角丸四角形 16"/>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検索</a:t>
                </a:r>
                <a:endParaRPr kumimoji="1" lang="ja-JP" altLang="en-US" sz="1600" dirty="0">
                  <a:solidFill>
                    <a:schemeClr val="tx1"/>
                  </a:solidFill>
                </a:endParaRPr>
              </a:p>
            </p:txBody>
          </p:sp>
        </p:grpSp>
        <p:sp>
          <p:nvSpPr>
            <p:cNvPr id="8" name="正方形/長方形 7"/>
            <p:cNvSpPr/>
            <p:nvPr/>
          </p:nvSpPr>
          <p:spPr>
            <a:xfrm>
              <a:off x="2428860" y="235743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FF0000"/>
                  </a:solidFill>
                </a:rPr>
                <a:t>Code</a:t>
              </a:r>
              <a:endParaRPr kumimoji="1" lang="ja-JP" altLang="en-US" dirty="0">
                <a:solidFill>
                  <a:srgbClr val="FF0000"/>
                </a:solidFill>
              </a:endParaRPr>
            </a:p>
          </p:txBody>
        </p:sp>
        <p:cxnSp>
          <p:nvCxnSpPr>
            <p:cNvPr id="9" name="直線コネクタ 8"/>
            <p:cNvCxnSpPr/>
            <p:nvPr/>
          </p:nvCxnSpPr>
          <p:spPr>
            <a:xfrm>
              <a:off x="714348" y="2857496"/>
              <a:ext cx="55721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正方形/長方形 9"/>
            <p:cNvSpPr/>
            <p:nvPr/>
          </p:nvSpPr>
          <p:spPr>
            <a:xfrm>
              <a:off x="2428860" y="307181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FF0000"/>
                  </a:solidFill>
                </a:rPr>
                <a:t>Name</a:t>
              </a:r>
              <a:endParaRPr kumimoji="1" lang="ja-JP" altLang="en-US" dirty="0">
                <a:solidFill>
                  <a:srgbClr val="FF0000"/>
                </a:solidFill>
              </a:endParaRPr>
            </a:p>
          </p:txBody>
        </p:sp>
        <p:sp>
          <p:nvSpPr>
            <p:cNvPr id="11" name="正方形/長方形 10"/>
            <p:cNvSpPr/>
            <p:nvPr/>
          </p:nvSpPr>
          <p:spPr>
            <a:xfrm>
              <a:off x="1000100" y="3571876"/>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生年月日</a:t>
              </a:r>
              <a:endParaRPr kumimoji="1" lang="ja-JP" altLang="en-US" dirty="0">
                <a:solidFill>
                  <a:schemeClr val="tx1"/>
                </a:solidFill>
              </a:endParaRPr>
            </a:p>
          </p:txBody>
        </p:sp>
        <p:sp>
          <p:nvSpPr>
            <p:cNvPr id="12" name="正方形/長方形 11"/>
            <p:cNvSpPr/>
            <p:nvPr/>
          </p:nvSpPr>
          <p:spPr>
            <a:xfrm>
              <a:off x="2428860" y="3571876"/>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FF0000"/>
                  </a:solidFill>
                </a:rPr>
                <a:t>Birthday</a:t>
              </a:r>
              <a:endParaRPr kumimoji="1" lang="ja-JP" altLang="en-US" dirty="0">
                <a:solidFill>
                  <a:srgbClr val="FF0000"/>
                </a:solidFill>
              </a:endParaRPr>
            </a:p>
          </p:txBody>
        </p:sp>
        <p:grpSp>
          <p:nvGrpSpPr>
            <p:cNvPr id="13" name="グループ化 43"/>
            <p:cNvGrpSpPr/>
            <p:nvPr/>
          </p:nvGrpSpPr>
          <p:grpSpPr>
            <a:xfrm>
              <a:off x="5143504" y="4071942"/>
              <a:ext cx="1042451" cy="475573"/>
              <a:chOff x="5286380" y="2285992"/>
              <a:chExt cx="1042451" cy="475573"/>
            </a:xfrm>
          </p:grpSpPr>
          <p:sp>
            <p:nvSpPr>
              <p:cNvPr id="14" name="角丸四角形 13"/>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角丸四角形 14"/>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閉じる</a:t>
                </a:r>
                <a:endParaRPr kumimoji="1" lang="ja-JP" altLang="en-US" dirty="0">
                  <a:solidFill>
                    <a:schemeClr val="tx1"/>
                  </a:solidFill>
                </a:endParaRPr>
              </a:p>
            </p:txBody>
          </p:sp>
        </p:gr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285728"/>
            <a:ext cx="8286808" cy="706437"/>
          </a:xfrm>
        </p:spPr>
        <p:txBody>
          <a:bodyPr/>
          <a:lstStyle/>
          <a:p>
            <a:r>
              <a:rPr lang="en-US" altLang="ja-JP" dirty="0" smtClean="0"/>
              <a:t>Form</a:t>
            </a:r>
            <a:r>
              <a:rPr lang="ja-JP" altLang="en-US" dirty="0" smtClean="0"/>
              <a:t>のコードイメージ</a:t>
            </a:r>
            <a:endParaRPr kumimoji="1" lang="ja-JP" altLang="en-US" dirty="0"/>
          </a:p>
        </p:txBody>
      </p:sp>
      <p:sp>
        <p:nvSpPr>
          <p:cNvPr id="4" name="メモ 3"/>
          <p:cNvSpPr/>
          <p:nvPr/>
        </p:nvSpPr>
        <p:spPr>
          <a:xfrm>
            <a:off x="785786" y="1214422"/>
            <a:ext cx="7072362" cy="4286280"/>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Form::</a:t>
            </a:r>
            <a:r>
              <a:rPr kumimoji="1" lang="en-US" altLang="ja-JP" dirty="0" err="1" smtClean="0">
                <a:solidFill>
                  <a:schemeClr val="tx1"/>
                </a:solidFill>
              </a:rPr>
              <a:t>OnSearchClick</a:t>
            </a:r>
            <a:r>
              <a:rPr kumimoji="1"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    string </a:t>
            </a:r>
            <a:r>
              <a:rPr lang="en-US" altLang="ja-JP" dirty="0" smtClean="0">
                <a:solidFill>
                  <a:srgbClr val="FF0000"/>
                </a:solidFill>
              </a:rPr>
              <a:t>Code</a:t>
            </a:r>
            <a:r>
              <a:rPr lang="en-US" altLang="ja-JP" dirty="0" smtClean="0">
                <a:solidFill>
                  <a:schemeClr val="tx1"/>
                </a:solidFill>
              </a:rPr>
              <a:t> = </a:t>
            </a:r>
            <a:r>
              <a:rPr lang="en-US" altLang="ja-JP" dirty="0" smtClean="0">
                <a:solidFill>
                  <a:srgbClr val="FF0000"/>
                </a:solidFill>
              </a:rPr>
              <a:t>Code-</a:t>
            </a:r>
            <a:r>
              <a:rPr lang="en-US" altLang="ja-JP" dirty="0" smtClean="0">
                <a:solidFill>
                  <a:schemeClr val="tx1"/>
                </a:solidFill>
              </a:rPr>
              <a:t>&gt;Text;</a:t>
            </a:r>
          </a:p>
          <a:p>
            <a:r>
              <a:rPr lang="en-US" altLang="ja-JP" dirty="0" smtClean="0">
                <a:solidFill>
                  <a:schemeClr val="tx1"/>
                </a:solidFill>
              </a:rPr>
              <a:t> </a:t>
            </a:r>
            <a:r>
              <a:rPr lang="en-US" altLang="ja-JP" dirty="0" smtClean="0">
                <a:solidFill>
                  <a:schemeClr val="tx1"/>
                </a:solidFill>
              </a:rPr>
              <a:t>   string </a:t>
            </a:r>
            <a:r>
              <a:rPr lang="en-US" altLang="ja-JP" dirty="0" smtClean="0">
                <a:solidFill>
                  <a:srgbClr val="FF0000"/>
                </a:solidFill>
              </a:rPr>
              <a:t>Name</a:t>
            </a:r>
            <a:r>
              <a:rPr lang="en-US" altLang="ja-JP" dirty="0" smtClean="0">
                <a:solidFill>
                  <a:schemeClr val="tx1"/>
                </a:solidFill>
              </a:rPr>
              <a:t>, </a:t>
            </a:r>
            <a:r>
              <a:rPr lang="en-US" altLang="ja-JP" dirty="0" smtClean="0">
                <a:solidFill>
                  <a:srgbClr val="FF0000"/>
                </a:solidFill>
              </a:rPr>
              <a:t>Birthday</a:t>
            </a:r>
            <a:r>
              <a:rPr lang="en-US" altLang="ja-JP" dirty="0" smtClean="0">
                <a:solidFill>
                  <a:schemeClr val="tx1"/>
                </a:solidFill>
              </a:rPr>
              <a:t>;</a:t>
            </a:r>
          </a:p>
          <a:p>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ret = Logic-&gt;Check( </a:t>
            </a:r>
            <a:r>
              <a:rPr lang="en-US" altLang="ja-JP" dirty="0" smtClean="0">
                <a:solidFill>
                  <a:srgbClr val="FF0000"/>
                </a:solidFill>
              </a:rPr>
              <a:t>Code</a:t>
            </a:r>
            <a:r>
              <a:rPr lang="en-US" altLang="ja-JP" dirty="0" smtClean="0">
                <a:solidFill>
                  <a:schemeClr val="tx1"/>
                </a:solidFill>
              </a:rPr>
              <a:t> ); </a:t>
            </a:r>
          </a:p>
          <a:p>
            <a:r>
              <a:rPr kumimoji="1" lang="en-US" altLang="ja-JP" dirty="0" smtClean="0">
                <a:solidFill>
                  <a:schemeClr val="tx1"/>
                </a:solidFill>
              </a:rPr>
              <a:t> </a:t>
            </a:r>
            <a:r>
              <a:rPr kumimoji="1" lang="en-US" altLang="ja-JP" dirty="0" smtClean="0">
                <a:solidFill>
                  <a:schemeClr val="tx1"/>
                </a:solidFill>
              </a:rPr>
              <a:t>   if( ret == true )</a:t>
            </a:r>
          </a:p>
          <a:p>
            <a:r>
              <a:rPr lang="en-US" altLang="ja-JP" dirty="0" smtClean="0">
                <a:solidFill>
                  <a:schemeClr val="tx1"/>
                </a:solidFill>
              </a:rPr>
              <a:t> </a:t>
            </a:r>
            <a:r>
              <a:rPr lang="en-US" altLang="ja-JP" dirty="0" smtClean="0">
                <a:solidFill>
                  <a:schemeClr val="tx1"/>
                </a:solidFill>
              </a:rPr>
              <a:t>   {</a:t>
            </a:r>
          </a:p>
          <a:p>
            <a:r>
              <a:rPr kumimoji="1" lang="en-US" altLang="ja-JP" dirty="0" smtClean="0">
                <a:solidFill>
                  <a:schemeClr val="tx1"/>
                </a:solidFill>
              </a:rPr>
              <a:t> </a:t>
            </a:r>
            <a:r>
              <a:rPr kumimoji="1" lang="en-US" altLang="ja-JP" dirty="0" smtClean="0">
                <a:solidFill>
                  <a:schemeClr val="tx1"/>
                </a:solidFill>
              </a:rPr>
              <a:t>       ret = Logic-&gt;</a:t>
            </a:r>
            <a:r>
              <a:rPr kumimoji="1" lang="en-US" altLang="ja-JP" dirty="0" err="1" smtClean="0">
                <a:solidFill>
                  <a:schemeClr val="tx1"/>
                </a:solidFill>
              </a:rPr>
              <a:t>GetPerson</a:t>
            </a:r>
            <a:r>
              <a:rPr kumimoji="1" lang="en-US" altLang="ja-JP" dirty="0" smtClean="0">
                <a:solidFill>
                  <a:schemeClr val="tx1"/>
                </a:solidFill>
              </a:rPr>
              <a:t>( </a:t>
            </a:r>
            <a:r>
              <a:rPr kumimoji="1" lang="en-US" altLang="ja-JP" dirty="0" smtClean="0">
                <a:solidFill>
                  <a:srgbClr val="FF0000"/>
                </a:solidFill>
              </a:rPr>
              <a:t>Code</a:t>
            </a:r>
            <a:r>
              <a:rPr kumimoji="1" lang="en-US" altLang="ja-JP" dirty="0" smtClean="0">
                <a:solidFill>
                  <a:schemeClr val="tx1"/>
                </a:solidFill>
              </a:rPr>
              <a:t>, &amp;</a:t>
            </a:r>
            <a:r>
              <a:rPr kumimoji="1" lang="en-US" altLang="ja-JP" dirty="0" smtClean="0">
                <a:solidFill>
                  <a:srgbClr val="FF0000"/>
                </a:solidFill>
              </a:rPr>
              <a:t>Name</a:t>
            </a:r>
            <a:r>
              <a:rPr kumimoji="1" lang="en-US" altLang="ja-JP" dirty="0" smtClean="0">
                <a:solidFill>
                  <a:schemeClr val="tx1"/>
                </a:solidFill>
              </a:rPr>
              <a:t>, &amp;</a:t>
            </a:r>
            <a:r>
              <a:rPr kumimoji="1" lang="en-US" altLang="ja-JP" dirty="0" smtClean="0">
                <a:solidFill>
                  <a:srgbClr val="FF0000"/>
                </a:solidFill>
              </a:rPr>
              <a:t>Birthday</a:t>
            </a:r>
            <a:r>
              <a:rPr kumimoji="1" lang="en-US" altLang="ja-JP" dirty="0" smtClean="0">
                <a:solidFill>
                  <a:schemeClr val="tx1"/>
                </a:solidFill>
              </a:rPr>
              <a:t> );</a:t>
            </a:r>
          </a:p>
          <a:p>
            <a:r>
              <a:rPr lang="en-US" altLang="ja-JP" dirty="0" smtClean="0">
                <a:solidFill>
                  <a:schemeClr val="tx1"/>
                </a:solidFill>
              </a:rPr>
              <a:t> </a:t>
            </a:r>
            <a:r>
              <a:rPr lang="en-US" altLang="ja-JP" dirty="0" smtClean="0">
                <a:solidFill>
                  <a:schemeClr val="tx1"/>
                </a:solidFill>
              </a:rPr>
              <a:t>   }</a:t>
            </a:r>
          </a:p>
          <a:p>
            <a:r>
              <a:rPr kumimoji="1" lang="en-US" altLang="ja-JP" dirty="0" smtClean="0">
                <a:solidFill>
                  <a:schemeClr val="tx1"/>
                </a:solidFill>
              </a:rPr>
              <a:t> </a:t>
            </a:r>
            <a:r>
              <a:rPr kumimoji="1" lang="en-US" altLang="ja-JP" dirty="0" smtClean="0">
                <a:solidFill>
                  <a:schemeClr val="tx1"/>
                </a:solidFill>
              </a:rPr>
              <a:t>   </a:t>
            </a:r>
            <a:r>
              <a:rPr kumimoji="1" lang="en-US" altLang="ja-JP" dirty="0" smtClean="0">
                <a:solidFill>
                  <a:srgbClr val="FF0000"/>
                </a:solidFill>
              </a:rPr>
              <a:t>Name-</a:t>
            </a:r>
            <a:r>
              <a:rPr kumimoji="1" lang="en-US" altLang="ja-JP" dirty="0" smtClean="0">
                <a:solidFill>
                  <a:schemeClr val="tx1"/>
                </a:solidFill>
              </a:rPr>
              <a:t>&gt;Text = </a:t>
            </a:r>
            <a:r>
              <a:rPr kumimoji="1" lang="en-US" altLang="ja-JP" dirty="0" smtClean="0">
                <a:solidFill>
                  <a:srgbClr val="FF0000"/>
                </a:solidFill>
              </a:rPr>
              <a:t>Name</a:t>
            </a:r>
            <a:r>
              <a:rPr kumimoji="1" lang="en-US" altLang="ja-JP" dirty="0" smtClean="0">
                <a:solidFill>
                  <a:schemeClr val="tx1"/>
                </a:solidFill>
              </a:rPr>
              <a:t>;</a:t>
            </a:r>
          </a:p>
          <a:p>
            <a:r>
              <a:rPr lang="en-US" altLang="ja-JP" dirty="0" smtClean="0">
                <a:solidFill>
                  <a:schemeClr val="tx1"/>
                </a:solidFill>
              </a:rPr>
              <a:t> </a:t>
            </a:r>
            <a:r>
              <a:rPr lang="en-US" altLang="ja-JP" dirty="0" smtClean="0">
                <a:solidFill>
                  <a:schemeClr val="tx1"/>
                </a:solidFill>
              </a:rPr>
              <a:t>   </a:t>
            </a:r>
            <a:r>
              <a:rPr lang="en-US" altLang="ja-JP" dirty="0" smtClean="0">
                <a:solidFill>
                  <a:srgbClr val="FF0000"/>
                </a:solidFill>
              </a:rPr>
              <a:t>Birthday-</a:t>
            </a:r>
            <a:r>
              <a:rPr lang="en-US" altLang="ja-JP" dirty="0" smtClean="0">
                <a:solidFill>
                  <a:schemeClr val="tx1"/>
                </a:solidFill>
              </a:rPr>
              <a:t>&gt;Text = </a:t>
            </a:r>
            <a:r>
              <a:rPr lang="en-US" altLang="ja-JP" dirty="0" smtClean="0">
                <a:solidFill>
                  <a:srgbClr val="FF0000"/>
                </a:solidFill>
              </a:rPr>
              <a:t>Birthday</a:t>
            </a:r>
            <a:r>
              <a:rPr lang="en-US" altLang="ja-JP" dirty="0" smtClean="0">
                <a:solidFill>
                  <a:schemeClr val="tx1"/>
                </a:solidFill>
              </a:rPr>
              <a:t>;</a:t>
            </a:r>
            <a:endParaRPr kumimoji="1" lang="en-US" altLang="ja-JP" dirty="0" smtClean="0">
              <a:solidFill>
                <a:schemeClr val="tx1"/>
              </a:solidFill>
            </a:endParaRPr>
          </a:p>
          <a:p>
            <a:r>
              <a:rPr lang="en-US" altLang="ja-JP" dirty="0" smtClean="0">
                <a:solidFill>
                  <a:schemeClr val="tx1"/>
                </a:solidFill>
              </a:rPr>
              <a:t> </a:t>
            </a:r>
            <a:r>
              <a:rPr lang="en-US" altLang="ja-JP" dirty="0" smtClean="0">
                <a:solidFill>
                  <a:schemeClr val="tx1"/>
                </a:solidFill>
              </a:rPr>
              <a:t>          :</a:t>
            </a:r>
          </a:p>
          <a:p>
            <a:endParaRPr kumimoji="1" lang="ja-JP" altLang="en-US" dirty="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Logic</a:t>
            </a:r>
            <a:r>
              <a:rPr kumimoji="1" lang="ja-JP" altLang="en-US" dirty="0" smtClean="0"/>
              <a:t>のコードイメージ</a:t>
            </a:r>
            <a:endParaRPr kumimoji="1" lang="ja-JP" altLang="en-US" dirty="0"/>
          </a:p>
        </p:txBody>
      </p:sp>
      <p:sp>
        <p:nvSpPr>
          <p:cNvPr id="3" name="メモ 2"/>
          <p:cNvSpPr/>
          <p:nvPr/>
        </p:nvSpPr>
        <p:spPr>
          <a:xfrm>
            <a:off x="785786" y="1214422"/>
            <a:ext cx="7500990" cy="3857652"/>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err="1" smtClean="0">
                <a:solidFill>
                  <a:schemeClr val="tx1"/>
                </a:solidFill>
              </a:rPr>
              <a:t>bool</a:t>
            </a:r>
            <a:r>
              <a:rPr kumimoji="1" lang="en-US" altLang="ja-JP" dirty="0" smtClean="0">
                <a:solidFill>
                  <a:schemeClr val="tx1"/>
                </a:solidFill>
              </a:rPr>
              <a:t> Logic::Check( string </a:t>
            </a:r>
            <a:r>
              <a:rPr kumimoji="1" lang="en-US" altLang="ja-JP" dirty="0" smtClean="0">
                <a:solidFill>
                  <a:srgbClr val="FF0000"/>
                </a:solidFill>
              </a:rPr>
              <a:t>Code</a:t>
            </a:r>
            <a:r>
              <a:rPr kumimoji="1" lang="en-US" altLang="ja-JP" dirty="0" smtClean="0">
                <a:solidFill>
                  <a:schemeClr val="tx1"/>
                </a:solidFill>
              </a:rPr>
              <a:t> )</a:t>
            </a:r>
          </a:p>
          <a:p>
            <a:r>
              <a:rPr lang="en-US" altLang="ja-JP" dirty="0" smtClean="0">
                <a:solidFill>
                  <a:schemeClr val="tx1"/>
                </a:solidFill>
              </a:rPr>
              <a:t>{</a:t>
            </a:r>
          </a:p>
          <a:p>
            <a:r>
              <a:rPr kumimoji="1" lang="en-US" altLang="ja-JP" dirty="0" smtClean="0">
                <a:solidFill>
                  <a:schemeClr val="tx1"/>
                </a:solidFill>
              </a:rPr>
              <a:t> </a:t>
            </a:r>
            <a:r>
              <a:rPr kumimoji="1" lang="en-US" altLang="ja-JP" dirty="0" smtClean="0">
                <a:solidFill>
                  <a:schemeClr val="tx1"/>
                </a:solidFill>
              </a:rPr>
              <a:t>   // </a:t>
            </a:r>
            <a:r>
              <a:rPr lang="en-US" altLang="ja-JP" dirty="0" smtClean="0">
                <a:solidFill>
                  <a:srgbClr val="FF0000"/>
                </a:solidFill>
              </a:rPr>
              <a:t>Code</a:t>
            </a:r>
            <a:r>
              <a:rPr kumimoji="1" lang="ja-JP" altLang="en-US" dirty="0" smtClean="0">
                <a:solidFill>
                  <a:schemeClr val="tx1"/>
                </a:solidFill>
              </a:rPr>
              <a:t>の妥当性検証</a:t>
            </a:r>
            <a:endParaRPr kumimoji="1" lang="en-US" altLang="ja-JP" dirty="0" smtClean="0">
              <a:solidFill>
                <a:schemeClr val="tx1"/>
              </a:solidFill>
            </a:endParaRPr>
          </a:p>
          <a:p>
            <a:r>
              <a:rPr kumimoji="1" lang="en-US" altLang="ja-JP" dirty="0" smtClean="0">
                <a:solidFill>
                  <a:schemeClr val="tx1"/>
                </a:solidFill>
              </a:rPr>
              <a:t>    return </a:t>
            </a:r>
            <a:r>
              <a:rPr kumimoji="1" lang="ja-JP" altLang="en-US" dirty="0" smtClean="0">
                <a:solidFill>
                  <a:schemeClr val="tx1"/>
                </a:solidFill>
              </a:rPr>
              <a:t>真偽</a:t>
            </a:r>
            <a:r>
              <a:rPr kumimoji="1" lang="en-US" altLang="ja-JP" dirty="0" smtClean="0">
                <a:solidFill>
                  <a:schemeClr val="tx1"/>
                </a:solidFill>
              </a:rPr>
              <a:t>;</a:t>
            </a:r>
          </a:p>
          <a:p>
            <a:r>
              <a:rPr lang="en-US" altLang="ja-JP" dirty="0" smtClean="0">
                <a:solidFill>
                  <a:schemeClr val="tx1"/>
                </a:solidFill>
              </a:rPr>
              <a:t>}</a:t>
            </a:r>
          </a:p>
          <a:p>
            <a:endParaRPr kumimoji="1" lang="en-US" altLang="ja-JP" dirty="0" smtClean="0">
              <a:solidFill>
                <a:schemeClr val="tx1"/>
              </a:solidFill>
            </a:endParaRPr>
          </a:p>
          <a:p>
            <a:r>
              <a:rPr lang="en-US" altLang="ja-JP" dirty="0" err="1" smtClean="0">
                <a:solidFill>
                  <a:schemeClr val="tx1"/>
                </a:solidFill>
              </a:rPr>
              <a:t>bool</a:t>
            </a:r>
            <a:r>
              <a:rPr lang="en-US" altLang="ja-JP" dirty="0" smtClean="0">
                <a:solidFill>
                  <a:schemeClr val="tx1"/>
                </a:solidFill>
              </a:rPr>
              <a:t> Logic::</a:t>
            </a:r>
            <a:r>
              <a:rPr lang="en-US" altLang="ja-JP" dirty="0" err="1" smtClean="0">
                <a:solidFill>
                  <a:schemeClr val="tx1"/>
                </a:solidFill>
              </a:rPr>
              <a:t>GetPerson</a:t>
            </a:r>
            <a:r>
              <a:rPr lang="en-US" altLang="ja-JP" dirty="0" smtClean="0">
                <a:solidFill>
                  <a:schemeClr val="tx1"/>
                </a:solidFill>
              </a:rPr>
              <a:t>( string </a:t>
            </a:r>
            <a:r>
              <a:rPr lang="en-US" altLang="ja-JP" dirty="0" smtClean="0">
                <a:solidFill>
                  <a:srgbClr val="FF0000"/>
                </a:solidFill>
              </a:rPr>
              <a:t>Code</a:t>
            </a:r>
            <a:r>
              <a:rPr lang="en-US" altLang="ja-JP" dirty="0" smtClean="0">
                <a:solidFill>
                  <a:schemeClr val="tx1"/>
                </a:solidFill>
              </a:rPr>
              <a:t>, string *</a:t>
            </a:r>
            <a:r>
              <a:rPr lang="en-US" altLang="ja-JP" dirty="0" smtClean="0">
                <a:solidFill>
                  <a:srgbClr val="FF0000"/>
                </a:solidFill>
              </a:rPr>
              <a:t>Name</a:t>
            </a:r>
            <a:r>
              <a:rPr lang="en-US" altLang="ja-JP" dirty="0" smtClean="0">
                <a:solidFill>
                  <a:schemeClr val="tx1"/>
                </a:solidFill>
              </a:rPr>
              <a:t>, string *</a:t>
            </a:r>
            <a:r>
              <a:rPr lang="en-US" altLang="ja-JP" dirty="0" smtClean="0">
                <a:solidFill>
                  <a:srgbClr val="FF0000"/>
                </a:solidFill>
              </a:rPr>
              <a:t>Birthday </a:t>
            </a:r>
            <a:r>
              <a:rPr lang="en-US" altLang="ja-JP" dirty="0" smtClean="0">
                <a:solidFill>
                  <a:schemeClr val="tx1"/>
                </a:solidFill>
              </a:rPr>
              <a:t>)</a:t>
            </a:r>
          </a:p>
          <a:p>
            <a:r>
              <a:rPr kumimoji="1" lang="en-US" altLang="ja-JP" dirty="0" smtClean="0">
                <a:solidFill>
                  <a:schemeClr val="tx1"/>
                </a:solidFill>
              </a:rPr>
              <a:t>{</a:t>
            </a:r>
          </a:p>
          <a:p>
            <a:r>
              <a:rPr lang="en-US" altLang="ja-JP" dirty="0" smtClean="0">
                <a:solidFill>
                  <a:schemeClr val="tx1"/>
                </a:solidFill>
              </a:rPr>
              <a:t> </a:t>
            </a:r>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exist = DAL-&gt;</a:t>
            </a:r>
            <a:r>
              <a:rPr lang="en-US" altLang="ja-JP" dirty="0" err="1" smtClean="0">
                <a:solidFill>
                  <a:schemeClr val="tx1"/>
                </a:solidFill>
              </a:rPr>
              <a:t>QueryPerson</a:t>
            </a:r>
            <a:r>
              <a:rPr lang="en-US" altLang="ja-JP" dirty="0" smtClean="0">
                <a:solidFill>
                  <a:schemeClr val="tx1"/>
                </a:solidFill>
              </a:rPr>
              <a:t>(</a:t>
            </a:r>
            <a:r>
              <a:rPr lang="en-US" altLang="ja-JP" dirty="0" smtClean="0">
                <a:solidFill>
                  <a:srgbClr val="FF0000"/>
                </a:solidFill>
              </a:rPr>
              <a:t>Code</a:t>
            </a:r>
            <a:r>
              <a:rPr lang="en-US" altLang="ja-JP" dirty="0" smtClean="0">
                <a:solidFill>
                  <a:schemeClr val="tx1"/>
                </a:solidFill>
              </a:rPr>
              <a:t>, </a:t>
            </a:r>
            <a:r>
              <a:rPr lang="en-US" altLang="ja-JP" dirty="0" smtClean="0">
                <a:solidFill>
                  <a:srgbClr val="FF0000"/>
                </a:solidFill>
              </a:rPr>
              <a:t>Name, Birthday </a:t>
            </a:r>
            <a:r>
              <a:rPr lang="en-US" altLang="ja-JP" dirty="0" smtClean="0">
                <a:solidFill>
                  <a:schemeClr val="tx1"/>
                </a:solidFill>
              </a:rPr>
              <a:t>);</a:t>
            </a:r>
          </a:p>
          <a:p>
            <a:r>
              <a:rPr kumimoji="1" lang="en-US" altLang="ja-JP" dirty="0" smtClean="0">
                <a:solidFill>
                  <a:schemeClr val="tx1"/>
                </a:solidFill>
              </a:rPr>
              <a:t> </a:t>
            </a:r>
            <a:r>
              <a:rPr kumimoji="1" lang="en-US" altLang="ja-JP" dirty="0" smtClean="0">
                <a:solidFill>
                  <a:schemeClr val="tx1"/>
                </a:solidFill>
              </a:rPr>
              <a:t>   return exist;</a:t>
            </a:r>
          </a:p>
          <a:p>
            <a:r>
              <a:rPr lang="en-US" altLang="ja-JP" dirty="0" smtClean="0">
                <a:solidFill>
                  <a:schemeClr val="tx1"/>
                </a:solidFill>
              </a:rPr>
              <a:t>}</a:t>
            </a:r>
            <a:endParaRPr kumimoji="1" lang="ja-JP" altLang="en-US" dirty="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DAL</a:t>
            </a:r>
            <a:r>
              <a:rPr kumimoji="1" lang="ja-JP" altLang="en-US" dirty="0" smtClean="0"/>
              <a:t>のコードイメージ</a:t>
            </a:r>
            <a:endParaRPr kumimoji="1" lang="ja-JP" altLang="en-US" dirty="0"/>
          </a:p>
        </p:txBody>
      </p:sp>
      <p:sp>
        <p:nvSpPr>
          <p:cNvPr id="3" name="メモ 2"/>
          <p:cNvSpPr/>
          <p:nvPr/>
        </p:nvSpPr>
        <p:spPr>
          <a:xfrm>
            <a:off x="500034" y="1000108"/>
            <a:ext cx="8072494" cy="4786346"/>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DAL::</a:t>
            </a:r>
            <a:r>
              <a:rPr kumimoji="1" lang="en-US" altLang="ja-JP" dirty="0" err="1" smtClean="0">
                <a:solidFill>
                  <a:schemeClr val="tx1"/>
                </a:solidFill>
              </a:rPr>
              <a:t>QueryPerson</a:t>
            </a:r>
            <a:r>
              <a:rPr kumimoji="1" lang="en-US" altLang="ja-JP" dirty="0" smtClean="0">
                <a:solidFill>
                  <a:schemeClr val="tx1"/>
                </a:solidFill>
              </a:rPr>
              <a:t>(</a:t>
            </a:r>
            <a:r>
              <a:rPr lang="en-US" altLang="ja-JP" dirty="0" smtClean="0">
                <a:solidFill>
                  <a:schemeClr val="tx1"/>
                </a:solidFill>
              </a:rPr>
              <a:t> </a:t>
            </a:r>
            <a:r>
              <a:rPr lang="en-US" altLang="ja-JP" dirty="0" smtClean="0">
                <a:solidFill>
                  <a:schemeClr val="tx1"/>
                </a:solidFill>
              </a:rPr>
              <a:t>string </a:t>
            </a:r>
            <a:r>
              <a:rPr lang="en-US" altLang="ja-JP" dirty="0" smtClean="0">
                <a:solidFill>
                  <a:srgbClr val="FF0000"/>
                </a:solidFill>
              </a:rPr>
              <a:t>Code</a:t>
            </a:r>
            <a:r>
              <a:rPr lang="en-US" altLang="ja-JP" dirty="0" smtClean="0">
                <a:solidFill>
                  <a:schemeClr val="tx1"/>
                </a:solidFill>
              </a:rPr>
              <a:t>, string </a:t>
            </a:r>
            <a:r>
              <a:rPr lang="en-US" altLang="ja-JP" dirty="0" smtClean="0">
                <a:solidFill>
                  <a:schemeClr val="tx1"/>
                </a:solidFill>
              </a:rPr>
              <a:t>*</a:t>
            </a:r>
            <a:r>
              <a:rPr lang="en-US" altLang="ja-JP" dirty="0" smtClean="0">
                <a:solidFill>
                  <a:srgbClr val="FF0000"/>
                </a:solidFill>
              </a:rPr>
              <a:t>Name</a:t>
            </a:r>
            <a:r>
              <a:rPr lang="en-US" altLang="ja-JP" dirty="0" smtClean="0">
                <a:solidFill>
                  <a:schemeClr val="tx1"/>
                </a:solidFill>
              </a:rPr>
              <a:t>, string </a:t>
            </a:r>
            <a:r>
              <a:rPr lang="en-US" altLang="ja-JP" dirty="0" smtClean="0">
                <a:solidFill>
                  <a:schemeClr val="tx1"/>
                </a:solidFill>
              </a:rPr>
              <a:t>*</a:t>
            </a:r>
            <a:r>
              <a:rPr lang="en-US" altLang="ja-JP" dirty="0" smtClean="0">
                <a:solidFill>
                  <a:srgbClr val="FF0000"/>
                </a:solidFill>
              </a:rPr>
              <a:t>Birthday </a:t>
            </a:r>
            <a:r>
              <a:rPr kumimoji="1"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     string SQL=“SELECT * from </a:t>
            </a:r>
            <a:r>
              <a:rPr lang="en-US" altLang="ja-JP" dirty="0" err="1" smtClean="0">
                <a:solidFill>
                  <a:schemeClr val="tx1"/>
                </a:solidFill>
              </a:rPr>
              <a:t>PersonTable</a:t>
            </a:r>
            <a:r>
              <a:rPr lang="en-US" altLang="ja-JP" dirty="0" smtClean="0">
                <a:solidFill>
                  <a:schemeClr val="tx1"/>
                </a:solidFill>
              </a:rPr>
              <a:t> “</a:t>
            </a:r>
          </a:p>
          <a:p>
            <a:r>
              <a:rPr lang="en-US" altLang="ja-JP" dirty="0" smtClean="0">
                <a:solidFill>
                  <a:schemeClr val="tx1"/>
                </a:solidFill>
              </a:rPr>
              <a:t> </a:t>
            </a:r>
            <a:r>
              <a:rPr lang="en-US" altLang="ja-JP" dirty="0" smtClean="0">
                <a:solidFill>
                  <a:schemeClr val="tx1"/>
                </a:solidFill>
              </a:rPr>
              <a:t>                       “where (</a:t>
            </a:r>
            <a:r>
              <a:rPr lang="en-US" altLang="ja-JP" dirty="0" smtClean="0">
                <a:solidFill>
                  <a:srgbClr val="FF0000"/>
                </a:solidFill>
              </a:rPr>
              <a:t>Code</a:t>
            </a:r>
            <a:r>
              <a:rPr lang="en-US" altLang="ja-JP" dirty="0" smtClean="0">
                <a:solidFill>
                  <a:schemeClr val="tx1"/>
                </a:solidFill>
              </a:rPr>
              <a:t>=\‘%s\’)”;                        </a:t>
            </a:r>
          </a:p>
          <a:p>
            <a:r>
              <a:rPr lang="en-US" altLang="ja-JP" dirty="0" smtClean="0">
                <a:solidFill>
                  <a:schemeClr val="tx1"/>
                </a:solidFill>
              </a:rPr>
              <a:t>     try</a:t>
            </a:r>
          </a:p>
          <a:p>
            <a:r>
              <a:rPr lang="en-US" altLang="ja-JP" dirty="0" smtClean="0">
                <a:solidFill>
                  <a:schemeClr val="tx1"/>
                </a:solidFill>
              </a:rPr>
              <a:t>     {</a:t>
            </a:r>
          </a:p>
          <a:p>
            <a:r>
              <a:rPr lang="en-US" altLang="ja-JP" dirty="0" smtClean="0">
                <a:solidFill>
                  <a:schemeClr val="tx1"/>
                </a:solidFill>
              </a:rPr>
              <a:t>         </a:t>
            </a:r>
            <a:r>
              <a:rPr lang="en-US" altLang="ja-JP" dirty="0" err="1" smtClean="0">
                <a:solidFill>
                  <a:schemeClr val="tx1"/>
                </a:solidFill>
              </a:rPr>
              <a:t>SQL.FormatString</a:t>
            </a:r>
            <a:r>
              <a:rPr lang="en-US" altLang="ja-JP" dirty="0" smtClean="0">
                <a:solidFill>
                  <a:schemeClr val="tx1"/>
                </a:solidFill>
              </a:rPr>
              <a:t>( </a:t>
            </a:r>
            <a:r>
              <a:rPr lang="en-US" altLang="ja-JP" dirty="0" smtClean="0">
                <a:solidFill>
                  <a:srgbClr val="FF0000"/>
                </a:solidFill>
              </a:rPr>
              <a:t>Code </a:t>
            </a:r>
            <a:r>
              <a:rPr lang="en-US" altLang="ja-JP" dirty="0" smtClean="0">
                <a:solidFill>
                  <a:schemeClr val="tx1"/>
                </a:solidFill>
              </a:rPr>
              <a:t>);</a:t>
            </a:r>
          </a:p>
          <a:p>
            <a:endParaRPr lang="en-US" altLang="ja-JP" dirty="0" smtClean="0">
              <a:solidFill>
                <a:schemeClr val="tx1"/>
              </a:solidFill>
            </a:endParaRPr>
          </a:p>
          <a:p>
            <a:r>
              <a:rPr lang="en-US" altLang="ja-JP" dirty="0" smtClean="0">
                <a:solidFill>
                  <a:schemeClr val="tx1"/>
                </a:solidFill>
              </a:rPr>
              <a:t> </a:t>
            </a:r>
            <a:r>
              <a:rPr lang="en-US" altLang="ja-JP" dirty="0" smtClean="0">
                <a:solidFill>
                  <a:schemeClr val="tx1"/>
                </a:solidFill>
              </a:rPr>
              <a:t>        </a:t>
            </a:r>
            <a:r>
              <a:rPr lang="en-US" altLang="ja-JP" dirty="0" err="1" smtClean="0">
                <a:solidFill>
                  <a:schemeClr val="tx1"/>
                </a:solidFill>
              </a:rPr>
              <a:t>DataBase</a:t>
            </a:r>
            <a:r>
              <a:rPr lang="en-US" altLang="ja-JP" dirty="0" smtClean="0">
                <a:solidFill>
                  <a:schemeClr val="tx1"/>
                </a:solidFill>
              </a:rPr>
              <a:t>-&gt;Query( SQL );</a:t>
            </a:r>
          </a:p>
          <a:p>
            <a:r>
              <a:rPr lang="en-US" altLang="ja-JP" dirty="0" smtClean="0">
                <a:solidFill>
                  <a:schemeClr val="tx1"/>
                </a:solidFill>
              </a:rPr>
              <a:t> </a:t>
            </a:r>
            <a:r>
              <a:rPr lang="en-US" altLang="ja-JP" dirty="0" smtClean="0">
                <a:solidFill>
                  <a:schemeClr val="tx1"/>
                </a:solidFill>
              </a:rPr>
              <a:t>        if( </a:t>
            </a:r>
            <a:r>
              <a:rPr lang="en-US" altLang="ja-JP" dirty="0" err="1" smtClean="0">
                <a:solidFill>
                  <a:schemeClr val="tx1"/>
                </a:solidFill>
              </a:rPr>
              <a:t>DataSet</a:t>
            </a:r>
            <a:r>
              <a:rPr lang="en-US" altLang="ja-JP" dirty="0" smtClean="0">
                <a:solidFill>
                  <a:schemeClr val="tx1"/>
                </a:solidFill>
              </a:rPr>
              <a:t>-&gt;Count &gt;= 1 )</a:t>
            </a:r>
          </a:p>
          <a:p>
            <a:pPr lvl="2"/>
            <a:r>
              <a:rPr lang="en-US" altLang="ja-JP" dirty="0" smtClean="0">
                <a:solidFill>
                  <a:schemeClr val="tx1"/>
                </a:solidFill>
              </a:rPr>
              <a:t>*</a:t>
            </a:r>
            <a:r>
              <a:rPr lang="en-US" altLang="ja-JP" dirty="0" smtClean="0">
                <a:solidFill>
                  <a:srgbClr val="FF0000"/>
                </a:solidFill>
              </a:rPr>
              <a:t>Name</a:t>
            </a:r>
            <a:r>
              <a:rPr lang="en-US" altLang="ja-JP" dirty="0" smtClean="0">
                <a:solidFill>
                  <a:schemeClr val="tx1"/>
                </a:solidFill>
              </a:rPr>
              <a:t> </a:t>
            </a:r>
            <a:r>
              <a:rPr lang="en-US" altLang="ja-JP" dirty="0" smtClean="0">
                <a:solidFill>
                  <a:schemeClr val="tx1"/>
                </a:solidFill>
              </a:rPr>
              <a:t>    = </a:t>
            </a:r>
            <a:r>
              <a:rPr lang="en-US" altLang="ja-JP" dirty="0" smtClean="0">
                <a:solidFill>
                  <a:schemeClr val="tx1"/>
                </a:solidFill>
              </a:rPr>
              <a:t>Dataset-&gt;</a:t>
            </a:r>
            <a:r>
              <a:rPr lang="en-US" altLang="ja-JP" dirty="0" err="1" smtClean="0">
                <a:solidFill>
                  <a:schemeClr val="tx1"/>
                </a:solidFill>
              </a:rPr>
              <a:t>GetField</a:t>
            </a:r>
            <a:r>
              <a:rPr lang="en-US" altLang="ja-JP" dirty="0" smtClean="0">
                <a:solidFill>
                  <a:schemeClr val="tx1"/>
                </a:solidFill>
              </a:rPr>
              <a:t>(“</a:t>
            </a:r>
            <a:r>
              <a:rPr lang="en-US" altLang="ja-JP" dirty="0" smtClean="0">
                <a:solidFill>
                  <a:srgbClr val="FF0000"/>
                </a:solidFill>
              </a:rPr>
              <a:t>Name</a:t>
            </a:r>
            <a:r>
              <a:rPr lang="en-US" altLang="ja-JP" dirty="0" smtClean="0">
                <a:solidFill>
                  <a:schemeClr val="tx1"/>
                </a:solidFill>
              </a:rPr>
              <a:t>”);</a:t>
            </a:r>
          </a:p>
          <a:p>
            <a:pPr lvl="2"/>
            <a:r>
              <a:rPr lang="en-US" altLang="ja-JP" dirty="0" smtClean="0">
                <a:solidFill>
                  <a:schemeClr val="tx1"/>
                </a:solidFill>
              </a:rPr>
              <a:t>*</a:t>
            </a:r>
            <a:r>
              <a:rPr lang="en-US" altLang="ja-JP" dirty="0" smtClean="0">
                <a:solidFill>
                  <a:srgbClr val="FF0000"/>
                </a:solidFill>
              </a:rPr>
              <a:t>Birthday</a:t>
            </a:r>
            <a:r>
              <a:rPr lang="en-US" altLang="ja-JP" dirty="0" smtClean="0">
                <a:solidFill>
                  <a:schemeClr val="tx1"/>
                </a:solidFill>
              </a:rPr>
              <a:t> = </a:t>
            </a:r>
            <a:r>
              <a:rPr lang="en-US" altLang="ja-JP" dirty="0" smtClean="0">
                <a:solidFill>
                  <a:schemeClr val="tx1"/>
                </a:solidFill>
              </a:rPr>
              <a:t>Dataset-&gt;</a:t>
            </a:r>
            <a:r>
              <a:rPr lang="en-US" altLang="ja-JP" dirty="0" err="1" smtClean="0">
                <a:solidFill>
                  <a:schemeClr val="tx1"/>
                </a:solidFill>
              </a:rPr>
              <a:t>GetField</a:t>
            </a:r>
            <a:r>
              <a:rPr lang="en-US" altLang="ja-JP" dirty="0" smtClean="0">
                <a:solidFill>
                  <a:schemeClr val="tx1"/>
                </a:solidFill>
              </a:rPr>
              <a:t>(“</a:t>
            </a:r>
            <a:r>
              <a:rPr lang="en-US" altLang="ja-JP" dirty="0" smtClean="0">
                <a:solidFill>
                  <a:srgbClr val="FF0000"/>
                </a:solidFill>
              </a:rPr>
              <a:t>Birthday</a:t>
            </a:r>
            <a:r>
              <a:rPr lang="en-US" altLang="ja-JP" dirty="0" smtClean="0">
                <a:solidFill>
                  <a:schemeClr val="tx1"/>
                </a:solidFill>
              </a:rPr>
              <a:t>”);</a:t>
            </a:r>
          </a:p>
          <a:p>
            <a:r>
              <a:rPr lang="en-US" altLang="ja-JP" dirty="0" smtClean="0">
                <a:solidFill>
                  <a:schemeClr val="tx1"/>
                </a:solidFill>
              </a:rPr>
              <a:t>               return true;</a:t>
            </a:r>
          </a:p>
          <a:p>
            <a:r>
              <a:rPr lang="en-US" altLang="ja-JP" dirty="0" smtClean="0">
                <a:solidFill>
                  <a:schemeClr val="tx1"/>
                </a:solidFill>
              </a:rPr>
              <a:t> </a:t>
            </a:r>
            <a:r>
              <a:rPr lang="en-US" altLang="ja-JP" dirty="0" smtClean="0">
                <a:solidFill>
                  <a:schemeClr val="tx1"/>
                </a:solidFill>
              </a:rPr>
              <a:t>        }</a:t>
            </a:r>
          </a:p>
          <a:p>
            <a:r>
              <a:rPr lang="en-US" altLang="ja-JP" dirty="0" smtClean="0">
                <a:solidFill>
                  <a:schemeClr val="tx1"/>
                </a:solidFill>
              </a:rPr>
              <a:t> </a:t>
            </a:r>
            <a:r>
              <a:rPr lang="en-US" altLang="ja-JP" dirty="0" smtClean="0">
                <a:solidFill>
                  <a:schemeClr val="tx1"/>
                </a:solidFill>
              </a:rPr>
              <a:t>    }catch( ... ){</a:t>
            </a:r>
          </a:p>
          <a:p>
            <a:r>
              <a:rPr lang="en-US" altLang="ja-JP" dirty="0" smtClean="0">
                <a:solidFill>
                  <a:schemeClr val="tx1"/>
                </a:solidFill>
              </a:rPr>
              <a:t> </a:t>
            </a:r>
            <a:r>
              <a:rPr lang="en-US" altLang="ja-JP" dirty="0" smtClean="0">
                <a:solidFill>
                  <a:schemeClr val="tx1"/>
                </a:solidFill>
              </a:rPr>
              <a:t>    }</a:t>
            </a:r>
          </a:p>
          <a:p>
            <a:r>
              <a:rPr lang="en-US" altLang="ja-JP" dirty="0" smtClean="0">
                <a:solidFill>
                  <a:schemeClr val="tx1"/>
                </a:solidFill>
              </a:rPr>
              <a:t>    return false;</a:t>
            </a:r>
          </a:p>
          <a:p>
            <a:r>
              <a:rPr kumimoji="1" lang="en-US" altLang="ja-JP" dirty="0" smtClean="0">
                <a:solidFill>
                  <a:schemeClr val="tx1"/>
                </a:solidFill>
              </a:rPr>
              <a:t>}</a:t>
            </a:r>
            <a:endParaRPr kumimoji="1" lang="ja-JP" altLang="en-US" dirty="0">
              <a:solidFill>
                <a:schemeClr val="tx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ついでに、</a:t>
            </a:r>
            <a:r>
              <a:rPr lang="en-US" altLang="ja-JP" dirty="0" err="1" smtClean="0"/>
              <a:t>Person</a:t>
            </a:r>
            <a:r>
              <a:rPr kumimoji="1" lang="en-US" altLang="ja-JP" dirty="0" err="1" smtClean="0"/>
              <a:t>Table</a:t>
            </a:r>
            <a:r>
              <a:rPr kumimoji="1" lang="ja-JP" altLang="en-US" dirty="0" smtClean="0"/>
              <a:t>のイメージ</a:t>
            </a:r>
            <a:endParaRPr kumimoji="1" lang="ja-JP" altLang="en-US" dirty="0"/>
          </a:p>
        </p:txBody>
      </p:sp>
      <p:graphicFrame>
        <p:nvGraphicFramePr>
          <p:cNvPr id="3" name="表 2"/>
          <p:cNvGraphicFramePr>
            <a:graphicFrameLocks noGrp="1"/>
          </p:cNvGraphicFramePr>
          <p:nvPr/>
        </p:nvGraphicFramePr>
        <p:xfrm>
          <a:off x="1524000" y="1397000"/>
          <a:ext cx="6048396" cy="1483360"/>
        </p:xfrm>
        <a:graphic>
          <a:graphicData uri="http://schemas.openxmlformats.org/drawingml/2006/table">
            <a:tbl>
              <a:tblPr firstRow="1" bandRow="1">
                <a:tableStyleId>{5C22544A-7EE6-4342-B048-85BDC9FD1C3A}</a:tableStyleId>
              </a:tblPr>
              <a:tblGrid>
                <a:gridCol w="1512099"/>
                <a:gridCol w="1512099"/>
                <a:gridCol w="1512099"/>
                <a:gridCol w="1512099"/>
              </a:tblGrid>
              <a:tr h="370840">
                <a:tc>
                  <a:txBody>
                    <a:bodyPr/>
                    <a:lstStyle/>
                    <a:p>
                      <a:r>
                        <a:rPr kumimoji="1" lang="ja-JP" altLang="en-US" dirty="0" smtClean="0">
                          <a:solidFill>
                            <a:schemeClr val="tx1"/>
                          </a:solidFill>
                        </a:rPr>
                        <a:t>フィールド</a:t>
                      </a:r>
                      <a:endParaRPr kumimoji="1" lang="ja-JP" altLang="en-US" dirty="0">
                        <a:solidFill>
                          <a:schemeClr val="tx1"/>
                        </a:solidFill>
                      </a:endParaRPr>
                    </a:p>
                  </a:txBody>
                  <a:tcPr/>
                </a:tc>
                <a:tc>
                  <a:txBody>
                    <a:bodyPr/>
                    <a:lstStyle/>
                    <a:p>
                      <a:r>
                        <a:rPr kumimoji="1" lang="ja-JP" altLang="en-US" dirty="0" smtClean="0">
                          <a:solidFill>
                            <a:schemeClr val="tx1"/>
                          </a:solidFill>
                        </a:rPr>
                        <a:t>型</a:t>
                      </a:r>
                      <a:endParaRPr kumimoji="1" lang="ja-JP" altLang="en-US" dirty="0">
                        <a:solidFill>
                          <a:schemeClr val="tx1"/>
                        </a:solidFill>
                      </a:endParaRPr>
                    </a:p>
                  </a:txBody>
                  <a:tcPr/>
                </a:tc>
                <a:tc>
                  <a:txBody>
                    <a:bodyPr/>
                    <a:lstStyle/>
                    <a:p>
                      <a:r>
                        <a:rPr kumimoji="1" lang="ja-JP" altLang="en-US" dirty="0" smtClean="0">
                          <a:solidFill>
                            <a:schemeClr val="tx1"/>
                          </a:solidFill>
                        </a:rPr>
                        <a:t>サイズ</a:t>
                      </a:r>
                      <a:endParaRPr kumimoji="1" lang="ja-JP" altLang="en-US" dirty="0">
                        <a:solidFill>
                          <a:schemeClr val="tx1"/>
                        </a:solidFill>
                      </a:endParaRPr>
                    </a:p>
                  </a:txBody>
                  <a:tcPr/>
                </a:tc>
                <a:tc>
                  <a:txBody>
                    <a:bodyPr/>
                    <a:lstStyle/>
                    <a:p>
                      <a:r>
                        <a:rPr kumimoji="1" lang="en-US" altLang="ja-JP" dirty="0" smtClean="0">
                          <a:solidFill>
                            <a:schemeClr val="tx1"/>
                          </a:solidFill>
                        </a:rPr>
                        <a:t>NULL</a:t>
                      </a:r>
                      <a:r>
                        <a:rPr kumimoji="1" lang="ja-JP" altLang="en-US" dirty="0" smtClean="0">
                          <a:solidFill>
                            <a:schemeClr val="tx1"/>
                          </a:solidFill>
                        </a:rPr>
                        <a:t>許容</a:t>
                      </a:r>
                      <a:endParaRPr kumimoji="1" lang="ja-JP" altLang="en-US" dirty="0">
                        <a:solidFill>
                          <a:schemeClr val="tx1"/>
                        </a:solidFill>
                      </a:endParaRPr>
                    </a:p>
                  </a:txBody>
                  <a:tcPr/>
                </a:tc>
              </a:tr>
              <a:tr h="370840">
                <a:tc>
                  <a:txBody>
                    <a:bodyPr/>
                    <a:lstStyle/>
                    <a:p>
                      <a:r>
                        <a:rPr kumimoji="1" lang="en-US" altLang="ja-JP" dirty="0" smtClean="0">
                          <a:solidFill>
                            <a:srgbClr val="FF0000"/>
                          </a:solidFill>
                        </a:rPr>
                        <a:t>Code</a:t>
                      </a:r>
                      <a:endParaRPr kumimoji="1" lang="ja-JP" altLang="en-US" dirty="0">
                        <a:solidFill>
                          <a:srgbClr val="FF0000"/>
                        </a:solidFill>
                      </a:endParaRPr>
                    </a:p>
                  </a:txBody>
                  <a:tcPr/>
                </a:tc>
                <a:tc>
                  <a:txBody>
                    <a:bodyPr/>
                    <a:lstStyle/>
                    <a:p>
                      <a:r>
                        <a:rPr kumimoji="1" lang="en-US" altLang="ja-JP" dirty="0" smtClean="0">
                          <a:solidFill>
                            <a:schemeClr val="tx1"/>
                          </a:solidFill>
                        </a:rPr>
                        <a:t>INTEGER</a:t>
                      </a:r>
                      <a:endParaRPr kumimoji="1" lang="ja-JP" altLang="en-US" dirty="0">
                        <a:solidFill>
                          <a:schemeClr val="tx1"/>
                        </a:solidFill>
                      </a:endParaRPr>
                    </a:p>
                  </a:txBody>
                  <a:tcPr/>
                </a:tc>
                <a:tc>
                  <a:txBody>
                    <a:bodyPr/>
                    <a:lstStyle/>
                    <a:p>
                      <a:r>
                        <a:rPr kumimoji="1" lang="en-US" altLang="ja-JP" dirty="0" smtClean="0">
                          <a:solidFill>
                            <a:schemeClr val="tx1"/>
                          </a:solidFill>
                        </a:rPr>
                        <a:t>8</a:t>
                      </a:r>
                      <a:endParaRPr kumimoji="1" lang="ja-JP" altLang="en-US" dirty="0">
                        <a:solidFill>
                          <a:schemeClr val="tx1"/>
                        </a:solidFill>
                      </a:endParaRPr>
                    </a:p>
                  </a:txBody>
                  <a:tcPr/>
                </a:tc>
                <a:tc>
                  <a:txBody>
                    <a:bodyPr/>
                    <a:lstStyle/>
                    <a:p>
                      <a:r>
                        <a:rPr kumimoji="1" lang="en-US" altLang="ja-JP" dirty="0" smtClean="0">
                          <a:solidFill>
                            <a:schemeClr val="tx1"/>
                          </a:solidFill>
                        </a:rPr>
                        <a:t>×</a:t>
                      </a:r>
                      <a:endParaRPr kumimoji="1" lang="ja-JP" altLang="en-US" dirty="0">
                        <a:solidFill>
                          <a:schemeClr val="tx1"/>
                        </a:solidFill>
                      </a:endParaRPr>
                    </a:p>
                  </a:txBody>
                  <a:tcPr/>
                </a:tc>
              </a:tr>
              <a:tr h="370840">
                <a:tc>
                  <a:txBody>
                    <a:bodyPr/>
                    <a:lstStyle/>
                    <a:p>
                      <a:r>
                        <a:rPr kumimoji="1" lang="en-US" altLang="ja-JP" dirty="0" smtClean="0">
                          <a:solidFill>
                            <a:srgbClr val="FF0000"/>
                          </a:solidFill>
                        </a:rPr>
                        <a:t>Name</a:t>
                      </a:r>
                      <a:endParaRPr kumimoji="1" lang="ja-JP" altLang="en-US" dirty="0">
                        <a:solidFill>
                          <a:srgbClr val="FF0000"/>
                        </a:solidFill>
                      </a:endParaRPr>
                    </a:p>
                  </a:txBody>
                  <a:tcPr/>
                </a:tc>
                <a:tc>
                  <a:txBody>
                    <a:bodyPr/>
                    <a:lstStyle/>
                    <a:p>
                      <a:r>
                        <a:rPr kumimoji="1" lang="en-US" altLang="ja-JP" dirty="0" smtClean="0">
                          <a:solidFill>
                            <a:schemeClr val="tx1"/>
                          </a:solidFill>
                        </a:rPr>
                        <a:t>CHAR</a:t>
                      </a:r>
                      <a:endParaRPr kumimoji="1" lang="ja-JP" altLang="en-US" dirty="0">
                        <a:solidFill>
                          <a:schemeClr val="tx1"/>
                        </a:solidFill>
                      </a:endParaRPr>
                    </a:p>
                  </a:txBody>
                  <a:tcPr/>
                </a:tc>
                <a:tc>
                  <a:txBody>
                    <a:bodyPr/>
                    <a:lstStyle/>
                    <a:p>
                      <a:r>
                        <a:rPr kumimoji="1" lang="en-US" altLang="ja-JP" dirty="0" smtClean="0">
                          <a:solidFill>
                            <a:schemeClr val="tx1"/>
                          </a:solidFill>
                        </a:rPr>
                        <a:t>40</a:t>
                      </a:r>
                      <a:endParaRPr kumimoji="1" lang="ja-JP" altLang="en-US" dirty="0">
                        <a:solidFill>
                          <a:schemeClr val="tx1"/>
                        </a:solidFill>
                      </a:endParaRPr>
                    </a:p>
                  </a:txBody>
                  <a:tcPr/>
                </a:tc>
                <a:tc>
                  <a:txBody>
                    <a:bodyPr/>
                    <a:lstStyle/>
                    <a:p>
                      <a:r>
                        <a:rPr kumimoji="1" lang="en-US" altLang="ja-JP" dirty="0" smtClean="0">
                          <a:solidFill>
                            <a:schemeClr val="tx1"/>
                          </a:solidFill>
                        </a:rPr>
                        <a:t>×</a:t>
                      </a:r>
                      <a:endParaRPr kumimoji="1" lang="ja-JP" altLang="en-US" dirty="0">
                        <a:solidFill>
                          <a:schemeClr val="tx1"/>
                        </a:solidFill>
                      </a:endParaRPr>
                    </a:p>
                  </a:txBody>
                  <a:tcPr/>
                </a:tc>
              </a:tr>
              <a:tr h="370840">
                <a:tc>
                  <a:txBody>
                    <a:bodyPr/>
                    <a:lstStyle/>
                    <a:p>
                      <a:r>
                        <a:rPr kumimoji="1" lang="en-US" altLang="ja-JP" dirty="0" smtClean="0">
                          <a:solidFill>
                            <a:srgbClr val="FF0000"/>
                          </a:solidFill>
                        </a:rPr>
                        <a:t>Birthday</a:t>
                      </a:r>
                      <a:endParaRPr kumimoji="1" lang="ja-JP" altLang="en-US" dirty="0">
                        <a:solidFill>
                          <a:srgbClr val="FF0000"/>
                        </a:solidFill>
                      </a:endParaRPr>
                    </a:p>
                  </a:txBody>
                  <a:tcPr/>
                </a:tc>
                <a:tc>
                  <a:txBody>
                    <a:bodyPr/>
                    <a:lstStyle/>
                    <a:p>
                      <a:r>
                        <a:rPr kumimoji="1" lang="en-US" altLang="ja-JP" dirty="0" err="1" smtClean="0">
                          <a:solidFill>
                            <a:schemeClr val="tx1"/>
                          </a:solidFill>
                        </a:rPr>
                        <a:t>DateTime</a:t>
                      </a:r>
                      <a:endParaRPr kumimoji="1" lang="ja-JP" altLang="en-US" dirty="0">
                        <a:solidFill>
                          <a:schemeClr val="tx1"/>
                        </a:solidFill>
                      </a:endParaRPr>
                    </a:p>
                  </a:txBody>
                  <a:tcPr/>
                </a:tc>
                <a:tc>
                  <a:txBody>
                    <a:bodyPr/>
                    <a:lstStyle/>
                    <a:p>
                      <a:r>
                        <a:rPr kumimoji="1" lang="en-US" altLang="ja-JP" dirty="0" smtClean="0">
                          <a:solidFill>
                            <a:schemeClr val="tx1"/>
                          </a:solidFill>
                        </a:rPr>
                        <a:t>8</a:t>
                      </a:r>
                      <a:endParaRPr kumimoji="1" lang="ja-JP" altLang="en-US" dirty="0">
                        <a:solidFill>
                          <a:schemeClr val="tx1"/>
                        </a:solidFill>
                      </a:endParaRPr>
                    </a:p>
                  </a:txBody>
                  <a:tcPr/>
                </a:tc>
                <a:tc>
                  <a:txBody>
                    <a:bodyPr/>
                    <a:lstStyle/>
                    <a:p>
                      <a:r>
                        <a:rPr kumimoji="1" lang="en-US" altLang="ja-JP" dirty="0" smtClean="0">
                          <a:solidFill>
                            <a:schemeClr val="tx1"/>
                          </a:solidFill>
                        </a:rPr>
                        <a:t>×</a:t>
                      </a:r>
                      <a:endParaRPr kumimoji="1" lang="ja-JP" altLang="en-US" dirty="0">
                        <a:solidFill>
                          <a:schemeClr val="tx1"/>
                        </a:solidFill>
                      </a:endParaRPr>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4348" y="1714489"/>
            <a:ext cx="7772400" cy="1357322"/>
          </a:xfrm>
        </p:spPr>
        <p:txBody>
          <a:bodyPr/>
          <a:lstStyle/>
          <a:p>
            <a:pPr algn="ctr"/>
            <a:r>
              <a:rPr kumimoji="1" lang="ja-JP" altLang="en-US" sz="7200" dirty="0" smtClean="0"/>
              <a:t>前回までのおさらい</a:t>
            </a:r>
            <a:endParaRPr kumimoji="1" lang="ja-JP" altLang="en-US" sz="7200" dirty="0"/>
          </a:p>
        </p:txBody>
      </p:sp>
      <p:sp>
        <p:nvSpPr>
          <p:cNvPr id="4" name="テキスト ボックス 3"/>
          <p:cNvSpPr txBox="1"/>
          <p:nvPr/>
        </p:nvSpPr>
        <p:spPr>
          <a:xfrm>
            <a:off x="4143372" y="3643314"/>
            <a:ext cx="4148893" cy="2031325"/>
          </a:xfrm>
          <a:prstGeom prst="rect">
            <a:avLst/>
          </a:prstGeom>
          <a:noFill/>
        </p:spPr>
        <p:txBody>
          <a:bodyPr wrap="none" rtlCol="0">
            <a:spAutoFit/>
          </a:bodyPr>
          <a:lstStyle/>
          <a:p>
            <a:r>
              <a:rPr lang="ja-JP" altLang="en-US" dirty="0" smtClean="0">
                <a:latin typeface="MS UI Gothic" pitchFamily="50" charset="-128"/>
                <a:ea typeface="MS UI Gothic" pitchFamily="50" charset="-128"/>
              </a:rPr>
              <a:t>　 　　　／⌒　　⌒＼　　　　　　</a:t>
            </a:r>
          </a:p>
          <a:p>
            <a:r>
              <a:rPr lang="ja-JP" altLang="en-US" dirty="0" smtClean="0">
                <a:latin typeface="MS UI Gothic" pitchFamily="50" charset="-128"/>
                <a:ea typeface="MS UI Gothic" pitchFamily="50" charset="-128"/>
              </a:rPr>
              <a:t>　　　／（ ●） 　（●）＼</a:t>
            </a:r>
          </a:p>
          <a:p>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a:t>
            </a:r>
            <a:r>
              <a:rPr lang="en-US" altLang="ja-JP" dirty="0" smtClean="0">
                <a:latin typeface="MS UI Gothic" pitchFamily="50" charset="-128"/>
                <a:ea typeface="MS UI Gothic" pitchFamily="50" charset="-128"/>
              </a:rPr>
              <a:t>__</a:t>
            </a:r>
            <a:r>
              <a:rPr lang="ja-JP" altLang="en-US" dirty="0" smtClean="0">
                <a:latin typeface="MS UI Gothic" pitchFamily="50" charset="-128"/>
                <a:ea typeface="MS UI Gothic" pitchFamily="50" charset="-128"/>
              </a:rPr>
              <a:t>人</a:t>
            </a:r>
            <a:r>
              <a:rPr lang="en-US" altLang="ja-JP" dirty="0" smtClean="0">
                <a:latin typeface="MS UI Gothic" pitchFamily="50" charset="-128"/>
                <a:ea typeface="MS UI Gothic" pitchFamily="50" charset="-128"/>
              </a:rPr>
              <a:t>__</a:t>
            </a:r>
            <a:r>
              <a:rPr lang="ja-JP" altLang="en-US" dirty="0" smtClean="0">
                <a:latin typeface="MS UI Gothic" pitchFamily="50" charset="-128"/>
                <a:ea typeface="MS UI Gothic" pitchFamily="50" charset="-128"/>
              </a:rPr>
              <a:t>）⌒</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a:t>
            </a:r>
            <a:endParaRPr lang="en-US" altLang="ja-JP" dirty="0" smtClean="0">
              <a:latin typeface="MS UI Gothic" pitchFamily="50" charset="-128"/>
              <a:ea typeface="MS UI Gothic" pitchFamily="50" charset="-128"/>
            </a:endParaRPr>
          </a:p>
          <a:p>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|r┬-|</a:t>
            </a:r>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　がんばった</a:t>
            </a:r>
            <a:r>
              <a:rPr lang="ja-JP" altLang="en-US" dirty="0" err="1" smtClean="0">
                <a:latin typeface="MS UI Gothic" pitchFamily="50" charset="-128"/>
                <a:ea typeface="MS UI Gothic" pitchFamily="50" charset="-128"/>
              </a:rPr>
              <a:t>お。</a:t>
            </a:r>
            <a:r>
              <a:rPr lang="ja-JP" altLang="en-US" dirty="0" smtClean="0">
                <a:latin typeface="MS UI Gothic" pitchFamily="50" charset="-128"/>
                <a:ea typeface="MS UI Gothic" pitchFamily="50" charset="-128"/>
              </a:rPr>
              <a:t>　</a:t>
            </a:r>
            <a:endParaRPr lang="en-US" altLang="ja-JP" dirty="0" smtClean="0">
              <a:latin typeface="MS UI Gothic" pitchFamily="50" charset="-128"/>
              <a:ea typeface="MS UI Gothic" pitchFamily="50" charset="-128"/>
            </a:endParaRPr>
          </a:p>
          <a:p>
            <a:r>
              <a:rPr lang="ja-JP" altLang="en-US" dirty="0" smtClean="0">
                <a:latin typeface="MS UI Gothic" pitchFamily="50" charset="-128"/>
                <a:ea typeface="MS UI Gothic" pitchFamily="50" charset="-128"/>
              </a:rPr>
              <a:t>　 ＼ 　　 　 </a:t>
            </a:r>
            <a:r>
              <a:rPr lang="en-US" altLang="ja-JP" dirty="0" smtClean="0">
                <a:latin typeface="MS UI Gothic" pitchFamily="50" charset="-128"/>
                <a:ea typeface="MS UI Gothic" pitchFamily="50" charset="-128"/>
              </a:rPr>
              <a:t>`</a:t>
            </a:r>
            <a:r>
              <a:rPr lang="ja-JP" altLang="en-US" dirty="0" err="1" smtClean="0">
                <a:latin typeface="MS UI Gothic" pitchFamily="50" charset="-128"/>
                <a:ea typeface="MS UI Gothic" pitchFamily="50" charset="-128"/>
              </a:rPr>
              <a:t>ー</a:t>
            </a:r>
            <a:r>
              <a:rPr lang="en-US" altLang="ja-JP" dirty="0" smtClean="0">
                <a:latin typeface="MS UI Gothic" pitchFamily="50" charset="-128"/>
                <a:ea typeface="MS UI Gothic" pitchFamily="50" charset="-128"/>
              </a:rPr>
              <a:t>'´ </a:t>
            </a:r>
            <a:r>
              <a:rPr lang="ja-JP" altLang="en-US" dirty="0" smtClean="0">
                <a:latin typeface="MS UI Gothic" pitchFamily="50" charset="-128"/>
                <a:ea typeface="MS UI Gothic" pitchFamily="50" charset="-128"/>
              </a:rPr>
              <a:t>　 　 ／</a:t>
            </a:r>
          </a:p>
          <a:p>
            <a:endParaRPr lang="ja-JP" altLang="en-US" dirty="0" smtClean="0">
              <a:latin typeface="MS UI Gothic" pitchFamily="50" charset="-128"/>
              <a:ea typeface="MS UI Gothic" pitchFamily="50" charset="-128"/>
            </a:endParaRPr>
          </a:p>
          <a:p>
            <a:endParaRPr kumimoji="1" lang="ja-JP" altLang="en-US" dirty="0">
              <a:latin typeface="MS UI Gothic" pitchFamily="50" charset="-128"/>
              <a:ea typeface="MS UI Gothic" pitchFamily="50" charset="-12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ついでに、</a:t>
            </a:r>
            <a:r>
              <a:rPr lang="ja-JP" altLang="en-US" dirty="0" smtClean="0"/>
              <a:t>帳票設計があるとしたら？</a:t>
            </a:r>
            <a:endParaRPr kumimoji="1" lang="ja-JP" altLang="en-US" dirty="0"/>
          </a:p>
        </p:txBody>
      </p:sp>
      <p:sp>
        <p:nvSpPr>
          <p:cNvPr id="4" name="メモ 3"/>
          <p:cNvSpPr/>
          <p:nvPr/>
        </p:nvSpPr>
        <p:spPr>
          <a:xfrm>
            <a:off x="928662" y="1428736"/>
            <a:ext cx="7072362" cy="4214842"/>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dirty="0" smtClean="0">
                <a:solidFill>
                  <a:schemeClr val="tx1"/>
                </a:solidFill>
              </a:rPr>
              <a:t>社員名簿</a:t>
            </a:r>
            <a:endParaRPr kumimoji="1" lang="ja-JP" altLang="en-US" dirty="0">
              <a:solidFill>
                <a:schemeClr val="tx1"/>
              </a:solidFill>
            </a:endParaRPr>
          </a:p>
        </p:txBody>
      </p:sp>
      <p:cxnSp>
        <p:nvCxnSpPr>
          <p:cNvPr id="6" name="直線コネクタ 5"/>
          <p:cNvCxnSpPr/>
          <p:nvPr/>
        </p:nvCxnSpPr>
        <p:spPr>
          <a:xfrm>
            <a:off x="928662" y="1857364"/>
            <a:ext cx="700092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8" name="表 7"/>
          <p:cNvGraphicFramePr>
            <a:graphicFrameLocks noGrp="1"/>
          </p:cNvGraphicFramePr>
          <p:nvPr/>
        </p:nvGraphicFramePr>
        <p:xfrm>
          <a:off x="1071538" y="2143116"/>
          <a:ext cx="6715173" cy="741680"/>
        </p:xfrm>
        <a:graphic>
          <a:graphicData uri="http://schemas.openxmlformats.org/drawingml/2006/table">
            <a:tbl>
              <a:tblPr firstRow="1" bandRow="1">
                <a:tableStyleId>{5C22544A-7EE6-4342-B048-85BDC9FD1C3A}</a:tableStyleId>
              </a:tblPr>
              <a:tblGrid>
                <a:gridCol w="2238391"/>
                <a:gridCol w="2238391"/>
                <a:gridCol w="2238391"/>
              </a:tblGrid>
              <a:tr h="370840">
                <a:tc>
                  <a:txBody>
                    <a:bodyPr/>
                    <a:lstStyle/>
                    <a:p>
                      <a:r>
                        <a:rPr kumimoji="1" lang="ja-JP" altLang="en-US" dirty="0" smtClean="0">
                          <a:solidFill>
                            <a:schemeClr val="tx1"/>
                          </a:solidFill>
                        </a:rPr>
                        <a:t>コード</a:t>
                      </a:r>
                      <a:endParaRPr kumimoji="1" lang="ja-JP" altLang="en-US" dirty="0">
                        <a:solidFill>
                          <a:schemeClr val="tx1"/>
                        </a:solidFill>
                      </a:endParaRPr>
                    </a:p>
                  </a:txBody>
                  <a:tcPr/>
                </a:tc>
                <a:tc>
                  <a:txBody>
                    <a:bodyPr/>
                    <a:lstStyle/>
                    <a:p>
                      <a:r>
                        <a:rPr kumimoji="1" lang="ja-JP" altLang="en-US" dirty="0" smtClean="0">
                          <a:solidFill>
                            <a:schemeClr val="tx1"/>
                          </a:solidFill>
                        </a:rPr>
                        <a:t>氏名</a:t>
                      </a:r>
                      <a:endParaRPr kumimoji="1" lang="ja-JP" altLang="en-US" dirty="0">
                        <a:solidFill>
                          <a:schemeClr val="tx1"/>
                        </a:solidFill>
                      </a:endParaRPr>
                    </a:p>
                  </a:txBody>
                  <a:tcPr/>
                </a:tc>
                <a:tc>
                  <a:txBody>
                    <a:bodyPr/>
                    <a:lstStyle/>
                    <a:p>
                      <a:r>
                        <a:rPr kumimoji="1" lang="ja-JP" altLang="en-US" dirty="0" smtClean="0">
                          <a:solidFill>
                            <a:schemeClr val="tx1"/>
                          </a:solidFill>
                        </a:rPr>
                        <a:t>誕生日</a:t>
                      </a:r>
                      <a:endParaRPr kumimoji="1" lang="ja-JP" altLang="en-US" dirty="0">
                        <a:solidFill>
                          <a:schemeClr val="tx1"/>
                        </a:solidFill>
                      </a:endParaRPr>
                    </a:p>
                  </a:txBody>
                  <a:tcPr/>
                </a:tc>
              </a:tr>
              <a:tr h="370840">
                <a:tc>
                  <a:txBody>
                    <a:bodyPr/>
                    <a:lstStyle/>
                    <a:p>
                      <a:r>
                        <a:rPr kumimoji="1" lang="en-US" altLang="ja-JP" dirty="0" smtClean="0">
                          <a:solidFill>
                            <a:srgbClr val="FF0000"/>
                          </a:solidFill>
                        </a:rPr>
                        <a:t>Code</a:t>
                      </a:r>
                      <a:endParaRPr kumimoji="1" lang="ja-JP" altLang="en-US" dirty="0">
                        <a:solidFill>
                          <a:srgbClr val="FF0000"/>
                        </a:solidFill>
                      </a:endParaRPr>
                    </a:p>
                  </a:txBody>
                  <a:tcPr/>
                </a:tc>
                <a:tc>
                  <a:txBody>
                    <a:bodyPr/>
                    <a:lstStyle/>
                    <a:p>
                      <a:r>
                        <a:rPr kumimoji="1" lang="en-US" altLang="ja-JP" dirty="0" smtClean="0">
                          <a:solidFill>
                            <a:srgbClr val="FF0000"/>
                          </a:solidFill>
                        </a:rPr>
                        <a:t>Name</a:t>
                      </a:r>
                      <a:endParaRPr kumimoji="1" lang="ja-JP" altLang="en-US" dirty="0">
                        <a:solidFill>
                          <a:srgbClr val="FF0000"/>
                        </a:solidFill>
                      </a:endParaRPr>
                    </a:p>
                  </a:txBody>
                  <a:tcPr/>
                </a:tc>
                <a:tc>
                  <a:txBody>
                    <a:bodyPr/>
                    <a:lstStyle/>
                    <a:p>
                      <a:r>
                        <a:rPr kumimoji="1" lang="en-US" altLang="ja-JP" dirty="0" smtClean="0">
                          <a:solidFill>
                            <a:srgbClr val="FF0000"/>
                          </a:solidFill>
                        </a:rPr>
                        <a:t>Birthday</a:t>
                      </a:r>
                      <a:endParaRPr kumimoji="1" lang="ja-JP" altLang="en-US" dirty="0">
                        <a:solidFill>
                          <a:srgbClr val="FF0000"/>
                        </a:solidFill>
                      </a:endParaRPr>
                    </a:p>
                  </a:txBody>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このように・・・</a:t>
            </a:r>
            <a:endParaRPr kumimoji="1" lang="ja-JP" altLang="en-US" dirty="0"/>
          </a:p>
        </p:txBody>
      </p:sp>
      <p:sp>
        <p:nvSpPr>
          <p:cNvPr id="3" name="正方形/長方形 2"/>
          <p:cNvSpPr/>
          <p:nvPr/>
        </p:nvSpPr>
        <p:spPr>
          <a:xfrm>
            <a:off x="857224" y="1214422"/>
            <a:ext cx="7215238" cy="642942"/>
          </a:xfrm>
          <a:prstGeom prst="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変数の名前って、あちこちで出てきますね。</a:t>
            </a:r>
            <a:endParaRPr kumimoji="1" lang="ja-JP" altLang="en-US" sz="2800" dirty="0">
              <a:solidFill>
                <a:schemeClr val="tx1"/>
              </a:solidFill>
            </a:endParaRPr>
          </a:p>
        </p:txBody>
      </p:sp>
      <p:sp>
        <p:nvSpPr>
          <p:cNvPr id="4" name="正方形/長方形 3"/>
          <p:cNvSpPr/>
          <p:nvPr/>
        </p:nvSpPr>
        <p:spPr>
          <a:xfrm>
            <a:off x="857224" y="2143116"/>
            <a:ext cx="7215238" cy="642942"/>
          </a:xfrm>
          <a:prstGeom prst="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毎回毎回、同じ名前を書かなきゃいけないよね。</a:t>
            </a:r>
            <a:endParaRPr kumimoji="1" lang="ja-JP" altLang="en-US" sz="2800" dirty="0">
              <a:solidFill>
                <a:schemeClr val="tx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あたりまえ？</a:t>
            </a:r>
            <a:endParaRPr kumimoji="1" lang="ja-JP" altLang="en-US" dirty="0"/>
          </a:p>
        </p:txBody>
      </p:sp>
      <p:sp>
        <p:nvSpPr>
          <p:cNvPr id="3" name="テキスト ボックス 2"/>
          <p:cNvSpPr txBox="1"/>
          <p:nvPr/>
        </p:nvSpPr>
        <p:spPr>
          <a:xfrm>
            <a:off x="857224" y="1214422"/>
            <a:ext cx="7505581" cy="830997"/>
          </a:xfrm>
          <a:prstGeom prst="rect">
            <a:avLst/>
          </a:prstGeom>
          <a:noFill/>
        </p:spPr>
        <p:txBody>
          <a:bodyPr wrap="none" rtlCol="0">
            <a:spAutoFit/>
          </a:bodyPr>
          <a:lstStyle/>
          <a:p>
            <a:r>
              <a:rPr kumimoji="1" lang="ja-JP" altLang="en-US" sz="2400" dirty="0" smtClean="0"/>
              <a:t>世界中のプログラマが、似たような画面やコードや帳票を</a:t>
            </a:r>
            <a:endParaRPr kumimoji="1" lang="en-US" altLang="ja-JP" sz="2400" dirty="0" smtClean="0"/>
          </a:p>
          <a:p>
            <a:r>
              <a:rPr lang="ja-JP" altLang="en-US" sz="2400" dirty="0" smtClean="0"/>
              <a:t>毎日せっせと書いています。</a:t>
            </a:r>
            <a:endParaRPr kumimoji="1" lang="ja-JP" altLang="en-US" sz="2400" dirty="0"/>
          </a:p>
        </p:txBody>
      </p:sp>
      <p:sp>
        <p:nvSpPr>
          <p:cNvPr id="4" name="下矢印 3"/>
          <p:cNvSpPr/>
          <p:nvPr/>
        </p:nvSpPr>
        <p:spPr>
          <a:xfrm>
            <a:off x="3714744" y="2214554"/>
            <a:ext cx="1500198" cy="978408"/>
          </a:xfrm>
          <a:prstGeom prst="downArrow">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 name="正方形/長方形 5"/>
          <p:cNvSpPr/>
          <p:nvPr/>
        </p:nvSpPr>
        <p:spPr>
          <a:xfrm>
            <a:off x="857224" y="3500438"/>
            <a:ext cx="7215238" cy="642942"/>
          </a:xfrm>
          <a:prstGeom prst="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err="1" smtClean="0">
                <a:solidFill>
                  <a:schemeClr val="tx1"/>
                </a:solidFill>
              </a:rPr>
              <a:t>めんど</a:t>
            </a:r>
            <a:r>
              <a:rPr kumimoji="1" lang="ja-JP" altLang="en-US" sz="2800" dirty="0" smtClean="0">
                <a:solidFill>
                  <a:schemeClr val="tx1"/>
                </a:solidFill>
              </a:rPr>
              <a:t>くさくないですか？</a:t>
            </a:r>
            <a:endParaRPr kumimoji="1" lang="ja-JP" altLang="en-US" sz="2800" dirty="0">
              <a:solidFill>
                <a:schemeClr val="tx1"/>
              </a:solidFill>
            </a:endParaRPr>
          </a:p>
        </p:txBody>
      </p:sp>
      <p:sp>
        <p:nvSpPr>
          <p:cNvPr id="7" name="正方形/長方形 6"/>
          <p:cNvSpPr/>
          <p:nvPr/>
        </p:nvSpPr>
        <p:spPr>
          <a:xfrm>
            <a:off x="857224" y="4500570"/>
            <a:ext cx="7215238" cy="642942"/>
          </a:xfrm>
          <a:prstGeom prst="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なんとかならないんでしょうか？</a:t>
            </a:r>
            <a:endParaRPr kumimoji="1" lang="ja-JP" altLang="en-US" sz="2800" dirty="0">
              <a:solidFill>
                <a:schemeClr val="tx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定義と宣言を見てみましょう。</a:t>
            </a:r>
            <a:endParaRPr kumimoji="1" lang="ja-JP" altLang="en-US" dirty="0"/>
          </a:p>
        </p:txBody>
      </p:sp>
      <p:grpSp>
        <p:nvGrpSpPr>
          <p:cNvPr id="3" name="グループ化 13"/>
          <p:cNvGrpSpPr/>
          <p:nvPr/>
        </p:nvGrpSpPr>
        <p:grpSpPr>
          <a:xfrm>
            <a:off x="428597" y="1214422"/>
            <a:ext cx="2143140" cy="1428760"/>
            <a:chOff x="1001101" y="2071678"/>
            <a:chExt cx="3350647" cy="2143140"/>
          </a:xfrm>
        </p:grpSpPr>
        <p:sp>
          <p:nvSpPr>
            <p:cNvPr id="15" name="正方形/長方形 14"/>
            <p:cNvSpPr/>
            <p:nvPr/>
          </p:nvSpPr>
          <p:spPr>
            <a:xfrm>
              <a:off x="1001101" y="2071678"/>
              <a:ext cx="3350647" cy="21431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200" dirty="0" smtClean="0">
                <a:solidFill>
                  <a:schemeClr val="tx1"/>
                </a:solidFill>
              </a:endParaRPr>
            </a:p>
            <a:p>
              <a:r>
                <a:rPr kumimoji="1" lang="ja-JP" altLang="en-US" sz="1200" dirty="0" smtClean="0">
                  <a:solidFill>
                    <a:schemeClr val="tx1"/>
                  </a:solidFill>
                </a:rPr>
                <a:t>ユーザー名</a:t>
              </a:r>
              <a:endParaRPr kumimoji="1" lang="en-US" altLang="ja-JP" sz="1200" dirty="0" smtClean="0">
                <a:solidFill>
                  <a:schemeClr val="tx1"/>
                </a:solidFill>
              </a:endParaRPr>
            </a:p>
            <a:p>
              <a:endParaRPr lang="en-US" altLang="ja-JP" sz="1200" dirty="0" smtClean="0">
                <a:solidFill>
                  <a:schemeClr val="tx1"/>
                </a:solidFill>
              </a:endParaRPr>
            </a:p>
            <a:p>
              <a:r>
                <a:rPr kumimoji="1" lang="ja-JP" altLang="en-US" sz="1200" dirty="0" smtClean="0">
                  <a:solidFill>
                    <a:schemeClr val="tx1"/>
                  </a:solidFill>
                </a:rPr>
                <a:t>パスワード</a:t>
              </a:r>
              <a:endParaRPr kumimoji="1" lang="ja-JP" altLang="en-US" sz="1200" dirty="0">
                <a:solidFill>
                  <a:schemeClr val="tx1"/>
                </a:solidFill>
              </a:endParaRPr>
            </a:p>
          </p:txBody>
        </p:sp>
        <p:sp>
          <p:nvSpPr>
            <p:cNvPr id="16" name="正方形/長方形 15"/>
            <p:cNvSpPr/>
            <p:nvPr/>
          </p:nvSpPr>
          <p:spPr>
            <a:xfrm>
              <a:off x="2357422" y="2357430"/>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smtClean="0">
                  <a:solidFill>
                    <a:srgbClr val="FF0000"/>
                  </a:solidFill>
                </a:rPr>
                <a:t>UseName</a:t>
              </a:r>
              <a:endParaRPr kumimoji="1" lang="ja-JP" altLang="en-US" sz="1200" dirty="0">
                <a:solidFill>
                  <a:srgbClr val="FF0000"/>
                </a:solidFill>
              </a:endParaRPr>
            </a:p>
          </p:txBody>
        </p:sp>
        <p:sp>
          <p:nvSpPr>
            <p:cNvPr id="17" name="正方形/長方形 16"/>
            <p:cNvSpPr/>
            <p:nvPr/>
          </p:nvSpPr>
          <p:spPr>
            <a:xfrm>
              <a:off x="2357422" y="2857496"/>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smtClean="0">
                  <a:solidFill>
                    <a:srgbClr val="FF0000"/>
                  </a:solidFill>
                </a:rPr>
                <a:t>Password</a:t>
              </a:r>
              <a:endParaRPr kumimoji="1" lang="ja-JP" altLang="en-US" sz="1200" dirty="0">
                <a:solidFill>
                  <a:srgbClr val="FF0000"/>
                </a:solidFill>
              </a:endParaRPr>
            </a:p>
          </p:txBody>
        </p:sp>
        <p:grpSp>
          <p:nvGrpSpPr>
            <p:cNvPr id="4" name="グループ化 18"/>
            <p:cNvGrpSpPr/>
            <p:nvPr/>
          </p:nvGrpSpPr>
          <p:grpSpPr>
            <a:xfrm>
              <a:off x="1142976" y="3429000"/>
              <a:ext cx="1357322" cy="571504"/>
              <a:chOff x="5143504" y="4643446"/>
              <a:chExt cx="1643074" cy="642942"/>
            </a:xfrm>
          </p:grpSpPr>
          <p:sp>
            <p:nvSpPr>
              <p:cNvPr id="22" name="角丸四角形 21"/>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solidFill>
                    <a:schemeClr val="tx1"/>
                  </a:solidFill>
                </a:endParaRPr>
              </a:p>
            </p:txBody>
          </p:sp>
          <p:sp>
            <p:nvSpPr>
              <p:cNvPr id="23" name="角丸四角形 22"/>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rPr>
                  <a:t>ログイン</a:t>
                </a:r>
                <a:endParaRPr kumimoji="1" lang="ja-JP" altLang="en-US" sz="900" dirty="0">
                  <a:solidFill>
                    <a:schemeClr val="tx1"/>
                  </a:solidFill>
                </a:endParaRPr>
              </a:p>
            </p:txBody>
          </p:sp>
        </p:grpSp>
        <p:grpSp>
          <p:nvGrpSpPr>
            <p:cNvPr id="5" name="グループ化 19"/>
            <p:cNvGrpSpPr/>
            <p:nvPr/>
          </p:nvGrpSpPr>
          <p:grpSpPr>
            <a:xfrm>
              <a:off x="2714612" y="3429000"/>
              <a:ext cx="1357322" cy="571504"/>
              <a:chOff x="5143504" y="4643446"/>
              <a:chExt cx="1643074" cy="642942"/>
            </a:xfrm>
          </p:grpSpPr>
          <p:sp>
            <p:nvSpPr>
              <p:cNvPr id="20" name="角丸四角形 19"/>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solidFill>
                    <a:schemeClr val="tx1"/>
                  </a:solidFill>
                </a:endParaRPr>
              </a:p>
            </p:txBody>
          </p:sp>
          <p:sp>
            <p:nvSpPr>
              <p:cNvPr id="21" name="角丸四角形 20"/>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rPr>
                  <a:t>キャンセル</a:t>
                </a:r>
                <a:endParaRPr kumimoji="1" lang="ja-JP" altLang="en-US" sz="900" dirty="0">
                  <a:solidFill>
                    <a:schemeClr val="tx1"/>
                  </a:solidFill>
                </a:endParaRPr>
              </a:p>
            </p:txBody>
          </p:sp>
        </p:grpSp>
      </p:grpSp>
      <p:sp>
        <p:nvSpPr>
          <p:cNvPr id="24" name="テキスト ボックス 23"/>
          <p:cNvSpPr txBox="1"/>
          <p:nvPr/>
        </p:nvSpPr>
        <p:spPr>
          <a:xfrm>
            <a:off x="1071538" y="2643182"/>
            <a:ext cx="792205" cy="369332"/>
          </a:xfrm>
          <a:prstGeom prst="rect">
            <a:avLst/>
          </a:prstGeom>
          <a:noFill/>
        </p:spPr>
        <p:txBody>
          <a:bodyPr wrap="none" rtlCol="0">
            <a:spAutoFit/>
          </a:bodyPr>
          <a:lstStyle/>
          <a:p>
            <a:r>
              <a:rPr kumimoji="1" lang="ja-JP" altLang="en-US" dirty="0" smtClean="0"/>
              <a:t>ビュー</a:t>
            </a:r>
            <a:endParaRPr kumimoji="1" lang="ja-JP" altLang="en-US" dirty="0"/>
          </a:p>
        </p:txBody>
      </p:sp>
      <p:sp>
        <p:nvSpPr>
          <p:cNvPr id="25" name="メモ 24"/>
          <p:cNvSpPr/>
          <p:nvPr/>
        </p:nvSpPr>
        <p:spPr>
          <a:xfrm>
            <a:off x="428596" y="3000372"/>
            <a:ext cx="2643206" cy="292895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Form::Form()</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kumimoji="1" lang="en-US" altLang="ja-JP" dirty="0" smtClean="0">
                <a:solidFill>
                  <a:schemeClr val="tx1"/>
                </a:solidFill>
              </a:rPr>
              <a:t>Form::</a:t>
            </a:r>
            <a:r>
              <a:rPr kumimoji="1" lang="en-US" altLang="ja-JP" dirty="0" err="1" smtClean="0">
                <a:solidFill>
                  <a:schemeClr val="tx1"/>
                </a:solidFill>
              </a:rPr>
              <a:t>On</a:t>
            </a:r>
            <a:r>
              <a:rPr lang="en-US" altLang="ja-JP" dirty="0" err="1" smtClean="0">
                <a:solidFill>
                  <a:schemeClr val="tx1"/>
                </a:solidFill>
              </a:rPr>
              <a:t>Login</a:t>
            </a:r>
            <a:r>
              <a:rPr kumimoji="1" lang="en-US" altLang="ja-JP" dirty="0" err="1" smtClean="0">
                <a:solidFill>
                  <a:schemeClr val="tx1"/>
                </a:solidFill>
              </a:rPr>
              <a:t>Click</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a:t>
            </a:r>
            <a:endParaRPr kumimoji="1" lang="ja-JP" altLang="en-US" dirty="0">
              <a:solidFill>
                <a:schemeClr val="tx1"/>
              </a:solidFill>
            </a:endParaRPr>
          </a:p>
        </p:txBody>
      </p:sp>
      <p:sp>
        <p:nvSpPr>
          <p:cNvPr id="26" name="テキスト ボックス 25"/>
          <p:cNvSpPr txBox="1"/>
          <p:nvPr/>
        </p:nvSpPr>
        <p:spPr>
          <a:xfrm>
            <a:off x="3929058" y="1357298"/>
            <a:ext cx="946093" cy="369332"/>
          </a:xfrm>
          <a:prstGeom prst="rect">
            <a:avLst/>
          </a:prstGeom>
          <a:noFill/>
        </p:spPr>
        <p:txBody>
          <a:bodyPr wrap="none" rtlCol="0">
            <a:spAutoFit/>
          </a:bodyPr>
          <a:lstStyle/>
          <a:p>
            <a:r>
              <a:rPr lang="ja-JP" altLang="en-US" dirty="0" smtClean="0"/>
              <a:t>ロジック</a:t>
            </a:r>
            <a:endParaRPr kumimoji="1" lang="ja-JP" altLang="en-US" dirty="0"/>
          </a:p>
        </p:txBody>
      </p:sp>
      <p:sp>
        <p:nvSpPr>
          <p:cNvPr id="27" name="メモ 26"/>
          <p:cNvSpPr/>
          <p:nvPr/>
        </p:nvSpPr>
        <p:spPr>
          <a:xfrm>
            <a:off x="3214678" y="1785926"/>
            <a:ext cx="2643206" cy="364333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Logic::Logic()</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lang="en-US" altLang="ja-JP" dirty="0" smtClean="0">
                <a:solidFill>
                  <a:schemeClr val="tx1"/>
                </a:solidFill>
              </a:rPr>
              <a:t>Logic</a:t>
            </a:r>
            <a:r>
              <a:rPr kumimoji="1" lang="en-US" altLang="ja-JP" dirty="0" smtClean="0">
                <a:solidFill>
                  <a:schemeClr val="tx1"/>
                </a:solidFill>
              </a:rPr>
              <a:t>::Check (...)</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kumimoji="1" lang="en-US" altLang="ja-JP" dirty="0" smtClean="0">
                <a:solidFill>
                  <a:schemeClr val="tx1"/>
                </a:solidFill>
              </a:rPr>
              <a:t>Logic::Login(...)</a:t>
            </a:r>
          </a:p>
          <a:p>
            <a:r>
              <a:rPr lang="en-US" altLang="ja-JP" dirty="0" smtClean="0">
                <a:solidFill>
                  <a:schemeClr val="tx1"/>
                </a:solidFill>
              </a:rPr>
              <a:t>{</a:t>
            </a:r>
          </a:p>
          <a:p>
            <a:r>
              <a:rPr kumimoji="1" lang="en-US" altLang="ja-JP" dirty="0" smtClean="0">
                <a:solidFill>
                  <a:schemeClr val="tx1"/>
                </a:solidFill>
              </a:rPr>
              <a:t>}</a:t>
            </a:r>
            <a:endParaRPr kumimoji="1" lang="ja-JP" altLang="en-US" dirty="0">
              <a:solidFill>
                <a:schemeClr val="tx1"/>
              </a:solidFill>
            </a:endParaRPr>
          </a:p>
        </p:txBody>
      </p:sp>
      <p:sp>
        <p:nvSpPr>
          <p:cNvPr id="28" name="テキスト ボックス 27"/>
          <p:cNvSpPr txBox="1"/>
          <p:nvPr/>
        </p:nvSpPr>
        <p:spPr>
          <a:xfrm>
            <a:off x="6715140" y="1357298"/>
            <a:ext cx="1616148" cy="369332"/>
          </a:xfrm>
          <a:prstGeom prst="rect">
            <a:avLst/>
          </a:prstGeom>
          <a:noFill/>
        </p:spPr>
        <p:txBody>
          <a:bodyPr wrap="none" rtlCol="0">
            <a:spAutoFit/>
          </a:bodyPr>
          <a:lstStyle/>
          <a:p>
            <a:r>
              <a:rPr lang="ja-JP" altLang="en-US" dirty="0" smtClean="0"/>
              <a:t>データアクセス</a:t>
            </a:r>
            <a:endParaRPr kumimoji="1" lang="ja-JP" altLang="en-US" dirty="0"/>
          </a:p>
        </p:txBody>
      </p:sp>
      <p:sp>
        <p:nvSpPr>
          <p:cNvPr id="29" name="メモ 28"/>
          <p:cNvSpPr/>
          <p:nvPr/>
        </p:nvSpPr>
        <p:spPr>
          <a:xfrm>
            <a:off x="6000760" y="1785926"/>
            <a:ext cx="2643206" cy="364333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smtClean="0">
                <a:solidFill>
                  <a:schemeClr val="tx1"/>
                </a:solidFill>
              </a:rPr>
              <a:t>DAC</a:t>
            </a:r>
            <a:r>
              <a:rPr kumimoji="1" lang="en-US" altLang="ja-JP" dirty="0" smtClean="0">
                <a:solidFill>
                  <a:schemeClr val="tx1"/>
                </a:solidFill>
              </a:rPr>
              <a:t>::DAC()</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lang="en-US" altLang="ja-JP" dirty="0" smtClean="0">
                <a:solidFill>
                  <a:schemeClr val="tx1"/>
                </a:solidFill>
              </a:rPr>
              <a:t>DAC</a:t>
            </a:r>
            <a:r>
              <a:rPr kumimoji="1" lang="en-US" altLang="ja-JP" dirty="0" smtClean="0">
                <a:solidFill>
                  <a:schemeClr val="tx1"/>
                </a:solidFill>
              </a:rPr>
              <a:t>::Connect(...)</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kumimoji="1" lang="en-US" altLang="ja-JP" dirty="0" smtClean="0">
                <a:solidFill>
                  <a:schemeClr val="tx1"/>
                </a:solidFill>
              </a:rPr>
              <a:t>DAC::</a:t>
            </a:r>
            <a:r>
              <a:rPr kumimoji="1" lang="en-US" altLang="ja-JP" dirty="0" err="1" smtClean="0">
                <a:solidFill>
                  <a:schemeClr val="tx1"/>
                </a:solidFill>
              </a:rPr>
              <a:t>QueryUser</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a:t>
            </a:r>
            <a:endParaRPr kumimoji="1" lang="ja-JP" altLang="en-US" dirty="0">
              <a:solidFill>
                <a:schemeClr val="tx1"/>
              </a:solidFill>
            </a:endParaRPr>
          </a:p>
        </p:txBody>
      </p:sp>
      <p:sp>
        <p:nvSpPr>
          <p:cNvPr id="19" name="フローチャート : 磁気ディスク 18"/>
          <p:cNvSpPr/>
          <p:nvPr/>
        </p:nvSpPr>
        <p:spPr>
          <a:xfrm>
            <a:off x="6572264" y="4714884"/>
            <a:ext cx="2200284" cy="1285884"/>
          </a:xfrm>
          <a:prstGeom prst="flowChartMagneticDisk">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aphicFrame>
        <p:nvGraphicFramePr>
          <p:cNvPr id="30" name="表 29"/>
          <p:cNvGraphicFramePr>
            <a:graphicFrameLocks noGrp="1"/>
          </p:cNvGraphicFramePr>
          <p:nvPr/>
        </p:nvGraphicFramePr>
        <p:xfrm>
          <a:off x="6643702" y="5214950"/>
          <a:ext cx="2286015" cy="792480"/>
        </p:xfrm>
        <a:graphic>
          <a:graphicData uri="http://schemas.openxmlformats.org/drawingml/2006/table">
            <a:tbl>
              <a:tblPr firstRow="1" bandRow="1">
                <a:tableStyleId>{5C22544A-7EE6-4342-B048-85BDC9FD1C3A}</a:tableStyleId>
              </a:tblPr>
              <a:tblGrid>
                <a:gridCol w="642942"/>
                <a:gridCol w="432830"/>
                <a:gridCol w="470650"/>
                <a:gridCol w="739593"/>
              </a:tblGrid>
              <a:tr h="178595">
                <a:tc>
                  <a:txBody>
                    <a:bodyPr/>
                    <a:lstStyle/>
                    <a:p>
                      <a:r>
                        <a:rPr kumimoji="1" lang="ja-JP" altLang="en-US" sz="700" dirty="0" smtClean="0">
                          <a:solidFill>
                            <a:schemeClr val="tx1"/>
                          </a:solidFill>
                        </a:rPr>
                        <a:t>フィールド</a:t>
                      </a:r>
                      <a:endParaRPr kumimoji="1" lang="ja-JP" altLang="en-US" sz="700" dirty="0">
                        <a:solidFill>
                          <a:schemeClr val="tx1"/>
                        </a:solidFill>
                      </a:endParaRPr>
                    </a:p>
                  </a:txBody>
                  <a:tcPr/>
                </a:tc>
                <a:tc>
                  <a:txBody>
                    <a:bodyPr/>
                    <a:lstStyle/>
                    <a:p>
                      <a:r>
                        <a:rPr kumimoji="1" lang="ja-JP" altLang="en-US" sz="700" dirty="0" smtClean="0">
                          <a:solidFill>
                            <a:schemeClr val="tx1"/>
                          </a:solidFill>
                        </a:rPr>
                        <a:t>型</a:t>
                      </a:r>
                      <a:endParaRPr kumimoji="1" lang="ja-JP" altLang="en-US" sz="700" dirty="0">
                        <a:solidFill>
                          <a:schemeClr val="tx1"/>
                        </a:solidFill>
                      </a:endParaRPr>
                    </a:p>
                  </a:txBody>
                  <a:tcPr/>
                </a:tc>
                <a:tc>
                  <a:txBody>
                    <a:bodyPr/>
                    <a:lstStyle/>
                    <a:p>
                      <a:r>
                        <a:rPr kumimoji="1" lang="ja-JP" altLang="en-US" sz="700" dirty="0" smtClean="0">
                          <a:solidFill>
                            <a:schemeClr val="tx1"/>
                          </a:solidFill>
                        </a:rPr>
                        <a:t>サイズ</a:t>
                      </a:r>
                      <a:endParaRPr kumimoji="1" lang="ja-JP" altLang="en-US" sz="700" dirty="0">
                        <a:solidFill>
                          <a:schemeClr val="tx1"/>
                        </a:solidFill>
                      </a:endParaRPr>
                    </a:p>
                  </a:txBody>
                  <a:tcPr/>
                </a:tc>
                <a:tc>
                  <a:txBody>
                    <a:bodyPr/>
                    <a:lstStyle/>
                    <a:p>
                      <a:r>
                        <a:rPr kumimoji="1" lang="en-US" altLang="ja-JP" sz="700" dirty="0" smtClean="0">
                          <a:solidFill>
                            <a:schemeClr val="tx1"/>
                          </a:solidFill>
                        </a:rPr>
                        <a:t>NULL</a:t>
                      </a:r>
                      <a:r>
                        <a:rPr kumimoji="1" lang="ja-JP" altLang="en-US" sz="700" dirty="0" smtClean="0">
                          <a:solidFill>
                            <a:schemeClr val="tx1"/>
                          </a:solidFill>
                        </a:rPr>
                        <a:t>許容</a:t>
                      </a:r>
                      <a:endParaRPr kumimoji="1" lang="ja-JP" altLang="en-US" sz="700" dirty="0">
                        <a:solidFill>
                          <a:schemeClr val="tx1"/>
                        </a:solidFill>
                      </a:endParaRPr>
                    </a:p>
                  </a:txBody>
                  <a:tcPr/>
                </a:tc>
              </a:tr>
              <a:tr h="178595">
                <a:tc>
                  <a:txBody>
                    <a:bodyPr/>
                    <a:lstStyle/>
                    <a:p>
                      <a:r>
                        <a:rPr kumimoji="1" lang="en-US" altLang="ja-JP" sz="700" dirty="0" err="1" smtClean="0">
                          <a:solidFill>
                            <a:srgbClr val="FF0000"/>
                          </a:solidFill>
                        </a:rPr>
                        <a:t>UserName</a:t>
                      </a:r>
                      <a:endParaRPr kumimoji="1" lang="ja-JP" altLang="en-US" sz="700" dirty="0">
                        <a:solidFill>
                          <a:srgbClr val="FF0000"/>
                        </a:solidFill>
                      </a:endParaRPr>
                    </a:p>
                  </a:txBody>
                  <a:tcPr/>
                </a:tc>
                <a:tc>
                  <a:txBody>
                    <a:bodyPr/>
                    <a:lstStyle/>
                    <a:p>
                      <a:r>
                        <a:rPr kumimoji="1" lang="en-US" altLang="ja-JP" sz="700" dirty="0" smtClean="0">
                          <a:solidFill>
                            <a:schemeClr val="tx1"/>
                          </a:solidFill>
                        </a:rPr>
                        <a:t>CHAR</a:t>
                      </a:r>
                      <a:endParaRPr kumimoji="1" lang="ja-JP" altLang="en-US" sz="700" dirty="0">
                        <a:solidFill>
                          <a:schemeClr val="tx1"/>
                        </a:solidFill>
                      </a:endParaRPr>
                    </a:p>
                  </a:txBody>
                  <a:tcPr/>
                </a:tc>
                <a:tc>
                  <a:txBody>
                    <a:bodyPr/>
                    <a:lstStyle/>
                    <a:p>
                      <a:r>
                        <a:rPr kumimoji="1" lang="en-US" altLang="ja-JP" sz="700" dirty="0" smtClean="0">
                          <a:solidFill>
                            <a:schemeClr val="tx1"/>
                          </a:solidFill>
                        </a:rPr>
                        <a:t>40</a:t>
                      </a:r>
                      <a:endParaRPr kumimoji="1" lang="ja-JP" altLang="en-US" sz="700" dirty="0">
                        <a:solidFill>
                          <a:schemeClr val="tx1"/>
                        </a:solidFill>
                      </a:endParaRPr>
                    </a:p>
                  </a:txBody>
                  <a:tcPr/>
                </a:tc>
                <a:tc>
                  <a:txBody>
                    <a:bodyPr/>
                    <a:lstStyle/>
                    <a:p>
                      <a:r>
                        <a:rPr kumimoji="1" lang="en-US" altLang="ja-JP" sz="700" dirty="0" smtClean="0">
                          <a:solidFill>
                            <a:schemeClr val="tx1"/>
                          </a:solidFill>
                        </a:rPr>
                        <a:t>×</a:t>
                      </a:r>
                      <a:endParaRPr kumimoji="1" lang="ja-JP" altLang="en-US" sz="700" dirty="0">
                        <a:solidFill>
                          <a:schemeClr val="tx1"/>
                        </a:solidFill>
                      </a:endParaRPr>
                    </a:p>
                  </a:txBody>
                  <a:tcPr/>
                </a:tc>
              </a:tr>
              <a:tr h="178595">
                <a:tc>
                  <a:txBody>
                    <a:bodyPr/>
                    <a:lstStyle/>
                    <a:p>
                      <a:r>
                        <a:rPr kumimoji="1" lang="en-US" altLang="ja-JP" sz="700" dirty="0" smtClean="0">
                          <a:solidFill>
                            <a:srgbClr val="FF0000"/>
                          </a:solidFill>
                        </a:rPr>
                        <a:t>Password</a:t>
                      </a:r>
                      <a:endParaRPr kumimoji="1" lang="ja-JP" altLang="en-US" sz="700" dirty="0">
                        <a:solidFill>
                          <a:srgbClr val="FF0000"/>
                        </a:solidFill>
                      </a:endParaRPr>
                    </a:p>
                  </a:txBody>
                  <a:tcPr/>
                </a:tc>
                <a:tc>
                  <a:txBody>
                    <a:bodyPr/>
                    <a:lstStyle/>
                    <a:p>
                      <a:r>
                        <a:rPr kumimoji="1" lang="en-US" altLang="ja-JP" sz="700" dirty="0" smtClean="0">
                          <a:solidFill>
                            <a:schemeClr val="tx1"/>
                          </a:solidFill>
                        </a:rPr>
                        <a:t>CHAR</a:t>
                      </a:r>
                      <a:endParaRPr kumimoji="1" lang="ja-JP" altLang="en-US" sz="700" dirty="0">
                        <a:solidFill>
                          <a:schemeClr val="tx1"/>
                        </a:solidFill>
                      </a:endParaRPr>
                    </a:p>
                  </a:txBody>
                  <a:tcPr/>
                </a:tc>
                <a:tc>
                  <a:txBody>
                    <a:bodyPr/>
                    <a:lstStyle/>
                    <a:p>
                      <a:r>
                        <a:rPr kumimoji="1" lang="en-US" altLang="ja-JP" sz="700" dirty="0" smtClean="0">
                          <a:solidFill>
                            <a:schemeClr val="tx1"/>
                          </a:solidFill>
                        </a:rPr>
                        <a:t>20</a:t>
                      </a:r>
                      <a:endParaRPr kumimoji="1" lang="ja-JP" altLang="en-US" sz="700" dirty="0">
                        <a:solidFill>
                          <a:schemeClr val="tx1"/>
                        </a:solidFill>
                      </a:endParaRPr>
                    </a:p>
                  </a:txBody>
                  <a:tcPr/>
                </a:tc>
                <a:tc>
                  <a:txBody>
                    <a:bodyPr/>
                    <a:lstStyle/>
                    <a:p>
                      <a:r>
                        <a:rPr kumimoji="1" lang="en-US" altLang="ja-JP" sz="700" dirty="0" smtClean="0">
                          <a:solidFill>
                            <a:schemeClr val="tx1"/>
                          </a:solidFill>
                        </a:rPr>
                        <a:t>×</a:t>
                      </a:r>
                      <a:endParaRPr kumimoji="1" lang="ja-JP" altLang="en-US" sz="700" dirty="0">
                        <a:solidFill>
                          <a:schemeClr val="tx1"/>
                        </a:solidFill>
                      </a:endParaRPr>
                    </a:p>
                  </a:txBody>
                  <a:tcPr/>
                </a:tc>
              </a:tr>
              <a:tr h="178595">
                <a:tc>
                  <a:txBody>
                    <a:bodyPr/>
                    <a:lstStyle/>
                    <a:p>
                      <a:r>
                        <a:rPr kumimoji="1" lang="en-US" altLang="ja-JP" sz="700" dirty="0" smtClean="0">
                          <a:solidFill>
                            <a:schemeClr val="tx1"/>
                          </a:solidFill>
                        </a:rPr>
                        <a:t>    :</a:t>
                      </a:r>
                      <a:endParaRPr kumimoji="1" lang="ja-JP" altLang="en-US" sz="700" dirty="0">
                        <a:solidFill>
                          <a:schemeClr val="tx1"/>
                        </a:solidFill>
                      </a:endParaRPr>
                    </a:p>
                  </a:txBody>
                  <a:tcPr/>
                </a:tc>
                <a:tc>
                  <a:txBody>
                    <a:bodyPr/>
                    <a:lstStyle/>
                    <a:p>
                      <a:r>
                        <a:rPr kumimoji="1" lang="en-US" altLang="ja-JP" sz="700" dirty="0" smtClean="0">
                          <a:solidFill>
                            <a:schemeClr val="tx1"/>
                          </a:solidFill>
                        </a:rPr>
                        <a:t>  :</a:t>
                      </a:r>
                      <a:endParaRPr kumimoji="1" lang="ja-JP" altLang="en-US" sz="700" dirty="0">
                        <a:solidFill>
                          <a:schemeClr val="tx1"/>
                        </a:solidFill>
                      </a:endParaRPr>
                    </a:p>
                  </a:txBody>
                  <a:tcPr/>
                </a:tc>
                <a:tc>
                  <a:txBody>
                    <a:bodyPr/>
                    <a:lstStyle/>
                    <a:p>
                      <a:r>
                        <a:rPr kumimoji="1" lang="en-US" altLang="ja-JP" sz="700" dirty="0" smtClean="0">
                          <a:solidFill>
                            <a:schemeClr val="tx1"/>
                          </a:solidFill>
                        </a:rPr>
                        <a:t>  :</a:t>
                      </a:r>
                      <a:endParaRPr kumimoji="1" lang="ja-JP" altLang="en-US" sz="700" dirty="0">
                        <a:solidFill>
                          <a:schemeClr val="tx1"/>
                        </a:solidFill>
                      </a:endParaRPr>
                    </a:p>
                  </a:txBody>
                  <a:tcPr/>
                </a:tc>
                <a:tc>
                  <a:txBody>
                    <a:bodyPr/>
                    <a:lstStyle/>
                    <a:p>
                      <a:r>
                        <a:rPr kumimoji="1" lang="en-US" altLang="ja-JP" sz="700" dirty="0" smtClean="0">
                          <a:solidFill>
                            <a:schemeClr val="tx1"/>
                          </a:solidFill>
                        </a:rPr>
                        <a:t> :</a:t>
                      </a:r>
                      <a:endParaRPr kumimoji="1" lang="ja-JP" altLang="en-US" sz="700" dirty="0">
                        <a:solidFill>
                          <a:schemeClr val="tx1"/>
                        </a:solidFill>
                      </a:endParaRPr>
                    </a:p>
                  </a:txBody>
                  <a:tcPr/>
                </a:tc>
              </a:tr>
            </a:tbl>
          </a:graphicData>
        </a:graphic>
      </p:graphicFrame>
      <p:sp>
        <p:nvSpPr>
          <p:cNvPr id="31" name="角丸四角形吹き出し 30"/>
          <p:cNvSpPr/>
          <p:nvPr/>
        </p:nvSpPr>
        <p:spPr>
          <a:xfrm>
            <a:off x="928662" y="4786322"/>
            <a:ext cx="1857388" cy="857256"/>
          </a:xfrm>
          <a:prstGeom prst="wedgeRoundRectCallout">
            <a:avLst>
              <a:gd name="adj1" fmla="val -50176"/>
              <a:gd name="adj2" fmla="val -79970"/>
              <a:gd name="adj3" fmla="val 16667"/>
            </a:avLst>
          </a:prstGeom>
          <a:solidFill>
            <a:schemeClr val="accent2">
              <a:lumMod val="40000"/>
              <a:lumOff val="6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コントロールとの入出力</a:t>
            </a:r>
            <a:endParaRPr kumimoji="1" lang="ja-JP" altLang="en-US" dirty="0">
              <a:solidFill>
                <a:schemeClr val="tx1"/>
              </a:solidFill>
            </a:endParaRPr>
          </a:p>
        </p:txBody>
      </p:sp>
      <p:sp>
        <p:nvSpPr>
          <p:cNvPr id="32" name="角丸四角形吹き出し 31"/>
          <p:cNvSpPr/>
          <p:nvPr/>
        </p:nvSpPr>
        <p:spPr>
          <a:xfrm>
            <a:off x="3857620" y="4643446"/>
            <a:ext cx="1857388" cy="857256"/>
          </a:xfrm>
          <a:prstGeom prst="wedgeRoundRectCallout">
            <a:avLst>
              <a:gd name="adj1" fmla="val -50176"/>
              <a:gd name="adj2" fmla="val -79970"/>
              <a:gd name="adj3" fmla="val 16667"/>
            </a:avLst>
          </a:prstGeom>
          <a:solidFill>
            <a:schemeClr val="accent2">
              <a:lumMod val="40000"/>
              <a:lumOff val="6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Form</a:t>
            </a:r>
            <a:r>
              <a:rPr kumimoji="1" lang="ja-JP" altLang="en-US" dirty="0" smtClean="0">
                <a:solidFill>
                  <a:schemeClr val="tx1"/>
                </a:solidFill>
              </a:rPr>
              <a:t>／</a:t>
            </a:r>
            <a:r>
              <a:rPr kumimoji="1" lang="en-US" altLang="ja-JP" dirty="0" smtClean="0">
                <a:solidFill>
                  <a:schemeClr val="tx1"/>
                </a:solidFill>
              </a:rPr>
              <a:t>DAL</a:t>
            </a:r>
            <a:r>
              <a:rPr kumimoji="1" lang="ja-JP" altLang="en-US" dirty="0" smtClean="0">
                <a:solidFill>
                  <a:schemeClr val="tx1"/>
                </a:solidFill>
              </a:rPr>
              <a:t>との橋渡し</a:t>
            </a:r>
            <a:endParaRPr kumimoji="1" lang="ja-JP" altLang="en-US" dirty="0">
              <a:solidFill>
                <a:schemeClr val="tx1"/>
              </a:solidFill>
            </a:endParaRPr>
          </a:p>
        </p:txBody>
      </p:sp>
      <p:sp>
        <p:nvSpPr>
          <p:cNvPr id="33" name="角丸四角形吹き出し 32"/>
          <p:cNvSpPr/>
          <p:nvPr/>
        </p:nvSpPr>
        <p:spPr>
          <a:xfrm>
            <a:off x="6715140" y="2143116"/>
            <a:ext cx="2143108" cy="857256"/>
          </a:xfrm>
          <a:prstGeom prst="wedgeRoundRectCallout">
            <a:avLst>
              <a:gd name="adj1" fmla="val 2909"/>
              <a:gd name="adj2" fmla="val 88531"/>
              <a:gd name="adj3" fmla="val 16667"/>
            </a:avLst>
          </a:prstGeom>
          <a:solidFill>
            <a:schemeClr val="accent2">
              <a:lumMod val="40000"/>
              <a:lumOff val="6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Logic</a:t>
            </a:r>
            <a:r>
              <a:rPr kumimoji="1" lang="ja-JP" altLang="en-US" dirty="0" smtClean="0">
                <a:solidFill>
                  <a:schemeClr val="tx1"/>
                </a:solidFill>
              </a:rPr>
              <a:t>とのやりとり</a:t>
            </a:r>
            <a:endParaRPr kumimoji="1" lang="ja-JP" altLang="en-US" dirty="0">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アプリケーションプログラム変数の宣言要因</a:t>
            </a:r>
            <a:endParaRPr kumimoji="1" lang="ja-JP" altLang="en-US" dirty="0"/>
          </a:p>
        </p:txBody>
      </p:sp>
      <p:graphicFrame>
        <p:nvGraphicFramePr>
          <p:cNvPr id="3" name="図表 2"/>
          <p:cNvGraphicFramePr/>
          <p:nvPr/>
        </p:nvGraphicFramePr>
        <p:xfrm>
          <a:off x="1571604" y="142873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そこで・・・</a:t>
            </a:r>
            <a:endParaRPr kumimoji="1" lang="ja-JP" altLang="en-US" dirty="0"/>
          </a:p>
        </p:txBody>
      </p:sp>
      <p:sp>
        <p:nvSpPr>
          <p:cNvPr id="3" name="角丸四角形 2"/>
          <p:cNvSpPr/>
          <p:nvPr/>
        </p:nvSpPr>
        <p:spPr>
          <a:xfrm>
            <a:off x="1071538" y="1643050"/>
            <a:ext cx="6715172" cy="3357586"/>
          </a:xfrm>
          <a:prstGeom prst="round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Form</a:t>
            </a:r>
            <a:r>
              <a:rPr kumimoji="1" lang="ja-JP" altLang="en-US" sz="2800" dirty="0" smtClean="0">
                <a:solidFill>
                  <a:schemeClr val="tx1"/>
                </a:solidFill>
              </a:rPr>
              <a:t>／</a:t>
            </a:r>
            <a:r>
              <a:rPr kumimoji="1" lang="en-US" altLang="ja-JP" sz="2800" dirty="0" smtClean="0">
                <a:solidFill>
                  <a:schemeClr val="tx1"/>
                </a:solidFill>
              </a:rPr>
              <a:t>Logic</a:t>
            </a:r>
            <a:r>
              <a:rPr kumimoji="1" lang="ja-JP" altLang="en-US" sz="2800" dirty="0" smtClean="0">
                <a:solidFill>
                  <a:schemeClr val="tx1"/>
                </a:solidFill>
              </a:rPr>
              <a:t>／</a:t>
            </a:r>
            <a:r>
              <a:rPr kumimoji="1" lang="en-US" altLang="ja-JP" sz="2800" dirty="0" smtClean="0">
                <a:solidFill>
                  <a:schemeClr val="tx1"/>
                </a:solidFill>
              </a:rPr>
              <a:t>DAL </a:t>
            </a:r>
            <a:r>
              <a:rPr kumimoji="1" lang="ja-JP" altLang="en-US" sz="2800" dirty="0" smtClean="0">
                <a:solidFill>
                  <a:schemeClr val="tx1"/>
                </a:solidFill>
              </a:rPr>
              <a:t>に設計情報から</a:t>
            </a:r>
            <a:endParaRPr kumimoji="1" lang="en-US" altLang="ja-JP" sz="2800" dirty="0" smtClean="0">
              <a:solidFill>
                <a:schemeClr val="tx1"/>
              </a:solidFill>
            </a:endParaRPr>
          </a:p>
          <a:p>
            <a:pPr algn="ctr"/>
            <a:r>
              <a:rPr kumimoji="1" lang="ja-JP" altLang="en-US" sz="2800" dirty="0" smtClean="0">
                <a:solidFill>
                  <a:schemeClr val="tx1"/>
                </a:solidFill>
              </a:rPr>
              <a:t>自動的に変数を作り出してしまおう</a:t>
            </a:r>
            <a:endParaRPr kumimoji="1" lang="en-US" altLang="ja-JP" sz="2800" dirty="0" smtClean="0">
              <a:solidFill>
                <a:schemeClr val="tx1"/>
              </a:solidFill>
            </a:endParaRPr>
          </a:p>
          <a:p>
            <a:pPr algn="ctr"/>
            <a:endParaRPr lang="en-US" altLang="ja-JP" sz="2800" dirty="0" smtClean="0">
              <a:solidFill>
                <a:schemeClr val="tx1"/>
              </a:solidFill>
            </a:endParaRPr>
          </a:p>
          <a:p>
            <a:pPr algn="ctr"/>
            <a:r>
              <a:rPr kumimoji="1" lang="ja-JP" altLang="en-US" sz="2800" dirty="0" smtClean="0">
                <a:solidFill>
                  <a:schemeClr val="tx1"/>
                </a:solidFill>
              </a:rPr>
              <a:t>という試み。</a:t>
            </a:r>
            <a:endParaRPr kumimoji="1" lang="ja-JP" altLang="en-US" sz="2800" dirty="0">
              <a:solidFill>
                <a:schemeClr val="tx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XML</a:t>
            </a:r>
            <a:r>
              <a:rPr kumimoji="1" lang="ja-JP" altLang="en-US" dirty="0" smtClean="0"/>
              <a:t>ファイルに定義情報を用意する</a:t>
            </a:r>
            <a:endParaRPr kumimoji="1" lang="ja-JP" altLang="en-US" dirty="0"/>
          </a:p>
        </p:txBody>
      </p:sp>
      <p:sp>
        <p:nvSpPr>
          <p:cNvPr id="3" name="メモ 2"/>
          <p:cNvSpPr/>
          <p:nvPr/>
        </p:nvSpPr>
        <p:spPr>
          <a:xfrm>
            <a:off x="428596" y="1142984"/>
            <a:ext cx="8072494" cy="185738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&lt;Form Name=“Form1”&gt;</a:t>
            </a:r>
          </a:p>
          <a:p>
            <a:r>
              <a:rPr kumimoji="1" lang="en-US" altLang="ja-JP" dirty="0" smtClean="0">
                <a:solidFill>
                  <a:schemeClr val="tx1"/>
                </a:solidFill>
              </a:rPr>
              <a:t>  &lt;</a:t>
            </a:r>
            <a:r>
              <a:rPr kumimoji="1" lang="en-US" altLang="ja-JP" dirty="0" err="1" smtClean="0">
                <a:solidFill>
                  <a:schemeClr val="tx1"/>
                </a:solidFill>
              </a:rPr>
              <a:t>UserInterface</a:t>
            </a:r>
            <a:r>
              <a:rPr kumimoji="1" lang="en-US" altLang="ja-JP" dirty="0" smtClean="0">
                <a:solidFill>
                  <a:schemeClr val="tx1"/>
                </a:solidFill>
              </a:rPr>
              <a:t>&gt;</a:t>
            </a:r>
          </a:p>
          <a:p>
            <a:r>
              <a:rPr lang="en-US" altLang="ja-JP" dirty="0" smtClean="0">
                <a:solidFill>
                  <a:schemeClr val="tx1"/>
                </a:solidFill>
              </a:rPr>
              <a:t> </a:t>
            </a:r>
            <a:r>
              <a:rPr lang="en-US" altLang="ja-JP" dirty="0" smtClean="0">
                <a:solidFill>
                  <a:schemeClr val="tx1"/>
                </a:solidFill>
              </a:rPr>
              <a:t>   &lt;Field Name=“</a:t>
            </a:r>
            <a:r>
              <a:rPr lang="en-US" altLang="ja-JP" dirty="0" err="1" smtClean="0">
                <a:solidFill>
                  <a:schemeClr val="tx1"/>
                </a:solidFill>
              </a:rPr>
              <a:t>UserName</a:t>
            </a:r>
            <a:r>
              <a:rPr lang="en-US" altLang="ja-JP" dirty="0" smtClean="0">
                <a:solidFill>
                  <a:schemeClr val="tx1"/>
                </a:solidFill>
              </a:rPr>
              <a:t>”, </a:t>
            </a:r>
            <a:r>
              <a:rPr lang="en-US" altLang="ja-JP" dirty="0" err="1" smtClean="0">
                <a:solidFill>
                  <a:schemeClr val="tx1"/>
                </a:solidFill>
              </a:rPr>
              <a:t>DisplayName</a:t>
            </a:r>
            <a:r>
              <a:rPr lang="en-US" altLang="ja-JP" dirty="0" smtClean="0">
                <a:solidFill>
                  <a:schemeClr val="tx1"/>
                </a:solidFill>
              </a:rPr>
              <a:t>=“</a:t>
            </a:r>
            <a:r>
              <a:rPr lang="ja-JP" altLang="en-US" dirty="0" smtClean="0">
                <a:solidFill>
                  <a:schemeClr val="tx1"/>
                </a:solidFill>
              </a:rPr>
              <a:t>ユーザー名</a:t>
            </a:r>
            <a:r>
              <a:rPr lang="en-US" altLang="ja-JP" dirty="0" smtClean="0">
                <a:solidFill>
                  <a:schemeClr val="tx1"/>
                </a:solidFill>
              </a:rPr>
              <a:t>”, Type=“String”, ... &gt;</a:t>
            </a:r>
          </a:p>
          <a:p>
            <a:r>
              <a:rPr lang="en-US" altLang="ja-JP" dirty="0" smtClean="0">
                <a:solidFill>
                  <a:schemeClr val="tx1"/>
                </a:solidFill>
              </a:rPr>
              <a:t>    &lt;</a:t>
            </a:r>
            <a:r>
              <a:rPr lang="en-US" altLang="ja-JP" dirty="0" smtClean="0">
                <a:solidFill>
                  <a:schemeClr val="tx1"/>
                </a:solidFill>
              </a:rPr>
              <a:t>Field Name</a:t>
            </a:r>
            <a:r>
              <a:rPr lang="en-US" altLang="ja-JP" dirty="0" smtClean="0">
                <a:solidFill>
                  <a:schemeClr val="tx1"/>
                </a:solidFill>
              </a:rPr>
              <a:t>=“Password”, </a:t>
            </a:r>
            <a:r>
              <a:rPr lang="en-US" altLang="ja-JP" dirty="0" err="1" smtClean="0">
                <a:solidFill>
                  <a:schemeClr val="tx1"/>
                </a:solidFill>
              </a:rPr>
              <a:t>DisplayName</a:t>
            </a:r>
            <a:r>
              <a:rPr lang="en-US" altLang="ja-JP" dirty="0" smtClean="0">
                <a:solidFill>
                  <a:schemeClr val="tx1"/>
                </a:solidFill>
              </a:rPr>
              <a:t>=“</a:t>
            </a:r>
            <a:r>
              <a:rPr lang="ja-JP" altLang="en-US" dirty="0" smtClean="0">
                <a:solidFill>
                  <a:schemeClr val="tx1"/>
                </a:solidFill>
              </a:rPr>
              <a:t>パスワード</a:t>
            </a:r>
            <a:r>
              <a:rPr lang="en-US" altLang="ja-JP" dirty="0" smtClean="0">
                <a:solidFill>
                  <a:schemeClr val="tx1"/>
                </a:solidFill>
              </a:rPr>
              <a:t>”, </a:t>
            </a:r>
            <a:r>
              <a:rPr lang="en-US" altLang="ja-JP" dirty="0" smtClean="0">
                <a:solidFill>
                  <a:schemeClr val="tx1"/>
                </a:solidFill>
              </a:rPr>
              <a:t>Type=“String”, ... &gt;</a:t>
            </a:r>
            <a:endParaRPr lang="ja-JP" altLang="en-US" dirty="0" smtClean="0">
              <a:solidFill>
                <a:schemeClr val="tx1"/>
              </a:solidFill>
            </a:endParaRPr>
          </a:p>
          <a:p>
            <a:r>
              <a:rPr kumimoji="1" lang="en-US" altLang="ja-JP" dirty="0" smtClean="0">
                <a:solidFill>
                  <a:schemeClr val="tx1"/>
                </a:solidFill>
              </a:rPr>
              <a:t>  &lt;/</a:t>
            </a:r>
            <a:r>
              <a:rPr kumimoji="1" lang="en-US" altLang="ja-JP" dirty="0" err="1" smtClean="0">
                <a:solidFill>
                  <a:schemeClr val="tx1"/>
                </a:solidFill>
              </a:rPr>
              <a:t>UserInterface</a:t>
            </a:r>
            <a:r>
              <a:rPr kumimoji="1" lang="en-US" altLang="ja-JP" dirty="0" smtClean="0">
                <a:solidFill>
                  <a:schemeClr val="tx1"/>
                </a:solidFill>
              </a:rPr>
              <a:t>&gt;</a:t>
            </a:r>
          </a:p>
          <a:p>
            <a:r>
              <a:rPr lang="en-US" altLang="ja-JP" dirty="0" smtClean="0">
                <a:solidFill>
                  <a:schemeClr val="tx1"/>
                </a:solidFill>
              </a:rPr>
              <a:t>&lt;/Form&gt;</a:t>
            </a:r>
            <a:endParaRPr kumimoji="1" lang="ja-JP" altLang="en-US" dirty="0">
              <a:solidFill>
                <a:schemeClr val="tx1"/>
              </a:solidFill>
            </a:endParaRPr>
          </a:p>
        </p:txBody>
      </p:sp>
      <p:sp>
        <p:nvSpPr>
          <p:cNvPr id="4" name="メモ 3"/>
          <p:cNvSpPr/>
          <p:nvPr/>
        </p:nvSpPr>
        <p:spPr>
          <a:xfrm>
            <a:off x="428596" y="3214686"/>
            <a:ext cx="8072494" cy="185738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&lt;Database Name=“</a:t>
            </a:r>
            <a:r>
              <a:rPr kumimoji="1" lang="en-US" altLang="ja-JP" dirty="0" err="1" smtClean="0">
                <a:solidFill>
                  <a:schemeClr val="tx1"/>
                </a:solidFill>
              </a:rPr>
              <a:t>AppDB</a:t>
            </a:r>
            <a:r>
              <a:rPr kumimoji="1" lang="en-US" altLang="ja-JP" dirty="0" smtClean="0">
                <a:solidFill>
                  <a:schemeClr val="tx1"/>
                </a:solidFill>
              </a:rPr>
              <a:t>”&gt;</a:t>
            </a:r>
          </a:p>
          <a:p>
            <a:r>
              <a:rPr kumimoji="1" lang="en-US" altLang="ja-JP" dirty="0" smtClean="0">
                <a:solidFill>
                  <a:schemeClr val="tx1"/>
                </a:solidFill>
              </a:rPr>
              <a:t>  &lt;Table Name=“</a:t>
            </a:r>
            <a:r>
              <a:rPr kumimoji="1" lang="en-US" altLang="ja-JP" dirty="0" err="1" smtClean="0">
                <a:solidFill>
                  <a:schemeClr val="tx1"/>
                </a:solidFill>
              </a:rPr>
              <a:t>UserTable</a:t>
            </a:r>
            <a:r>
              <a:rPr kumimoji="1" lang="en-US" altLang="ja-JP" dirty="0" smtClean="0">
                <a:solidFill>
                  <a:schemeClr val="tx1"/>
                </a:solidFill>
              </a:rPr>
              <a:t>”&gt;</a:t>
            </a:r>
          </a:p>
          <a:p>
            <a:r>
              <a:rPr lang="en-US" altLang="ja-JP" dirty="0" smtClean="0">
                <a:solidFill>
                  <a:schemeClr val="tx1"/>
                </a:solidFill>
              </a:rPr>
              <a:t> </a:t>
            </a:r>
            <a:r>
              <a:rPr lang="en-US" altLang="ja-JP" dirty="0" smtClean="0">
                <a:solidFill>
                  <a:schemeClr val="tx1"/>
                </a:solidFill>
              </a:rPr>
              <a:t>   &lt;Field Name=“</a:t>
            </a:r>
            <a:r>
              <a:rPr lang="en-US" altLang="ja-JP" dirty="0" err="1" smtClean="0">
                <a:solidFill>
                  <a:schemeClr val="tx1"/>
                </a:solidFill>
              </a:rPr>
              <a:t>UserName</a:t>
            </a:r>
            <a:r>
              <a:rPr lang="en-US" altLang="ja-JP" dirty="0" smtClean="0">
                <a:solidFill>
                  <a:schemeClr val="tx1"/>
                </a:solidFill>
              </a:rPr>
              <a:t>”, </a:t>
            </a:r>
            <a:r>
              <a:rPr lang="en-US" altLang="ja-JP" dirty="0" err="1" smtClean="0">
                <a:solidFill>
                  <a:schemeClr val="tx1"/>
                </a:solidFill>
              </a:rPr>
              <a:t>DisplayName</a:t>
            </a:r>
            <a:r>
              <a:rPr lang="en-US" altLang="ja-JP" dirty="0" smtClean="0">
                <a:solidFill>
                  <a:schemeClr val="tx1"/>
                </a:solidFill>
              </a:rPr>
              <a:t>=“</a:t>
            </a:r>
            <a:r>
              <a:rPr lang="ja-JP" altLang="en-US" dirty="0" smtClean="0">
                <a:solidFill>
                  <a:schemeClr val="tx1"/>
                </a:solidFill>
              </a:rPr>
              <a:t>ユーザー名</a:t>
            </a:r>
            <a:r>
              <a:rPr lang="en-US" altLang="ja-JP" dirty="0" smtClean="0">
                <a:solidFill>
                  <a:schemeClr val="tx1"/>
                </a:solidFill>
              </a:rPr>
              <a:t>”, Type=“String”, ... &gt;</a:t>
            </a:r>
          </a:p>
          <a:p>
            <a:r>
              <a:rPr lang="en-US" altLang="ja-JP" dirty="0" smtClean="0">
                <a:solidFill>
                  <a:schemeClr val="tx1"/>
                </a:solidFill>
              </a:rPr>
              <a:t>    &lt;</a:t>
            </a:r>
            <a:r>
              <a:rPr lang="en-US" altLang="ja-JP" dirty="0" smtClean="0">
                <a:solidFill>
                  <a:schemeClr val="tx1"/>
                </a:solidFill>
              </a:rPr>
              <a:t>Field Name</a:t>
            </a:r>
            <a:r>
              <a:rPr lang="en-US" altLang="ja-JP" dirty="0" smtClean="0">
                <a:solidFill>
                  <a:schemeClr val="tx1"/>
                </a:solidFill>
              </a:rPr>
              <a:t>=“Password”, </a:t>
            </a:r>
            <a:r>
              <a:rPr lang="en-US" altLang="ja-JP" dirty="0" err="1" smtClean="0">
                <a:solidFill>
                  <a:schemeClr val="tx1"/>
                </a:solidFill>
              </a:rPr>
              <a:t>DisplayName</a:t>
            </a:r>
            <a:r>
              <a:rPr lang="en-US" altLang="ja-JP" dirty="0" smtClean="0">
                <a:solidFill>
                  <a:schemeClr val="tx1"/>
                </a:solidFill>
              </a:rPr>
              <a:t>=“</a:t>
            </a:r>
            <a:r>
              <a:rPr lang="ja-JP" altLang="en-US" dirty="0" smtClean="0">
                <a:solidFill>
                  <a:schemeClr val="tx1"/>
                </a:solidFill>
              </a:rPr>
              <a:t>パスワード</a:t>
            </a:r>
            <a:r>
              <a:rPr lang="en-US" altLang="ja-JP" dirty="0" smtClean="0">
                <a:solidFill>
                  <a:schemeClr val="tx1"/>
                </a:solidFill>
              </a:rPr>
              <a:t>”, </a:t>
            </a:r>
            <a:r>
              <a:rPr lang="en-US" altLang="ja-JP" dirty="0" smtClean="0">
                <a:solidFill>
                  <a:schemeClr val="tx1"/>
                </a:solidFill>
              </a:rPr>
              <a:t>Type=“String”, ... &gt;</a:t>
            </a:r>
            <a:endParaRPr lang="ja-JP" altLang="en-US" dirty="0" smtClean="0">
              <a:solidFill>
                <a:schemeClr val="tx1"/>
              </a:solidFill>
            </a:endParaRPr>
          </a:p>
          <a:p>
            <a:r>
              <a:rPr kumimoji="1" lang="en-US" altLang="ja-JP" dirty="0" smtClean="0">
                <a:solidFill>
                  <a:schemeClr val="tx1"/>
                </a:solidFill>
              </a:rPr>
              <a:t>  &lt;/Table&gt;</a:t>
            </a:r>
          </a:p>
          <a:p>
            <a:r>
              <a:rPr lang="en-US" altLang="ja-JP" dirty="0" smtClean="0">
                <a:solidFill>
                  <a:schemeClr val="tx1"/>
                </a:solidFill>
              </a:rPr>
              <a:t>&lt;/Database&gt;</a:t>
            </a:r>
            <a:endParaRPr kumimoji="1" lang="ja-JP" altLang="en-US" dirty="0">
              <a:solidFill>
                <a:schemeClr val="tx1"/>
              </a:solidFill>
            </a:endParaRPr>
          </a:p>
        </p:txBody>
      </p:sp>
      <p:sp>
        <p:nvSpPr>
          <p:cNvPr id="5" name="角丸四角形吹き出し 4"/>
          <p:cNvSpPr/>
          <p:nvPr/>
        </p:nvSpPr>
        <p:spPr>
          <a:xfrm>
            <a:off x="2786050" y="4786322"/>
            <a:ext cx="5272118" cy="1041276"/>
          </a:xfrm>
          <a:prstGeom prst="wedgeRoundRectCallout">
            <a:avLst>
              <a:gd name="adj1" fmla="val -34604"/>
              <a:gd name="adj2" fmla="val -72991"/>
              <a:gd name="adj3" fmla="val 16667"/>
            </a:avLst>
          </a:prstGeom>
          <a:solidFill>
            <a:schemeClr val="accent2">
              <a:lumMod val="40000"/>
              <a:lumOff val="6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基本クラス</a:t>
            </a:r>
            <a:r>
              <a:rPr lang="ja-JP" altLang="en-US" sz="2000" dirty="0" smtClean="0">
                <a:solidFill>
                  <a:schemeClr val="tx1"/>
                </a:solidFill>
              </a:rPr>
              <a:t>で</a:t>
            </a:r>
            <a:r>
              <a:rPr lang="en-US" altLang="ja-JP" sz="2000" dirty="0" smtClean="0">
                <a:solidFill>
                  <a:schemeClr val="tx1"/>
                </a:solidFill>
              </a:rPr>
              <a:t>XML</a:t>
            </a:r>
            <a:r>
              <a:rPr lang="ja-JP" altLang="en-US" sz="2000" dirty="0" smtClean="0">
                <a:solidFill>
                  <a:schemeClr val="tx1"/>
                </a:solidFill>
              </a:rPr>
              <a:t>を取り込み自動的に内部変数を用意する </a:t>
            </a:r>
            <a:r>
              <a:rPr lang="en-US" altLang="ja-JP" sz="2000" dirty="0" smtClean="0">
                <a:solidFill>
                  <a:schemeClr val="tx1"/>
                </a:solidFill>
              </a:rPr>
              <a:t>Form/Logic/DAL </a:t>
            </a:r>
            <a:r>
              <a:rPr lang="ja-JP" altLang="en-US" sz="2000" dirty="0" smtClean="0">
                <a:solidFill>
                  <a:schemeClr val="tx1"/>
                </a:solidFill>
              </a:rPr>
              <a:t>クラスを作る。</a:t>
            </a:r>
            <a:endParaRPr kumimoji="1" lang="ja-JP" altLang="en-US" sz="2000" dirty="0">
              <a:solidFill>
                <a:schemeClr val="tx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実は、一度作りました（笑）</a:t>
            </a:r>
            <a:endParaRPr kumimoji="1" lang="ja-JP" alt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err="1" smtClean="0"/>
              <a:t>．</a:t>
            </a:r>
            <a:r>
              <a:rPr kumimoji="1" lang="ja-JP" altLang="en-US" dirty="0" smtClean="0"/>
              <a:t>ＮＥＴで考えてみよう。</a:t>
            </a:r>
            <a:endParaRPr kumimoji="1" lang="ja-JP" altLang="en-US" dirty="0"/>
          </a:p>
        </p:txBody>
      </p:sp>
      <p:sp>
        <p:nvSpPr>
          <p:cNvPr id="3" name="正方形/長方形 2"/>
          <p:cNvSpPr/>
          <p:nvPr/>
        </p:nvSpPr>
        <p:spPr>
          <a:xfrm>
            <a:off x="928662" y="1428736"/>
            <a:ext cx="4286280" cy="642942"/>
          </a:xfrm>
          <a:prstGeom prst="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ＷＰＦでＸＡＭＬ定義</a:t>
            </a:r>
            <a:endParaRPr kumimoji="1" lang="ja-JP" altLang="en-US" dirty="0">
              <a:solidFill>
                <a:schemeClr val="tx1"/>
              </a:solidFill>
            </a:endParaRPr>
          </a:p>
        </p:txBody>
      </p:sp>
      <p:sp>
        <p:nvSpPr>
          <p:cNvPr id="4" name="正方形/長方形 3"/>
          <p:cNvSpPr/>
          <p:nvPr/>
        </p:nvSpPr>
        <p:spPr>
          <a:xfrm>
            <a:off x="928662" y="2571744"/>
            <a:ext cx="4286280" cy="642942"/>
          </a:xfrm>
          <a:prstGeom prst="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Database</a:t>
            </a:r>
            <a:r>
              <a:rPr lang="ja-JP" altLang="en-US" dirty="0" smtClean="0">
                <a:solidFill>
                  <a:schemeClr val="tx1"/>
                </a:solidFill>
              </a:rPr>
              <a:t>の</a:t>
            </a:r>
            <a:r>
              <a:rPr lang="en-US" altLang="ja-JP" dirty="0" smtClean="0">
                <a:solidFill>
                  <a:schemeClr val="tx1"/>
                </a:solidFill>
              </a:rPr>
              <a:t>XML</a:t>
            </a:r>
            <a:endParaRPr kumimoji="1" lang="ja-JP" altLang="en-US" dirty="0">
              <a:solidFill>
                <a:schemeClr val="tx1"/>
              </a:solidFill>
            </a:endParaRPr>
          </a:p>
        </p:txBody>
      </p:sp>
      <p:sp>
        <p:nvSpPr>
          <p:cNvPr id="5" name="正方形/長方形 4"/>
          <p:cNvSpPr/>
          <p:nvPr/>
        </p:nvSpPr>
        <p:spPr>
          <a:xfrm>
            <a:off x="928662" y="3714752"/>
            <a:ext cx="4286280" cy="642942"/>
          </a:xfrm>
          <a:prstGeom prst="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Report</a:t>
            </a:r>
            <a:r>
              <a:rPr lang="ja-JP" altLang="en-US" dirty="0" smtClean="0">
                <a:solidFill>
                  <a:schemeClr val="tx1"/>
                </a:solidFill>
              </a:rPr>
              <a:t>の</a:t>
            </a:r>
            <a:r>
              <a:rPr lang="en-US" altLang="ja-JP" dirty="0" smtClean="0">
                <a:solidFill>
                  <a:schemeClr val="tx1"/>
                </a:solidFill>
              </a:rPr>
              <a:t>XML</a:t>
            </a:r>
            <a:endParaRPr kumimoji="1" lang="ja-JP" altLang="en-US" dirty="0">
              <a:solidFill>
                <a:schemeClr val="tx1"/>
              </a:solidFill>
            </a:endParaRPr>
          </a:p>
        </p:txBody>
      </p:sp>
      <p:sp>
        <p:nvSpPr>
          <p:cNvPr id="6" name="右矢印 5"/>
          <p:cNvSpPr/>
          <p:nvPr/>
        </p:nvSpPr>
        <p:spPr>
          <a:xfrm>
            <a:off x="5643570" y="2643182"/>
            <a:ext cx="785818" cy="484632"/>
          </a:xfrm>
          <a:prstGeom prst="rightArrow">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7" name="角丸四角形 6"/>
          <p:cNvSpPr/>
          <p:nvPr/>
        </p:nvSpPr>
        <p:spPr>
          <a:xfrm>
            <a:off x="6715140" y="2428868"/>
            <a:ext cx="1500198" cy="914400"/>
          </a:xfrm>
          <a:prstGeom prst="round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基本クラス</a:t>
            </a:r>
            <a:endParaRPr kumimoji="1" lang="ja-JP" altLang="en-US" sz="2000" dirty="0">
              <a:solidFill>
                <a:schemeClr val="tx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現在、誠意開発中（笑）</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テキスト プレースホルダ 2"/>
          <p:cNvSpPr>
            <a:spLocks noGrp="1"/>
          </p:cNvSpPr>
          <p:nvPr>
            <p:ph type="body" idx="1"/>
          </p:nvPr>
        </p:nvSpPr>
        <p:spPr>
          <a:xfrm>
            <a:off x="500034" y="3357562"/>
            <a:ext cx="8001056" cy="2286016"/>
          </a:xfrm>
        </p:spPr>
        <p:txBody>
          <a:bodyPr/>
          <a:lstStyle/>
          <a:p>
            <a:pPr>
              <a:buFontTx/>
              <a:buNone/>
            </a:pPr>
            <a:r>
              <a:rPr lang="ja-JP" altLang="en-US" dirty="0" smtClean="0"/>
              <a:t>クラスに「時間軸」を考える。</a:t>
            </a:r>
            <a:endParaRPr lang="en-US" altLang="ja-JP" dirty="0" smtClean="0"/>
          </a:p>
          <a:p>
            <a:pPr>
              <a:buFontTx/>
              <a:buNone/>
            </a:pPr>
            <a:r>
              <a:rPr lang="ja-JP" altLang="en-US" dirty="0" smtClean="0"/>
              <a:t>時間軸に対するイベントが状態を作る</a:t>
            </a:r>
            <a:endParaRPr lang="en-US" altLang="ja-JP" dirty="0" smtClean="0"/>
          </a:p>
          <a:p>
            <a:pPr>
              <a:buFontTx/>
              <a:buNone/>
            </a:pPr>
            <a:r>
              <a:rPr lang="ja-JP" altLang="en-US" dirty="0" smtClean="0"/>
              <a:t>ステート／オブザーバパターン、ＤＩ</a:t>
            </a:r>
            <a:endParaRPr lang="en-US" altLang="ja-JP" dirty="0" smtClean="0"/>
          </a:p>
          <a:p>
            <a:pPr>
              <a:buFontTx/>
              <a:buNone/>
            </a:pPr>
            <a:r>
              <a:rPr lang="ja-JP" altLang="en-US" dirty="0" smtClean="0">
                <a:solidFill>
                  <a:srgbClr val="FF0000"/>
                </a:solidFill>
              </a:rPr>
              <a:t>クラスの依存性を少なくし独立性を高めよう</a:t>
            </a:r>
            <a:endParaRPr lang="en-US" altLang="ja-JP" dirty="0" smtClean="0">
              <a:solidFill>
                <a:srgbClr val="FF0000"/>
              </a:solidFill>
            </a:endParaRPr>
          </a:p>
          <a:p>
            <a:pPr>
              <a:buFontTx/>
              <a:buNone/>
            </a:pPr>
            <a:endParaRPr lang="ja-JP" altLang="en-US" dirty="0" smtClean="0"/>
          </a:p>
        </p:txBody>
      </p:sp>
      <p:sp>
        <p:nvSpPr>
          <p:cNvPr id="6" name="テキスト ボックス 5"/>
          <p:cNvSpPr txBox="1"/>
          <p:nvPr/>
        </p:nvSpPr>
        <p:spPr>
          <a:xfrm>
            <a:off x="500034" y="571480"/>
            <a:ext cx="4051109" cy="2462213"/>
          </a:xfrm>
          <a:prstGeom prst="rect">
            <a:avLst/>
          </a:prstGeom>
          <a:noFill/>
        </p:spPr>
        <p:txBody>
          <a:bodyPr wrap="none">
            <a:spAutoFit/>
          </a:bodyPr>
          <a:lstStyle/>
          <a:p>
            <a:pPr>
              <a:defRPr/>
            </a:pPr>
            <a:r>
              <a:rPr lang="ja-JP" altLang="en-US" sz="1400" b="1" dirty="0" smtClean="0">
                <a:latin typeface="+mn-ea"/>
                <a:ea typeface="+mn-ea"/>
              </a:rPr>
              <a:t>　　　　　　 　 ＿＿＿</a:t>
            </a:r>
            <a:r>
              <a:rPr lang="en-US" altLang="ja-JP" sz="1400" b="1" dirty="0" smtClean="0">
                <a:latin typeface="+mn-ea"/>
                <a:ea typeface="+mn-ea"/>
              </a:rPr>
              <a:t>_</a:t>
            </a:r>
            <a:r>
              <a:rPr lang="ja-JP" altLang="en-US" sz="1400" b="1" dirty="0" smtClean="0">
                <a:latin typeface="+mn-ea"/>
                <a:ea typeface="+mn-ea"/>
              </a:rPr>
              <a:t>　　　</a:t>
            </a:r>
          </a:p>
          <a:p>
            <a:pPr>
              <a:defRPr/>
            </a:pPr>
            <a:r>
              <a:rPr lang="ja-JP" altLang="en-US" sz="1400" b="1" dirty="0" smtClean="0">
                <a:latin typeface="+mn-ea"/>
                <a:ea typeface="+mn-ea"/>
              </a:rPr>
              <a:t>　　　　　　 ／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a:t>
            </a:r>
          </a:p>
          <a:p>
            <a:pPr>
              <a:defRPr/>
            </a:pPr>
            <a:r>
              <a:rPr lang="en-US" altLang="ja-JP" sz="1400" b="1" dirty="0" smtClean="0">
                <a:latin typeface="+mn-ea"/>
                <a:ea typeface="+mn-ea"/>
              </a:rPr>
              <a:t>.</a:t>
            </a:r>
            <a:r>
              <a:rPr lang="ja-JP" altLang="en-US" sz="1400" b="1" dirty="0" smtClean="0">
                <a:latin typeface="+mn-ea"/>
                <a:ea typeface="+mn-ea"/>
              </a:rPr>
              <a:t>　　　　　／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a:t>
            </a:r>
          </a:p>
          <a:p>
            <a:pPr>
              <a:defRPr/>
            </a:pPr>
            <a:r>
              <a:rPr lang="ja-JP" altLang="en-US" sz="1400" b="1" dirty="0" smtClean="0">
                <a:latin typeface="+mn-ea"/>
                <a:ea typeface="+mn-ea"/>
              </a:rPr>
              <a:t>　　　　／　　 ⌒（</a:t>
            </a:r>
            <a:r>
              <a:rPr lang="en-US" altLang="ja-JP" sz="1400" b="1" dirty="0" smtClean="0">
                <a:latin typeface="+mn-ea"/>
                <a:ea typeface="+mn-ea"/>
              </a:rPr>
              <a:t>__</a:t>
            </a:r>
            <a:r>
              <a:rPr lang="ja-JP" altLang="en-US" sz="1400" b="1" dirty="0" smtClean="0">
                <a:latin typeface="+mn-ea"/>
                <a:ea typeface="+mn-ea"/>
              </a:rPr>
              <a:t>人</a:t>
            </a:r>
            <a:r>
              <a:rPr lang="en-US" altLang="ja-JP" sz="1400" b="1" dirty="0" smtClean="0">
                <a:latin typeface="+mn-ea"/>
                <a:ea typeface="+mn-ea"/>
              </a:rPr>
              <a:t>__</a:t>
            </a:r>
            <a:r>
              <a:rPr lang="ja-JP" altLang="en-US" sz="1400" b="1" dirty="0" smtClean="0">
                <a:latin typeface="+mn-ea"/>
                <a:ea typeface="+mn-ea"/>
              </a:rPr>
              <a:t>）⌒ ＼</a:t>
            </a:r>
          </a:p>
          <a:p>
            <a:pPr>
              <a:defRPr/>
            </a:pP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a:t>
            </a:r>
          </a:p>
          <a:p>
            <a:pPr>
              <a:defRPr/>
            </a:pPr>
            <a:r>
              <a:rPr lang="ja-JP" altLang="en-US" sz="1400" b="1" dirty="0" smtClean="0">
                <a:latin typeface="+mn-ea"/>
                <a:ea typeface="+mn-ea"/>
              </a:rPr>
              <a:t>　　　　 ＼　　　　 　　　　　 ／</a:t>
            </a:r>
          </a:p>
          <a:p>
            <a:pPr>
              <a:defRPr/>
            </a:pPr>
            <a:r>
              <a:rPr lang="ja-JP" altLang="en-US" sz="1400" b="1" dirty="0" smtClean="0">
                <a:latin typeface="+mn-ea"/>
                <a:ea typeface="+mn-ea"/>
              </a:rPr>
              <a:t>　　　　ノ　　　　　　　　　　 　＼　　　</a:t>
            </a:r>
          </a:p>
          <a:p>
            <a:pPr>
              <a:defRPr/>
            </a:pP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ヽ 　 　 　 　 　 　 　</a:t>
            </a:r>
          </a:p>
          <a:p>
            <a:pPr>
              <a:defRPr/>
            </a:pP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ｌ　　　　　　　　　　　　　　＼</a:t>
            </a:r>
          </a:p>
          <a:p>
            <a:pPr>
              <a:defRPr/>
            </a:pPr>
            <a:r>
              <a:rPr lang="ja-JP" altLang="en-US" sz="1400" b="1" dirty="0" smtClean="0">
                <a:latin typeface="+mn-ea"/>
                <a:ea typeface="+mn-ea"/>
              </a:rPr>
              <a:t>　ヽ　　　 </a:t>
            </a:r>
            <a:r>
              <a:rPr lang="en-US" altLang="ja-JP" sz="1400" b="1" dirty="0" smtClean="0">
                <a:latin typeface="+mn-ea"/>
                <a:ea typeface="+mn-ea"/>
              </a:rPr>
              <a:t>-</a:t>
            </a:r>
            <a:r>
              <a:rPr lang="ja-JP" altLang="en-US" sz="1400" b="1" dirty="0" smtClean="0">
                <a:latin typeface="+mn-ea"/>
                <a:ea typeface="+mn-ea"/>
              </a:rPr>
              <a:t>一</a:t>
            </a:r>
            <a:r>
              <a:rPr lang="en-US" altLang="ja-JP" sz="1400" b="1" dirty="0" smtClean="0">
                <a:latin typeface="+mn-ea"/>
                <a:ea typeface="+mn-ea"/>
              </a:rPr>
              <a:t>''''''"</a:t>
            </a:r>
            <a:r>
              <a:rPr lang="ja-JP" altLang="en-US" sz="1400" b="1" dirty="0" smtClean="0">
                <a:latin typeface="+mn-ea"/>
                <a:ea typeface="+mn-ea"/>
              </a:rPr>
              <a:t>～～｀</a:t>
            </a:r>
            <a:r>
              <a:rPr lang="en-US" altLang="ja-JP" sz="1400" b="1" dirty="0" smtClean="0">
                <a:latin typeface="+mn-ea"/>
                <a:ea typeface="+mn-ea"/>
              </a:rPr>
              <a:t>`'</a:t>
            </a:r>
            <a:r>
              <a:rPr lang="ja-JP" altLang="en-US" sz="1400" b="1" dirty="0" err="1" smtClean="0">
                <a:latin typeface="+mn-ea"/>
                <a:ea typeface="+mn-ea"/>
              </a:rPr>
              <a:t>ー</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一</a:t>
            </a:r>
            <a:r>
              <a:rPr lang="en-US" altLang="ja-JP" sz="1400" b="1" dirty="0" smtClean="0">
                <a:latin typeface="+mn-ea"/>
                <a:ea typeface="+mn-ea"/>
              </a:rPr>
              <a:t>'''''''</a:t>
            </a:r>
            <a:r>
              <a:rPr lang="ja-JP" altLang="en-US" sz="1400" b="1" dirty="0" err="1" smtClean="0">
                <a:latin typeface="+mn-ea"/>
                <a:ea typeface="+mn-ea"/>
              </a:rPr>
              <a:t>ー</a:t>
            </a:r>
            <a:r>
              <a:rPr lang="en-US" altLang="ja-JP" sz="1400" b="1" dirty="0" smtClean="0">
                <a:latin typeface="+mn-ea"/>
                <a:ea typeface="+mn-ea"/>
              </a:rPr>
              <a:t>-､. </a:t>
            </a:r>
            <a:r>
              <a:rPr lang="ja-JP" altLang="en-US" sz="1400" b="1" dirty="0" smtClean="0">
                <a:latin typeface="+mn-ea"/>
                <a:ea typeface="+mn-ea"/>
              </a:rPr>
              <a:t>　 　</a:t>
            </a:r>
          </a:p>
          <a:p>
            <a:pPr>
              <a:defRPr/>
            </a:pPr>
            <a:r>
              <a:rPr lang="ja-JP" altLang="en-US" sz="1400" b="1" dirty="0" smtClean="0">
                <a:latin typeface="+mn-ea"/>
                <a:ea typeface="+mn-ea"/>
              </a:rPr>
              <a:t>　　ヽ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a:t>
            </a:r>
            <a:r>
              <a:rPr lang="en-US" altLang="ja-JP" sz="1400" b="1" dirty="0" smtClean="0">
                <a:latin typeface="+mn-ea"/>
                <a:ea typeface="+mn-ea"/>
              </a:rPr>
              <a:t>(⌒)⌒)⌒))</a:t>
            </a:r>
            <a:endParaRPr lang="en-US" altLang="ja-JP" sz="1400" b="1" dirty="0">
              <a:latin typeface="+mn-ea"/>
              <a:ea typeface="+mn-ea"/>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285728"/>
            <a:ext cx="8286808" cy="706437"/>
          </a:xfrm>
        </p:spPr>
        <p:txBody>
          <a:bodyPr/>
          <a:lstStyle/>
          <a:p>
            <a:r>
              <a:rPr kumimoji="1" lang="ja-JP" altLang="en-US" dirty="0" smtClean="0"/>
              <a:t>ちょっとまって。ホントに便利になる？</a:t>
            </a:r>
            <a:endParaRPr kumimoji="1" lang="ja-JP" altLang="en-US" dirty="0"/>
          </a:p>
        </p:txBody>
      </p:sp>
      <p:sp>
        <p:nvSpPr>
          <p:cNvPr id="4" name="メモ 3"/>
          <p:cNvSpPr/>
          <p:nvPr/>
        </p:nvSpPr>
        <p:spPr>
          <a:xfrm>
            <a:off x="785786" y="1214422"/>
            <a:ext cx="7072362" cy="4286280"/>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Form::</a:t>
            </a:r>
            <a:r>
              <a:rPr kumimoji="1" lang="en-US" altLang="ja-JP" dirty="0" err="1" smtClean="0">
                <a:solidFill>
                  <a:schemeClr val="tx1"/>
                </a:solidFill>
              </a:rPr>
              <a:t>OnSearchClick</a:t>
            </a:r>
            <a:r>
              <a:rPr kumimoji="1"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    string </a:t>
            </a:r>
            <a:r>
              <a:rPr lang="en-US" altLang="ja-JP" dirty="0" smtClean="0">
                <a:solidFill>
                  <a:srgbClr val="FF0000"/>
                </a:solidFill>
              </a:rPr>
              <a:t>Code</a:t>
            </a:r>
            <a:r>
              <a:rPr lang="en-US" altLang="ja-JP" dirty="0" smtClean="0">
                <a:solidFill>
                  <a:schemeClr val="tx1"/>
                </a:solidFill>
              </a:rPr>
              <a:t> = </a:t>
            </a:r>
            <a:r>
              <a:rPr lang="en-US" altLang="ja-JP" dirty="0" smtClean="0">
                <a:solidFill>
                  <a:srgbClr val="FF0000"/>
                </a:solidFill>
              </a:rPr>
              <a:t>Code-</a:t>
            </a:r>
            <a:r>
              <a:rPr lang="en-US" altLang="ja-JP" dirty="0" smtClean="0">
                <a:solidFill>
                  <a:schemeClr val="tx1"/>
                </a:solidFill>
              </a:rPr>
              <a:t>&gt;Text;</a:t>
            </a:r>
          </a:p>
          <a:p>
            <a:r>
              <a:rPr lang="en-US" altLang="ja-JP" dirty="0" smtClean="0">
                <a:solidFill>
                  <a:schemeClr val="tx1"/>
                </a:solidFill>
              </a:rPr>
              <a:t> </a:t>
            </a:r>
            <a:r>
              <a:rPr lang="en-US" altLang="ja-JP" dirty="0" smtClean="0">
                <a:solidFill>
                  <a:schemeClr val="tx1"/>
                </a:solidFill>
              </a:rPr>
              <a:t>   string </a:t>
            </a:r>
            <a:r>
              <a:rPr lang="en-US" altLang="ja-JP" dirty="0" smtClean="0">
                <a:solidFill>
                  <a:srgbClr val="FF0000"/>
                </a:solidFill>
              </a:rPr>
              <a:t>Name</a:t>
            </a:r>
            <a:r>
              <a:rPr lang="en-US" altLang="ja-JP" dirty="0" smtClean="0">
                <a:solidFill>
                  <a:schemeClr val="tx1"/>
                </a:solidFill>
              </a:rPr>
              <a:t>, </a:t>
            </a:r>
            <a:r>
              <a:rPr lang="en-US" altLang="ja-JP" dirty="0" smtClean="0">
                <a:solidFill>
                  <a:srgbClr val="FF0000"/>
                </a:solidFill>
              </a:rPr>
              <a:t>Birthday</a:t>
            </a:r>
            <a:r>
              <a:rPr lang="en-US" altLang="ja-JP" dirty="0" smtClean="0">
                <a:solidFill>
                  <a:schemeClr val="tx1"/>
                </a:solidFill>
              </a:rPr>
              <a:t>;</a:t>
            </a:r>
          </a:p>
          <a:p>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ret = Logic-&gt;Check( </a:t>
            </a:r>
            <a:r>
              <a:rPr lang="en-US" altLang="ja-JP" dirty="0" smtClean="0">
                <a:solidFill>
                  <a:srgbClr val="FF0000"/>
                </a:solidFill>
              </a:rPr>
              <a:t>Code</a:t>
            </a:r>
            <a:r>
              <a:rPr lang="en-US" altLang="ja-JP" dirty="0" smtClean="0">
                <a:solidFill>
                  <a:schemeClr val="tx1"/>
                </a:solidFill>
              </a:rPr>
              <a:t> ); </a:t>
            </a:r>
          </a:p>
          <a:p>
            <a:r>
              <a:rPr kumimoji="1" lang="en-US" altLang="ja-JP" dirty="0" smtClean="0">
                <a:solidFill>
                  <a:schemeClr val="tx1"/>
                </a:solidFill>
              </a:rPr>
              <a:t> </a:t>
            </a:r>
            <a:r>
              <a:rPr kumimoji="1" lang="en-US" altLang="ja-JP" dirty="0" smtClean="0">
                <a:solidFill>
                  <a:schemeClr val="tx1"/>
                </a:solidFill>
              </a:rPr>
              <a:t>   if( ret == true )</a:t>
            </a:r>
          </a:p>
          <a:p>
            <a:r>
              <a:rPr lang="en-US" altLang="ja-JP" dirty="0" smtClean="0">
                <a:solidFill>
                  <a:schemeClr val="tx1"/>
                </a:solidFill>
              </a:rPr>
              <a:t> </a:t>
            </a:r>
            <a:r>
              <a:rPr lang="en-US" altLang="ja-JP" dirty="0" smtClean="0">
                <a:solidFill>
                  <a:schemeClr val="tx1"/>
                </a:solidFill>
              </a:rPr>
              <a:t>   {</a:t>
            </a:r>
          </a:p>
          <a:p>
            <a:r>
              <a:rPr kumimoji="1" lang="en-US" altLang="ja-JP" dirty="0" smtClean="0">
                <a:solidFill>
                  <a:schemeClr val="tx1"/>
                </a:solidFill>
              </a:rPr>
              <a:t> </a:t>
            </a:r>
            <a:r>
              <a:rPr kumimoji="1" lang="en-US" altLang="ja-JP" dirty="0" smtClean="0">
                <a:solidFill>
                  <a:schemeClr val="tx1"/>
                </a:solidFill>
              </a:rPr>
              <a:t>       ret = Logic-&gt;</a:t>
            </a:r>
            <a:r>
              <a:rPr kumimoji="1" lang="en-US" altLang="ja-JP" dirty="0" err="1" smtClean="0">
                <a:solidFill>
                  <a:schemeClr val="tx1"/>
                </a:solidFill>
              </a:rPr>
              <a:t>GetPerson</a:t>
            </a:r>
            <a:r>
              <a:rPr kumimoji="1" lang="en-US" altLang="ja-JP" dirty="0" smtClean="0">
                <a:solidFill>
                  <a:schemeClr val="tx1"/>
                </a:solidFill>
              </a:rPr>
              <a:t>( </a:t>
            </a:r>
            <a:r>
              <a:rPr kumimoji="1" lang="en-US" altLang="ja-JP" dirty="0" smtClean="0">
                <a:solidFill>
                  <a:srgbClr val="FF0000"/>
                </a:solidFill>
              </a:rPr>
              <a:t>Code</a:t>
            </a:r>
            <a:r>
              <a:rPr kumimoji="1" lang="en-US" altLang="ja-JP" dirty="0" smtClean="0">
                <a:solidFill>
                  <a:schemeClr val="tx1"/>
                </a:solidFill>
              </a:rPr>
              <a:t>, &amp;</a:t>
            </a:r>
            <a:r>
              <a:rPr kumimoji="1" lang="en-US" altLang="ja-JP" dirty="0" smtClean="0">
                <a:solidFill>
                  <a:srgbClr val="FF0000"/>
                </a:solidFill>
              </a:rPr>
              <a:t>Name</a:t>
            </a:r>
            <a:r>
              <a:rPr kumimoji="1" lang="en-US" altLang="ja-JP" dirty="0" smtClean="0">
                <a:solidFill>
                  <a:schemeClr val="tx1"/>
                </a:solidFill>
              </a:rPr>
              <a:t>, &amp;</a:t>
            </a:r>
            <a:r>
              <a:rPr kumimoji="1" lang="en-US" altLang="ja-JP" dirty="0" smtClean="0">
                <a:solidFill>
                  <a:srgbClr val="FF0000"/>
                </a:solidFill>
              </a:rPr>
              <a:t>Birthday</a:t>
            </a:r>
            <a:r>
              <a:rPr kumimoji="1" lang="en-US" altLang="ja-JP" dirty="0" smtClean="0">
                <a:solidFill>
                  <a:schemeClr val="tx1"/>
                </a:solidFill>
              </a:rPr>
              <a:t> );</a:t>
            </a:r>
          </a:p>
          <a:p>
            <a:r>
              <a:rPr lang="en-US" altLang="ja-JP" dirty="0" smtClean="0">
                <a:solidFill>
                  <a:schemeClr val="tx1"/>
                </a:solidFill>
              </a:rPr>
              <a:t> </a:t>
            </a:r>
            <a:r>
              <a:rPr lang="en-US" altLang="ja-JP" dirty="0" smtClean="0">
                <a:solidFill>
                  <a:schemeClr val="tx1"/>
                </a:solidFill>
              </a:rPr>
              <a:t>   }</a:t>
            </a:r>
          </a:p>
          <a:p>
            <a:r>
              <a:rPr kumimoji="1" lang="en-US" altLang="ja-JP" dirty="0" smtClean="0">
                <a:solidFill>
                  <a:schemeClr val="tx1"/>
                </a:solidFill>
              </a:rPr>
              <a:t> </a:t>
            </a:r>
            <a:r>
              <a:rPr kumimoji="1" lang="en-US" altLang="ja-JP" dirty="0" smtClean="0">
                <a:solidFill>
                  <a:schemeClr val="tx1"/>
                </a:solidFill>
              </a:rPr>
              <a:t>   </a:t>
            </a:r>
            <a:r>
              <a:rPr kumimoji="1" lang="en-US" altLang="ja-JP" dirty="0" smtClean="0">
                <a:solidFill>
                  <a:srgbClr val="FF0000"/>
                </a:solidFill>
              </a:rPr>
              <a:t>Name-</a:t>
            </a:r>
            <a:r>
              <a:rPr kumimoji="1" lang="en-US" altLang="ja-JP" dirty="0" smtClean="0">
                <a:solidFill>
                  <a:schemeClr val="tx1"/>
                </a:solidFill>
              </a:rPr>
              <a:t>&gt;Text = </a:t>
            </a:r>
            <a:r>
              <a:rPr kumimoji="1" lang="en-US" altLang="ja-JP" dirty="0" smtClean="0">
                <a:solidFill>
                  <a:srgbClr val="FF0000"/>
                </a:solidFill>
              </a:rPr>
              <a:t>Name</a:t>
            </a:r>
            <a:r>
              <a:rPr kumimoji="1" lang="en-US" altLang="ja-JP" dirty="0" smtClean="0">
                <a:solidFill>
                  <a:schemeClr val="tx1"/>
                </a:solidFill>
              </a:rPr>
              <a:t>;</a:t>
            </a:r>
          </a:p>
          <a:p>
            <a:r>
              <a:rPr lang="en-US" altLang="ja-JP" dirty="0" smtClean="0">
                <a:solidFill>
                  <a:schemeClr val="tx1"/>
                </a:solidFill>
              </a:rPr>
              <a:t> </a:t>
            </a:r>
            <a:r>
              <a:rPr lang="en-US" altLang="ja-JP" dirty="0" smtClean="0">
                <a:solidFill>
                  <a:schemeClr val="tx1"/>
                </a:solidFill>
              </a:rPr>
              <a:t>   </a:t>
            </a:r>
            <a:r>
              <a:rPr lang="en-US" altLang="ja-JP" dirty="0" smtClean="0">
                <a:solidFill>
                  <a:srgbClr val="FF0000"/>
                </a:solidFill>
              </a:rPr>
              <a:t>Birthday-</a:t>
            </a:r>
            <a:r>
              <a:rPr lang="en-US" altLang="ja-JP" dirty="0" smtClean="0">
                <a:solidFill>
                  <a:schemeClr val="tx1"/>
                </a:solidFill>
              </a:rPr>
              <a:t>&gt;Text = </a:t>
            </a:r>
            <a:r>
              <a:rPr lang="en-US" altLang="ja-JP" dirty="0" smtClean="0">
                <a:solidFill>
                  <a:srgbClr val="FF0000"/>
                </a:solidFill>
              </a:rPr>
              <a:t>Birthday</a:t>
            </a:r>
            <a:r>
              <a:rPr lang="en-US" altLang="ja-JP" dirty="0" smtClean="0">
                <a:solidFill>
                  <a:schemeClr val="tx1"/>
                </a:solidFill>
              </a:rPr>
              <a:t>;</a:t>
            </a:r>
            <a:endParaRPr kumimoji="1" lang="en-US" altLang="ja-JP" dirty="0" smtClean="0">
              <a:solidFill>
                <a:schemeClr val="tx1"/>
              </a:solidFill>
            </a:endParaRPr>
          </a:p>
          <a:p>
            <a:r>
              <a:rPr lang="en-US" altLang="ja-JP" dirty="0" smtClean="0">
                <a:solidFill>
                  <a:schemeClr val="tx1"/>
                </a:solidFill>
              </a:rPr>
              <a:t> </a:t>
            </a:r>
            <a:r>
              <a:rPr lang="en-US" altLang="ja-JP" dirty="0" smtClean="0">
                <a:solidFill>
                  <a:schemeClr val="tx1"/>
                </a:solidFill>
              </a:rPr>
              <a:t>          :</a:t>
            </a:r>
          </a:p>
          <a:p>
            <a:endParaRPr kumimoji="1" lang="ja-JP" altLang="en-US" dirty="0">
              <a:solidFill>
                <a:schemeClr val="tx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285728"/>
            <a:ext cx="8286808" cy="706437"/>
          </a:xfrm>
        </p:spPr>
        <p:txBody>
          <a:bodyPr/>
          <a:lstStyle/>
          <a:p>
            <a:r>
              <a:rPr lang="ja-JP" altLang="en-US" dirty="0" smtClean="0"/>
              <a:t>基底クラス</a:t>
            </a:r>
            <a:r>
              <a:rPr lang="ja-JP" altLang="en-US" dirty="0" smtClean="0"/>
              <a:t>の </a:t>
            </a:r>
            <a:r>
              <a:rPr lang="en-US" altLang="ja-JP" dirty="0" smtClean="0"/>
              <a:t>Fields[] </a:t>
            </a:r>
            <a:r>
              <a:rPr lang="ja-JP" altLang="en-US" dirty="0" smtClean="0"/>
              <a:t>変数を利用してみると・・・</a:t>
            </a:r>
            <a:endParaRPr kumimoji="1" lang="ja-JP" altLang="en-US" dirty="0"/>
          </a:p>
        </p:txBody>
      </p:sp>
      <p:sp>
        <p:nvSpPr>
          <p:cNvPr id="4" name="メモ 3"/>
          <p:cNvSpPr/>
          <p:nvPr/>
        </p:nvSpPr>
        <p:spPr>
          <a:xfrm>
            <a:off x="785786" y="1214422"/>
            <a:ext cx="7072362" cy="4286280"/>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Form::</a:t>
            </a:r>
            <a:r>
              <a:rPr kumimoji="1" lang="en-US" altLang="ja-JP" dirty="0" err="1" smtClean="0">
                <a:solidFill>
                  <a:schemeClr val="tx1"/>
                </a:solidFill>
              </a:rPr>
              <a:t>OnSearchClick</a:t>
            </a:r>
            <a:r>
              <a:rPr kumimoji="1"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ret = Logic-&gt;Check( Fields[“</a:t>
            </a:r>
            <a:r>
              <a:rPr lang="en-US" altLang="ja-JP" dirty="0" smtClean="0">
                <a:solidFill>
                  <a:srgbClr val="FF0000"/>
                </a:solidFill>
              </a:rPr>
              <a:t>Code”]</a:t>
            </a:r>
            <a:r>
              <a:rPr lang="en-US" altLang="ja-JP" dirty="0" smtClean="0">
                <a:solidFill>
                  <a:schemeClr val="tx1"/>
                </a:solidFill>
              </a:rPr>
              <a:t> ); </a:t>
            </a:r>
          </a:p>
          <a:p>
            <a:r>
              <a:rPr kumimoji="1" lang="en-US" altLang="ja-JP" dirty="0" smtClean="0">
                <a:solidFill>
                  <a:schemeClr val="tx1"/>
                </a:solidFill>
              </a:rPr>
              <a:t> </a:t>
            </a:r>
            <a:r>
              <a:rPr kumimoji="1" lang="en-US" altLang="ja-JP" dirty="0" smtClean="0">
                <a:solidFill>
                  <a:schemeClr val="tx1"/>
                </a:solidFill>
              </a:rPr>
              <a:t>   if( ret == true )</a:t>
            </a:r>
          </a:p>
          <a:p>
            <a:r>
              <a:rPr lang="en-US" altLang="ja-JP" dirty="0" smtClean="0">
                <a:solidFill>
                  <a:schemeClr val="tx1"/>
                </a:solidFill>
              </a:rPr>
              <a:t> </a:t>
            </a:r>
            <a:r>
              <a:rPr lang="en-US" altLang="ja-JP" dirty="0" smtClean="0">
                <a:solidFill>
                  <a:schemeClr val="tx1"/>
                </a:solidFill>
              </a:rPr>
              <a:t>   {</a:t>
            </a:r>
          </a:p>
          <a:p>
            <a:r>
              <a:rPr kumimoji="1" lang="en-US" altLang="ja-JP" dirty="0" smtClean="0">
                <a:solidFill>
                  <a:schemeClr val="tx1"/>
                </a:solidFill>
              </a:rPr>
              <a:t> </a:t>
            </a:r>
            <a:r>
              <a:rPr kumimoji="1" lang="en-US" altLang="ja-JP" dirty="0" smtClean="0">
                <a:solidFill>
                  <a:schemeClr val="tx1"/>
                </a:solidFill>
              </a:rPr>
              <a:t>       ret = Logic-&gt;</a:t>
            </a:r>
            <a:r>
              <a:rPr kumimoji="1" lang="en-US" altLang="ja-JP" dirty="0" err="1" smtClean="0">
                <a:solidFill>
                  <a:schemeClr val="tx1"/>
                </a:solidFill>
              </a:rPr>
              <a:t>GetPerson</a:t>
            </a:r>
            <a:r>
              <a:rPr kumimoji="1" lang="en-US" altLang="ja-JP" dirty="0" smtClean="0">
                <a:solidFill>
                  <a:schemeClr val="tx1"/>
                </a:solidFill>
              </a:rPr>
              <a:t>( Fields[“</a:t>
            </a:r>
            <a:r>
              <a:rPr kumimoji="1" lang="en-US" altLang="ja-JP" dirty="0" smtClean="0">
                <a:solidFill>
                  <a:srgbClr val="FF0000"/>
                </a:solidFill>
              </a:rPr>
              <a:t>Code”]</a:t>
            </a:r>
            <a:r>
              <a:rPr kumimoji="1" lang="en-US" altLang="ja-JP" dirty="0" smtClean="0">
                <a:solidFill>
                  <a:schemeClr val="tx1"/>
                </a:solidFill>
              </a:rPr>
              <a:t>, Fields[“</a:t>
            </a:r>
            <a:r>
              <a:rPr kumimoji="1" lang="en-US" altLang="ja-JP" dirty="0" smtClean="0">
                <a:solidFill>
                  <a:srgbClr val="FF0000"/>
                </a:solidFill>
              </a:rPr>
              <a:t>Name”</a:t>
            </a:r>
            <a:r>
              <a:rPr kumimoji="1" lang="en-US" altLang="ja-JP" dirty="0" smtClean="0">
                <a:solidFill>
                  <a:schemeClr val="tx1"/>
                </a:solidFill>
              </a:rPr>
              <a:t>], </a:t>
            </a:r>
            <a:r>
              <a:rPr lang="en-US" altLang="ja-JP" dirty="0" smtClean="0">
                <a:solidFill>
                  <a:schemeClr val="tx1"/>
                </a:solidFill>
              </a:rPr>
              <a:t>Fields[“</a:t>
            </a:r>
            <a:r>
              <a:rPr kumimoji="1" lang="en-US" altLang="ja-JP" dirty="0" smtClean="0">
                <a:solidFill>
                  <a:srgbClr val="FF0000"/>
                </a:solidFill>
              </a:rPr>
              <a:t>Birthday”</a:t>
            </a:r>
            <a:r>
              <a:rPr kumimoji="1" lang="en-US" altLang="ja-JP" dirty="0" smtClean="0">
                <a:solidFill>
                  <a:schemeClr val="tx1"/>
                </a:solidFill>
              </a:rPr>
              <a:t>] );</a:t>
            </a:r>
          </a:p>
          <a:p>
            <a:r>
              <a:rPr lang="en-US" altLang="ja-JP" dirty="0" smtClean="0">
                <a:solidFill>
                  <a:schemeClr val="tx1"/>
                </a:solidFill>
              </a:rPr>
              <a:t> </a:t>
            </a:r>
            <a:r>
              <a:rPr lang="en-US" altLang="ja-JP" dirty="0" smtClean="0">
                <a:solidFill>
                  <a:schemeClr val="tx1"/>
                </a:solidFill>
              </a:rPr>
              <a:t>   }</a:t>
            </a:r>
          </a:p>
          <a:p>
            <a:r>
              <a:rPr kumimoji="1" lang="en-US" altLang="ja-JP" dirty="0" smtClean="0">
                <a:solidFill>
                  <a:schemeClr val="tx1"/>
                </a:solidFill>
              </a:rPr>
              <a:t> </a:t>
            </a:r>
            <a:r>
              <a:rPr kumimoji="1" lang="en-US" altLang="ja-JP" dirty="0" smtClean="0">
                <a:solidFill>
                  <a:schemeClr val="tx1"/>
                </a:solidFill>
              </a:rPr>
              <a:t>   </a:t>
            </a:r>
            <a:r>
              <a:rPr kumimoji="1" lang="en-US" altLang="ja-JP" dirty="0" smtClean="0">
                <a:solidFill>
                  <a:srgbClr val="FF0000"/>
                </a:solidFill>
              </a:rPr>
              <a:t>Name-</a:t>
            </a:r>
            <a:r>
              <a:rPr kumimoji="1" lang="en-US" altLang="ja-JP" dirty="0" smtClean="0">
                <a:solidFill>
                  <a:schemeClr val="tx1"/>
                </a:solidFill>
              </a:rPr>
              <a:t>&gt;Text </a:t>
            </a:r>
            <a:r>
              <a:rPr lang="en-US" altLang="ja-JP" dirty="0" smtClean="0">
                <a:solidFill>
                  <a:schemeClr val="tx1"/>
                </a:solidFill>
              </a:rPr>
              <a:t>= Fields[“</a:t>
            </a:r>
            <a:r>
              <a:rPr lang="en-US" altLang="ja-JP" dirty="0" smtClean="0">
                <a:solidFill>
                  <a:srgbClr val="FF0000"/>
                </a:solidFill>
              </a:rPr>
              <a:t>Name”</a:t>
            </a:r>
            <a:r>
              <a:rPr lang="en-US" altLang="ja-JP" dirty="0" smtClean="0">
                <a:solidFill>
                  <a:schemeClr val="tx1"/>
                </a:solidFill>
              </a:rPr>
              <a:t>]</a:t>
            </a:r>
            <a:r>
              <a:rPr kumimoji="1" lang="en-US" altLang="ja-JP" dirty="0" smtClean="0">
                <a:solidFill>
                  <a:schemeClr val="tx1"/>
                </a:solidFill>
              </a:rPr>
              <a:t>;</a:t>
            </a:r>
          </a:p>
          <a:p>
            <a:r>
              <a:rPr lang="en-US" altLang="ja-JP" dirty="0" smtClean="0">
                <a:solidFill>
                  <a:schemeClr val="tx1"/>
                </a:solidFill>
              </a:rPr>
              <a:t> </a:t>
            </a:r>
            <a:r>
              <a:rPr lang="en-US" altLang="ja-JP" dirty="0" smtClean="0">
                <a:solidFill>
                  <a:schemeClr val="tx1"/>
                </a:solidFill>
              </a:rPr>
              <a:t>   </a:t>
            </a:r>
            <a:r>
              <a:rPr lang="en-US" altLang="ja-JP" dirty="0" smtClean="0">
                <a:solidFill>
                  <a:srgbClr val="FF0000"/>
                </a:solidFill>
              </a:rPr>
              <a:t>Birthday-</a:t>
            </a:r>
            <a:r>
              <a:rPr lang="en-US" altLang="ja-JP" dirty="0" smtClean="0">
                <a:solidFill>
                  <a:schemeClr val="tx1"/>
                </a:solidFill>
              </a:rPr>
              <a:t>&gt;Text = </a:t>
            </a:r>
            <a:r>
              <a:rPr lang="en-US" altLang="ja-JP" dirty="0" smtClean="0">
                <a:solidFill>
                  <a:schemeClr val="tx1"/>
                </a:solidFill>
              </a:rPr>
              <a:t>Fields[“</a:t>
            </a:r>
            <a:r>
              <a:rPr lang="en-US" altLang="ja-JP" dirty="0" smtClean="0">
                <a:solidFill>
                  <a:srgbClr val="FF0000"/>
                </a:solidFill>
              </a:rPr>
              <a:t>Birthday”</a:t>
            </a:r>
            <a:r>
              <a:rPr lang="en-US" altLang="ja-JP" dirty="0" smtClean="0">
                <a:solidFill>
                  <a:schemeClr val="tx1"/>
                </a:solidFill>
              </a:rPr>
              <a:t>] </a:t>
            </a:r>
            <a:r>
              <a:rPr lang="en-US" altLang="ja-JP" dirty="0" smtClean="0">
                <a:solidFill>
                  <a:schemeClr val="tx1"/>
                </a:solidFill>
              </a:rPr>
              <a:t>;</a:t>
            </a:r>
            <a:endParaRPr kumimoji="1" lang="en-US" altLang="ja-JP" dirty="0" smtClean="0">
              <a:solidFill>
                <a:schemeClr val="tx1"/>
              </a:solidFill>
            </a:endParaRPr>
          </a:p>
          <a:p>
            <a:r>
              <a:rPr lang="en-US" altLang="ja-JP" dirty="0" smtClean="0">
                <a:solidFill>
                  <a:schemeClr val="tx1"/>
                </a:solidFill>
              </a:rPr>
              <a:t> </a:t>
            </a:r>
            <a:r>
              <a:rPr lang="en-US" altLang="ja-JP" dirty="0" smtClean="0">
                <a:solidFill>
                  <a:schemeClr val="tx1"/>
                </a:solidFill>
              </a:rPr>
              <a:t>          :</a:t>
            </a:r>
          </a:p>
          <a:p>
            <a:endParaRPr kumimoji="1" lang="ja-JP" altLang="en-US" dirty="0">
              <a:solidFill>
                <a:schemeClr val="tx1"/>
              </a:solidFill>
            </a:endParaRPr>
          </a:p>
        </p:txBody>
      </p:sp>
      <p:sp>
        <p:nvSpPr>
          <p:cNvPr id="5" name="角丸四角形吹き出し 4"/>
          <p:cNvSpPr/>
          <p:nvPr/>
        </p:nvSpPr>
        <p:spPr>
          <a:xfrm>
            <a:off x="3428992" y="4429132"/>
            <a:ext cx="4786346" cy="1428760"/>
          </a:xfrm>
          <a:prstGeom prst="wedgeRoundRectCallout">
            <a:avLst>
              <a:gd name="adj1" fmla="val -39113"/>
              <a:gd name="adj2" fmla="val -66347"/>
              <a:gd name="adj3" fmla="val 16667"/>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よけい</a:t>
            </a:r>
            <a:r>
              <a:rPr lang="ja-JP" altLang="en-US" sz="2400" dirty="0" smtClean="0">
                <a:solidFill>
                  <a:schemeClr val="tx1"/>
                </a:solidFill>
              </a:rPr>
              <a:t>に</a:t>
            </a:r>
            <a:r>
              <a:rPr lang="ja-JP" altLang="en-US" sz="2400" dirty="0" err="1" smtClean="0">
                <a:solidFill>
                  <a:schemeClr val="tx1"/>
                </a:solidFill>
              </a:rPr>
              <a:t>めんど</a:t>
            </a:r>
            <a:r>
              <a:rPr lang="ja-JP" altLang="en-US" sz="2400" dirty="0" smtClean="0">
                <a:solidFill>
                  <a:schemeClr val="tx1"/>
                </a:solidFill>
              </a:rPr>
              <a:t>くさいじゃ</a:t>
            </a:r>
            <a:r>
              <a:rPr lang="ja-JP" altLang="en-US" sz="2400" dirty="0" err="1" smtClean="0">
                <a:solidFill>
                  <a:schemeClr val="tx1"/>
                </a:solidFill>
              </a:rPr>
              <a:t>んか</a:t>
            </a:r>
            <a:r>
              <a:rPr lang="ja-JP" altLang="en-US" sz="2400" dirty="0" smtClean="0">
                <a:solidFill>
                  <a:schemeClr val="tx1"/>
                </a:solidFill>
              </a:rPr>
              <a:t>！（笑）</a:t>
            </a:r>
            <a:endParaRPr kumimoji="1" lang="ja-JP" altLang="en-US" sz="2400" dirty="0">
              <a:solidFill>
                <a:schemeClr val="tx1"/>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変数だけを略してもダメ！</a:t>
            </a:r>
            <a:endParaRPr kumimoji="1" lang="ja-JP"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a:buFontTx/>
              <a:buNone/>
              <a:defRPr/>
            </a:pPr>
            <a:r>
              <a:rPr lang="ja-JP" altLang="en-US" sz="1800" b="1" dirty="0" smtClean="0">
                <a:latin typeface="+mn-ea"/>
              </a:rPr>
              <a:t>　　 　 　 ＿＿＿</a:t>
            </a:r>
            <a:r>
              <a:rPr lang="en-US" altLang="ja-JP" sz="1800" b="1" dirty="0" smtClean="0">
                <a:latin typeface="+mn-ea"/>
              </a:rPr>
              <a:t>_</a:t>
            </a:r>
          </a:p>
          <a:p>
            <a:pPr>
              <a:buFontTx/>
              <a:buNone/>
              <a:defRPr/>
            </a:pPr>
            <a:r>
              <a:rPr lang="ja-JP" altLang="en-US" sz="1800" b="1" dirty="0" smtClean="0">
                <a:latin typeface="+mn-ea"/>
              </a:rPr>
              <a:t>　　　　／　　 　 　＼</a:t>
            </a:r>
          </a:p>
          <a:p>
            <a:pPr>
              <a:buFontTx/>
              <a:buNone/>
              <a:defRPr/>
            </a:pPr>
            <a:r>
              <a:rPr lang="ja-JP" altLang="en-US" sz="1800" b="1" dirty="0" smtClean="0">
                <a:latin typeface="+mn-ea"/>
              </a:rPr>
              <a:t>　　 ／　　─　 　 ─＼　　　　</a:t>
            </a:r>
            <a:r>
              <a:rPr lang="ja-JP" altLang="en-US" sz="1800" b="1" dirty="0" smtClean="0">
                <a:latin typeface="+mn-ea"/>
              </a:rPr>
              <a:t>残念ながら時間がきてしまったようです。</a:t>
            </a:r>
            <a:endParaRPr lang="ja-JP" altLang="en-US" sz="1800" b="1" dirty="0" smtClean="0">
              <a:latin typeface="+mn-ea"/>
            </a:endParaRPr>
          </a:p>
          <a:p>
            <a:pPr>
              <a:buFontTx/>
              <a:buNone/>
              <a:defRPr/>
            </a:pPr>
            <a:r>
              <a:rPr lang="ja-JP" altLang="en-US" sz="1800" b="1" dirty="0" smtClean="0">
                <a:latin typeface="+mn-ea"/>
              </a:rPr>
              <a:t>　／ 　　 </a:t>
            </a:r>
            <a:r>
              <a:rPr lang="en-US" altLang="ja-JP" sz="1800" b="1" dirty="0" smtClean="0">
                <a:latin typeface="+mn-ea"/>
              </a:rPr>
              <a:t>,</a:t>
            </a:r>
            <a:r>
              <a:rPr lang="ja-JP" altLang="en-US" sz="1800" b="1" dirty="0" smtClean="0">
                <a:latin typeface="+mn-ea"/>
              </a:rPr>
              <a:t>（●）　（●）</a:t>
            </a:r>
            <a:r>
              <a:rPr lang="en-US" altLang="ja-JP" sz="1800" b="1" dirty="0" smtClean="0">
                <a:latin typeface="+mn-ea"/>
              </a:rPr>
              <a:t>､</a:t>
            </a:r>
            <a:r>
              <a:rPr lang="ja-JP" altLang="en-US" sz="1800" b="1" dirty="0" smtClean="0">
                <a:latin typeface="+mn-ea"/>
              </a:rPr>
              <a:t>＼ 　　</a:t>
            </a:r>
          </a:p>
          <a:p>
            <a:pPr>
              <a:buFontTx/>
              <a:buNone/>
              <a:defRPr/>
            </a:pP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a:t>
            </a:r>
            <a:r>
              <a:rPr lang="ja-JP" altLang="en-US" sz="1800" b="1" dirty="0" smtClean="0">
                <a:latin typeface="+mn-ea"/>
              </a:rPr>
              <a:t>人</a:t>
            </a:r>
            <a:r>
              <a:rPr lang="en-US" altLang="ja-JP" sz="1800" b="1" dirty="0" smtClean="0">
                <a:latin typeface="+mn-ea"/>
              </a:rPr>
              <a:t>__</a:t>
            </a:r>
            <a:r>
              <a:rPr lang="ja-JP" altLang="en-US" sz="1800" b="1" dirty="0" smtClean="0">
                <a:latin typeface="+mn-ea"/>
              </a:rPr>
              <a:t>）　 　 </a:t>
            </a:r>
            <a:r>
              <a:rPr lang="en-US" altLang="ja-JP" sz="1800" b="1" dirty="0" smtClean="0">
                <a:latin typeface="+mn-ea"/>
              </a:rPr>
              <a:t>| </a:t>
            </a:r>
            <a:r>
              <a:rPr lang="ja-JP" altLang="en-US" sz="1800" b="1" dirty="0" smtClean="0">
                <a:latin typeface="+mn-ea"/>
              </a:rPr>
              <a:t>　　</a:t>
            </a:r>
          </a:p>
          <a:p>
            <a:pPr>
              <a:buFontTx/>
              <a:buNone/>
              <a:defRPr/>
            </a:pPr>
            <a:r>
              <a:rPr lang="ja-JP" altLang="en-US" sz="1800" b="1" dirty="0" smtClean="0">
                <a:latin typeface="+mn-ea"/>
              </a:rPr>
              <a:t>　＼　　　　 ｀ ⌒</a:t>
            </a:r>
            <a:r>
              <a:rPr lang="en-US" altLang="ja-JP" sz="1800" b="1" dirty="0" smtClean="0">
                <a:latin typeface="+mn-ea"/>
              </a:rPr>
              <a:t>´</a:t>
            </a:r>
            <a:r>
              <a:rPr lang="ja-JP" altLang="en-US" sz="1800" b="1" dirty="0" smtClean="0">
                <a:latin typeface="+mn-ea"/>
              </a:rPr>
              <a:t>　　 ／ 　　 　　　</a:t>
            </a:r>
          </a:p>
          <a:p>
            <a:pPr>
              <a:buFontTx/>
              <a:buNone/>
              <a:defRPr/>
            </a:pPr>
            <a:r>
              <a:rPr lang="en-US" altLang="ja-JP" sz="1800" b="1" dirty="0" smtClean="0">
                <a:latin typeface="+mn-ea"/>
              </a:rPr>
              <a:t>,,.....</a:t>
            </a:r>
            <a:r>
              <a:rPr lang="ja-JP" altLang="en-US" sz="1800" b="1" dirty="0" smtClean="0">
                <a:latin typeface="+mn-ea"/>
              </a:rPr>
              <a:t>イ</a:t>
            </a:r>
            <a:r>
              <a:rPr lang="en-US" altLang="ja-JP" sz="1800" b="1" dirty="0" smtClean="0">
                <a:latin typeface="+mn-ea"/>
              </a:rPr>
              <a:t>.</a:t>
            </a:r>
            <a:r>
              <a:rPr lang="ja-JP" altLang="en-US" sz="1800" b="1" dirty="0" smtClean="0">
                <a:latin typeface="+mn-ea"/>
              </a:rPr>
              <a:t>ヽヽ、</a:t>
            </a:r>
            <a:r>
              <a:rPr lang="en-US" altLang="ja-JP" sz="1800" b="1" dirty="0" smtClean="0">
                <a:latin typeface="+mn-ea"/>
              </a:rPr>
              <a:t>___ </a:t>
            </a:r>
            <a:r>
              <a:rPr lang="ja-JP" altLang="en-US" sz="1800" b="1" dirty="0" err="1" smtClean="0">
                <a:latin typeface="+mn-ea"/>
              </a:rPr>
              <a:t>ーー</a:t>
            </a:r>
            <a:r>
              <a:rPr lang="ja-JP" altLang="en-US" sz="1800" b="1" dirty="0" smtClean="0">
                <a:latin typeface="+mn-ea"/>
              </a:rPr>
              <a:t>ノﾞ</a:t>
            </a:r>
            <a:r>
              <a:rPr lang="en-US" altLang="ja-JP" sz="1800" b="1" dirty="0" smtClean="0">
                <a:latin typeface="+mn-ea"/>
              </a:rPr>
              <a:t>-､.</a:t>
            </a:r>
            <a:r>
              <a:rPr lang="ja-JP" altLang="en-US" sz="1800" b="1" dirty="0" smtClean="0">
                <a:latin typeface="+mn-ea"/>
              </a:rPr>
              <a:t>　　 次回は</a:t>
            </a:r>
            <a:r>
              <a:rPr lang="ja-JP" altLang="en-US" sz="1800" b="1" dirty="0" smtClean="0">
                <a:latin typeface="+mn-ea"/>
              </a:rPr>
              <a:t>、自動的に作られた変数を参照しなくてすむ</a:t>
            </a:r>
            <a:endParaRPr lang="en-US" altLang="ja-JP" sz="1800" b="1" dirty="0" smtClean="0">
              <a:latin typeface="+mn-ea"/>
            </a:endParaRPr>
          </a:p>
          <a:p>
            <a:pPr>
              <a:buFontTx/>
              <a:buNone/>
              <a:defRPr/>
            </a:pPr>
            <a:r>
              <a:rPr lang="en-US" altLang="ja-JP" sz="1800" b="1" dirty="0" smtClean="0">
                <a:latin typeface="+mn-ea"/>
              </a:rPr>
              <a:t>:</a:t>
            </a:r>
            <a:r>
              <a:rPr lang="ja-JP" altLang="en-US" sz="1800" b="1" dirty="0" smtClean="0">
                <a:latin typeface="+mn-ea"/>
              </a:rPr>
              <a:t>　 　</a:t>
            </a:r>
            <a:r>
              <a:rPr lang="en-US" altLang="ja-JP" sz="1800" b="1" dirty="0" smtClean="0">
                <a:latin typeface="+mn-ea"/>
              </a:rPr>
              <a:t>| </a:t>
            </a: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_____ </a:t>
            </a:r>
            <a:r>
              <a:rPr lang="ja-JP" altLang="en-US" sz="1800" b="1" dirty="0" smtClean="0">
                <a:latin typeface="+mn-ea"/>
              </a:rPr>
              <a:t>ノ</a:t>
            </a:r>
            <a:r>
              <a:rPr lang="en-US" altLang="ja-JP" sz="1800" b="1" dirty="0" smtClean="0">
                <a:latin typeface="+mn-ea"/>
              </a:rPr>
              <a:t>.| </a:t>
            </a:r>
            <a:r>
              <a:rPr lang="ja-JP" altLang="en-US" sz="1800" b="1" dirty="0" smtClean="0">
                <a:latin typeface="+mn-ea"/>
              </a:rPr>
              <a:t>ヽ　</a:t>
            </a:r>
            <a:r>
              <a:rPr lang="en-US" altLang="ja-JP" sz="1800" b="1" dirty="0" smtClean="0">
                <a:latin typeface="+mn-ea"/>
              </a:rPr>
              <a:t>I</a:t>
            </a:r>
            <a:r>
              <a:rPr lang="ja-JP" altLang="en-US" sz="1800" b="1" dirty="0" smtClean="0">
                <a:latin typeface="+mn-ea"/>
              </a:rPr>
              <a:t>　　</a:t>
            </a:r>
            <a:r>
              <a:rPr lang="ja-JP" altLang="en-US" sz="1800" b="1" dirty="0" smtClean="0">
                <a:latin typeface="+mn-ea"/>
              </a:rPr>
              <a:t>新たな方法論に展開するでしょう。</a:t>
            </a:r>
            <a:endParaRPr lang="en-US" altLang="ja-JP" sz="1800" b="1" dirty="0" smtClean="0">
              <a:latin typeface="+mn-ea"/>
            </a:endParaRPr>
          </a:p>
          <a:p>
            <a:pPr>
              <a:buFontTx/>
              <a:buNone/>
              <a:defRPr/>
            </a:pP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a:t>
            </a:r>
            <a:r>
              <a:rPr lang="ja-JP" altLang="en-US" sz="1800" b="1" dirty="0" smtClean="0">
                <a:latin typeface="+mn-ea"/>
              </a:rPr>
              <a:t>ﾞ（</a:t>
            </a:r>
            <a:r>
              <a:rPr lang="en-US" altLang="ja-JP" sz="1800" b="1" dirty="0" smtClean="0">
                <a:latin typeface="+mn-ea"/>
              </a:rPr>
              <a:t>__)</a:t>
            </a:r>
            <a:r>
              <a:rPr lang="ja-JP" altLang="en-US" sz="1800" b="1" dirty="0" smtClean="0">
                <a:latin typeface="+mn-ea"/>
              </a:rPr>
              <a:t>＼</a:t>
            </a:r>
            <a:r>
              <a:rPr lang="en-US" altLang="ja-JP" sz="1800" b="1" dirty="0" smtClean="0">
                <a:latin typeface="+mn-ea"/>
              </a:rPr>
              <a:t>,| </a:t>
            </a:r>
            <a:r>
              <a:rPr lang="ja-JP" altLang="en-US" sz="1800" b="1" dirty="0" smtClean="0">
                <a:latin typeface="+mn-ea"/>
              </a:rPr>
              <a:t>　</a:t>
            </a:r>
            <a:r>
              <a:rPr lang="en-US" altLang="ja-JP" sz="1800" b="1" dirty="0" err="1" smtClean="0">
                <a:latin typeface="+mn-ea"/>
              </a:rPr>
              <a:t>i</a:t>
            </a:r>
            <a:r>
              <a:rPr lang="ja-JP" altLang="en-US" sz="1800" b="1" dirty="0" smtClean="0">
                <a:latin typeface="+mn-ea"/>
              </a:rPr>
              <a:t>　</a:t>
            </a:r>
            <a:r>
              <a:rPr lang="en-US" altLang="ja-JP" sz="1800" b="1" dirty="0" smtClean="0">
                <a:latin typeface="+mn-ea"/>
              </a:rPr>
              <a:t>|</a:t>
            </a:r>
            <a:endParaRPr lang="en-US" altLang="ja-JP" sz="1800" b="1" dirty="0" smtClean="0">
              <a:latin typeface="+mn-ea"/>
            </a:endParaRPr>
          </a:p>
          <a:p>
            <a:pPr>
              <a:buFontTx/>
              <a:buNone/>
              <a:defRPr/>
            </a:pPr>
            <a:r>
              <a:rPr lang="ja-JP" altLang="en-US" sz="1800" b="1" dirty="0" smtClean="0">
                <a:latin typeface="+mn-ea"/>
              </a:rPr>
              <a:t>　 　 ＞　　 ヽ</a:t>
            </a:r>
            <a:r>
              <a:rPr lang="en-US" altLang="ja-JP" sz="1800" b="1" dirty="0" smtClean="0">
                <a:latin typeface="+mn-ea"/>
              </a:rPr>
              <a:t>. </a:t>
            </a:r>
            <a:r>
              <a:rPr lang="ja-JP" altLang="en-US" sz="1800" b="1" dirty="0" smtClean="0">
                <a:latin typeface="+mn-ea"/>
              </a:rPr>
              <a:t>ハ　 </a:t>
            </a:r>
            <a:r>
              <a:rPr lang="en-US" altLang="ja-JP" sz="1800" b="1" dirty="0" smtClean="0">
                <a:latin typeface="+mn-ea"/>
              </a:rPr>
              <a:t>| </a:t>
            </a:r>
            <a:r>
              <a:rPr lang="ja-JP" altLang="en-US" sz="1800" b="1" dirty="0" smtClean="0">
                <a:latin typeface="+mn-ea"/>
              </a:rPr>
              <a:t>　 </a:t>
            </a:r>
            <a:r>
              <a:rPr lang="en-US" altLang="ja-JP" sz="1800" b="1" dirty="0" smtClean="0">
                <a:latin typeface="+mn-ea"/>
              </a:rPr>
              <a:t>|</a:t>
            </a:r>
            <a:r>
              <a:rPr lang="ja-JP" altLang="en-US" sz="1800" b="1" dirty="0" smtClean="0">
                <a:latin typeface="+mn-ea"/>
              </a:rPr>
              <a:t>｜　　実装がまったく間に合いそうにないけど</a:t>
            </a:r>
            <a:r>
              <a:rPr lang="ja-JP" altLang="en-US" sz="1800" b="1" dirty="0" err="1" smtClean="0">
                <a:latin typeface="+mn-ea"/>
              </a:rPr>
              <a:t>ｗ</a:t>
            </a:r>
            <a:endParaRPr lang="ja-JP" altLang="en-US" sz="1800" b="1" dirty="0" smtClean="0">
              <a:latin typeface="+mn-ea"/>
            </a:endParaRPr>
          </a:p>
          <a:p>
            <a:pPr>
              <a:buFontTx/>
              <a:buNone/>
              <a:defRPr/>
            </a:pPr>
            <a:r>
              <a:rPr lang="ja-JP" altLang="en-US" sz="1800" b="1" dirty="0" smtClean="0">
                <a:latin typeface="+mn-ea"/>
              </a:rPr>
              <a:t>　　　　　　　　　　　　　　　　　　</a:t>
            </a:r>
            <a:endParaRPr lang="ja-JP" altLang="en-US" sz="1800" b="1" dirty="0">
              <a:latin typeface="+mn-ea"/>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コンテンツ プレースホルダ 2"/>
          <p:cNvSpPr>
            <a:spLocks noGrp="1"/>
          </p:cNvSpPr>
          <p:nvPr>
            <p:ph idx="1"/>
          </p:nvPr>
        </p:nvSpPr>
        <p:spPr>
          <a:xfrm>
            <a:off x="457200" y="1052513"/>
            <a:ext cx="8229600" cy="1590675"/>
          </a:xfrm>
        </p:spPr>
        <p:txBody>
          <a:bodyPr/>
          <a:lstStyle/>
          <a:p>
            <a:pPr algn="ctr">
              <a:buFontTx/>
              <a:buNone/>
            </a:pPr>
            <a:r>
              <a:rPr lang="ja-JP" altLang="en-US" smtClean="0"/>
              <a:t>ご静聴ありがとうございました。</a:t>
            </a:r>
            <a:endParaRPr lang="en-US" altLang="ja-JP" smtClean="0"/>
          </a:p>
          <a:p>
            <a:pPr algn="ctr">
              <a:buFontTx/>
              <a:buNone/>
            </a:pPr>
            <a:r>
              <a:rPr lang="en-US" altLang="ja-JP" smtClean="0"/>
              <a:t>m(_._)m</a:t>
            </a:r>
            <a:endParaRPr lang="ja-JP" altLang="en-US" smtClean="0"/>
          </a:p>
        </p:txBody>
      </p:sp>
      <p:sp>
        <p:nvSpPr>
          <p:cNvPr id="5" name="テキスト ボックス 4"/>
          <p:cNvSpPr txBox="1"/>
          <p:nvPr/>
        </p:nvSpPr>
        <p:spPr>
          <a:xfrm>
            <a:off x="5214942" y="2714620"/>
            <a:ext cx="3241675" cy="2838450"/>
          </a:xfrm>
          <a:prstGeom prst="rect">
            <a:avLst/>
          </a:prstGeom>
          <a:noFill/>
        </p:spPr>
        <p:txBody>
          <a:bodyPr wrap="none">
            <a:spAutoFit/>
          </a:bodyPr>
          <a:lstStyle/>
          <a:p>
            <a:pPr>
              <a:defRPr/>
            </a:pP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へ</a:t>
            </a:r>
          </a:p>
          <a:p>
            <a:pPr>
              <a:defRPr/>
            </a:pPr>
            <a:r>
              <a:rPr lang="ja-JP" altLang="en-US" sz="1050" b="1" dirty="0">
                <a:latin typeface="+mn-ea"/>
                <a:ea typeface="+mn-ea"/>
              </a:rPr>
              <a:t>　　</a:t>
            </a:r>
            <a:r>
              <a:rPr lang="en-US" altLang="ja-JP" sz="1050" b="1" dirty="0">
                <a:latin typeface="+mn-ea"/>
                <a:ea typeface="+mn-ea"/>
              </a:rPr>
              <a:t>___ </a:t>
            </a:r>
            <a:r>
              <a:rPr lang="ja-JP" altLang="en-US" sz="1050" b="1" dirty="0">
                <a:latin typeface="+mn-ea"/>
                <a:ea typeface="+mn-ea"/>
              </a:rPr>
              <a:t>　　　　　　　 　 　 　 　 　　　　　　　　　　　　ﾑ　　</a:t>
            </a:r>
            <a:r>
              <a:rPr lang="en-US" altLang="ja-JP" sz="1050" b="1" dirty="0" err="1">
                <a:latin typeface="+mn-ea"/>
                <a:ea typeface="+mn-ea"/>
              </a:rPr>
              <a:t>i</a:t>
            </a:r>
            <a:endParaRPr lang="en-US" altLang="ja-JP" sz="1050" b="1" dirty="0">
              <a:latin typeface="+mn-ea"/>
              <a:ea typeface="+mn-ea"/>
            </a:endParaRPr>
          </a:p>
          <a:p>
            <a:pPr>
              <a:defRPr/>
            </a:pPr>
            <a:r>
              <a:rPr lang="ja-JP" altLang="en-US" sz="1050" b="1" dirty="0">
                <a:latin typeface="+mn-ea"/>
                <a:ea typeface="+mn-ea"/>
              </a:rPr>
              <a:t>　「 ﾋ</a:t>
            </a:r>
            <a:r>
              <a:rPr lang="en-US" altLang="ja-JP" sz="1050" b="1" dirty="0">
                <a:latin typeface="+mn-ea"/>
                <a:ea typeface="+mn-ea"/>
              </a:rPr>
              <a:t>_</a:t>
            </a:r>
            <a:r>
              <a:rPr lang="en-US" altLang="ja-JP" sz="1050" b="1" dirty="0" err="1">
                <a:latin typeface="+mn-ea"/>
                <a:ea typeface="+mn-ea"/>
              </a:rPr>
              <a:t>i</a:t>
            </a:r>
            <a:r>
              <a:rPr lang="en-US" altLang="ja-JP" sz="1050" b="1" dirty="0">
                <a:latin typeface="+mn-ea"/>
                <a:ea typeface="+mn-ea"/>
              </a:rPr>
              <a:t>〉</a:t>
            </a:r>
            <a:r>
              <a:rPr lang="ja-JP" altLang="en-US" sz="1050" b="1" dirty="0">
                <a:latin typeface="+mn-ea"/>
                <a:ea typeface="+mn-ea"/>
              </a:rPr>
              <a:t>　　　 　 　　　　　　 　 　　　　　　　　　　　　 ゝ　</a:t>
            </a:r>
            <a:r>
              <a:rPr lang="en-US" altLang="ja-JP" sz="1050" b="1" dirty="0">
                <a:latin typeface="+mn-ea"/>
                <a:ea typeface="+mn-ea"/>
              </a:rPr>
              <a:t>〈</a:t>
            </a:r>
          </a:p>
          <a:p>
            <a:pPr>
              <a:defRPr/>
            </a:pPr>
            <a:r>
              <a:rPr lang="ja-JP" altLang="en-US" sz="1050" b="1" dirty="0">
                <a:latin typeface="+mn-ea"/>
                <a:ea typeface="+mn-ea"/>
              </a:rPr>
              <a:t>　ﾄ　ノ 　　　　　　　　　　　　　　　　　　　　　　　　　　</a:t>
            </a:r>
            <a:r>
              <a:rPr lang="en-US" altLang="ja-JP" sz="1050" b="1" dirty="0" err="1">
                <a:latin typeface="+mn-ea"/>
                <a:ea typeface="+mn-ea"/>
              </a:rPr>
              <a:t>i</a:t>
            </a:r>
            <a:r>
              <a:rPr lang="ja-JP" altLang="en-US" sz="1050" b="1" dirty="0">
                <a:latin typeface="+mn-ea"/>
                <a:ea typeface="+mn-ea"/>
              </a:rPr>
              <a:t>ニ</a:t>
            </a:r>
            <a:r>
              <a:rPr lang="en-US" altLang="ja-JP" sz="1050" b="1" dirty="0">
                <a:latin typeface="+mn-ea"/>
                <a:ea typeface="+mn-ea"/>
              </a:rPr>
              <a:t>(()</a:t>
            </a:r>
          </a:p>
          <a:p>
            <a:pPr>
              <a:defRPr/>
            </a:pPr>
            <a:r>
              <a:rPr lang="ja-JP" altLang="en-US" sz="1050" b="1" dirty="0">
                <a:latin typeface="+mn-ea"/>
                <a:ea typeface="+mn-ea"/>
              </a:rPr>
              <a:t>　</a:t>
            </a:r>
            <a:r>
              <a:rPr lang="en-US" altLang="ja-JP" sz="1050" b="1" dirty="0" err="1">
                <a:latin typeface="+mn-ea"/>
                <a:ea typeface="+mn-ea"/>
              </a:rPr>
              <a:t>i</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_ </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ヽ</a:t>
            </a:r>
          </a:p>
          <a:p>
            <a:pPr>
              <a:defRPr/>
            </a:pP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a:latin typeface="+mn-ea"/>
                <a:ea typeface="+mn-ea"/>
              </a:rPr>
              <a:t>__,</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err="1">
                <a:latin typeface="+mn-ea"/>
                <a:ea typeface="+mn-ea"/>
              </a:rPr>
              <a:t>i</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p>
          <a:p>
            <a:pPr>
              <a:defRPr/>
            </a:pP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 ●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λ</a:t>
            </a:r>
          </a:p>
          <a:p>
            <a:pPr>
              <a:defRPr/>
            </a:pPr>
            <a:r>
              <a:rPr lang="ja-JP" altLang="en-US" sz="1050" b="1" dirty="0">
                <a:latin typeface="+mn-ea"/>
                <a:ea typeface="+mn-ea"/>
              </a:rPr>
              <a:t>　ト－┤</a:t>
            </a:r>
            <a:r>
              <a:rPr lang="en-US" altLang="ja-JP" sz="1050" b="1" dirty="0">
                <a:latin typeface="+mn-ea"/>
                <a:ea typeface="+mn-ea"/>
              </a:rPr>
              <a:t>.</a:t>
            </a:r>
            <a:r>
              <a:rPr lang="ja-JP" altLang="en-US" sz="1050" b="1" dirty="0">
                <a:latin typeface="+mn-ea"/>
                <a:ea typeface="+mn-ea"/>
              </a:rPr>
              <a:t>　　　　　　／ 　 　（</a:t>
            </a:r>
            <a:r>
              <a:rPr lang="en-US" altLang="ja-JP" sz="1050" b="1" dirty="0">
                <a:latin typeface="+mn-ea"/>
                <a:ea typeface="+mn-ea"/>
              </a:rPr>
              <a:t>__</a:t>
            </a:r>
            <a:r>
              <a:rPr lang="ja-JP" altLang="en-US" sz="1050" b="1" dirty="0">
                <a:latin typeface="+mn-ea"/>
                <a:ea typeface="+mn-ea"/>
              </a:rPr>
              <a:t>人</a:t>
            </a:r>
            <a:r>
              <a:rPr lang="en-US" altLang="ja-JP" sz="1050" b="1" dirty="0">
                <a:latin typeface="+mn-ea"/>
                <a:ea typeface="+mn-ea"/>
              </a:rPr>
              <a:t>__</a:t>
            </a:r>
            <a:r>
              <a:rPr lang="ja-JP" altLang="en-US" sz="1050" b="1" dirty="0">
                <a:latin typeface="+mn-ea"/>
                <a:ea typeface="+mn-ea"/>
              </a:rPr>
              <a:t>） 　　　＼　　　 </a:t>
            </a:r>
            <a:r>
              <a:rPr lang="en-US" altLang="ja-JP" sz="1050" b="1" dirty="0">
                <a:latin typeface="+mn-ea"/>
                <a:ea typeface="+mn-ea"/>
              </a:rPr>
              <a:t>,</a:t>
            </a:r>
            <a:r>
              <a:rPr lang="ja-JP" altLang="en-US" sz="1050" b="1" dirty="0">
                <a:latin typeface="+mn-ea"/>
                <a:ea typeface="+mn-ea"/>
              </a:rPr>
              <a:t>ノ　￣ </a:t>
            </a:r>
            <a:r>
              <a:rPr lang="en-US" altLang="ja-JP" sz="1050" b="1" dirty="0">
                <a:latin typeface="+mn-ea"/>
                <a:ea typeface="+mn-ea"/>
              </a:rPr>
              <a:t>,!</a:t>
            </a:r>
          </a:p>
          <a:p>
            <a:pPr>
              <a:defRPr/>
            </a:pP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ゝ</a:t>
            </a:r>
            <a:r>
              <a:rPr lang="en-US" altLang="ja-JP" sz="1050" b="1" dirty="0">
                <a:latin typeface="+mn-ea"/>
                <a:ea typeface="+mn-ea"/>
              </a:rPr>
              <a:t>､_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ﾊ　　　</a:t>
            </a:r>
            <a:r>
              <a:rPr lang="en-US" altLang="ja-JP" sz="1050" b="1" dirty="0">
                <a:latin typeface="+mn-ea"/>
                <a:ea typeface="+mn-ea"/>
              </a:rPr>
              <a:t>,!</a:t>
            </a:r>
          </a:p>
          <a:p>
            <a:pPr>
              <a:defRPr/>
            </a:pPr>
            <a:r>
              <a:rPr lang="en-US" altLang="ja-JP" sz="1050" b="1" dirty="0">
                <a:latin typeface="+mn-ea"/>
                <a:ea typeface="+mn-ea"/>
              </a:rPr>
              <a:t>.</a:t>
            </a:r>
            <a:r>
              <a:rPr lang="ja-JP" altLang="en-US" sz="1050" b="1" dirty="0">
                <a:latin typeface="+mn-ea"/>
                <a:ea typeface="+mn-ea"/>
              </a:rPr>
              <a:t>　ヽ、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､,__</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 　ヽ／</a:t>
            </a:r>
          </a:p>
          <a:p>
            <a:pPr>
              <a:defRPr/>
            </a:pPr>
            <a:r>
              <a:rPr lang="ja-JP" altLang="en-US" sz="1050" b="1" dirty="0">
                <a:latin typeface="+mn-ea"/>
                <a:ea typeface="+mn-ea"/>
              </a:rPr>
              <a:t>　　　＼ノ　ﾉ　　　ﾊ￣</a:t>
            </a:r>
            <a:r>
              <a:rPr lang="en-US" altLang="ja-JP" sz="1050" b="1" dirty="0">
                <a:latin typeface="+mn-ea"/>
                <a:ea typeface="+mn-ea"/>
              </a:rPr>
              <a:t>r/:::r―--―/::</a:t>
            </a:r>
            <a:r>
              <a:rPr lang="ja-JP" altLang="en-US" sz="1050" b="1" dirty="0">
                <a:latin typeface="+mn-ea"/>
                <a:ea typeface="+mn-ea"/>
              </a:rPr>
              <a:t>７　　 ﾉ　　　　／</a:t>
            </a:r>
          </a:p>
          <a:p>
            <a:pPr>
              <a:defRPr/>
            </a:pPr>
            <a:r>
              <a:rPr lang="ja-JP" altLang="en-US" sz="1050" b="1" dirty="0">
                <a:latin typeface="+mn-ea"/>
                <a:ea typeface="+mn-ea"/>
              </a:rPr>
              <a:t>　 　　 　 ヽ</a:t>
            </a:r>
            <a:r>
              <a:rPr lang="en-US" altLang="ja-JP" sz="1050" b="1" dirty="0">
                <a:latin typeface="+mn-ea"/>
                <a:ea typeface="+mn-ea"/>
              </a:rPr>
              <a:t>.</a:t>
            </a:r>
            <a:r>
              <a:rPr lang="ja-JP" altLang="en-US" sz="1050" b="1" dirty="0">
                <a:latin typeface="+mn-ea"/>
                <a:ea typeface="+mn-ea"/>
              </a:rPr>
              <a:t>　　　　　　ヽ</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 :'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a:t>
            </a:r>
          </a:p>
          <a:p>
            <a:pPr>
              <a:defRPr/>
            </a:pPr>
            <a:r>
              <a:rPr lang="ja-JP" altLang="en-US" sz="1050" b="1" dirty="0">
                <a:latin typeface="+mn-ea"/>
                <a:ea typeface="+mn-ea"/>
              </a:rPr>
              <a:t>　　　　　　　 </a:t>
            </a:r>
            <a:r>
              <a:rPr lang="en-US" altLang="ja-JP" sz="1050" b="1" dirty="0">
                <a:latin typeface="+mn-ea"/>
                <a:ea typeface="+mn-ea"/>
              </a:rPr>
              <a:t>`</a:t>
            </a:r>
            <a:r>
              <a:rPr lang="ja-JP" altLang="en-US" sz="1050" b="1" dirty="0" err="1">
                <a:latin typeface="+mn-ea"/>
                <a:ea typeface="+mn-ea"/>
              </a:rPr>
              <a:t>ｰ</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＼ヽ</a:t>
            </a:r>
            <a:r>
              <a:rPr lang="en-US" altLang="ja-JP" sz="1050" b="1" dirty="0">
                <a:latin typeface="+mn-ea"/>
                <a:ea typeface="+mn-ea"/>
              </a:rPr>
              <a:t>::. ;::</a:t>
            </a:r>
            <a:r>
              <a:rPr lang="ja-JP" altLang="en-US" sz="1050" b="1" dirty="0">
                <a:latin typeface="+mn-ea"/>
                <a:ea typeface="+mn-ea"/>
              </a:rPr>
              <a:t>：</a:t>
            </a:r>
            <a:r>
              <a:rPr lang="en-US" altLang="ja-JP" sz="1050" b="1" dirty="0">
                <a:latin typeface="+mn-ea"/>
                <a:ea typeface="+mn-ea"/>
              </a:rPr>
              <a:t>|/</a:t>
            </a:r>
            <a:r>
              <a:rPr lang="ja-JP" altLang="en-US" sz="1050" b="1" dirty="0">
                <a:latin typeface="+mn-ea"/>
                <a:ea typeface="+mn-ea"/>
              </a:rPr>
              <a:t>　　　　　</a:t>
            </a:r>
            <a:r>
              <a:rPr lang="ja-JP" altLang="en-US" sz="1050" b="1" dirty="0" err="1">
                <a:latin typeface="+mn-ea"/>
                <a:ea typeface="+mn-ea"/>
              </a:rPr>
              <a:t>ｒ</a:t>
            </a:r>
            <a:r>
              <a:rPr lang="en-US" altLang="ja-JP" sz="1050" b="1" dirty="0">
                <a:latin typeface="+mn-ea"/>
                <a:ea typeface="+mn-ea"/>
              </a:rPr>
              <a:t>'"</a:t>
            </a:r>
          </a:p>
          <a:p>
            <a:pPr>
              <a:defRPr/>
            </a:pPr>
            <a:r>
              <a:rPr lang="ja-JP" altLang="en-US" sz="1050" b="1" dirty="0">
                <a:latin typeface="+mn-ea"/>
                <a:ea typeface="+mn-ea"/>
              </a:rPr>
              <a:t>　　　　　／￣二二二二二二二二二二二二二二二二ヽ</a:t>
            </a:r>
          </a:p>
          <a:p>
            <a:pPr>
              <a:defRPr/>
            </a:pP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お　し　ま　い　　 　　　　　　│</a:t>
            </a:r>
            <a:r>
              <a:rPr lang="en-US" altLang="ja-JP" sz="1050" b="1" dirty="0">
                <a:latin typeface="+mn-ea"/>
                <a:ea typeface="+mn-ea"/>
              </a:rPr>
              <a:t>|</a:t>
            </a:r>
          </a:p>
          <a:p>
            <a:pPr>
              <a:defRPr/>
            </a:pPr>
            <a:r>
              <a:rPr lang="ja-JP" altLang="en-US" sz="1050" b="1" dirty="0">
                <a:latin typeface="+mn-ea"/>
                <a:ea typeface="+mn-ea"/>
              </a:rPr>
              <a:t>　　　　　＼＿二二二二二二二二二二二二二二二二ノ</a:t>
            </a:r>
          </a:p>
          <a:p>
            <a:pPr>
              <a:defRPr/>
            </a:pPr>
            <a:endParaRPr lang="ja-JP" altLang="en-US" sz="1050" b="1" dirty="0">
              <a:latin typeface="+mn-ea"/>
              <a:ea typeface="+mn-ea"/>
            </a:endParaRPr>
          </a:p>
        </p:txBody>
      </p:sp>
      <p:sp>
        <p:nvSpPr>
          <p:cNvPr id="6" name="テキスト ボックス 5"/>
          <p:cNvSpPr txBox="1"/>
          <p:nvPr/>
        </p:nvSpPr>
        <p:spPr>
          <a:xfrm>
            <a:off x="7000892" y="5643578"/>
            <a:ext cx="1608133" cy="200055"/>
          </a:xfrm>
          <a:prstGeom prst="rect">
            <a:avLst/>
          </a:prstGeom>
          <a:noFill/>
        </p:spPr>
        <p:txBody>
          <a:bodyPr wrap="none" rtlCol="0">
            <a:spAutoFit/>
          </a:bodyPr>
          <a:lstStyle/>
          <a:p>
            <a:r>
              <a:rPr kumimoji="1" lang="en-US" altLang="ja-JP" sz="700" dirty="0" smtClean="0"/>
              <a:t>Special thanks for </a:t>
            </a:r>
            <a:r>
              <a:rPr kumimoji="1" lang="en-US" altLang="ja-JP" sz="700" dirty="0" err="1" smtClean="0"/>
              <a:t>Yaruo</a:t>
            </a:r>
            <a:r>
              <a:rPr kumimoji="1" lang="en-US" altLang="ja-JP" sz="700" dirty="0" smtClean="0"/>
              <a:t> </a:t>
            </a:r>
            <a:r>
              <a:rPr kumimoji="1" lang="en-US" altLang="ja-JP" sz="700" dirty="0" err="1" smtClean="0"/>
              <a:t>charactors</a:t>
            </a:r>
            <a:endParaRPr kumimoji="1" lang="ja-JP" altLang="en-US" sz="700" dirty="0"/>
          </a:p>
        </p:txBody>
      </p:sp>
      <p:sp>
        <p:nvSpPr>
          <p:cNvPr id="8" name="テキスト ボックス 7"/>
          <p:cNvSpPr txBox="1"/>
          <p:nvPr/>
        </p:nvSpPr>
        <p:spPr>
          <a:xfrm>
            <a:off x="1000100" y="2357430"/>
            <a:ext cx="3571900" cy="1277273"/>
          </a:xfrm>
          <a:prstGeom prst="rect">
            <a:avLst/>
          </a:prstGeom>
          <a:noFill/>
        </p:spPr>
        <p:txBody>
          <a:bodyPr wrap="square">
            <a:spAutoFit/>
          </a:bodyPr>
          <a:lstStyle/>
          <a:p>
            <a:pPr>
              <a:defRPr/>
            </a:pPr>
            <a:r>
              <a:rPr lang="ja-JP" altLang="en-US" sz="1100" b="1" dirty="0">
                <a:latin typeface="+mn-ea"/>
                <a:ea typeface="+mn-ea"/>
              </a:rPr>
              <a:t>　 　 　　　＿＿＿</a:t>
            </a:r>
            <a:r>
              <a:rPr lang="en-US" altLang="ja-JP" sz="1100" b="1" dirty="0">
                <a:latin typeface="+mn-ea"/>
                <a:ea typeface="+mn-ea"/>
              </a:rPr>
              <a:t>_</a:t>
            </a:r>
          </a:p>
          <a:p>
            <a:pPr>
              <a:defRPr/>
            </a:pPr>
            <a:r>
              <a:rPr lang="ja-JP" altLang="en-US" sz="1100" b="1" dirty="0">
                <a:latin typeface="+mn-ea"/>
                <a:ea typeface="+mn-ea"/>
              </a:rPr>
              <a:t>　 　　　／　　 　 　＼</a:t>
            </a:r>
          </a:p>
          <a:p>
            <a:pPr>
              <a:defRPr/>
            </a:pPr>
            <a:r>
              <a:rPr lang="ja-JP" altLang="en-US" sz="1100" b="1" dirty="0">
                <a:latin typeface="+mn-ea"/>
                <a:ea typeface="+mn-ea"/>
              </a:rPr>
              <a:t>　　　／　 </a:t>
            </a:r>
            <a:r>
              <a:rPr lang="en-US" altLang="ja-JP" sz="1100" b="1" dirty="0">
                <a:latin typeface="+mn-ea"/>
                <a:ea typeface="+mn-ea"/>
              </a:rPr>
              <a:t>_</a:t>
            </a:r>
            <a:r>
              <a:rPr lang="ja-JP" altLang="en-US" sz="1100" b="1" dirty="0">
                <a:latin typeface="+mn-ea"/>
                <a:ea typeface="+mn-ea"/>
              </a:rPr>
              <a:t>ノ 　ヽ</a:t>
            </a:r>
            <a:r>
              <a:rPr lang="en-US" altLang="ja-JP" sz="1100" b="1" dirty="0">
                <a:latin typeface="+mn-ea"/>
                <a:ea typeface="+mn-ea"/>
              </a:rPr>
              <a:t>､_</a:t>
            </a:r>
            <a:r>
              <a:rPr lang="ja-JP" altLang="en-US" sz="1100" b="1" dirty="0">
                <a:latin typeface="+mn-ea"/>
                <a:ea typeface="+mn-ea"/>
              </a:rPr>
              <a:t>　 ＼</a:t>
            </a:r>
          </a:p>
          <a:p>
            <a:pPr>
              <a:defRPr/>
            </a:pPr>
            <a:r>
              <a:rPr lang="ja-JP" altLang="en-US" sz="1100" b="1" dirty="0">
                <a:latin typeface="+mn-ea"/>
                <a:ea typeface="+mn-ea"/>
              </a:rPr>
              <a:t>　 ／ 　</a:t>
            </a:r>
            <a:r>
              <a:rPr lang="en-US" altLang="ja-JP" sz="1100" b="1" dirty="0">
                <a:latin typeface="+mn-ea"/>
                <a:ea typeface="+mn-ea"/>
              </a:rPr>
              <a:t>o</a:t>
            </a:r>
            <a:r>
              <a:rPr lang="ja-JP" altLang="en-US" sz="1100" b="1" dirty="0">
                <a:latin typeface="+mn-ea"/>
                <a:ea typeface="+mn-ea"/>
              </a:rPr>
              <a:t>ﾟ⌒　　　⌒ﾟ</a:t>
            </a:r>
            <a:r>
              <a:rPr lang="en-US" altLang="ja-JP" sz="1100" b="1" dirty="0">
                <a:latin typeface="+mn-ea"/>
                <a:ea typeface="+mn-ea"/>
              </a:rPr>
              <a:t>o</a:t>
            </a:r>
            <a:r>
              <a:rPr lang="ja-JP" altLang="en-US" sz="1100" b="1" dirty="0">
                <a:latin typeface="+mn-ea"/>
                <a:ea typeface="+mn-ea"/>
              </a:rPr>
              <a:t>　 ＼　 </a:t>
            </a:r>
            <a:r>
              <a:rPr lang="ja-JP" altLang="en-US" sz="1100" b="1" dirty="0" smtClean="0">
                <a:latin typeface="+mn-ea"/>
                <a:ea typeface="+mn-ea"/>
              </a:rPr>
              <a:t>出番が少ない</a:t>
            </a:r>
            <a:r>
              <a:rPr lang="ja-JP" altLang="en-US" sz="1100" b="1" dirty="0" err="1" smtClean="0">
                <a:latin typeface="+mn-ea"/>
                <a:ea typeface="+mn-ea"/>
              </a:rPr>
              <a:t>お</a:t>
            </a:r>
            <a:r>
              <a:rPr lang="ja-JP" altLang="en-US"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　　　　</a:t>
            </a:r>
            <a:r>
              <a:rPr lang="en-US" altLang="ja-JP" sz="1100" b="1" dirty="0">
                <a:latin typeface="+mn-ea"/>
                <a:ea typeface="+mn-ea"/>
              </a:rPr>
              <a:t>|</a:t>
            </a:r>
          </a:p>
          <a:p>
            <a:pPr>
              <a:defRPr/>
            </a:pPr>
            <a:r>
              <a:rPr lang="ja-JP" altLang="en-US" sz="1100" b="1" dirty="0">
                <a:latin typeface="+mn-ea"/>
                <a:ea typeface="+mn-ea"/>
              </a:rPr>
              <a:t>　 ＼　　 　 ｀ ⌒</a:t>
            </a:r>
            <a:r>
              <a:rPr lang="en-US" altLang="ja-JP" sz="1100" b="1" dirty="0">
                <a:latin typeface="+mn-ea"/>
                <a:ea typeface="+mn-ea"/>
              </a:rPr>
              <a:t>´ </a:t>
            </a:r>
            <a:r>
              <a:rPr lang="ja-JP" altLang="en-US" sz="1100" b="1" dirty="0">
                <a:latin typeface="+mn-ea"/>
                <a:ea typeface="+mn-ea"/>
              </a:rPr>
              <a:t>　 　 ／</a:t>
            </a:r>
          </a:p>
          <a:p>
            <a:pPr>
              <a:defRPr/>
            </a:pPr>
            <a:endParaRPr lang="ja-JP" altLang="en-US" sz="1100" b="1" dirty="0">
              <a:latin typeface="+mn-ea"/>
              <a:ea typeface="+mn-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857224" y="2357430"/>
            <a:ext cx="7500990" cy="1428760"/>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変数</a:t>
            </a:r>
            <a:endParaRPr kumimoji="1" lang="ja-JP" altLang="en-US" sz="4000" dirty="0">
              <a:solidFill>
                <a:schemeClr val="tx1"/>
              </a:solidFill>
            </a:endParaRPr>
          </a:p>
        </p:txBody>
      </p:sp>
      <p:sp>
        <p:nvSpPr>
          <p:cNvPr id="9" name="タイトル 1"/>
          <p:cNvSpPr txBox="1">
            <a:spLocks/>
          </p:cNvSpPr>
          <p:nvPr/>
        </p:nvSpPr>
        <p:spPr>
          <a:xfrm>
            <a:off x="642910" y="357166"/>
            <a:ext cx="7772400" cy="1357322"/>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7200" b="0" i="0" u="none" strike="noStrike" kern="0" cap="none" spc="0" normalizeH="0" baseline="0" noProof="0" dirty="0" smtClean="0">
                <a:ln>
                  <a:noFill/>
                </a:ln>
                <a:solidFill>
                  <a:schemeClr val="tx2"/>
                </a:solidFill>
                <a:effectLst/>
                <a:uLnTx/>
                <a:uFillTx/>
                <a:latin typeface="+mj-lt"/>
                <a:ea typeface="+mj-ea"/>
                <a:cs typeface="+mj-cs"/>
              </a:rPr>
              <a:t>本日のテーマ</a:t>
            </a:r>
            <a:endParaRPr kumimoji="1" lang="ja-JP" altLang="en-US" sz="7200" b="0" i="0" u="none" strike="noStrike" kern="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r>
              <a:rPr lang="ja-JP" altLang="en-US" sz="3600" dirty="0" smtClean="0"/>
              <a:t>言語は何を使ってますか？</a:t>
            </a:r>
          </a:p>
        </p:txBody>
      </p:sp>
      <p:sp>
        <p:nvSpPr>
          <p:cNvPr id="3" name="テキスト プレースホルダ 2"/>
          <p:cNvSpPr>
            <a:spLocks noGrp="1"/>
          </p:cNvSpPr>
          <p:nvPr>
            <p:ph type="body" idx="1"/>
          </p:nvPr>
        </p:nvSpPr>
        <p:spPr>
          <a:xfrm>
            <a:off x="571501" y="1071563"/>
            <a:ext cx="7786714" cy="4572000"/>
          </a:xfrm>
        </p:spPr>
        <p:txBody>
          <a:bodyPr/>
          <a:lstStyle/>
          <a:p>
            <a:pPr>
              <a:buFontTx/>
              <a:buNone/>
              <a:defRPr/>
            </a:pPr>
            <a:r>
              <a:rPr lang="ja-JP" altLang="en-US" sz="1400" b="1" dirty="0" smtClean="0">
                <a:latin typeface="+mn-ea"/>
              </a:rPr>
              <a:t>                                   Ａｄａ　　　　</a:t>
            </a:r>
            <a:r>
              <a:rPr lang="en-US" altLang="ja-JP" sz="1400" b="1" dirty="0" smtClean="0">
                <a:latin typeface="+mn-ea"/>
              </a:rPr>
              <a:t>Pascal</a:t>
            </a:r>
            <a:r>
              <a:rPr lang="ja-JP" altLang="en-US" sz="1400" b="1" dirty="0" smtClean="0">
                <a:latin typeface="+mn-ea"/>
              </a:rPr>
              <a:t>　　　　　　　　　　</a:t>
            </a:r>
            <a:r>
              <a:rPr lang="en-US" altLang="ja-JP" sz="1400" b="1" dirty="0" smtClean="0">
                <a:latin typeface="+mn-ea"/>
              </a:rPr>
              <a:t>PHP</a:t>
            </a:r>
            <a:r>
              <a:rPr lang="ja-JP" altLang="en-US" sz="1400" b="1" dirty="0" smtClean="0">
                <a:latin typeface="+mn-ea"/>
              </a:rPr>
              <a:t>　　　　　　　　　　　　</a:t>
            </a:r>
            <a:r>
              <a:rPr lang="en-US" altLang="ja-JP" sz="1400" b="1" dirty="0" smtClean="0">
                <a:latin typeface="+mn-ea"/>
              </a:rPr>
              <a:t>APL</a:t>
            </a:r>
            <a:endParaRPr lang="ja-JP" altLang="en-US" sz="1400" b="1" dirty="0" smtClean="0">
              <a:latin typeface="+mn-ea"/>
            </a:endParaRPr>
          </a:p>
          <a:p>
            <a:pPr>
              <a:buFontTx/>
              <a:buNone/>
              <a:defRPr/>
            </a:pPr>
            <a:r>
              <a:rPr lang="en-US" altLang="ja-JP" sz="1400" b="1" dirty="0" err="1" smtClean="0">
                <a:latin typeface="+mn-ea"/>
              </a:rPr>
              <a:t>Scala</a:t>
            </a:r>
            <a:r>
              <a:rPr lang="ja-JP" altLang="en-US" sz="1400" b="1" dirty="0" smtClean="0">
                <a:latin typeface="+mn-ea"/>
              </a:rPr>
              <a:t>　　　　　　　　　　</a:t>
            </a:r>
            <a:r>
              <a:rPr lang="en-US" altLang="ja-JP" sz="1400" b="1" dirty="0" smtClean="0">
                <a:latin typeface="+mn-ea"/>
              </a:rPr>
              <a:t>NC</a:t>
            </a:r>
            <a:r>
              <a:rPr lang="ja-JP" altLang="en-US" sz="1400" b="1" dirty="0" smtClean="0">
                <a:latin typeface="+mn-ea"/>
              </a:rPr>
              <a:t>　　 　　　</a:t>
            </a:r>
            <a:r>
              <a:rPr lang="en-US" sz="1400" dirty="0" smtClean="0"/>
              <a:t> </a:t>
            </a:r>
            <a:r>
              <a:rPr lang="en-US" sz="1400" b="1" dirty="0" smtClean="0"/>
              <a:t>Shakespeare</a:t>
            </a:r>
            <a:r>
              <a:rPr lang="ja-JP" altLang="en-US" sz="1400" b="1" dirty="0" smtClean="0">
                <a:latin typeface="+mn-ea"/>
              </a:rPr>
              <a:t>　　　　　　　　</a:t>
            </a:r>
            <a:r>
              <a:rPr lang="en-US" altLang="ja-JP" sz="1400" b="1" dirty="0" smtClean="0">
                <a:latin typeface="+mn-ea"/>
              </a:rPr>
              <a:t>Whitespace</a:t>
            </a:r>
            <a:endParaRPr lang="ja-JP" altLang="en-US" sz="1400" b="1" dirty="0" smtClean="0">
              <a:latin typeface="+mn-ea"/>
            </a:endParaRPr>
          </a:p>
          <a:p>
            <a:pPr>
              <a:buFontTx/>
              <a:buNone/>
              <a:defRPr/>
            </a:pPr>
            <a:r>
              <a:rPr lang="ja-JP" altLang="en-US" sz="1400" b="1" dirty="0" smtClean="0">
                <a:latin typeface="+mn-ea"/>
              </a:rPr>
              <a:t>　　　　</a:t>
            </a:r>
            <a:r>
              <a:rPr lang="en-US" altLang="ja-JP" sz="1400" b="1" dirty="0" smtClean="0">
                <a:latin typeface="+mn-ea"/>
              </a:rPr>
              <a:t>C++</a:t>
            </a:r>
            <a:r>
              <a:rPr lang="ja-JP" altLang="en-US" sz="1400" b="1" dirty="0" smtClean="0">
                <a:latin typeface="+mn-ea"/>
              </a:rPr>
              <a:t>　　　　　　　　　　　　　　　　　　　　　</a:t>
            </a:r>
            <a:r>
              <a:rPr lang="en-US" altLang="ja-JP" sz="1400" b="1" dirty="0" smtClean="0">
                <a:latin typeface="+mn-ea"/>
              </a:rPr>
              <a:t>C</a:t>
            </a:r>
            <a:r>
              <a:rPr lang="ja-JP" altLang="en-US" sz="1400" b="1" dirty="0" smtClean="0">
                <a:latin typeface="+mn-ea"/>
              </a:rPr>
              <a:t>　　　 　　　　　　　　 　　　　　　　　　</a:t>
            </a:r>
            <a:r>
              <a:rPr lang="en-US" altLang="ja-JP" sz="1400" b="1" dirty="0" smtClean="0">
                <a:latin typeface="+mn-ea"/>
              </a:rPr>
              <a:t>Smalltalk</a:t>
            </a:r>
            <a:endParaRPr lang="ja-JP" altLang="en-US" sz="1400" b="1" dirty="0" smtClean="0">
              <a:latin typeface="+mn-ea"/>
            </a:endParaRPr>
          </a:p>
          <a:p>
            <a:pPr>
              <a:buFontTx/>
              <a:buNone/>
              <a:defRPr/>
            </a:pPr>
            <a:r>
              <a:rPr lang="ja-JP" altLang="en-US" sz="1400" b="1" dirty="0" smtClean="0">
                <a:latin typeface="+mn-ea"/>
              </a:rPr>
              <a:t>　　　　　　　　　　　　</a:t>
            </a:r>
            <a:r>
              <a:rPr lang="en-US" altLang="ja-JP" sz="1400" b="1" dirty="0" smtClean="0">
                <a:latin typeface="+mn-ea"/>
              </a:rPr>
              <a:t>Java</a:t>
            </a:r>
            <a:r>
              <a:rPr lang="ja-JP" altLang="en-US" sz="1400" b="1" dirty="0" smtClean="0">
                <a:latin typeface="+mn-ea"/>
              </a:rPr>
              <a:t>　　　　　　　　</a:t>
            </a:r>
            <a:r>
              <a:rPr lang="en-US" altLang="ja-JP" sz="1400" b="1" dirty="0" smtClean="0">
                <a:latin typeface="+mn-ea"/>
              </a:rPr>
              <a:t>C++</a:t>
            </a:r>
            <a:r>
              <a:rPr lang="ja-JP" altLang="en-US" sz="1400" b="1" dirty="0" smtClean="0">
                <a:latin typeface="+mn-ea"/>
              </a:rPr>
              <a:t>　　　　　</a:t>
            </a:r>
            <a:r>
              <a:rPr lang="en-US" altLang="ja-JP" sz="1400" b="1" dirty="0" smtClean="0">
                <a:latin typeface="+mn-ea"/>
              </a:rPr>
              <a:t>C++/CLI</a:t>
            </a:r>
            <a:r>
              <a:rPr lang="ja-JP" altLang="en-US" sz="1400" b="1" dirty="0" smtClean="0">
                <a:latin typeface="+mn-ea"/>
              </a:rPr>
              <a:t>　　　　　　　　　</a:t>
            </a:r>
            <a:r>
              <a:rPr lang="en-US" altLang="ja-JP" sz="1400" b="1" dirty="0" smtClean="0">
                <a:latin typeface="+mn-ea"/>
              </a:rPr>
              <a:t>UML</a:t>
            </a:r>
            <a:r>
              <a:rPr lang="ja-JP" altLang="en-US" sz="1400" b="1" dirty="0" smtClean="0">
                <a:latin typeface="+mn-ea"/>
              </a:rPr>
              <a:t>　　　　　　　</a:t>
            </a:r>
            <a:r>
              <a:rPr lang="en-US" altLang="ja-JP" sz="1400" b="1" dirty="0" smtClean="0">
                <a:latin typeface="+mn-ea"/>
              </a:rPr>
              <a:t>Objective-C</a:t>
            </a:r>
          </a:p>
          <a:p>
            <a:pPr>
              <a:buFontTx/>
              <a:buNone/>
              <a:defRPr/>
            </a:pPr>
            <a:r>
              <a:rPr lang="ja-JP" altLang="en-US" sz="1400" b="1" dirty="0" smtClean="0">
                <a:latin typeface="+mn-ea"/>
              </a:rPr>
              <a:t>　</a:t>
            </a:r>
            <a:r>
              <a:rPr lang="en-US" altLang="ja-JP" sz="1400" b="1" dirty="0" smtClean="0">
                <a:latin typeface="+mn-ea"/>
              </a:rPr>
              <a:t>PostScript</a:t>
            </a:r>
            <a:r>
              <a:rPr lang="ja-JP" altLang="en-US" sz="1400" b="1" dirty="0" smtClean="0">
                <a:latin typeface="+mn-ea"/>
              </a:rPr>
              <a:t>　　　　　　　　　　　　　　　　　　　　　　　　</a:t>
            </a:r>
            <a:r>
              <a:rPr lang="en-US" altLang="ja-JP" sz="1400" b="1" dirty="0" smtClean="0">
                <a:latin typeface="+mn-ea"/>
              </a:rPr>
              <a:t>D</a:t>
            </a:r>
            <a:r>
              <a:rPr lang="ja-JP" altLang="en-US" sz="1400" b="1" dirty="0" smtClean="0">
                <a:latin typeface="+mn-ea"/>
              </a:rPr>
              <a:t>言語</a:t>
            </a:r>
          </a:p>
          <a:p>
            <a:pPr>
              <a:buFontTx/>
              <a:buNone/>
              <a:defRPr/>
            </a:pPr>
            <a:r>
              <a:rPr lang="ja-JP" altLang="en-US" sz="1400" b="1" dirty="0" smtClean="0">
                <a:latin typeface="+mn-ea"/>
              </a:rPr>
              <a:t>　　　　　　　　</a:t>
            </a:r>
            <a:r>
              <a:rPr lang="en-US" altLang="ja-JP" sz="1400" b="1" dirty="0" smtClean="0">
                <a:latin typeface="+mn-ea"/>
              </a:rPr>
              <a:t>LISP</a:t>
            </a:r>
            <a:r>
              <a:rPr lang="ja-JP" altLang="en-US" sz="1400" b="1" dirty="0" smtClean="0">
                <a:latin typeface="+mn-ea"/>
              </a:rPr>
              <a:t>　　　　　　　</a:t>
            </a:r>
            <a:r>
              <a:rPr lang="en-US" altLang="ja-JP" sz="1400" b="1" dirty="0" smtClean="0">
                <a:latin typeface="+mn-ea"/>
              </a:rPr>
              <a:t>PL/I</a:t>
            </a:r>
            <a:r>
              <a:rPr lang="ja-JP" altLang="en-US" sz="1400" b="1" dirty="0" smtClean="0">
                <a:latin typeface="+mn-ea"/>
              </a:rPr>
              <a:t>　 　　　　　アセンブラ　　　　　　　なでしこ</a:t>
            </a:r>
          </a:p>
          <a:p>
            <a:pPr>
              <a:buFontTx/>
              <a:buNone/>
              <a:defRPr/>
            </a:pPr>
            <a:r>
              <a:rPr lang="ja-JP" altLang="en-US" sz="1400" b="1" dirty="0" smtClean="0">
                <a:latin typeface="+mn-ea"/>
              </a:rPr>
              <a:t>　　　　　　　　　　　　　　　</a:t>
            </a:r>
            <a:r>
              <a:rPr lang="en-US" altLang="ja-JP" sz="1400" b="1" dirty="0" err="1" smtClean="0">
                <a:latin typeface="+mn-ea"/>
              </a:rPr>
              <a:t>ActionScript</a:t>
            </a:r>
            <a:r>
              <a:rPr lang="en-US" altLang="ja-JP" sz="1400" b="1" dirty="0" smtClean="0">
                <a:latin typeface="+mn-ea"/>
              </a:rPr>
              <a:t> </a:t>
            </a:r>
            <a:r>
              <a:rPr lang="ja-JP" altLang="en-US" sz="1400" b="1" dirty="0" smtClean="0">
                <a:latin typeface="+mn-ea"/>
              </a:rPr>
              <a:t>　　　　　　　　　　　　　　 　　　　　</a:t>
            </a:r>
            <a:r>
              <a:rPr lang="en-US" altLang="ja-JP" sz="1400" b="1" dirty="0" smtClean="0">
                <a:latin typeface="+mn-ea"/>
              </a:rPr>
              <a:t>F#</a:t>
            </a:r>
            <a:r>
              <a:rPr lang="ja-JP" altLang="en-US" sz="1400" b="1" dirty="0" smtClean="0">
                <a:latin typeface="+mn-ea"/>
              </a:rPr>
              <a:t>　　　　　　　　　　</a:t>
            </a:r>
            <a:r>
              <a:rPr lang="en-US" altLang="ja-JP" sz="1400" b="1" dirty="0" err="1" smtClean="0">
                <a:latin typeface="+mn-ea"/>
              </a:rPr>
              <a:t>Tcl</a:t>
            </a:r>
            <a:endParaRPr lang="ja-JP" altLang="en-US" sz="1400" b="1" dirty="0" smtClean="0">
              <a:latin typeface="+mn-ea"/>
            </a:endParaRPr>
          </a:p>
          <a:p>
            <a:pPr>
              <a:buFontTx/>
              <a:buNone/>
              <a:defRPr/>
            </a:pPr>
            <a:r>
              <a:rPr lang="ja-JP" altLang="en-US" sz="1400" b="1" dirty="0" smtClean="0">
                <a:latin typeface="+mn-ea"/>
              </a:rPr>
              <a:t>　</a:t>
            </a:r>
            <a:r>
              <a:rPr lang="en-US" altLang="ja-JP" sz="1400" b="1" dirty="0" smtClean="0">
                <a:latin typeface="+mn-ea"/>
              </a:rPr>
              <a:t>SQL</a:t>
            </a:r>
            <a:r>
              <a:rPr lang="ja-JP" altLang="en-US" sz="1400" b="1" dirty="0" smtClean="0">
                <a:latin typeface="+mn-ea"/>
              </a:rPr>
              <a:t>　　　　　　</a:t>
            </a:r>
            <a:r>
              <a:rPr lang="en-US" altLang="ja-JP" sz="1400" b="1" dirty="0" smtClean="0">
                <a:latin typeface="+mn-ea"/>
              </a:rPr>
              <a:t>Ruby                  </a:t>
            </a:r>
            <a:r>
              <a:rPr lang="ja-JP" altLang="en-US" sz="1400" b="1" dirty="0" smtClean="0">
                <a:latin typeface="+mn-ea"/>
              </a:rPr>
              <a:t>　　　　　　　</a:t>
            </a:r>
            <a:r>
              <a:rPr lang="en-US" altLang="ja-JP" sz="1400" b="1" dirty="0" smtClean="0">
                <a:latin typeface="+mn-ea"/>
              </a:rPr>
              <a:t>Visual Basic</a:t>
            </a:r>
            <a:r>
              <a:rPr lang="ja-JP" altLang="en-US" sz="1400" b="1" dirty="0" smtClean="0">
                <a:latin typeface="+mn-ea"/>
              </a:rPr>
              <a:t>　　　　　　　　　　　　　　　Ｍｉｎｄ</a:t>
            </a:r>
          </a:p>
          <a:p>
            <a:pPr>
              <a:buFontTx/>
              <a:buNone/>
              <a:defRPr/>
            </a:pPr>
            <a:r>
              <a:rPr lang="ja-JP" altLang="en-US" sz="1400" b="1" dirty="0" smtClean="0">
                <a:latin typeface="+mn-ea"/>
              </a:rPr>
              <a:t>　　　　　　　　　　 　 　　　</a:t>
            </a:r>
            <a:r>
              <a:rPr lang="en-US" altLang="ja-JP" sz="1400" b="1" dirty="0" smtClean="0">
                <a:latin typeface="+mn-ea"/>
              </a:rPr>
              <a:t>Delphi      </a:t>
            </a:r>
            <a:r>
              <a:rPr lang="ja-JP" altLang="en-US" sz="1400" b="1" dirty="0" smtClean="0">
                <a:latin typeface="+mn-ea"/>
              </a:rPr>
              <a:t>　 　　　　　　 　／￣￣￣＼　　　　　　　　</a:t>
            </a:r>
          </a:p>
          <a:p>
            <a:pPr>
              <a:buFontTx/>
              <a:buNone/>
              <a:defRPr/>
            </a:pPr>
            <a:r>
              <a:rPr lang="en-US" altLang="ja-JP" sz="1400" b="1" dirty="0" smtClean="0">
                <a:latin typeface="+mn-ea"/>
              </a:rPr>
              <a:t>Prolog       </a:t>
            </a:r>
            <a:r>
              <a:rPr lang="ja-JP" altLang="en-US" sz="1400" b="1" dirty="0" smtClean="0">
                <a:latin typeface="+mn-ea"/>
              </a:rPr>
              <a:t> 　</a:t>
            </a:r>
            <a:r>
              <a:rPr lang="en-US" altLang="ja-JP" sz="1400" b="1" dirty="0" smtClean="0">
                <a:latin typeface="+mn-ea"/>
              </a:rPr>
              <a:t>Grass            </a:t>
            </a:r>
            <a:r>
              <a:rPr lang="ja-JP" altLang="en-US" sz="1400" b="1" dirty="0" smtClean="0">
                <a:latin typeface="+mn-ea"/>
              </a:rPr>
              <a:t>　　　　　　　　　　 </a:t>
            </a:r>
            <a:r>
              <a:rPr lang="en-US" altLang="ja-JP" sz="1400" b="1" dirty="0" smtClean="0">
                <a:latin typeface="+mn-ea"/>
              </a:rPr>
              <a:t>.</a:t>
            </a:r>
            <a:r>
              <a:rPr lang="ja-JP" altLang="en-US" sz="1400" b="1" dirty="0" smtClean="0">
                <a:latin typeface="+mn-ea"/>
              </a:rPr>
              <a:t>／　─　 　 ─  ＼　 　　 　 　</a:t>
            </a:r>
            <a:r>
              <a:rPr lang="en-US" altLang="ja-JP" sz="1400" b="1" dirty="0" smtClean="0">
                <a:latin typeface="+mn-ea"/>
              </a:rPr>
              <a:t>FORTRAN</a:t>
            </a:r>
            <a:endParaRPr lang="ja-JP" altLang="en-US" sz="1400" b="1" dirty="0" smtClean="0">
              <a:latin typeface="+mn-ea"/>
            </a:endParaRPr>
          </a:p>
          <a:p>
            <a:pPr>
              <a:buFontTx/>
              <a:buNone/>
              <a:defRPr/>
            </a:pPr>
            <a:r>
              <a:rPr lang="ja-JP" altLang="en-US" sz="1400" b="1" dirty="0" smtClean="0">
                <a:latin typeface="+mn-ea"/>
              </a:rPr>
              <a:t>　　　　　　　　　　　　　　　 　　　　　　　　 　　　 ／　 </a:t>
            </a:r>
            <a:r>
              <a:rPr lang="en-US" altLang="ja-JP" sz="1400" b="1" dirty="0" smtClean="0">
                <a:latin typeface="+mn-ea"/>
              </a:rPr>
              <a:t>&lt;○&gt; </a:t>
            </a:r>
            <a:r>
              <a:rPr lang="ja-JP" altLang="en-US" sz="1400" b="1" dirty="0" smtClean="0">
                <a:latin typeface="+mn-ea"/>
              </a:rPr>
              <a:t>　</a:t>
            </a:r>
            <a:r>
              <a:rPr lang="en-US" altLang="ja-JP" sz="1400" b="1" dirty="0" smtClean="0">
                <a:latin typeface="+mn-ea"/>
              </a:rPr>
              <a:t>&lt;○&gt;</a:t>
            </a:r>
            <a:r>
              <a:rPr lang="ja-JP" altLang="en-US" sz="1400" b="1" dirty="0" smtClean="0">
                <a:latin typeface="+mn-ea"/>
              </a:rPr>
              <a:t> 　 ＼　　</a:t>
            </a:r>
          </a:p>
          <a:p>
            <a:pPr>
              <a:buFontTx/>
              <a:buNone/>
              <a:defRPr/>
            </a:pPr>
            <a:r>
              <a:rPr lang="ja-JP" altLang="en-US" sz="1400" b="1" dirty="0" smtClean="0">
                <a:latin typeface="+mn-ea"/>
              </a:rPr>
              <a:t>　　　　　　　　　　</a:t>
            </a:r>
            <a:r>
              <a:rPr lang="en-US" altLang="ja-JP" sz="1400" b="1" dirty="0" smtClean="0">
                <a:latin typeface="+mn-ea"/>
              </a:rPr>
              <a:t>COBOL</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smtClean="0">
                <a:latin typeface="+mn-ea"/>
              </a:rPr>
              <a:t>__</a:t>
            </a:r>
            <a:r>
              <a:rPr lang="ja-JP" altLang="en-US" sz="1400" b="1" dirty="0" smtClean="0">
                <a:latin typeface="+mn-ea"/>
              </a:rPr>
              <a:t>人</a:t>
            </a:r>
            <a:r>
              <a:rPr lang="en-US" altLang="ja-JP" sz="1400" b="1" dirty="0" smtClean="0">
                <a:latin typeface="+mn-ea"/>
              </a:rPr>
              <a:t>__</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smtClean="0">
                <a:latin typeface="+mn-ea"/>
              </a:rPr>
              <a:t>Modula-2</a:t>
            </a:r>
            <a:r>
              <a:rPr lang="ja-JP" altLang="en-US" sz="1400" b="1" dirty="0" smtClean="0">
                <a:latin typeface="+mn-ea"/>
              </a:rPr>
              <a:t>　　</a:t>
            </a:r>
          </a:p>
          <a:p>
            <a:pPr>
              <a:buFontTx/>
              <a:buNone/>
              <a:defRPr/>
            </a:pPr>
            <a:r>
              <a:rPr lang="en-US" altLang="ja-JP" sz="1400" b="1" dirty="0" smtClean="0">
                <a:latin typeface="+mn-ea"/>
              </a:rPr>
              <a:t>LOGO           </a:t>
            </a:r>
            <a:r>
              <a:rPr lang="ja-JP" altLang="en-US" sz="1400" b="1" dirty="0" smtClean="0">
                <a:latin typeface="+mn-ea"/>
              </a:rPr>
              <a:t>　　　　　　　</a:t>
            </a:r>
            <a:r>
              <a:rPr lang="en-US" altLang="ja-JP" sz="1400" b="1" dirty="0" smtClean="0">
                <a:latin typeface="+mn-ea"/>
              </a:rPr>
              <a:t>Scheme</a:t>
            </a:r>
            <a:r>
              <a:rPr lang="ja-JP" altLang="en-US" sz="1400" b="1" dirty="0" smtClean="0">
                <a:latin typeface="+mn-ea"/>
              </a:rPr>
              <a:t> 　　     　 ＼　　 　 ｀ ⌒</a:t>
            </a:r>
            <a:r>
              <a:rPr lang="en-US" altLang="ja-JP" sz="1400" b="1" dirty="0" smtClean="0">
                <a:latin typeface="+mn-ea"/>
              </a:rPr>
              <a:t>´</a:t>
            </a:r>
            <a:r>
              <a:rPr lang="ja-JP" altLang="en-US" sz="1400" b="1" dirty="0" smtClean="0">
                <a:latin typeface="+mn-ea"/>
              </a:rPr>
              <a:t>　　 　／</a:t>
            </a:r>
            <a:r>
              <a:rPr lang="en-US" altLang="ja-JP" sz="1400" b="1" dirty="0" smtClean="0">
                <a:latin typeface="+mn-ea"/>
              </a:rPr>
              <a:t>Perl</a:t>
            </a:r>
            <a:r>
              <a:rPr lang="ja-JP" altLang="en-US" sz="1400" b="1" dirty="0" smtClean="0">
                <a:latin typeface="+mn-ea"/>
              </a:rPr>
              <a:t>　　</a:t>
            </a:r>
          </a:p>
          <a:p>
            <a:pPr>
              <a:buFontTx/>
              <a:buNone/>
              <a:defRPr/>
            </a:pPr>
            <a:r>
              <a:rPr lang="ja-JP" altLang="en-US" sz="1400" b="1" dirty="0" smtClean="0">
                <a:latin typeface="+mn-ea"/>
              </a:rPr>
              <a:t>　　　　　　ひまわり　　　　　　　　　　　　　 　　 ／ 　 　 　　　　 　  　 ＼　　　　　　　　</a:t>
            </a:r>
            <a:r>
              <a:rPr lang="en-US" altLang="ja-JP" sz="1400" b="1" dirty="0" smtClean="0">
                <a:latin typeface="+mn-ea"/>
              </a:rPr>
              <a:t>JavaScript</a:t>
            </a: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a:t>
            </a:r>
            <a:endParaRPr lang="en-US" altLang="ja-JP" sz="1400" b="1" dirty="0" smtClean="0">
              <a:latin typeface="+mn-ea"/>
            </a:endParaRPr>
          </a:p>
          <a:p>
            <a:pPr>
              <a:buFontTx/>
              <a:buNone/>
              <a:defRPr/>
            </a:pPr>
            <a:r>
              <a:rPr lang="ja-JP" altLang="en-US" sz="1400" b="1" dirty="0" smtClean="0">
                <a:latin typeface="+mn-ea"/>
              </a:rPr>
              <a:t>　　　　　</a:t>
            </a:r>
            <a:r>
              <a:rPr lang="en-US" altLang="ja-JP" sz="1400" b="1" dirty="0" smtClean="0">
                <a:latin typeface="+mn-ea"/>
              </a:rPr>
              <a:t>Eiffel</a:t>
            </a:r>
            <a:r>
              <a:rPr lang="ja-JP" altLang="en-US" sz="1400" b="1" dirty="0" smtClean="0">
                <a:latin typeface="+mn-ea"/>
              </a:rPr>
              <a:t>　　　　　　　　　　　　　　　　　　　　　　　　　　</a:t>
            </a:r>
            <a:r>
              <a:rPr lang="en-US" altLang="ja-JP" sz="1400" b="1" dirty="0" smtClean="0">
                <a:latin typeface="+mn-ea"/>
              </a:rPr>
              <a:t>ALGOL</a:t>
            </a:r>
            <a:r>
              <a:rPr lang="ja-JP" altLang="en-US" sz="1400" b="1" dirty="0" smtClean="0">
                <a:latin typeface="+mn-ea"/>
              </a:rPr>
              <a:t>　　　　　      </a:t>
            </a:r>
            <a:r>
              <a:rPr lang="en-US" altLang="ja-JP" sz="1400" b="1" dirty="0" smtClean="0">
                <a:latin typeface="+mn-ea"/>
              </a:rPr>
              <a:t>Python</a:t>
            </a:r>
            <a:endParaRPr lang="ja-JP" altLang="en-US" sz="1400" b="1" dirty="0" smtClean="0">
              <a:latin typeface="+mn-ea"/>
            </a:endParaRPr>
          </a:p>
          <a:p>
            <a:pPr>
              <a:buFontTx/>
              <a:buNone/>
              <a:defRPr/>
            </a:pPr>
            <a:r>
              <a:rPr lang="en-US" altLang="ja-JP" sz="1400" b="1" dirty="0" smtClean="0">
                <a:latin typeface="+mn-ea"/>
              </a:rPr>
              <a:t>			R</a:t>
            </a:r>
            <a:r>
              <a:rPr lang="ja-JP" altLang="en-US" sz="1400" b="1" dirty="0" smtClean="0">
                <a:latin typeface="+mn-ea"/>
              </a:rPr>
              <a:t>言語</a:t>
            </a:r>
          </a:p>
          <a:p>
            <a:pPr>
              <a:buFontTx/>
              <a:buNone/>
              <a:defRPr/>
            </a:pPr>
            <a:endParaRPr lang="ja-JP" altLang="en-US" sz="1400" b="1" dirty="0" smtClean="0">
              <a:latin typeface="+mn-ea"/>
            </a:endParaRPr>
          </a:p>
          <a:p>
            <a:pPr>
              <a:buFontTx/>
              <a:buNone/>
              <a:defRPr/>
            </a:pPr>
            <a:endParaRPr lang="ja-JP" altLang="en-US" sz="1400" b="1" dirty="0">
              <a:latin typeface="+mn-ea"/>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プログラミング言語って</a:t>
            </a:r>
            <a:r>
              <a:rPr lang="ja-JP" altLang="en-US" sz="3600" dirty="0" err="1" smtClean="0"/>
              <a:t>覚えるの</a:t>
            </a:r>
            <a:r>
              <a:rPr lang="ja-JP" altLang="en-US" sz="3600" dirty="0" smtClean="0"/>
              <a:t>大変</a:t>
            </a:r>
            <a:r>
              <a:rPr lang="en-US" altLang="ja-JP" sz="3600" dirty="0" smtClean="0"/>
              <a:t>!?</a:t>
            </a:r>
            <a:endParaRPr kumimoji="1" lang="ja-JP" altLang="en-US" sz="3600" dirty="0"/>
          </a:p>
        </p:txBody>
      </p:sp>
      <p:sp>
        <p:nvSpPr>
          <p:cNvPr id="3" name="コンテンツ プレースホルダ 2"/>
          <p:cNvSpPr>
            <a:spLocks noGrp="1"/>
          </p:cNvSpPr>
          <p:nvPr>
            <p:ph idx="1"/>
          </p:nvPr>
        </p:nvSpPr>
        <p:spPr/>
        <p:txBody>
          <a:bodyPr/>
          <a:lstStyle/>
          <a:p>
            <a:pPr indent="342900">
              <a:buNone/>
            </a:pPr>
            <a:r>
              <a:rPr kumimoji="1" lang="ja-JP" altLang="en-US" b="1" dirty="0" smtClean="0"/>
              <a:t>制御文</a:t>
            </a:r>
            <a:endParaRPr kumimoji="1" lang="en-US" altLang="ja-JP" b="1" dirty="0" smtClean="0"/>
          </a:p>
          <a:p>
            <a:pPr indent="342900">
              <a:buNone/>
            </a:pPr>
            <a:r>
              <a:rPr lang="en-US" altLang="ja-JP" dirty="0" smtClean="0"/>
              <a:t>	if, for, while, switch, </a:t>
            </a:r>
            <a:r>
              <a:rPr lang="en-US" altLang="ja-JP" dirty="0" err="1" smtClean="0"/>
              <a:t>goto</a:t>
            </a:r>
            <a:r>
              <a:rPr lang="en-US" altLang="ja-JP" dirty="0" smtClean="0"/>
              <a:t>, return, (), {} ...</a:t>
            </a:r>
            <a:endParaRPr kumimoji="1" lang="en-US" altLang="ja-JP" dirty="0" smtClean="0"/>
          </a:p>
          <a:p>
            <a:pPr indent="342900">
              <a:buNone/>
            </a:pPr>
            <a:r>
              <a:rPr lang="ja-JP" altLang="en-US" b="1" dirty="0" smtClean="0"/>
              <a:t>演算子</a:t>
            </a:r>
            <a:endParaRPr lang="en-US" altLang="ja-JP" b="1" dirty="0" smtClean="0"/>
          </a:p>
          <a:p>
            <a:pPr indent="342900">
              <a:buNone/>
            </a:pPr>
            <a:r>
              <a:rPr lang="en-US" altLang="ja-JP" dirty="0" smtClean="0"/>
              <a:t>	+, -, /, *, %, mod, and, or, </a:t>
            </a:r>
            <a:r>
              <a:rPr lang="en-US" altLang="ja-JP" dirty="0" err="1" smtClean="0"/>
              <a:t>xor</a:t>
            </a:r>
            <a:r>
              <a:rPr lang="en-US" altLang="ja-JP" dirty="0" smtClean="0"/>
              <a:t>, </a:t>
            </a:r>
            <a:r>
              <a:rPr lang="en-US" altLang="ja-JP" dirty="0" err="1" smtClean="0"/>
              <a:t>sizeof</a:t>
            </a:r>
            <a:r>
              <a:rPr lang="en-US" altLang="ja-JP" dirty="0" smtClean="0"/>
              <a:t> ...</a:t>
            </a:r>
          </a:p>
          <a:p>
            <a:pPr indent="342900">
              <a:buNone/>
            </a:pPr>
            <a:r>
              <a:rPr lang="ja-JP" altLang="en-US" b="1" dirty="0" smtClean="0"/>
              <a:t>データ型と変数</a:t>
            </a:r>
            <a:endParaRPr lang="en-US" altLang="ja-JP" b="1" dirty="0" smtClean="0"/>
          </a:p>
          <a:p>
            <a:pPr indent="342900">
              <a:buNone/>
            </a:pPr>
            <a:r>
              <a:rPr lang="en-US" altLang="ja-JP" dirty="0" smtClean="0"/>
              <a:t>	</a:t>
            </a:r>
            <a:r>
              <a:rPr lang="en-US" altLang="ja-JP" dirty="0" err="1" smtClean="0"/>
              <a:t>int</a:t>
            </a:r>
            <a:r>
              <a:rPr lang="en-US" altLang="ja-JP" dirty="0" smtClean="0"/>
              <a:t>, float, string, </a:t>
            </a:r>
            <a:r>
              <a:rPr lang="en-US" altLang="ja-JP" dirty="0" err="1" smtClean="0"/>
              <a:t>struct</a:t>
            </a:r>
            <a:r>
              <a:rPr lang="en-US" altLang="ja-JP" dirty="0" smtClean="0"/>
              <a:t>/class, variant, ...</a:t>
            </a:r>
          </a:p>
          <a:p>
            <a:pPr indent="342900">
              <a:buNone/>
            </a:pPr>
            <a:endParaRPr kumimoji="1" lang="ja-JP" altLang="en-US" dirty="0"/>
          </a:p>
        </p:txBody>
      </p:sp>
      <p:sp>
        <p:nvSpPr>
          <p:cNvPr id="4" name="角丸四角形 3"/>
          <p:cNvSpPr/>
          <p:nvPr/>
        </p:nvSpPr>
        <p:spPr>
          <a:xfrm>
            <a:off x="316630" y="5000636"/>
            <a:ext cx="8349204" cy="785818"/>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000" dirty="0" smtClean="0">
                <a:solidFill>
                  <a:schemeClr val="tx1"/>
                </a:solidFill>
              </a:rPr>
              <a:t>ややこしいのはライブラリや統合環境</a:t>
            </a:r>
            <a:endParaRPr kumimoji="1" lang="ja-JP" altLang="en-US" sz="400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変数の種類</a:t>
            </a:r>
            <a:endParaRPr kumimoji="1" lang="ja-JP" altLang="en-US" sz="3600" dirty="0"/>
          </a:p>
        </p:txBody>
      </p:sp>
      <p:sp>
        <p:nvSpPr>
          <p:cNvPr id="3" name="テキスト プレースホルダ 2"/>
          <p:cNvSpPr>
            <a:spLocks noGrp="1"/>
          </p:cNvSpPr>
          <p:nvPr>
            <p:ph type="body" idx="1"/>
          </p:nvPr>
        </p:nvSpPr>
        <p:spPr/>
        <p:txBody>
          <a:bodyPr/>
          <a:lstStyle/>
          <a:p>
            <a:r>
              <a:rPr kumimoji="1" lang="ja-JP" altLang="en-US" dirty="0" smtClean="0"/>
              <a:t>グローバル変数</a:t>
            </a:r>
            <a:endParaRPr kumimoji="1" lang="en-US" altLang="ja-JP" dirty="0" smtClean="0"/>
          </a:p>
          <a:p>
            <a:r>
              <a:rPr lang="ja-JP" altLang="en-US" dirty="0" smtClean="0"/>
              <a:t>静的変数</a:t>
            </a:r>
            <a:endParaRPr lang="en-US" altLang="ja-JP" dirty="0" smtClean="0"/>
          </a:p>
          <a:p>
            <a:r>
              <a:rPr kumimoji="1" lang="ja-JP" altLang="en-US" dirty="0" smtClean="0"/>
              <a:t>動的変数</a:t>
            </a:r>
            <a:endParaRPr kumimoji="1" lang="en-US" altLang="ja-JP" dirty="0" smtClean="0"/>
          </a:p>
          <a:p>
            <a:r>
              <a:rPr kumimoji="1" lang="ja-JP" altLang="en-US" dirty="0" smtClean="0"/>
              <a:t>ローカル変数</a:t>
            </a:r>
            <a:endParaRPr kumimoji="1" lang="en-US" altLang="ja-JP" dirty="0" smtClean="0"/>
          </a:p>
          <a:p>
            <a:r>
              <a:rPr lang="ja-JP" altLang="en-US" dirty="0" smtClean="0"/>
              <a:t>関数やメソッドの引数</a:t>
            </a:r>
            <a:endParaRPr lang="en-US" altLang="ja-JP" dirty="0" smtClean="0"/>
          </a:p>
          <a:p>
            <a:pPr>
              <a:buNone/>
            </a:pPr>
            <a:endParaRPr lang="en-US" altLang="ja-JP" dirty="0" smtClean="0"/>
          </a:p>
          <a:p>
            <a:r>
              <a:rPr lang="ja-JP" altLang="en-US" dirty="0" smtClean="0"/>
              <a:t>メンバ変数</a:t>
            </a:r>
            <a:endParaRPr kumimoji="1" lang="ja-JP" altLang="en-US" dirty="0"/>
          </a:p>
        </p:txBody>
      </p:sp>
      <p:sp>
        <p:nvSpPr>
          <p:cNvPr id="5" name="テキスト ボックス 3"/>
          <p:cNvSpPr txBox="1">
            <a:spLocks noChangeArrowheads="1"/>
          </p:cNvSpPr>
          <p:nvPr/>
        </p:nvSpPr>
        <p:spPr bwMode="auto">
          <a:xfrm>
            <a:off x="6143636" y="3786190"/>
            <a:ext cx="2286049" cy="1938992"/>
          </a:xfrm>
          <a:prstGeom prst="rect">
            <a:avLst/>
          </a:prstGeom>
          <a:noFill/>
          <a:ln w="9525">
            <a:noFill/>
            <a:miter lim="800000"/>
            <a:headEnd/>
            <a:tailEnd/>
          </a:ln>
        </p:spPr>
        <p:txBody>
          <a:bodyPr wrap="square">
            <a:spAutoFit/>
          </a:bodyPr>
          <a:lstStyle/>
          <a:p>
            <a:r>
              <a:rPr lang="ja-JP" altLang="en-US" sz="1200" dirty="0"/>
              <a:t>　　　　 　＿ ＿</a:t>
            </a:r>
            <a:endParaRPr lang="en-US" altLang="ja-JP" sz="1200" dirty="0"/>
          </a:p>
          <a:p>
            <a:r>
              <a:rPr lang="ja-JP" altLang="en-US" sz="1200" dirty="0"/>
              <a:t>　　　／　　 　 　＼</a:t>
            </a:r>
          </a:p>
          <a:p>
            <a:r>
              <a:rPr lang="ja-JP" altLang="en-US" sz="1200" dirty="0"/>
              <a:t>　 ／　　─　 　 ─  ＼　 　</a:t>
            </a:r>
          </a:p>
          <a:p>
            <a:r>
              <a:rPr lang="ja-JP" altLang="en-US" sz="1200" dirty="0"/>
              <a:t>／ 　　 （●） 　（●） ＼　　</a:t>
            </a:r>
          </a:p>
          <a:p>
            <a:r>
              <a:rPr lang="en-US" altLang="ja-JP" sz="1200" dirty="0"/>
              <a:t>|</a:t>
            </a:r>
            <a:r>
              <a:rPr lang="ja-JP" altLang="en-US" sz="1200" dirty="0"/>
              <a:t>　 　　 　 （</a:t>
            </a:r>
            <a:r>
              <a:rPr lang="en-US" altLang="ja-JP" sz="1200" dirty="0"/>
              <a:t>__</a:t>
            </a:r>
            <a:r>
              <a:rPr lang="ja-JP" altLang="en-US" sz="1200" dirty="0"/>
              <a:t>人</a:t>
            </a:r>
            <a:r>
              <a:rPr lang="en-US" altLang="ja-JP" sz="1200" dirty="0"/>
              <a:t>__</a:t>
            </a:r>
            <a:r>
              <a:rPr lang="ja-JP" altLang="en-US" sz="1200" dirty="0"/>
              <a:t>）　 </a:t>
            </a:r>
            <a:r>
              <a:rPr lang="en-US" altLang="ja-JP" sz="1200" dirty="0"/>
              <a:t>|</a:t>
            </a:r>
            <a:r>
              <a:rPr lang="ja-JP" altLang="en-US" sz="1200" dirty="0"/>
              <a:t>　</a:t>
            </a:r>
            <a:r>
              <a:rPr lang="ja-JP" altLang="en-US" sz="1200" dirty="0" smtClean="0"/>
              <a:t>ふむ。</a:t>
            </a:r>
            <a:r>
              <a:rPr lang="ja-JP" altLang="en-US" sz="1200" dirty="0"/>
              <a:t>　</a:t>
            </a:r>
          </a:p>
          <a:p>
            <a:r>
              <a:rPr lang="en-US" altLang="ja-JP" sz="1200" dirty="0"/>
              <a:t>  /</a:t>
            </a:r>
            <a:r>
              <a:rPr lang="ja-JP" altLang="en-US" sz="1200" dirty="0"/>
              <a:t>　 　 　  ∩ノ ⊃　　／　　　</a:t>
            </a:r>
          </a:p>
          <a:p>
            <a:r>
              <a:rPr lang="en-US" altLang="ja-JP" sz="1200" dirty="0"/>
              <a:t>(</a:t>
            </a:r>
            <a:r>
              <a:rPr lang="ja-JP" altLang="en-US" sz="1200" dirty="0"/>
              <a:t>　 ＼　／ ＿ノ　</a:t>
            </a:r>
            <a:r>
              <a:rPr lang="en-US" altLang="ja-JP" sz="1200" dirty="0"/>
              <a:t>|</a:t>
            </a:r>
            <a:r>
              <a:rPr lang="ja-JP" altLang="en-US" sz="1200" dirty="0"/>
              <a:t>　 </a:t>
            </a:r>
            <a:r>
              <a:rPr lang="en-US" altLang="ja-JP" sz="1200" dirty="0"/>
              <a:t>|</a:t>
            </a:r>
            <a:r>
              <a:rPr lang="ja-JP" altLang="en-US" sz="1200" dirty="0"/>
              <a:t>　　　</a:t>
            </a:r>
          </a:p>
          <a:p>
            <a:r>
              <a:rPr lang="en-US" altLang="ja-JP" sz="1200" dirty="0"/>
              <a:t>.</a:t>
            </a:r>
            <a:r>
              <a:rPr lang="ja-JP" altLang="en-US" sz="1200" dirty="0"/>
              <a:t>＼　“　　／＿＿</a:t>
            </a:r>
            <a:r>
              <a:rPr lang="en-US" altLang="ja-JP" sz="1200" dirty="0"/>
              <a:t>|</a:t>
            </a:r>
            <a:r>
              <a:rPr lang="ja-JP" altLang="en-US" sz="1200" dirty="0"/>
              <a:t>　 </a:t>
            </a:r>
            <a:r>
              <a:rPr lang="en-US" altLang="ja-JP" sz="1200" dirty="0"/>
              <a:t>| </a:t>
            </a:r>
            <a:r>
              <a:rPr lang="ja-JP" altLang="en-US" sz="1200" dirty="0"/>
              <a:t>　　</a:t>
            </a:r>
          </a:p>
          <a:p>
            <a:r>
              <a:rPr lang="ja-JP" altLang="en-US" sz="1200" dirty="0"/>
              <a:t>　　＼ ／＿＿＿ ／ 　</a:t>
            </a:r>
          </a:p>
          <a:p>
            <a:endParaRPr lang="ja-JP" alt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グローバル変数</a:t>
            </a:r>
            <a:endParaRPr kumimoji="1" lang="ja-JP" altLang="en-US" sz="3600" dirty="0"/>
          </a:p>
        </p:txBody>
      </p:sp>
      <p:sp>
        <p:nvSpPr>
          <p:cNvPr id="3" name="テキスト プレースホルダ 2"/>
          <p:cNvSpPr>
            <a:spLocks noGrp="1"/>
          </p:cNvSpPr>
          <p:nvPr>
            <p:ph type="body" idx="1"/>
          </p:nvPr>
        </p:nvSpPr>
        <p:spPr/>
        <p:txBody>
          <a:bodyPr/>
          <a:lstStyle/>
          <a:p>
            <a:r>
              <a:rPr kumimoji="1" lang="ja-JP" altLang="en-US" sz="4400" dirty="0" smtClean="0"/>
              <a:t>基本、つかっちゃだめ！</a:t>
            </a:r>
            <a:endParaRPr kumimoji="1" lang="ja-JP" altLang="en-US" sz="4400" dirty="0"/>
          </a:p>
        </p:txBody>
      </p:sp>
      <p:sp>
        <p:nvSpPr>
          <p:cNvPr id="4" name="角丸四角形 3"/>
          <p:cNvSpPr/>
          <p:nvPr/>
        </p:nvSpPr>
        <p:spPr>
          <a:xfrm>
            <a:off x="316630" y="3857628"/>
            <a:ext cx="8349204" cy="1928826"/>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dirty="0" smtClean="0">
                <a:solidFill>
                  <a:schemeClr val="tx1"/>
                </a:solidFill>
              </a:rPr>
              <a:t>DLL</a:t>
            </a:r>
            <a:r>
              <a:rPr kumimoji="1" lang="ja-JP" altLang="en-US" sz="3600" dirty="0" smtClean="0">
                <a:solidFill>
                  <a:schemeClr val="tx1"/>
                </a:solidFill>
              </a:rPr>
              <a:t>内の共有変数で使ってしま</a:t>
            </a:r>
            <a:r>
              <a:rPr lang="ja-JP" altLang="en-US" sz="3600" dirty="0" smtClean="0">
                <a:solidFill>
                  <a:schemeClr val="tx1"/>
                </a:solidFill>
              </a:rPr>
              <a:t>います</a:t>
            </a:r>
            <a:endParaRPr lang="en-US" altLang="ja-JP" sz="3600" dirty="0" smtClean="0">
              <a:solidFill>
                <a:schemeClr val="tx1"/>
              </a:solidFill>
            </a:endParaRPr>
          </a:p>
          <a:p>
            <a:pPr algn="ctr"/>
            <a:r>
              <a:rPr kumimoji="1" lang="en-US" altLang="ja-JP" sz="3600" dirty="0" err="1" smtClean="0">
                <a:solidFill>
                  <a:schemeClr val="tx1"/>
                </a:solidFill>
              </a:rPr>
              <a:t>orz</a:t>
            </a:r>
            <a:endParaRPr kumimoji="1" lang="ja-JP" altLang="en-US" sz="3600" dirty="0">
              <a:solidFill>
                <a:schemeClr val="tx1"/>
              </a:solidFill>
            </a:endParaRPr>
          </a:p>
        </p:txBody>
      </p:sp>
    </p:spTree>
  </p:cSld>
  <p:clrMapOvr>
    <a:masterClrMapping/>
  </p:clrMapOvr>
</p:sld>
</file>

<file path=ppt/theme/theme1.xml><?xml version="1.0" encoding="utf-8"?>
<a:theme xmlns:a="http://schemas.openxmlformats.org/drawingml/2006/main" name="スライドマスタN05">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a:solidFill>
          <a:srgbClr val="EDE0B1">
            <a:alpha val="50000"/>
          </a:srgbClr>
        </a:solidFill>
      </a:spPr>
      <a:bodyPr rtlCol="0" anchor="ctr"/>
      <a:lstStyle>
        <a:defPPr algn="ctr">
          <a:defRPr kumimoji="1"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683</TotalTime>
  <Words>1824</Words>
  <Application>Microsoft Office PowerPoint</Application>
  <PresentationFormat>画面に合わせる (4:3)</PresentationFormat>
  <Paragraphs>592</Paragraphs>
  <Slides>44</Slides>
  <Notes>3</Notes>
  <HiddenSlides>0</HiddenSlides>
  <MMClips>0</MMClips>
  <ScaleCrop>false</ScaleCrop>
  <HeadingPairs>
    <vt:vector size="4" baseType="variant">
      <vt:variant>
        <vt:lpstr>テーマ</vt:lpstr>
      </vt:variant>
      <vt:variant>
        <vt:i4>1</vt:i4>
      </vt:variant>
      <vt:variant>
        <vt:lpstr>スライド タイトル</vt:lpstr>
      </vt:variant>
      <vt:variant>
        <vt:i4>44</vt:i4>
      </vt:variant>
    </vt:vector>
  </HeadingPairs>
  <TitlesOfParts>
    <vt:vector size="45" baseType="lpstr">
      <vt:lpstr>スライドマスタN05</vt:lpstr>
      <vt:lpstr>匠の伝承ｗ</vt:lpstr>
      <vt:lpstr>スピーカー自己紹介</vt:lpstr>
      <vt:lpstr>前回までのおさらい</vt:lpstr>
      <vt:lpstr>スライド 4</vt:lpstr>
      <vt:lpstr>スライド 5</vt:lpstr>
      <vt:lpstr>言語は何を使ってますか？</vt:lpstr>
      <vt:lpstr>プログラミング言語って覚えるの大変!?</vt:lpstr>
      <vt:lpstr>変数の種類</vt:lpstr>
      <vt:lpstr>グローバル変数</vt:lpstr>
      <vt:lpstr>静的変数</vt:lpstr>
      <vt:lpstr>動的変数</vt:lpstr>
      <vt:lpstr>ローカル変数</vt:lpstr>
      <vt:lpstr>関数やメソッドの引数</vt:lpstr>
      <vt:lpstr>メンバ「変数」</vt:lpstr>
      <vt:lpstr>スライド 15</vt:lpstr>
      <vt:lpstr>実際にどのように使われているかな？</vt:lpstr>
      <vt:lpstr>ビューとロジックは、分けるよね？</vt:lpstr>
      <vt:lpstr>Formのコードイメージ</vt:lpstr>
      <vt:lpstr>Logicのコードイメージ</vt:lpstr>
      <vt:lpstr>DALのコードイメージ</vt:lpstr>
      <vt:lpstr>【余談】保守性を下げる好き勝手な変数の命名</vt:lpstr>
      <vt:lpstr>ついでに、UserTableのイメージ</vt:lpstr>
      <vt:lpstr>ビューの設計に戻ると・・・</vt:lpstr>
      <vt:lpstr>別の例を考えてみましょう。</vt:lpstr>
      <vt:lpstr>画面の設計イメージ</vt:lpstr>
      <vt:lpstr>Formのコードイメージ</vt:lpstr>
      <vt:lpstr>Logicのコードイメージ</vt:lpstr>
      <vt:lpstr>DALのコードイメージ</vt:lpstr>
      <vt:lpstr>ついでに、PersonTableのイメージ</vt:lpstr>
      <vt:lpstr>ついでに、帳票設計があるとしたら？</vt:lpstr>
      <vt:lpstr>このように・・・</vt:lpstr>
      <vt:lpstr>あたりまえ？</vt:lpstr>
      <vt:lpstr>定義と宣言を見てみましょう。</vt:lpstr>
      <vt:lpstr>アプリケーションプログラム変数の宣言要因</vt:lpstr>
      <vt:lpstr>そこで・・・</vt:lpstr>
      <vt:lpstr>XMLファイルに定義情報を用意する</vt:lpstr>
      <vt:lpstr>実は、一度作りました（笑）</vt:lpstr>
      <vt:lpstr>．ＮＥＴで考えてみよう。</vt:lpstr>
      <vt:lpstr>現在、誠意開発中（笑）</vt:lpstr>
      <vt:lpstr>ちょっとまって。ホントに便利になる？</vt:lpstr>
      <vt:lpstr>基底クラスの Fields[] 変数を利用してみると・・・</vt:lpstr>
      <vt:lpstr>変数だけを略してもダメ！</vt:lpstr>
      <vt:lpstr>スライド 43</vt:lpstr>
      <vt:lpstr>スライド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F06</dc:title>
  <dc:creator>高萩 俊行</dc:creator>
  <cp:lastModifiedBy>uchiyama</cp:lastModifiedBy>
  <cp:revision>73</cp:revision>
  <dcterms:created xsi:type="dcterms:W3CDTF">2008-11-12T15:51:15Z</dcterms:created>
  <dcterms:modified xsi:type="dcterms:W3CDTF">2009-03-13T09:07:16Z</dcterms:modified>
</cp:coreProperties>
</file>