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1"/>
  </p:notesMasterIdLst>
  <p:sldIdLst>
    <p:sldId id="265" r:id="rId2"/>
    <p:sldId id="275" r:id="rId3"/>
    <p:sldId id="277" r:id="rId4"/>
    <p:sldId id="278" r:id="rId5"/>
    <p:sldId id="279" r:id="rId6"/>
    <p:sldId id="280" r:id="rId7"/>
    <p:sldId id="270" r:id="rId8"/>
    <p:sldId id="297" r:id="rId9"/>
    <p:sldId id="281" r:id="rId10"/>
    <p:sldId id="282" r:id="rId11"/>
    <p:sldId id="283" r:id="rId12"/>
    <p:sldId id="284" r:id="rId13"/>
    <p:sldId id="285" r:id="rId14"/>
    <p:sldId id="286" r:id="rId15"/>
    <p:sldId id="292" r:id="rId16"/>
    <p:sldId id="293" r:id="rId17"/>
    <p:sldId id="294" r:id="rId18"/>
    <p:sldId id="295" r:id="rId19"/>
    <p:sldId id="296" r:id="rId20"/>
    <p:sldId id="298" r:id="rId21"/>
    <p:sldId id="312" r:id="rId22"/>
    <p:sldId id="300" r:id="rId23"/>
    <p:sldId id="313" r:id="rId24"/>
    <p:sldId id="314" r:id="rId25"/>
    <p:sldId id="315" r:id="rId26"/>
    <p:sldId id="316" r:id="rId27"/>
    <p:sldId id="319" r:id="rId28"/>
    <p:sldId id="299" r:id="rId29"/>
    <p:sldId id="320" r:id="rId30"/>
  </p:sldIdLst>
  <p:sldSz cx="9144000" cy="6858000" type="screen4x3"/>
  <p:notesSz cx="6735763" cy="9866313"/>
  <p:defaultTextStyle>
    <a:defPPr>
      <a:defRPr lang="ja-JP"/>
    </a:defPPr>
    <a:lvl1pPr algn="l" rtl="0" fontAlgn="base">
      <a:spcBef>
        <a:spcPct val="0"/>
      </a:spcBef>
      <a:spcAft>
        <a:spcPct val="0"/>
      </a:spcAft>
      <a:defRPr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50" charset="-128"/>
        <a:cs typeface="+mn-cs"/>
      </a:defRPr>
    </a:lvl5pPr>
    <a:lvl6pPr marL="2286000" algn="l" defTabSz="914400" rtl="0" eaLnBrk="1" latinLnBrk="0" hangingPunct="1">
      <a:defRPr kern="1200">
        <a:solidFill>
          <a:schemeClr val="tx1"/>
        </a:solidFill>
        <a:latin typeface="Arial" pitchFamily="34" charset="0"/>
        <a:ea typeface="ＭＳ Ｐゴシック" pitchFamily="50" charset="-128"/>
        <a:cs typeface="+mn-cs"/>
      </a:defRPr>
    </a:lvl6pPr>
    <a:lvl7pPr marL="2743200" algn="l" defTabSz="914400" rtl="0" eaLnBrk="1" latinLnBrk="0" hangingPunct="1">
      <a:defRPr kern="1200">
        <a:solidFill>
          <a:schemeClr val="tx1"/>
        </a:solidFill>
        <a:latin typeface="Arial" pitchFamily="34" charset="0"/>
        <a:ea typeface="ＭＳ Ｐゴシック" pitchFamily="50" charset="-128"/>
        <a:cs typeface="+mn-cs"/>
      </a:defRPr>
    </a:lvl7pPr>
    <a:lvl8pPr marL="3200400" algn="l" defTabSz="914400" rtl="0" eaLnBrk="1" latinLnBrk="0" hangingPunct="1">
      <a:defRPr kern="1200">
        <a:solidFill>
          <a:schemeClr val="tx1"/>
        </a:solidFill>
        <a:latin typeface="Arial" pitchFamily="34" charset="0"/>
        <a:ea typeface="ＭＳ Ｐゴシック" pitchFamily="50" charset="-128"/>
        <a:cs typeface="+mn-cs"/>
      </a:defRPr>
    </a:lvl8pPr>
    <a:lvl9pPr marL="3657600" algn="l" defTabSz="914400" rtl="0" eaLnBrk="1" latinLnBrk="0" hangingPunct="1">
      <a:defRPr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FF0066"/>
    <a:srgbClr val="0080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942" y="-90"/>
      </p:cViewPr>
      <p:guideLst>
        <p:guide orient="horz" pos="2125"/>
        <p:guide pos="2835"/>
      </p:guideLst>
    </p:cSldViewPr>
  </p:slideViewPr>
  <p:notesTextViewPr>
    <p:cViewPr>
      <p:scale>
        <a:sx n="100" d="100"/>
        <a:sy n="100" d="100"/>
      </p:scale>
      <p:origin x="0" y="0"/>
    </p:cViewPr>
  </p:notesTextViewPr>
  <p:gridSpacing cx="73726675" cy="7372667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 1"/>
          <p:cNvSpPr>
            <a:spLocks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ja-JP"/>
          </a:p>
        </p:txBody>
      </p:sp>
      <p:sp>
        <p:nvSpPr>
          <p:cNvPr id="2051" name="日付プレースホルダ 2"/>
          <p:cNvSpPr>
            <a:spLocks noChangeArrowheads="1"/>
          </p:cNvSpPr>
          <p:nvPr>
            <p:ph type="dt" idx="1"/>
          </p:nvPr>
        </p:nvSpPr>
        <p:spPr bwMode="auto">
          <a:xfrm>
            <a:off x="3814763" y="0"/>
            <a:ext cx="2919412"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r>
              <a:rPr lang="en-US"/>
              <a:t>2008/09/20</a:t>
            </a:r>
            <a:endParaRPr lang="ja-JP"/>
          </a:p>
        </p:txBody>
      </p:sp>
      <p:sp>
        <p:nvSpPr>
          <p:cNvPr id="2052" name="スライド イメージ プレースホルダ 3"/>
          <p:cNvSpPr>
            <a:spLocks noChangeArrowheads="1"/>
          </p:cNvSpPr>
          <p:nvPr>
            <p:ph type="sldImg" idx="2"/>
          </p:nvPr>
        </p:nvSpPr>
        <p:spPr bwMode="auto">
          <a:xfrm>
            <a:off x="901700" y="739775"/>
            <a:ext cx="4932363" cy="3700463"/>
          </a:xfrm>
          <a:prstGeom prst="rect">
            <a:avLst/>
          </a:prstGeom>
          <a:noFill/>
          <a:ln w="9525">
            <a:noFill/>
            <a:miter lim="800000"/>
            <a:headEnd/>
            <a:tailEnd/>
          </a:ln>
        </p:spPr>
      </p:sp>
      <p:sp>
        <p:nvSpPr>
          <p:cNvPr id="2053" name="ノート プレースホルダ 4"/>
          <p:cNvSpPr>
            <a:spLocks noChangeArrowheads="1"/>
          </p:cNvSpPr>
          <p:nvPr>
            <p:ph type="body" sz="quarter" idx="3"/>
          </p:nvPr>
        </p:nvSpPr>
        <p:spPr bwMode="auto">
          <a:xfrm>
            <a:off x="673100" y="4686300"/>
            <a:ext cx="5389563" cy="4440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smtClean="0"/>
              <a:t>マスタ テキストの書式設定</a:t>
            </a:r>
          </a:p>
          <a:p>
            <a:pPr lvl="1"/>
            <a:r>
              <a:rPr lang="ja-JP" smtClean="0"/>
              <a:t>第 </a:t>
            </a:r>
            <a:r>
              <a:rPr lang="en-US" smtClean="0"/>
              <a:t>2 </a:t>
            </a:r>
            <a:r>
              <a:rPr lang="ja-JP" smtClean="0"/>
              <a:t>レベル</a:t>
            </a:r>
          </a:p>
          <a:p>
            <a:pPr lvl="2"/>
            <a:r>
              <a:rPr lang="ja-JP" smtClean="0"/>
              <a:t>第 </a:t>
            </a:r>
            <a:r>
              <a:rPr lang="en-US" smtClean="0"/>
              <a:t>3 </a:t>
            </a:r>
            <a:r>
              <a:rPr lang="ja-JP" smtClean="0"/>
              <a:t>レベル</a:t>
            </a:r>
          </a:p>
          <a:p>
            <a:pPr lvl="3"/>
            <a:r>
              <a:rPr lang="ja-JP" smtClean="0"/>
              <a:t>第 </a:t>
            </a:r>
            <a:r>
              <a:rPr lang="en-US" smtClean="0"/>
              <a:t>4 </a:t>
            </a:r>
            <a:r>
              <a:rPr lang="ja-JP" smtClean="0"/>
              <a:t>レベル</a:t>
            </a:r>
          </a:p>
          <a:p>
            <a:pPr lvl="4"/>
            <a:r>
              <a:rPr lang="ja-JP" smtClean="0"/>
              <a:t>第 </a:t>
            </a:r>
            <a:r>
              <a:rPr lang="en-US" smtClean="0"/>
              <a:t>5 </a:t>
            </a:r>
            <a:r>
              <a:rPr lang="ja-JP" smtClean="0"/>
              <a:t>レベル</a:t>
            </a:r>
          </a:p>
        </p:txBody>
      </p:sp>
      <p:sp>
        <p:nvSpPr>
          <p:cNvPr id="2054" name="フッター プレースホルダ 5"/>
          <p:cNvSpPr>
            <a:spLocks noChangeArrowheads="1"/>
          </p:cNvSpPr>
          <p:nvPr>
            <p:ph type="ftr" sz="quarter" idx="4"/>
          </p:nvPr>
        </p:nvSpPr>
        <p:spPr bwMode="auto">
          <a:xfrm>
            <a:off x="0" y="9371013"/>
            <a:ext cx="2919413"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ja-JP"/>
          </a:p>
        </p:txBody>
      </p:sp>
      <p:sp>
        <p:nvSpPr>
          <p:cNvPr id="2055" name="スライド番号プレースホルダ 6"/>
          <p:cNvSpPr>
            <a:spLocks noChangeArrowheads="1"/>
          </p:cNvSpPr>
          <p:nvPr>
            <p:ph type="sldNum" sz="quarter" idx="5"/>
          </p:nvPr>
        </p:nvSpPr>
        <p:spPr bwMode="auto">
          <a:xfrm>
            <a:off x="3814763" y="9371013"/>
            <a:ext cx="2919412"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B9C6B2DE-9471-449B-BCA7-814AFD67FADB}" type="slidenum">
              <a:rPr lang="en-US" altLang="ja-JP"/>
              <a:pPr/>
              <a:t>&lt;#&gt;</a:t>
            </a:fld>
            <a:endParaRPr 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2250" y="274638"/>
            <a:ext cx="2071688" cy="572611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274638"/>
            <a:ext cx="6062662" cy="572611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675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57188" y="1052513"/>
            <a:ext cx="4067175" cy="494823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576763" y="1052513"/>
            <a:ext cx="4067175" cy="23971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576763" y="3602038"/>
            <a:ext cx="4067175" cy="239871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6750" cy="706437"/>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357188" y="1052513"/>
            <a:ext cx="8286750" cy="4948237"/>
          </a:xfrm>
        </p:spPr>
        <p:txBody>
          <a:bodyPr/>
          <a:lstStyle/>
          <a:p>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7175" cy="4948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6763" y="1052513"/>
            <a:ext cx="4067175" cy="4948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5"/>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smtClean="0"/>
              <a:t>マスタ テキストの書式設定</a:t>
            </a:r>
          </a:p>
          <a:p>
            <a:pPr lvl="1"/>
            <a:r>
              <a:rPr lang="ja-JP" smtClean="0"/>
              <a:t>第 </a:t>
            </a:r>
            <a:r>
              <a:rPr lang="ja-JP" altLang="ja-JP" smtClean="0"/>
              <a:t>2 </a:t>
            </a:r>
            <a:r>
              <a:rPr lang="ja-JP" smtClean="0"/>
              <a:t>レベル</a:t>
            </a:r>
          </a:p>
          <a:p>
            <a:pPr lvl="2"/>
            <a:r>
              <a:rPr lang="ja-JP" smtClean="0"/>
              <a:t>第 </a:t>
            </a:r>
            <a:r>
              <a:rPr lang="ja-JP" altLang="ja-JP" smtClean="0"/>
              <a:t>3 </a:t>
            </a:r>
            <a:r>
              <a:rPr lang="ja-JP" smtClean="0"/>
              <a:t>レベル</a:t>
            </a:r>
          </a:p>
          <a:p>
            <a:pPr lvl="3"/>
            <a:r>
              <a:rPr lang="ja-JP" smtClean="0"/>
              <a:t>第 </a:t>
            </a:r>
            <a:r>
              <a:rPr lang="ja-JP" altLang="ja-JP" smtClean="0"/>
              <a:t>4 </a:t>
            </a:r>
            <a:r>
              <a:rPr lang="ja-JP" smtClean="0"/>
              <a:t>レベル</a:t>
            </a:r>
          </a:p>
          <a:p>
            <a:pPr lvl="4"/>
            <a:r>
              <a:rPr lang="ja-JP" smtClean="0"/>
              <a:t>第 </a:t>
            </a:r>
            <a:r>
              <a:rPr lang="ja-JP" altLang="ja-JP" smtClean="0"/>
              <a:t>5 </a:t>
            </a:r>
            <a:r>
              <a:rPr lang="ja-JP" smtClean="0"/>
              <a:t>レベル</a:t>
            </a:r>
          </a:p>
        </p:txBody>
      </p:sp>
      <p:sp>
        <p:nvSpPr>
          <p:cNvPr id="1029"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p:spPr>
        <p:txBody>
          <a:bodyPr anchor="ctr"/>
          <a:lstStyle/>
          <a:p>
            <a:pPr algn="ctr"/>
            <a:r>
              <a:rPr lang="ja-JP" sz="2300">
                <a:solidFill>
                  <a:schemeClr val="tx2"/>
                </a:solidFill>
              </a:rPr>
              <a:t>わんくま同盟 福岡勉強会 </a:t>
            </a:r>
            <a:r>
              <a:rPr lang="en-US" sz="2300">
                <a:solidFill>
                  <a:schemeClr val="tx2"/>
                </a:solidFill>
              </a:rPr>
              <a:t>#06</a:t>
            </a:r>
          </a:p>
        </p:txBody>
      </p:sp>
      <p:pic>
        <p:nvPicPr>
          <p:cNvPr id="1030" name="Picture 2" descr="C:\Users\localnaka\Desktop\名称未設定1.png"/>
          <p:cNvPicPr>
            <a:picLocks noChangeAspect="1" noChangeArrowheads="1"/>
          </p:cNvPicPr>
          <p:nvPr/>
        </p:nvPicPr>
        <p:blipFill>
          <a:blip r:embed="rId16"/>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5pPr>
      <a:lvl6pPr marL="4572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6pPr>
      <a:lvl7pPr marL="9144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7pPr>
      <a:lvl8pPr marL="13716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8pPr>
      <a:lvl9pPr marL="18288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3"/>
          <p:cNvSpPr>
            <a:spLocks/>
          </p:cNvSpPr>
          <p:nvPr>
            <p:ph type="ctrTitle" idx="4294967295"/>
          </p:nvPr>
        </p:nvSpPr>
        <p:spPr>
          <a:xfrm>
            <a:off x="685800" y="2130425"/>
            <a:ext cx="7772400" cy="1470025"/>
          </a:xfrm>
        </p:spPr>
        <p:txBody>
          <a:bodyPr/>
          <a:lstStyle/>
          <a:p>
            <a:pPr eaLnBrk="1" hangingPunct="1"/>
            <a:r>
              <a:rPr lang="ja-JP" altLang="ja-JP" sz="3200" b="1"/>
              <a:t>Boost</a:t>
            </a:r>
            <a:r>
              <a:rPr lang="ja-JP" sz="3200" b="1"/>
              <a:t>のスマートなポインタを使ってみる</a:t>
            </a:r>
          </a:p>
        </p:txBody>
      </p:sp>
      <p:sp>
        <p:nvSpPr>
          <p:cNvPr id="3075" name="サブタイトル 4"/>
          <p:cNvSpPr>
            <a:spLocks/>
          </p:cNvSpPr>
          <p:nvPr>
            <p:ph type="subTitle" idx="4294967295"/>
          </p:nvPr>
        </p:nvSpPr>
        <p:spPr>
          <a:xfrm>
            <a:off x="1371600" y="3886200"/>
            <a:ext cx="6400800" cy="1752600"/>
          </a:xfrm>
        </p:spPr>
        <p:txBody>
          <a:bodyPr/>
          <a:lstStyle/>
          <a:p>
            <a:pPr marL="0" indent="0" algn="ctr" eaLnBrk="1" hangingPunct="1">
              <a:buFontTx/>
              <a:buNone/>
            </a:pPr>
            <a:r>
              <a:rPr lang="ja-JP" b="1"/>
              <a:t>ゼグラム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ph type="title"/>
          </p:nvPr>
        </p:nvSpPr>
        <p:spPr/>
        <p:txBody>
          <a:bodyPr/>
          <a:lstStyle/>
          <a:p>
            <a:r>
              <a:rPr lang="ja-JP"/>
              <a:t>基本手的なGCの動作</a:t>
            </a:r>
          </a:p>
        </p:txBody>
      </p:sp>
      <p:sp>
        <p:nvSpPr>
          <p:cNvPr id="12291" name="Rectangle 3"/>
          <p:cNvSpPr>
            <a:spLocks noChangeArrowheads="1"/>
          </p:cNvSpPr>
          <p:nvPr>
            <p:ph type="body" idx="1"/>
          </p:nvPr>
        </p:nvSpPr>
        <p:spPr/>
        <p:txBody>
          <a:bodyPr/>
          <a:lstStyle/>
          <a:p>
            <a:r>
              <a:rPr lang="ja-JP"/>
              <a:t>GCの内部処理の方式には色々な方法が存在するが、通常のGCはマークアンドスイープと呼ばれる方法をベースにしている。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ph type="title"/>
          </p:nvPr>
        </p:nvSpPr>
        <p:spPr/>
        <p:txBody>
          <a:bodyPr/>
          <a:lstStyle/>
          <a:p>
            <a:r>
              <a:rPr lang="ja-JP"/>
              <a:t>マークアンドスイープの例①</a:t>
            </a:r>
          </a:p>
        </p:txBody>
      </p:sp>
      <p:sp>
        <p:nvSpPr>
          <p:cNvPr id="13315" name="Rectangle 3"/>
          <p:cNvSpPr>
            <a:spLocks noChangeArrowheads="1"/>
          </p:cNvSpPr>
          <p:nvPr>
            <p:ph type="body" sz="half" idx="1"/>
          </p:nvPr>
        </p:nvSpPr>
        <p:spPr>
          <a:xfrm>
            <a:off x="357188" y="1052513"/>
            <a:ext cx="4659312" cy="4948237"/>
          </a:xfrm>
        </p:spPr>
        <p:txBody>
          <a:bodyPr/>
          <a:lstStyle/>
          <a:p>
            <a:pPr>
              <a:lnSpc>
                <a:spcPct val="90000"/>
              </a:lnSpc>
              <a:buFontTx/>
              <a:buNone/>
            </a:pPr>
            <a:r>
              <a:rPr lang="ja-JP" sz="1800"/>
              <a:t>class UserData {</a:t>
            </a:r>
          </a:p>
          <a:p>
            <a:pPr>
              <a:lnSpc>
                <a:spcPct val="90000"/>
              </a:lnSpc>
              <a:buFontTx/>
              <a:buNone/>
            </a:pPr>
            <a:r>
              <a:rPr lang="ja-JP" sz="1800"/>
              <a:t>    public int d;</a:t>
            </a:r>
          </a:p>
          <a:p>
            <a:pPr>
              <a:lnSpc>
                <a:spcPct val="90000"/>
              </a:lnSpc>
              <a:buFontTx/>
              <a:buNone/>
            </a:pPr>
            <a:r>
              <a:rPr lang="ja-JP" sz="1800"/>
              <a:t>}</a:t>
            </a:r>
          </a:p>
          <a:p>
            <a:pPr>
              <a:lnSpc>
                <a:spcPct val="90000"/>
              </a:lnSpc>
              <a:buFontTx/>
              <a:buNone/>
            </a:pPr>
            <a:r>
              <a:rPr lang="ja-JP" sz="1800"/>
              <a:t>static vod Main(string[] args) {</a:t>
            </a:r>
          </a:p>
          <a:p>
            <a:pPr>
              <a:lnSpc>
                <a:spcPct val="90000"/>
              </a:lnSpc>
              <a:buFontTx/>
              <a:buNone/>
            </a:pPr>
            <a:r>
              <a:rPr lang="ja-JP" sz="1800"/>
              <a:t>    UserData ud1 = new UserData();</a:t>
            </a:r>
            <a:r>
              <a:rPr lang="ja-JP" sz="1800">
                <a:solidFill>
                  <a:srgbClr val="FF0066"/>
                </a:solidFill>
              </a:rPr>
              <a:t>←(A)</a:t>
            </a:r>
          </a:p>
          <a:p>
            <a:pPr>
              <a:lnSpc>
                <a:spcPct val="90000"/>
              </a:lnSpc>
              <a:buFontTx/>
              <a:buNone/>
            </a:pPr>
            <a:r>
              <a:rPr lang="ja-JP" sz="1800"/>
              <a:t>    {</a:t>
            </a:r>
          </a:p>
          <a:p>
            <a:pPr>
              <a:lnSpc>
                <a:spcPct val="90000"/>
              </a:lnSpc>
              <a:buFontTx/>
              <a:buNone/>
            </a:pPr>
            <a:r>
              <a:rPr lang="ja-JP" sz="1800"/>
              <a:t>        UserData ud2 = new UserData();</a:t>
            </a:r>
            <a:r>
              <a:rPr lang="ja-JP" sz="1800">
                <a:solidFill>
                  <a:srgbClr val="FF0066"/>
                </a:solidFill>
              </a:rPr>
              <a:t>←(B)</a:t>
            </a:r>
          </a:p>
          <a:p>
            <a:pPr>
              <a:lnSpc>
                <a:spcPct val="90000"/>
              </a:lnSpc>
              <a:buFontTx/>
              <a:buNone/>
            </a:pPr>
            <a:r>
              <a:rPr lang="ja-JP" sz="1800"/>
              <a:t>        {</a:t>
            </a:r>
          </a:p>
          <a:p>
            <a:pPr>
              <a:lnSpc>
                <a:spcPct val="90000"/>
              </a:lnSpc>
              <a:buFontTx/>
              <a:buNone/>
            </a:pPr>
            <a:r>
              <a:rPr lang="ja-JP" sz="1800"/>
              <a:t>            UserData r1 = ud1;</a:t>
            </a:r>
          </a:p>
          <a:p>
            <a:pPr>
              <a:lnSpc>
                <a:spcPct val="90000"/>
              </a:lnSpc>
              <a:buFontTx/>
              <a:buNone/>
            </a:pPr>
            <a:r>
              <a:rPr lang="ja-JP" sz="1800"/>
              <a:t>            {</a:t>
            </a:r>
          </a:p>
          <a:p>
            <a:pPr>
              <a:lnSpc>
                <a:spcPct val="90000"/>
              </a:lnSpc>
              <a:buFontTx/>
              <a:buNone/>
            </a:pPr>
            <a:r>
              <a:rPr lang="ja-JP" sz="1800"/>
              <a:t>                UserData r2 = ud2;</a:t>
            </a:r>
          </a:p>
          <a:p>
            <a:pPr>
              <a:lnSpc>
                <a:spcPct val="90000"/>
              </a:lnSpc>
              <a:buFontTx/>
              <a:buNone/>
            </a:pPr>
            <a:r>
              <a:rPr lang="ja-JP" sz="1800"/>
              <a:t>            }</a:t>
            </a:r>
          </a:p>
          <a:p>
            <a:pPr>
              <a:lnSpc>
                <a:spcPct val="90000"/>
              </a:lnSpc>
              <a:buFontTx/>
              <a:buNone/>
            </a:pPr>
            <a:r>
              <a:rPr lang="ja-JP" sz="1800"/>
              <a:t>        }</a:t>
            </a:r>
          </a:p>
          <a:p>
            <a:pPr>
              <a:lnSpc>
                <a:spcPct val="90000"/>
              </a:lnSpc>
              <a:buFontTx/>
              <a:buNone/>
            </a:pPr>
            <a:r>
              <a:rPr lang="ja-JP" sz="1800"/>
              <a:t>    }</a:t>
            </a:r>
          </a:p>
          <a:p>
            <a:pPr>
              <a:lnSpc>
                <a:spcPct val="90000"/>
              </a:lnSpc>
              <a:buFontTx/>
              <a:buNone/>
            </a:pPr>
            <a:r>
              <a:rPr lang="ja-JP" sz="1800"/>
              <a:t>}</a:t>
            </a:r>
          </a:p>
        </p:txBody>
      </p:sp>
      <p:sp>
        <p:nvSpPr>
          <p:cNvPr id="13316" name="Rectangle 4"/>
          <p:cNvSpPr>
            <a:spLocks noChangeArrowheads="1"/>
          </p:cNvSpPr>
          <p:nvPr/>
        </p:nvSpPr>
        <p:spPr bwMode="auto">
          <a:xfrm>
            <a:off x="5116513" y="982663"/>
            <a:ext cx="1538287" cy="360362"/>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スタック</a:t>
            </a:r>
          </a:p>
        </p:txBody>
      </p:sp>
      <p:sp>
        <p:nvSpPr>
          <p:cNvPr id="13317" name="Rectangle 5"/>
          <p:cNvSpPr>
            <a:spLocks noChangeArrowheads="1"/>
          </p:cNvSpPr>
          <p:nvPr/>
        </p:nvSpPr>
        <p:spPr bwMode="auto">
          <a:xfrm flipH="1">
            <a:off x="7021513" y="981075"/>
            <a:ext cx="1438275" cy="360363"/>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ヒープ</a:t>
            </a:r>
          </a:p>
        </p:txBody>
      </p:sp>
      <p:sp>
        <p:nvSpPr>
          <p:cNvPr id="13318" name="Rectangle 6"/>
          <p:cNvSpPr>
            <a:spLocks noChangeArrowheads="1"/>
          </p:cNvSpPr>
          <p:nvPr/>
        </p:nvSpPr>
        <p:spPr bwMode="auto">
          <a:xfrm>
            <a:off x="5146675" y="1336675"/>
            <a:ext cx="151923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3319" name="Rectangle 7"/>
          <p:cNvSpPr>
            <a:spLocks noChangeArrowheads="1"/>
          </p:cNvSpPr>
          <p:nvPr/>
        </p:nvSpPr>
        <p:spPr bwMode="auto">
          <a:xfrm flipV="1">
            <a:off x="7035800" y="1336675"/>
            <a:ext cx="142398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3320" name="Rectangle 8"/>
          <p:cNvSpPr>
            <a:spLocks noChangeArrowheads="1"/>
          </p:cNvSpPr>
          <p:nvPr/>
        </p:nvSpPr>
        <p:spPr bwMode="auto">
          <a:xfrm>
            <a:off x="5260975" y="2924175"/>
            <a:ext cx="1254125" cy="431800"/>
          </a:xfrm>
          <a:prstGeom prst="rect">
            <a:avLst/>
          </a:prstGeom>
          <a:solidFill>
            <a:srgbClr val="FFCC99"/>
          </a:solidFill>
          <a:ln w="9525" cmpd="sng">
            <a:solidFill>
              <a:schemeClr val="tx1"/>
            </a:solidFill>
            <a:miter lim="800000"/>
            <a:headEnd/>
            <a:tailEnd/>
          </a:ln>
          <a:effectLst/>
        </p:spPr>
        <p:txBody>
          <a:bodyPr wrap="none" anchor="ctr"/>
          <a:lstStyle/>
          <a:p>
            <a:pPr algn="ctr"/>
            <a:r>
              <a:rPr lang="ja-JP"/>
              <a:t>ud1</a:t>
            </a:r>
          </a:p>
        </p:txBody>
      </p:sp>
      <p:sp>
        <p:nvSpPr>
          <p:cNvPr id="13321" name="Rectangle 9"/>
          <p:cNvSpPr>
            <a:spLocks noChangeArrowheads="1"/>
          </p:cNvSpPr>
          <p:nvPr/>
        </p:nvSpPr>
        <p:spPr bwMode="auto">
          <a:xfrm>
            <a:off x="7092950" y="2636838"/>
            <a:ext cx="1033463" cy="433387"/>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(A)</a:t>
            </a:r>
          </a:p>
        </p:txBody>
      </p:sp>
      <p:sp>
        <p:nvSpPr>
          <p:cNvPr id="13322" name="Rectangle 10"/>
          <p:cNvSpPr>
            <a:spLocks noChangeArrowheads="1"/>
          </p:cNvSpPr>
          <p:nvPr/>
        </p:nvSpPr>
        <p:spPr bwMode="auto">
          <a:xfrm>
            <a:off x="5260975" y="2447925"/>
            <a:ext cx="1254125" cy="431800"/>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t>ud2</a:t>
            </a:r>
          </a:p>
        </p:txBody>
      </p:sp>
      <p:sp>
        <p:nvSpPr>
          <p:cNvPr id="13323" name="Rectangle 11"/>
          <p:cNvSpPr>
            <a:spLocks noChangeArrowheads="1"/>
          </p:cNvSpPr>
          <p:nvPr/>
        </p:nvSpPr>
        <p:spPr bwMode="auto">
          <a:xfrm>
            <a:off x="7380288" y="1917700"/>
            <a:ext cx="1033462" cy="431800"/>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(B)</a:t>
            </a:r>
          </a:p>
        </p:txBody>
      </p:sp>
      <p:cxnSp>
        <p:nvCxnSpPr>
          <p:cNvPr id="13324" name="AutoShape 12"/>
          <p:cNvCxnSpPr>
            <a:cxnSpLocks noChangeShapeType="1"/>
            <a:stCxn id="13322" idx="3"/>
            <a:endCxn id="13323" idx="1"/>
          </p:cNvCxnSpPr>
          <p:nvPr/>
        </p:nvCxnSpPr>
        <p:spPr bwMode="auto">
          <a:xfrm flipV="1">
            <a:off x="6515100" y="2133600"/>
            <a:ext cx="865188" cy="53022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3325" name="AutoShape 13"/>
          <p:cNvCxnSpPr>
            <a:cxnSpLocks noChangeShapeType="1"/>
            <a:stCxn id="13320" idx="3"/>
            <a:endCxn id="13321" idx="1"/>
          </p:cNvCxnSpPr>
          <p:nvPr/>
        </p:nvCxnSpPr>
        <p:spPr bwMode="auto">
          <a:xfrm flipV="1">
            <a:off x="6515100" y="2852738"/>
            <a:ext cx="577850" cy="287337"/>
          </a:xfrm>
          <a:prstGeom prst="bentConnector3">
            <a:avLst>
              <a:gd name="adj1" fmla="val 50111"/>
            </a:avLst>
          </a:prstGeom>
          <a:noFill/>
          <a:ln w="31750" cap="flat" cmpd="sng">
            <a:solidFill>
              <a:srgbClr val="FF0000"/>
            </a:solidFill>
            <a:miter lim="800000"/>
            <a:headEnd/>
            <a:tailEnd type="triangle" w="med" len="med"/>
          </a:ln>
          <a:effectLst/>
        </p:spPr>
      </p:cxnSp>
      <p:sp>
        <p:nvSpPr>
          <p:cNvPr id="13326" name="Rectangle 14"/>
          <p:cNvSpPr>
            <a:spLocks noChangeArrowheads="1"/>
          </p:cNvSpPr>
          <p:nvPr/>
        </p:nvSpPr>
        <p:spPr bwMode="auto">
          <a:xfrm>
            <a:off x="5276850" y="1965325"/>
            <a:ext cx="1239838" cy="433388"/>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t>r1</a:t>
            </a:r>
          </a:p>
        </p:txBody>
      </p:sp>
      <p:sp>
        <p:nvSpPr>
          <p:cNvPr id="13327" name="Rectangle 15"/>
          <p:cNvSpPr>
            <a:spLocks noChangeArrowheads="1"/>
          </p:cNvSpPr>
          <p:nvPr/>
        </p:nvSpPr>
        <p:spPr bwMode="auto">
          <a:xfrm>
            <a:off x="5260975" y="1482725"/>
            <a:ext cx="1254125" cy="433388"/>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t>r2</a:t>
            </a:r>
          </a:p>
        </p:txBody>
      </p:sp>
      <p:cxnSp>
        <p:nvCxnSpPr>
          <p:cNvPr id="13328" name="AutoShape 16"/>
          <p:cNvCxnSpPr>
            <a:cxnSpLocks noChangeShapeType="1"/>
            <a:stCxn id="13327" idx="3"/>
            <a:endCxn id="13323" idx="1"/>
          </p:cNvCxnSpPr>
          <p:nvPr/>
        </p:nvCxnSpPr>
        <p:spPr bwMode="auto">
          <a:xfrm>
            <a:off x="6515100" y="1698625"/>
            <a:ext cx="865188" cy="43497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3329" name="AutoShape 17"/>
          <p:cNvCxnSpPr>
            <a:cxnSpLocks noChangeShapeType="1"/>
            <a:stCxn id="13326" idx="3"/>
            <a:endCxn id="13321" idx="1"/>
          </p:cNvCxnSpPr>
          <p:nvPr/>
        </p:nvCxnSpPr>
        <p:spPr bwMode="auto">
          <a:xfrm>
            <a:off x="6516688" y="2181225"/>
            <a:ext cx="576262" cy="671513"/>
          </a:xfrm>
          <a:prstGeom prst="bentConnector3">
            <a:avLst>
              <a:gd name="adj1" fmla="val 50056"/>
            </a:avLst>
          </a:prstGeom>
          <a:noFill/>
          <a:ln w="31750" cap="flat" cmpd="sng">
            <a:solidFill>
              <a:srgbClr val="FF0000"/>
            </a:solidFill>
            <a:miter lim="800000"/>
            <a:headEnd/>
            <a:tailEnd type="triangle" w="med" len="med"/>
          </a:ln>
          <a:effectLst/>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ph type="title"/>
          </p:nvPr>
        </p:nvSpPr>
        <p:spPr/>
        <p:txBody>
          <a:bodyPr/>
          <a:lstStyle/>
          <a:p>
            <a:r>
              <a:rPr lang="ja-JP"/>
              <a:t>マークアンドスイープの例②</a:t>
            </a:r>
          </a:p>
        </p:txBody>
      </p:sp>
      <p:sp>
        <p:nvSpPr>
          <p:cNvPr id="14339" name="Rectangle 3"/>
          <p:cNvSpPr>
            <a:spLocks noChangeArrowheads="1"/>
          </p:cNvSpPr>
          <p:nvPr>
            <p:ph type="body" sz="half" idx="1"/>
          </p:nvPr>
        </p:nvSpPr>
        <p:spPr>
          <a:xfrm>
            <a:off x="357188" y="1052513"/>
            <a:ext cx="4659312" cy="4948237"/>
          </a:xfrm>
        </p:spPr>
        <p:txBody>
          <a:bodyPr/>
          <a:lstStyle/>
          <a:p>
            <a:pPr>
              <a:lnSpc>
                <a:spcPct val="90000"/>
              </a:lnSpc>
              <a:buFontTx/>
              <a:buNone/>
            </a:pPr>
            <a:r>
              <a:rPr lang="ja-JP" sz="1800"/>
              <a:t>class UserData {</a:t>
            </a:r>
          </a:p>
          <a:p>
            <a:pPr>
              <a:lnSpc>
                <a:spcPct val="90000"/>
              </a:lnSpc>
              <a:buFontTx/>
              <a:buNone/>
            </a:pPr>
            <a:r>
              <a:rPr lang="ja-JP" sz="1800"/>
              <a:t>    public int d;</a:t>
            </a:r>
          </a:p>
          <a:p>
            <a:pPr>
              <a:lnSpc>
                <a:spcPct val="90000"/>
              </a:lnSpc>
              <a:buFontTx/>
              <a:buNone/>
            </a:pPr>
            <a:r>
              <a:rPr lang="ja-JP" sz="1800"/>
              <a:t>}</a:t>
            </a:r>
          </a:p>
          <a:p>
            <a:pPr>
              <a:lnSpc>
                <a:spcPct val="90000"/>
              </a:lnSpc>
              <a:buFontTx/>
              <a:buNone/>
            </a:pPr>
            <a:r>
              <a:rPr lang="ja-JP" sz="1800"/>
              <a:t>static vod Main(string[] args) {</a:t>
            </a:r>
          </a:p>
          <a:p>
            <a:pPr>
              <a:lnSpc>
                <a:spcPct val="90000"/>
              </a:lnSpc>
              <a:buFontTx/>
              <a:buNone/>
            </a:pPr>
            <a:r>
              <a:rPr lang="ja-JP" sz="1800"/>
              <a:t>    UserData ud1 = new UserData();</a:t>
            </a:r>
            <a:r>
              <a:rPr lang="ja-JP" sz="1800">
                <a:solidFill>
                  <a:srgbClr val="FF0066"/>
                </a:solidFill>
              </a:rPr>
              <a:t>←(A)</a:t>
            </a:r>
          </a:p>
          <a:p>
            <a:pPr>
              <a:lnSpc>
                <a:spcPct val="90000"/>
              </a:lnSpc>
              <a:buFontTx/>
              <a:buNone/>
            </a:pPr>
            <a:r>
              <a:rPr lang="ja-JP" sz="1800"/>
              <a:t>    {</a:t>
            </a:r>
          </a:p>
          <a:p>
            <a:pPr>
              <a:lnSpc>
                <a:spcPct val="90000"/>
              </a:lnSpc>
              <a:buFontTx/>
              <a:buNone/>
            </a:pPr>
            <a:r>
              <a:rPr lang="ja-JP" sz="1800"/>
              <a:t>        UserData ud2 = new UserData();</a:t>
            </a:r>
            <a:r>
              <a:rPr lang="ja-JP" sz="1800">
                <a:solidFill>
                  <a:srgbClr val="FF0066"/>
                </a:solidFill>
              </a:rPr>
              <a:t>←(B)</a:t>
            </a:r>
          </a:p>
          <a:p>
            <a:pPr>
              <a:lnSpc>
                <a:spcPct val="90000"/>
              </a:lnSpc>
              <a:buFontTx/>
              <a:buNone/>
            </a:pPr>
            <a:r>
              <a:rPr lang="ja-JP" sz="1800"/>
              <a:t>        {</a:t>
            </a:r>
          </a:p>
          <a:p>
            <a:pPr>
              <a:lnSpc>
                <a:spcPct val="90000"/>
              </a:lnSpc>
              <a:buFontTx/>
              <a:buNone/>
            </a:pPr>
            <a:r>
              <a:rPr lang="ja-JP" sz="1800"/>
              <a:t>            UserData r1 = ud1;</a:t>
            </a:r>
          </a:p>
          <a:p>
            <a:pPr>
              <a:lnSpc>
                <a:spcPct val="90000"/>
              </a:lnSpc>
              <a:buFontTx/>
              <a:buNone/>
            </a:pPr>
            <a:r>
              <a:rPr lang="ja-JP" sz="1800"/>
              <a:t>            {</a:t>
            </a:r>
          </a:p>
          <a:p>
            <a:pPr>
              <a:lnSpc>
                <a:spcPct val="90000"/>
              </a:lnSpc>
              <a:buFontTx/>
              <a:buNone/>
            </a:pPr>
            <a:r>
              <a:rPr lang="ja-JP" sz="1800"/>
              <a:t>                UserData r2 = ud2;</a:t>
            </a:r>
          </a:p>
          <a:p>
            <a:pPr>
              <a:lnSpc>
                <a:spcPct val="90000"/>
              </a:lnSpc>
              <a:buFontTx/>
              <a:buNone/>
            </a:pPr>
            <a:r>
              <a:rPr lang="ja-JP" sz="1800"/>
              <a:t>            }</a:t>
            </a:r>
            <a:r>
              <a:rPr lang="ja-JP" sz="1800">
                <a:solidFill>
                  <a:srgbClr val="660066"/>
                </a:solidFill>
              </a:rPr>
              <a:t>← ここでGCが動いたとして</a:t>
            </a:r>
          </a:p>
          <a:p>
            <a:pPr>
              <a:lnSpc>
                <a:spcPct val="90000"/>
              </a:lnSpc>
              <a:buFontTx/>
              <a:buNone/>
            </a:pPr>
            <a:r>
              <a:rPr lang="ja-JP" sz="1800"/>
              <a:t>        }</a:t>
            </a:r>
          </a:p>
          <a:p>
            <a:pPr>
              <a:lnSpc>
                <a:spcPct val="90000"/>
              </a:lnSpc>
              <a:buFontTx/>
              <a:buNone/>
            </a:pPr>
            <a:r>
              <a:rPr lang="ja-JP" sz="1800"/>
              <a:t>    }</a:t>
            </a:r>
          </a:p>
          <a:p>
            <a:pPr>
              <a:lnSpc>
                <a:spcPct val="90000"/>
              </a:lnSpc>
              <a:buFontTx/>
              <a:buNone/>
            </a:pPr>
            <a:r>
              <a:rPr lang="ja-JP" sz="1800"/>
              <a:t>}</a:t>
            </a:r>
            <a:endParaRPr lang="ja-JP" sz="2800"/>
          </a:p>
        </p:txBody>
      </p:sp>
      <p:sp>
        <p:nvSpPr>
          <p:cNvPr id="14340" name="Rectangle 4"/>
          <p:cNvSpPr>
            <a:spLocks noChangeArrowheads="1"/>
          </p:cNvSpPr>
          <p:nvPr/>
        </p:nvSpPr>
        <p:spPr bwMode="auto">
          <a:xfrm>
            <a:off x="5116513" y="982663"/>
            <a:ext cx="1538287" cy="360362"/>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スタック</a:t>
            </a:r>
          </a:p>
        </p:txBody>
      </p:sp>
      <p:sp>
        <p:nvSpPr>
          <p:cNvPr id="14341" name="Rectangle 5"/>
          <p:cNvSpPr>
            <a:spLocks noChangeArrowheads="1"/>
          </p:cNvSpPr>
          <p:nvPr/>
        </p:nvSpPr>
        <p:spPr bwMode="auto">
          <a:xfrm flipH="1">
            <a:off x="7021513" y="981075"/>
            <a:ext cx="1438275" cy="360363"/>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ヒープ</a:t>
            </a:r>
          </a:p>
        </p:txBody>
      </p:sp>
      <p:sp>
        <p:nvSpPr>
          <p:cNvPr id="14342" name="Rectangle 6"/>
          <p:cNvSpPr>
            <a:spLocks noChangeArrowheads="1"/>
          </p:cNvSpPr>
          <p:nvPr/>
        </p:nvSpPr>
        <p:spPr bwMode="auto">
          <a:xfrm>
            <a:off x="5146675" y="1336675"/>
            <a:ext cx="151923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4343" name="Rectangle 7"/>
          <p:cNvSpPr>
            <a:spLocks noChangeArrowheads="1"/>
          </p:cNvSpPr>
          <p:nvPr/>
        </p:nvSpPr>
        <p:spPr bwMode="auto">
          <a:xfrm flipV="1">
            <a:off x="7035800" y="1336675"/>
            <a:ext cx="142398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4344" name="Rectangle 8"/>
          <p:cNvSpPr>
            <a:spLocks noChangeArrowheads="1"/>
          </p:cNvSpPr>
          <p:nvPr/>
        </p:nvSpPr>
        <p:spPr bwMode="auto">
          <a:xfrm>
            <a:off x="5260975" y="2924175"/>
            <a:ext cx="1254125" cy="431800"/>
          </a:xfrm>
          <a:prstGeom prst="rect">
            <a:avLst/>
          </a:prstGeom>
          <a:solidFill>
            <a:srgbClr val="FFCC99"/>
          </a:solidFill>
          <a:ln w="9525" cmpd="sng">
            <a:solidFill>
              <a:schemeClr val="tx1"/>
            </a:solidFill>
            <a:miter lim="800000"/>
            <a:headEnd/>
            <a:tailEnd/>
          </a:ln>
          <a:effectLst/>
        </p:spPr>
        <p:txBody>
          <a:bodyPr wrap="none" anchor="ctr"/>
          <a:lstStyle/>
          <a:p>
            <a:pPr algn="ctr"/>
            <a:r>
              <a:rPr lang="ja-JP"/>
              <a:t>ud1</a:t>
            </a:r>
          </a:p>
        </p:txBody>
      </p:sp>
      <p:sp>
        <p:nvSpPr>
          <p:cNvPr id="14345" name="Rectangle 9"/>
          <p:cNvSpPr>
            <a:spLocks noChangeArrowheads="1"/>
          </p:cNvSpPr>
          <p:nvPr/>
        </p:nvSpPr>
        <p:spPr bwMode="auto">
          <a:xfrm>
            <a:off x="7092950" y="2636838"/>
            <a:ext cx="1033463" cy="433387"/>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(A)</a:t>
            </a:r>
          </a:p>
        </p:txBody>
      </p:sp>
      <p:sp>
        <p:nvSpPr>
          <p:cNvPr id="14346" name="Rectangle 10"/>
          <p:cNvSpPr>
            <a:spLocks noChangeArrowheads="1"/>
          </p:cNvSpPr>
          <p:nvPr/>
        </p:nvSpPr>
        <p:spPr bwMode="auto">
          <a:xfrm>
            <a:off x="5260975" y="2447925"/>
            <a:ext cx="1254125" cy="431800"/>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t>ud2</a:t>
            </a:r>
          </a:p>
        </p:txBody>
      </p:sp>
      <p:sp>
        <p:nvSpPr>
          <p:cNvPr id="14347" name="Rectangle 11"/>
          <p:cNvSpPr>
            <a:spLocks noChangeArrowheads="1"/>
          </p:cNvSpPr>
          <p:nvPr/>
        </p:nvSpPr>
        <p:spPr bwMode="auto">
          <a:xfrm>
            <a:off x="7380288" y="1917700"/>
            <a:ext cx="1033462" cy="431800"/>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(B)</a:t>
            </a:r>
          </a:p>
        </p:txBody>
      </p:sp>
      <p:cxnSp>
        <p:nvCxnSpPr>
          <p:cNvPr id="14348" name="AutoShape 12"/>
          <p:cNvCxnSpPr>
            <a:cxnSpLocks noChangeShapeType="1"/>
            <a:stCxn id="14346" idx="3"/>
            <a:endCxn id="14347" idx="1"/>
          </p:cNvCxnSpPr>
          <p:nvPr/>
        </p:nvCxnSpPr>
        <p:spPr bwMode="auto">
          <a:xfrm flipV="1">
            <a:off x="6515100" y="2133600"/>
            <a:ext cx="865188" cy="53022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4349" name="AutoShape 13"/>
          <p:cNvCxnSpPr>
            <a:cxnSpLocks noChangeShapeType="1"/>
            <a:stCxn id="14344" idx="3"/>
            <a:endCxn id="14345" idx="1"/>
          </p:cNvCxnSpPr>
          <p:nvPr/>
        </p:nvCxnSpPr>
        <p:spPr bwMode="auto">
          <a:xfrm flipV="1">
            <a:off x="6515100" y="2852738"/>
            <a:ext cx="577850" cy="287337"/>
          </a:xfrm>
          <a:prstGeom prst="bentConnector3">
            <a:avLst>
              <a:gd name="adj1" fmla="val 50111"/>
            </a:avLst>
          </a:prstGeom>
          <a:noFill/>
          <a:ln w="31750" cap="flat" cmpd="sng">
            <a:solidFill>
              <a:srgbClr val="FF0000"/>
            </a:solidFill>
            <a:miter lim="800000"/>
            <a:headEnd/>
            <a:tailEnd type="triangle" w="med" len="med"/>
          </a:ln>
          <a:effectLst/>
        </p:spPr>
      </p:cxnSp>
      <p:sp>
        <p:nvSpPr>
          <p:cNvPr id="14350" name="Rectangle 14"/>
          <p:cNvSpPr>
            <a:spLocks noChangeArrowheads="1"/>
          </p:cNvSpPr>
          <p:nvPr/>
        </p:nvSpPr>
        <p:spPr bwMode="auto">
          <a:xfrm>
            <a:off x="5276850" y="1965325"/>
            <a:ext cx="1239838" cy="433388"/>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t>r1</a:t>
            </a:r>
          </a:p>
        </p:txBody>
      </p:sp>
      <p:sp>
        <p:nvSpPr>
          <p:cNvPr id="14351" name="Rectangle 15"/>
          <p:cNvSpPr>
            <a:spLocks noChangeArrowheads="1"/>
          </p:cNvSpPr>
          <p:nvPr/>
        </p:nvSpPr>
        <p:spPr bwMode="auto">
          <a:xfrm>
            <a:off x="5260975" y="1482725"/>
            <a:ext cx="1254125" cy="433388"/>
          </a:xfrm>
          <a:prstGeom prst="rect">
            <a:avLst/>
          </a:prstGeom>
          <a:solidFill>
            <a:schemeClr val="bg1"/>
          </a:solidFill>
          <a:ln w="9525" cap="flat" cmpd="sng">
            <a:solidFill>
              <a:schemeClr val="bg2"/>
            </a:solidFill>
            <a:miter lim="800000"/>
            <a:headEnd/>
            <a:tailEnd/>
          </a:ln>
          <a:effectLst/>
        </p:spPr>
        <p:txBody>
          <a:bodyPr wrap="none" anchor="ctr"/>
          <a:lstStyle/>
          <a:p>
            <a:pPr algn="ctr"/>
            <a:r>
              <a:rPr lang="ja-JP">
                <a:solidFill>
                  <a:schemeClr val="bg2"/>
                </a:solidFill>
              </a:rPr>
              <a:t>r2</a:t>
            </a:r>
          </a:p>
        </p:txBody>
      </p:sp>
      <p:cxnSp>
        <p:nvCxnSpPr>
          <p:cNvPr id="14352" name="AutoShape 16"/>
          <p:cNvCxnSpPr>
            <a:cxnSpLocks noChangeShapeType="1"/>
            <a:stCxn id="14351" idx="3"/>
            <a:endCxn id="14347" idx="1"/>
          </p:cNvCxnSpPr>
          <p:nvPr/>
        </p:nvCxnSpPr>
        <p:spPr bwMode="auto">
          <a:xfrm>
            <a:off x="6515100" y="1698625"/>
            <a:ext cx="865188" cy="43497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4353" name="AutoShape 17"/>
          <p:cNvCxnSpPr>
            <a:cxnSpLocks noChangeShapeType="1"/>
            <a:stCxn id="14350" idx="3"/>
            <a:endCxn id="14345" idx="1"/>
          </p:cNvCxnSpPr>
          <p:nvPr/>
        </p:nvCxnSpPr>
        <p:spPr bwMode="auto">
          <a:xfrm>
            <a:off x="6516688" y="2181225"/>
            <a:ext cx="576262" cy="671513"/>
          </a:xfrm>
          <a:prstGeom prst="bentConnector3">
            <a:avLst>
              <a:gd name="adj1" fmla="val 50056"/>
            </a:avLst>
          </a:prstGeom>
          <a:noFill/>
          <a:ln w="31750" cap="flat" cmpd="sng">
            <a:solidFill>
              <a:srgbClr val="FF0000"/>
            </a:solidFill>
            <a:miter lim="800000"/>
            <a:headEnd/>
            <a:tailEnd type="triangle" w="med" len="med"/>
          </a:ln>
          <a:effectLst/>
        </p:spPr>
      </p:cxnSp>
      <p:sp>
        <p:nvSpPr>
          <p:cNvPr id="14354" name="Oval 18"/>
          <p:cNvSpPr>
            <a:spLocks noChangeArrowheads="1"/>
          </p:cNvSpPr>
          <p:nvPr/>
        </p:nvSpPr>
        <p:spPr bwMode="auto">
          <a:xfrm>
            <a:off x="7094538" y="2663825"/>
            <a:ext cx="1081087" cy="403225"/>
          </a:xfrm>
          <a:prstGeom prst="ellipse">
            <a:avLst/>
          </a:prstGeom>
          <a:noFill/>
          <a:ln w="25400" cap="flat" cmpd="sng">
            <a:solidFill>
              <a:srgbClr val="FF0000"/>
            </a:solidFill>
            <a:round/>
            <a:headEnd/>
            <a:tailEnd/>
          </a:ln>
          <a:effectLst/>
        </p:spPr>
        <p:txBody>
          <a:bodyPr anchor="ctr"/>
          <a:lstStyle/>
          <a:p>
            <a:endParaRPr lang="ja-JP" altLang="en-US"/>
          </a:p>
        </p:txBody>
      </p:sp>
      <p:sp>
        <p:nvSpPr>
          <p:cNvPr id="14355" name="Oval 19"/>
          <p:cNvSpPr>
            <a:spLocks noChangeArrowheads="1"/>
          </p:cNvSpPr>
          <p:nvPr/>
        </p:nvSpPr>
        <p:spPr bwMode="auto">
          <a:xfrm>
            <a:off x="7354888" y="1943100"/>
            <a:ext cx="1081087" cy="403225"/>
          </a:xfrm>
          <a:prstGeom prst="ellipse">
            <a:avLst/>
          </a:prstGeom>
          <a:noFill/>
          <a:ln w="25400" cap="flat" cmpd="sng">
            <a:solidFill>
              <a:srgbClr val="FF0000"/>
            </a:solidFill>
            <a:round/>
            <a:headEnd/>
            <a:tailEnd/>
          </a:ln>
          <a:effectLst/>
        </p:spPr>
        <p:txBody>
          <a:bodyPr anchor="ctr"/>
          <a:lstStyle/>
          <a:p>
            <a:endParaRPr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ph type="title"/>
          </p:nvPr>
        </p:nvSpPr>
        <p:spPr/>
        <p:txBody>
          <a:bodyPr/>
          <a:lstStyle/>
          <a:p>
            <a:r>
              <a:rPr lang="ja-JP"/>
              <a:t>マークアンドスイープの例③</a:t>
            </a:r>
          </a:p>
        </p:txBody>
      </p:sp>
      <p:sp>
        <p:nvSpPr>
          <p:cNvPr id="15363" name="Rectangle 3"/>
          <p:cNvSpPr>
            <a:spLocks noChangeArrowheads="1"/>
          </p:cNvSpPr>
          <p:nvPr>
            <p:ph type="body" sz="half" idx="1"/>
          </p:nvPr>
        </p:nvSpPr>
        <p:spPr>
          <a:xfrm>
            <a:off x="357188" y="1052513"/>
            <a:ext cx="4659312" cy="4948237"/>
          </a:xfrm>
        </p:spPr>
        <p:txBody>
          <a:bodyPr/>
          <a:lstStyle/>
          <a:p>
            <a:pPr>
              <a:lnSpc>
                <a:spcPct val="90000"/>
              </a:lnSpc>
              <a:buFontTx/>
              <a:buNone/>
            </a:pPr>
            <a:r>
              <a:rPr lang="ja-JP" sz="1800"/>
              <a:t>class UserData {</a:t>
            </a:r>
          </a:p>
          <a:p>
            <a:pPr>
              <a:lnSpc>
                <a:spcPct val="90000"/>
              </a:lnSpc>
              <a:buFontTx/>
              <a:buNone/>
            </a:pPr>
            <a:r>
              <a:rPr lang="ja-JP" sz="1800"/>
              <a:t>    public int d;</a:t>
            </a:r>
          </a:p>
          <a:p>
            <a:pPr>
              <a:lnSpc>
                <a:spcPct val="90000"/>
              </a:lnSpc>
              <a:buFontTx/>
              <a:buNone/>
            </a:pPr>
            <a:r>
              <a:rPr lang="ja-JP" sz="1800"/>
              <a:t>}</a:t>
            </a:r>
          </a:p>
          <a:p>
            <a:pPr>
              <a:lnSpc>
                <a:spcPct val="90000"/>
              </a:lnSpc>
              <a:buFontTx/>
              <a:buNone/>
            </a:pPr>
            <a:r>
              <a:rPr lang="ja-JP" sz="1800"/>
              <a:t>static vod Main(string[] args) {</a:t>
            </a:r>
          </a:p>
          <a:p>
            <a:pPr>
              <a:lnSpc>
                <a:spcPct val="90000"/>
              </a:lnSpc>
              <a:buFontTx/>
              <a:buNone/>
            </a:pPr>
            <a:r>
              <a:rPr lang="ja-JP" sz="1800"/>
              <a:t>    UserData ud1 = new UserData();</a:t>
            </a:r>
            <a:r>
              <a:rPr lang="ja-JP" sz="1800">
                <a:solidFill>
                  <a:srgbClr val="FF0066"/>
                </a:solidFill>
              </a:rPr>
              <a:t>←(A)</a:t>
            </a:r>
          </a:p>
          <a:p>
            <a:pPr>
              <a:lnSpc>
                <a:spcPct val="90000"/>
              </a:lnSpc>
              <a:buFontTx/>
              <a:buNone/>
            </a:pPr>
            <a:r>
              <a:rPr lang="ja-JP" sz="1800"/>
              <a:t>    {</a:t>
            </a:r>
          </a:p>
          <a:p>
            <a:pPr>
              <a:lnSpc>
                <a:spcPct val="90000"/>
              </a:lnSpc>
              <a:buFontTx/>
              <a:buNone/>
            </a:pPr>
            <a:r>
              <a:rPr lang="ja-JP" sz="1800"/>
              <a:t>        UserData ud2 = new UserData();</a:t>
            </a:r>
            <a:r>
              <a:rPr lang="ja-JP" sz="1800">
                <a:solidFill>
                  <a:srgbClr val="FF0066"/>
                </a:solidFill>
              </a:rPr>
              <a:t>←(B)</a:t>
            </a:r>
          </a:p>
          <a:p>
            <a:pPr>
              <a:lnSpc>
                <a:spcPct val="90000"/>
              </a:lnSpc>
              <a:buFontTx/>
              <a:buNone/>
            </a:pPr>
            <a:r>
              <a:rPr lang="ja-JP" sz="1800"/>
              <a:t>        {</a:t>
            </a:r>
          </a:p>
          <a:p>
            <a:pPr>
              <a:lnSpc>
                <a:spcPct val="90000"/>
              </a:lnSpc>
              <a:buFontTx/>
              <a:buNone/>
            </a:pPr>
            <a:r>
              <a:rPr lang="ja-JP" sz="1800"/>
              <a:t>            UserData r1 = ud1;</a:t>
            </a:r>
          </a:p>
          <a:p>
            <a:pPr>
              <a:lnSpc>
                <a:spcPct val="90000"/>
              </a:lnSpc>
              <a:buFontTx/>
              <a:buNone/>
            </a:pPr>
            <a:r>
              <a:rPr lang="ja-JP" sz="1800"/>
              <a:t>            {</a:t>
            </a:r>
          </a:p>
          <a:p>
            <a:pPr>
              <a:lnSpc>
                <a:spcPct val="90000"/>
              </a:lnSpc>
              <a:buFontTx/>
              <a:buNone/>
            </a:pPr>
            <a:r>
              <a:rPr lang="ja-JP" sz="1800"/>
              <a:t>                UserData r2 = ud2;</a:t>
            </a:r>
          </a:p>
          <a:p>
            <a:pPr>
              <a:lnSpc>
                <a:spcPct val="90000"/>
              </a:lnSpc>
              <a:buFontTx/>
              <a:buNone/>
            </a:pPr>
            <a:r>
              <a:rPr lang="ja-JP" sz="1800"/>
              <a:t>            }</a:t>
            </a:r>
            <a:endParaRPr lang="ja-JP" sz="1800">
              <a:solidFill>
                <a:srgbClr val="660066"/>
              </a:solidFill>
            </a:endParaRPr>
          </a:p>
          <a:p>
            <a:pPr>
              <a:lnSpc>
                <a:spcPct val="90000"/>
              </a:lnSpc>
              <a:buFontTx/>
              <a:buNone/>
            </a:pPr>
            <a:r>
              <a:rPr lang="ja-JP" sz="1800"/>
              <a:t>        }</a:t>
            </a:r>
          </a:p>
          <a:p>
            <a:pPr>
              <a:lnSpc>
                <a:spcPct val="90000"/>
              </a:lnSpc>
              <a:buFontTx/>
              <a:buNone/>
            </a:pPr>
            <a:r>
              <a:rPr lang="ja-JP" sz="1800"/>
              <a:t>    }</a:t>
            </a:r>
            <a:r>
              <a:rPr lang="ja-JP" sz="1800">
                <a:solidFill>
                  <a:srgbClr val="660066"/>
                </a:solidFill>
              </a:rPr>
              <a:t>← ここでGCが動いたとして</a:t>
            </a:r>
          </a:p>
          <a:p>
            <a:pPr>
              <a:lnSpc>
                <a:spcPct val="90000"/>
              </a:lnSpc>
              <a:buFontTx/>
              <a:buNone/>
            </a:pPr>
            <a:r>
              <a:rPr lang="ja-JP" sz="1800"/>
              <a:t>}</a:t>
            </a:r>
            <a:endParaRPr lang="ja-JP" sz="2800"/>
          </a:p>
        </p:txBody>
      </p:sp>
      <p:sp>
        <p:nvSpPr>
          <p:cNvPr id="15364" name="Rectangle 4"/>
          <p:cNvSpPr>
            <a:spLocks noChangeArrowheads="1"/>
          </p:cNvSpPr>
          <p:nvPr/>
        </p:nvSpPr>
        <p:spPr bwMode="auto">
          <a:xfrm>
            <a:off x="5116513" y="982663"/>
            <a:ext cx="1538287" cy="360362"/>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スタック</a:t>
            </a:r>
          </a:p>
        </p:txBody>
      </p:sp>
      <p:sp>
        <p:nvSpPr>
          <p:cNvPr id="15365" name="Rectangle 5"/>
          <p:cNvSpPr>
            <a:spLocks noChangeArrowheads="1"/>
          </p:cNvSpPr>
          <p:nvPr/>
        </p:nvSpPr>
        <p:spPr bwMode="auto">
          <a:xfrm flipH="1">
            <a:off x="7021513" y="981075"/>
            <a:ext cx="1438275" cy="360363"/>
          </a:xfrm>
          <a:prstGeom prst="rect">
            <a:avLst/>
          </a:prstGeom>
          <a:solidFill>
            <a:schemeClr val="accent1"/>
          </a:solidFill>
          <a:ln w="9525" cap="flat" cmpd="sng">
            <a:solidFill>
              <a:schemeClr val="accent2"/>
            </a:solidFill>
            <a:miter lim="800000"/>
            <a:headEnd/>
            <a:tailEnd/>
          </a:ln>
          <a:effectLst/>
        </p:spPr>
        <p:txBody>
          <a:bodyPr wrap="none" anchor="ctr"/>
          <a:lstStyle/>
          <a:p>
            <a:pPr algn="ctr"/>
            <a:r>
              <a:rPr lang="ja-JP"/>
              <a:t>ヒープ</a:t>
            </a:r>
          </a:p>
        </p:txBody>
      </p:sp>
      <p:sp>
        <p:nvSpPr>
          <p:cNvPr id="15366" name="Rectangle 6"/>
          <p:cNvSpPr>
            <a:spLocks noChangeArrowheads="1"/>
          </p:cNvSpPr>
          <p:nvPr/>
        </p:nvSpPr>
        <p:spPr bwMode="auto">
          <a:xfrm>
            <a:off x="5146675" y="1336675"/>
            <a:ext cx="151923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5367" name="Rectangle 7"/>
          <p:cNvSpPr>
            <a:spLocks noChangeArrowheads="1"/>
          </p:cNvSpPr>
          <p:nvPr/>
        </p:nvSpPr>
        <p:spPr bwMode="auto">
          <a:xfrm flipV="1">
            <a:off x="7035800" y="1336675"/>
            <a:ext cx="1423988" cy="2162175"/>
          </a:xfrm>
          <a:prstGeom prst="rect">
            <a:avLst/>
          </a:prstGeom>
          <a:noFill/>
          <a:ln w="9525" cap="flat" cmpd="sng">
            <a:solidFill>
              <a:schemeClr val="accent2"/>
            </a:solidFill>
            <a:miter lim="800000"/>
            <a:headEnd/>
            <a:tailEnd/>
          </a:ln>
          <a:effectLst/>
        </p:spPr>
        <p:txBody>
          <a:bodyPr anchor="ctr"/>
          <a:lstStyle/>
          <a:p>
            <a:endParaRPr lang="ja-JP" altLang="en-US"/>
          </a:p>
        </p:txBody>
      </p:sp>
      <p:sp>
        <p:nvSpPr>
          <p:cNvPr id="15368" name="Rectangle 8"/>
          <p:cNvSpPr>
            <a:spLocks noChangeArrowheads="1"/>
          </p:cNvSpPr>
          <p:nvPr/>
        </p:nvSpPr>
        <p:spPr bwMode="auto">
          <a:xfrm>
            <a:off x="5260975" y="2924175"/>
            <a:ext cx="1254125" cy="431800"/>
          </a:xfrm>
          <a:prstGeom prst="rect">
            <a:avLst/>
          </a:prstGeom>
          <a:solidFill>
            <a:srgbClr val="FFCC99"/>
          </a:solidFill>
          <a:ln w="9525" cmpd="sng">
            <a:solidFill>
              <a:schemeClr val="tx1"/>
            </a:solidFill>
            <a:miter lim="800000"/>
            <a:headEnd/>
            <a:tailEnd/>
          </a:ln>
          <a:effectLst/>
        </p:spPr>
        <p:txBody>
          <a:bodyPr wrap="none" anchor="ctr"/>
          <a:lstStyle/>
          <a:p>
            <a:pPr algn="ctr"/>
            <a:r>
              <a:rPr lang="ja-JP"/>
              <a:t>ud1</a:t>
            </a:r>
          </a:p>
        </p:txBody>
      </p:sp>
      <p:sp>
        <p:nvSpPr>
          <p:cNvPr id="15369" name="Rectangle 9"/>
          <p:cNvSpPr>
            <a:spLocks noChangeArrowheads="1"/>
          </p:cNvSpPr>
          <p:nvPr/>
        </p:nvSpPr>
        <p:spPr bwMode="auto">
          <a:xfrm>
            <a:off x="7092950" y="2636838"/>
            <a:ext cx="1033463" cy="433387"/>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(A)</a:t>
            </a:r>
          </a:p>
        </p:txBody>
      </p:sp>
      <p:sp>
        <p:nvSpPr>
          <p:cNvPr id="15370" name="Rectangle 10"/>
          <p:cNvSpPr>
            <a:spLocks noChangeArrowheads="1"/>
          </p:cNvSpPr>
          <p:nvPr/>
        </p:nvSpPr>
        <p:spPr bwMode="auto">
          <a:xfrm>
            <a:off x="5260975" y="2447925"/>
            <a:ext cx="1254125" cy="431800"/>
          </a:xfrm>
          <a:prstGeom prst="rect">
            <a:avLst/>
          </a:prstGeom>
          <a:solidFill>
            <a:schemeClr val="bg1"/>
          </a:solidFill>
          <a:ln w="9525" cap="flat" cmpd="sng">
            <a:solidFill>
              <a:schemeClr val="bg2"/>
            </a:solidFill>
            <a:miter lim="800000"/>
            <a:headEnd/>
            <a:tailEnd/>
          </a:ln>
          <a:effectLst/>
        </p:spPr>
        <p:txBody>
          <a:bodyPr wrap="none" anchor="ctr"/>
          <a:lstStyle/>
          <a:p>
            <a:pPr algn="ctr"/>
            <a:r>
              <a:rPr lang="ja-JP">
                <a:solidFill>
                  <a:schemeClr val="bg2"/>
                </a:solidFill>
              </a:rPr>
              <a:t>ud2</a:t>
            </a:r>
          </a:p>
        </p:txBody>
      </p:sp>
      <p:sp>
        <p:nvSpPr>
          <p:cNvPr id="15371" name="Rectangle 11"/>
          <p:cNvSpPr>
            <a:spLocks noChangeArrowheads="1"/>
          </p:cNvSpPr>
          <p:nvPr/>
        </p:nvSpPr>
        <p:spPr bwMode="auto">
          <a:xfrm>
            <a:off x="7380288" y="1917700"/>
            <a:ext cx="1033462" cy="431800"/>
          </a:xfrm>
          <a:prstGeom prst="rect">
            <a:avLst/>
          </a:prstGeom>
          <a:solidFill>
            <a:srgbClr val="FFCC99"/>
          </a:solidFill>
          <a:ln w="9525" cap="flat" cmpd="sng">
            <a:solidFill>
              <a:schemeClr val="tx1"/>
            </a:solidFill>
            <a:miter lim="800000"/>
            <a:headEnd/>
            <a:tailEnd/>
          </a:ln>
          <a:effectLst/>
        </p:spPr>
        <p:txBody>
          <a:bodyPr wrap="none" anchor="ctr"/>
          <a:lstStyle/>
          <a:p>
            <a:pPr algn="ctr"/>
            <a:r>
              <a:rPr lang="ja-JP">
                <a:solidFill>
                  <a:srgbClr val="FF0066"/>
                </a:solidFill>
              </a:rPr>
              <a:t>(B)</a:t>
            </a:r>
          </a:p>
        </p:txBody>
      </p:sp>
      <p:cxnSp>
        <p:nvCxnSpPr>
          <p:cNvPr id="15372" name="AutoShape 12"/>
          <p:cNvCxnSpPr>
            <a:cxnSpLocks noChangeShapeType="1"/>
            <a:stCxn id="15370" idx="3"/>
            <a:endCxn id="15371" idx="1"/>
          </p:cNvCxnSpPr>
          <p:nvPr/>
        </p:nvCxnSpPr>
        <p:spPr bwMode="auto">
          <a:xfrm flipV="1">
            <a:off x="6515100" y="2133600"/>
            <a:ext cx="865188" cy="53022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5373" name="AutoShape 13"/>
          <p:cNvCxnSpPr>
            <a:cxnSpLocks noChangeShapeType="1"/>
            <a:stCxn id="15368" idx="3"/>
            <a:endCxn id="15369" idx="1"/>
          </p:cNvCxnSpPr>
          <p:nvPr/>
        </p:nvCxnSpPr>
        <p:spPr bwMode="auto">
          <a:xfrm flipV="1">
            <a:off x="6515100" y="2852738"/>
            <a:ext cx="577850" cy="287337"/>
          </a:xfrm>
          <a:prstGeom prst="bentConnector3">
            <a:avLst>
              <a:gd name="adj1" fmla="val 50111"/>
            </a:avLst>
          </a:prstGeom>
          <a:noFill/>
          <a:ln w="31750" cap="flat" cmpd="sng">
            <a:solidFill>
              <a:srgbClr val="FF0000"/>
            </a:solidFill>
            <a:miter lim="800000"/>
            <a:headEnd/>
            <a:tailEnd type="triangle" w="med" len="med"/>
          </a:ln>
          <a:effectLst/>
        </p:spPr>
      </p:cxnSp>
      <p:sp>
        <p:nvSpPr>
          <p:cNvPr id="15374" name="Rectangle 14"/>
          <p:cNvSpPr>
            <a:spLocks noChangeArrowheads="1"/>
          </p:cNvSpPr>
          <p:nvPr/>
        </p:nvSpPr>
        <p:spPr bwMode="auto">
          <a:xfrm>
            <a:off x="5276850" y="1965325"/>
            <a:ext cx="1239838" cy="433388"/>
          </a:xfrm>
          <a:prstGeom prst="rect">
            <a:avLst/>
          </a:prstGeom>
          <a:solidFill>
            <a:schemeClr val="bg1"/>
          </a:solidFill>
          <a:ln w="9525" cap="flat" cmpd="sng">
            <a:solidFill>
              <a:schemeClr val="bg2"/>
            </a:solidFill>
            <a:miter lim="800000"/>
            <a:headEnd/>
            <a:tailEnd/>
          </a:ln>
          <a:effectLst/>
        </p:spPr>
        <p:txBody>
          <a:bodyPr wrap="none" anchor="ctr"/>
          <a:lstStyle/>
          <a:p>
            <a:pPr algn="ctr"/>
            <a:r>
              <a:rPr lang="ja-JP">
                <a:solidFill>
                  <a:schemeClr val="bg2"/>
                </a:solidFill>
              </a:rPr>
              <a:t>r1</a:t>
            </a:r>
          </a:p>
        </p:txBody>
      </p:sp>
      <p:sp>
        <p:nvSpPr>
          <p:cNvPr id="15375" name="Rectangle 15"/>
          <p:cNvSpPr>
            <a:spLocks noChangeArrowheads="1"/>
          </p:cNvSpPr>
          <p:nvPr/>
        </p:nvSpPr>
        <p:spPr bwMode="auto">
          <a:xfrm>
            <a:off x="5260975" y="1482725"/>
            <a:ext cx="1254125" cy="433388"/>
          </a:xfrm>
          <a:prstGeom prst="rect">
            <a:avLst/>
          </a:prstGeom>
          <a:solidFill>
            <a:schemeClr val="bg1"/>
          </a:solidFill>
          <a:ln w="9525" cap="flat" cmpd="sng">
            <a:solidFill>
              <a:schemeClr val="bg2"/>
            </a:solidFill>
            <a:miter lim="800000"/>
            <a:headEnd/>
            <a:tailEnd/>
          </a:ln>
          <a:effectLst/>
        </p:spPr>
        <p:txBody>
          <a:bodyPr wrap="none" anchor="ctr"/>
          <a:lstStyle/>
          <a:p>
            <a:pPr algn="ctr"/>
            <a:r>
              <a:rPr lang="ja-JP">
                <a:solidFill>
                  <a:schemeClr val="bg2"/>
                </a:solidFill>
              </a:rPr>
              <a:t>r2</a:t>
            </a:r>
          </a:p>
        </p:txBody>
      </p:sp>
      <p:cxnSp>
        <p:nvCxnSpPr>
          <p:cNvPr id="15376" name="AutoShape 16"/>
          <p:cNvCxnSpPr>
            <a:cxnSpLocks noChangeShapeType="1"/>
            <a:stCxn id="15375" idx="3"/>
            <a:endCxn id="15371" idx="1"/>
          </p:cNvCxnSpPr>
          <p:nvPr/>
        </p:nvCxnSpPr>
        <p:spPr bwMode="auto">
          <a:xfrm>
            <a:off x="6515100" y="1698625"/>
            <a:ext cx="865188" cy="434975"/>
          </a:xfrm>
          <a:prstGeom prst="bentConnector3">
            <a:avLst>
              <a:gd name="adj1" fmla="val 50074"/>
            </a:avLst>
          </a:prstGeom>
          <a:noFill/>
          <a:ln w="31750" cap="flat" cmpd="sng">
            <a:solidFill>
              <a:srgbClr val="000080"/>
            </a:solidFill>
            <a:miter lim="800000"/>
            <a:headEnd/>
            <a:tailEnd type="triangle" w="med" len="med"/>
          </a:ln>
          <a:effectLst/>
        </p:spPr>
      </p:cxnSp>
      <p:cxnSp>
        <p:nvCxnSpPr>
          <p:cNvPr id="15377" name="AutoShape 17"/>
          <p:cNvCxnSpPr>
            <a:cxnSpLocks noChangeShapeType="1"/>
            <a:stCxn id="15374" idx="3"/>
            <a:endCxn id="15369" idx="1"/>
          </p:cNvCxnSpPr>
          <p:nvPr/>
        </p:nvCxnSpPr>
        <p:spPr bwMode="auto">
          <a:xfrm>
            <a:off x="6516688" y="2181225"/>
            <a:ext cx="576262" cy="671513"/>
          </a:xfrm>
          <a:prstGeom prst="bentConnector3">
            <a:avLst>
              <a:gd name="adj1" fmla="val 50056"/>
            </a:avLst>
          </a:prstGeom>
          <a:noFill/>
          <a:ln w="31750" cap="flat" cmpd="sng">
            <a:solidFill>
              <a:srgbClr val="FF0000"/>
            </a:solidFill>
            <a:miter lim="800000"/>
            <a:headEnd/>
            <a:tailEnd type="triangle" w="med" len="med"/>
          </a:ln>
          <a:effectLst/>
        </p:spPr>
      </p:cxnSp>
      <p:sp>
        <p:nvSpPr>
          <p:cNvPr id="15378" name="Oval 18"/>
          <p:cNvSpPr>
            <a:spLocks noChangeArrowheads="1"/>
          </p:cNvSpPr>
          <p:nvPr/>
        </p:nvSpPr>
        <p:spPr bwMode="auto">
          <a:xfrm>
            <a:off x="7094538" y="2663825"/>
            <a:ext cx="1081087" cy="403225"/>
          </a:xfrm>
          <a:prstGeom prst="ellipse">
            <a:avLst/>
          </a:prstGeom>
          <a:noFill/>
          <a:ln w="25400" cap="flat" cmpd="sng">
            <a:solidFill>
              <a:srgbClr val="FF0000"/>
            </a:solidFill>
            <a:round/>
            <a:headEnd/>
            <a:tailEnd/>
          </a:ln>
          <a:effectLst/>
        </p:spPr>
        <p:txBody>
          <a:bodyPr anchor="ctr"/>
          <a:lstStyle/>
          <a:p>
            <a:endParaRPr lang="ja-JP" altLang="en-US"/>
          </a:p>
        </p:txBody>
      </p:sp>
      <p:sp>
        <p:nvSpPr>
          <p:cNvPr id="15379" name="Line 19"/>
          <p:cNvSpPr>
            <a:spLocks noChangeShapeType="1"/>
          </p:cNvSpPr>
          <p:nvPr/>
        </p:nvSpPr>
        <p:spPr bwMode="auto">
          <a:xfrm>
            <a:off x="7380288" y="1917700"/>
            <a:ext cx="1079500" cy="431800"/>
          </a:xfrm>
          <a:prstGeom prst="line">
            <a:avLst/>
          </a:prstGeom>
          <a:noFill/>
          <a:ln w="25400" cap="flat" cmpd="sng">
            <a:solidFill>
              <a:srgbClr val="FF0000"/>
            </a:solidFill>
            <a:round/>
            <a:headEnd/>
            <a:tailEnd/>
          </a:ln>
          <a:effectLst/>
        </p:spPr>
        <p:txBody>
          <a:bodyPr/>
          <a:lstStyle/>
          <a:p>
            <a:endParaRPr lang="ja-JP" altLang="en-US"/>
          </a:p>
        </p:txBody>
      </p:sp>
      <p:sp>
        <p:nvSpPr>
          <p:cNvPr id="15380" name="Line 20"/>
          <p:cNvSpPr>
            <a:spLocks noChangeShapeType="1"/>
          </p:cNvSpPr>
          <p:nvPr/>
        </p:nvSpPr>
        <p:spPr bwMode="auto">
          <a:xfrm flipV="1">
            <a:off x="7380288" y="1917700"/>
            <a:ext cx="1008062" cy="431800"/>
          </a:xfrm>
          <a:prstGeom prst="line">
            <a:avLst/>
          </a:prstGeom>
          <a:noFill/>
          <a:ln w="25400" cap="flat" cmpd="sng">
            <a:solidFill>
              <a:srgbClr val="FF0000"/>
            </a:solidFill>
            <a:round/>
            <a:headEnd/>
            <a:tailEnd/>
          </a:ln>
          <a:effectLst/>
        </p:spPr>
        <p:txBody>
          <a:bodyPr/>
          <a:lstStyle/>
          <a:p>
            <a:endParaRPr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ph type="title"/>
          </p:nvPr>
        </p:nvSpPr>
        <p:spPr/>
        <p:txBody>
          <a:bodyPr/>
          <a:lstStyle/>
          <a:p>
            <a:r>
              <a:rPr lang="ja-JP"/>
              <a:t>C++でGCを実現できないのはなぜ①</a:t>
            </a:r>
          </a:p>
        </p:txBody>
      </p:sp>
      <p:sp>
        <p:nvSpPr>
          <p:cNvPr id="16387" name="Rectangle 3"/>
          <p:cNvSpPr>
            <a:spLocks noChangeArrowheads="1"/>
          </p:cNvSpPr>
          <p:nvPr>
            <p:ph type="body" idx="1"/>
          </p:nvPr>
        </p:nvSpPr>
        <p:spPr/>
        <p:txBody>
          <a:bodyPr/>
          <a:lstStyle/>
          <a:p>
            <a:r>
              <a:rPr lang="ja-JP"/>
              <a:t>GCはスタック上に残っている参照変数から繋がっている（使用中）のメモリに対してマークし、残った非使用メモリに対してスイープする。</a:t>
            </a:r>
          </a:p>
          <a:p>
            <a:r>
              <a:rPr lang="ja-JP"/>
              <a:t>C言語では、スタック上格納された変数のタイプが通常の変数なのかポインタ変数なのか判断できない。</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ph type="title"/>
          </p:nvPr>
        </p:nvSpPr>
        <p:spPr/>
        <p:txBody>
          <a:bodyPr/>
          <a:lstStyle/>
          <a:p>
            <a:r>
              <a:rPr lang="ja-JP"/>
              <a:t>C++でGCを実現できないのはなぜ②</a:t>
            </a:r>
          </a:p>
        </p:txBody>
      </p:sp>
      <p:sp>
        <p:nvSpPr>
          <p:cNvPr id="17411" name="Rectangle 3"/>
          <p:cNvSpPr>
            <a:spLocks noChangeArrowheads="1"/>
          </p:cNvSpPr>
          <p:nvPr>
            <p:ph type="body" idx="1"/>
          </p:nvPr>
        </p:nvSpPr>
        <p:spPr/>
        <p:txBody>
          <a:bodyPr/>
          <a:lstStyle/>
          <a:p>
            <a:r>
              <a:rPr lang="ja-JP"/>
              <a:t>C言語との互換性を重視しているC++/Objective-Cでも同じく通常変数とポインタ変数を区別できない。</a:t>
            </a:r>
          </a:p>
          <a:p>
            <a:pPr lvl="1">
              <a:buFontTx/>
              <a:buNone/>
            </a:pPr>
            <a:endParaRPr lang="ja-JP"/>
          </a:p>
          <a:p>
            <a:pPr lvl="1">
              <a:buFontTx/>
              <a:buNone/>
            </a:pPr>
            <a:r>
              <a:rPr lang="ja-JP"/>
              <a:t>int a = 10;</a:t>
            </a:r>
          </a:p>
          <a:p>
            <a:pPr lvl="1">
              <a:buFontTx/>
              <a:buNone/>
            </a:pPr>
            <a:r>
              <a:rPr lang="ja-JP"/>
              <a:t>int* b = new int;</a:t>
            </a:r>
          </a:p>
          <a:p>
            <a:endParaRPr lang="ja-JP"/>
          </a:p>
          <a:p>
            <a:pPr lvl="1"/>
            <a:r>
              <a:rPr lang="ja-JP"/>
              <a:t>変数a, bのどちらがポインタでどちらが通常変数か判断できない</a:t>
            </a:r>
          </a:p>
        </p:txBody>
      </p:sp>
      <p:sp>
        <p:nvSpPr>
          <p:cNvPr id="17412" name="Rectangle 4"/>
          <p:cNvSpPr>
            <a:spLocks noChangeArrowheads="1"/>
          </p:cNvSpPr>
          <p:nvPr/>
        </p:nvSpPr>
        <p:spPr bwMode="auto">
          <a:xfrm>
            <a:off x="4645025" y="2925763"/>
            <a:ext cx="1439863" cy="1295400"/>
          </a:xfrm>
          <a:prstGeom prst="rect">
            <a:avLst/>
          </a:prstGeom>
          <a:noFill/>
          <a:ln w="19050" cap="flat" cmpd="sng">
            <a:solidFill>
              <a:srgbClr val="0000FF"/>
            </a:solidFill>
            <a:miter lim="800000"/>
            <a:headEnd/>
            <a:tailEnd/>
          </a:ln>
          <a:effectLst/>
        </p:spPr>
        <p:txBody>
          <a:bodyPr anchor="ctr"/>
          <a:lstStyle/>
          <a:p>
            <a:endParaRPr lang="ja-JP" altLang="en-US"/>
          </a:p>
        </p:txBody>
      </p:sp>
      <p:sp>
        <p:nvSpPr>
          <p:cNvPr id="17413" name="Rectangle 5"/>
          <p:cNvSpPr>
            <a:spLocks noChangeArrowheads="1"/>
          </p:cNvSpPr>
          <p:nvPr/>
        </p:nvSpPr>
        <p:spPr bwMode="auto">
          <a:xfrm>
            <a:off x="4860925" y="3717925"/>
            <a:ext cx="1008063" cy="358775"/>
          </a:xfrm>
          <a:prstGeom prst="rect">
            <a:avLst/>
          </a:prstGeom>
          <a:solidFill>
            <a:srgbClr val="FFFF99"/>
          </a:solidFill>
          <a:ln w="19050" cap="flat" cmpd="sng">
            <a:solidFill>
              <a:schemeClr val="tx1"/>
            </a:solidFill>
            <a:miter lim="800000"/>
            <a:headEnd/>
            <a:tailEnd/>
          </a:ln>
          <a:effectLst/>
        </p:spPr>
        <p:txBody>
          <a:bodyPr wrap="none" anchor="ctr"/>
          <a:lstStyle/>
          <a:p>
            <a:pPr algn="ctr"/>
            <a:r>
              <a:rPr lang="ja-JP"/>
              <a:t>a</a:t>
            </a:r>
          </a:p>
        </p:txBody>
      </p:sp>
      <p:sp>
        <p:nvSpPr>
          <p:cNvPr id="17414" name="Rectangle 6"/>
          <p:cNvSpPr>
            <a:spLocks noChangeArrowheads="1"/>
          </p:cNvSpPr>
          <p:nvPr/>
        </p:nvSpPr>
        <p:spPr bwMode="auto">
          <a:xfrm>
            <a:off x="4873625" y="3197225"/>
            <a:ext cx="1009650" cy="358775"/>
          </a:xfrm>
          <a:prstGeom prst="rect">
            <a:avLst/>
          </a:prstGeom>
          <a:solidFill>
            <a:srgbClr val="FFFF99"/>
          </a:solidFill>
          <a:ln w="19050" cap="flat" cmpd="sng">
            <a:solidFill>
              <a:schemeClr val="tx1"/>
            </a:solidFill>
            <a:miter lim="800000"/>
            <a:headEnd/>
            <a:tailEnd/>
          </a:ln>
          <a:effectLst/>
        </p:spPr>
        <p:txBody>
          <a:bodyPr wrap="none" anchor="ctr"/>
          <a:lstStyle/>
          <a:p>
            <a:pPr algn="ctr"/>
            <a:r>
              <a:rPr lang="ja-JP"/>
              <a:t>b</a:t>
            </a:r>
          </a:p>
        </p:txBody>
      </p:sp>
      <p:sp>
        <p:nvSpPr>
          <p:cNvPr id="17415" name="Rectangle 7"/>
          <p:cNvSpPr>
            <a:spLocks noChangeArrowheads="1"/>
          </p:cNvSpPr>
          <p:nvPr/>
        </p:nvSpPr>
        <p:spPr bwMode="auto">
          <a:xfrm>
            <a:off x="6375400" y="2954338"/>
            <a:ext cx="1441450" cy="1295400"/>
          </a:xfrm>
          <a:prstGeom prst="rect">
            <a:avLst/>
          </a:prstGeom>
          <a:noFill/>
          <a:ln w="19050" cap="flat" cmpd="sng">
            <a:solidFill>
              <a:srgbClr val="0000FF"/>
            </a:solidFill>
            <a:miter lim="800000"/>
            <a:headEnd/>
            <a:tailEnd/>
          </a:ln>
          <a:effectLst/>
        </p:spPr>
        <p:txBody>
          <a:bodyPr anchor="ctr"/>
          <a:lstStyle/>
          <a:p>
            <a:endParaRPr lang="ja-JP" altLang="en-US"/>
          </a:p>
        </p:txBody>
      </p:sp>
      <p:sp>
        <p:nvSpPr>
          <p:cNvPr id="17416" name="Rectangle 8"/>
          <p:cNvSpPr>
            <a:spLocks noChangeArrowheads="1"/>
          </p:cNvSpPr>
          <p:nvPr/>
        </p:nvSpPr>
        <p:spPr bwMode="auto">
          <a:xfrm>
            <a:off x="6588125" y="3502025"/>
            <a:ext cx="1008063" cy="358775"/>
          </a:xfrm>
          <a:prstGeom prst="rect">
            <a:avLst/>
          </a:prstGeom>
          <a:solidFill>
            <a:srgbClr val="FFFF99"/>
          </a:solidFill>
          <a:ln w="19050" cap="flat" cmpd="sng">
            <a:solidFill>
              <a:schemeClr val="tx1"/>
            </a:solidFill>
            <a:miter lim="800000"/>
            <a:headEnd/>
            <a:tailEnd/>
          </a:ln>
          <a:effectLst/>
        </p:spPr>
        <p:txBody>
          <a:bodyPr wrap="none" anchor="ctr"/>
          <a:lstStyle/>
          <a:p>
            <a:pPr algn="ctr"/>
            <a:r>
              <a:rPr lang="ja-JP"/>
              <a:t>b</a:t>
            </a:r>
          </a:p>
        </p:txBody>
      </p:sp>
      <p:cxnSp>
        <p:nvCxnSpPr>
          <p:cNvPr id="17417" name="AutoShape 9"/>
          <p:cNvCxnSpPr>
            <a:cxnSpLocks noChangeShapeType="1"/>
            <a:stCxn id="17414" idx="3"/>
            <a:endCxn id="17416" idx="1"/>
          </p:cNvCxnSpPr>
          <p:nvPr/>
        </p:nvCxnSpPr>
        <p:spPr bwMode="auto">
          <a:xfrm>
            <a:off x="5883275" y="3376613"/>
            <a:ext cx="704850" cy="304800"/>
          </a:xfrm>
          <a:prstGeom prst="bentConnector3">
            <a:avLst>
              <a:gd name="adj1" fmla="val 50046"/>
            </a:avLst>
          </a:prstGeom>
          <a:noFill/>
          <a:ln w="9525" cmpd="sng">
            <a:solidFill>
              <a:schemeClr val="tx1"/>
            </a:solidFill>
            <a:miter lim="800000"/>
            <a:headEnd/>
            <a:tailEnd type="triangle" w="med" len="med"/>
          </a:ln>
          <a:effectLst/>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ph type="title"/>
          </p:nvPr>
        </p:nvSpPr>
        <p:spPr/>
        <p:txBody>
          <a:bodyPr/>
          <a:lstStyle/>
          <a:p>
            <a:r>
              <a:rPr lang="ja-JP"/>
              <a:t>GCについての現在の動向</a:t>
            </a:r>
          </a:p>
        </p:txBody>
      </p:sp>
      <p:sp>
        <p:nvSpPr>
          <p:cNvPr id="18435" name="Rectangle 3"/>
          <p:cNvSpPr>
            <a:spLocks noChangeArrowheads="1"/>
          </p:cNvSpPr>
          <p:nvPr>
            <p:ph type="body" idx="1"/>
          </p:nvPr>
        </p:nvSpPr>
        <p:spPr/>
        <p:txBody>
          <a:bodyPr/>
          <a:lstStyle/>
          <a:p>
            <a:r>
              <a:rPr lang="ja-JP"/>
              <a:t>AppleのMacOS X 10.5 用のObjective-C 2.0では、GCを導入済みらしい。(但しiPhone用の開発ツールではGCは使えないらしい)</a:t>
            </a:r>
          </a:p>
          <a:p>
            <a:r>
              <a:rPr lang="ja-JP"/>
              <a:t>C++の次期標準規格C++0xでも最初GCを導入する方向で進んでいたが、現在の資料では直接的な導入は見送られた。</a:t>
            </a:r>
          </a:p>
          <a:p>
            <a:r>
              <a:rPr lang="ja-JP"/>
              <a:t>C/C++では、保守的GCとう考え方で作成されたBoehm GCが存在する。このGCはC言語でも利用可能。</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ph type="title"/>
          </p:nvPr>
        </p:nvSpPr>
        <p:spPr/>
        <p:txBody>
          <a:bodyPr/>
          <a:lstStyle/>
          <a:p>
            <a:r>
              <a:rPr lang="ja-JP"/>
              <a:t>スマートポインタとは</a:t>
            </a:r>
          </a:p>
        </p:txBody>
      </p:sp>
      <p:sp>
        <p:nvSpPr>
          <p:cNvPr id="19459" name="Rectangle 3"/>
          <p:cNvSpPr>
            <a:spLocks noChangeArrowheads="1"/>
          </p:cNvSpPr>
          <p:nvPr>
            <p:ph type="body" idx="1"/>
          </p:nvPr>
        </p:nvSpPr>
        <p:spPr/>
        <p:txBody>
          <a:bodyPr/>
          <a:lstStyle/>
          <a:p>
            <a:r>
              <a:rPr lang="ja-JP"/>
              <a:t>ガベージコレクタと同じメモリ管理機能を、ライブラリと使用できるようにしたもの</a:t>
            </a:r>
          </a:p>
          <a:p>
            <a:r>
              <a:rPr lang="ja-JP"/>
              <a:t>C++では標準ライブラリにauto_ptrと呼ばれるスマートポインタが搭載されている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ph type="title"/>
          </p:nvPr>
        </p:nvSpPr>
        <p:spPr/>
        <p:txBody>
          <a:bodyPr/>
          <a:lstStyle/>
          <a:p>
            <a:r>
              <a:rPr lang="ja-JP"/>
              <a:t>autp_ptr</a:t>
            </a:r>
          </a:p>
        </p:txBody>
      </p:sp>
      <p:sp>
        <p:nvSpPr>
          <p:cNvPr id="20483" name="Rectangle 3"/>
          <p:cNvSpPr>
            <a:spLocks noChangeArrowheads="1"/>
          </p:cNvSpPr>
          <p:nvPr>
            <p:ph type="body" idx="1"/>
          </p:nvPr>
        </p:nvSpPr>
        <p:spPr/>
        <p:txBody>
          <a:bodyPr/>
          <a:lstStyle/>
          <a:p>
            <a:r>
              <a:rPr lang="ja-JP"/>
              <a:t>通常のポインタとをauto_ptrに切り替えて使用すると、deleteを使用しなくても、自動でメモリを解放してくれる。</a:t>
            </a:r>
          </a:p>
        </p:txBody>
      </p:sp>
      <p:sp>
        <p:nvSpPr>
          <p:cNvPr id="20484" name="Text Box 4"/>
          <p:cNvSpPr txBox="1">
            <a:spLocks noChangeArrowheads="1"/>
          </p:cNvSpPr>
          <p:nvPr/>
        </p:nvSpPr>
        <p:spPr bwMode="auto">
          <a:xfrm>
            <a:off x="1187450" y="4652963"/>
            <a:ext cx="3673475" cy="849312"/>
          </a:xfrm>
          <a:prstGeom prst="rect">
            <a:avLst/>
          </a:prstGeom>
          <a:noFill/>
          <a:ln w="25400" cap="flat" cmpd="sng">
            <a:solidFill>
              <a:srgbClr val="333399"/>
            </a:solidFill>
            <a:miter lim="800000"/>
            <a:headEnd/>
            <a:tailEnd/>
          </a:ln>
          <a:effectLst/>
        </p:spPr>
        <p:txBody>
          <a:bodyPr>
            <a:spAutoFit/>
          </a:bodyPr>
          <a:lstStyle/>
          <a:p>
            <a:r>
              <a:rPr lang="ja-JP" sz="2400"/>
              <a:t>auto_ptr&lt;int&gt; ip(new int);</a:t>
            </a:r>
          </a:p>
          <a:p>
            <a:r>
              <a:rPr lang="ja-JP" sz="2400"/>
              <a:t>*ip = 10;</a:t>
            </a:r>
          </a:p>
        </p:txBody>
      </p:sp>
      <p:sp>
        <p:nvSpPr>
          <p:cNvPr id="20485" name="Text Box 5"/>
          <p:cNvSpPr txBox="1">
            <a:spLocks noChangeArrowheads="1"/>
          </p:cNvSpPr>
          <p:nvPr/>
        </p:nvSpPr>
        <p:spPr bwMode="auto">
          <a:xfrm>
            <a:off x="1189038" y="2636838"/>
            <a:ext cx="3671887" cy="1214437"/>
          </a:xfrm>
          <a:prstGeom prst="rect">
            <a:avLst/>
          </a:prstGeom>
          <a:noFill/>
          <a:ln w="25400" cap="flat" cmpd="sng">
            <a:solidFill>
              <a:srgbClr val="333399"/>
            </a:solidFill>
            <a:miter lim="800000"/>
            <a:headEnd/>
            <a:tailEnd/>
          </a:ln>
          <a:effectLst/>
        </p:spPr>
        <p:txBody>
          <a:bodyPr>
            <a:spAutoFit/>
          </a:bodyPr>
          <a:lstStyle/>
          <a:p>
            <a:r>
              <a:rPr lang="ja-JP" sz="2400"/>
              <a:t>int* ip = new int;</a:t>
            </a:r>
          </a:p>
          <a:p>
            <a:r>
              <a:rPr lang="ja-JP" sz="2400"/>
              <a:t>*ip = 10;</a:t>
            </a:r>
          </a:p>
          <a:p>
            <a:r>
              <a:rPr lang="ja-JP" sz="2400"/>
              <a:t>delete ip;</a:t>
            </a:r>
          </a:p>
        </p:txBody>
      </p:sp>
      <p:sp>
        <p:nvSpPr>
          <p:cNvPr id="20486" name="AutoShape 6"/>
          <p:cNvSpPr>
            <a:spLocks noChangeArrowheads="1"/>
          </p:cNvSpPr>
          <p:nvPr/>
        </p:nvSpPr>
        <p:spPr bwMode="auto">
          <a:xfrm>
            <a:off x="2771775" y="3933825"/>
            <a:ext cx="288925" cy="574675"/>
          </a:xfrm>
          <a:prstGeom prst="downArrow">
            <a:avLst>
              <a:gd name="adj1" fmla="val 50000"/>
              <a:gd name="adj2" fmla="val 49725"/>
            </a:avLst>
          </a:prstGeom>
          <a:solidFill>
            <a:schemeClr val="accent1"/>
          </a:solidFill>
          <a:ln w="9525" cmpd="sng">
            <a:solidFill>
              <a:schemeClr val="tx1"/>
            </a:solidFill>
            <a:miter lim="800000"/>
            <a:headEnd/>
            <a:tailEnd/>
          </a:ln>
          <a:effectLst/>
        </p:spPr>
        <p:txBody>
          <a:bodyPr vert="eaVert" anchor="ctr"/>
          <a:lstStyle/>
          <a:p>
            <a:endParaRPr lang="ja-JP" altLang="en-US"/>
          </a:p>
        </p:txBody>
      </p:sp>
      <p:sp>
        <p:nvSpPr>
          <p:cNvPr id="20487" name="AutoShape 7"/>
          <p:cNvSpPr>
            <a:spLocks noChangeArrowheads="1"/>
          </p:cNvSpPr>
          <p:nvPr/>
        </p:nvSpPr>
        <p:spPr bwMode="auto">
          <a:xfrm>
            <a:off x="5508625" y="4149725"/>
            <a:ext cx="2016125" cy="1223963"/>
          </a:xfrm>
          <a:prstGeom prst="wedgeRectCallout">
            <a:avLst>
              <a:gd name="adj1" fmla="val -80481"/>
              <a:gd name="adj2" fmla="val 19991"/>
            </a:avLst>
          </a:prstGeom>
          <a:solidFill>
            <a:schemeClr val="accent1"/>
          </a:solidFill>
          <a:ln w="9525" cmpd="sng">
            <a:solidFill>
              <a:schemeClr val="tx1"/>
            </a:solidFill>
            <a:miter lim="800000"/>
            <a:headEnd/>
            <a:tailEnd/>
          </a:ln>
          <a:effectLst/>
        </p:spPr>
        <p:txBody>
          <a:bodyPr anchor="ctr"/>
          <a:lstStyle/>
          <a:p>
            <a:pPr algn="ctr"/>
            <a:r>
              <a:rPr lang="ja-JP"/>
              <a:t>ipのライブサイクルが終わると、自動的にdeleteされる</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ph type="title"/>
          </p:nvPr>
        </p:nvSpPr>
        <p:spPr/>
        <p:txBody>
          <a:bodyPr/>
          <a:lstStyle/>
          <a:p>
            <a:r>
              <a:rPr lang="ja-JP"/>
              <a:t>auto_ptrは使えない？①</a:t>
            </a:r>
          </a:p>
        </p:txBody>
      </p:sp>
      <p:sp>
        <p:nvSpPr>
          <p:cNvPr id="21507" name="Rectangle 3"/>
          <p:cNvSpPr>
            <a:spLocks noChangeArrowheads="1"/>
          </p:cNvSpPr>
          <p:nvPr>
            <p:ph type="body" idx="1"/>
          </p:nvPr>
        </p:nvSpPr>
        <p:spPr/>
        <p:txBody>
          <a:bodyPr/>
          <a:lstStyle/>
          <a:p>
            <a:r>
              <a:rPr lang="ja-JP"/>
              <a:t>auto_ptrを別のauto_ptrに代入すると</a:t>
            </a:r>
          </a:p>
          <a:p>
            <a:r>
              <a:rPr lang="ja-JP" sz="2400"/>
              <a:t>auto_ptr&lt;</a:t>
            </a:r>
            <a:r>
              <a:rPr lang="ja-JP" sz="2400">
                <a:solidFill>
                  <a:srgbClr val="0033CC"/>
                </a:solidFill>
              </a:rPr>
              <a:t>int</a:t>
            </a:r>
            <a:r>
              <a:rPr lang="ja-JP" sz="2400"/>
              <a:t>&gt; p1(</a:t>
            </a:r>
            <a:r>
              <a:rPr lang="ja-JP" sz="2400">
                <a:solidFill>
                  <a:srgbClr val="0033CC"/>
                </a:solidFill>
              </a:rPr>
              <a:t>new </a:t>
            </a:r>
            <a:r>
              <a:rPr lang="ja-JP" sz="2400"/>
              <a:t>int);</a:t>
            </a:r>
          </a:p>
          <a:p>
            <a:pPr lvl="1">
              <a:buFontTx/>
              <a:buNone/>
            </a:pPr>
            <a:r>
              <a:rPr lang="ja-JP" sz="2400"/>
              <a:t>*p1 = 10;</a:t>
            </a:r>
          </a:p>
          <a:p>
            <a:pPr lvl="1">
              <a:buFontTx/>
              <a:buNone/>
            </a:pPr>
            <a:r>
              <a:rPr lang="ja-JP" sz="2400"/>
              <a:t>auto_ptr&lt;int&gt; p2 = p1;</a:t>
            </a:r>
          </a:p>
          <a:p>
            <a:pPr lvl="1">
              <a:buFontTx/>
              <a:buNone/>
            </a:pPr>
            <a:r>
              <a:rPr lang="ja-JP" sz="2400"/>
              <a:t>cout &lt;&lt; "p2: " &lt;&lt; *p2 &lt;&lt; endl;</a:t>
            </a:r>
          </a:p>
          <a:p>
            <a:pPr lvl="1">
              <a:buFontTx/>
              <a:buNone/>
            </a:pPr>
            <a:r>
              <a:rPr lang="ja-JP" sz="2400"/>
              <a:t>cout &lt;&lt; "p1: " &lt;&lt; *p1 &lt;&lt; endl; </a:t>
            </a:r>
            <a:r>
              <a:rPr lang="ja-JP" sz="2400">
                <a:solidFill>
                  <a:srgbClr val="008000"/>
                </a:solidFill>
              </a:rPr>
              <a:t>// ｺﾝﾊﾟｲﾙOK,実行時エラー</a:t>
            </a:r>
          </a:p>
          <a:p>
            <a:r>
              <a:rPr lang="ja-JP" sz="3100"/>
              <a:t>コンパイルは所有権が移動し、代入元のインスタンスを参照しようとすると実行時エラーになってしまう。</a:t>
            </a:r>
            <a:endParaRPr lang="ja-JP" sz="3100">
              <a:solidFill>
                <a:srgbClr val="008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ph type="title"/>
          </p:nvPr>
        </p:nvSpPr>
        <p:spPr/>
        <p:txBody>
          <a:bodyPr/>
          <a:lstStyle/>
          <a:p>
            <a:r>
              <a:rPr lang="ja-JP"/>
              <a:t>自己紹介</a:t>
            </a:r>
          </a:p>
        </p:txBody>
      </p:sp>
      <p:sp>
        <p:nvSpPr>
          <p:cNvPr id="4099" name="Rectangle 3"/>
          <p:cNvSpPr>
            <a:spLocks noChangeArrowheads="1"/>
          </p:cNvSpPr>
          <p:nvPr>
            <p:ph type="body" idx="1"/>
          </p:nvPr>
        </p:nvSpPr>
        <p:spPr/>
        <p:txBody>
          <a:bodyPr/>
          <a:lstStyle/>
          <a:p>
            <a:r>
              <a:rPr lang="ja-JP"/>
              <a:t>HM：ゼグラム（本名：清水 政宏、年齢：４４歳）</a:t>
            </a:r>
          </a:p>
          <a:p>
            <a:r>
              <a:rPr lang="ja-JP"/>
              <a:t>お仕事：北九州市小倉でシステム開発</a:t>
            </a:r>
          </a:p>
          <a:p>
            <a:pPr>
              <a:buFontTx/>
              <a:buNone/>
            </a:pPr>
            <a:r>
              <a:rPr lang="ja-JP"/>
              <a:t>   ４月以降はたぶん福岡市でお仕事</a:t>
            </a:r>
          </a:p>
          <a:p>
            <a:r>
              <a:rPr lang="ja-JP"/>
              <a:t>趣味：ガジェット(オモチャ)探し・集め</a:t>
            </a:r>
          </a:p>
          <a:p>
            <a:r>
              <a:rPr lang="ja-JP"/>
              <a:t>一番長く使った言語：C/C++</a:t>
            </a:r>
          </a:p>
          <a:p>
            <a:r>
              <a:rPr lang="ja-JP"/>
              <a:t>あまり好きではない言語：C/C++</a:t>
            </a:r>
          </a:p>
          <a:p>
            <a:r>
              <a:rPr lang="ja-JP"/>
              <a:t>好きな言語：Ruby</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ph type="title"/>
          </p:nvPr>
        </p:nvSpPr>
        <p:spPr/>
        <p:txBody>
          <a:bodyPr/>
          <a:lstStyle/>
          <a:p>
            <a:r>
              <a:rPr lang="ja-JP"/>
              <a:t>auto_ptrは使えない？②</a:t>
            </a:r>
          </a:p>
        </p:txBody>
      </p:sp>
      <p:sp>
        <p:nvSpPr>
          <p:cNvPr id="22531" name="Rectangle 3"/>
          <p:cNvSpPr>
            <a:spLocks noChangeArrowheads="1"/>
          </p:cNvSpPr>
          <p:nvPr>
            <p:ph type="body" idx="1"/>
          </p:nvPr>
        </p:nvSpPr>
        <p:spPr/>
        <p:txBody>
          <a:bodyPr/>
          <a:lstStyle/>
          <a:p>
            <a:r>
              <a:rPr lang="ja-JP"/>
              <a:t>また標準ライブラリのvectorなどのコンテナクラスにも格納することは出来ない</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ph type="title"/>
          </p:nvPr>
        </p:nvSpPr>
        <p:spPr/>
        <p:txBody>
          <a:bodyPr/>
          <a:lstStyle/>
          <a:p>
            <a:r>
              <a:rPr lang="ja-JP"/>
              <a:t>新しいスマートポインタ</a:t>
            </a:r>
          </a:p>
        </p:txBody>
      </p:sp>
      <p:sp>
        <p:nvSpPr>
          <p:cNvPr id="23555" name="Rectangle 3"/>
          <p:cNvSpPr>
            <a:spLocks noChangeArrowheads="1"/>
          </p:cNvSpPr>
          <p:nvPr>
            <p:ph type="body" idx="1"/>
          </p:nvPr>
        </p:nvSpPr>
        <p:spPr/>
        <p:txBody>
          <a:bodyPr/>
          <a:lstStyle/>
          <a:p>
            <a:r>
              <a:rPr lang="ja-JP" sz="2800"/>
              <a:t>Boostライブラリ登場 </a:t>
            </a:r>
          </a:p>
          <a:p>
            <a:pPr lvl="1"/>
            <a:r>
              <a:rPr lang="ja-JP" sz="2400"/>
              <a:t>Boostとは、C++標準化委員会の多くが参加して作成されたオープンソースライブラリ</a:t>
            </a:r>
          </a:p>
          <a:p>
            <a:pPr lvl="1"/>
            <a:r>
              <a:rPr lang="ja-JP" sz="2400"/>
              <a:t>Boostには新しい４つのスマートポインタが存在する「shared_ptr(weak_ptr), scoped_ptr,intrusive_ptr」</a:t>
            </a:r>
          </a:p>
          <a:p>
            <a:pPr lvl="1"/>
            <a:r>
              <a:rPr lang="ja-JP" sz="2400"/>
              <a:t>この内shared_ptr(weak_ptr)はC++0x(次期標準C++規格)にそのまま導入される</a:t>
            </a:r>
          </a:p>
          <a:p>
            <a:pPr lvl="2"/>
            <a:r>
              <a:rPr lang="ja-JP" sz="2000"/>
              <a:t>VC-2008(VC9)でVS2008SP1を適用すると、TR1としてshared_ptr(weak_ptr)使用可能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ph type="title"/>
          </p:nvPr>
        </p:nvSpPr>
        <p:spPr/>
        <p:txBody>
          <a:bodyPr/>
          <a:lstStyle/>
          <a:p>
            <a:r>
              <a:rPr lang="ja-JP"/>
              <a:t>shared_ptr①</a:t>
            </a:r>
          </a:p>
        </p:txBody>
      </p:sp>
      <p:sp>
        <p:nvSpPr>
          <p:cNvPr id="24579" name="Rectangle 3"/>
          <p:cNvSpPr>
            <a:spLocks noChangeArrowheads="1"/>
          </p:cNvSpPr>
          <p:nvPr>
            <p:ph type="body" idx="1"/>
          </p:nvPr>
        </p:nvSpPr>
        <p:spPr/>
        <p:txBody>
          <a:bodyPr/>
          <a:lstStyle/>
          <a:p>
            <a:r>
              <a:rPr lang="ja-JP"/>
              <a:t>auto_ptrと同じような使い方が可能</a:t>
            </a:r>
          </a:p>
          <a:p>
            <a:pPr lvl="1">
              <a:buFontTx/>
              <a:buNone/>
            </a:pPr>
            <a:r>
              <a:rPr lang="ja-JP"/>
              <a:t>shared_ptr&lt;</a:t>
            </a:r>
            <a:r>
              <a:rPr lang="ja-JP">
                <a:solidFill>
                  <a:srgbClr val="0033CC"/>
                </a:solidFill>
              </a:rPr>
              <a:t>int</a:t>
            </a:r>
            <a:r>
              <a:rPr lang="ja-JP"/>
              <a:t>&gt; pi(</a:t>
            </a:r>
            <a:r>
              <a:rPr lang="ja-JP">
                <a:solidFill>
                  <a:srgbClr val="0033CC"/>
                </a:solidFill>
              </a:rPr>
              <a:t>new int</a:t>
            </a:r>
            <a:r>
              <a:rPr lang="ja-JP"/>
              <a:t>);</a:t>
            </a:r>
          </a:p>
          <a:p>
            <a:pPr lvl="1">
              <a:buFontTx/>
              <a:buNone/>
            </a:pPr>
            <a:r>
              <a:rPr lang="ja-JP"/>
              <a:t>*pi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ph type="title"/>
          </p:nvPr>
        </p:nvSpPr>
        <p:spPr/>
        <p:txBody>
          <a:bodyPr/>
          <a:lstStyle/>
          <a:p>
            <a:r>
              <a:rPr lang="ja-JP"/>
              <a:t>shared_ptr②</a:t>
            </a:r>
          </a:p>
        </p:txBody>
      </p:sp>
      <p:sp>
        <p:nvSpPr>
          <p:cNvPr id="25603" name="Rectangle 3"/>
          <p:cNvSpPr>
            <a:spLocks noChangeArrowheads="1"/>
          </p:cNvSpPr>
          <p:nvPr>
            <p:ph type="body" idx="1"/>
          </p:nvPr>
        </p:nvSpPr>
        <p:spPr/>
        <p:txBody>
          <a:bodyPr/>
          <a:lstStyle/>
          <a:p>
            <a:r>
              <a:rPr lang="ja-JP"/>
              <a:t>auto_ptrと違い所有権が無く、他のshared_ptrに代入しても、代入元もそのまま使用できる</a:t>
            </a:r>
          </a:p>
          <a:p>
            <a:pPr lvl="1">
              <a:buFontTx/>
              <a:buNone/>
            </a:pPr>
            <a:r>
              <a:rPr lang="ja-JP"/>
              <a:t>shared_ptr&lt;</a:t>
            </a:r>
            <a:r>
              <a:rPr lang="ja-JP">
                <a:solidFill>
                  <a:srgbClr val="0033CC"/>
                </a:solidFill>
              </a:rPr>
              <a:t>int</a:t>
            </a:r>
            <a:r>
              <a:rPr lang="ja-JP"/>
              <a:t>&gt; p1(</a:t>
            </a:r>
            <a:r>
              <a:rPr lang="ja-JP">
                <a:solidFill>
                  <a:srgbClr val="0033CC"/>
                </a:solidFill>
              </a:rPr>
              <a:t>new int</a:t>
            </a:r>
            <a:r>
              <a:rPr lang="ja-JP"/>
              <a:t>);</a:t>
            </a:r>
          </a:p>
          <a:p>
            <a:pPr lvl="1">
              <a:buFontTx/>
              <a:buNone/>
            </a:pPr>
            <a:r>
              <a:rPr lang="ja-JP"/>
              <a:t>shared_ptr&lt;</a:t>
            </a:r>
            <a:r>
              <a:rPr lang="ja-JP">
                <a:solidFill>
                  <a:srgbClr val="0033CC"/>
                </a:solidFill>
              </a:rPr>
              <a:t>int</a:t>
            </a:r>
            <a:r>
              <a:rPr lang="ja-JP"/>
              <a:t>&gt; p2 = p1;</a:t>
            </a:r>
          </a:p>
          <a:p>
            <a:pPr lvl="1">
              <a:buFontTx/>
              <a:buNone/>
            </a:pPr>
            <a:r>
              <a:rPr lang="ja-JP"/>
              <a:t>cout &lt;&lt; "p2: " &lt;&lt; *p2 &lt;&lt; endl;</a:t>
            </a:r>
          </a:p>
          <a:p>
            <a:pPr lvl="1">
              <a:buFontTx/>
              <a:buNone/>
            </a:pPr>
            <a:r>
              <a:rPr lang="ja-JP"/>
              <a:t>cout &lt;&lt; "p1: " &lt;&lt; *p1 &lt;&lt; endl;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ph type="title"/>
          </p:nvPr>
        </p:nvSpPr>
        <p:spPr/>
        <p:txBody>
          <a:bodyPr/>
          <a:lstStyle/>
          <a:p>
            <a:r>
              <a:rPr lang="ja-JP"/>
              <a:t>shared_ptr③</a:t>
            </a:r>
          </a:p>
        </p:txBody>
      </p:sp>
      <p:sp>
        <p:nvSpPr>
          <p:cNvPr id="26627" name="Rectangle 3"/>
          <p:cNvSpPr>
            <a:spLocks noChangeArrowheads="1"/>
          </p:cNvSpPr>
          <p:nvPr>
            <p:ph type="body" idx="1"/>
          </p:nvPr>
        </p:nvSpPr>
        <p:spPr/>
        <p:txBody>
          <a:bodyPr/>
          <a:lstStyle/>
          <a:p>
            <a:r>
              <a:rPr lang="ja-JP" sz="2800"/>
              <a:t>shared_ptrは参照カウンタを使ってメモリ管理を実現している</a:t>
            </a:r>
          </a:p>
          <a:p>
            <a:pPr lvl="2">
              <a:lnSpc>
                <a:spcPts val="1600"/>
              </a:lnSpc>
              <a:buFontTx/>
              <a:buNone/>
            </a:pPr>
            <a:r>
              <a:rPr lang="ja-JP" sz="2000"/>
              <a:t>{</a:t>
            </a:r>
          </a:p>
          <a:p>
            <a:pPr lvl="2">
              <a:lnSpc>
                <a:spcPts val="1600"/>
              </a:lnSpc>
              <a:buFontTx/>
              <a:buNone/>
            </a:pPr>
            <a:r>
              <a:rPr lang="ja-JP" sz="2000"/>
              <a:t>    shared_ptr&lt;</a:t>
            </a:r>
            <a:r>
              <a:rPr lang="ja-JP" sz="2000">
                <a:solidFill>
                  <a:srgbClr val="0033CC"/>
                </a:solidFill>
              </a:rPr>
              <a:t>int</a:t>
            </a:r>
            <a:r>
              <a:rPr lang="ja-JP" sz="2000"/>
              <a:t>&gt; p1(</a:t>
            </a:r>
            <a:r>
              <a:rPr lang="ja-JP" sz="2000">
                <a:solidFill>
                  <a:srgbClr val="0033CC"/>
                </a:solidFill>
              </a:rPr>
              <a:t>new int</a:t>
            </a:r>
            <a:r>
              <a:rPr lang="ja-JP" sz="2000"/>
              <a:t>);    </a:t>
            </a:r>
            <a:r>
              <a:rPr lang="ja-JP" sz="2000">
                <a:solidFill>
                  <a:srgbClr val="008000"/>
                </a:solidFill>
              </a:rPr>
              <a:t>// 参照カウント=1</a:t>
            </a:r>
          </a:p>
          <a:p>
            <a:pPr lvl="2">
              <a:lnSpc>
                <a:spcPts val="1600"/>
              </a:lnSpc>
              <a:buFontTx/>
              <a:buNone/>
            </a:pPr>
            <a:r>
              <a:rPr lang="ja-JP" sz="2000"/>
              <a:t>    {</a:t>
            </a:r>
          </a:p>
          <a:p>
            <a:pPr lvl="2">
              <a:lnSpc>
                <a:spcPts val="1600"/>
              </a:lnSpc>
              <a:buFontTx/>
              <a:buNone/>
            </a:pPr>
            <a:r>
              <a:rPr lang="ja-JP" sz="2000"/>
              <a:t>        shared_ptr&lt;</a:t>
            </a:r>
            <a:r>
              <a:rPr lang="ja-JP" sz="2000">
                <a:solidFill>
                  <a:srgbClr val="0033CC"/>
                </a:solidFill>
              </a:rPr>
              <a:t>int</a:t>
            </a:r>
            <a:r>
              <a:rPr lang="ja-JP" sz="2000"/>
              <a:t>&gt; p2 = p1;     </a:t>
            </a:r>
            <a:r>
              <a:rPr lang="ja-JP" sz="2000">
                <a:solidFill>
                  <a:srgbClr val="008000"/>
                </a:solidFill>
              </a:rPr>
              <a:t>// 参照カウント=2</a:t>
            </a:r>
          </a:p>
          <a:p>
            <a:pPr lvl="2">
              <a:lnSpc>
                <a:spcPts val="1600"/>
              </a:lnSpc>
              <a:buFontTx/>
              <a:buNone/>
            </a:pPr>
            <a:r>
              <a:rPr lang="ja-JP" sz="2000"/>
              <a:t>        {</a:t>
            </a:r>
          </a:p>
          <a:p>
            <a:pPr lvl="2">
              <a:lnSpc>
                <a:spcPts val="1600"/>
              </a:lnSpc>
              <a:buFontTx/>
              <a:buNone/>
            </a:pPr>
            <a:r>
              <a:rPr lang="ja-JP" sz="2000"/>
              <a:t>            shared_ptr&lt;</a:t>
            </a:r>
            <a:r>
              <a:rPr lang="ja-JP" sz="2000">
                <a:solidFill>
                  <a:srgbClr val="0033CC"/>
                </a:solidFill>
              </a:rPr>
              <a:t>int</a:t>
            </a:r>
            <a:r>
              <a:rPr lang="ja-JP" sz="2000"/>
              <a:t>&gt; p3 = p2;  </a:t>
            </a:r>
            <a:r>
              <a:rPr lang="ja-JP" sz="2000">
                <a:solidFill>
                  <a:srgbClr val="008000"/>
                </a:solidFill>
              </a:rPr>
              <a:t>// 参照カウント=3</a:t>
            </a:r>
          </a:p>
          <a:p>
            <a:pPr lvl="2">
              <a:lnSpc>
                <a:spcPts val="1600"/>
              </a:lnSpc>
              <a:buFontTx/>
              <a:buNone/>
            </a:pPr>
            <a:r>
              <a:rPr lang="ja-JP" sz="2000"/>
              <a:t>        }  </a:t>
            </a:r>
            <a:r>
              <a:rPr lang="ja-JP" sz="2000">
                <a:solidFill>
                  <a:srgbClr val="008000"/>
                </a:solidFill>
              </a:rPr>
              <a:t>// ここで参照カウント=2</a:t>
            </a:r>
          </a:p>
          <a:p>
            <a:pPr lvl="2">
              <a:lnSpc>
                <a:spcPts val="1600"/>
              </a:lnSpc>
              <a:buFontTx/>
              <a:buNone/>
            </a:pPr>
            <a:r>
              <a:rPr lang="ja-JP" sz="2000"/>
              <a:t>    } </a:t>
            </a:r>
            <a:r>
              <a:rPr lang="ja-JP" sz="2000">
                <a:solidFill>
                  <a:srgbClr val="008000"/>
                </a:solidFill>
              </a:rPr>
              <a:t>// ここで参照カウント=1</a:t>
            </a:r>
          </a:p>
          <a:p>
            <a:pPr lvl="2">
              <a:lnSpc>
                <a:spcPts val="1600"/>
              </a:lnSpc>
              <a:buFontTx/>
              <a:buNone/>
            </a:pPr>
            <a:r>
              <a:rPr lang="ja-JP" sz="2000"/>
              <a:t>} </a:t>
            </a:r>
            <a:r>
              <a:rPr lang="ja-JP" sz="2000">
                <a:solidFill>
                  <a:srgbClr val="008000"/>
                </a:solidFill>
              </a:rPr>
              <a:t>// ここで参照カウント=0になったのでインスタンスを解放</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ph type="title"/>
          </p:nvPr>
        </p:nvSpPr>
        <p:spPr/>
        <p:txBody>
          <a:bodyPr/>
          <a:lstStyle/>
          <a:p>
            <a:r>
              <a:rPr lang="ja-JP"/>
              <a:t>weak_ptr①</a:t>
            </a:r>
          </a:p>
        </p:txBody>
      </p:sp>
      <p:sp>
        <p:nvSpPr>
          <p:cNvPr id="27651" name="Rectangle 3"/>
          <p:cNvSpPr>
            <a:spLocks noChangeArrowheads="1"/>
          </p:cNvSpPr>
          <p:nvPr>
            <p:ph type="body" idx="1"/>
          </p:nvPr>
        </p:nvSpPr>
        <p:spPr/>
        <p:txBody>
          <a:bodyPr/>
          <a:lstStyle/>
          <a:p>
            <a:pPr>
              <a:lnSpc>
                <a:spcPct val="80000"/>
              </a:lnSpc>
            </a:pPr>
            <a:r>
              <a:rPr lang="ja-JP" sz="2400"/>
              <a:t>参照カウンタ方式のメモリ管理を使用した場合、参照先が参照元を参照するような循環参照ではインスタンスを解放できない</a:t>
            </a:r>
          </a:p>
          <a:p>
            <a:pPr lvl="1">
              <a:lnSpc>
                <a:spcPts val="1600"/>
              </a:lnSpc>
              <a:buFontTx/>
              <a:buNone/>
            </a:pPr>
            <a:r>
              <a:rPr lang="ja-JP" sz="2000"/>
              <a:t>struct UserData2;</a:t>
            </a:r>
          </a:p>
          <a:p>
            <a:pPr lvl="1">
              <a:lnSpc>
                <a:spcPts val="1600"/>
              </a:lnSpc>
              <a:buFontTx/>
              <a:buNone/>
            </a:pPr>
            <a:r>
              <a:rPr lang="ja-JP" sz="2000"/>
              <a:t>struct UserData1 {</a:t>
            </a:r>
          </a:p>
          <a:p>
            <a:pPr lvl="1">
              <a:lnSpc>
                <a:spcPts val="1600"/>
              </a:lnSpc>
              <a:buFontTx/>
              <a:buNone/>
            </a:pPr>
            <a:r>
              <a:rPr lang="ja-JP" sz="2000"/>
              <a:t>    shared_ptr&lt;UserData2&gt; op;</a:t>
            </a:r>
          </a:p>
          <a:p>
            <a:pPr lvl="1">
              <a:lnSpc>
                <a:spcPts val="1600"/>
              </a:lnSpc>
              <a:buFontTx/>
              <a:buNone/>
            </a:pPr>
            <a:r>
              <a:rPr lang="ja-JP" sz="2000"/>
              <a:t>};</a:t>
            </a:r>
          </a:p>
          <a:p>
            <a:pPr lvl="1">
              <a:lnSpc>
                <a:spcPts val="1600"/>
              </a:lnSpc>
              <a:buFontTx/>
              <a:buNone/>
            </a:pPr>
            <a:r>
              <a:rPr lang="ja-JP" sz="2000"/>
              <a:t>struct UserData2 {</a:t>
            </a:r>
          </a:p>
          <a:p>
            <a:pPr lvl="1">
              <a:lnSpc>
                <a:spcPts val="1600"/>
              </a:lnSpc>
              <a:buFontTx/>
              <a:buNone/>
            </a:pPr>
            <a:r>
              <a:rPr lang="ja-JP" sz="2000"/>
              <a:t>    shared_ptr&lt;UserData1&gt; op;</a:t>
            </a:r>
          </a:p>
          <a:p>
            <a:pPr lvl="1">
              <a:lnSpc>
                <a:spcPts val="1600"/>
              </a:lnSpc>
              <a:buFontTx/>
              <a:buNone/>
            </a:pPr>
            <a:r>
              <a:rPr lang="ja-JP" sz="2000"/>
              <a:t>};</a:t>
            </a:r>
          </a:p>
          <a:p>
            <a:pPr lvl="1">
              <a:lnSpc>
                <a:spcPts val="1600"/>
              </a:lnSpc>
              <a:buFontTx/>
              <a:buNone/>
            </a:pPr>
            <a:r>
              <a:rPr lang="ja-JP" sz="2000"/>
              <a:t>int main() {</a:t>
            </a:r>
          </a:p>
          <a:p>
            <a:pPr lvl="1">
              <a:lnSpc>
                <a:spcPts val="1600"/>
              </a:lnSpc>
              <a:buFontTx/>
              <a:buNone/>
            </a:pPr>
            <a:r>
              <a:rPr lang="ja-JP" sz="2000"/>
              <a:t>    shared_ptr&lt;UserData1&gt; p1(new UserData1());</a:t>
            </a:r>
          </a:p>
          <a:p>
            <a:pPr lvl="1">
              <a:lnSpc>
                <a:spcPts val="1600"/>
              </a:lnSpc>
              <a:buFontTx/>
              <a:buNone/>
            </a:pPr>
            <a:r>
              <a:rPr lang="ja-JP" sz="2000"/>
              <a:t>    shared_ptr&lt;UserData2&gt; p2(new UserData2());</a:t>
            </a:r>
          </a:p>
          <a:p>
            <a:pPr lvl="1">
              <a:lnSpc>
                <a:spcPts val="1600"/>
              </a:lnSpc>
              <a:buFontTx/>
              <a:buNone/>
            </a:pPr>
            <a:r>
              <a:rPr lang="ja-JP" sz="2000"/>
              <a:t>    p1-&gt;op = p2;</a:t>
            </a:r>
          </a:p>
          <a:p>
            <a:pPr lvl="1">
              <a:lnSpc>
                <a:spcPts val="1600"/>
              </a:lnSpc>
              <a:buFontTx/>
              <a:buNone/>
            </a:pPr>
            <a:r>
              <a:rPr lang="ja-JP" sz="2000"/>
              <a:t>    p2-&gt;op = p1;</a:t>
            </a:r>
          </a:p>
          <a:p>
            <a:pPr lvl="1">
              <a:lnSpc>
                <a:spcPts val="1600"/>
              </a:lnSpc>
              <a:buFontTx/>
              <a:buNone/>
            </a:pPr>
            <a:r>
              <a:rPr lang="ja-JP" sz="200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ph type="title"/>
          </p:nvPr>
        </p:nvSpPr>
        <p:spPr/>
        <p:txBody>
          <a:bodyPr/>
          <a:lstStyle/>
          <a:p>
            <a:r>
              <a:rPr lang="ja-JP"/>
              <a:t>weak_ptr②</a:t>
            </a:r>
          </a:p>
        </p:txBody>
      </p:sp>
      <p:sp>
        <p:nvSpPr>
          <p:cNvPr id="28675" name="Rectangle 3"/>
          <p:cNvSpPr>
            <a:spLocks noChangeArrowheads="1"/>
          </p:cNvSpPr>
          <p:nvPr>
            <p:ph type="body" idx="1"/>
          </p:nvPr>
        </p:nvSpPr>
        <p:spPr/>
        <p:txBody>
          <a:bodyPr/>
          <a:lstStyle/>
          <a:p>
            <a:r>
              <a:rPr lang="ja-JP" sz="2800"/>
              <a:t>weak_ptrは弱参照ポインタで参照カウントを増加させない</a:t>
            </a:r>
          </a:p>
          <a:p>
            <a:pPr lvl="1">
              <a:lnSpc>
                <a:spcPts val="1600"/>
              </a:lnSpc>
              <a:buFontTx/>
              <a:buNone/>
            </a:pPr>
            <a:r>
              <a:rPr lang="ja-JP" sz="2000"/>
              <a:t>struct UserData2;</a:t>
            </a:r>
          </a:p>
          <a:p>
            <a:pPr lvl="1">
              <a:lnSpc>
                <a:spcPts val="1600"/>
              </a:lnSpc>
              <a:buFontTx/>
              <a:buNone/>
            </a:pPr>
            <a:r>
              <a:rPr lang="ja-JP" sz="2000"/>
              <a:t>struct UserData1 {</a:t>
            </a:r>
          </a:p>
          <a:p>
            <a:pPr lvl="1">
              <a:lnSpc>
                <a:spcPts val="1600"/>
              </a:lnSpc>
              <a:buFontTx/>
              <a:buNone/>
            </a:pPr>
            <a:r>
              <a:rPr lang="ja-JP" sz="2000"/>
              <a:t>    shared_ptr&lt;UserData2&gt; op;</a:t>
            </a:r>
          </a:p>
          <a:p>
            <a:pPr lvl="1">
              <a:lnSpc>
                <a:spcPts val="1600"/>
              </a:lnSpc>
              <a:buFontTx/>
              <a:buNone/>
            </a:pPr>
            <a:r>
              <a:rPr lang="ja-JP" sz="2000"/>
              <a:t>};</a:t>
            </a:r>
          </a:p>
          <a:p>
            <a:pPr lvl="1">
              <a:lnSpc>
                <a:spcPts val="1600"/>
              </a:lnSpc>
              <a:buFontTx/>
              <a:buNone/>
            </a:pPr>
            <a:r>
              <a:rPr lang="ja-JP" sz="2000"/>
              <a:t>struct UserData2 {</a:t>
            </a:r>
          </a:p>
          <a:p>
            <a:pPr lvl="1">
              <a:lnSpc>
                <a:spcPts val="1600"/>
              </a:lnSpc>
              <a:buFontTx/>
              <a:buNone/>
            </a:pPr>
            <a:r>
              <a:rPr lang="ja-JP" sz="2000"/>
              <a:t>    weak_ptr&lt;UserData1&gt; op;</a:t>
            </a:r>
          </a:p>
          <a:p>
            <a:pPr lvl="1">
              <a:lnSpc>
                <a:spcPts val="1600"/>
              </a:lnSpc>
              <a:buFontTx/>
              <a:buNone/>
            </a:pPr>
            <a:r>
              <a:rPr lang="ja-JP" sz="2000"/>
              <a:t>};</a:t>
            </a:r>
          </a:p>
          <a:p>
            <a:pPr lvl="1">
              <a:lnSpc>
                <a:spcPts val="1600"/>
              </a:lnSpc>
              <a:buFontTx/>
              <a:buNone/>
            </a:pPr>
            <a:r>
              <a:rPr lang="ja-JP" sz="2000"/>
              <a:t>int main() {</a:t>
            </a:r>
          </a:p>
          <a:p>
            <a:pPr lvl="1">
              <a:lnSpc>
                <a:spcPts val="1600"/>
              </a:lnSpc>
              <a:buFontTx/>
              <a:buNone/>
            </a:pPr>
            <a:r>
              <a:rPr lang="ja-JP" sz="2000"/>
              <a:t>    shared_ptr&lt;UserData1&gt; p1(</a:t>
            </a:r>
            <a:r>
              <a:rPr lang="ja-JP" sz="2000">
                <a:solidFill>
                  <a:srgbClr val="0033CC"/>
                </a:solidFill>
              </a:rPr>
              <a:t>new </a:t>
            </a:r>
            <a:r>
              <a:rPr lang="ja-JP" sz="2000"/>
              <a:t>UserData1());</a:t>
            </a:r>
          </a:p>
          <a:p>
            <a:pPr lvl="1">
              <a:lnSpc>
                <a:spcPts val="1600"/>
              </a:lnSpc>
              <a:buFontTx/>
              <a:buNone/>
            </a:pPr>
            <a:r>
              <a:rPr lang="ja-JP" sz="2000"/>
              <a:t>    shared_ptr&lt;UserData2&gt; p2(</a:t>
            </a:r>
            <a:r>
              <a:rPr lang="ja-JP" sz="2000">
                <a:solidFill>
                  <a:srgbClr val="0033CC"/>
                </a:solidFill>
              </a:rPr>
              <a:t>new </a:t>
            </a:r>
            <a:r>
              <a:rPr lang="ja-JP" sz="2000"/>
              <a:t>UserData2());</a:t>
            </a:r>
          </a:p>
          <a:p>
            <a:pPr lvl="1">
              <a:lnSpc>
                <a:spcPts val="1600"/>
              </a:lnSpc>
              <a:buFontTx/>
              <a:buNone/>
            </a:pPr>
            <a:r>
              <a:rPr lang="ja-JP" sz="2000"/>
              <a:t>    p1-&gt;op = p2;</a:t>
            </a:r>
          </a:p>
          <a:p>
            <a:pPr lvl="1">
              <a:lnSpc>
                <a:spcPts val="1600"/>
              </a:lnSpc>
              <a:buFontTx/>
              <a:buNone/>
            </a:pPr>
            <a:r>
              <a:rPr lang="ja-JP" sz="2000"/>
              <a:t>    p2-&gt;op = p1;  </a:t>
            </a:r>
            <a:r>
              <a:rPr lang="ja-JP" sz="2000">
                <a:solidFill>
                  <a:srgbClr val="008000"/>
                </a:solidFill>
              </a:rPr>
              <a:t>// p1 の参照カウントは増加しない</a:t>
            </a:r>
          </a:p>
          <a:p>
            <a:pPr lvl="1">
              <a:lnSpc>
                <a:spcPts val="1600"/>
              </a:lnSpc>
              <a:buFontTx/>
              <a:buNone/>
            </a:pPr>
            <a:r>
              <a:rPr lang="ja-JP" sz="200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ph type="title"/>
          </p:nvPr>
        </p:nvSpPr>
        <p:spPr/>
        <p:txBody>
          <a:bodyPr/>
          <a:lstStyle/>
          <a:p>
            <a:r>
              <a:rPr lang="ja-JP" altLang="ja-JP"/>
              <a:t>scoped_ptr</a:t>
            </a:r>
          </a:p>
        </p:txBody>
      </p:sp>
      <p:sp>
        <p:nvSpPr>
          <p:cNvPr id="29699" name="Rectangle 3"/>
          <p:cNvSpPr>
            <a:spLocks noChangeArrowheads="1"/>
          </p:cNvSpPr>
          <p:nvPr>
            <p:ph type="body" idx="1"/>
          </p:nvPr>
        </p:nvSpPr>
        <p:spPr/>
        <p:txBody>
          <a:bodyPr/>
          <a:lstStyle/>
          <a:p>
            <a:r>
              <a:rPr lang="ja-JP"/>
              <a:t>scoped_ptrはauto_ptrやshared_ptrと違い、メモリ管理は行わない</a:t>
            </a:r>
          </a:p>
          <a:p>
            <a:r>
              <a:rPr lang="ja-JP"/>
              <a:t>その代わり代入は出来ない</a:t>
            </a:r>
          </a:p>
          <a:p>
            <a:pPr lvl="1">
              <a:lnSpc>
                <a:spcPts val="1800"/>
              </a:lnSpc>
              <a:buFontTx/>
              <a:buNone/>
            </a:pPr>
            <a:r>
              <a:rPr lang="ja-JP" sz="2400"/>
              <a:t>{</a:t>
            </a:r>
          </a:p>
          <a:p>
            <a:pPr lvl="1">
              <a:lnSpc>
                <a:spcPts val="1800"/>
              </a:lnSpc>
              <a:buFontTx/>
              <a:buNone/>
            </a:pPr>
            <a:r>
              <a:rPr lang="ja-JP" sz="2400"/>
              <a:t>    scoped_ptr&lt;</a:t>
            </a:r>
            <a:r>
              <a:rPr lang="ja-JP" sz="2400">
                <a:solidFill>
                  <a:srgbClr val="0033CC"/>
                </a:solidFill>
              </a:rPr>
              <a:t>int</a:t>
            </a:r>
            <a:r>
              <a:rPr lang="ja-JP" sz="2400"/>
              <a:t>&gt; p1(</a:t>
            </a:r>
            <a:r>
              <a:rPr lang="ja-JP" sz="2400">
                <a:solidFill>
                  <a:srgbClr val="0033CC"/>
                </a:solidFill>
              </a:rPr>
              <a:t>new int</a:t>
            </a:r>
            <a:r>
              <a:rPr lang="ja-JP" sz="2400"/>
              <a:t>);</a:t>
            </a:r>
          </a:p>
          <a:p>
            <a:pPr lvl="1">
              <a:lnSpc>
                <a:spcPts val="1800"/>
              </a:lnSpc>
              <a:buFontTx/>
              <a:buNone/>
            </a:pPr>
            <a:r>
              <a:rPr lang="ja-JP" sz="2400"/>
              <a:t>    *i = 10;</a:t>
            </a:r>
          </a:p>
          <a:p>
            <a:pPr lvl="1">
              <a:lnSpc>
                <a:spcPts val="1800"/>
              </a:lnSpc>
              <a:buFontTx/>
              <a:buNone/>
            </a:pPr>
            <a:r>
              <a:rPr lang="ja-JP" sz="2400"/>
              <a:t>    scoped_ptr&lt;</a:t>
            </a:r>
            <a:r>
              <a:rPr lang="ja-JP" sz="2400">
                <a:solidFill>
                  <a:srgbClr val="0033CC"/>
                </a:solidFill>
              </a:rPr>
              <a:t>int</a:t>
            </a:r>
            <a:r>
              <a:rPr lang="ja-JP" sz="2400"/>
              <a:t>&gt; p2 = p1;   // コンパイルエラー</a:t>
            </a:r>
          </a:p>
          <a:p>
            <a:pPr lvl="1">
              <a:lnSpc>
                <a:spcPts val="1800"/>
              </a:lnSpc>
              <a:buFontTx/>
              <a:buNone/>
            </a:pPr>
            <a:r>
              <a:rPr lang="ja-JP" sz="240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ph type="title"/>
          </p:nvPr>
        </p:nvSpPr>
        <p:spPr/>
        <p:txBody>
          <a:bodyPr/>
          <a:lstStyle/>
          <a:p>
            <a:r>
              <a:rPr lang="ja-JP" altLang="ja-JP"/>
              <a:t>unique_ptr</a:t>
            </a:r>
          </a:p>
        </p:txBody>
      </p:sp>
      <p:sp>
        <p:nvSpPr>
          <p:cNvPr id="30723" name="Rectangle 3"/>
          <p:cNvSpPr>
            <a:spLocks noChangeArrowheads="1"/>
          </p:cNvSpPr>
          <p:nvPr>
            <p:ph type="body" idx="1"/>
          </p:nvPr>
        </p:nvSpPr>
        <p:spPr/>
        <p:txBody>
          <a:bodyPr/>
          <a:lstStyle/>
          <a:p>
            <a:r>
              <a:rPr lang="ja-JP"/>
              <a:t>次期標準C++規格のC++0xには、auto_ptrの代わりにunique_ptrが導入される</a:t>
            </a:r>
          </a:p>
          <a:p>
            <a:r>
              <a:rPr lang="ja-JP"/>
              <a:t>C++0xのムーブセマンティックスと右辺値参照の機能を使い、auto_ptrの問題点を少し改良しているらしい。</a:t>
            </a:r>
          </a:p>
          <a:p>
            <a:r>
              <a:rPr lang="ja-JP"/>
              <a:t>C++0xの詳しい説明は：わんくま同盟　東京勉強会 #22の「C++0x 言語の未来を語る」by アキラさんをみましょう。</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ph type="title"/>
          </p:nvPr>
        </p:nvSpPr>
        <p:spPr/>
        <p:txBody>
          <a:bodyPr/>
          <a:lstStyle/>
          <a:p>
            <a:r>
              <a:rPr lang="ja-JP"/>
              <a:t>それぞれのスマートポインタ関係</a:t>
            </a:r>
          </a:p>
        </p:txBody>
      </p:sp>
      <p:graphicFrame>
        <p:nvGraphicFramePr>
          <p:cNvPr id="31747" name="Group 3"/>
          <p:cNvGraphicFramePr>
            <a:graphicFrameLocks noGrp="1"/>
          </p:cNvGraphicFramePr>
          <p:nvPr>
            <p:ph type="tbl" idx="1"/>
          </p:nvPr>
        </p:nvGraphicFramePr>
        <p:xfrm>
          <a:off x="539750" y="1196975"/>
          <a:ext cx="7993063" cy="4457700"/>
        </p:xfrm>
        <a:graphic>
          <a:graphicData uri="http://schemas.openxmlformats.org/drawingml/2006/table">
            <a:tbl>
              <a:tblPr/>
              <a:tblGrid>
                <a:gridCol w="1778000"/>
                <a:gridCol w="2754313"/>
                <a:gridCol w="3460750"/>
              </a:tblGrid>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1" i="0" u="none" strike="noStrike" cap="none" normalizeH="0" baseline="0" smtClean="0">
                          <a:ln>
                            <a:noFill/>
                          </a:ln>
                          <a:solidFill>
                            <a:srgbClr val="FFFFFF"/>
                          </a:solidFill>
                          <a:effectLst/>
                          <a:latin typeface="Calibri" pitchFamily="34" charset="0"/>
                          <a:ea typeface="ＭＳ Ｐゴシック" pitchFamily="50" charset="-128"/>
                        </a:rPr>
                        <a:t>C++03</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1" i="0" u="none" strike="noStrike" cap="none" normalizeH="0" baseline="0" smtClean="0">
                          <a:ln>
                            <a:noFill/>
                          </a:ln>
                          <a:solidFill>
                            <a:srgbClr val="FFFFFF"/>
                          </a:solidFill>
                          <a:effectLst/>
                          <a:latin typeface="Calibri" pitchFamily="34" charset="0"/>
                          <a:ea typeface="ＭＳ Ｐゴシック" pitchFamily="50" charset="-128"/>
                        </a:rPr>
                        <a:t>Boost</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1" i="0" u="none" strike="noStrike" cap="none" normalizeH="0" baseline="0" smtClean="0">
                          <a:ln>
                            <a:noFill/>
                          </a:ln>
                          <a:solidFill>
                            <a:srgbClr val="FFFFFF"/>
                          </a:solidFill>
                          <a:effectLst/>
                          <a:latin typeface="Calibri" pitchFamily="34" charset="0"/>
                          <a:ea typeface="ＭＳ Ｐゴシック" pitchFamily="50" charset="-128"/>
                        </a:rPr>
                        <a:t>C++0x</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4F81BD"/>
                    </a:solidFill>
                  </a:tcPr>
                </a:tc>
              </a:tr>
              <a:tr h="13223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effectLst/>
                          <a:latin typeface="Calibri" pitchFamily="34" charset="0"/>
                          <a:ea typeface="ＭＳ Ｐゴシック" pitchFamily="50" charset="-128"/>
                        </a:rPr>
                        <a:t>auto_ptr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ja-JP" altLang="ja-JP" sz="1800" b="0" i="0" u="none" strike="noStrike" cap="none" normalizeH="0" baseline="0" smtClean="0">
                        <a:ln>
                          <a:noFill/>
                        </a:ln>
                        <a:effectLst/>
                        <a:latin typeface="Calibri" pitchFamily="34" charset="0"/>
                        <a:ea typeface="ＭＳ Ｐゴシック" pitchFamily="50" charset="-128"/>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solidFill>
                            <a:schemeClr val="tx1"/>
                          </a:solidFill>
                          <a:effectLst/>
                          <a:latin typeface="Arial" pitchFamily="34" charset="0"/>
                          <a:ea typeface="ＭＳ Ｐゴシック" pitchFamily="50" charset="-128"/>
                        </a:rPr>
                        <a:t>unique_ptr</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400" b="0" i="0" u="none" strike="noStrike" cap="none" normalizeH="0" baseline="0" smtClean="0">
                          <a:ln>
                            <a:noFill/>
                          </a:ln>
                          <a:solidFill>
                            <a:schemeClr val="tx1"/>
                          </a:solidFill>
                          <a:effectLst/>
                          <a:latin typeface="Arial" pitchFamily="34" charset="0"/>
                          <a:ea typeface="ＭＳ Ｐゴシック" pitchFamily="50" charset="-128"/>
                        </a:rPr>
                        <a:t>(auto_ptrも互換性のために残される)</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5889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ja-JP" altLang="ja-JP" sz="1800" b="0" i="0" u="none" strike="noStrike" cap="none" normalizeH="0" baseline="0" smtClean="0">
                        <a:ln>
                          <a:noFill/>
                        </a:ln>
                        <a:effectLst/>
                        <a:latin typeface="Calibri" pitchFamily="34" charset="0"/>
                        <a:ea typeface="ＭＳ Ｐゴシック" pitchFamily="50" charset="-128"/>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effectLst/>
                          <a:latin typeface="Calibri" pitchFamily="34" charset="0"/>
                          <a:ea typeface="ＭＳ Ｐゴシック" pitchFamily="50" charset="-128"/>
                        </a:rPr>
                        <a:t>shared_ptr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effectLst/>
                          <a:latin typeface="Calibri" pitchFamily="34" charset="0"/>
                          <a:ea typeface="ＭＳ Ｐゴシック" pitchFamily="50" charset="-128"/>
                        </a:rPr>
                        <a:t>shared_ptr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r h="7191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ja-JP" altLang="ja-JP" sz="1800" b="0" i="0" u="none" strike="noStrike" cap="none" normalizeH="0" baseline="0" smtClean="0">
                        <a:ln>
                          <a:noFill/>
                        </a:ln>
                        <a:effectLst/>
                        <a:latin typeface="Calibri" pitchFamily="34" charset="0"/>
                        <a:ea typeface="ＭＳ Ｐゴシック" pitchFamily="50" charset="-128"/>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solidFill>
                            <a:schemeClr val="tx1"/>
                          </a:solidFill>
                          <a:effectLst/>
                          <a:latin typeface="Arial" pitchFamily="34" charset="0"/>
                          <a:ea typeface="ＭＳ Ｐゴシック" pitchFamily="50" charset="-128"/>
                        </a:rPr>
                        <a:t>weak_ptr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sz="2800" b="0" i="0" u="none" strike="noStrike" cap="none" normalizeH="0" baseline="0" smtClean="0">
                          <a:ln>
                            <a:noFill/>
                          </a:ln>
                          <a:solidFill>
                            <a:schemeClr val="tx1"/>
                          </a:solidFill>
                          <a:effectLst/>
                          <a:latin typeface="Arial" pitchFamily="34" charset="0"/>
                          <a:ea typeface="ＭＳ Ｐゴシック" pitchFamily="50" charset="-128"/>
                        </a:rPr>
                        <a:t>weak_ptr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0D8E8"/>
                    </a:solidFill>
                  </a:tcPr>
                </a:tc>
              </a:tr>
              <a:tr h="12366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ja-JP" altLang="ja-JP" sz="1800" b="0" i="0" u="none" strike="noStrike" cap="none" normalizeH="0" baseline="0" smtClean="0">
                        <a:ln>
                          <a:noFill/>
                        </a:ln>
                        <a:effectLst/>
                        <a:latin typeface="Calibri" pitchFamily="34" charset="0"/>
                        <a:ea typeface="ＭＳ Ｐゴシック" pitchFamily="50" charset="-128"/>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ja-JP" altLang="ja-JP" sz="2800" b="0" i="0" u="none" strike="noStrike" cap="none" normalizeH="0" baseline="0" smtClean="0">
                          <a:ln>
                            <a:noFill/>
                          </a:ln>
                          <a:solidFill>
                            <a:schemeClr val="tx1"/>
                          </a:solidFill>
                          <a:effectLst/>
                          <a:latin typeface="Arial" pitchFamily="34" charset="0"/>
                          <a:ea typeface="ＭＳ Ｐゴシック" pitchFamily="50" charset="-128"/>
                        </a:rPr>
                        <a:t>scoped_ptr</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ja-JP" sz="2800" b="0" i="0" u="none" strike="noStrike" cap="none" normalizeH="0" baseline="0" smtClean="0">
                        <a:ln>
                          <a:noFill/>
                        </a:ln>
                        <a:solidFill>
                          <a:schemeClr val="tx1"/>
                        </a:solidFill>
                        <a:effectLst/>
                        <a:latin typeface="Arial" pitchFamily="34" charset="0"/>
                        <a:ea typeface="ＭＳ Ｐゴシック" pitchFamily="50" charset="-128"/>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ph type="title"/>
          </p:nvPr>
        </p:nvSpPr>
        <p:spPr/>
        <p:txBody>
          <a:bodyPr/>
          <a:lstStyle/>
          <a:p>
            <a:r>
              <a:rPr lang="ja-JP" sz="2000"/>
              <a:t>C/C++の変数とC#の変数の違い</a:t>
            </a:r>
            <a:br>
              <a:rPr lang="ja-JP" sz="2000"/>
            </a:br>
            <a:r>
              <a:rPr lang="ja-JP"/>
              <a:t>インスタンスがスタック上に確保される値型①</a:t>
            </a:r>
          </a:p>
        </p:txBody>
      </p:sp>
      <p:sp>
        <p:nvSpPr>
          <p:cNvPr id="5123" name="Rectangle 3"/>
          <p:cNvSpPr>
            <a:spLocks noChangeArrowheads="1"/>
          </p:cNvSpPr>
          <p:nvPr>
            <p:ph type="body" idx="1"/>
          </p:nvPr>
        </p:nvSpPr>
        <p:spPr/>
        <p:txBody>
          <a:bodyPr/>
          <a:lstStyle/>
          <a:p>
            <a:r>
              <a:rPr lang="ja-JP"/>
              <a:t>C#の場合</a:t>
            </a:r>
          </a:p>
          <a:p>
            <a:pPr lvl="1"/>
            <a:r>
              <a:rPr lang="ja-JP"/>
              <a:t>int, double, char, byteなどstring以外の基本型とstruct定義したユーザ型</a:t>
            </a:r>
          </a:p>
          <a:p>
            <a:pPr lvl="2">
              <a:buFontTx/>
              <a:buNone/>
            </a:pPr>
            <a:r>
              <a:rPr lang="ja-JP">
                <a:solidFill>
                  <a:srgbClr val="0033CC"/>
                </a:solidFill>
              </a:rPr>
              <a:t>struct</a:t>
            </a:r>
            <a:r>
              <a:rPr lang="ja-JP"/>
              <a:t> UserData {</a:t>
            </a:r>
          </a:p>
          <a:p>
            <a:pPr lvl="2">
              <a:buFontTx/>
              <a:buNone/>
            </a:pPr>
            <a:r>
              <a:rPr lang="ja-JP"/>
              <a:t>    </a:t>
            </a:r>
            <a:r>
              <a:rPr lang="ja-JP">
                <a:solidFill>
                  <a:srgbClr val="0033CC"/>
                </a:solidFill>
              </a:rPr>
              <a:t>public</a:t>
            </a:r>
            <a:r>
              <a:rPr lang="ja-JP"/>
              <a:t> </a:t>
            </a:r>
            <a:r>
              <a:rPr lang="ja-JP">
                <a:solidFill>
                  <a:srgbClr val="0033CC"/>
                </a:solidFill>
              </a:rPr>
              <a:t>int</a:t>
            </a:r>
            <a:r>
              <a:rPr lang="ja-JP"/>
              <a:t> p1;</a:t>
            </a:r>
          </a:p>
          <a:p>
            <a:pPr lvl="2">
              <a:buFontTx/>
              <a:buNone/>
            </a:pPr>
            <a:r>
              <a:rPr lang="ja-JP"/>
              <a:t>    </a:t>
            </a:r>
            <a:r>
              <a:rPr lang="ja-JP">
                <a:solidFill>
                  <a:srgbClr val="0033CC"/>
                </a:solidFill>
              </a:rPr>
              <a:t>public</a:t>
            </a:r>
            <a:r>
              <a:rPr lang="ja-JP"/>
              <a:t> </a:t>
            </a:r>
            <a:r>
              <a:rPr lang="ja-JP">
                <a:solidFill>
                  <a:srgbClr val="0033CC"/>
                </a:solidFill>
              </a:rPr>
              <a:t>double</a:t>
            </a:r>
            <a:r>
              <a:rPr lang="ja-JP"/>
              <a:t> p2;</a:t>
            </a:r>
          </a:p>
          <a:p>
            <a:pPr lvl="2">
              <a:buFontTx/>
              <a:buNone/>
            </a:pPr>
            <a:r>
              <a:rPr lang="ja-JP"/>
              <a:t>}</a:t>
            </a:r>
          </a:p>
          <a:p>
            <a:pPr lvl="2">
              <a:buFontTx/>
              <a:buNone/>
            </a:pPr>
            <a:r>
              <a:rPr lang="ja-JP">
                <a:solidFill>
                  <a:srgbClr val="0033CC"/>
                </a:solidFill>
              </a:rPr>
              <a:t>int</a:t>
            </a:r>
            <a:r>
              <a:rPr lang="ja-JP"/>
              <a:t> a = 10;</a:t>
            </a:r>
          </a:p>
          <a:p>
            <a:pPr lvl="2">
              <a:buFontTx/>
              <a:buNone/>
            </a:pPr>
            <a:r>
              <a:rPr lang="ja-JP"/>
              <a:t>UserData b;    </a:t>
            </a:r>
            <a:r>
              <a:rPr lang="ja-JP">
                <a:solidFill>
                  <a:srgbClr val="008000"/>
                </a:solidFill>
              </a:rPr>
              <a:t>// structなのでインスタンスはスタック</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ph type="title"/>
          </p:nvPr>
        </p:nvSpPr>
        <p:spPr/>
        <p:txBody>
          <a:bodyPr/>
          <a:lstStyle/>
          <a:p>
            <a:r>
              <a:rPr lang="ja-JP" sz="2000"/>
              <a:t>C/C++の変数とC#の変数の違い</a:t>
            </a:r>
            <a:br>
              <a:rPr lang="ja-JP" sz="2000"/>
            </a:br>
            <a:r>
              <a:rPr lang="ja-JP"/>
              <a:t>インスタンスがスタック上に確保される値型②</a:t>
            </a:r>
          </a:p>
        </p:txBody>
      </p:sp>
      <p:sp>
        <p:nvSpPr>
          <p:cNvPr id="6147" name="Rectangle 3"/>
          <p:cNvSpPr>
            <a:spLocks noChangeArrowheads="1"/>
          </p:cNvSpPr>
          <p:nvPr>
            <p:ph type="body" idx="1"/>
          </p:nvPr>
        </p:nvSpPr>
        <p:spPr/>
        <p:txBody>
          <a:bodyPr/>
          <a:lstStyle/>
          <a:p>
            <a:r>
              <a:rPr lang="ja-JP"/>
              <a:t>C/C++の場合</a:t>
            </a:r>
          </a:p>
          <a:p>
            <a:pPr lvl="1"/>
            <a:r>
              <a:rPr lang="ja-JP"/>
              <a:t>基本的に全てのローカル変数のインスタンスは、スタック上に確保される</a:t>
            </a:r>
          </a:p>
          <a:p>
            <a:pPr lvl="2">
              <a:buFontTx/>
              <a:buNone/>
            </a:pPr>
            <a:r>
              <a:rPr lang="ja-JP">
                <a:solidFill>
                  <a:srgbClr val="0033CC"/>
                </a:solidFill>
              </a:rPr>
              <a:t>class</a:t>
            </a:r>
            <a:r>
              <a:rPr lang="ja-JP"/>
              <a:t> UserData {</a:t>
            </a:r>
          </a:p>
          <a:p>
            <a:pPr lvl="2">
              <a:buFontTx/>
              <a:buNone/>
            </a:pPr>
            <a:r>
              <a:rPr lang="ja-JP">
                <a:solidFill>
                  <a:srgbClr val="0033CC"/>
                </a:solidFill>
              </a:rPr>
              <a:t>public</a:t>
            </a:r>
            <a:r>
              <a:rPr lang="ja-JP"/>
              <a:t>:</a:t>
            </a:r>
          </a:p>
          <a:p>
            <a:pPr lvl="2">
              <a:buFontTx/>
              <a:buNone/>
            </a:pPr>
            <a:r>
              <a:rPr lang="ja-JP"/>
              <a:t>    </a:t>
            </a:r>
            <a:r>
              <a:rPr lang="ja-JP">
                <a:solidFill>
                  <a:srgbClr val="0033CC"/>
                </a:solidFill>
              </a:rPr>
              <a:t>int </a:t>
            </a:r>
            <a:r>
              <a:rPr lang="ja-JP"/>
              <a:t>p1;</a:t>
            </a:r>
          </a:p>
          <a:p>
            <a:pPr lvl="2">
              <a:buFontTx/>
              <a:buNone/>
            </a:pPr>
            <a:r>
              <a:rPr lang="ja-JP"/>
              <a:t>    </a:t>
            </a:r>
            <a:r>
              <a:rPr lang="ja-JP">
                <a:solidFill>
                  <a:srgbClr val="0033CC"/>
                </a:solidFill>
              </a:rPr>
              <a:t>double </a:t>
            </a:r>
            <a:r>
              <a:rPr lang="ja-JP"/>
              <a:t>p2;</a:t>
            </a:r>
          </a:p>
          <a:p>
            <a:pPr lvl="2">
              <a:buFontTx/>
              <a:buNone/>
            </a:pPr>
            <a:r>
              <a:rPr lang="ja-JP"/>
              <a:t>};</a:t>
            </a:r>
          </a:p>
          <a:p>
            <a:pPr lvl="2">
              <a:buFontTx/>
              <a:buNone/>
            </a:pPr>
            <a:r>
              <a:rPr lang="ja-JP">
                <a:solidFill>
                  <a:srgbClr val="0033CC"/>
                </a:solidFill>
              </a:rPr>
              <a:t>int </a:t>
            </a:r>
            <a:r>
              <a:rPr lang="ja-JP"/>
              <a:t>a = 10;</a:t>
            </a:r>
          </a:p>
          <a:p>
            <a:pPr lvl="2">
              <a:buFontTx/>
              <a:buNone/>
            </a:pPr>
            <a:r>
              <a:rPr lang="ja-JP"/>
              <a:t>UserData b;    </a:t>
            </a:r>
            <a:r>
              <a:rPr lang="ja-JP">
                <a:solidFill>
                  <a:srgbClr val="008000"/>
                </a:solidFill>
              </a:rPr>
              <a:t>// クラスでもインスタンスはスタック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ph type="title"/>
          </p:nvPr>
        </p:nvSpPr>
        <p:spPr/>
        <p:txBody>
          <a:bodyPr/>
          <a:lstStyle/>
          <a:p>
            <a:r>
              <a:rPr lang="ja-JP" sz="2000"/>
              <a:t>C/C++の変数とC#の変数の違い</a:t>
            </a:r>
            <a:br>
              <a:rPr lang="ja-JP" sz="2000"/>
            </a:br>
            <a:r>
              <a:rPr lang="ja-JP" sz="2000"/>
              <a:t>ヒープ上に確保される変数①</a:t>
            </a:r>
          </a:p>
        </p:txBody>
      </p:sp>
      <p:sp>
        <p:nvSpPr>
          <p:cNvPr id="7171" name="Rectangle 3"/>
          <p:cNvSpPr>
            <a:spLocks noChangeArrowheads="1"/>
          </p:cNvSpPr>
          <p:nvPr>
            <p:ph type="body" idx="1"/>
          </p:nvPr>
        </p:nvSpPr>
        <p:spPr/>
        <p:txBody>
          <a:bodyPr/>
          <a:lstStyle/>
          <a:p>
            <a:r>
              <a:rPr lang="ja-JP"/>
              <a:t>C#の場合(参照型)</a:t>
            </a:r>
          </a:p>
          <a:p>
            <a:pPr lvl="1"/>
            <a:r>
              <a:rPr lang="ja-JP"/>
              <a:t>stringや、classで定義したユーザ型はヒープ上に作成される</a:t>
            </a:r>
          </a:p>
          <a:p>
            <a:pPr lvl="2">
              <a:buFontTx/>
              <a:buNone/>
            </a:pPr>
            <a:r>
              <a:rPr lang="ja-JP">
                <a:solidFill>
                  <a:srgbClr val="0033CC"/>
                </a:solidFill>
              </a:rPr>
              <a:t>class</a:t>
            </a:r>
            <a:r>
              <a:rPr lang="ja-JP"/>
              <a:t> UserData {</a:t>
            </a:r>
          </a:p>
          <a:p>
            <a:pPr lvl="2">
              <a:buFontTx/>
              <a:buNone/>
            </a:pPr>
            <a:r>
              <a:rPr lang="ja-JP"/>
              <a:t>    </a:t>
            </a:r>
            <a:r>
              <a:rPr lang="ja-JP">
                <a:solidFill>
                  <a:srgbClr val="0033CC"/>
                </a:solidFill>
              </a:rPr>
              <a:t>public</a:t>
            </a:r>
            <a:r>
              <a:rPr lang="ja-JP"/>
              <a:t> </a:t>
            </a:r>
            <a:r>
              <a:rPr lang="ja-JP">
                <a:solidFill>
                  <a:srgbClr val="0033CC"/>
                </a:solidFill>
              </a:rPr>
              <a:t>int </a:t>
            </a:r>
            <a:r>
              <a:rPr lang="ja-JP"/>
              <a:t>p1;</a:t>
            </a:r>
          </a:p>
          <a:p>
            <a:pPr lvl="2">
              <a:buFontTx/>
              <a:buNone/>
            </a:pPr>
            <a:r>
              <a:rPr lang="ja-JP"/>
              <a:t>    </a:t>
            </a:r>
            <a:r>
              <a:rPr lang="ja-JP">
                <a:solidFill>
                  <a:srgbClr val="0033CC"/>
                </a:solidFill>
              </a:rPr>
              <a:t>public double </a:t>
            </a:r>
            <a:r>
              <a:rPr lang="ja-JP"/>
              <a:t>p2;</a:t>
            </a:r>
          </a:p>
          <a:p>
            <a:pPr lvl="2">
              <a:buFontTx/>
              <a:buNone/>
            </a:pPr>
            <a:r>
              <a:rPr lang="ja-JP"/>
              <a:t>}</a:t>
            </a:r>
          </a:p>
          <a:p>
            <a:pPr lvl="2">
              <a:buFontTx/>
              <a:buNone/>
            </a:pPr>
            <a:r>
              <a:rPr lang="ja-JP"/>
              <a:t>// newでインスタンスをヒープ上に確保し</a:t>
            </a:r>
          </a:p>
          <a:p>
            <a:pPr lvl="2">
              <a:buFontTx/>
              <a:buNone/>
            </a:pPr>
            <a:r>
              <a:rPr lang="ja-JP"/>
              <a:t>// スタック上の参照変数にアドレスを代入</a:t>
            </a:r>
          </a:p>
          <a:p>
            <a:pPr lvl="2">
              <a:buFontTx/>
              <a:buNone/>
            </a:pPr>
            <a:r>
              <a:rPr lang="ja-JP"/>
              <a:t>UserData a = </a:t>
            </a:r>
            <a:r>
              <a:rPr lang="ja-JP">
                <a:solidFill>
                  <a:srgbClr val="0033CC"/>
                </a:solidFill>
              </a:rPr>
              <a:t>new </a:t>
            </a:r>
            <a:r>
              <a:rPr lang="ja-JP"/>
              <a:t>UserData();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ph type="title"/>
          </p:nvPr>
        </p:nvSpPr>
        <p:spPr/>
        <p:txBody>
          <a:bodyPr/>
          <a:lstStyle/>
          <a:p>
            <a:r>
              <a:rPr lang="ja-JP" sz="2000"/>
              <a:t>C/C++の変数とC#の変数の違い</a:t>
            </a:r>
            <a:br>
              <a:rPr lang="ja-JP" sz="2000"/>
            </a:br>
            <a:r>
              <a:rPr lang="ja-JP" sz="2000"/>
              <a:t>ヒープ上に確保される変数②</a:t>
            </a:r>
          </a:p>
        </p:txBody>
      </p:sp>
      <p:sp>
        <p:nvSpPr>
          <p:cNvPr id="8195" name="Rectangle 3"/>
          <p:cNvSpPr>
            <a:spLocks noChangeArrowheads="1"/>
          </p:cNvSpPr>
          <p:nvPr>
            <p:ph type="body" idx="1"/>
          </p:nvPr>
        </p:nvSpPr>
        <p:spPr/>
        <p:txBody>
          <a:bodyPr/>
          <a:lstStyle/>
          <a:p>
            <a:r>
              <a:rPr lang="ja-JP"/>
              <a:t>C++の場合(ポインタ型)</a:t>
            </a:r>
          </a:p>
          <a:p>
            <a:pPr lvl="1"/>
            <a:r>
              <a:rPr lang="ja-JP"/>
              <a:t>C++言語の場合はstructやclassに関係なく全ての型をnewでヒープ上から確保しポインタ変数に確保したアドレスを入れることで、C#の参照型と同じように使用する</a:t>
            </a:r>
          </a:p>
          <a:p>
            <a:pPr lvl="2">
              <a:buFontTx/>
              <a:buNone/>
            </a:pPr>
            <a:r>
              <a:rPr lang="ja-JP">
                <a:solidFill>
                  <a:srgbClr val="0033CC"/>
                </a:solidFill>
              </a:rPr>
              <a:t>struct </a:t>
            </a:r>
            <a:r>
              <a:rPr lang="ja-JP"/>
              <a:t>UserData {</a:t>
            </a:r>
          </a:p>
          <a:p>
            <a:pPr lvl="2">
              <a:buFontTx/>
              <a:buNone/>
            </a:pPr>
            <a:r>
              <a:rPr lang="ja-JP"/>
              <a:t>    </a:t>
            </a:r>
            <a:r>
              <a:rPr lang="ja-JP">
                <a:solidFill>
                  <a:srgbClr val="0033CC"/>
                </a:solidFill>
              </a:rPr>
              <a:t>int </a:t>
            </a:r>
            <a:r>
              <a:rPr lang="ja-JP"/>
              <a:t>p1;</a:t>
            </a:r>
          </a:p>
          <a:p>
            <a:pPr lvl="2">
              <a:buFontTx/>
              <a:buNone/>
            </a:pPr>
            <a:r>
              <a:rPr lang="ja-JP"/>
              <a:t>    </a:t>
            </a:r>
            <a:r>
              <a:rPr lang="ja-JP">
                <a:solidFill>
                  <a:srgbClr val="0033CC"/>
                </a:solidFill>
              </a:rPr>
              <a:t>double </a:t>
            </a:r>
            <a:r>
              <a:rPr lang="ja-JP"/>
              <a:t>p2;</a:t>
            </a:r>
          </a:p>
          <a:p>
            <a:pPr lvl="2">
              <a:buFontTx/>
              <a:buNone/>
            </a:pPr>
            <a:r>
              <a:rPr lang="ja-JP"/>
              <a:t>};</a:t>
            </a:r>
          </a:p>
          <a:p>
            <a:pPr lvl="2">
              <a:buFontTx/>
              <a:buNone/>
            </a:pPr>
            <a:r>
              <a:rPr lang="ja-JP"/>
              <a:t>UserData* a = </a:t>
            </a:r>
            <a:r>
              <a:rPr lang="ja-JP">
                <a:solidFill>
                  <a:srgbClr val="0033CC"/>
                </a:solidFill>
              </a:rPr>
              <a:t>new </a:t>
            </a:r>
            <a:r>
              <a:rPr lang="ja-JP"/>
              <a:t>UserData();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ph type="title"/>
          </p:nvPr>
        </p:nvSpPr>
        <p:spPr/>
        <p:txBody>
          <a:bodyPr/>
          <a:lstStyle/>
          <a:p>
            <a:r>
              <a:rPr lang="ja-JP"/>
              <a:t>多態性の実現に対して(C#)</a:t>
            </a:r>
          </a:p>
        </p:txBody>
      </p:sp>
      <p:sp>
        <p:nvSpPr>
          <p:cNvPr id="9219" name="Rectangle 3"/>
          <p:cNvSpPr>
            <a:spLocks noChangeArrowheads="1"/>
          </p:cNvSpPr>
          <p:nvPr>
            <p:ph type="body" idx="1"/>
          </p:nvPr>
        </p:nvSpPr>
        <p:spPr/>
        <p:txBody>
          <a:bodyPr/>
          <a:lstStyle/>
          <a:p>
            <a:r>
              <a:rPr lang="ja-JP"/>
              <a:t>C#の値型変数では、多態性を実現することはできない。</a:t>
            </a:r>
          </a:p>
          <a:p>
            <a:r>
              <a:rPr lang="ja-JP"/>
              <a:t>C#で多態性を実現するには、参照型変数を使用しなければならない。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ph type="title"/>
          </p:nvPr>
        </p:nvSpPr>
        <p:spPr/>
        <p:txBody>
          <a:bodyPr/>
          <a:lstStyle/>
          <a:p>
            <a:r>
              <a:rPr lang="ja-JP"/>
              <a:t>多態性の実現に対して(C++)</a:t>
            </a:r>
          </a:p>
        </p:txBody>
      </p:sp>
      <p:sp>
        <p:nvSpPr>
          <p:cNvPr id="10243" name="Rectangle 3"/>
          <p:cNvSpPr>
            <a:spLocks noChangeArrowheads="1"/>
          </p:cNvSpPr>
          <p:nvPr>
            <p:ph type="body" idx="1"/>
          </p:nvPr>
        </p:nvSpPr>
        <p:spPr/>
        <p:txBody>
          <a:bodyPr/>
          <a:lstStyle/>
          <a:p>
            <a:r>
              <a:rPr lang="ja-JP"/>
              <a:t>C++でも値型ある通常変数では、多態性は実現できない。</a:t>
            </a:r>
          </a:p>
          <a:p>
            <a:r>
              <a:rPr lang="ja-JP"/>
              <a:t>C++で多態性を実現するには、ポインタ変数を使用しなければならない。</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ph type="title"/>
          </p:nvPr>
        </p:nvSpPr>
        <p:spPr/>
        <p:txBody>
          <a:bodyPr/>
          <a:lstStyle/>
          <a:p>
            <a:r>
              <a:rPr lang="ja-JP"/>
              <a:t>C++にはGCが無い</a:t>
            </a:r>
          </a:p>
        </p:txBody>
      </p:sp>
      <p:sp>
        <p:nvSpPr>
          <p:cNvPr id="11267" name="Rectangle 3"/>
          <p:cNvSpPr>
            <a:spLocks noChangeArrowheads="1"/>
          </p:cNvSpPr>
          <p:nvPr>
            <p:ph type="body" idx="1"/>
          </p:nvPr>
        </p:nvSpPr>
        <p:spPr/>
        <p:txBody>
          <a:bodyPr/>
          <a:lstStyle/>
          <a:p>
            <a:r>
              <a:rPr lang="ja-JP"/>
              <a:t>昔ながらのC言語との互換性を重視しているC++/Objective-Cには、自動的にメモリ管理を行ってくれるGC(ガベージコレクション)が存在しない。</a:t>
            </a:r>
          </a:p>
          <a:p>
            <a:r>
              <a:rPr lang="ja-JP"/>
              <a:t>C++のnewでヒープから確保したメモリに対しての管理はプログラマが自力で行わなければならない。</a:t>
            </a:r>
          </a:p>
          <a:p>
            <a:r>
              <a:rPr lang="ja-JP"/>
              <a:t>オブジェクト使用言語としてGCが無いのは不便でしょうがない。</a:t>
            </a:r>
          </a:p>
        </p:txBody>
      </p:sp>
    </p:spTree>
  </p:cSld>
  <p:clrMapOvr>
    <a:masterClrMapping/>
  </p:clrMapOvr>
</p:sld>
</file>

<file path=ppt/theme/theme1.xml><?xml version="1.0" encoding="utf-8"?>
<a:theme xmlns:a="http://schemas.openxmlformats.org/drawingml/2006/main" name="スライドマスタN05">
  <a:themeElements>
    <a:clrScheme name="スライドマスタN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N05">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スライドマスタN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N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N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N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N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N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N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N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N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N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N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N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0</Pages>
  <Words>1924</Words>
  <Characters>0</Characters>
  <Application>Microsoft Office PowerPoint</Application>
  <DocSecurity>0</DocSecurity>
  <PresentationFormat>画面に合わせる (4:3)</PresentationFormat>
  <Lines>0</Lines>
  <Paragraphs>250</Paragraphs>
  <Slides>29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29</vt:i4>
      </vt:variant>
    </vt:vector>
  </HeadingPairs>
  <TitlesOfParts>
    <vt:vector size="35" baseType="lpstr">
      <vt:lpstr>Arial</vt:lpstr>
      <vt:lpstr>ＭＳ Ｐゴシック</vt:lpstr>
      <vt:lpstr>Wingdings</vt:lpstr>
      <vt:lpstr>Calibri</vt:lpstr>
      <vt:lpstr>ＭＳ Ｐ明朝</vt:lpstr>
      <vt:lpstr>スライドマスタN05</vt:lpstr>
      <vt:lpstr>Boostのスマートなポインタを使ってみる</vt:lpstr>
      <vt:lpstr>自己紹介</vt:lpstr>
      <vt:lpstr>C/C++の変数とC#の変数の違い インスタンスがスタック上に確保される値型①</vt:lpstr>
      <vt:lpstr>C/C++の変数とC#の変数の違い インスタンスがスタック上に確保される値型②</vt:lpstr>
      <vt:lpstr>C/C++の変数とC#の変数の違い ヒープ上に確保される変数①</vt:lpstr>
      <vt:lpstr>C/C++の変数とC#の変数の違い ヒープ上に確保される変数②</vt:lpstr>
      <vt:lpstr>多態性の実現に対して(C#)</vt:lpstr>
      <vt:lpstr>多態性の実現に対して(C++)</vt:lpstr>
      <vt:lpstr>C++にはGCが無い</vt:lpstr>
      <vt:lpstr>基本手的なGCの動作</vt:lpstr>
      <vt:lpstr>マークアンドスイープの例①</vt:lpstr>
      <vt:lpstr>マークアンドスイープの例②</vt:lpstr>
      <vt:lpstr>マークアンドスイープの例③</vt:lpstr>
      <vt:lpstr>C++でGCを実現できないのはなぜ①</vt:lpstr>
      <vt:lpstr>C++でGCを実現できないのはなぜ②</vt:lpstr>
      <vt:lpstr>GCについての現在の動向</vt:lpstr>
      <vt:lpstr>スマートポインタとは</vt:lpstr>
      <vt:lpstr>autp_ptr</vt:lpstr>
      <vt:lpstr>auto_ptrは使えない？①</vt:lpstr>
      <vt:lpstr>auto_ptrは使えない？②</vt:lpstr>
      <vt:lpstr>新しいスマートポインタ</vt:lpstr>
      <vt:lpstr>shared_ptr①</vt:lpstr>
      <vt:lpstr>shared_ptr②</vt:lpstr>
      <vt:lpstr>shared_ptr③</vt:lpstr>
      <vt:lpstr>weak_ptr①</vt:lpstr>
      <vt:lpstr>weak_ptr②</vt:lpstr>
      <vt:lpstr>scoped_ptr</vt:lpstr>
      <vt:lpstr>unique_ptr</vt:lpstr>
      <vt:lpstr>それぞれのスマートポインタ関係</vt:lpstr>
    </vt:vector>
  </TitlesOfParts>
  <Manager/>
  <Company>(株)アズテックシステム</Company>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F06</dc:title>
  <dc:subject/>
  <dc:creator>高萩 俊行</dc:creator>
  <cp:keywords/>
  <dc:description/>
  <cp:lastModifiedBy>わんくま同盟</cp:lastModifiedBy>
  <cp:revision>6</cp:revision>
  <cp:lastPrinted>1899-12-30T00:00:00Z</cp:lastPrinted>
  <dcterms:created xsi:type="dcterms:W3CDTF">2008-11-12T15:51:15Z</dcterms:created>
  <dcterms:modified xsi:type="dcterms:W3CDTF">2009-09-09T04:26:34Z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1041-6.3.0.1727</vt:lpwstr>
  </property>
</Properties>
</file>