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8" r:id="rId3"/>
    <p:sldId id="259" r:id="rId4"/>
    <p:sldId id="261" r:id="rId5"/>
    <p:sldId id="260" r:id="rId6"/>
    <p:sldId id="263" r:id="rId7"/>
    <p:sldId id="275" r:id="rId8"/>
    <p:sldId id="273" r:id="rId9"/>
    <p:sldId id="274" r:id="rId10"/>
    <p:sldId id="276" r:id="rId11"/>
    <p:sldId id="264" r:id="rId12"/>
    <p:sldId id="262" r:id="rId13"/>
    <p:sldId id="265" r:id="rId14"/>
    <p:sldId id="266" r:id="rId15"/>
    <p:sldId id="267" r:id="rId16"/>
    <p:sldId id="268" r:id="rId17"/>
    <p:sldId id="269" r:id="rId18"/>
    <p:sldId id="270" r:id="rId19"/>
    <p:sldId id="271" r:id="rId20"/>
    <p:sldId id="272" r:id="rId21"/>
    <p:sldId id="277" r:id="rId22"/>
    <p:sldId id="278" r:id="rId2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テーマ スタイル 2 - アクセント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1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9B5D50-B992-4A66-B70D-4BB30929CBA3}" type="doc">
      <dgm:prSet loTypeId="urn:microsoft.com/office/officeart/2005/8/layout/arrow5" loCatId="process" qsTypeId="urn:microsoft.com/office/officeart/2005/8/quickstyle/3d6" qsCatId="3D" csTypeId="urn:microsoft.com/office/officeart/2005/8/colors/accent1_2" csCatId="accent1" phldr="1"/>
      <dgm:spPr/>
      <dgm:t>
        <a:bodyPr/>
        <a:lstStyle/>
        <a:p>
          <a:endParaRPr kumimoji="1" lang="ja-JP" altLang="en-US"/>
        </a:p>
      </dgm:t>
    </dgm:pt>
    <dgm:pt modelId="{3D7D4647-A248-4443-B040-FD91CA60E281}">
      <dgm:prSet phldrT="[テキスト]"/>
      <dgm:spPr/>
      <dgm:t>
        <a:bodyPr/>
        <a:lstStyle/>
        <a:p>
          <a:r>
            <a:rPr kumimoji="1" lang="ja-JP" altLang="en-US" dirty="0" smtClean="0"/>
            <a:t>合法</a:t>
          </a:r>
          <a:endParaRPr kumimoji="1" lang="ja-JP" altLang="en-US" dirty="0"/>
        </a:p>
      </dgm:t>
    </dgm:pt>
    <dgm:pt modelId="{42E02B77-70EE-46D4-891F-85E3731C59C3}" type="parTrans" cxnId="{A509E3E3-E8E5-4D38-B1C4-1040A499B4FF}">
      <dgm:prSet/>
      <dgm:spPr/>
      <dgm:t>
        <a:bodyPr/>
        <a:lstStyle/>
        <a:p>
          <a:endParaRPr kumimoji="1" lang="ja-JP" altLang="en-US"/>
        </a:p>
      </dgm:t>
    </dgm:pt>
    <dgm:pt modelId="{AC4B9BF5-5F60-4923-9F8D-9785B7E4B8D0}" type="sibTrans" cxnId="{A509E3E3-E8E5-4D38-B1C4-1040A499B4FF}">
      <dgm:prSet/>
      <dgm:spPr/>
      <dgm:t>
        <a:bodyPr/>
        <a:lstStyle/>
        <a:p>
          <a:endParaRPr kumimoji="1" lang="ja-JP" altLang="en-US"/>
        </a:p>
      </dgm:t>
    </dgm:pt>
    <dgm:pt modelId="{7A2AB89D-A990-4B32-BD89-8C85CCCB7CF9}">
      <dgm:prSet phldrT="[テキスト]"/>
      <dgm:spPr/>
      <dgm:t>
        <a:bodyPr/>
        <a:lstStyle/>
        <a:p>
          <a:r>
            <a:rPr kumimoji="1" lang="ja-JP" altLang="en-US" dirty="0" smtClean="0"/>
            <a:t>違法</a:t>
          </a:r>
          <a:endParaRPr kumimoji="1" lang="ja-JP" altLang="en-US" dirty="0"/>
        </a:p>
      </dgm:t>
    </dgm:pt>
    <dgm:pt modelId="{E51145F1-EF74-4E24-9326-771107AFF082}" type="parTrans" cxnId="{2FE40F9F-5D29-4E8D-B13C-28E741E13C90}">
      <dgm:prSet/>
      <dgm:spPr/>
      <dgm:t>
        <a:bodyPr/>
        <a:lstStyle/>
        <a:p>
          <a:endParaRPr kumimoji="1" lang="ja-JP" altLang="en-US"/>
        </a:p>
      </dgm:t>
    </dgm:pt>
    <dgm:pt modelId="{397244E2-263B-49D4-9E09-91E5D9B50675}" type="sibTrans" cxnId="{2FE40F9F-5D29-4E8D-B13C-28E741E13C90}">
      <dgm:prSet/>
      <dgm:spPr/>
      <dgm:t>
        <a:bodyPr/>
        <a:lstStyle/>
        <a:p>
          <a:endParaRPr kumimoji="1" lang="ja-JP" altLang="en-US"/>
        </a:p>
      </dgm:t>
    </dgm:pt>
    <dgm:pt modelId="{19451D20-A45B-4231-B102-152C5E375FFB}" type="pres">
      <dgm:prSet presAssocID="{499B5D50-B992-4A66-B70D-4BB30929CBA3}" presName="diagram" presStyleCnt="0">
        <dgm:presLayoutVars>
          <dgm:dir/>
          <dgm:resizeHandles val="exact"/>
        </dgm:presLayoutVars>
      </dgm:prSet>
      <dgm:spPr/>
      <dgm:t>
        <a:bodyPr/>
        <a:lstStyle/>
        <a:p>
          <a:endParaRPr kumimoji="1" lang="ja-JP" altLang="en-US"/>
        </a:p>
      </dgm:t>
    </dgm:pt>
    <dgm:pt modelId="{2D6CE9AE-6E47-495D-96FC-817AB19111FD}" type="pres">
      <dgm:prSet presAssocID="{3D7D4647-A248-4443-B040-FD91CA60E281}" presName="arrow" presStyleLbl="node1" presStyleIdx="0" presStyleCnt="2">
        <dgm:presLayoutVars>
          <dgm:bulletEnabled val="1"/>
        </dgm:presLayoutVars>
      </dgm:prSet>
      <dgm:spPr/>
      <dgm:t>
        <a:bodyPr/>
        <a:lstStyle/>
        <a:p>
          <a:endParaRPr kumimoji="1" lang="ja-JP" altLang="en-US"/>
        </a:p>
      </dgm:t>
    </dgm:pt>
    <dgm:pt modelId="{E360C2A6-4C74-4914-A12C-58E705EC780A}" type="pres">
      <dgm:prSet presAssocID="{7A2AB89D-A990-4B32-BD89-8C85CCCB7CF9}" presName="arrow" presStyleLbl="node1" presStyleIdx="1" presStyleCnt="2">
        <dgm:presLayoutVars>
          <dgm:bulletEnabled val="1"/>
        </dgm:presLayoutVars>
      </dgm:prSet>
      <dgm:spPr/>
      <dgm:t>
        <a:bodyPr/>
        <a:lstStyle/>
        <a:p>
          <a:endParaRPr kumimoji="1" lang="ja-JP" altLang="en-US"/>
        </a:p>
      </dgm:t>
    </dgm:pt>
  </dgm:ptLst>
  <dgm:cxnLst>
    <dgm:cxn modelId="{2FE40F9F-5D29-4E8D-B13C-28E741E13C90}" srcId="{499B5D50-B992-4A66-B70D-4BB30929CBA3}" destId="{7A2AB89D-A990-4B32-BD89-8C85CCCB7CF9}" srcOrd="1" destOrd="0" parTransId="{E51145F1-EF74-4E24-9326-771107AFF082}" sibTransId="{397244E2-263B-49D4-9E09-91E5D9B50675}"/>
    <dgm:cxn modelId="{A509E3E3-E8E5-4D38-B1C4-1040A499B4FF}" srcId="{499B5D50-B992-4A66-B70D-4BB30929CBA3}" destId="{3D7D4647-A248-4443-B040-FD91CA60E281}" srcOrd="0" destOrd="0" parTransId="{42E02B77-70EE-46D4-891F-85E3731C59C3}" sibTransId="{AC4B9BF5-5F60-4923-9F8D-9785B7E4B8D0}"/>
    <dgm:cxn modelId="{CE307A67-9F5B-47FF-92CF-EC22F29BA98D}" type="presOf" srcId="{3D7D4647-A248-4443-B040-FD91CA60E281}" destId="{2D6CE9AE-6E47-495D-96FC-817AB19111FD}" srcOrd="0" destOrd="0" presId="urn:microsoft.com/office/officeart/2005/8/layout/arrow5"/>
    <dgm:cxn modelId="{73794BBB-BF89-4FA3-A532-A51669E73BBB}" type="presOf" srcId="{7A2AB89D-A990-4B32-BD89-8C85CCCB7CF9}" destId="{E360C2A6-4C74-4914-A12C-58E705EC780A}" srcOrd="0" destOrd="0" presId="urn:microsoft.com/office/officeart/2005/8/layout/arrow5"/>
    <dgm:cxn modelId="{DD334914-3866-4BBF-9D83-3BB8B294A966}" type="presOf" srcId="{499B5D50-B992-4A66-B70D-4BB30929CBA3}" destId="{19451D20-A45B-4231-B102-152C5E375FFB}" srcOrd="0" destOrd="0" presId="urn:microsoft.com/office/officeart/2005/8/layout/arrow5"/>
    <dgm:cxn modelId="{EF10FF63-513D-4462-9CF2-8AC0ABC56012}" type="presParOf" srcId="{19451D20-A45B-4231-B102-152C5E375FFB}" destId="{2D6CE9AE-6E47-495D-96FC-817AB19111FD}" srcOrd="0" destOrd="0" presId="urn:microsoft.com/office/officeart/2005/8/layout/arrow5"/>
    <dgm:cxn modelId="{905C8C81-5194-4878-8819-A8CF0B4F5EBC}" type="presParOf" srcId="{19451D20-A45B-4231-B102-152C5E375FFB}" destId="{E360C2A6-4C74-4914-A12C-58E705EC780A}" srcOrd="1" destOrd="0" presId="urn:microsoft.com/office/officeart/2005/8/layout/arrow5"/>
  </dgm:cxnLst>
  <dgm:bg/>
  <dgm:whole/>
</dgm:dataModel>
</file>

<file path=ppt/diagrams/data2.xml><?xml version="1.0" encoding="utf-8"?>
<dgm:dataModel xmlns:dgm="http://schemas.openxmlformats.org/drawingml/2006/diagram" xmlns:a="http://schemas.openxmlformats.org/drawingml/2006/main">
  <dgm:ptLst>
    <dgm:pt modelId="{8A62F669-D94E-4B53-9B17-0A74C14615C9}"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kumimoji="1" lang="ja-JP" altLang="en-US"/>
        </a:p>
      </dgm:t>
    </dgm:pt>
    <dgm:pt modelId="{61B4AD64-1B3E-4E95-BC24-C08C6D34D50C}">
      <dgm:prSet phldrT="[テキスト]"/>
      <dgm:spPr/>
      <dgm:t>
        <a:bodyPr/>
        <a:lstStyle/>
        <a:p>
          <a:r>
            <a:rPr kumimoji="1" lang="en-US" altLang="ja-JP" dirty="0" smtClean="0"/>
            <a:t>EAX</a:t>
          </a:r>
          <a:endParaRPr kumimoji="1" lang="ja-JP" altLang="en-US" dirty="0"/>
        </a:p>
      </dgm:t>
    </dgm:pt>
    <dgm:pt modelId="{5E73FE4E-10CA-4AA0-BC96-E7324E6FA41B}" type="parTrans" cxnId="{C63BDDC1-2CA7-45A8-A4BC-C0D65CDD6E2C}">
      <dgm:prSet/>
      <dgm:spPr/>
      <dgm:t>
        <a:bodyPr/>
        <a:lstStyle/>
        <a:p>
          <a:endParaRPr kumimoji="1" lang="ja-JP" altLang="en-US"/>
        </a:p>
      </dgm:t>
    </dgm:pt>
    <dgm:pt modelId="{543252E5-F92D-4D88-9471-D4D11404ED92}" type="sibTrans" cxnId="{C63BDDC1-2CA7-45A8-A4BC-C0D65CDD6E2C}">
      <dgm:prSet/>
      <dgm:spPr/>
      <dgm:t>
        <a:bodyPr/>
        <a:lstStyle/>
        <a:p>
          <a:endParaRPr kumimoji="1" lang="ja-JP" altLang="en-US"/>
        </a:p>
      </dgm:t>
    </dgm:pt>
    <dgm:pt modelId="{3808F314-97CF-4FD8-A9B6-FD19F824FC24}">
      <dgm:prSet phldrT="[テキスト]"/>
      <dgm:spPr/>
      <dgm:t>
        <a:bodyPr/>
        <a:lstStyle/>
        <a:p>
          <a:r>
            <a:rPr kumimoji="1" lang="en-US" altLang="ja-JP" dirty="0" smtClean="0"/>
            <a:t>AH</a:t>
          </a:r>
          <a:endParaRPr kumimoji="1" lang="ja-JP" altLang="en-US" dirty="0"/>
        </a:p>
      </dgm:t>
    </dgm:pt>
    <dgm:pt modelId="{22792378-D5DC-41BB-A4B7-E995EEE729F4}" type="parTrans" cxnId="{2517DCBA-9128-4110-964F-308492B77600}">
      <dgm:prSet/>
      <dgm:spPr/>
      <dgm:t>
        <a:bodyPr/>
        <a:lstStyle/>
        <a:p>
          <a:endParaRPr kumimoji="1" lang="ja-JP" altLang="en-US"/>
        </a:p>
      </dgm:t>
    </dgm:pt>
    <dgm:pt modelId="{9FAB08BB-FFC9-49AA-A51D-BE1A372E5350}" type="sibTrans" cxnId="{2517DCBA-9128-4110-964F-308492B77600}">
      <dgm:prSet/>
      <dgm:spPr/>
      <dgm:t>
        <a:bodyPr/>
        <a:lstStyle/>
        <a:p>
          <a:endParaRPr kumimoji="1" lang="ja-JP" altLang="en-US"/>
        </a:p>
      </dgm:t>
    </dgm:pt>
    <dgm:pt modelId="{15DDFCEE-F6D0-48D7-93EE-BE6544CE374B}">
      <dgm:prSet phldrT="[テキスト]"/>
      <dgm:spPr/>
      <dgm:t>
        <a:bodyPr/>
        <a:lstStyle/>
        <a:p>
          <a:r>
            <a:rPr kumimoji="1" lang="en-US" altLang="ja-JP" dirty="0" smtClean="0"/>
            <a:t>AX</a:t>
          </a:r>
          <a:endParaRPr kumimoji="1" lang="ja-JP" altLang="en-US" dirty="0"/>
        </a:p>
      </dgm:t>
    </dgm:pt>
    <dgm:pt modelId="{12470B0C-30AD-4868-875B-D803E4CF55B7}" type="parTrans" cxnId="{A00C5211-8B4B-4016-9951-3807689BCFD0}">
      <dgm:prSet/>
      <dgm:spPr/>
      <dgm:t>
        <a:bodyPr/>
        <a:lstStyle/>
        <a:p>
          <a:endParaRPr kumimoji="1" lang="ja-JP" altLang="en-US"/>
        </a:p>
      </dgm:t>
    </dgm:pt>
    <dgm:pt modelId="{8430C302-CE2B-4F35-A66D-67D32E047B5A}" type="sibTrans" cxnId="{A00C5211-8B4B-4016-9951-3807689BCFD0}">
      <dgm:prSet/>
      <dgm:spPr/>
      <dgm:t>
        <a:bodyPr/>
        <a:lstStyle/>
        <a:p>
          <a:endParaRPr kumimoji="1" lang="ja-JP" altLang="en-US"/>
        </a:p>
      </dgm:t>
    </dgm:pt>
    <dgm:pt modelId="{EFFDC194-3ED2-4C77-B9C8-A4596EB4187D}">
      <dgm:prSet phldrT="[テキスト]"/>
      <dgm:spPr/>
      <dgm:t>
        <a:bodyPr/>
        <a:lstStyle/>
        <a:p>
          <a:r>
            <a:rPr kumimoji="1" lang="en-US" altLang="ja-JP" dirty="0" smtClean="0"/>
            <a:t>AL</a:t>
          </a:r>
          <a:endParaRPr kumimoji="1" lang="ja-JP" altLang="en-US" dirty="0"/>
        </a:p>
      </dgm:t>
    </dgm:pt>
    <dgm:pt modelId="{F5A0A901-B63A-4904-80D4-3C0A8C5A8FED}" type="parTrans" cxnId="{4B6CE98B-E5A0-4E98-9E47-51508C5F725C}">
      <dgm:prSet/>
      <dgm:spPr/>
      <dgm:t>
        <a:bodyPr/>
        <a:lstStyle/>
        <a:p>
          <a:endParaRPr kumimoji="1" lang="ja-JP" altLang="en-US"/>
        </a:p>
      </dgm:t>
    </dgm:pt>
    <dgm:pt modelId="{2E8814C8-CD77-4275-8B2C-43246CBAE926}" type="sibTrans" cxnId="{4B6CE98B-E5A0-4E98-9E47-51508C5F725C}">
      <dgm:prSet/>
      <dgm:spPr/>
      <dgm:t>
        <a:bodyPr/>
        <a:lstStyle/>
        <a:p>
          <a:endParaRPr kumimoji="1" lang="ja-JP" altLang="en-US"/>
        </a:p>
      </dgm:t>
    </dgm:pt>
    <dgm:pt modelId="{C62E274E-1ECE-404D-9340-2FBAA35E6B51}" type="pres">
      <dgm:prSet presAssocID="{8A62F669-D94E-4B53-9B17-0A74C14615C9}" presName="Name0" presStyleCnt="0">
        <dgm:presLayoutVars>
          <dgm:chPref val="1"/>
          <dgm:dir/>
          <dgm:animOne val="branch"/>
          <dgm:animLvl val="lvl"/>
          <dgm:resizeHandles/>
        </dgm:presLayoutVars>
      </dgm:prSet>
      <dgm:spPr/>
      <dgm:t>
        <a:bodyPr/>
        <a:lstStyle/>
        <a:p>
          <a:endParaRPr kumimoji="1" lang="ja-JP" altLang="en-US"/>
        </a:p>
      </dgm:t>
    </dgm:pt>
    <dgm:pt modelId="{C11880C5-65ED-4D18-BB8E-4D38CA0215B2}" type="pres">
      <dgm:prSet presAssocID="{61B4AD64-1B3E-4E95-BC24-C08C6D34D50C}" presName="vertOne" presStyleCnt="0"/>
      <dgm:spPr/>
    </dgm:pt>
    <dgm:pt modelId="{B5A000C4-1C1B-4C04-A835-B7452EA63D76}" type="pres">
      <dgm:prSet presAssocID="{61B4AD64-1B3E-4E95-BC24-C08C6D34D50C}" presName="txOne" presStyleLbl="node0" presStyleIdx="0" presStyleCnt="1" custLinFactNeighborX="-6218" custLinFactNeighborY="-1525">
        <dgm:presLayoutVars>
          <dgm:chPref val="3"/>
        </dgm:presLayoutVars>
      </dgm:prSet>
      <dgm:spPr/>
      <dgm:t>
        <a:bodyPr/>
        <a:lstStyle/>
        <a:p>
          <a:endParaRPr kumimoji="1" lang="ja-JP" altLang="en-US"/>
        </a:p>
      </dgm:t>
    </dgm:pt>
    <dgm:pt modelId="{8C9F289E-9595-4E21-A254-E40A9DBB27A4}" type="pres">
      <dgm:prSet presAssocID="{61B4AD64-1B3E-4E95-BC24-C08C6D34D50C}" presName="parTransOne" presStyleCnt="0"/>
      <dgm:spPr/>
    </dgm:pt>
    <dgm:pt modelId="{F0B877E6-7AFD-4BDC-8541-195E382CCE28}" type="pres">
      <dgm:prSet presAssocID="{61B4AD64-1B3E-4E95-BC24-C08C6D34D50C}" presName="horzOne" presStyleCnt="0"/>
      <dgm:spPr/>
    </dgm:pt>
    <dgm:pt modelId="{C1D87C3E-D013-4F34-8C48-08001E89BEEB}" type="pres">
      <dgm:prSet presAssocID="{3808F314-97CF-4FD8-A9B6-FD19F824FC24}" presName="vertTwo" presStyleCnt="0"/>
      <dgm:spPr/>
    </dgm:pt>
    <dgm:pt modelId="{9B556350-5DDF-41AA-94E1-C0CA2A813F31}" type="pres">
      <dgm:prSet presAssocID="{3808F314-97CF-4FD8-A9B6-FD19F824FC24}" presName="txTwo" presStyleLbl="node2" presStyleIdx="0" presStyleCnt="2" custScaleX="26954" custLinFactY="4526" custLinFactNeighborX="41067" custLinFactNeighborY="100000">
        <dgm:presLayoutVars>
          <dgm:chPref val="3"/>
        </dgm:presLayoutVars>
      </dgm:prSet>
      <dgm:spPr/>
      <dgm:t>
        <a:bodyPr/>
        <a:lstStyle/>
        <a:p>
          <a:endParaRPr kumimoji="1" lang="ja-JP" altLang="en-US"/>
        </a:p>
      </dgm:t>
    </dgm:pt>
    <dgm:pt modelId="{0795993E-F9E6-4D39-BDE5-0811A37B0B44}" type="pres">
      <dgm:prSet presAssocID="{3808F314-97CF-4FD8-A9B6-FD19F824FC24}" presName="horzTwo" presStyleCnt="0"/>
      <dgm:spPr/>
    </dgm:pt>
    <dgm:pt modelId="{696A0A35-8C59-47FF-AB4E-47C5E864557B}" type="pres">
      <dgm:prSet presAssocID="{9FAB08BB-FFC9-49AA-A51D-BE1A372E5350}" presName="sibSpaceTwo" presStyleCnt="0"/>
      <dgm:spPr/>
    </dgm:pt>
    <dgm:pt modelId="{870C641C-8437-4E2A-BE1B-23FE807231B5}" type="pres">
      <dgm:prSet presAssocID="{15DDFCEE-F6D0-48D7-93EE-BE6544CE374B}" presName="vertTwo" presStyleCnt="0"/>
      <dgm:spPr/>
    </dgm:pt>
    <dgm:pt modelId="{D0F1E51B-E334-4559-AA03-41CEC1F332A7}" type="pres">
      <dgm:prSet presAssocID="{15DDFCEE-F6D0-48D7-93EE-BE6544CE374B}" presName="txTwo" presStyleLbl="node2" presStyleIdx="1" presStyleCnt="2" custScaleX="54804" custLinFactNeighborX="6591" custLinFactNeighborY="-33945">
        <dgm:presLayoutVars>
          <dgm:chPref val="3"/>
        </dgm:presLayoutVars>
      </dgm:prSet>
      <dgm:spPr/>
      <dgm:t>
        <a:bodyPr/>
        <a:lstStyle/>
        <a:p>
          <a:endParaRPr kumimoji="1" lang="ja-JP" altLang="en-US"/>
        </a:p>
      </dgm:t>
    </dgm:pt>
    <dgm:pt modelId="{CA099F8A-B5F1-4D1F-89E8-82731571C674}" type="pres">
      <dgm:prSet presAssocID="{15DDFCEE-F6D0-48D7-93EE-BE6544CE374B}" presName="parTransTwo" presStyleCnt="0"/>
      <dgm:spPr/>
    </dgm:pt>
    <dgm:pt modelId="{5CE47264-5D16-49CE-812F-203329F15FDA}" type="pres">
      <dgm:prSet presAssocID="{15DDFCEE-F6D0-48D7-93EE-BE6544CE374B}" presName="horzTwo" presStyleCnt="0"/>
      <dgm:spPr/>
    </dgm:pt>
    <dgm:pt modelId="{6EECCB5E-FE99-4D6F-A91F-51EC90944B5D}" type="pres">
      <dgm:prSet presAssocID="{EFFDC194-3ED2-4C77-B9C8-A4596EB4187D}" presName="vertThree" presStyleCnt="0"/>
      <dgm:spPr/>
    </dgm:pt>
    <dgm:pt modelId="{C0121313-D3DD-47FA-98B7-8528618AE7D3}" type="pres">
      <dgm:prSet presAssocID="{EFFDC194-3ED2-4C77-B9C8-A4596EB4187D}" presName="txThree" presStyleLbl="node3" presStyleIdx="0" presStyleCnt="1" custScaleX="25096" custLinFactNeighborX="21673" custLinFactNeighborY="-8353">
        <dgm:presLayoutVars>
          <dgm:chPref val="3"/>
        </dgm:presLayoutVars>
      </dgm:prSet>
      <dgm:spPr/>
      <dgm:t>
        <a:bodyPr/>
        <a:lstStyle/>
        <a:p>
          <a:endParaRPr kumimoji="1" lang="ja-JP" altLang="en-US"/>
        </a:p>
      </dgm:t>
    </dgm:pt>
    <dgm:pt modelId="{3360BAC0-3B70-4E39-A1CB-75F5B3331E7E}" type="pres">
      <dgm:prSet presAssocID="{EFFDC194-3ED2-4C77-B9C8-A4596EB4187D}" presName="horzThree" presStyleCnt="0"/>
      <dgm:spPr/>
    </dgm:pt>
  </dgm:ptLst>
  <dgm:cxnLst>
    <dgm:cxn modelId="{2517DCBA-9128-4110-964F-308492B77600}" srcId="{61B4AD64-1B3E-4E95-BC24-C08C6D34D50C}" destId="{3808F314-97CF-4FD8-A9B6-FD19F824FC24}" srcOrd="0" destOrd="0" parTransId="{22792378-D5DC-41BB-A4B7-E995EEE729F4}" sibTransId="{9FAB08BB-FFC9-49AA-A51D-BE1A372E5350}"/>
    <dgm:cxn modelId="{39F42BA7-4B48-4E03-B194-4224C6AB2D62}" type="presOf" srcId="{3808F314-97CF-4FD8-A9B6-FD19F824FC24}" destId="{9B556350-5DDF-41AA-94E1-C0CA2A813F31}" srcOrd="0" destOrd="0" presId="urn:microsoft.com/office/officeart/2005/8/layout/hierarchy4"/>
    <dgm:cxn modelId="{0BC00529-0287-40D0-94FD-80BD6637F365}" type="presOf" srcId="{8A62F669-D94E-4B53-9B17-0A74C14615C9}" destId="{C62E274E-1ECE-404D-9340-2FBAA35E6B51}" srcOrd="0" destOrd="0" presId="urn:microsoft.com/office/officeart/2005/8/layout/hierarchy4"/>
    <dgm:cxn modelId="{E963E845-9A51-4371-8AE3-E98CDC37F726}" type="presOf" srcId="{61B4AD64-1B3E-4E95-BC24-C08C6D34D50C}" destId="{B5A000C4-1C1B-4C04-A835-B7452EA63D76}" srcOrd="0" destOrd="0" presId="urn:microsoft.com/office/officeart/2005/8/layout/hierarchy4"/>
    <dgm:cxn modelId="{9702782A-9281-4295-AD7F-E4A3C7B0B9EB}" type="presOf" srcId="{15DDFCEE-F6D0-48D7-93EE-BE6544CE374B}" destId="{D0F1E51B-E334-4559-AA03-41CEC1F332A7}" srcOrd="0" destOrd="0" presId="urn:microsoft.com/office/officeart/2005/8/layout/hierarchy4"/>
    <dgm:cxn modelId="{2BF2A822-18E9-4DBD-B17D-31B57690B2B5}" type="presOf" srcId="{EFFDC194-3ED2-4C77-B9C8-A4596EB4187D}" destId="{C0121313-D3DD-47FA-98B7-8528618AE7D3}" srcOrd="0" destOrd="0" presId="urn:microsoft.com/office/officeart/2005/8/layout/hierarchy4"/>
    <dgm:cxn modelId="{C63BDDC1-2CA7-45A8-A4BC-C0D65CDD6E2C}" srcId="{8A62F669-D94E-4B53-9B17-0A74C14615C9}" destId="{61B4AD64-1B3E-4E95-BC24-C08C6D34D50C}" srcOrd="0" destOrd="0" parTransId="{5E73FE4E-10CA-4AA0-BC96-E7324E6FA41B}" sibTransId="{543252E5-F92D-4D88-9471-D4D11404ED92}"/>
    <dgm:cxn modelId="{4B6CE98B-E5A0-4E98-9E47-51508C5F725C}" srcId="{15DDFCEE-F6D0-48D7-93EE-BE6544CE374B}" destId="{EFFDC194-3ED2-4C77-B9C8-A4596EB4187D}" srcOrd="0" destOrd="0" parTransId="{F5A0A901-B63A-4904-80D4-3C0A8C5A8FED}" sibTransId="{2E8814C8-CD77-4275-8B2C-43246CBAE926}"/>
    <dgm:cxn modelId="{A00C5211-8B4B-4016-9951-3807689BCFD0}" srcId="{61B4AD64-1B3E-4E95-BC24-C08C6D34D50C}" destId="{15DDFCEE-F6D0-48D7-93EE-BE6544CE374B}" srcOrd="1" destOrd="0" parTransId="{12470B0C-30AD-4868-875B-D803E4CF55B7}" sibTransId="{8430C302-CE2B-4F35-A66D-67D32E047B5A}"/>
    <dgm:cxn modelId="{85E49395-CF97-448B-B98A-6871FD5F2AEA}" type="presParOf" srcId="{C62E274E-1ECE-404D-9340-2FBAA35E6B51}" destId="{C11880C5-65ED-4D18-BB8E-4D38CA0215B2}" srcOrd="0" destOrd="0" presId="urn:microsoft.com/office/officeart/2005/8/layout/hierarchy4"/>
    <dgm:cxn modelId="{77CF46EC-F0EA-4112-B045-141FD82D9562}" type="presParOf" srcId="{C11880C5-65ED-4D18-BB8E-4D38CA0215B2}" destId="{B5A000C4-1C1B-4C04-A835-B7452EA63D76}" srcOrd="0" destOrd="0" presId="urn:microsoft.com/office/officeart/2005/8/layout/hierarchy4"/>
    <dgm:cxn modelId="{5B3F47A8-802F-4CCC-A541-64DDAE634F9C}" type="presParOf" srcId="{C11880C5-65ED-4D18-BB8E-4D38CA0215B2}" destId="{8C9F289E-9595-4E21-A254-E40A9DBB27A4}" srcOrd="1" destOrd="0" presId="urn:microsoft.com/office/officeart/2005/8/layout/hierarchy4"/>
    <dgm:cxn modelId="{174F2CCE-2569-4C9C-A5E4-C3A091077BAB}" type="presParOf" srcId="{C11880C5-65ED-4D18-BB8E-4D38CA0215B2}" destId="{F0B877E6-7AFD-4BDC-8541-195E382CCE28}" srcOrd="2" destOrd="0" presId="urn:microsoft.com/office/officeart/2005/8/layout/hierarchy4"/>
    <dgm:cxn modelId="{ED4CDC87-A776-495D-9ACD-C2F7A6003C98}" type="presParOf" srcId="{F0B877E6-7AFD-4BDC-8541-195E382CCE28}" destId="{C1D87C3E-D013-4F34-8C48-08001E89BEEB}" srcOrd="0" destOrd="0" presId="urn:microsoft.com/office/officeart/2005/8/layout/hierarchy4"/>
    <dgm:cxn modelId="{2E48A7A9-F95F-43A4-8329-D32DAADC0611}" type="presParOf" srcId="{C1D87C3E-D013-4F34-8C48-08001E89BEEB}" destId="{9B556350-5DDF-41AA-94E1-C0CA2A813F31}" srcOrd="0" destOrd="0" presId="urn:microsoft.com/office/officeart/2005/8/layout/hierarchy4"/>
    <dgm:cxn modelId="{9F7BB215-C242-4252-A253-B83BF906CD27}" type="presParOf" srcId="{C1D87C3E-D013-4F34-8C48-08001E89BEEB}" destId="{0795993E-F9E6-4D39-BDE5-0811A37B0B44}" srcOrd="1" destOrd="0" presId="urn:microsoft.com/office/officeart/2005/8/layout/hierarchy4"/>
    <dgm:cxn modelId="{CDDF6C3F-C140-4372-BE6D-C344089670BE}" type="presParOf" srcId="{F0B877E6-7AFD-4BDC-8541-195E382CCE28}" destId="{696A0A35-8C59-47FF-AB4E-47C5E864557B}" srcOrd="1" destOrd="0" presId="urn:microsoft.com/office/officeart/2005/8/layout/hierarchy4"/>
    <dgm:cxn modelId="{FD8BE093-AB74-4E6F-9896-EA37D8C2E562}" type="presParOf" srcId="{F0B877E6-7AFD-4BDC-8541-195E382CCE28}" destId="{870C641C-8437-4E2A-BE1B-23FE807231B5}" srcOrd="2" destOrd="0" presId="urn:microsoft.com/office/officeart/2005/8/layout/hierarchy4"/>
    <dgm:cxn modelId="{14A7358E-B035-4DD0-BC5C-DAE83FBB14D7}" type="presParOf" srcId="{870C641C-8437-4E2A-BE1B-23FE807231B5}" destId="{D0F1E51B-E334-4559-AA03-41CEC1F332A7}" srcOrd="0" destOrd="0" presId="urn:microsoft.com/office/officeart/2005/8/layout/hierarchy4"/>
    <dgm:cxn modelId="{3109802A-4444-4276-80E5-F11BA1E0C624}" type="presParOf" srcId="{870C641C-8437-4E2A-BE1B-23FE807231B5}" destId="{CA099F8A-B5F1-4D1F-89E8-82731571C674}" srcOrd="1" destOrd="0" presId="urn:microsoft.com/office/officeart/2005/8/layout/hierarchy4"/>
    <dgm:cxn modelId="{0B06C9AB-EBF1-4011-93F4-1309D58A238D}" type="presParOf" srcId="{870C641C-8437-4E2A-BE1B-23FE807231B5}" destId="{5CE47264-5D16-49CE-812F-203329F15FDA}" srcOrd="2" destOrd="0" presId="urn:microsoft.com/office/officeart/2005/8/layout/hierarchy4"/>
    <dgm:cxn modelId="{F6AB5695-D103-4230-8B95-8AD01317966E}" type="presParOf" srcId="{5CE47264-5D16-49CE-812F-203329F15FDA}" destId="{6EECCB5E-FE99-4D6F-A91F-51EC90944B5D}" srcOrd="0" destOrd="0" presId="urn:microsoft.com/office/officeart/2005/8/layout/hierarchy4"/>
    <dgm:cxn modelId="{E8508B4D-8CFD-4943-9F33-3FA910E36ACE}" type="presParOf" srcId="{6EECCB5E-FE99-4D6F-A91F-51EC90944B5D}" destId="{C0121313-D3DD-47FA-98B7-8528618AE7D3}" srcOrd="0" destOrd="0" presId="urn:microsoft.com/office/officeart/2005/8/layout/hierarchy4"/>
    <dgm:cxn modelId="{D6862AF9-0D16-4C6E-99AB-68D5E42A3FF3}" type="presParOf" srcId="{6EECCB5E-FE99-4D6F-A91F-51EC90944B5D}" destId="{3360BAC0-3B70-4E39-A1CB-75F5B3331E7E}" srcOrd="1" destOrd="0" presId="urn:microsoft.com/office/officeart/2005/8/layout/hierarchy4"/>
  </dgm:cxnLst>
  <dgm:bg/>
  <dgm:whole/>
</dgm:dataModel>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5D7344-4FC3-4813-862C-C71691F25BE3}" type="datetimeFigureOut">
              <a:rPr kumimoji="1" lang="ja-JP" altLang="en-US" smtClean="0"/>
              <a:pPr/>
              <a:t>2009/3/11</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3F886F-5336-4C20-AFA3-200C3964CB3F}"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A3F886F-5336-4C20-AFA3-200C3964CB3F}" type="slidenum">
              <a:rPr kumimoji="1" lang="ja-JP" altLang="en-US" smtClean="0"/>
              <a:pPr/>
              <a:t>6</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A3F886F-5336-4C20-AFA3-200C3964CB3F}" type="slidenum">
              <a:rPr kumimoji="1" lang="ja-JP" altLang="en-US" smtClean="0"/>
              <a:pPr/>
              <a:t>17</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A3F886F-5336-4C20-AFA3-200C3964CB3F}" type="slidenum">
              <a:rPr kumimoji="1" lang="ja-JP" altLang="en-US" smtClean="0"/>
              <a:pPr/>
              <a:t>18</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A3F886F-5336-4C20-AFA3-200C3964CB3F}" type="slidenum">
              <a:rPr kumimoji="1" lang="ja-JP" altLang="en-US" smtClean="0"/>
              <a:pPr/>
              <a:t>19</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A3F886F-5336-4C20-AFA3-200C3964CB3F}" type="slidenum">
              <a:rPr kumimoji="1" lang="ja-JP" altLang="en-US" smtClean="0"/>
              <a:pPr/>
              <a:t>20</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A3F886F-5336-4C20-AFA3-200C3964CB3F}" type="slidenum">
              <a:rPr kumimoji="1" lang="ja-JP" altLang="en-US" smtClean="0"/>
              <a:pPr/>
              <a:t>21</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A3F886F-5336-4C20-AFA3-200C3964CB3F}" type="slidenum">
              <a:rPr kumimoji="1" lang="ja-JP" altLang="en-US" smtClean="0"/>
              <a:pPr/>
              <a:t>22</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A3F886F-5336-4C20-AFA3-200C3964CB3F}" type="slidenum">
              <a:rPr kumimoji="1" lang="ja-JP" altLang="en-US" smtClean="0"/>
              <a:pPr/>
              <a:t>7</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A3F886F-5336-4C20-AFA3-200C3964CB3F}" type="slidenum">
              <a:rPr kumimoji="1" lang="ja-JP" altLang="en-US" smtClean="0"/>
              <a:pPr/>
              <a:t>8</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A3F886F-5336-4C20-AFA3-200C3964CB3F}" type="slidenum">
              <a:rPr kumimoji="1" lang="ja-JP" altLang="en-US" smtClean="0"/>
              <a:pPr/>
              <a:t>9</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A3F886F-5336-4C20-AFA3-200C3964CB3F}" type="slidenum">
              <a:rPr kumimoji="1" lang="ja-JP" altLang="en-US" smtClean="0"/>
              <a:pPr/>
              <a:t>10</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A3F886F-5336-4C20-AFA3-200C3964CB3F}" type="slidenum">
              <a:rPr kumimoji="1" lang="ja-JP" altLang="en-US" smtClean="0"/>
              <a:pPr/>
              <a:t>11</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A3F886F-5336-4C20-AFA3-200C3964CB3F}" type="slidenum">
              <a:rPr kumimoji="1" lang="ja-JP" altLang="en-US" smtClean="0"/>
              <a:pPr/>
              <a:t>14</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A3F886F-5336-4C20-AFA3-200C3964CB3F}" type="slidenum">
              <a:rPr kumimoji="1" lang="ja-JP" altLang="en-US" smtClean="0"/>
              <a:pPr/>
              <a:t>15</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A3F886F-5336-4C20-AFA3-200C3964CB3F}" type="slidenum">
              <a:rPr kumimoji="1" lang="ja-JP" altLang="en-US" smtClean="0"/>
              <a:pPr/>
              <a:t>16</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7C36F696-71CA-459C-B98E-3CDDCCCB6CB8}" type="datetimeFigureOut">
              <a:rPr kumimoji="1" lang="ja-JP" altLang="en-US" smtClean="0"/>
              <a:pPr/>
              <a:t>2009/3/11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DE8B8AF-83B3-4F90-9AC4-525F56192862}"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7C36F696-71CA-459C-B98E-3CDDCCCB6CB8}" type="datetimeFigureOut">
              <a:rPr kumimoji="1" lang="ja-JP" altLang="en-US" smtClean="0"/>
              <a:pPr/>
              <a:t>2009/3/11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DE8B8AF-83B3-4F90-9AC4-525F56192862}" type="slidenum">
              <a:rPr kumimoji="1" lang="ja-JP" altLang="en-US" smtClean="0"/>
              <a:pPr/>
              <a:t>&lt;#&gt;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7C36F696-71CA-459C-B98E-3CDDCCCB6CB8}" type="datetimeFigureOut">
              <a:rPr kumimoji="1" lang="ja-JP" altLang="en-US" smtClean="0"/>
              <a:pPr/>
              <a:t>2009/3/11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DE8B8AF-83B3-4F90-9AC4-525F56192862}"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7C36F696-71CA-459C-B98E-3CDDCCCB6CB8}" type="datetimeFigureOut">
              <a:rPr kumimoji="1" lang="ja-JP" altLang="en-US" smtClean="0"/>
              <a:pPr/>
              <a:t>2009/3/11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DE8B8AF-83B3-4F90-9AC4-525F56192862}"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7C36F696-71CA-459C-B98E-3CDDCCCB6CB8}" type="datetimeFigureOut">
              <a:rPr kumimoji="1" lang="ja-JP" altLang="en-US" smtClean="0"/>
              <a:pPr/>
              <a:t>2009/3/11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DE8B8AF-83B3-4F90-9AC4-525F56192862}"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7C36F696-71CA-459C-B98E-3CDDCCCB6CB8}" type="datetimeFigureOut">
              <a:rPr kumimoji="1" lang="ja-JP" altLang="en-US" smtClean="0"/>
              <a:pPr/>
              <a:t>2009/3/11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DE8B8AF-83B3-4F90-9AC4-525F56192862}"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7C36F696-71CA-459C-B98E-3CDDCCCB6CB8}" type="datetimeFigureOut">
              <a:rPr kumimoji="1" lang="ja-JP" altLang="en-US" smtClean="0"/>
              <a:pPr/>
              <a:t>2009/3/11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ADE8B8AF-83B3-4F90-9AC4-525F56192862}"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7C36F696-71CA-459C-B98E-3CDDCCCB6CB8}" type="datetimeFigureOut">
              <a:rPr kumimoji="1" lang="ja-JP" altLang="en-US" smtClean="0"/>
              <a:pPr/>
              <a:t>2009/3/11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ADE8B8AF-83B3-4F90-9AC4-525F56192862}"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C36F696-71CA-459C-B98E-3CDDCCCB6CB8}" type="datetimeFigureOut">
              <a:rPr kumimoji="1" lang="ja-JP" altLang="en-US" smtClean="0"/>
              <a:pPr/>
              <a:t>2009/3/11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ADE8B8AF-83B3-4F90-9AC4-525F56192862}"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7C36F696-71CA-459C-B98E-3CDDCCCB6CB8}" type="datetimeFigureOut">
              <a:rPr kumimoji="1" lang="ja-JP" altLang="en-US" smtClean="0"/>
              <a:pPr/>
              <a:t>2009/3/11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DE8B8AF-83B3-4F90-9AC4-525F56192862}"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7C36F696-71CA-459C-B98E-3CDDCCCB6CB8}" type="datetimeFigureOut">
              <a:rPr kumimoji="1" lang="ja-JP" altLang="en-US" smtClean="0"/>
              <a:pPr/>
              <a:t>2009/3/11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DE8B8AF-83B3-4F90-9AC4-525F56192862}"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t="-6000" b="-6000"/>
          </a:stretch>
        </a:blipFill>
        <a:effectLst/>
      </p:bgPr>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36F696-71CA-459C-B98E-3CDDCCCB6CB8}" type="datetimeFigureOut">
              <a:rPr kumimoji="1" lang="ja-JP" altLang="en-US" smtClean="0"/>
              <a:pPr/>
              <a:t>2009/3/11</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E8B8AF-83B3-4F90-9AC4-525F56192862}"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 b="-10000"/>
          </a:stretch>
        </a:blipFill>
        <a:effectLst/>
      </p:bgPr>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785786" y="3000372"/>
            <a:ext cx="7772400" cy="1470025"/>
          </a:xfrm>
        </p:spPr>
        <p:txBody>
          <a:bodyPr/>
          <a:lstStyle/>
          <a:p>
            <a:pPr algn="r"/>
            <a:r>
              <a:rPr lang="ja-JP" altLang="en-US" dirty="0" smtClean="0"/>
              <a:t>ソフトウェアを</a:t>
            </a:r>
            <a:r>
              <a:rPr lang="ja-JP" altLang="en-US" dirty="0" smtClean="0">
                <a:solidFill>
                  <a:srgbClr val="FF0000"/>
                </a:solidFill>
              </a:rPr>
              <a:t>美味しく</a:t>
            </a:r>
            <a:r>
              <a:rPr lang="en-US" altLang="ja-JP" dirty="0" smtClean="0">
                <a:solidFill>
                  <a:srgbClr val="FF0000"/>
                </a:solidFill>
              </a:rPr>
              <a:t/>
            </a:r>
            <a:br>
              <a:rPr lang="en-US" altLang="ja-JP" dirty="0" smtClean="0">
                <a:solidFill>
                  <a:srgbClr val="FF0000"/>
                </a:solidFill>
              </a:rPr>
            </a:br>
            <a:r>
              <a:rPr lang="ja-JP" altLang="en-US" dirty="0" smtClean="0"/>
              <a:t>解析する方法</a:t>
            </a:r>
            <a:endParaRPr kumimoji="1" lang="ja-JP" altLang="en-US" dirty="0"/>
          </a:p>
        </p:txBody>
      </p:sp>
      <p:sp>
        <p:nvSpPr>
          <p:cNvPr id="4" name="正方形/長方形 3"/>
          <p:cNvSpPr/>
          <p:nvPr/>
        </p:nvSpPr>
        <p:spPr>
          <a:xfrm>
            <a:off x="5000628" y="5565338"/>
            <a:ext cx="4572000" cy="738664"/>
          </a:xfrm>
          <a:prstGeom prst="rect">
            <a:avLst/>
          </a:prstGeom>
        </p:spPr>
        <p:txBody>
          <a:bodyPr>
            <a:spAutoFit/>
          </a:bodyPr>
          <a:lstStyle/>
          <a:p>
            <a:r>
              <a:rPr lang="en-US" altLang="ja-JP" sz="2400" dirty="0" smtClean="0"/>
              <a:t>Will@ </a:t>
            </a:r>
            <a:r>
              <a:rPr lang="en-US" altLang="ja-JP" dirty="0" smtClean="0">
                <a:solidFill>
                  <a:schemeClr val="bg1">
                    <a:lumMod val="50000"/>
                  </a:schemeClr>
                </a:solidFill>
              </a:rPr>
              <a:t>Security Ark</a:t>
            </a:r>
          </a:p>
          <a:p>
            <a:r>
              <a:rPr lang="en-US" altLang="ja-JP" dirty="0" smtClean="0">
                <a:solidFill>
                  <a:schemeClr val="bg1">
                    <a:lumMod val="50000"/>
                  </a:schemeClr>
                </a:solidFill>
              </a:rPr>
              <a:t> </a:t>
            </a:r>
            <a:r>
              <a:rPr lang="en-US" altLang="ja-JP" dirty="0" smtClean="0">
                <a:solidFill>
                  <a:schemeClr val="bg1">
                    <a:lumMod val="75000"/>
                  </a:schemeClr>
                </a:solidFill>
              </a:rPr>
              <a:t>http://security.symphonic-net.com/</a:t>
            </a:r>
            <a:endParaRPr lang="ja-JP" altLang="en-US" dirty="0">
              <a:solidFill>
                <a:schemeClr val="bg1">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57224" y="214290"/>
            <a:ext cx="5500726" cy="600075"/>
          </a:xfrm>
        </p:spPr>
        <p:txBody>
          <a:bodyPr>
            <a:normAutofit fontScale="90000"/>
          </a:bodyPr>
          <a:lstStyle/>
          <a:p>
            <a:r>
              <a:rPr kumimoji="1" lang="ja-JP" altLang="en-US" dirty="0" smtClean="0"/>
              <a:t>関数の呼び出し規約</a:t>
            </a:r>
            <a:endParaRPr kumimoji="1" lang="ja-JP" altLang="en-US" dirty="0"/>
          </a:p>
        </p:txBody>
      </p:sp>
      <p:sp>
        <p:nvSpPr>
          <p:cNvPr id="4" name="テキスト ボックス 3"/>
          <p:cNvSpPr txBox="1"/>
          <p:nvPr/>
        </p:nvSpPr>
        <p:spPr>
          <a:xfrm>
            <a:off x="642910" y="1214422"/>
            <a:ext cx="7786742" cy="400110"/>
          </a:xfrm>
          <a:prstGeom prst="rect">
            <a:avLst/>
          </a:prstGeom>
          <a:noFill/>
        </p:spPr>
        <p:txBody>
          <a:bodyPr wrap="square" rtlCol="0">
            <a:spAutoFit/>
          </a:bodyPr>
          <a:lstStyle/>
          <a:p>
            <a:r>
              <a:rPr lang="en-US" altLang="ja-JP" sz="2000" dirty="0" smtClean="0"/>
              <a:t>C</a:t>
            </a:r>
            <a:r>
              <a:rPr lang="ja-JP" altLang="en-US" sz="2000" dirty="0" smtClean="0"/>
              <a:t>言語では主に</a:t>
            </a:r>
            <a:r>
              <a:rPr lang="en-US" altLang="ja-JP" sz="2000" dirty="0" err="1" smtClean="0"/>
              <a:t>cdecl</a:t>
            </a:r>
            <a:r>
              <a:rPr lang="ja-JP" altLang="en-US" sz="2000" dirty="0" smtClean="0"/>
              <a:t>が用いられている。</a:t>
            </a:r>
          </a:p>
        </p:txBody>
      </p:sp>
      <p:sp>
        <p:nvSpPr>
          <p:cNvPr id="6" name="テキスト ボックス 5"/>
          <p:cNvSpPr txBox="1"/>
          <p:nvPr/>
        </p:nvSpPr>
        <p:spPr>
          <a:xfrm>
            <a:off x="1071538" y="2928934"/>
            <a:ext cx="6643734" cy="2862322"/>
          </a:xfrm>
          <a:prstGeom prst="rect">
            <a:avLst/>
          </a:prstGeom>
          <a:noFill/>
        </p:spPr>
        <p:txBody>
          <a:bodyPr wrap="square" rtlCol="0">
            <a:spAutoFit/>
          </a:bodyPr>
          <a:lstStyle/>
          <a:p>
            <a:r>
              <a:rPr kumimoji="1" lang="ja-JP" altLang="en-US" dirty="0" smtClean="0"/>
              <a:t>１</a:t>
            </a:r>
            <a:r>
              <a:rPr kumimoji="1" lang="en-US" altLang="ja-JP" dirty="0" smtClean="0"/>
              <a:t>.</a:t>
            </a:r>
            <a:r>
              <a:rPr kumimoji="1" lang="ja-JP" altLang="en-US" dirty="0" smtClean="0"/>
              <a:t>の例　　　　</a:t>
            </a:r>
            <a:r>
              <a:rPr kumimoji="1" lang="en-US" altLang="ja-JP" dirty="0" err="1" smtClean="0"/>
              <a:t>f</a:t>
            </a:r>
            <a:r>
              <a:rPr lang="en-US" altLang="ja-JP" dirty="0" err="1" smtClean="0"/>
              <a:t>oo</a:t>
            </a:r>
            <a:r>
              <a:rPr lang="en-US" altLang="ja-JP" dirty="0" smtClean="0"/>
              <a:t>(</a:t>
            </a:r>
            <a:r>
              <a:rPr lang="en-US" altLang="ja-JP" dirty="0" err="1" smtClean="0"/>
              <a:t>int</a:t>
            </a:r>
            <a:r>
              <a:rPr lang="en-US" altLang="ja-JP" dirty="0" smtClean="0"/>
              <a:t> a1,int a2,int a3)</a:t>
            </a:r>
            <a:r>
              <a:rPr lang="ja-JP" altLang="en-US" dirty="0" smtClean="0"/>
              <a:t>という関数を呼び出す場合は</a:t>
            </a:r>
            <a:endParaRPr lang="en-US" altLang="ja-JP" dirty="0" smtClean="0"/>
          </a:p>
          <a:p>
            <a:r>
              <a:rPr lang="en-US" altLang="ja-JP" dirty="0" smtClean="0"/>
              <a:t>-------------------------------------------------</a:t>
            </a:r>
          </a:p>
          <a:p>
            <a:r>
              <a:rPr lang="en-US" altLang="ja-JP" dirty="0" smtClean="0"/>
              <a:t>push a3</a:t>
            </a:r>
          </a:p>
          <a:p>
            <a:r>
              <a:rPr lang="en-US" altLang="ja-JP" dirty="0" smtClean="0"/>
              <a:t>push a2</a:t>
            </a:r>
          </a:p>
          <a:p>
            <a:r>
              <a:rPr lang="en-US" altLang="ja-JP" dirty="0" smtClean="0"/>
              <a:t>push a1</a:t>
            </a:r>
          </a:p>
          <a:p>
            <a:r>
              <a:rPr lang="en-US" altLang="ja-JP" dirty="0" smtClean="0"/>
              <a:t>call </a:t>
            </a:r>
            <a:r>
              <a:rPr lang="en-US" altLang="ja-JP" dirty="0" err="1" smtClean="0"/>
              <a:t>foo</a:t>
            </a:r>
            <a:r>
              <a:rPr lang="en-US" altLang="ja-JP" dirty="0" smtClean="0"/>
              <a:t> </a:t>
            </a:r>
          </a:p>
          <a:p>
            <a:r>
              <a:rPr lang="en-US" altLang="ja-JP" dirty="0" smtClean="0"/>
              <a:t>-------------------------------------------------</a:t>
            </a:r>
          </a:p>
          <a:p>
            <a:endParaRPr lang="en-US" altLang="ja-JP" dirty="0" smtClean="0"/>
          </a:p>
          <a:p>
            <a:endParaRPr kumimoji="1" lang="en-US" altLang="ja-JP" dirty="0" smtClean="0"/>
          </a:p>
          <a:p>
            <a:endParaRPr kumimoji="1" lang="ja-JP" altLang="en-US" dirty="0"/>
          </a:p>
        </p:txBody>
      </p:sp>
      <p:sp>
        <p:nvSpPr>
          <p:cNvPr id="5" name="テキスト ボックス 4"/>
          <p:cNvSpPr txBox="1"/>
          <p:nvPr/>
        </p:nvSpPr>
        <p:spPr>
          <a:xfrm>
            <a:off x="1071538" y="1714488"/>
            <a:ext cx="6598281" cy="923330"/>
          </a:xfrm>
          <a:prstGeom prst="rect">
            <a:avLst/>
          </a:prstGeom>
          <a:noFill/>
        </p:spPr>
        <p:txBody>
          <a:bodyPr wrap="none" rtlCol="0">
            <a:spAutoFit/>
          </a:bodyPr>
          <a:lstStyle/>
          <a:p>
            <a:pPr marL="342900" indent="-342900">
              <a:buFont typeface="+mj-lt"/>
              <a:buAutoNum type="arabicPeriod"/>
            </a:pPr>
            <a:r>
              <a:rPr lang="en-US" altLang="ja-JP" dirty="0" err="1" smtClean="0"/>
              <a:t>cdecl</a:t>
            </a:r>
            <a:r>
              <a:rPr lang="ja-JP" altLang="en-US" dirty="0" smtClean="0"/>
              <a:t>では関数への引数は右から左の順でスタックに積まれる。</a:t>
            </a:r>
            <a:endParaRPr lang="en-US" altLang="ja-JP" dirty="0" smtClean="0"/>
          </a:p>
          <a:p>
            <a:pPr marL="342900" indent="-342900">
              <a:buFont typeface="+mj-lt"/>
              <a:buAutoNum type="arabicPeriod"/>
            </a:pPr>
            <a:r>
              <a:rPr lang="ja-JP" altLang="en-US" dirty="0" smtClean="0"/>
              <a:t>関数の戻り値は </a:t>
            </a:r>
            <a:r>
              <a:rPr lang="en-US" altLang="ja-JP" dirty="0" smtClean="0"/>
              <a:t>EAX</a:t>
            </a:r>
            <a:r>
              <a:rPr lang="ja-JP" altLang="en-US" dirty="0" smtClean="0"/>
              <a:t>（</a:t>
            </a:r>
            <a:r>
              <a:rPr lang="en-US" altLang="ja-JP" dirty="0" smtClean="0"/>
              <a:t>80x86</a:t>
            </a:r>
            <a:r>
              <a:rPr lang="ja-JP" altLang="en-US" dirty="0" smtClean="0"/>
              <a:t>のレジスタの一つ）に格納される。</a:t>
            </a:r>
            <a:endParaRPr lang="en-US" altLang="ja-JP" dirty="0" smtClean="0"/>
          </a:p>
          <a:p>
            <a:pPr marL="342900" indent="-342900">
              <a:buFont typeface="+mj-lt"/>
              <a:buAutoNum type="arabicPeriod"/>
            </a:pPr>
            <a:r>
              <a:rPr lang="ja-JP" altLang="en-US" smtClean="0"/>
              <a:t>スタックポインタ</a:t>
            </a:r>
            <a:r>
              <a:rPr lang="ja-JP" altLang="en-US" dirty="0" smtClean="0"/>
              <a:t>の処理は呼び出し側で行う。</a:t>
            </a:r>
            <a:endParaRPr kumimoji="1" lang="ja-JP" altLang="en-US" dirty="0"/>
          </a:p>
        </p:txBody>
      </p:sp>
      <p:sp>
        <p:nvSpPr>
          <p:cNvPr id="7" name="テキスト ボックス 6"/>
          <p:cNvSpPr txBox="1"/>
          <p:nvPr/>
        </p:nvSpPr>
        <p:spPr>
          <a:xfrm>
            <a:off x="1071538" y="5143513"/>
            <a:ext cx="4857784" cy="2031325"/>
          </a:xfrm>
          <a:prstGeom prst="rect">
            <a:avLst/>
          </a:prstGeom>
          <a:noFill/>
        </p:spPr>
        <p:txBody>
          <a:bodyPr wrap="square" rtlCol="0">
            <a:spAutoFit/>
          </a:bodyPr>
          <a:lstStyle/>
          <a:p>
            <a:r>
              <a:rPr lang="en-US" altLang="ja-JP" dirty="0" smtClean="0"/>
              <a:t>2</a:t>
            </a:r>
            <a:r>
              <a:rPr kumimoji="1" lang="en-US" altLang="ja-JP" dirty="0" smtClean="0"/>
              <a:t>.</a:t>
            </a:r>
            <a:r>
              <a:rPr kumimoji="1" lang="ja-JP" altLang="en-US" dirty="0" smtClean="0"/>
              <a:t>の例　　　　</a:t>
            </a:r>
            <a:r>
              <a:rPr kumimoji="1" lang="en-US" altLang="ja-JP" dirty="0" smtClean="0"/>
              <a:t>1</a:t>
            </a:r>
            <a:r>
              <a:rPr kumimoji="1" lang="ja-JP" altLang="en-US" dirty="0" smtClean="0"/>
              <a:t>を戻り値として返す場合</a:t>
            </a:r>
            <a:endParaRPr kumimoji="1" lang="en-US" altLang="ja-JP" dirty="0" smtClean="0"/>
          </a:p>
          <a:p>
            <a:r>
              <a:rPr lang="en-US" altLang="ja-JP" dirty="0" smtClean="0"/>
              <a:t>-------------------------------------------------</a:t>
            </a:r>
          </a:p>
          <a:p>
            <a:r>
              <a:rPr kumimoji="1" lang="en-US" altLang="ja-JP" dirty="0" err="1" smtClean="0"/>
              <a:t>mov</a:t>
            </a:r>
            <a:r>
              <a:rPr kumimoji="1" lang="en-US" altLang="ja-JP" dirty="0" smtClean="0"/>
              <a:t> eax,1</a:t>
            </a:r>
          </a:p>
          <a:p>
            <a:r>
              <a:rPr lang="en-US" altLang="ja-JP" dirty="0" smtClean="0"/>
              <a:t>ret</a:t>
            </a:r>
          </a:p>
          <a:p>
            <a:r>
              <a:rPr lang="en-US" altLang="ja-JP" dirty="0" smtClean="0"/>
              <a:t>-------------------------------------------------</a:t>
            </a:r>
          </a:p>
          <a:p>
            <a:endParaRPr kumimoji="1" lang="en-US" altLang="ja-JP" dirty="0" smtClean="0"/>
          </a:p>
          <a:p>
            <a:endParaRPr kumimoji="1" lang="ja-JP" altLang="en-US" dirty="0"/>
          </a:p>
        </p:txBody>
      </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57224" y="214290"/>
            <a:ext cx="4500594" cy="600075"/>
          </a:xfrm>
        </p:spPr>
        <p:txBody>
          <a:bodyPr>
            <a:normAutofit fontScale="90000"/>
          </a:bodyPr>
          <a:lstStyle/>
          <a:p>
            <a:r>
              <a:rPr lang="ja-JP" altLang="en-US" dirty="0" smtClean="0"/>
              <a:t>これな～</a:t>
            </a:r>
            <a:r>
              <a:rPr lang="ja-JP" altLang="en-US" dirty="0" err="1" smtClean="0"/>
              <a:t>んだ</a:t>
            </a:r>
            <a:r>
              <a:rPr lang="ja-JP" altLang="en-US" dirty="0" smtClean="0"/>
              <a:t>？</a:t>
            </a:r>
            <a:endParaRPr kumimoji="1" lang="ja-JP" altLang="en-US" dirty="0"/>
          </a:p>
        </p:txBody>
      </p:sp>
      <p:sp>
        <p:nvSpPr>
          <p:cNvPr id="4" name="テキスト ボックス 3"/>
          <p:cNvSpPr txBox="1"/>
          <p:nvPr/>
        </p:nvSpPr>
        <p:spPr>
          <a:xfrm>
            <a:off x="1357290" y="1500174"/>
            <a:ext cx="5786446" cy="2071702"/>
          </a:xfrm>
          <a:prstGeom prst="rect">
            <a:avLst/>
          </a:prstGeom>
          <a:noFill/>
        </p:spPr>
        <p:txBody>
          <a:bodyPr wrap="square" rtlCol="0">
            <a:spAutoFit/>
          </a:bodyPr>
          <a:lstStyle/>
          <a:p>
            <a:r>
              <a:rPr lang="en-US" altLang="ja-JP" sz="3200" dirty="0" smtClean="0"/>
              <a:t>56 8B 74 24 08 85 F6 75 07 B8 01</a:t>
            </a:r>
          </a:p>
          <a:p>
            <a:r>
              <a:rPr lang="en-US" altLang="ja-JP" sz="3200" dirty="0" smtClean="0"/>
              <a:t>00 00 00 5E C3 8D 46 FF 50 E8 E7</a:t>
            </a:r>
          </a:p>
          <a:p>
            <a:r>
              <a:rPr lang="en-US" altLang="ja-JP" sz="3200" dirty="0" smtClean="0"/>
              <a:t>FF </a:t>
            </a:r>
            <a:r>
              <a:rPr lang="en-US" altLang="ja-JP" sz="3200" dirty="0" err="1" smtClean="0"/>
              <a:t>FF</a:t>
            </a:r>
            <a:r>
              <a:rPr lang="en-US" altLang="ja-JP" sz="3200" dirty="0" smtClean="0"/>
              <a:t> </a:t>
            </a:r>
            <a:r>
              <a:rPr lang="en-US" altLang="ja-JP" sz="3200" dirty="0" err="1" smtClean="0"/>
              <a:t>FF</a:t>
            </a:r>
            <a:r>
              <a:rPr lang="en-US" altLang="ja-JP" sz="3200" dirty="0" smtClean="0"/>
              <a:t> 0F AF C6 83 C4 04 5E</a:t>
            </a:r>
            <a:r>
              <a:rPr lang="ja-JP" altLang="en-US" sz="3200" dirty="0" smtClean="0"/>
              <a:t> </a:t>
            </a:r>
            <a:r>
              <a:rPr lang="en-US" altLang="ja-JP" sz="3200" dirty="0" smtClean="0"/>
              <a:t>C3</a:t>
            </a:r>
          </a:p>
          <a:p>
            <a:endParaRPr lang="en-US" altLang="ja-JP" sz="3200" dirty="0" smtClean="0"/>
          </a:p>
        </p:txBody>
      </p:sp>
      <p:sp>
        <p:nvSpPr>
          <p:cNvPr id="6" name="テキスト ボックス 5"/>
          <p:cNvSpPr txBox="1"/>
          <p:nvPr/>
        </p:nvSpPr>
        <p:spPr>
          <a:xfrm>
            <a:off x="714348" y="3429000"/>
            <a:ext cx="7641836" cy="769441"/>
          </a:xfrm>
          <a:prstGeom prst="rect">
            <a:avLst/>
          </a:prstGeom>
          <a:noFill/>
        </p:spPr>
        <p:txBody>
          <a:bodyPr wrap="none" rtlCol="0">
            <a:spAutoFit/>
          </a:bodyPr>
          <a:lstStyle/>
          <a:p>
            <a:r>
              <a:rPr lang="ja-JP" altLang="en-US" sz="4400" dirty="0" smtClean="0"/>
              <a:t>これで分かる人は</a:t>
            </a:r>
            <a:r>
              <a:rPr lang="ja-JP" altLang="en-US" sz="4400" dirty="0" smtClean="0">
                <a:solidFill>
                  <a:srgbClr val="FF0000"/>
                </a:solidFill>
              </a:rPr>
              <a:t>マジで</a:t>
            </a:r>
            <a:r>
              <a:rPr lang="ja-JP" altLang="en-US" sz="4400" dirty="0" smtClean="0"/>
              <a:t>凄い！</a:t>
            </a:r>
            <a:endParaRPr kumimoji="1" lang="ja-JP" altLang="en-US" sz="4400" dirty="0"/>
          </a:p>
        </p:txBody>
      </p:sp>
      <p:sp>
        <p:nvSpPr>
          <p:cNvPr id="8" name="テキスト ボックス 7"/>
          <p:cNvSpPr txBox="1"/>
          <p:nvPr/>
        </p:nvSpPr>
        <p:spPr>
          <a:xfrm>
            <a:off x="0" y="5000636"/>
            <a:ext cx="9286908" cy="815608"/>
          </a:xfrm>
          <a:prstGeom prst="rect">
            <a:avLst/>
          </a:prstGeom>
          <a:noFill/>
        </p:spPr>
        <p:txBody>
          <a:bodyPr wrap="square" rtlCol="0">
            <a:spAutoFit/>
          </a:bodyPr>
          <a:lstStyle/>
          <a:p>
            <a:r>
              <a:rPr lang="ja-JP" altLang="en-US" sz="4700" dirty="0" smtClean="0"/>
              <a:t>とりあえず</a:t>
            </a:r>
            <a:r>
              <a:rPr lang="ja-JP" altLang="en-US" sz="4700" dirty="0" smtClean="0">
                <a:solidFill>
                  <a:srgbClr val="FF0000"/>
                </a:solidFill>
              </a:rPr>
              <a:t>逆アセンブル</a:t>
            </a:r>
            <a:r>
              <a:rPr lang="ja-JP" altLang="en-US" sz="4700" dirty="0" smtClean="0"/>
              <a:t>してみよう♪</a:t>
            </a:r>
            <a:endParaRPr kumimoji="1" lang="ja-JP" altLang="en-US" sz="4700"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checkerboard(across)">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1538" y="0"/>
            <a:ext cx="5857916" cy="928670"/>
          </a:xfrm>
        </p:spPr>
        <p:txBody>
          <a:bodyPr>
            <a:normAutofit fontScale="90000"/>
          </a:bodyPr>
          <a:lstStyle/>
          <a:p>
            <a:r>
              <a:rPr kumimoji="1" lang="ja-JP" altLang="en-US" dirty="0" smtClean="0">
                <a:latin typeface="+mj-ea"/>
              </a:rPr>
              <a:t>逆アセンブルしてみよう♪</a:t>
            </a:r>
            <a:endParaRPr kumimoji="1" lang="ja-JP" altLang="en-US" dirty="0">
              <a:latin typeface="+mj-ea"/>
            </a:endParaRPr>
          </a:p>
        </p:txBody>
      </p:sp>
      <p:sp>
        <p:nvSpPr>
          <p:cNvPr id="3" name="コンテンツ プレースホルダ 2"/>
          <p:cNvSpPr>
            <a:spLocks noGrp="1"/>
          </p:cNvSpPr>
          <p:nvPr>
            <p:ph idx="1"/>
          </p:nvPr>
        </p:nvSpPr>
        <p:spPr>
          <a:xfrm>
            <a:off x="428596" y="928670"/>
            <a:ext cx="8501122" cy="4525963"/>
          </a:xfrm>
        </p:spPr>
        <p:txBody>
          <a:bodyPr>
            <a:noAutofit/>
          </a:bodyPr>
          <a:lstStyle/>
          <a:p>
            <a:pPr>
              <a:buNone/>
            </a:pPr>
            <a:r>
              <a:rPr lang="en-US" altLang="ja-JP" sz="2200" dirty="0" smtClean="0"/>
              <a:t>00941000  </a:t>
            </a:r>
            <a:r>
              <a:rPr lang="ja-JP" altLang="en-US" sz="2200" dirty="0" smtClean="0"/>
              <a:t>　            </a:t>
            </a:r>
            <a:r>
              <a:rPr lang="en-US" altLang="ja-JP" sz="2200" dirty="0" smtClean="0"/>
              <a:t>PUSH ESI</a:t>
            </a:r>
          </a:p>
          <a:p>
            <a:pPr>
              <a:buNone/>
            </a:pPr>
            <a:r>
              <a:rPr lang="en-US" altLang="ja-JP" sz="2200" dirty="0" smtClean="0"/>
              <a:t>00941001                 MOV ESI,DWORD PTR SS:[ESP+8]</a:t>
            </a:r>
          </a:p>
          <a:p>
            <a:pPr>
              <a:buNone/>
            </a:pPr>
            <a:r>
              <a:rPr lang="en-US" altLang="ja-JP" sz="2200" dirty="0" smtClean="0"/>
              <a:t>00941005                 TEST ESI,ESI</a:t>
            </a:r>
          </a:p>
          <a:p>
            <a:pPr>
              <a:buNone/>
            </a:pPr>
            <a:r>
              <a:rPr lang="en-US" altLang="ja-JP" sz="2200" dirty="0" smtClean="0"/>
              <a:t>00941007                 JNZ SHORT test.00941010</a:t>
            </a:r>
          </a:p>
          <a:p>
            <a:pPr>
              <a:buNone/>
            </a:pPr>
            <a:r>
              <a:rPr lang="en-US" altLang="ja-JP" sz="2200" dirty="0" smtClean="0"/>
              <a:t>00941009  </a:t>
            </a:r>
            <a:r>
              <a:rPr lang="ja-JP" altLang="en-US" sz="2200" dirty="0" smtClean="0"/>
              <a:t>　</a:t>
            </a:r>
            <a:r>
              <a:rPr lang="en-US" altLang="ja-JP" sz="2200" dirty="0" smtClean="0"/>
              <a:t>            MOV EAX,1</a:t>
            </a:r>
          </a:p>
          <a:p>
            <a:pPr>
              <a:buNone/>
            </a:pPr>
            <a:r>
              <a:rPr lang="en-US" altLang="ja-JP" sz="2200" dirty="0" smtClean="0"/>
              <a:t>0094100E                 POP ESI</a:t>
            </a:r>
          </a:p>
          <a:p>
            <a:pPr>
              <a:buNone/>
            </a:pPr>
            <a:r>
              <a:rPr lang="en-US" altLang="ja-JP" sz="2200" dirty="0" smtClean="0"/>
              <a:t>0094100F                  RETN</a:t>
            </a:r>
          </a:p>
          <a:p>
            <a:pPr>
              <a:buNone/>
            </a:pPr>
            <a:r>
              <a:rPr lang="en-US" altLang="ja-JP" sz="2200" dirty="0" smtClean="0"/>
              <a:t>00941010                  LEA EAX,DWORD PTR DS:[ESI-1]</a:t>
            </a:r>
          </a:p>
          <a:p>
            <a:pPr>
              <a:buNone/>
            </a:pPr>
            <a:r>
              <a:rPr lang="en-US" altLang="ja-JP" sz="2200" dirty="0" smtClean="0"/>
              <a:t>00941013                  PUSH EAX</a:t>
            </a:r>
          </a:p>
          <a:p>
            <a:pPr>
              <a:buNone/>
            </a:pPr>
            <a:r>
              <a:rPr lang="en-US" altLang="ja-JP" sz="2200" dirty="0" smtClean="0"/>
              <a:t>00941014  </a:t>
            </a:r>
            <a:r>
              <a:rPr lang="ja-JP" altLang="en-US" sz="2200" dirty="0" smtClean="0"/>
              <a:t>　　</a:t>
            </a:r>
            <a:r>
              <a:rPr lang="en-US" altLang="ja-JP" sz="2200" dirty="0" smtClean="0"/>
              <a:t>          CALL test.00941000</a:t>
            </a:r>
          </a:p>
          <a:p>
            <a:pPr>
              <a:buNone/>
            </a:pPr>
            <a:r>
              <a:rPr lang="en-US" altLang="ja-JP" sz="2200" dirty="0" smtClean="0"/>
              <a:t>00941019                  IMUL EAX,ESI</a:t>
            </a:r>
          </a:p>
          <a:p>
            <a:pPr>
              <a:buNone/>
            </a:pPr>
            <a:r>
              <a:rPr lang="en-US" altLang="ja-JP" sz="2200" dirty="0" smtClean="0"/>
              <a:t>0094101C                  ADD ESP,4</a:t>
            </a:r>
          </a:p>
          <a:p>
            <a:pPr>
              <a:buNone/>
            </a:pPr>
            <a:r>
              <a:rPr lang="en-US" altLang="ja-JP" sz="2200" dirty="0" smtClean="0"/>
              <a:t>0094101F                  POP ESI</a:t>
            </a:r>
          </a:p>
          <a:p>
            <a:pPr>
              <a:buNone/>
            </a:pPr>
            <a:r>
              <a:rPr lang="en-US" altLang="ja-JP" sz="2200" dirty="0" smtClean="0"/>
              <a:t>00941020                   RETN</a:t>
            </a:r>
          </a:p>
        </p:txBody>
      </p:sp>
      <p:sp>
        <p:nvSpPr>
          <p:cNvPr id="4" name="正方形/長方形 3"/>
          <p:cNvSpPr/>
          <p:nvPr/>
        </p:nvSpPr>
        <p:spPr>
          <a:xfrm>
            <a:off x="714348" y="3071810"/>
            <a:ext cx="7931980"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ja-JP" altLang="en-US"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目標は</a:t>
            </a:r>
            <a:r>
              <a:rPr lang="en-US" altLang="ja-JP"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C</a:t>
            </a:r>
            <a:r>
              <a:rPr lang="ja-JP" altLang="en-US"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のソースに変換！</a:t>
            </a:r>
            <a:endParaRPr lang="ja-JP" altLang="en-US"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1538" y="0"/>
            <a:ext cx="5857916" cy="928670"/>
          </a:xfrm>
        </p:spPr>
        <p:txBody>
          <a:bodyPr>
            <a:normAutofit/>
          </a:bodyPr>
          <a:lstStyle/>
          <a:p>
            <a:r>
              <a:rPr lang="ja-JP" altLang="en-US" dirty="0" smtClean="0">
                <a:latin typeface="+mj-ea"/>
              </a:rPr>
              <a:t>ブロックで分ける</a:t>
            </a:r>
            <a:endParaRPr kumimoji="1" lang="ja-JP" altLang="en-US" dirty="0">
              <a:latin typeface="+mj-ea"/>
            </a:endParaRPr>
          </a:p>
        </p:txBody>
      </p:sp>
      <p:sp>
        <p:nvSpPr>
          <p:cNvPr id="3" name="コンテンツ プレースホルダ 2"/>
          <p:cNvSpPr>
            <a:spLocks noGrp="1"/>
          </p:cNvSpPr>
          <p:nvPr>
            <p:ph idx="1"/>
          </p:nvPr>
        </p:nvSpPr>
        <p:spPr>
          <a:xfrm>
            <a:off x="428596" y="928670"/>
            <a:ext cx="8501122" cy="4525963"/>
          </a:xfrm>
        </p:spPr>
        <p:txBody>
          <a:bodyPr>
            <a:noAutofit/>
          </a:bodyPr>
          <a:lstStyle/>
          <a:p>
            <a:pPr>
              <a:buNone/>
            </a:pPr>
            <a:r>
              <a:rPr lang="en-US" altLang="ja-JP" sz="2200" dirty="0" smtClean="0"/>
              <a:t>00941000  </a:t>
            </a:r>
            <a:r>
              <a:rPr lang="ja-JP" altLang="en-US" sz="2200" dirty="0" smtClean="0"/>
              <a:t>　            </a:t>
            </a:r>
            <a:r>
              <a:rPr lang="en-US" altLang="ja-JP" sz="2200" dirty="0" smtClean="0"/>
              <a:t>PUSH ESI</a:t>
            </a:r>
          </a:p>
          <a:p>
            <a:pPr>
              <a:buNone/>
            </a:pPr>
            <a:r>
              <a:rPr lang="en-US" altLang="ja-JP" sz="2200" dirty="0" smtClean="0"/>
              <a:t>00941001                 MOV ESI,DWORD PTR SS:[ESP+8]</a:t>
            </a:r>
          </a:p>
          <a:p>
            <a:pPr>
              <a:buNone/>
            </a:pPr>
            <a:r>
              <a:rPr lang="en-US" altLang="ja-JP" sz="2200" dirty="0" smtClean="0"/>
              <a:t>00941005                 TEST ESI,ESI</a:t>
            </a:r>
          </a:p>
          <a:p>
            <a:pPr>
              <a:buNone/>
            </a:pPr>
            <a:r>
              <a:rPr lang="en-US" altLang="ja-JP" sz="2200" dirty="0" smtClean="0"/>
              <a:t>00941007                 JNZ SHORT test.00941010</a:t>
            </a:r>
          </a:p>
          <a:p>
            <a:pPr>
              <a:buNone/>
            </a:pPr>
            <a:r>
              <a:rPr lang="en-US" altLang="ja-JP" sz="2200" dirty="0" smtClean="0"/>
              <a:t>00941009  </a:t>
            </a:r>
            <a:r>
              <a:rPr lang="ja-JP" altLang="en-US" sz="2200" dirty="0" smtClean="0"/>
              <a:t>　</a:t>
            </a:r>
            <a:r>
              <a:rPr lang="en-US" altLang="ja-JP" sz="2200" dirty="0" smtClean="0"/>
              <a:t>            MOV EAX,1</a:t>
            </a:r>
          </a:p>
          <a:p>
            <a:pPr>
              <a:buNone/>
            </a:pPr>
            <a:r>
              <a:rPr lang="en-US" altLang="ja-JP" sz="2200" dirty="0" smtClean="0"/>
              <a:t>0094100E                 POP ESI</a:t>
            </a:r>
          </a:p>
          <a:p>
            <a:pPr>
              <a:buNone/>
            </a:pPr>
            <a:r>
              <a:rPr lang="en-US" altLang="ja-JP" sz="2200" dirty="0" smtClean="0"/>
              <a:t>0094100F                  RETN</a:t>
            </a:r>
          </a:p>
          <a:p>
            <a:pPr>
              <a:buNone/>
            </a:pPr>
            <a:r>
              <a:rPr lang="en-US" altLang="ja-JP" sz="2200" dirty="0" smtClean="0"/>
              <a:t>00941010                  LEA EAX,DWORD PTR DS:[ESI-1]</a:t>
            </a:r>
          </a:p>
          <a:p>
            <a:pPr>
              <a:buNone/>
            </a:pPr>
            <a:r>
              <a:rPr lang="en-US" altLang="ja-JP" sz="2200" dirty="0" smtClean="0"/>
              <a:t>00941013                  PUSH EAX</a:t>
            </a:r>
          </a:p>
          <a:p>
            <a:pPr>
              <a:buNone/>
            </a:pPr>
            <a:r>
              <a:rPr lang="en-US" altLang="ja-JP" sz="2200" dirty="0" smtClean="0"/>
              <a:t>00941014  </a:t>
            </a:r>
            <a:r>
              <a:rPr lang="ja-JP" altLang="en-US" sz="2200" dirty="0" smtClean="0"/>
              <a:t>　　</a:t>
            </a:r>
            <a:r>
              <a:rPr lang="en-US" altLang="ja-JP" sz="2200" dirty="0" smtClean="0"/>
              <a:t>          CALL test.00941000</a:t>
            </a:r>
          </a:p>
          <a:p>
            <a:pPr>
              <a:buNone/>
            </a:pPr>
            <a:r>
              <a:rPr lang="en-US" altLang="ja-JP" sz="2200" dirty="0" smtClean="0"/>
              <a:t>00941019                  IMUL EAX,ESI</a:t>
            </a:r>
          </a:p>
          <a:p>
            <a:pPr>
              <a:buNone/>
            </a:pPr>
            <a:r>
              <a:rPr lang="en-US" altLang="ja-JP" sz="2200" dirty="0" smtClean="0"/>
              <a:t>0094101C                  ADD ESP,4</a:t>
            </a:r>
          </a:p>
          <a:p>
            <a:pPr>
              <a:buNone/>
            </a:pPr>
            <a:r>
              <a:rPr lang="en-US" altLang="ja-JP" sz="2200" dirty="0" smtClean="0"/>
              <a:t>0094101F                  POP ESI</a:t>
            </a:r>
          </a:p>
          <a:p>
            <a:pPr>
              <a:buNone/>
            </a:pPr>
            <a:r>
              <a:rPr lang="en-US" altLang="ja-JP" sz="2200" dirty="0" smtClean="0"/>
              <a:t>00941020                   RETN</a:t>
            </a:r>
          </a:p>
        </p:txBody>
      </p:sp>
      <p:cxnSp>
        <p:nvCxnSpPr>
          <p:cNvPr id="6" name="直線コネクタ 5"/>
          <p:cNvCxnSpPr/>
          <p:nvPr/>
        </p:nvCxnSpPr>
        <p:spPr>
          <a:xfrm>
            <a:off x="6500826" y="1142984"/>
            <a:ext cx="714380"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rot="5400000">
            <a:off x="6607983" y="1750207"/>
            <a:ext cx="1214446"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rot="10800000">
            <a:off x="6500826" y="2357430"/>
            <a:ext cx="714380"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6500826" y="2500306"/>
            <a:ext cx="714380"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rot="5400000">
            <a:off x="6608777" y="3106735"/>
            <a:ext cx="1214446"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rot="10800000">
            <a:off x="6500826" y="3714752"/>
            <a:ext cx="714380"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6501620" y="3999710"/>
            <a:ext cx="714380"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rot="5400000">
            <a:off x="6037273" y="5178437"/>
            <a:ext cx="2357454"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rot="10800000">
            <a:off x="6500826" y="6357958"/>
            <a:ext cx="714380" cy="1588"/>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7358082" y="1571612"/>
            <a:ext cx="1404552" cy="369332"/>
          </a:xfrm>
          <a:prstGeom prst="rect">
            <a:avLst/>
          </a:prstGeom>
          <a:noFill/>
        </p:spPr>
        <p:txBody>
          <a:bodyPr wrap="none" rtlCol="0">
            <a:spAutoFit/>
          </a:bodyPr>
          <a:lstStyle/>
          <a:p>
            <a:r>
              <a:rPr lang="ja-JP" altLang="en-US" dirty="0" smtClean="0"/>
              <a:t>第一ブロック</a:t>
            </a:r>
            <a:endParaRPr kumimoji="1" lang="ja-JP" altLang="en-US" dirty="0"/>
          </a:p>
        </p:txBody>
      </p:sp>
      <p:sp>
        <p:nvSpPr>
          <p:cNvPr id="22" name="テキスト ボックス 21"/>
          <p:cNvSpPr txBox="1"/>
          <p:nvPr/>
        </p:nvSpPr>
        <p:spPr>
          <a:xfrm>
            <a:off x="7358082" y="2928934"/>
            <a:ext cx="1404552" cy="369332"/>
          </a:xfrm>
          <a:prstGeom prst="rect">
            <a:avLst/>
          </a:prstGeom>
          <a:noFill/>
        </p:spPr>
        <p:txBody>
          <a:bodyPr wrap="none" rtlCol="0">
            <a:spAutoFit/>
          </a:bodyPr>
          <a:lstStyle/>
          <a:p>
            <a:r>
              <a:rPr lang="ja-JP" altLang="en-US" dirty="0" smtClean="0"/>
              <a:t>第二ブロック</a:t>
            </a:r>
            <a:endParaRPr kumimoji="1" lang="ja-JP" altLang="en-US" dirty="0"/>
          </a:p>
        </p:txBody>
      </p:sp>
      <p:sp>
        <p:nvSpPr>
          <p:cNvPr id="23" name="テキスト ボックス 22"/>
          <p:cNvSpPr txBox="1"/>
          <p:nvPr/>
        </p:nvSpPr>
        <p:spPr>
          <a:xfrm>
            <a:off x="7358082" y="5000636"/>
            <a:ext cx="1404552" cy="369332"/>
          </a:xfrm>
          <a:prstGeom prst="rect">
            <a:avLst/>
          </a:prstGeom>
          <a:noFill/>
        </p:spPr>
        <p:txBody>
          <a:bodyPr wrap="none" rtlCol="0">
            <a:spAutoFit/>
          </a:bodyPr>
          <a:lstStyle/>
          <a:p>
            <a:r>
              <a:rPr lang="ja-JP" altLang="en-US" dirty="0" smtClean="0"/>
              <a:t>第三ブロック</a:t>
            </a: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57224" y="214290"/>
            <a:ext cx="4929222" cy="600075"/>
          </a:xfrm>
        </p:spPr>
        <p:txBody>
          <a:bodyPr>
            <a:normAutofit fontScale="90000"/>
          </a:bodyPr>
          <a:lstStyle/>
          <a:p>
            <a:r>
              <a:rPr kumimoji="1" lang="ja-JP" altLang="en-US" dirty="0" smtClean="0"/>
              <a:t>第一ブロックの理解</a:t>
            </a:r>
            <a:endParaRPr kumimoji="1" lang="ja-JP" altLang="en-US" dirty="0"/>
          </a:p>
        </p:txBody>
      </p:sp>
      <p:sp>
        <p:nvSpPr>
          <p:cNvPr id="4" name="テキスト ボックス 3"/>
          <p:cNvSpPr txBox="1"/>
          <p:nvPr/>
        </p:nvSpPr>
        <p:spPr>
          <a:xfrm>
            <a:off x="214282" y="1000108"/>
            <a:ext cx="8572560" cy="5486117"/>
          </a:xfrm>
          <a:prstGeom prst="rect">
            <a:avLst/>
          </a:prstGeom>
          <a:noFill/>
        </p:spPr>
        <p:txBody>
          <a:bodyPr wrap="square" rtlCol="0">
            <a:spAutoFit/>
          </a:bodyPr>
          <a:lstStyle/>
          <a:p>
            <a:pPr>
              <a:buNone/>
            </a:pPr>
            <a:r>
              <a:rPr lang="en-US" altLang="ja-JP" sz="3200" dirty="0" smtClean="0"/>
              <a:t>00941000  </a:t>
            </a:r>
            <a:r>
              <a:rPr lang="ja-JP" altLang="en-US" sz="3200" dirty="0" smtClean="0"/>
              <a:t>　      </a:t>
            </a:r>
            <a:r>
              <a:rPr lang="en-US" altLang="ja-JP" sz="3200" dirty="0" smtClean="0"/>
              <a:t>PUSH ESI</a:t>
            </a:r>
          </a:p>
          <a:p>
            <a:pPr>
              <a:buNone/>
            </a:pPr>
            <a:r>
              <a:rPr lang="ja-JP" altLang="en-US" sz="3200" dirty="0" smtClean="0"/>
              <a:t>↑下で使うので今現在の値をスタックに待避</a:t>
            </a:r>
            <a:endParaRPr lang="en-US" altLang="ja-JP" sz="3200" dirty="0" smtClean="0"/>
          </a:p>
          <a:p>
            <a:pPr>
              <a:buNone/>
            </a:pPr>
            <a:endParaRPr lang="en-US" altLang="ja-JP" sz="1050" dirty="0" smtClean="0"/>
          </a:p>
          <a:p>
            <a:pPr>
              <a:buNone/>
            </a:pPr>
            <a:endParaRPr lang="en-US" altLang="ja-JP" sz="1050" dirty="0" smtClean="0"/>
          </a:p>
          <a:p>
            <a:pPr>
              <a:buNone/>
            </a:pPr>
            <a:endParaRPr lang="en-US" altLang="ja-JP" sz="1050" dirty="0" smtClean="0"/>
          </a:p>
          <a:p>
            <a:pPr>
              <a:buNone/>
            </a:pPr>
            <a:r>
              <a:rPr lang="en-US" altLang="ja-JP" sz="3200" dirty="0" smtClean="0"/>
              <a:t>00941001           MOV ESI,DWORD PTR SS:[ESP+8]</a:t>
            </a:r>
          </a:p>
          <a:p>
            <a:r>
              <a:rPr lang="ja-JP" altLang="en-US" sz="3200" dirty="0" smtClean="0"/>
              <a:t>↑</a:t>
            </a:r>
            <a:r>
              <a:rPr lang="en-US" altLang="ja-JP" sz="3200" dirty="0" smtClean="0"/>
              <a:t>ESI</a:t>
            </a:r>
            <a:r>
              <a:rPr lang="ja-JP" altLang="en-US" sz="3200" dirty="0" smtClean="0"/>
              <a:t>に第一引数の値を格納</a:t>
            </a:r>
            <a:endParaRPr lang="en-US" altLang="ja-JP" sz="3200" dirty="0" smtClean="0"/>
          </a:p>
          <a:p>
            <a:endParaRPr lang="en-US" altLang="ja-JP" sz="1050" dirty="0" smtClean="0"/>
          </a:p>
          <a:p>
            <a:endParaRPr lang="en-US" altLang="ja-JP" sz="1050" dirty="0" smtClean="0"/>
          </a:p>
          <a:p>
            <a:endParaRPr lang="en-US" altLang="ja-JP" sz="1050" dirty="0" smtClean="0"/>
          </a:p>
          <a:p>
            <a:pPr>
              <a:buNone/>
            </a:pPr>
            <a:r>
              <a:rPr lang="en-US" altLang="ja-JP" sz="3200" dirty="0" smtClean="0"/>
              <a:t>00941005           TEST ESI,ESI</a:t>
            </a:r>
          </a:p>
          <a:p>
            <a:r>
              <a:rPr lang="ja-JP" altLang="en-US" sz="3200" dirty="0" smtClean="0"/>
              <a:t>↑</a:t>
            </a:r>
            <a:r>
              <a:rPr lang="en-US" altLang="ja-JP" sz="3200" dirty="0" smtClean="0"/>
              <a:t>ESI</a:t>
            </a:r>
            <a:r>
              <a:rPr lang="ja-JP" altLang="en-US" sz="3200" dirty="0" smtClean="0"/>
              <a:t>の値を評価</a:t>
            </a:r>
            <a:endParaRPr lang="en-US" altLang="ja-JP" sz="3200" dirty="0" smtClean="0"/>
          </a:p>
          <a:p>
            <a:endParaRPr lang="en-US" altLang="ja-JP" sz="1050" dirty="0" smtClean="0"/>
          </a:p>
          <a:p>
            <a:endParaRPr lang="en-US" altLang="ja-JP" sz="1050" dirty="0" smtClean="0"/>
          </a:p>
          <a:p>
            <a:endParaRPr lang="en-US" altLang="ja-JP" sz="1050" dirty="0" smtClean="0"/>
          </a:p>
          <a:p>
            <a:pPr>
              <a:buNone/>
            </a:pPr>
            <a:r>
              <a:rPr lang="en-US" altLang="ja-JP" sz="3200" dirty="0" smtClean="0"/>
              <a:t>00941007           JNZ SHORT test.00941010</a:t>
            </a:r>
          </a:p>
          <a:p>
            <a:r>
              <a:rPr lang="ja-JP" altLang="en-US" sz="3200" dirty="0" smtClean="0"/>
              <a:t>↑</a:t>
            </a:r>
            <a:r>
              <a:rPr lang="en-US" altLang="ja-JP" sz="3200" dirty="0" smtClean="0"/>
              <a:t>ESI</a:t>
            </a:r>
            <a:r>
              <a:rPr lang="ja-JP" altLang="en-US" sz="3200" dirty="0" smtClean="0"/>
              <a:t>の値が</a:t>
            </a:r>
            <a:r>
              <a:rPr lang="en-US" altLang="ja-JP" sz="3200" dirty="0" smtClean="0"/>
              <a:t>0</a:t>
            </a:r>
            <a:r>
              <a:rPr lang="ja-JP" altLang="en-US" sz="3200" dirty="0" smtClean="0"/>
              <a:t>ではなかったらジャンプ！</a:t>
            </a:r>
            <a:endParaRPr lang="en-US" altLang="ja-JP" sz="3200" dirty="0" smtClean="0"/>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57224" y="214290"/>
            <a:ext cx="4929222" cy="600075"/>
          </a:xfrm>
        </p:spPr>
        <p:txBody>
          <a:bodyPr>
            <a:normAutofit fontScale="90000"/>
          </a:bodyPr>
          <a:lstStyle/>
          <a:p>
            <a:r>
              <a:rPr kumimoji="1" lang="ja-JP" altLang="en-US" dirty="0" smtClean="0"/>
              <a:t>第二ブロックの理解</a:t>
            </a:r>
            <a:endParaRPr kumimoji="1" lang="ja-JP" altLang="en-US" dirty="0"/>
          </a:p>
        </p:txBody>
      </p:sp>
      <p:sp>
        <p:nvSpPr>
          <p:cNvPr id="4" name="テキスト ボックス 3"/>
          <p:cNvSpPr txBox="1"/>
          <p:nvPr/>
        </p:nvSpPr>
        <p:spPr>
          <a:xfrm>
            <a:off x="285720" y="1928802"/>
            <a:ext cx="9358378" cy="4031873"/>
          </a:xfrm>
          <a:prstGeom prst="rect">
            <a:avLst/>
          </a:prstGeom>
          <a:noFill/>
        </p:spPr>
        <p:txBody>
          <a:bodyPr wrap="square" rtlCol="0">
            <a:spAutoFit/>
          </a:bodyPr>
          <a:lstStyle/>
          <a:p>
            <a:pPr>
              <a:buNone/>
            </a:pPr>
            <a:r>
              <a:rPr lang="en-US" altLang="ja-JP" sz="3200" dirty="0" smtClean="0"/>
              <a:t>00941009  </a:t>
            </a:r>
            <a:r>
              <a:rPr lang="ja-JP" altLang="en-US" sz="3200" dirty="0" smtClean="0"/>
              <a:t>　</a:t>
            </a:r>
            <a:r>
              <a:rPr lang="en-US" altLang="ja-JP" sz="3200" dirty="0" smtClean="0"/>
              <a:t>            MOV EAX,1</a:t>
            </a:r>
          </a:p>
          <a:p>
            <a:pPr>
              <a:buNone/>
            </a:pPr>
            <a:r>
              <a:rPr lang="ja-JP" altLang="en-US" sz="3200" dirty="0" smtClean="0"/>
              <a:t>↑</a:t>
            </a:r>
            <a:r>
              <a:rPr lang="en-US" altLang="ja-JP" sz="3200" dirty="0" smtClean="0"/>
              <a:t>EAX</a:t>
            </a:r>
            <a:r>
              <a:rPr lang="ja-JP" altLang="en-US" sz="3200" dirty="0" smtClean="0"/>
              <a:t>に</a:t>
            </a:r>
            <a:r>
              <a:rPr lang="en-US" altLang="ja-JP" sz="3200" dirty="0" smtClean="0"/>
              <a:t>1</a:t>
            </a:r>
            <a:r>
              <a:rPr lang="ja-JP" altLang="en-US" sz="3200" dirty="0" smtClean="0"/>
              <a:t>を代入</a:t>
            </a:r>
            <a:endParaRPr lang="en-US" altLang="ja-JP" sz="3200" dirty="0" smtClean="0"/>
          </a:p>
          <a:p>
            <a:pPr>
              <a:buNone/>
            </a:pPr>
            <a:endParaRPr lang="en-US" altLang="ja-JP" sz="3200" dirty="0" smtClean="0"/>
          </a:p>
          <a:p>
            <a:pPr>
              <a:buNone/>
            </a:pPr>
            <a:r>
              <a:rPr lang="en-US" altLang="ja-JP" sz="3200" dirty="0" smtClean="0"/>
              <a:t>0094100E                 POP ESI</a:t>
            </a:r>
          </a:p>
          <a:p>
            <a:pPr>
              <a:buNone/>
            </a:pPr>
            <a:r>
              <a:rPr lang="ja-JP" altLang="en-US" sz="3200" dirty="0" smtClean="0"/>
              <a:t>↑待避していた値を</a:t>
            </a:r>
            <a:r>
              <a:rPr lang="en-US" altLang="ja-JP" sz="3200" dirty="0" smtClean="0"/>
              <a:t>ESI</a:t>
            </a:r>
            <a:r>
              <a:rPr lang="ja-JP" altLang="en-US" sz="3200" dirty="0" smtClean="0"/>
              <a:t>に戻す</a:t>
            </a:r>
            <a:endParaRPr lang="en-US" altLang="ja-JP" sz="3200" dirty="0" smtClean="0"/>
          </a:p>
          <a:p>
            <a:pPr>
              <a:buNone/>
            </a:pPr>
            <a:endParaRPr lang="en-US" altLang="ja-JP" sz="3200" dirty="0" smtClean="0"/>
          </a:p>
          <a:p>
            <a:pPr>
              <a:buNone/>
            </a:pPr>
            <a:r>
              <a:rPr lang="en-US" altLang="ja-JP" sz="3200" dirty="0" smtClean="0"/>
              <a:t>0094100F                  RETN</a:t>
            </a:r>
          </a:p>
          <a:p>
            <a:pPr>
              <a:buNone/>
            </a:pPr>
            <a:r>
              <a:rPr lang="ja-JP" altLang="en-US" sz="3200" dirty="0" smtClean="0"/>
              <a:t>↑</a:t>
            </a:r>
            <a:r>
              <a:rPr lang="ja-JP" altLang="en-US" sz="3200" dirty="0" err="1" smtClean="0"/>
              <a:t>りた</a:t>
            </a:r>
            <a:r>
              <a:rPr lang="ja-JP" altLang="en-US" sz="3200" dirty="0" smtClean="0"/>
              <a:t>～</a:t>
            </a:r>
            <a:r>
              <a:rPr lang="ja-JP" altLang="en-US" sz="3200" dirty="0" err="1" smtClean="0"/>
              <a:t>ん</a:t>
            </a:r>
            <a:endParaRPr lang="en-US" altLang="ja-JP" sz="3200" dirty="0" smtClean="0"/>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57224" y="214290"/>
            <a:ext cx="4929222" cy="600075"/>
          </a:xfrm>
        </p:spPr>
        <p:txBody>
          <a:bodyPr>
            <a:normAutofit fontScale="90000"/>
          </a:bodyPr>
          <a:lstStyle/>
          <a:p>
            <a:r>
              <a:rPr kumimoji="1" lang="ja-JP" altLang="en-US" dirty="0" smtClean="0"/>
              <a:t>第三ブロックの理解</a:t>
            </a:r>
            <a:endParaRPr kumimoji="1" lang="ja-JP" altLang="en-US" dirty="0"/>
          </a:p>
        </p:txBody>
      </p:sp>
      <p:sp>
        <p:nvSpPr>
          <p:cNvPr id="4" name="テキスト ボックス 3"/>
          <p:cNvSpPr txBox="1"/>
          <p:nvPr/>
        </p:nvSpPr>
        <p:spPr>
          <a:xfrm>
            <a:off x="357158" y="1214422"/>
            <a:ext cx="8501122" cy="4955203"/>
          </a:xfrm>
          <a:prstGeom prst="rect">
            <a:avLst/>
          </a:prstGeom>
          <a:noFill/>
        </p:spPr>
        <p:txBody>
          <a:bodyPr wrap="square" spcCol="720000" rtlCol="0">
            <a:spAutoFit/>
          </a:bodyPr>
          <a:lstStyle/>
          <a:p>
            <a:pPr>
              <a:buNone/>
            </a:pPr>
            <a:r>
              <a:rPr lang="en-US" altLang="ja-JP" sz="2800" dirty="0" smtClean="0"/>
              <a:t>00941010                  LEA EAX,DWORD PTR DS:[ESI-1]</a:t>
            </a:r>
          </a:p>
          <a:p>
            <a:pPr>
              <a:buNone/>
            </a:pPr>
            <a:r>
              <a:rPr lang="ja-JP" altLang="en-US" sz="2000" dirty="0" smtClean="0"/>
              <a:t>↑</a:t>
            </a:r>
            <a:r>
              <a:rPr lang="en-US" altLang="ja-JP" sz="2000" dirty="0" smtClean="0"/>
              <a:t>EAX</a:t>
            </a:r>
            <a:r>
              <a:rPr lang="ja-JP" altLang="en-US" sz="2000" dirty="0" smtClean="0"/>
              <a:t>に</a:t>
            </a:r>
            <a:r>
              <a:rPr lang="en-US" altLang="ja-JP" sz="2000" dirty="0" smtClean="0"/>
              <a:t>ESI-1</a:t>
            </a:r>
            <a:r>
              <a:rPr lang="ja-JP" altLang="en-US" sz="2000" dirty="0" smtClean="0"/>
              <a:t>の結果を格納</a:t>
            </a:r>
            <a:endParaRPr lang="en-US" altLang="ja-JP" sz="2000" dirty="0" smtClean="0"/>
          </a:p>
          <a:p>
            <a:pPr>
              <a:buNone/>
            </a:pPr>
            <a:r>
              <a:rPr lang="en-US" altLang="ja-JP" sz="2800" dirty="0" smtClean="0"/>
              <a:t>00941013                  PUSH EAX</a:t>
            </a:r>
          </a:p>
          <a:p>
            <a:pPr>
              <a:buNone/>
            </a:pPr>
            <a:r>
              <a:rPr lang="ja-JP" altLang="en-US" sz="2000" dirty="0" smtClean="0"/>
              <a:t>↑</a:t>
            </a:r>
            <a:r>
              <a:rPr lang="en-US" altLang="ja-JP" sz="2000" dirty="0" smtClean="0"/>
              <a:t>EAX</a:t>
            </a:r>
            <a:r>
              <a:rPr lang="ja-JP" altLang="en-US" sz="2000" dirty="0" smtClean="0"/>
              <a:t>をスタックに放り込む</a:t>
            </a:r>
            <a:endParaRPr lang="en-US" altLang="ja-JP" sz="2000" dirty="0" smtClean="0"/>
          </a:p>
          <a:p>
            <a:pPr>
              <a:buNone/>
            </a:pPr>
            <a:r>
              <a:rPr lang="en-US" altLang="ja-JP" sz="2800" dirty="0" smtClean="0"/>
              <a:t>00941014  </a:t>
            </a:r>
            <a:r>
              <a:rPr lang="ja-JP" altLang="en-US" sz="2800" dirty="0" smtClean="0"/>
              <a:t>　　</a:t>
            </a:r>
            <a:r>
              <a:rPr lang="en-US" altLang="ja-JP" sz="2800" dirty="0" smtClean="0"/>
              <a:t>          CALL test.00941000</a:t>
            </a:r>
          </a:p>
          <a:p>
            <a:pPr>
              <a:buNone/>
            </a:pPr>
            <a:r>
              <a:rPr lang="ja-JP" altLang="en-US" sz="2000" dirty="0" smtClean="0"/>
              <a:t>↑</a:t>
            </a:r>
            <a:r>
              <a:rPr lang="en-US" altLang="ja-JP" sz="2000" dirty="0" smtClean="0"/>
              <a:t>0x941000</a:t>
            </a:r>
            <a:r>
              <a:rPr lang="ja-JP" altLang="en-US" sz="2000" dirty="0" smtClean="0"/>
              <a:t>番地の関数を呼び出す</a:t>
            </a:r>
            <a:endParaRPr lang="en-US" altLang="ja-JP" sz="2000" dirty="0" smtClean="0"/>
          </a:p>
          <a:p>
            <a:pPr>
              <a:buNone/>
            </a:pPr>
            <a:r>
              <a:rPr lang="en-US" altLang="ja-JP" sz="2800" dirty="0" smtClean="0"/>
              <a:t>00941019                  IMUL EAX,ESI</a:t>
            </a:r>
          </a:p>
          <a:p>
            <a:pPr>
              <a:buNone/>
            </a:pPr>
            <a:r>
              <a:rPr lang="ja-JP" altLang="en-US" sz="2000" dirty="0" smtClean="0"/>
              <a:t>↑</a:t>
            </a:r>
            <a:r>
              <a:rPr lang="en-US" altLang="ja-JP" sz="2000" dirty="0" smtClean="0"/>
              <a:t>EAX=EAX*ESI</a:t>
            </a:r>
            <a:r>
              <a:rPr lang="ja-JP" altLang="en-US" sz="2000" dirty="0" smtClean="0"/>
              <a:t>の計算を行う</a:t>
            </a:r>
            <a:endParaRPr lang="en-US" altLang="ja-JP" sz="2000" dirty="0" smtClean="0"/>
          </a:p>
          <a:p>
            <a:pPr>
              <a:buNone/>
            </a:pPr>
            <a:r>
              <a:rPr lang="en-US" altLang="ja-JP" sz="2800" dirty="0" smtClean="0"/>
              <a:t>0094101C                  ADD ESP,4</a:t>
            </a:r>
          </a:p>
          <a:p>
            <a:pPr>
              <a:buNone/>
            </a:pPr>
            <a:r>
              <a:rPr lang="ja-JP" altLang="en-US" sz="2000" dirty="0" smtClean="0"/>
              <a:t>↑スタックの調整</a:t>
            </a:r>
            <a:endParaRPr lang="en-US" altLang="ja-JP" sz="2000" dirty="0" smtClean="0"/>
          </a:p>
          <a:p>
            <a:pPr>
              <a:buNone/>
            </a:pPr>
            <a:r>
              <a:rPr lang="en-US" altLang="ja-JP" sz="2800" dirty="0" smtClean="0"/>
              <a:t>0094101F                  POP ESI</a:t>
            </a:r>
          </a:p>
          <a:p>
            <a:pPr>
              <a:buNone/>
            </a:pPr>
            <a:r>
              <a:rPr lang="ja-JP" altLang="en-US" sz="2000" dirty="0" smtClean="0"/>
              <a:t>↑待避していた値を</a:t>
            </a:r>
            <a:r>
              <a:rPr lang="en-US" altLang="ja-JP" sz="2000" dirty="0" smtClean="0"/>
              <a:t>ESI</a:t>
            </a:r>
            <a:r>
              <a:rPr lang="ja-JP" altLang="en-US" sz="2000" dirty="0" smtClean="0"/>
              <a:t>に戻す</a:t>
            </a:r>
            <a:endParaRPr lang="en-US" altLang="ja-JP" sz="2000" dirty="0" smtClean="0"/>
          </a:p>
          <a:p>
            <a:pPr>
              <a:buNone/>
            </a:pPr>
            <a:r>
              <a:rPr lang="en-US" altLang="ja-JP" sz="2800" dirty="0" smtClean="0"/>
              <a:t>00941020                   RETN</a:t>
            </a:r>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57224" y="214290"/>
            <a:ext cx="6286544" cy="600075"/>
          </a:xfrm>
        </p:spPr>
        <p:txBody>
          <a:bodyPr>
            <a:normAutofit fontScale="90000"/>
          </a:bodyPr>
          <a:lstStyle/>
          <a:p>
            <a:r>
              <a:rPr kumimoji="1" lang="ja-JP" altLang="en-US" dirty="0" smtClean="0"/>
              <a:t>ちょっとずつ</a:t>
            </a:r>
            <a:r>
              <a:rPr kumimoji="1" lang="en-US" altLang="ja-JP" dirty="0" smtClean="0"/>
              <a:t>C</a:t>
            </a:r>
            <a:r>
              <a:rPr kumimoji="1" lang="ja-JP" altLang="en-US" dirty="0" smtClean="0"/>
              <a:t>にしていくよ</a:t>
            </a:r>
            <a:endParaRPr kumimoji="1" lang="ja-JP" altLang="en-US" dirty="0"/>
          </a:p>
        </p:txBody>
      </p:sp>
      <p:sp>
        <p:nvSpPr>
          <p:cNvPr id="6" name="正方形/長方形 5"/>
          <p:cNvSpPr/>
          <p:nvPr/>
        </p:nvSpPr>
        <p:spPr>
          <a:xfrm>
            <a:off x="285720" y="1142984"/>
            <a:ext cx="8858280" cy="1815882"/>
          </a:xfrm>
          <a:prstGeom prst="rect">
            <a:avLst/>
          </a:prstGeom>
        </p:spPr>
        <p:txBody>
          <a:bodyPr wrap="square">
            <a:spAutoFit/>
          </a:bodyPr>
          <a:lstStyle/>
          <a:p>
            <a:pPr>
              <a:buNone/>
            </a:pPr>
            <a:r>
              <a:rPr lang="en-US" altLang="ja-JP" sz="2800" dirty="0" smtClean="0"/>
              <a:t>00941000  </a:t>
            </a:r>
            <a:r>
              <a:rPr lang="ja-JP" altLang="en-US" sz="2800" dirty="0" smtClean="0"/>
              <a:t>　      </a:t>
            </a:r>
            <a:r>
              <a:rPr lang="en-US" altLang="ja-JP" sz="2800" dirty="0" smtClean="0"/>
              <a:t>PUSH ESI</a:t>
            </a:r>
            <a:r>
              <a:rPr lang="ja-JP" altLang="en-US" sz="2800" dirty="0" smtClean="0"/>
              <a:t>　←</a:t>
            </a:r>
            <a:r>
              <a:rPr lang="en-US" altLang="ja-JP" sz="2800" dirty="0" smtClean="0"/>
              <a:t>ESI</a:t>
            </a:r>
            <a:r>
              <a:rPr lang="ja-JP" altLang="en-US" sz="2800" smtClean="0"/>
              <a:t>を使うのでスタックに待避</a:t>
            </a:r>
            <a:endParaRPr lang="en-US" altLang="ja-JP" sz="2800" dirty="0" smtClean="0"/>
          </a:p>
          <a:p>
            <a:pPr>
              <a:buNone/>
            </a:pPr>
            <a:r>
              <a:rPr lang="en-US" altLang="ja-JP" sz="2800" dirty="0" smtClean="0"/>
              <a:t>00941001           MOV ESI,DWORD PTR SS:[ESP+8]</a:t>
            </a:r>
          </a:p>
          <a:p>
            <a:pPr>
              <a:buNone/>
            </a:pPr>
            <a:r>
              <a:rPr lang="en-US" altLang="ja-JP" sz="2800" dirty="0" smtClean="0"/>
              <a:t>00941005           TEST ESI,ESI</a:t>
            </a:r>
          </a:p>
          <a:p>
            <a:pPr>
              <a:buNone/>
            </a:pPr>
            <a:r>
              <a:rPr lang="en-US" altLang="ja-JP" sz="2800" dirty="0" smtClean="0"/>
              <a:t>00941007           JNZ SHORT test.00941010</a:t>
            </a:r>
            <a:r>
              <a:rPr lang="ja-JP" altLang="en-US" sz="2800" dirty="0" smtClean="0"/>
              <a:t>←第三ブロックへ</a:t>
            </a:r>
            <a:endParaRPr lang="en-US" altLang="ja-JP" sz="2800" dirty="0" smtClean="0"/>
          </a:p>
        </p:txBody>
      </p:sp>
      <p:sp>
        <p:nvSpPr>
          <p:cNvPr id="7" name="下矢印 6"/>
          <p:cNvSpPr/>
          <p:nvPr/>
        </p:nvSpPr>
        <p:spPr>
          <a:xfrm>
            <a:off x="3714744" y="3214686"/>
            <a:ext cx="857256" cy="785818"/>
          </a:xfrm>
          <a:prstGeom prst="down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428596" y="3500438"/>
            <a:ext cx="8358214" cy="3108543"/>
          </a:xfrm>
          <a:prstGeom prst="rect">
            <a:avLst/>
          </a:prstGeom>
        </p:spPr>
        <p:txBody>
          <a:bodyPr wrap="square">
            <a:spAutoFit/>
          </a:bodyPr>
          <a:lstStyle/>
          <a:p>
            <a:pPr>
              <a:buNone/>
            </a:pPr>
            <a:r>
              <a:rPr lang="en-US" altLang="ja-JP" sz="2800" dirty="0" err="1" smtClean="0"/>
              <a:t>hoge</a:t>
            </a:r>
            <a:r>
              <a:rPr lang="en-US" altLang="ja-JP" sz="2800" dirty="0" smtClean="0"/>
              <a:t>(</a:t>
            </a:r>
            <a:r>
              <a:rPr lang="en-US" altLang="ja-JP" sz="2800" dirty="0" err="1" smtClean="0"/>
              <a:t>int</a:t>
            </a:r>
            <a:r>
              <a:rPr lang="en-US" altLang="ja-JP" sz="2800" dirty="0" smtClean="0"/>
              <a:t> </a:t>
            </a:r>
            <a:r>
              <a:rPr lang="en-US" altLang="ja-JP" sz="2800" dirty="0" err="1" smtClean="0"/>
              <a:t>arg</a:t>
            </a:r>
            <a:r>
              <a:rPr lang="en-US" altLang="ja-JP" sz="2800" dirty="0" smtClean="0"/>
              <a:t>)</a:t>
            </a:r>
          </a:p>
          <a:p>
            <a:pPr>
              <a:buNone/>
            </a:pPr>
            <a:r>
              <a:rPr lang="en-US" altLang="ja-JP" sz="2800" dirty="0" smtClean="0"/>
              <a:t>{</a:t>
            </a:r>
          </a:p>
          <a:p>
            <a:pPr>
              <a:buNone/>
            </a:pPr>
            <a:r>
              <a:rPr lang="en-US" altLang="ja-JP" sz="2800" dirty="0" smtClean="0"/>
              <a:t>	if(</a:t>
            </a:r>
            <a:r>
              <a:rPr lang="en-US" altLang="ja-JP" sz="2800" dirty="0" err="1" smtClean="0"/>
              <a:t>arg</a:t>
            </a:r>
            <a:r>
              <a:rPr lang="en-US" altLang="ja-JP" sz="2800" dirty="0" smtClean="0"/>
              <a:t> == 0){</a:t>
            </a:r>
          </a:p>
          <a:p>
            <a:pPr>
              <a:buNone/>
            </a:pPr>
            <a:r>
              <a:rPr lang="en-US" altLang="ja-JP" sz="2800" dirty="0" smtClean="0"/>
              <a:t>		[</a:t>
            </a:r>
            <a:r>
              <a:rPr lang="ja-JP" altLang="en-US" sz="2800" dirty="0" smtClean="0"/>
              <a:t>第二ブロック</a:t>
            </a:r>
            <a:r>
              <a:rPr lang="en-US" altLang="ja-JP" sz="2800" dirty="0" smtClean="0"/>
              <a:t>]</a:t>
            </a:r>
          </a:p>
          <a:p>
            <a:pPr>
              <a:buNone/>
            </a:pPr>
            <a:r>
              <a:rPr lang="en-US" altLang="ja-JP" sz="2800" dirty="0" smtClean="0"/>
              <a:t>	}</a:t>
            </a:r>
          </a:p>
          <a:p>
            <a:pPr>
              <a:buNone/>
            </a:pPr>
            <a:r>
              <a:rPr lang="en-US" altLang="ja-JP" sz="2800" dirty="0" smtClean="0"/>
              <a:t>	[</a:t>
            </a:r>
            <a:r>
              <a:rPr lang="ja-JP" altLang="en-US" sz="2800" dirty="0" smtClean="0"/>
              <a:t>第三ブロック</a:t>
            </a:r>
            <a:r>
              <a:rPr lang="en-US" altLang="ja-JP" sz="2800" dirty="0" smtClean="0"/>
              <a:t>]</a:t>
            </a:r>
          </a:p>
          <a:p>
            <a:pPr>
              <a:buNone/>
            </a:pPr>
            <a:r>
              <a:rPr lang="en-US" altLang="ja-JP" sz="2800" dirty="0" smtClean="0"/>
              <a:t>}</a:t>
            </a:r>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5852" y="214290"/>
            <a:ext cx="3786214" cy="600075"/>
          </a:xfrm>
        </p:spPr>
        <p:txBody>
          <a:bodyPr>
            <a:normAutofit fontScale="90000"/>
          </a:bodyPr>
          <a:lstStyle/>
          <a:p>
            <a:r>
              <a:rPr kumimoji="1" lang="ja-JP" altLang="en-US" dirty="0" smtClean="0"/>
              <a:t>第二ブロック</a:t>
            </a:r>
            <a:endParaRPr kumimoji="1" lang="ja-JP" altLang="en-US" dirty="0"/>
          </a:p>
        </p:txBody>
      </p:sp>
      <p:sp>
        <p:nvSpPr>
          <p:cNvPr id="6" name="正方形/長方形 5"/>
          <p:cNvSpPr/>
          <p:nvPr/>
        </p:nvSpPr>
        <p:spPr>
          <a:xfrm>
            <a:off x="642910" y="1142984"/>
            <a:ext cx="8358214" cy="1384995"/>
          </a:xfrm>
          <a:prstGeom prst="rect">
            <a:avLst/>
          </a:prstGeom>
        </p:spPr>
        <p:txBody>
          <a:bodyPr wrap="square">
            <a:spAutoFit/>
          </a:bodyPr>
          <a:lstStyle/>
          <a:p>
            <a:pPr>
              <a:buNone/>
            </a:pPr>
            <a:r>
              <a:rPr lang="en-US" altLang="ja-JP" sz="2800" dirty="0" smtClean="0"/>
              <a:t>00941009  </a:t>
            </a:r>
            <a:r>
              <a:rPr lang="ja-JP" altLang="en-US" sz="2800" dirty="0" smtClean="0"/>
              <a:t>　</a:t>
            </a:r>
            <a:r>
              <a:rPr lang="en-US" altLang="ja-JP" sz="2800" dirty="0" smtClean="0"/>
              <a:t>            MOV EAX,1             </a:t>
            </a:r>
            <a:r>
              <a:rPr lang="ja-JP" altLang="en-US" sz="2800" dirty="0" smtClean="0"/>
              <a:t>戻り値に１を指定</a:t>
            </a:r>
            <a:endParaRPr lang="en-US" altLang="ja-JP" sz="2800" dirty="0" smtClean="0"/>
          </a:p>
          <a:p>
            <a:pPr>
              <a:buNone/>
            </a:pPr>
            <a:r>
              <a:rPr lang="en-US" altLang="ja-JP" sz="2800" dirty="0" smtClean="0"/>
              <a:t>0094100E                 POP ESI</a:t>
            </a:r>
            <a:r>
              <a:rPr lang="ja-JP" altLang="en-US" sz="2800" dirty="0" smtClean="0"/>
              <a:t>　　　　　　　</a:t>
            </a:r>
            <a:r>
              <a:rPr lang="en-US" altLang="ja-JP" sz="2800" dirty="0" smtClean="0"/>
              <a:t>ESI</a:t>
            </a:r>
            <a:r>
              <a:rPr lang="ja-JP" altLang="en-US" sz="2800" dirty="0" smtClean="0"/>
              <a:t>に値を戻す</a:t>
            </a:r>
            <a:endParaRPr lang="en-US" altLang="ja-JP" sz="2800" dirty="0" smtClean="0"/>
          </a:p>
          <a:p>
            <a:pPr>
              <a:buNone/>
            </a:pPr>
            <a:r>
              <a:rPr lang="en-US" altLang="ja-JP" sz="2800" dirty="0" smtClean="0"/>
              <a:t>0094100F                 RETN</a:t>
            </a:r>
          </a:p>
        </p:txBody>
      </p:sp>
      <p:sp>
        <p:nvSpPr>
          <p:cNvPr id="7" name="下矢印 6"/>
          <p:cNvSpPr/>
          <p:nvPr/>
        </p:nvSpPr>
        <p:spPr>
          <a:xfrm>
            <a:off x="3786182" y="2786058"/>
            <a:ext cx="857256" cy="785818"/>
          </a:xfrm>
          <a:prstGeom prst="down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3571868" y="3571876"/>
            <a:ext cx="2643206" cy="954107"/>
          </a:xfrm>
          <a:prstGeom prst="rect">
            <a:avLst/>
          </a:prstGeom>
        </p:spPr>
        <p:txBody>
          <a:bodyPr wrap="square">
            <a:spAutoFit/>
          </a:bodyPr>
          <a:lstStyle/>
          <a:p>
            <a:pPr>
              <a:buNone/>
            </a:pPr>
            <a:endParaRPr lang="en-US" altLang="ja-JP" sz="2800" dirty="0" smtClean="0"/>
          </a:p>
          <a:p>
            <a:pPr>
              <a:buNone/>
            </a:pPr>
            <a:r>
              <a:rPr lang="en-US" altLang="ja-JP" sz="2800" dirty="0" smtClean="0"/>
              <a:t>Return 1;</a:t>
            </a:r>
          </a:p>
        </p:txBody>
      </p:sp>
      <p:sp>
        <p:nvSpPr>
          <p:cNvPr id="9" name="テキスト ボックス 8"/>
          <p:cNvSpPr txBox="1"/>
          <p:nvPr/>
        </p:nvSpPr>
        <p:spPr>
          <a:xfrm>
            <a:off x="2285984" y="5286388"/>
            <a:ext cx="4067139" cy="830997"/>
          </a:xfrm>
          <a:prstGeom prst="rect">
            <a:avLst/>
          </a:prstGeom>
          <a:noFill/>
        </p:spPr>
        <p:txBody>
          <a:bodyPr wrap="none" rtlCol="0">
            <a:spAutoFit/>
          </a:bodyPr>
          <a:lstStyle/>
          <a:p>
            <a:r>
              <a:rPr lang="ja-JP" altLang="en-US" sz="4800" dirty="0" smtClean="0"/>
              <a:t>これだけです</a:t>
            </a:r>
            <a:r>
              <a:rPr lang="ja-JP" altLang="en-US" sz="4800" dirty="0" err="1" smtClean="0"/>
              <a:t>ｗ</a:t>
            </a:r>
            <a:endParaRPr kumimoji="1" lang="ja-JP" altLang="en-US" sz="4800"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linds(horizontal)">
                                      <p:cBhvr>
                                        <p:cTn id="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5852" y="214290"/>
            <a:ext cx="3786214" cy="600075"/>
          </a:xfrm>
        </p:spPr>
        <p:txBody>
          <a:bodyPr>
            <a:normAutofit fontScale="90000"/>
          </a:bodyPr>
          <a:lstStyle/>
          <a:p>
            <a:r>
              <a:rPr kumimoji="1" lang="ja-JP" altLang="en-US" dirty="0" smtClean="0"/>
              <a:t>第三ブロック</a:t>
            </a:r>
            <a:endParaRPr kumimoji="1" lang="ja-JP" altLang="en-US" dirty="0"/>
          </a:p>
        </p:txBody>
      </p:sp>
      <p:sp>
        <p:nvSpPr>
          <p:cNvPr id="6" name="正方形/長方形 5"/>
          <p:cNvSpPr/>
          <p:nvPr/>
        </p:nvSpPr>
        <p:spPr>
          <a:xfrm>
            <a:off x="642910" y="1142984"/>
            <a:ext cx="8358214" cy="2246769"/>
          </a:xfrm>
          <a:prstGeom prst="rect">
            <a:avLst/>
          </a:prstGeom>
        </p:spPr>
        <p:txBody>
          <a:bodyPr wrap="square">
            <a:spAutoFit/>
          </a:bodyPr>
          <a:lstStyle/>
          <a:p>
            <a:pPr>
              <a:buNone/>
            </a:pPr>
            <a:r>
              <a:rPr lang="en-US" altLang="ja-JP" sz="2000" dirty="0" smtClean="0"/>
              <a:t>00941010                  LEA EAX,DWORD PTR DS:[ESI-1]   </a:t>
            </a:r>
            <a:r>
              <a:rPr lang="ja-JP" altLang="en-US" sz="2000" dirty="0" smtClean="0"/>
              <a:t>　←　　</a:t>
            </a:r>
            <a:r>
              <a:rPr lang="en-US" altLang="ja-JP" sz="2000" dirty="0" smtClean="0"/>
              <a:t>ESI</a:t>
            </a:r>
            <a:r>
              <a:rPr lang="ja-JP" altLang="en-US" sz="2000" dirty="0" smtClean="0"/>
              <a:t>は</a:t>
            </a:r>
            <a:r>
              <a:rPr lang="en-US" altLang="ja-JP" sz="2000" dirty="0" err="1" smtClean="0"/>
              <a:t>arg</a:t>
            </a:r>
            <a:endParaRPr lang="en-US" altLang="ja-JP" sz="2000" dirty="0" smtClean="0"/>
          </a:p>
          <a:p>
            <a:pPr>
              <a:buNone/>
            </a:pPr>
            <a:r>
              <a:rPr lang="en-US" altLang="ja-JP" sz="2000" dirty="0" smtClean="0"/>
              <a:t>00941013                  PUSH EAX</a:t>
            </a:r>
          </a:p>
          <a:p>
            <a:pPr>
              <a:buNone/>
            </a:pPr>
            <a:r>
              <a:rPr lang="en-US" altLang="ja-JP" sz="2000" dirty="0" smtClean="0"/>
              <a:t>00941014  </a:t>
            </a:r>
            <a:r>
              <a:rPr lang="ja-JP" altLang="en-US" sz="2000" dirty="0" smtClean="0"/>
              <a:t>　　</a:t>
            </a:r>
            <a:r>
              <a:rPr lang="en-US" altLang="ja-JP" sz="2000" dirty="0" smtClean="0"/>
              <a:t>          CALL test.00941000      </a:t>
            </a:r>
            <a:r>
              <a:rPr lang="ja-JP" altLang="en-US" sz="2000" dirty="0" smtClean="0"/>
              <a:t>　　　←</a:t>
            </a:r>
            <a:r>
              <a:rPr lang="en-US" altLang="ja-JP" sz="2000" dirty="0" smtClean="0"/>
              <a:t> 0x941000</a:t>
            </a:r>
            <a:r>
              <a:rPr lang="ja-JP" altLang="en-US" sz="2000" dirty="0" smtClean="0"/>
              <a:t>は関数の先頭　　</a:t>
            </a:r>
            <a:endParaRPr lang="en-US" altLang="ja-JP" sz="2000" dirty="0" smtClean="0"/>
          </a:p>
          <a:p>
            <a:pPr>
              <a:buNone/>
            </a:pPr>
            <a:r>
              <a:rPr lang="en-US" altLang="ja-JP" sz="2000" dirty="0" smtClean="0"/>
              <a:t>00941019                  IMUL EAX,ESI</a:t>
            </a:r>
          </a:p>
          <a:p>
            <a:pPr>
              <a:buNone/>
            </a:pPr>
            <a:r>
              <a:rPr lang="en-US" altLang="ja-JP" sz="2000" dirty="0" smtClean="0"/>
              <a:t>0094101C                  ADD ESP,4</a:t>
            </a:r>
          </a:p>
          <a:p>
            <a:pPr>
              <a:buNone/>
            </a:pPr>
            <a:r>
              <a:rPr lang="en-US" altLang="ja-JP" sz="2000" dirty="0" smtClean="0"/>
              <a:t>0094101F                  POP ESI</a:t>
            </a:r>
          </a:p>
          <a:p>
            <a:pPr>
              <a:buNone/>
            </a:pPr>
            <a:r>
              <a:rPr lang="en-US" altLang="ja-JP" sz="2000" dirty="0" smtClean="0"/>
              <a:t>00941020                  RETN</a:t>
            </a:r>
          </a:p>
        </p:txBody>
      </p:sp>
      <p:sp>
        <p:nvSpPr>
          <p:cNvPr id="7" name="下矢印 6"/>
          <p:cNvSpPr/>
          <p:nvPr/>
        </p:nvSpPr>
        <p:spPr>
          <a:xfrm>
            <a:off x="4071934" y="2928934"/>
            <a:ext cx="857256" cy="785818"/>
          </a:xfrm>
          <a:prstGeom prst="down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643174" y="4143380"/>
            <a:ext cx="3929090" cy="954107"/>
          </a:xfrm>
          <a:prstGeom prst="rect">
            <a:avLst/>
          </a:prstGeom>
        </p:spPr>
        <p:txBody>
          <a:bodyPr wrap="square">
            <a:spAutoFit/>
          </a:bodyPr>
          <a:lstStyle/>
          <a:p>
            <a:pPr>
              <a:buNone/>
            </a:pPr>
            <a:r>
              <a:rPr lang="en-US" altLang="ja-JP" sz="2800" dirty="0" smtClean="0"/>
              <a:t>return </a:t>
            </a:r>
            <a:r>
              <a:rPr lang="en-US" altLang="ja-JP" sz="2800" dirty="0" err="1" smtClean="0"/>
              <a:t>hoge</a:t>
            </a:r>
            <a:r>
              <a:rPr lang="en-US" altLang="ja-JP" sz="2800" dirty="0" smtClean="0"/>
              <a:t>(arg-1)*</a:t>
            </a:r>
            <a:r>
              <a:rPr lang="en-US" altLang="ja-JP" sz="2800" dirty="0" err="1" smtClean="0"/>
              <a:t>arg</a:t>
            </a:r>
            <a:endParaRPr lang="en-US" altLang="ja-JP" sz="2800" dirty="0" smtClean="0"/>
          </a:p>
          <a:p>
            <a:pPr>
              <a:buNone/>
            </a:pPr>
            <a:endParaRPr lang="en-US" altLang="ja-JP" sz="2800" dirty="0" smtClean="0"/>
          </a:p>
        </p:txBody>
      </p:sp>
      <p:sp>
        <p:nvSpPr>
          <p:cNvPr id="11" name="テキスト ボックス 10"/>
          <p:cNvSpPr txBox="1"/>
          <p:nvPr/>
        </p:nvSpPr>
        <p:spPr>
          <a:xfrm>
            <a:off x="2428860" y="5143512"/>
            <a:ext cx="4067139" cy="830997"/>
          </a:xfrm>
          <a:prstGeom prst="rect">
            <a:avLst/>
          </a:prstGeom>
          <a:noFill/>
        </p:spPr>
        <p:txBody>
          <a:bodyPr wrap="none" rtlCol="0">
            <a:spAutoFit/>
          </a:bodyPr>
          <a:lstStyle/>
          <a:p>
            <a:r>
              <a:rPr lang="ja-JP" altLang="en-US" sz="4800" dirty="0" smtClean="0"/>
              <a:t>これだけです</a:t>
            </a:r>
            <a:r>
              <a:rPr lang="ja-JP" altLang="en-US" sz="4800" dirty="0" err="1" smtClean="0"/>
              <a:t>ｗ</a:t>
            </a:r>
            <a:endParaRPr kumimoji="1" lang="ja-JP" altLang="en-US" sz="4800"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blinds(horizontal)">
                                      <p:cBhvr>
                                        <p:cTn id="7"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1538" y="0"/>
            <a:ext cx="2643206" cy="928670"/>
          </a:xfrm>
        </p:spPr>
        <p:txBody>
          <a:bodyPr>
            <a:normAutofit/>
          </a:bodyPr>
          <a:lstStyle/>
          <a:p>
            <a:r>
              <a:rPr kumimoji="1" lang="ja-JP" altLang="en-US" dirty="0" smtClean="0">
                <a:latin typeface="+mj-ea"/>
              </a:rPr>
              <a:t>自己紹介</a:t>
            </a:r>
            <a:endParaRPr kumimoji="1" lang="ja-JP" altLang="en-US" dirty="0">
              <a:latin typeface="+mj-ea"/>
            </a:endParaRPr>
          </a:p>
        </p:txBody>
      </p:sp>
      <p:sp>
        <p:nvSpPr>
          <p:cNvPr id="3" name="コンテンツ プレースホルダ 2"/>
          <p:cNvSpPr>
            <a:spLocks noGrp="1"/>
          </p:cNvSpPr>
          <p:nvPr>
            <p:ph idx="1"/>
          </p:nvPr>
        </p:nvSpPr>
        <p:spPr>
          <a:xfrm>
            <a:off x="285720" y="1643050"/>
            <a:ext cx="8858280" cy="4525963"/>
          </a:xfrm>
        </p:spPr>
        <p:txBody>
          <a:bodyPr/>
          <a:lstStyle/>
          <a:p>
            <a:r>
              <a:rPr lang="ja-JP" altLang="en-US" dirty="0" smtClean="0"/>
              <a:t>世を忍ぶ仮の姿は</a:t>
            </a:r>
            <a:r>
              <a:rPr lang="ja-JP" altLang="en-US" dirty="0" smtClean="0">
                <a:solidFill>
                  <a:srgbClr val="FF0000"/>
                </a:solidFill>
              </a:rPr>
              <a:t>とある</a:t>
            </a:r>
            <a:r>
              <a:rPr lang="ja-JP" altLang="en-US" dirty="0" smtClean="0"/>
              <a:t>大学の学生</a:t>
            </a:r>
            <a:endParaRPr lang="en-US" altLang="ja-JP" dirty="0" smtClean="0"/>
          </a:p>
          <a:p>
            <a:r>
              <a:rPr lang="ja-JP" altLang="en-US" dirty="0" smtClean="0"/>
              <a:t>しょぼいソフトウェアの</a:t>
            </a:r>
            <a:r>
              <a:rPr kumimoji="1" lang="ja-JP" altLang="en-US" dirty="0" smtClean="0"/>
              <a:t>開発や解析などを少々</a:t>
            </a:r>
            <a:endParaRPr lang="en-US" altLang="ja-JP" dirty="0" smtClean="0"/>
          </a:p>
          <a:p>
            <a:r>
              <a:rPr lang="ja-JP" altLang="en-US" dirty="0" smtClean="0"/>
              <a:t>金穴につき、ただ今大学の生協にて</a:t>
            </a:r>
            <a:r>
              <a:rPr lang="ja-JP" altLang="en-US" dirty="0" smtClean="0">
                <a:solidFill>
                  <a:srgbClr val="FF0000"/>
                </a:solidFill>
              </a:rPr>
              <a:t>バイト中</a:t>
            </a:r>
            <a:endParaRPr lang="en-US" altLang="ja-JP" dirty="0" smtClean="0">
              <a:solidFill>
                <a:srgbClr val="FF0000"/>
              </a:solidFill>
            </a:endParaRPr>
          </a:p>
          <a:p>
            <a:r>
              <a:rPr kumimoji="1" lang="ja-JP" altLang="en-US" dirty="0" smtClean="0"/>
              <a:t>全く関係ないが</a:t>
            </a:r>
            <a:r>
              <a:rPr lang="ja-JP" altLang="en-US" dirty="0" smtClean="0">
                <a:solidFill>
                  <a:srgbClr val="FF0000"/>
                </a:solidFill>
              </a:rPr>
              <a:t>二日前まで</a:t>
            </a:r>
            <a:r>
              <a:rPr lang="ja-JP" altLang="en-US" dirty="0" smtClean="0"/>
              <a:t>長野でスノボーしてた</a:t>
            </a:r>
            <a:endParaRPr lang="en-US" altLang="ja-JP" dirty="0" smtClean="0"/>
          </a:p>
          <a:p>
            <a:r>
              <a:rPr kumimoji="1" lang="ja-JP" altLang="en-US" dirty="0" smtClean="0"/>
              <a:t>さらに関係ないが金もないのに今年は何故か</a:t>
            </a:r>
            <a:endParaRPr kumimoji="1" lang="en-US" altLang="ja-JP" dirty="0" smtClean="0"/>
          </a:p>
          <a:p>
            <a:pPr>
              <a:buNone/>
            </a:pPr>
            <a:r>
              <a:rPr lang="ja-JP" altLang="en-US" dirty="0" smtClean="0">
                <a:solidFill>
                  <a:srgbClr val="FF0000"/>
                </a:solidFill>
              </a:rPr>
              <a:t>　 </a:t>
            </a:r>
            <a:r>
              <a:rPr kumimoji="1" lang="ja-JP" altLang="en-US" dirty="0" smtClean="0">
                <a:solidFill>
                  <a:srgbClr val="FF0000"/>
                </a:solidFill>
              </a:rPr>
              <a:t>三回も</a:t>
            </a:r>
            <a:r>
              <a:rPr kumimoji="1" lang="ja-JP" altLang="en-US" dirty="0" smtClean="0"/>
              <a:t>スノボーに行った。</a:t>
            </a:r>
            <a:endParaRPr kumimoji="1" lang="en-US" altLang="ja-JP" dirty="0" smtClean="0"/>
          </a:p>
          <a:p>
            <a:endParaRPr kumimoji="1" lang="en-US" altLang="ja-JP" dirty="0" smtClean="0"/>
          </a:p>
          <a:p>
            <a:endParaRPr lang="en-US" altLang="ja-JP"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5852" y="214290"/>
            <a:ext cx="4500594" cy="600075"/>
          </a:xfrm>
        </p:spPr>
        <p:txBody>
          <a:bodyPr>
            <a:normAutofit fontScale="90000"/>
          </a:bodyPr>
          <a:lstStyle/>
          <a:p>
            <a:r>
              <a:rPr lang="ja-JP" altLang="en-US" dirty="0" smtClean="0"/>
              <a:t>まとめちゃいます</a:t>
            </a:r>
            <a:endParaRPr kumimoji="1" lang="ja-JP" altLang="en-US" dirty="0"/>
          </a:p>
        </p:txBody>
      </p:sp>
      <p:sp>
        <p:nvSpPr>
          <p:cNvPr id="6" name="正方形/長方形 5"/>
          <p:cNvSpPr/>
          <p:nvPr/>
        </p:nvSpPr>
        <p:spPr>
          <a:xfrm>
            <a:off x="642910" y="1142984"/>
            <a:ext cx="8358214" cy="2246769"/>
          </a:xfrm>
          <a:prstGeom prst="rect">
            <a:avLst/>
          </a:prstGeom>
        </p:spPr>
        <p:txBody>
          <a:bodyPr wrap="square">
            <a:spAutoFit/>
          </a:bodyPr>
          <a:lstStyle/>
          <a:p>
            <a:pPr>
              <a:buNone/>
            </a:pPr>
            <a:r>
              <a:rPr lang="en-US" altLang="ja-JP" sz="2000" dirty="0" err="1" smtClean="0"/>
              <a:t>hoge</a:t>
            </a:r>
            <a:r>
              <a:rPr lang="en-US" altLang="ja-JP" sz="2000" dirty="0" smtClean="0"/>
              <a:t>(</a:t>
            </a:r>
            <a:r>
              <a:rPr lang="en-US" altLang="ja-JP" sz="2000" dirty="0" err="1" smtClean="0"/>
              <a:t>int</a:t>
            </a:r>
            <a:r>
              <a:rPr lang="en-US" altLang="ja-JP" sz="2000" dirty="0" smtClean="0"/>
              <a:t> </a:t>
            </a:r>
            <a:r>
              <a:rPr lang="en-US" altLang="ja-JP" sz="2000" dirty="0" err="1" smtClean="0"/>
              <a:t>arg</a:t>
            </a:r>
            <a:r>
              <a:rPr lang="en-US" altLang="ja-JP" sz="2000" dirty="0" smtClean="0"/>
              <a:t>)</a:t>
            </a:r>
          </a:p>
          <a:p>
            <a:pPr>
              <a:buNone/>
            </a:pPr>
            <a:r>
              <a:rPr lang="en-US" altLang="ja-JP" sz="2000" dirty="0" smtClean="0"/>
              <a:t>{</a:t>
            </a:r>
          </a:p>
          <a:p>
            <a:pPr>
              <a:buNone/>
            </a:pPr>
            <a:r>
              <a:rPr lang="en-US" altLang="ja-JP" sz="2000" dirty="0" smtClean="0"/>
              <a:t>	if(</a:t>
            </a:r>
            <a:r>
              <a:rPr lang="en-US" altLang="ja-JP" sz="2000" dirty="0" err="1" smtClean="0"/>
              <a:t>arg</a:t>
            </a:r>
            <a:r>
              <a:rPr lang="en-US" altLang="ja-JP" sz="2000" dirty="0" smtClean="0"/>
              <a:t> == 0){</a:t>
            </a:r>
          </a:p>
          <a:p>
            <a:pPr>
              <a:buNone/>
            </a:pPr>
            <a:r>
              <a:rPr lang="en-US" altLang="ja-JP" sz="2000" dirty="0" smtClean="0"/>
              <a:t>		return 1;</a:t>
            </a:r>
          </a:p>
          <a:p>
            <a:pPr>
              <a:buNone/>
            </a:pPr>
            <a:r>
              <a:rPr lang="en-US" altLang="ja-JP" sz="2000" dirty="0" smtClean="0"/>
              <a:t>	}</a:t>
            </a:r>
          </a:p>
          <a:p>
            <a:pPr>
              <a:buNone/>
            </a:pPr>
            <a:r>
              <a:rPr lang="en-US" altLang="ja-JP" sz="2000" dirty="0" smtClean="0"/>
              <a:t>		return </a:t>
            </a:r>
            <a:r>
              <a:rPr lang="en-US" altLang="ja-JP" sz="2000" dirty="0" err="1" smtClean="0"/>
              <a:t>hoge</a:t>
            </a:r>
            <a:r>
              <a:rPr lang="en-US" altLang="ja-JP" sz="2000" dirty="0" smtClean="0"/>
              <a:t>(arg-1)*</a:t>
            </a:r>
            <a:r>
              <a:rPr lang="en-US" altLang="ja-JP" sz="2000" dirty="0" err="1" smtClean="0"/>
              <a:t>arg</a:t>
            </a:r>
            <a:r>
              <a:rPr lang="en-US" altLang="ja-JP" sz="2000" dirty="0" smtClean="0"/>
              <a:t>;</a:t>
            </a:r>
          </a:p>
          <a:p>
            <a:pPr>
              <a:buNone/>
            </a:pPr>
            <a:r>
              <a:rPr lang="en-US" altLang="ja-JP" sz="2000" dirty="0" smtClean="0"/>
              <a:t>}</a:t>
            </a:r>
          </a:p>
        </p:txBody>
      </p:sp>
      <p:sp>
        <p:nvSpPr>
          <p:cNvPr id="11" name="テキスト ボックス 10"/>
          <p:cNvSpPr txBox="1"/>
          <p:nvPr/>
        </p:nvSpPr>
        <p:spPr>
          <a:xfrm>
            <a:off x="2000232" y="3786190"/>
            <a:ext cx="5311069" cy="1569660"/>
          </a:xfrm>
          <a:prstGeom prst="rect">
            <a:avLst/>
          </a:prstGeom>
          <a:noFill/>
        </p:spPr>
        <p:txBody>
          <a:bodyPr wrap="none" rtlCol="0">
            <a:spAutoFit/>
          </a:bodyPr>
          <a:lstStyle/>
          <a:p>
            <a:r>
              <a:rPr kumimoji="1" lang="en-US" altLang="ja-JP" sz="4800" dirty="0" smtClean="0"/>
              <a:t>N</a:t>
            </a:r>
            <a:r>
              <a:rPr kumimoji="1" lang="ja-JP" altLang="en-US" sz="4800" dirty="0" smtClean="0"/>
              <a:t>の階乗を計算する</a:t>
            </a:r>
            <a:endParaRPr kumimoji="1" lang="en-US" altLang="ja-JP" sz="4800" dirty="0" smtClean="0"/>
          </a:p>
          <a:p>
            <a:r>
              <a:rPr kumimoji="1" lang="ja-JP" altLang="en-US" sz="4800" dirty="0" smtClean="0"/>
              <a:t>再帰</a:t>
            </a:r>
            <a:r>
              <a:rPr kumimoji="1" lang="ja-JP" altLang="en-US" sz="4800" smtClean="0"/>
              <a:t>関数</a:t>
            </a:r>
            <a:r>
              <a:rPr lang="ja-JP" altLang="en-US" sz="4800" smtClean="0"/>
              <a:t>でした</a:t>
            </a:r>
            <a:endParaRPr kumimoji="1" lang="ja-JP" altLang="en-US" sz="4800"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5852" y="214290"/>
            <a:ext cx="2000264" cy="600075"/>
          </a:xfrm>
        </p:spPr>
        <p:txBody>
          <a:bodyPr>
            <a:normAutofit fontScale="90000"/>
          </a:bodyPr>
          <a:lstStyle/>
          <a:p>
            <a:r>
              <a:rPr kumimoji="1" lang="ja-JP" altLang="en-US" dirty="0" smtClean="0"/>
              <a:t>まとめ</a:t>
            </a:r>
            <a:endParaRPr kumimoji="1" lang="ja-JP" altLang="en-US" dirty="0"/>
          </a:p>
        </p:txBody>
      </p:sp>
      <p:sp>
        <p:nvSpPr>
          <p:cNvPr id="5" name="テキスト ボックス 4"/>
          <p:cNvSpPr txBox="1"/>
          <p:nvPr/>
        </p:nvSpPr>
        <p:spPr>
          <a:xfrm>
            <a:off x="714348" y="1357298"/>
            <a:ext cx="7286676" cy="2677656"/>
          </a:xfrm>
          <a:prstGeom prst="rect">
            <a:avLst/>
          </a:prstGeom>
          <a:noFill/>
        </p:spPr>
        <p:txBody>
          <a:bodyPr wrap="square" rtlCol="0">
            <a:spAutoFit/>
          </a:bodyPr>
          <a:lstStyle/>
          <a:p>
            <a:r>
              <a:rPr kumimoji="1" lang="ja-JP" altLang="en-US" sz="2400" dirty="0" smtClean="0">
                <a:latin typeface="+mj-ea"/>
                <a:ea typeface="+mj-ea"/>
              </a:rPr>
              <a:t>解析（リバースエンジニアリング）をするためには☆</a:t>
            </a:r>
            <a:endParaRPr kumimoji="1" lang="en-US" altLang="ja-JP" sz="2400" dirty="0" smtClean="0">
              <a:latin typeface="+mj-ea"/>
              <a:ea typeface="+mj-ea"/>
            </a:endParaRPr>
          </a:p>
          <a:p>
            <a:endParaRPr lang="en-US" altLang="ja-JP" dirty="0" smtClean="0">
              <a:latin typeface="+mj-ea"/>
              <a:ea typeface="+mj-ea"/>
            </a:endParaRPr>
          </a:p>
          <a:p>
            <a:pPr>
              <a:buFont typeface="Wingdings" pitchFamily="2" charset="2"/>
              <a:buChar char="ü"/>
            </a:pPr>
            <a:r>
              <a:rPr kumimoji="1" lang="ja-JP" altLang="en-US" dirty="0" smtClean="0">
                <a:latin typeface="+mj-ea"/>
                <a:ea typeface="+mj-ea"/>
              </a:rPr>
              <a:t>アセンブリ言語の知識</a:t>
            </a:r>
            <a:endParaRPr kumimoji="1" lang="en-US" altLang="ja-JP" dirty="0" smtClean="0">
              <a:latin typeface="+mj-ea"/>
              <a:ea typeface="+mj-ea"/>
            </a:endParaRPr>
          </a:p>
          <a:p>
            <a:pPr>
              <a:buFont typeface="Wingdings" pitchFamily="2" charset="2"/>
              <a:buChar char="ü"/>
            </a:pPr>
            <a:r>
              <a:rPr lang="en-US" altLang="ja-JP" dirty="0" smtClean="0"/>
              <a:t>Win32API</a:t>
            </a:r>
            <a:r>
              <a:rPr lang="ja-JP" altLang="en-US" dirty="0" smtClean="0"/>
              <a:t>に関する知識</a:t>
            </a:r>
            <a:endParaRPr lang="en-US" altLang="ja-JP" dirty="0" smtClean="0"/>
          </a:p>
          <a:p>
            <a:pPr>
              <a:buFont typeface="Wingdings" pitchFamily="2" charset="2"/>
              <a:buChar char="ü"/>
            </a:pPr>
            <a:r>
              <a:rPr kumimoji="1" lang="en-US" altLang="ja-JP" dirty="0" smtClean="0">
                <a:latin typeface="+mj-ea"/>
                <a:ea typeface="+mj-ea"/>
              </a:rPr>
              <a:t>PE Format</a:t>
            </a:r>
            <a:r>
              <a:rPr kumimoji="1" lang="ja-JP" altLang="en-US" dirty="0" smtClean="0">
                <a:latin typeface="+mj-ea"/>
                <a:ea typeface="+mj-ea"/>
              </a:rPr>
              <a:t>に関する知識</a:t>
            </a:r>
            <a:endParaRPr kumimoji="1" lang="en-US" altLang="ja-JP" dirty="0" smtClean="0">
              <a:latin typeface="+mj-ea"/>
              <a:ea typeface="+mj-ea"/>
            </a:endParaRPr>
          </a:p>
          <a:p>
            <a:pPr>
              <a:buFont typeface="Wingdings" pitchFamily="2" charset="2"/>
              <a:buChar char="ü"/>
            </a:pPr>
            <a:r>
              <a:rPr lang="ja-JP" altLang="en-US" dirty="0" smtClean="0">
                <a:latin typeface="+mj-ea"/>
                <a:ea typeface="+mj-ea"/>
              </a:rPr>
              <a:t>根性</a:t>
            </a:r>
            <a:endParaRPr lang="en-US" altLang="ja-JP" dirty="0" smtClean="0">
              <a:latin typeface="+mj-ea"/>
              <a:ea typeface="+mj-ea"/>
            </a:endParaRPr>
          </a:p>
          <a:p>
            <a:pPr>
              <a:buFont typeface="Wingdings" pitchFamily="2" charset="2"/>
              <a:buChar char="ü"/>
            </a:pPr>
            <a:r>
              <a:rPr lang="ja-JP" altLang="en-US" dirty="0" smtClean="0">
                <a:latin typeface="+mj-ea"/>
                <a:ea typeface="+mj-ea"/>
              </a:rPr>
              <a:t>カン＆</a:t>
            </a:r>
            <a:r>
              <a:rPr kumimoji="1" lang="ja-JP" altLang="en-US" dirty="0" smtClean="0">
                <a:latin typeface="+mj-ea"/>
                <a:ea typeface="+mj-ea"/>
              </a:rPr>
              <a:t>慣れ</a:t>
            </a:r>
            <a:endParaRPr kumimoji="1" lang="en-US" altLang="ja-JP" dirty="0" smtClean="0">
              <a:latin typeface="+mj-ea"/>
              <a:ea typeface="+mj-ea"/>
            </a:endParaRPr>
          </a:p>
          <a:p>
            <a:endParaRPr kumimoji="1" lang="en-US" altLang="ja-JP" dirty="0" smtClean="0">
              <a:latin typeface="+mj-ea"/>
              <a:ea typeface="+mj-ea"/>
            </a:endParaRPr>
          </a:p>
          <a:p>
            <a:endParaRPr kumimoji="1" lang="ja-JP" altLang="en-US" dirty="0">
              <a:latin typeface="+mj-ea"/>
              <a:ea typeface="+mj-ea"/>
            </a:endParaRPr>
          </a:p>
        </p:txBody>
      </p:sp>
      <p:sp>
        <p:nvSpPr>
          <p:cNvPr id="7" name="テキスト ボックス 6"/>
          <p:cNvSpPr txBox="1"/>
          <p:nvPr/>
        </p:nvSpPr>
        <p:spPr>
          <a:xfrm>
            <a:off x="3357554" y="3643314"/>
            <a:ext cx="1531188" cy="584775"/>
          </a:xfrm>
          <a:prstGeom prst="rect">
            <a:avLst/>
          </a:prstGeom>
          <a:noFill/>
        </p:spPr>
        <p:txBody>
          <a:bodyPr wrap="none" rtlCol="0">
            <a:spAutoFit/>
          </a:bodyPr>
          <a:lstStyle/>
          <a:p>
            <a:r>
              <a:rPr kumimoji="1" lang="ja-JP" altLang="en-US" sz="3200" dirty="0" smtClean="0"/>
              <a:t>そして</a:t>
            </a:r>
            <a:r>
              <a:rPr kumimoji="1" lang="en-US" altLang="ja-JP" sz="3200" dirty="0" smtClean="0"/>
              <a:t>…</a:t>
            </a:r>
            <a:endParaRPr kumimoji="1" lang="ja-JP" altLang="en-US" sz="3200" dirty="0"/>
          </a:p>
        </p:txBody>
      </p:sp>
      <p:sp>
        <p:nvSpPr>
          <p:cNvPr id="8" name="正方形/長方形 7"/>
          <p:cNvSpPr/>
          <p:nvPr/>
        </p:nvSpPr>
        <p:spPr>
          <a:xfrm>
            <a:off x="1857356" y="4786322"/>
            <a:ext cx="5370381" cy="923330"/>
          </a:xfrm>
          <a:prstGeom prst="rect">
            <a:avLst/>
          </a:prstGeom>
          <a:noFill/>
          <a:ln>
            <a:noFill/>
          </a:ln>
        </p:spPr>
        <p:txBody>
          <a:bodyPr wrap="none" lIns="91440" tIns="45720" rIns="91440" bIns="45720">
            <a:spAutoFit/>
            <a:scene3d>
              <a:camera prst="orthographicFront">
                <a:rot lat="0" lon="0" rev="0"/>
              </a:camera>
              <a:lightRig rig="contrasting" dir="t">
                <a:rot lat="0" lon="0" rev="4500000"/>
              </a:lightRig>
            </a:scene3d>
            <a:sp3d contourW="6350" prstMaterial="metal">
              <a:contourClr>
                <a:schemeClr val="accent1">
                  <a:shade val="75000"/>
                </a:schemeClr>
              </a:contourClr>
            </a:sp3d>
          </a:bodyPr>
          <a:lstStyle/>
          <a:p>
            <a:pPr algn="ctr"/>
            <a:r>
              <a:rPr lang="en-US" altLang="ja-JP"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0</a:t>
            </a:r>
            <a:r>
              <a:rPr lang="ja-JP" altLang="en-US"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と</a:t>
            </a:r>
            <a:r>
              <a:rPr lang="en-US" altLang="ja-JP"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1</a:t>
            </a:r>
            <a:r>
              <a:rPr lang="ja-JP" altLang="en-US"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を愛する心♪</a:t>
            </a:r>
            <a:endParaRPr lang="ja-JP" altLang="en-US"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5852" y="214290"/>
            <a:ext cx="2286016" cy="600075"/>
          </a:xfrm>
        </p:spPr>
        <p:txBody>
          <a:bodyPr>
            <a:normAutofit fontScale="90000"/>
          </a:bodyPr>
          <a:lstStyle/>
          <a:p>
            <a:r>
              <a:rPr kumimoji="1" lang="ja-JP" altLang="en-US" dirty="0" smtClean="0"/>
              <a:t>終わり</a:t>
            </a:r>
            <a:endParaRPr kumimoji="1" lang="ja-JP" altLang="en-US" dirty="0"/>
          </a:p>
        </p:txBody>
      </p:sp>
      <p:sp>
        <p:nvSpPr>
          <p:cNvPr id="5" name="テキスト ボックス 4"/>
          <p:cNvSpPr txBox="1"/>
          <p:nvPr/>
        </p:nvSpPr>
        <p:spPr>
          <a:xfrm>
            <a:off x="1000100" y="3714752"/>
            <a:ext cx="7286676" cy="369332"/>
          </a:xfrm>
          <a:prstGeom prst="rect">
            <a:avLst/>
          </a:prstGeom>
          <a:noFill/>
        </p:spPr>
        <p:txBody>
          <a:bodyPr wrap="square" rtlCol="0">
            <a:spAutoFit/>
          </a:bodyPr>
          <a:lstStyle/>
          <a:p>
            <a:endParaRPr kumimoji="1" lang="ja-JP" altLang="en-US" dirty="0">
              <a:latin typeface="+mj-ea"/>
              <a:ea typeface="+mj-ea"/>
            </a:endParaRPr>
          </a:p>
        </p:txBody>
      </p:sp>
      <p:sp>
        <p:nvSpPr>
          <p:cNvPr id="6" name="テキスト ボックス 5"/>
          <p:cNvSpPr txBox="1"/>
          <p:nvPr/>
        </p:nvSpPr>
        <p:spPr>
          <a:xfrm>
            <a:off x="1928794" y="2143116"/>
            <a:ext cx="5786478" cy="369332"/>
          </a:xfrm>
          <a:prstGeom prst="rect">
            <a:avLst/>
          </a:prstGeom>
          <a:noFill/>
        </p:spPr>
        <p:txBody>
          <a:bodyPr wrap="square" rtlCol="0">
            <a:spAutoFit/>
          </a:bodyPr>
          <a:lstStyle/>
          <a:p>
            <a:endParaRPr kumimoji="1" lang="ja-JP" altLang="en-US" dirty="0"/>
          </a:p>
        </p:txBody>
      </p:sp>
      <p:sp>
        <p:nvSpPr>
          <p:cNvPr id="9" name="テキスト ボックス 8"/>
          <p:cNvSpPr txBox="1"/>
          <p:nvPr/>
        </p:nvSpPr>
        <p:spPr>
          <a:xfrm>
            <a:off x="428596" y="1643050"/>
            <a:ext cx="8001056" cy="1569660"/>
          </a:xfrm>
          <a:prstGeom prst="rect">
            <a:avLst/>
          </a:prstGeom>
          <a:noFill/>
        </p:spPr>
        <p:txBody>
          <a:bodyPr wrap="square" rtlCol="0">
            <a:spAutoFit/>
          </a:bodyPr>
          <a:lstStyle/>
          <a:p>
            <a:r>
              <a:rPr kumimoji="1" lang="ja-JP" altLang="en-US" sz="9600" dirty="0" smtClean="0"/>
              <a:t>＼</a:t>
            </a:r>
            <a:r>
              <a:rPr kumimoji="1" lang="en-US" altLang="ja-JP" sz="9600" dirty="0" smtClean="0"/>
              <a:t>(^o^)</a:t>
            </a:r>
            <a:r>
              <a:rPr kumimoji="1" lang="ja-JP" altLang="en-US" sz="9600" dirty="0" smtClean="0"/>
              <a:t>／ｵﾜﾀ</a:t>
            </a:r>
            <a:endParaRPr kumimoji="1" lang="ja-JP" altLang="en-US" sz="9600" dirty="0"/>
          </a:p>
        </p:txBody>
      </p:sp>
      <p:sp>
        <p:nvSpPr>
          <p:cNvPr id="10" name="テキスト ボックス 9"/>
          <p:cNvSpPr txBox="1"/>
          <p:nvPr/>
        </p:nvSpPr>
        <p:spPr>
          <a:xfrm>
            <a:off x="357158" y="4000504"/>
            <a:ext cx="8429684" cy="1938992"/>
          </a:xfrm>
          <a:prstGeom prst="rect">
            <a:avLst/>
          </a:prstGeom>
          <a:noFill/>
        </p:spPr>
        <p:txBody>
          <a:bodyPr wrap="square" rtlCol="0">
            <a:spAutoFit/>
          </a:bodyPr>
          <a:lstStyle/>
          <a:p>
            <a:pPr algn="ctr"/>
            <a:r>
              <a:rPr kumimoji="1" lang="ja-JP" altLang="en-US" sz="6000" dirty="0" smtClean="0"/>
              <a:t>ご静聴</a:t>
            </a:r>
            <a:endParaRPr kumimoji="1" lang="en-US" altLang="ja-JP" sz="6000" dirty="0" smtClean="0"/>
          </a:p>
          <a:p>
            <a:pPr algn="ctr"/>
            <a:r>
              <a:rPr kumimoji="1" lang="ja-JP" altLang="en-US" sz="6000" dirty="0" smtClean="0"/>
              <a:t>ありがとうございました♪</a:t>
            </a:r>
            <a:endParaRPr kumimoji="1" lang="ja-JP" altLang="en-US" sz="6000" dirty="0"/>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1538" y="0"/>
            <a:ext cx="2643206" cy="928670"/>
          </a:xfrm>
        </p:spPr>
        <p:txBody>
          <a:bodyPr>
            <a:normAutofit/>
          </a:bodyPr>
          <a:lstStyle/>
          <a:p>
            <a:r>
              <a:rPr kumimoji="1" lang="ja-JP" altLang="en-US" dirty="0" smtClean="0">
                <a:latin typeface="+mj-ea"/>
              </a:rPr>
              <a:t>解析とは</a:t>
            </a:r>
            <a:endParaRPr kumimoji="1" lang="ja-JP" altLang="en-US" dirty="0">
              <a:latin typeface="+mj-ea"/>
            </a:endParaRPr>
          </a:p>
        </p:txBody>
      </p:sp>
      <p:sp>
        <p:nvSpPr>
          <p:cNvPr id="4" name="テキスト ボックス 3"/>
          <p:cNvSpPr txBox="1"/>
          <p:nvPr/>
        </p:nvSpPr>
        <p:spPr>
          <a:xfrm>
            <a:off x="2285984" y="4857760"/>
            <a:ext cx="7000924" cy="369332"/>
          </a:xfrm>
          <a:prstGeom prst="rect">
            <a:avLst/>
          </a:prstGeom>
          <a:noFill/>
        </p:spPr>
        <p:txBody>
          <a:bodyPr wrap="square" rtlCol="0">
            <a:spAutoFit/>
          </a:bodyPr>
          <a:lstStyle/>
          <a:p>
            <a:r>
              <a:rPr lang="en-US" altLang="ja-JP" dirty="0" smtClean="0"/>
              <a:t>http://ja.wikipedia.org/wiki/</a:t>
            </a:r>
            <a:r>
              <a:rPr lang="ja-JP" altLang="en-US" dirty="0" smtClean="0"/>
              <a:t>リバースエンジニアリング</a:t>
            </a:r>
            <a:endParaRPr kumimoji="1" lang="ja-JP" altLang="en-US" dirty="0"/>
          </a:p>
        </p:txBody>
      </p:sp>
      <p:sp>
        <p:nvSpPr>
          <p:cNvPr id="5" name="角丸四角形吹き出し 4"/>
          <p:cNvSpPr/>
          <p:nvPr/>
        </p:nvSpPr>
        <p:spPr bwMode="auto">
          <a:xfrm>
            <a:off x="214282" y="1571612"/>
            <a:ext cx="8786874" cy="2857520"/>
          </a:xfrm>
          <a:prstGeom prst="wedgeRoundRectCallou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ja-JP" altLang="en-US" sz="3200" dirty="0" smtClean="0">
                <a:solidFill>
                  <a:srgbClr val="FF0000"/>
                </a:solidFill>
              </a:rPr>
              <a:t>リバースエンジニアリング</a:t>
            </a:r>
            <a:r>
              <a:rPr lang="ja-JP" altLang="en-US" sz="3200" dirty="0" smtClean="0"/>
              <a:t>とは、機械を分解</a:t>
            </a:r>
            <a:endParaRPr lang="en-US" altLang="ja-JP" sz="3200" dirty="0" smtClean="0"/>
          </a:p>
          <a:p>
            <a:r>
              <a:rPr lang="ja-JP" altLang="en-US" sz="3200" dirty="0" smtClean="0"/>
              <a:t>したり、製品の動作を観察したり</a:t>
            </a:r>
            <a:endParaRPr lang="en-US" altLang="ja-JP" sz="3200" dirty="0" smtClean="0"/>
          </a:p>
          <a:p>
            <a:r>
              <a:rPr lang="ja-JP" altLang="en-US" sz="3200" dirty="0" smtClean="0"/>
              <a:t>ソフトウェアの動作を解析するなどして</a:t>
            </a:r>
            <a:endParaRPr lang="en-US" altLang="ja-JP" sz="3200" dirty="0" smtClean="0"/>
          </a:p>
          <a:p>
            <a:r>
              <a:rPr lang="ja-JP" altLang="en-US" sz="3200" dirty="0" smtClean="0"/>
              <a:t>製品の構造を分析し、そこから製造方法や</a:t>
            </a:r>
            <a:endParaRPr lang="en-US" altLang="ja-JP" sz="3200" dirty="0" smtClean="0"/>
          </a:p>
          <a:p>
            <a:r>
              <a:rPr lang="ja-JP" altLang="en-US" sz="3200" dirty="0" smtClean="0"/>
              <a:t>動作原理、設計図、ソースコードなどを</a:t>
            </a:r>
            <a:endParaRPr lang="en-US" altLang="ja-JP" sz="3200" dirty="0" smtClean="0"/>
          </a:p>
          <a:p>
            <a:r>
              <a:rPr lang="ja-JP" altLang="en-US" sz="3200" dirty="0" smtClean="0"/>
              <a:t>調査する事である。</a:t>
            </a:r>
            <a:endParaRPr lang="ja-JP" altLang="en-US" sz="3200" dirty="0"/>
          </a:p>
        </p:txBody>
      </p:sp>
      <p:sp>
        <p:nvSpPr>
          <p:cNvPr id="6" name="テキスト ボックス 5"/>
          <p:cNvSpPr txBox="1"/>
          <p:nvPr/>
        </p:nvSpPr>
        <p:spPr>
          <a:xfrm>
            <a:off x="714349" y="5429264"/>
            <a:ext cx="7858180" cy="954107"/>
          </a:xfrm>
          <a:prstGeom prst="rect">
            <a:avLst/>
          </a:prstGeom>
          <a:noFill/>
        </p:spPr>
        <p:txBody>
          <a:bodyPr wrap="square" rtlCol="0">
            <a:spAutoFit/>
          </a:bodyPr>
          <a:lstStyle/>
          <a:p>
            <a:r>
              <a:rPr kumimoji="1" lang="ja-JP" altLang="en-US" sz="2400" dirty="0" smtClean="0"/>
              <a:t>　　　　　　　　　</a:t>
            </a:r>
            <a:r>
              <a:rPr kumimoji="1" lang="ja-JP" altLang="en-US" sz="3200" dirty="0" smtClean="0"/>
              <a:t>取　り　敢　え　ず</a:t>
            </a:r>
            <a:endParaRPr kumimoji="1" lang="en-US" altLang="ja-JP" sz="3200" dirty="0" smtClean="0"/>
          </a:p>
          <a:p>
            <a:r>
              <a:rPr kumimoji="1" lang="ja-JP" altLang="en-US" sz="2400" dirty="0" smtClean="0"/>
              <a:t>　　　今回はソフトウェアの</a:t>
            </a:r>
            <a:r>
              <a:rPr lang="en-US" altLang="ja-JP" sz="2400" dirty="0" smtClean="0"/>
              <a:t>Reverse engineering</a:t>
            </a:r>
            <a:r>
              <a:rPr kumimoji="1" lang="ja-JP" altLang="en-US" sz="2400" dirty="0" smtClean="0"/>
              <a:t>ということで</a:t>
            </a:r>
            <a:endParaRPr kumimoji="1" lang="ja-JP"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1538" y="0"/>
            <a:ext cx="3214710" cy="928670"/>
          </a:xfrm>
        </p:spPr>
        <p:txBody>
          <a:bodyPr>
            <a:normAutofit/>
          </a:bodyPr>
          <a:lstStyle/>
          <a:p>
            <a:r>
              <a:rPr kumimoji="1" lang="ja-JP" altLang="en-US" dirty="0" smtClean="0">
                <a:latin typeface="+mj-ea"/>
              </a:rPr>
              <a:t>解析の目的</a:t>
            </a:r>
            <a:endParaRPr kumimoji="1" lang="ja-JP" altLang="en-US" dirty="0">
              <a:latin typeface="+mj-ea"/>
            </a:endParaRPr>
          </a:p>
        </p:txBody>
      </p:sp>
      <p:sp>
        <p:nvSpPr>
          <p:cNvPr id="3" name="コンテンツ プレースホルダ 2"/>
          <p:cNvSpPr>
            <a:spLocks noGrp="1"/>
          </p:cNvSpPr>
          <p:nvPr>
            <p:ph idx="1"/>
          </p:nvPr>
        </p:nvSpPr>
        <p:spPr>
          <a:xfrm>
            <a:off x="1785918" y="1928802"/>
            <a:ext cx="6572296" cy="4525963"/>
          </a:xfrm>
        </p:spPr>
        <p:txBody>
          <a:bodyPr>
            <a:normAutofit/>
          </a:bodyPr>
          <a:lstStyle/>
          <a:p>
            <a:r>
              <a:rPr lang="ja-JP" altLang="en-US" sz="4000" dirty="0" smtClean="0"/>
              <a:t>脆弱性の調査</a:t>
            </a:r>
            <a:endParaRPr lang="en-US" altLang="ja-JP" sz="4000" dirty="0" smtClean="0"/>
          </a:p>
          <a:p>
            <a:r>
              <a:rPr lang="ja-JP" altLang="en-US" sz="4000" dirty="0" smtClean="0"/>
              <a:t>ウイルスの調査</a:t>
            </a:r>
            <a:endParaRPr lang="en-US" altLang="ja-JP" sz="4000" dirty="0" smtClean="0"/>
          </a:p>
          <a:p>
            <a:r>
              <a:rPr lang="ja-JP" altLang="en-US" sz="4000" dirty="0" smtClean="0"/>
              <a:t>互換性の確保</a:t>
            </a:r>
            <a:endParaRPr lang="en-US" altLang="ja-JP" sz="4000" dirty="0" smtClean="0"/>
          </a:p>
          <a:p>
            <a:r>
              <a:rPr lang="ja-JP" altLang="en-US" sz="4000" dirty="0" smtClean="0"/>
              <a:t>独自機能の追加　</a:t>
            </a:r>
            <a:endParaRPr lang="en-US" altLang="ja-JP" sz="4000" dirty="0" smtClean="0"/>
          </a:p>
          <a:p>
            <a:pPr>
              <a:buNone/>
            </a:pPr>
            <a:r>
              <a:rPr lang="ja-JP" altLang="en-US" sz="4000" dirty="0" smtClean="0"/>
              <a:t>　　　　　　　　　　</a:t>
            </a:r>
            <a:r>
              <a:rPr lang="en-US" altLang="ja-JP" sz="4000" dirty="0" smtClean="0"/>
              <a:t>…etc</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1538" y="0"/>
            <a:ext cx="4286280" cy="928670"/>
          </a:xfrm>
        </p:spPr>
        <p:txBody>
          <a:bodyPr>
            <a:normAutofit/>
          </a:bodyPr>
          <a:lstStyle/>
          <a:p>
            <a:r>
              <a:rPr kumimoji="1" lang="ja-JP" altLang="en-US" dirty="0" smtClean="0">
                <a:latin typeface="+mj-ea"/>
              </a:rPr>
              <a:t>解析の</a:t>
            </a:r>
            <a:r>
              <a:rPr lang="ja-JP" altLang="en-US" dirty="0" smtClean="0">
                <a:latin typeface="+mj-ea"/>
              </a:rPr>
              <a:t>必要性</a:t>
            </a:r>
            <a:endParaRPr kumimoji="1" lang="ja-JP" altLang="en-US" dirty="0">
              <a:latin typeface="+mj-ea"/>
            </a:endParaRPr>
          </a:p>
        </p:txBody>
      </p:sp>
      <p:graphicFrame>
        <p:nvGraphicFramePr>
          <p:cNvPr id="5" name="図表 4"/>
          <p:cNvGraphicFramePr/>
          <p:nvPr/>
        </p:nvGraphicFramePr>
        <p:xfrm>
          <a:off x="1571604" y="292893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テキスト ボックス 5"/>
          <p:cNvSpPr txBox="1"/>
          <p:nvPr/>
        </p:nvSpPr>
        <p:spPr>
          <a:xfrm>
            <a:off x="214282" y="1785926"/>
            <a:ext cx="8715404" cy="1169551"/>
          </a:xfrm>
          <a:prstGeom prst="rect">
            <a:avLst/>
          </a:prstGeom>
          <a:noFill/>
        </p:spPr>
        <p:txBody>
          <a:bodyPr wrap="square" rtlCol="0">
            <a:spAutoFit/>
          </a:bodyPr>
          <a:lstStyle/>
          <a:p>
            <a:r>
              <a:rPr kumimoji="1" lang="ja-JP" altLang="en-US" sz="3500" dirty="0" smtClean="0"/>
              <a:t>使い方によっては善にも悪にもなる技術だが</a:t>
            </a:r>
            <a:endParaRPr kumimoji="1" lang="en-US" altLang="ja-JP" sz="3500" dirty="0" smtClean="0"/>
          </a:p>
          <a:p>
            <a:r>
              <a:rPr lang="en-US" altLang="ja-JP" sz="3500" dirty="0" smtClean="0"/>
              <a:t>Security</a:t>
            </a:r>
            <a:r>
              <a:rPr lang="ja-JP" altLang="en-US" sz="3500" dirty="0" smtClean="0"/>
              <a:t>の分野では重要な技術！</a:t>
            </a:r>
            <a:endParaRPr kumimoji="1" lang="ja-JP" altLang="en-US" sz="35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57224" y="214290"/>
            <a:ext cx="4500594" cy="600075"/>
          </a:xfrm>
        </p:spPr>
        <p:txBody>
          <a:bodyPr>
            <a:normAutofit fontScale="90000"/>
          </a:bodyPr>
          <a:lstStyle/>
          <a:p>
            <a:r>
              <a:rPr lang="ja-JP" altLang="en-US" dirty="0" smtClean="0"/>
              <a:t>解析を行うには</a:t>
            </a:r>
            <a:endParaRPr kumimoji="1" lang="ja-JP" altLang="en-US" dirty="0"/>
          </a:p>
        </p:txBody>
      </p:sp>
      <p:sp>
        <p:nvSpPr>
          <p:cNvPr id="4" name="テキスト ボックス 3"/>
          <p:cNvSpPr txBox="1"/>
          <p:nvPr/>
        </p:nvSpPr>
        <p:spPr>
          <a:xfrm>
            <a:off x="714348" y="2000240"/>
            <a:ext cx="7215238" cy="2554545"/>
          </a:xfrm>
          <a:prstGeom prst="rect">
            <a:avLst/>
          </a:prstGeom>
          <a:noFill/>
        </p:spPr>
        <p:txBody>
          <a:bodyPr wrap="square" rtlCol="0">
            <a:spAutoFit/>
          </a:bodyPr>
          <a:lstStyle/>
          <a:p>
            <a:r>
              <a:rPr lang="ja-JP" altLang="en-US" sz="3200" dirty="0" smtClean="0"/>
              <a:t>♪アセンブリ言語に関する知識</a:t>
            </a:r>
            <a:endParaRPr lang="en-US" altLang="ja-JP" sz="3200" dirty="0" smtClean="0"/>
          </a:p>
          <a:p>
            <a:endParaRPr lang="ja-JP" altLang="en-US" sz="3200" dirty="0" smtClean="0"/>
          </a:p>
          <a:p>
            <a:r>
              <a:rPr lang="ja-JP" altLang="en-US" sz="3200" dirty="0" smtClean="0"/>
              <a:t>♪</a:t>
            </a:r>
            <a:r>
              <a:rPr lang="en-US" altLang="ja-JP" sz="3200" dirty="0" smtClean="0"/>
              <a:t>Win32API</a:t>
            </a:r>
            <a:r>
              <a:rPr lang="ja-JP" altLang="en-US" sz="3200" dirty="0" smtClean="0"/>
              <a:t>に関する知識</a:t>
            </a:r>
            <a:endParaRPr lang="en-US" altLang="ja-JP" sz="3200" dirty="0" smtClean="0"/>
          </a:p>
          <a:p>
            <a:endParaRPr lang="ja-JP" altLang="en-US" sz="3200" dirty="0" smtClean="0"/>
          </a:p>
          <a:p>
            <a:r>
              <a:rPr lang="ja-JP" altLang="en-US" sz="3200" dirty="0" smtClean="0"/>
              <a:t>♪</a:t>
            </a:r>
            <a:r>
              <a:rPr lang="en-US" altLang="ja-JP" sz="3200" dirty="0" smtClean="0"/>
              <a:t>PE Format</a:t>
            </a:r>
            <a:r>
              <a:rPr lang="ja-JP" altLang="en-US" sz="3200" dirty="0" smtClean="0"/>
              <a:t>に関する知識</a:t>
            </a:r>
          </a:p>
        </p:txBody>
      </p:sp>
      <p:sp>
        <p:nvSpPr>
          <p:cNvPr id="10" name="テキスト ボックス 9"/>
          <p:cNvSpPr txBox="1"/>
          <p:nvPr/>
        </p:nvSpPr>
        <p:spPr>
          <a:xfrm>
            <a:off x="6357950" y="5500702"/>
            <a:ext cx="1500732" cy="369332"/>
          </a:xfrm>
          <a:prstGeom prst="rect">
            <a:avLst/>
          </a:prstGeom>
          <a:noFill/>
        </p:spPr>
        <p:txBody>
          <a:bodyPr wrap="none" rtlCol="0">
            <a:spAutoFit/>
          </a:bodyPr>
          <a:lstStyle/>
          <a:p>
            <a:r>
              <a:rPr lang="ja-JP" altLang="en-US" dirty="0" smtClean="0"/>
              <a:t>←これ</a:t>
            </a:r>
            <a:r>
              <a:rPr lang="ja-JP" altLang="en-US" dirty="0" smtClean="0">
                <a:solidFill>
                  <a:srgbClr val="FF0000"/>
                </a:solidFill>
              </a:rPr>
              <a:t>超</a:t>
            </a:r>
            <a:r>
              <a:rPr lang="ja-JP" altLang="en-US" dirty="0" smtClean="0"/>
              <a:t>重要</a:t>
            </a:r>
            <a:endParaRPr kumimoji="1" lang="ja-JP" altLang="en-US" dirty="0"/>
          </a:p>
        </p:txBody>
      </p:sp>
      <p:sp>
        <p:nvSpPr>
          <p:cNvPr id="7" name="正方形/長方形 6"/>
          <p:cNvSpPr/>
          <p:nvPr/>
        </p:nvSpPr>
        <p:spPr>
          <a:xfrm>
            <a:off x="2714612" y="5072074"/>
            <a:ext cx="3550973"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ja-JP" alt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挫けない心</a:t>
            </a:r>
            <a:endParaRPr lang="ja-JP" alt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1+#ppt_w/2"/>
                                          </p:val>
                                        </p:tav>
                                        <p:tav tm="100000">
                                          <p:val>
                                            <p:strVal val="#ppt_x"/>
                                          </p:val>
                                        </p:tav>
                                      </p:tavLst>
                                    </p:anim>
                                    <p:anim calcmode="lin" valueType="num">
                                      <p:cBhvr additive="base">
                                        <p:cTn id="14"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57224" y="214290"/>
            <a:ext cx="6000792" cy="600075"/>
          </a:xfrm>
        </p:spPr>
        <p:txBody>
          <a:bodyPr>
            <a:normAutofit fontScale="90000"/>
          </a:bodyPr>
          <a:lstStyle/>
          <a:p>
            <a:r>
              <a:rPr lang="ja-JP" altLang="en-US" dirty="0" smtClean="0"/>
              <a:t>アセンブリ言語について</a:t>
            </a:r>
            <a:endParaRPr kumimoji="1" lang="ja-JP" altLang="en-US" dirty="0"/>
          </a:p>
        </p:txBody>
      </p:sp>
      <p:sp>
        <p:nvSpPr>
          <p:cNvPr id="4" name="テキスト ボックス 3"/>
          <p:cNvSpPr txBox="1"/>
          <p:nvPr/>
        </p:nvSpPr>
        <p:spPr>
          <a:xfrm>
            <a:off x="642910" y="1214422"/>
            <a:ext cx="7786742" cy="1938992"/>
          </a:xfrm>
          <a:prstGeom prst="rect">
            <a:avLst/>
          </a:prstGeom>
          <a:noFill/>
        </p:spPr>
        <p:txBody>
          <a:bodyPr wrap="square" rtlCol="0">
            <a:spAutoFit/>
          </a:bodyPr>
          <a:lstStyle/>
          <a:p>
            <a:r>
              <a:rPr lang="ja-JP" altLang="en-US" sz="2000" dirty="0" smtClean="0"/>
              <a:t>アセンブリ言語ではデータを保存する場所として以下の四つがあります。</a:t>
            </a:r>
            <a:endParaRPr lang="en-US" altLang="ja-JP" sz="2000" dirty="0" smtClean="0"/>
          </a:p>
          <a:p>
            <a:endParaRPr lang="ja-JP" altLang="en-US" sz="2000" dirty="0" smtClean="0"/>
          </a:p>
          <a:p>
            <a:pPr>
              <a:buFont typeface="Wingdings" pitchFamily="2" charset="2"/>
              <a:buChar char="ü"/>
            </a:pPr>
            <a:r>
              <a:rPr lang="ja-JP" altLang="en-US" sz="2000" dirty="0" smtClean="0"/>
              <a:t>レジスタ</a:t>
            </a:r>
          </a:p>
          <a:p>
            <a:pPr>
              <a:buFont typeface="Wingdings" pitchFamily="2" charset="2"/>
              <a:buChar char="ü"/>
            </a:pPr>
            <a:r>
              <a:rPr lang="ja-JP" altLang="en-US" sz="2000" dirty="0" smtClean="0"/>
              <a:t>スタック</a:t>
            </a:r>
          </a:p>
          <a:p>
            <a:pPr>
              <a:buFont typeface="Wingdings" pitchFamily="2" charset="2"/>
              <a:buChar char="ü"/>
            </a:pPr>
            <a:r>
              <a:rPr lang="ja-JP" altLang="en-US" sz="2000" dirty="0" smtClean="0"/>
              <a:t>ヒープ領域</a:t>
            </a:r>
          </a:p>
          <a:p>
            <a:pPr>
              <a:buFont typeface="Wingdings" pitchFamily="2" charset="2"/>
              <a:buChar char="ü"/>
            </a:pPr>
            <a:r>
              <a:rPr lang="ja-JP" altLang="en-US" sz="2000" dirty="0" smtClean="0"/>
              <a:t>データセクション領域</a:t>
            </a:r>
          </a:p>
        </p:txBody>
      </p:sp>
      <p:sp>
        <p:nvSpPr>
          <p:cNvPr id="6" name="テキスト ボックス 5"/>
          <p:cNvSpPr txBox="1"/>
          <p:nvPr/>
        </p:nvSpPr>
        <p:spPr>
          <a:xfrm>
            <a:off x="642910" y="3429000"/>
            <a:ext cx="7786742" cy="2031325"/>
          </a:xfrm>
          <a:prstGeom prst="rect">
            <a:avLst/>
          </a:prstGeom>
          <a:noFill/>
        </p:spPr>
        <p:txBody>
          <a:bodyPr wrap="square" rtlCol="0">
            <a:spAutoFit/>
          </a:bodyPr>
          <a:lstStyle/>
          <a:p>
            <a:r>
              <a:rPr lang="ja-JP" altLang="en-US" dirty="0" smtClean="0"/>
              <a:t>☆レジスタについて☆</a:t>
            </a:r>
            <a:endParaRPr lang="en-US" altLang="ja-JP" dirty="0" smtClean="0"/>
          </a:p>
          <a:p>
            <a:endParaRPr lang="ja-JP" altLang="en-US" dirty="0" smtClean="0"/>
          </a:p>
          <a:p>
            <a:r>
              <a:rPr lang="ja-JP" altLang="en-US" dirty="0" smtClean="0"/>
              <a:t>　レジスタは</a:t>
            </a:r>
            <a:r>
              <a:rPr lang="en-US" altLang="ja-JP" dirty="0" smtClean="0"/>
              <a:t>CPU</a:t>
            </a:r>
            <a:r>
              <a:rPr lang="ja-JP" altLang="en-US" dirty="0" smtClean="0"/>
              <a:t>の内部に存在するメモリで、高速なので計算を行う際に一時的に使用されます。各レジスタには大まかな役割が割り当てられていますが無視しても大丈夫です。</a:t>
            </a:r>
            <a:endParaRPr lang="en-US" altLang="ja-JP" dirty="0" smtClean="0"/>
          </a:p>
          <a:p>
            <a:r>
              <a:rPr lang="ja-JP" altLang="en-US" dirty="0" smtClean="0"/>
              <a:t>　しかし、命令によってはある特定のレジスタの値に依存した処理が行われる事があるので、出来る限りその方針にしたがった使い方をした方がいいでしょう。</a:t>
            </a:r>
            <a:endParaRPr kumimoji="1" lang="ja-JP" altLang="en-US" dirty="0"/>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57224" y="214290"/>
            <a:ext cx="4500594" cy="600075"/>
          </a:xfrm>
        </p:spPr>
        <p:txBody>
          <a:bodyPr>
            <a:normAutofit fontScale="90000"/>
          </a:bodyPr>
          <a:lstStyle/>
          <a:p>
            <a:r>
              <a:rPr kumimoji="1" lang="ja-JP" altLang="en-US" dirty="0" smtClean="0"/>
              <a:t>レジスタ一覧</a:t>
            </a:r>
            <a:endParaRPr kumimoji="1" lang="ja-JP" altLang="en-US" dirty="0"/>
          </a:p>
        </p:txBody>
      </p:sp>
      <p:graphicFrame>
        <p:nvGraphicFramePr>
          <p:cNvPr id="6" name="表 5"/>
          <p:cNvGraphicFramePr>
            <a:graphicFrameLocks noGrp="1"/>
          </p:cNvGraphicFramePr>
          <p:nvPr/>
        </p:nvGraphicFramePr>
        <p:xfrm>
          <a:off x="642910" y="1071546"/>
          <a:ext cx="7886767" cy="3876040"/>
        </p:xfrm>
        <a:graphic>
          <a:graphicData uri="http://schemas.openxmlformats.org/drawingml/2006/table">
            <a:tbl>
              <a:tblPr firstRow="1" bandRow="1">
                <a:tableStyleId>{FABFCF23-3B69-468F-B69F-88F6DE6A72F2}</a:tableStyleId>
              </a:tblPr>
              <a:tblGrid>
                <a:gridCol w="1251268"/>
                <a:gridCol w="6635499"/>
              </a:tblGrid>
              <a:tr h="370840">
                <a:tc>
                  <a:txBody>
                    <a:bodyPr/>
                    <a:lstStyle/>
                    <a:p>
                      <a:r>
                        <a:rPr kumimoji="1" lang="ja-JP" altLang="en-US" dirty="0" smtClean="0"/>
                        <a:t>レジスタ名</a:t>
                      </a:r>
                      <a:endParaRPr kumimoji="1" lang="ja-JP" altLang="en-US" dirty="0"/>
                    </a:p>
                  </a:txBody>
                  <a:tcPr/>
                </a:tc>
                <a:tc>
                  <a:txBody>
                    <a:bodyPr/>
                    <a:lstStyle/>
                    <a:p>
                      <a:r>
                        <a:rPr kumimoji="1" lang="ja-JP" altLang="en-US" dirty="0" smtClean="0"/>
                        <a:t>使用目的</a:t>
                      </a:r>
                      <a:endParaRPr kumimoji="1" lang="ja-JP" altLang="en-US" dirty="0"/>
                    </a:p>
                  </a:txBody>
                  <a:tcPr/>
                </a:tc>
              </a:tr>
              <a:tr h="370840">
                <a:tc>
                  <a:txBody>
                    <a:bodyPr/>
                    <a:lstStyle/>
                    <a:p>
                      <a:r>
                        <a:rPr kumimoji="1" lang="en-US" altLang="ja-JP" dirty="0" smtClean="0"/>
                        <a:t>EAX</a:t>
                      </a:r>
                      <a:endParaRPr kumimoji="1" lang="ja-JP" altLang="en-US" dirty="0"/>
                    </a:p>
                  </a:txBody>
                  <a:tcPr/>
                </a:tc>
                <a:tc>
                  <a:txBody>
                    <a:bodyPr/>
                    <a:lstStyle/>
                    <a:p>
                      <a:r>
                        <a:rPr kumimoji="1" lang="ja-JP" altLang="en-US" dirty="0" smtClean="0"/>
                        <a:t>何にでも使っても良い、関数の戻り値はこれに入る。</a:t>
                      </a:r>
                      <a:endParaRPr kumimoji="1" lang="ja-JP" altLang="en-US" dirty="0"/>
                    </a:p>
                  </a:txBody>
                  <a:tcPr/>
                </a:tc>
              </a:tr>
              <a:tr h="370840">
                <a:tc>
                  <a:txBody>
                    <a:bodyPr/>
                    <a:lstStyle/>
                    <a:p>
                      <a:r>
                        <a:rPr kumimoji="1" lang="en-US" altLang="ja-JP" dirty="0" smtClean="0"/>
                        <a:t>EBX</a:t>
                      </a:r>
                    </a:p>
                  </a:txBody>
                  <a:tcPr/>
                </a:tc>
                <a:tc>
                  <a:txBody>
                    <a:bodyPr/>
                    <a:lstStyle/>
                    <a:p>
                      <a:r>
                        <a:rPr kumimoji="1" lang="ja-JP" altLang="en-US" dirty="0" smtClean="0"/>
                        <a:t>アドレス演算用。ポインタみたいな感じ。</a:t>
                      </a:r>
                      <a:endParaRPr kumimoji="1" lang="ja-JP" altLang="en-US" dirty="0"/>
                    </a:p>
                  </a:txBody>
                  <a:tcPr/>
                </a:tc>
              </a:tr>
              <a:tr h="370840">
                <a:tc>
                  <a:txBody>
                    <a:bodyPr/>
                    <a:lstStyle/>
                    <a:p>
                      <a:r>
                        <a:rPr kumimoji="1" lang="en-US" altLang="ja-JP" dirty="0" smtClean="0"/>
                        <a:t>EDX</a:t>
                      </a:r>
                    </a:p>
                  </a:txBody>
                  <a:tcPr/>
                </a:tc>
                <a:tc>
                  <a:txBody>
                    <a:bodyPr/>
                    <a:lstStyle/>
                    <a:p>
                      <a:r>
                        <a:rPr kumimoji="1" lang="ja-JP" altLang="en-US" dirty="0" smtClean="0"/>
                        <a:t>何にでも使って良い。</a:t>
                      </a:r>
                      <a:endParaRPr kumimoji="1" lang="ja-JP" altLang="en-US" dirty="0"/>
                    </a:p>
                  </a:txBody>
                  <a:tcPr/>
                </a:tc>
              </a:tr>
              <a:tr h="370840">
                <a:tc>
                  <a:txBody>
                    <a:bodyPr/>
                    <a:lstStyle/>
                    <a:p>
                      <a:r>
                        <a:rPr kumimoji="1" lang="en-US" altLang="ja-JP" dirty="0" smtClean="0"/>
                        <a:t>ECX</a:t>
                      </a:r>
                      <a:endParaRPr kumimoji="1" lang="ja-JP" altLang="en-US" dirty="0"/>
                    </a:p>
                  </a:txBody>
                  <a:tcPr/>
                </a:tc>
                <a:tc>
                  <a:txBody>
                    <a:bodyPr/>
                    <a:lstStyle/>
                    <a:p>
                      <a:r>
                        <a:rPr kumimoji="1" lang="en-US" altLang="ja-JP" dirty="0" smtClean="0"/>
                        <a:t>ECX</a:t>
                      </a:r>
                      <a:r>
                        <a:rPr kumimoji="1" lang="ja-JP" altLang="en-US" dirty="0" smtClean="0"/>
                        <a:t>は特定条件化ではカウンタとなるが</a:t>
                      </a:r>
                      <a:endParaRPr kumimoji="1" lang="en-US" altLang="ja-JP" dirty="0" smtClean="0"/>
                    </a:p>
                    <a:p>
                      <a:r>
                        <a:rPr kumimoji="1" lang="ja-JP" altLang="en-US" dirty="0" smtClean="0"/>
                        <a:t>基本的には</a:t>
                      </a:r>
                      <a:r>
                        <a:rPr kumimoji="1" lang="en-US" altLang="ja-JP" dirty="0" smtClean="0"/>
                        <a:t>EAX,EDX</a:t>
                      </a:r>
                      <a:r>
                        <a:rPr kumimoji="1" lang="ja-JP" altLang="en-US" dirty="0" smtClean="0"/>
                        <a:t>同様に何に使ってもよい</a:t>
                      </a:r>
                      <a:endParaRPr kumimoji="1" lang="ja-JP" altLang="en-US" dirty="0"/>
                    </a:p>
                  </a:txBody>
                  <a:tcPr/>
                </a:tc>
              </a:tr>
              <a:tr h="370840">
                <a:tc>
                  <a:txBody>
                    <a:bodyPr/>
                    <a:lstStyle/>
                    <a:p>
                      <a:r>
                        <a:rPr kumimoji="1" lang="en-US" altLang="ja-JP" dirty="0" smtClean="0"/>
                        <a:t>ESI</a:t>
                      </a:r>
                      <a:endParaRPr kumimoji="1" lang="ja-JP" altLang="en-US" dirty="0"/>
                    </a:p>
                  </a:txBody>
                  <a:tcPr/>
                </a:tc>
                <a:tc>
                  <a:txBody>
                    <a:bodyPr/>
                    <a:lstStyle/>
                    <a:p>
                      <a:r>
                        <a:rPr kumimoji="1" lang="en-US" altLang="ja-JP" dirty="0" smtClean="0"/>
                        <a:t>extended source index</a:t>
                      </a:r>
                      <a:r>
                        <a:rPr kumimoji="1" lang="ja-JP" altLang="en-US" dirty="0" smtClean="0"/>
                        <a:t>の略で転送元アドレスの指定に使われる</a:t>
                      </a:r>
                      <a:endParaRPr kumimoji="1" lang="ja-JP" altLang="en-US" dirty="0"/>
                    </a:p>
                  </a:txBody>
                  <a:tcPr/>
                </a:tc>
              </a:tr>
              <a:tr h="370840">
                <a:tc>
                  <a:txBody>
                    <a:bodyPr/>
                    <a:lstStyle/>
                    <a:p>
                      <a:r>
                        <a:rPr kumimoji="1" lang="en-US" altLang="ja-JP" dirty="0" smtClean="0"/>
                        <a:t>EDI</a:t>
                      </a:r>
                      <a:endParaRPr kumimoji="1" lang="ja-JP" altLang="en-US" dirty="0"/>
                    </a:p>
                  </a:txBody>
                  <a:tcPr/>
                </a:tc>
                <a:tc>
                  <a:txBody>
                    <a:bodyPr/>
                    <a:lstStyle/>
                    <a:p>
                      <a:r>
                        <a:rPr kumimoji="1" lang="en-US" altLang="ja-JP" dirty="0" smtClean="0"/>
                        <a:t>extended destination index</a:t>
                      </a:r>
                      <a:r>
                        <a:rPr kumimoji="1" lang="ja-JP" altLang="en-US" dirty="0" smtClean="0"/>
                        <a:t>の略で転送先アドレスの指定に使われる</a:t>
                      </a:r>
                      <a:endParaRPr kumimoji="1" lang="ja-JP" altLang="en-US" dirty="0"/>
                    </a:p>
                  </a:txBody>
                  <a:tcPr/>
                </a:tc>
              </a:tr>
              <a:tr h="370840">
                <a:tc>
                  <a:txBody>
                    <a:bodyPr/>
                    <a:lstStyle/>
                    <a:p>
                      <a:r>
                        <a:rPr kumimoji="1" lang="en-US" altLang="ja-JP" dirty="0" smtClean="0"/>
                        <a:t>ESP</a:t>
                      </a:r>
                      <a:endParaRPr kumimoji="1" lang="ja-JP" altLang="en-US" dirty="0"/>
                    </a:p>
                  </a:txBody>
                  <a:tcPr/>
                </a:tc>
                <a:tc>
                  <a:txBody>
                    <a:bodyPr/>
                    <a:lstStyle/>
                    <a:p>
                      <a:r>
                        <a:rPr kumimoji="1" lang="ja-JP" altLang="en-US" dirty="0" smtClean="0"/>
                        <a:t>スタックの現在アドレスを保持している</a:t>
                      </a:r>
                      <a:endParaRPr kumimoji="1" lang="en-US" altLang="ja-JP" dirty="0" smtClean="0"/>
                    </a:p>
                    <a:p>
                      <a:r>
                        <a:rPr kumimoji="1" lang="ja-JP" altLang="en-US" dirty="0" smtClean="0"/>
                        <a:t>（基本的にこれは別用途で使用してはいけない）</a:t>
                      </a:r>
                      <a:endParaRPr kumimoji="1" lang="ja-JP" altLang="en-US" dirty="0"/>
                    </a:p>
                  </a:txBody>
                  <a:tcPr/>
                </a:tc>
              </a:tr>
              <a:tr h="370840">
                <a:tc>
                  <a:txBody>
                    <a:bodyPr/>
                    <a:lstStyle/>
                    <a:p>
                      <a:r>
                        <a:rPr kumimoji="1" lang="en-US" altLang="ja-JP" dirty="0" smtClean="0"/>
                        <a:t>EBP</a:t>
                      </a:r>
                      <a:endParaRPr kumimoji="1" lang="ja-JP" altLang="en-US" dirty="0"/>
                    </a:p>
                  </a:txBody>
                  <a:tcPr/>
                </a:tc>
                <a:tc>
                  <a:txBody>
                    <a:bodyPr/>
                    <a:lstStyle/>
                    <a:p>
                      <a:r>
                        <a:rPr kumimoji="1" lang="ja-JP" altLang="en-US" dirty="0" smtClean="0"/>
                        <a:t>ローカル変数や引数の参照などにつかう</a:t>
                      </a:r>
                      <a:endParaRPr kumimoji="1" lang="ja-JP" altLang="en-US" dirty="0"/>
                    </a:p>
                  </a:txBody>
                  <a:tcPr/>
                </a:tc>
              </a:tr>
            </a:tbl>
          </a:graphicData>
        </a:graphic>
      </p:graphicFrame>
      <p:sp>
        <p:nvSpPr>
          <p:cNvPr id="8" name="テキスト ボックス 7"/>
          <p:cNvSpPr txBox="1"/>
          <p:nvPr/>
        </p:nvSpPr>
        <p:spPr>
          <a:xfrm>
            <a:off x="214282" y="5143512"/>
            <a:ext cx="4857784" cy="1200329"/>
          </a:xfrm>
          <a:prstGeom prst="rect">
            <a:avLst/>
          </a:prstGeom>
          <a:noFill/>
        </p:spPr>
        <p:txBody>
          <a:bodyPr wrap="square" rtlCol="0">
            <a:spAutoFit/>
          </a:bodyPr>
          <a:lstStyle/>
          <a:p>
            <a:pPr>
              <a:buFont typeface="Wingdings" pitchFamily="2" charset="2"/>
              <a:buChar char="ü"/>
            </a:pPr>
            <a:r>
              <a:rPr lang="ja-JP" altLang="en-US" dirty="0" smtClean="0"/>
              <a:t>レジスタはすべて</a:t>
            </a:r>
            <a:r>
              <a:rPr lang="en-US" altLang="ja-JP" dirty="0" smtClean="0"/>
              <a:t>32bit</a:t>
            </a:r>
            <a:r>
              <a:rPr lang="ja-JP" altLang="en-US" dirty="0" smtClean="0"/>
              <a:t>で、最初の</a:t>
            </a:r>
            <a:r>
              <a:rPr lang="en-US" altLang="ja-JP" dirty="0" smtClean="0"/>
              <a:t>E</a:t>
            </a:r>
            <a:r>
              <a:rPr lang="ja-JP" altLang="en-US" dirty="0" smtClean="0"/>
              <a:t>をとった   　　</a:t>
            </a:r>
            <a:r>
              <a:rPr lang="en-US" altLang="ja-JP" dirty="0" err="1" smtClean="0"/>
              <a:t>ax,bx</a:t>
            </a:r>
            <a:r>
              <a:rPr lang="ja-JP" altLang="en-US" dirty="0" smtClean="0"/>
              <a:t>などで下位</a:t>
            </a:r>
            <a:r>
              <a:rPr lang="en-US" altLang="ja-JP" dirty="0" smtClean="0"/>
              <a:t>16bit</a:t>
            </a:r>
            <a:r>
              <a:rPr lang="ja-JP" altLang="en-US" dirty="0" smtClean="0"/>
              <a:t>にアクセスできる。</a:t>
            </a:r>
            <a:endParaRPr lang="en-US" altLang="ja-JP" dirty="0" smtClean="0"/>
          </a:p>
          <a:p>
            <a:pPr>
              <a:buFont typeface="Wingdings" pitchFamily="2" charset="2"/>
              <a:buChar char="ü"/>
            </a:pPr>
            <a:r>
              <a:rPr lang="ja-JP" altLang="en-US" dirty="0" smtClean="0"/>
              <a:t>さらに、</a:t>
            </a:r>
            <a:r>
              <a:rPr lang="en-US" altLang="ja-JP" dirty="0" smtClean="0"/>
              <a:t>EAX</a:t>
            </a:r>
            <a:r>
              <a:rPr lang="ja-JP" altLang="en-US" dirty="0" err="1" smtClean="0"/>
              <a:t>、</a:t>
            </a:r>
            <a:r>
              <a:rPr lang="en-US" altLang="ja-JP" dirty="0" smtClean="0"/>
              <a:t>EBX</a:t>
            </a:r>
            <a:r>
              <a:rPr lang="ja-JP" altLang="en-US" dirty="0" err="1" smtClean="0"/>
              <a:t>、</a:t>
            </a:r>
            <a:r>
              <a:rPr lang="en-US" altLang="ja-JP" dirty="0" smtClean="0"/>
              <a:t>EDX,ECX</a:t>
            </a:r>
            <a:r>
              <a:rPr lang="ja-JP" altLang="en-US" dirty="0" smtClean="0"/>
              <a:t>に至っては</a:t>
            </a:r>
            <a:r>
              <a:rPr lang="en-US" altLang="ja-JP" dirty="0" smtClean="0"/>
              <a:t>ah</a:t>
            </a:r>
            <a:r>
              <a:rPr lang="ja-JP" altLang="en-US" dirty="0" smtClean="0"/>
              <a:t>および、</a:t>
            </a:r>
            <a:r>
              <a:rPr lang="en-US" altLang="ja-JP" dirty="0" smtClean="0"/>
              <a:t>al</a:t>
            </a:r>
            <a:r>
              <a:rPr lang="ja-JP" altLang="en-US" dirty="0" smtClean="0"/>
              <a:t>でさらにその半分の</a:t>
            </a:r>
            <a:r>
              <a:rPr lang="en-US" altLang="ja-JP" dirty="0" smtClean="0"/>
              <a:t>8bit</a:t>
            </a:r>
            <a:r>
              <a:rPr lang="ja-JP" altLang="en-US" dirty="0" smtClean="0"/>
              <a:t>にアクセスできる。</a:t>
            </a:r>
            <a:endParaRPr kumimoji="1" lang="ja-JP" altLang="en-US" dirty="0"/>
          </a:p>
        </p:txBody>
      </p:sp>
      <p:graphicFrame>
        <p:nvGraphicFramePr>
          <p:cNvPr id="9" name="図表 8"/>
          <p:cNvGraphicFramePr/>
          <p:nvPr/>
        </p:nvGraphicFramePr>
        <p:xfrm>
          <a:off x="4929190" y="5072074"/>
          <a:ext cx="3571900" cy="15001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14414" y="214290"/>
            <a:ext cx="2571768" cy="600075"/>
          </a:xfrm>
        </p:spPr>
        <p:txBody>
          <a:bodyPr>
            <a:normAutofit fontScale="90000"/>
          </a:bodyPr>
          <a:lstStyle/>
          <a:p>
            <a:r>
              <a:rPr kumimoji="1" lang="ja-JP" altLang="en-US" dirty="0" smtClean="0"/>
              <a:t>命令一覧</a:t>
            </a:r>
            <a:endParaRPr kumimoji="1" lang="ja-JP" altLang="en-US" dirty="0"/>
          </a:p>
        </p:txBody>
      </p:sp>
      <p:graphicFrame>
        <p:nvGraphicFramePr>
          <p:cNvPr id="6" name="表 5"/>
          <p:cNvGraphicFramePr>
            <a:graphicFrameLocks noGrp="1"/>
          </p:cNvGraphicFramePr>
          <p:nvPr/>
        </p:nvGraphicFramePr>
        <p:xfrm>
          <a:off x="214282" y="1103119"/>
          <a:ext cx="8786874" cy="5241089"/>
        </p:xfrm>
        <a:graphic>
          <a:graphicData uri="http://schemas.openxmlformats.org/drawingml/2006/table">
            <a:tbl>
              <a:tblPr firstRow="1" bandRow="1">
                <a:tableStyleId>{5C22544A-7EE6-4342-B048-85BDC9FD1C3A}</a:tableStyleId>
              </a:tblPr>
              <a:tblGrid>
                <a:gridCol w="1632775"/>
                <a:gridCol w="7154099"/>
              </a:tblGrid>
              <a:tr h="409849">
                <a:tc>
                  <a:txBody>
                    <a:bodyPr/>
                    <a:lstStyle/>
                    <a:p>
                      <a:r>
                        <a:rPr kumimoji="1" lang="ja-JP" altLang="en-US" dirty="0" smtClean="0"/>
                        <a:t>命令</a:t>
                      </a:r>
                      <a:endParaRPr kumimoji="1" lang="ja-JP" altLang="en-US" dirty="0"/>
                    </a:p>
                  </a:txBody>
                  <a:tcPr/>
                </a:tc>
                <a:tc>
                  <a:txBody>
                    <a:bodyPr/>
                    <a:lstStyle/>
                    <a:p>
                      <a:r>
                        <a:rPr kumimoji="1" lang="ja-JP" altLang="en-US" dirty="0" smtClean="0"/>
                        <a:t>説明</a:t>
                      </a:r>
                      <a:endParaRPr kumimoji="1" lang="ja-JP" altLang="en-US" dirty="0"/>
                    </a:p>
                  </a:txBody>
                  <a:tcPr/>
                </a:tc>
              </a:tr>
              <a:tr h="487272">
                <a:tc>
                  <a:txBody>
                    <a:bodyPr/>
                    <a:lstStyle/>
                    <a:p>
                      <a:r>
                        <a:rPr kumimoji="1" lang="en-US" altLang="ja-JP" dirty="0" err="1" smtClean="0"/>
                        <a:t>mov</a:t>
                      </a:r>
                      <a:endParaRPr kumimoji="1" lang="ja-JP" altLang="en-US" dirty="0"/>
                    </a:p>
                  </a:txBody>
                  <a:tcPr/>
                </a:tc>
                <a:tc>
                  <a:txBody>
                    <a:bodyPr/>
                    <a:lstStyle/>
                    <a:p>
                      <a:r>
                        <a:rPr kumimoji="1" lang="en-US" altLang="ja-JP" dirty="0" smtClean="0"/>
                        <a:t>add </a:t>
                      </a:r>
                      <a:r>
                        <a:rPr kumimoji="1" lang="en-US" altLang="ja-JP" dirty="0" err="1" smtClean="0"/>
                        <a:t>dest,src</a:t>
                      </a:r>
                      <a:r>
                        <a:rPr kumimoji="1" lang="ja-JP" altLang="en-US" dirty="0" smtClean="0"/>
                        <a:t>　　</a:t>
                      </a:r>
                      <a:r>
                        <a:rPr kumimoji="1" lang="en-US" altLang="ja-JP" dirty="0" err="1" smtClean="0"/>
                        <a:t>dest</a:t>
                      </a:r>
                      <a:r>
                        <a:rPr kumimoji="1" lang="en-US" altLang="ja-JP" dirty="0" smtClean="0"/>
                        <a:t> = </a:t>
                      </a:r>
                      <a:r>
                        <a:rPr kumimoji="1" lang="en-US" altLang="ja-JP" dirty="0" err="1" smtClean="0"/>
                        <a:t>dest</a:t>
                      </a:r>
                      <a:r>
                        <a:rPr kumimoji="1" lang="en-US" altLang="ja-JP" dirty="0" smtClean="0"/>
                        <a:t> + </a:t>
                      </a:r>
                      <a:r>
                        <a:rPr kumimoji="1" lang="en-US" altLang="ja-JP" dirty="0" err="1" smtClean="0"/>
                        <a:t>src</a:t>
                      </a:r>
                      <a:r>
                        <a:rPr kumimoji="1" lang="ja-JP" altLang="en-US" dirty="0" smtClean="0"/>
                        <a:t>という処理が行われます。</a:t>
                      </a:r>
                      <a:endParaRPr kumimoji="1" lang="ja-JP" altLang="en-US" dirty="0"/>
                    </a:p>
                  </a:txBody>
                  <a:tcPr/>
                </a:tc>
              </a:tr>
              <a:tr h="468772">
                <a:tc>
                  <a:txBody>
                    <a:bodyPr/>
                    <a:lstStyle/>
                    <a:p>
                      <a:r>
                        <a:rPr kumimoji="1" lang="en-US" altLang="ja-JP" dirty="0" smtClean="0"/>
                        <a:t>add</a:t>
                      </a:r>
                      <a:endParaRPr kumimoji="1" lang="ja-JP" altLang="en-US" dirty="0"/>
                    </a:p>
                  </a:txBody>
                  <a:tcPr/>
                </a:tc>
                <a:tc>
                  <a:txBody>
                    <a:bodyPr/>
                    <a:lstStyle/>
                    <a:p>
                      <a:r>
                        <a:rPr kumimoji="1" lang="en-US" altLang="ja-JP" dirty="0" smtClean="0"/>
                        <a:t>sub </a:t>
                      </a:r>
                      <a:r>
                        <a:rPr kumimoji="1" lang="en-US" altLang="ja-JP" dirty="0" err="1" smtClean="0"/>
                        <a:t>dest,src</a:t>
                      </a:r>
                      <a:r>
                        <a:rPr kumimoji="1" lang="en-US" altLang="ja-JP" dirty="0" smtClean="0"/>
                        <a:t>       </a:t>
                      </a:r>
                      <a:r>
                        <a:rPr kumimoji="1" lang="en-US" altLang="ja-JP" dirty="0" err="1" smtClean="0"/>
                        <a:t>dest</a:t>
                      </a:r>
                      <a:r>
                        <a:rPr kumimoji="1" lang="en-US" altLang="ja-JP" dirty="0" smtClean="0"/>
                        <a:t> = </a:t>
                      </a:r>
                      <a:r>
                        <a:rPr kumimoji="1" lang="en-US" altLang="ja-JP" dirty="0" err="1" smtClean="0"/>
                        <a:t>dest</a:t>
                      </a:r>
                      <a:r>
                        <a:rPr kumimoji="1" lang="en-US" altLang="ja-JP" dirty="0" smtClean="0"/>
                        <a:t> - </a:t>
                      </a:r>
                      <a:r>
                        <a:rPr kumimoji="1" lang="en-US" altLang="ja-JP" dirty="0" err="1" smtClean="0"/>
                        <a:t>src</a:t>
                      </a:r>
                      <a:r>
                        <a:rPr kumimoji="1" lang="ja-JP" altLang="en-US" dirty="0" smtClean="0"/>
                        <a:t>という処理が行われます。</a:t>
                      </a:r>
                      <a:endParaRPr kumimoji="1" lang="ja-JP" altLang="en-US" dirty="0"/>
                    </a:p>
                  </a:txBody>
                  <a:tcPr/>
                </a:tc>
              </a:tr>
              <a:tr h="468772">
                <a:tc>
                  <a:txBody>
                    <a:bodyPr/>
                    <a:lstStyle/>
                    <a:p>
                      <a:r>
                        <a:rPr lang="en-US" altLang="ja-JP" dirty="0" smtClean="0"/>
                        <a:t>push</a:t>
                      </a:r>
                      <a:endParaRPr lang="ja-JP" altLang="en-US" dirty="0"/>
                    </a:p>
                  </a:txBody>
                  <a:tcPr/>
                </a:tc>
                <a:tc>
                  <a:txBody>
                    <a:bodyPr/>
                    <a:lstStyle/>
                    <a:p>
                      <a:r>
                        <a:rPr kumimoji="1" lang="en-US" altLang="ja-JP" dirty="0" smtClean="0"/>
                        <a:t>push </a:t>
                      </a:r>
                      <a:r>
                        <a:rPr kumimoji="1" lang="en-US" altLang="ja-JP" dirty="0" err="1" smtClean="0"/>
                        <a:t>src</a:t>
                      </a:r>
                      <a:r>
                        <a:rPr kumimoji="1" lang="en-US" altLang="ja-JP" baseline="0" dirty="0" smtClean="0"/>
                        <a:t> </a:t>
                      </a:r>
                      <a:r>
                        <a:rPr kumimoji="1" lang="ja-JP" altLang="en-US" baseline="0" dirty="0" smtClean="0"/>
                        <a:t>　　　</a:t>
                      </a:r>
                      <a:r>
                        <a:rPr kumimoji="1" lang="en-US" altLang="ja-JP" baseline="0" dirty="0" smtClean="0"/>
                        <a:t>    </a:t>
                      </a:r>
                      <a:r>
                        <a:rPr kumimoji="1" lang="en-US" altLang="ja-JP" baseline="0" dirty="0" err="1" smtClean="0"/>
                        <a:t>src</a:t>
                      </a:r>
                      <a:r>
                        <a:rPr kumimoji="1" lang="ja-JP" altLang="en-US" baseline="0" dirty="0" smtClean="0"/>
                        <a:t>がスタックに積まれます。　　　</a:t>
                      </a:r>
                      <a:endParaRPr kumimoji="1" lang="ja-JP" altLang="en-US" dirty="0"/>
                    </a:p>
                  </a:txBody>
                  <a:tcPr/>
                </a:tc>
              </a:tr>
              <a:tr h="468772">
                <a:tc>
                  <a:txBody>
                    <a:bodyPr/>
                    <a:lstStyle/>
                    <a:p>
                      <a:r>
                        <a:rPr lang="en-US" altLang="ja-JP" dirty="0" smtClean="0"/>
                        <a:t>pop</a:t>
                      </a:r>
                      <a:endParaRPr lang="ja-JP" altLang="en-US" dirty="0"/>
                    </a:p>
                  </a:txBody>
                  <a:tcPr/>
                </a:tc>
                <a:tc>
                  <a:txBody>
                    <a:bodyPr/>
                    <a:lstStyle/>
                    <a:p>
                      <a:r>
                        <a:rPr kumimoji="1" lang="en-US" altLang="ja-JP" dirty="0" smtClean="0"/>
                        <a:t>pop </a:t>
                      </a:r>
                      <a:r>
                        <a:rPr kumimoji="1" lang="en-US" altLang="ja-JP" dirty="0" err="1" smtClean="0"/>
                        <a:t>dest</a:t>
                      </a:r>
                      <a:r>
                        <a:rPr kumimoji="1" lang="en-US" altLang="ja-JP" dirty="0" smtClean="0"/>
                        <a:t>        </a:t>
                      </a:r>
                      <a:r>
                        <a:rPr kumimoji="1" lang="en-US" altLang="ja-JP" baseline="0" dirty="0" smtClean="0"/>
                        <a:t>    </a:t>
                      </a:r>
                      <a:r>
                        <a:rPr kumimoji="1" lang="en-US" altLang="ja-JP" dirty="0" err="1" smtClean="0"/>
                        <a:t>dest</a:t>
                      </a:r>
                      <a:r>
                        <a:rPr kumimoji="1" lang="ja-JP" altLang="en-US" dirty="0" smtClean="0"/>
                        <a:t>にスタックから取り出した値が格納されます。</a:t>
                      </a:r>
                      <a:endParaRPr kumimoji="1" lang="ja-JP" altLang="en-US" dirty="0"/>
                    </a:p>
                  </a:txBody>
                  <a:tcPr/>
                </a:tc>
              </a:tr>
              <a:tr h="468772">
                <a:tc>
                  <a:txBody>
                    <a:bodyPr/>
                    <a:lstStyle/>
                    <a:p>
                      <a:r>
                        <a:rPr kumimoji="1" lang="en-US" altLang="ja-JP" dirty="0" err="1" smtClean="0"/>
                        <a:t>imul</a:t>
                      </a:r>
                      <a:endParaRPr kumimoji="1" lang="ja-JP" altLang="en-US" dirty="0"/>
                    </a:p>
                  </a:txBody>
                  <a:tcPr/>
                </a:tc>
                <a:tc>
                  <a:txBody>
                    <a:bodyPr/>
                    <a:lstStyle/>
                    <a:p>
                      <a:r>
                        <a:rPr kumimoji="1" lang="en-US" altLang="ja-JP" dirty="0" err="1" smtClean="0"/>
                        <a:t>Iml</a:t>
                      </a:r>
                      <a:r>
                        <a:rPr kumimoji="1" lang="en-US" altLang="ja-JP" dirty="0" smtClean="0"/>
                        <a:t> </a:t>
                      </a:r>
                      <a:r>
                        <a:rPr kumimoji="1" lang="en-US" altLang="ja-JP" dirty="0" err="1" smtClean="0"/>
                        <a:t>eax,edx</a:t>
                      </a:r>
                      <a:r>
                        <a:rPr kumimoji="1" lang="en-US" altLang="ja-JP" baseline="0" dirty="0" smtClean="0"/>
                        <a:t>    </a:t>
                      </a:r>
                      <a:r>
                        <a:rPr kumimoji="1" lang="ja-JP" altLang="en-US" baseline="0" dirty="0" smtClean="0"/>
                        <a:t>    </a:t>
                      </a:r>
                      <a:r>
                        <a:rPr kumimoji="1" lang="en-US" altLang="ja-JP" baseline="0" dirty="0" err="1" smtClean="0"/>
                        <a:t>eax</a:t>
                      </a:r>
                      <a:r>
                        <a:rPr kumimoji="1" lang="ja-JP" altLang="en-US" baseline="0" dirty="0" smtClean="0"/>
                        <a:t>に</a:t>
                      </a:r>
                      <a:r>
                        <a:rPr kumimoji="1" lang="en-US" altLang="ja-JP" baseline="0" dirty="0" err="1" smtClean="0"/>
                        <a:t>eax</a:t>
                      </a:r>
                      <a:r>
                        <a:rPr kumimoji="1" lang="en-US" altLang="ja-JP" baseline="0" dirty="0" smtClean="0"/>
                        <a:t>*</a:t>
                      </a:r>
                      <a:r>
                        <a:rPr kumimoji="1" lang="en-US" altLang="ja-JP" baseline="0" dirty="0" err="1" smtClean="0"/>
                        <a:t>edx</a:t>
                      </a:r>
                      <a:r>
                        <a:rPr kumimoji="1" lang="ja-JP" altLang="en-US" baseline="0" dirty="0" smtClean="0"/>
                        <a:t>の結果が格納されます。</a:t>
                      </a:r>
                      <a:endParaRPr kumimoji="1" lang="ja-JP" altLang="en-US" dirty="0"/>
                    </a:p>
                  </a:txBody>
                  <a:tcPr/>
                </a:tc>
              </a:tr>
              <a:tr h="468772">
                <a:tc>
                  <a:txBody>
                    <a:bodyPr/>
                    <a:lstStyle/>
                    <a:p>
                      <a:r>
                        <a:rPr kumimoji="1" lang="en-US" altLang="ja-JP" dirty="0" smtClean="0"/>
                        <a:t>test</a:t>
                      </a:r>
                      <a:endParaRPr kumimoji="1" lang="ja-JP" altLang="en-US" dirty="0"/>
                    </a:p>
                  </a:txBody>
                  <a:tcPr/>
                </a:tc>
                <a:tc>
                  <a:txBody>
                    <a:bodyPr/>
                    <a:lstStyle/>
                    <a:p>
                      <a:r>
                        <a:rPr kumimoji="1" lang="en-US" altLang="ja-JP" dirty="0" smtClean="0"/>
                        <a:t>test src1, src2</a:t>
                      </a:r>
                      <a:r>
                        <a:rPr kumimoji="1" lang="ja-JP" altLang="en-US" dirty="0" smtClean="0"/>
                        <a:t>　</a:t>
                      </a:r>
                      <a:r>
                        <a:rPr kumimoji="1" lang="en-US" altLang="ja-JP" dirty="0" smtClean="0"/>
                        <a:t>src1</a:t>
                      </a:r>
                      <a:r>
                        <a:rPr kumimoji="1" lang="ja-JP" altLang="en-US" dirty="0" smtClean="0"/>
                        <a:t>と</a:t>
                      </a:r>
                      <a:r>
                        <a:rPr kumimoji="1" lang="en-US" altLang="ja-JP" dirty="0" smtClean="0"/>
                        <a:t>src2</a:t>
                      </a:r>
                      <a:r>
                        <a:rPr kumimoji="1" lang="ja-JP" altLang="en-US" dirty="0" smtClean="0"/>
                        <a:t>の論理積</a:t>
                      </a:r>
                      <a:r>
                        <a:rPr kumimoji="1" lang="en-US" altLang="ja-JP" dirty="0" smtClean="0"/>
                        <a:t>(AND)</a:t>
                      </a:r>
                      <a:r>
                        <a:rPr kumimoji="1" lang="ja-JP" altLang="en-US" dirty="0" smtClean="0"/>
                        <a:t>をとって、</a:t>
                      </a:r>
                      <a:endParaRPr kumimoji="1" lang="en-US" altLang="ja-JP" dirty="0" smtClean="0"/>
                    </a:p>
                    <a:p>
                      <a:r>
                        <a:rPr kumimoji="1" lang="en-US" altLang="ja-JP" dirty="0" smtClean="0"/>
                        <a:t>                          </a:t>
                      </a:r>
                      <a:r>
                        <a:rPr kumimoji="1" lang="ja-JP" altLang="en-US" dirty="0" smtClean="0"/>
                        <a:t>その結果をステータスレジスタに書き込みます。</a:t>
                      </a:r>
                    </a:p>
                    <a:p>
                      <a:r>
                        <a:rPr kumimoji="1" lang="ja-JP" altLang="en-US" dirty="0" smtClean="0"/>
                        <a:t>                          ステータスレジスタは変わりますが、</a:t>
                      </a:r>
                      <a:endParaRPr kumimoji="1" lang="en-US" altLang="ja-JP" dirty="0" smtClean="0"/>
                    </a:p>
                    <a:p>
                      <a:r>
                        <a:rPr kumimoji="1" lang="en-US" altLang="ja-JP" dirty="0" smtClean="0"/>
                        <a:t>                          src1</a:t>
                      </a:r>
                      <a:r>
                        <a:rPr kumimoji="1" lang="ja-JP" altLang="en-US" dirty="0" smtClean="0"/>
                        <a:t>と</a:t>
                      </a:r>
                      <a:r>
                        <a:rPr kumimoji="1" lang="en-US" altLang="ja-JP" dirty="0" smtClean="0"/>
                        <a:t>src2</a:t>
                      </a:r>
                      <a:r>
                        <a:rPr kumimoji="1" lang="ja-JP" altLang="en-US" dirty="0" smtClean="0"/>
                        <a:t>のあたいは変わらずに保持されます。</a:t>
                      </a:r>
                      <a:endParaRPr kumimoji="1" lang="ja-JP" altLang="en-US" dirty="0"/>
                    </a:p>
                  </a:txBody>
                  <a:tcPr/>
                </a:tc>
              </a:tr>
              <a:tr h="468772">
                <a:tc>
                  <a:txBody>
                    <a:bodyPr/>
                    <a:lstStyle/>
                    <a:p>
                      <a:r>
                        <a:rPr kumimoji="1" lang="en-US" altLang="ja-JP" dirty="0" smtClean="0"/>
                        <a:t>j*</a:t>
                      </a:r>
                      <a:endParaRPr kumimoji="1" lang="ja-JP" altLang="en-US" dirty="0"/>
                    </a:p>
                  </a:txBody>
                  <a:tcPr/>
                </a:tc>
                <a:tc>
                  <a:txBody>
                    <a:bodyPr/>
                    <a:lstStyle/>
                    <a:p>
                      <a:r>
                        <a:rPr kumimoji="1" lang="en-US" altLang="ja-JP" dirty="0" smtClean="0"/>
                        <a:t>j* </a:t>
                      </a:r>
                      <a:r>
                        <a:rPr kumimoji="1" lang="en-US" altLang="ja-JP" dirty="0" err="1" smtClean="0"/>
                        <a:t>src</a:t>
                      </a:r>
                      <a:r>
                        <a:rPr kumimoji="1" lang="en-US" altLang="ja-JP" dirty="0" smtClean="0"/>
                        <a:t>    </a:t>
                      </a:r>
                      <a:r>
                        <a:rPr kumimoji="1" lang="ja-JP" altLang="en-US" dirty="0" smtClean="0"/>
                        <a:t>*の中に入る文字で処理が変わります。</a:t>
                      </a:r>
                      <a:endParaRPr kumimoji="1" lang="en-US" altLang="ja-JP" dirty="0" smtClean="0"/>
                    </a:p>
                    <a:p>
                      <a:r>
                        <a:rPr kumimoji="1" lang="en-US" altLang="ja-JP" dirty="0" smtClean="0"/>
                        <a:t>              e</a:t>
                      </a:r>
                      <a:r>
                        <a:rPr kumimoji="1" lang="ja-JP" altLang="en-US" dirty="0" smtClean="0"/>
                        <a:t>の時は</a:t>
                      </a:r>
                      <a:r>
                        <a:rPr kumimoji="1" lang="en-US" altLang="ja-JP" dirty="0" smtClean="0"/>
                        <a:t>equal</a:t>
                      </a:r>
                      <a:r>
                        <a:rPr kumimoji="1" lang="ja-JP" altLang="en-US" dirty="0" smtClean="0"/>
                        <a:t>の略で比較命令の結果が等しればジャンプします。</a:t>
                      </a:r>
                      <a:endParaRPr kumimoji="1" lang="en-US" altLang="ja-JP" dirty="0" smtClean="0"/>
                    </a:p>
                    <a:p>
                      <a:r>
                        <a:rPr kumimoji="1" lang="ja-JP" altLang="en-US" dirty="0" smtClean="0"/>
                        <a:t>　　　　　</a:t>
                      </a:r>
                      <a:r>
                        <a:rPr kumimoji="1" lang="en-US" altLang="ja-JP" dirty="0" smtClean="0"/>
                        <a:t>ne</a:t>
                      </a:r>
                      <a:r>
                        <a:rPr kumimoji="1" lang="ja-JP" altLang="en-US" dirty="0" smtClean="0"/>
                        <a:t>は</a:t>
                      </a:r>
                      <a:r>
                        <a:rPr kumimoji="1" lang="en-US" altLang="ja-JP" dirty="0" smtClean="0"/>
                        <a:t>not equal</a:t>
                      </a:r>
                      <a:r>
                        <a:rPr kumimoji="1" lang="ja-JP" altLang="en-US" dirty="0" smtClean="0"/>
                        <a:t>の略で比較命令の結果が等しくなければジャンプ。</a:t>
                      </a:r>
                      <a:endParaRPr kumimoji="1" lang="ja-JP" altLang="en-US" dirty="0"/>
                    </a:p>
                  </a:txBody>
                  <a:tcPr/>
                </a:tc>
              </a:tr>
              <a:tr h="325895">
                <a:tc>
                  <a:txBody>
                    <a:bodyPr/>
                    <a:lstStyle/>
                    <a:p>
                      <a:r>
                        <a:rPr kumimoji="1" lang="en-US" altLang="ja-JP" dirty="0" smtClean="0"/>
                        <a:t>lea</a:t>
                      </a:r>
                      <a:endParaRPr kumimoji="1" lang="ja-JP" altLang="en-US" dirty="0"/>
                    </a:p>
                  </a:txBody>
                  <a:tcPr/>
                </a:tc>
                <a:tc>
                  <a:txBody>
                    <a:bodyPr/>
                    <a:lstStyle/>
                    <a:p>
                      <a:r>
                        <a:rPr kumimoji="1" lang="en-US" altLang="ja-JP" dirty="0" smtClean="0"/>
                        <a:t>lea</a:t>
                      </a:r>
                      <a:r>
                        <a:rPr kumimoji="1" lang="en-US" altLang="ja-JP" baseline="0" dirty="0" smtClean="0"/>
                        <a:t> </a:t>
                      </a:r>
                      <a:r>
                        <a:rPr kumimoji="1" lang="en-US" altLang="ja-JP" baseline="0" dirty="0" err="1" smtClean="0"/>
                        <a:t>dest,src</a:t>
                      </a:r>
                      <a:r>
                        <a:rPr kumimoji="1" lang="en-US" altLang="ja-JP" baseline="0" dirty="0" smtClean="0"/>
                        <a:t>   </a:t>
                      </a:r>
                      <a:r>
                        <a:rPr kumimoji="1" lang="ja-JP" altLang="en-US" baseline="0" dirty="0" smtClean="0"/>
                        <a:t>実行アドレスの計算。他に簡単な計算などに使われる。</a:t>
                      </a:r>
                      <a:endParaRPr kumimoji="1" lang="ja-JP" altLang="en-US" dirty="0"/>
                    </a:p>
                  </a:txBody>
                  <a:tcPr/>
                </a:tc>
              </a:tr>
            </a:tbl>
          </a:graphicData>
        </a:graphic>
      </p:graphicFrame>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プレゼンテーショ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プレゼンテーション</Template>
  <TotalTime>271</TotalTime>
  <Words>764</Words>
  <Application>Microsoft Office PowerPoint</Application>
  <PresentationFormat>画面に合わせる (4:3)</PresentationFormat>
  <Paragraphs>268</Paragraphs>
  <Slides>22</Slides>
  <Notes>15</Notes>
  <HiddenSlides>0</HiddenSlides>
  <MMClips>0</MMClips>
  <ScaleCrop>false</ScaleCrop>
  <HeadingPairs>
    <vt:vector size="4" baseType="variant">
      <vt:variant>
        <vt:lpstr>テーマ</vt:lpstr>
      </vt:variant>
      <vt:variant>
        <vt:i4>1</vt:i4>
      </vt:variant>
      <vt:variant>
        <vt:lpstr>スライド タイトル</vt:lpstr>
      </vt:variant>
      <vt:variant>
        <vt:i4>22</vt:i4>
      </vt:variant>
    </vt:vector>
  </HeadingPairs>
  <TitlesOfParts>
    <vt:vector size="23" baseType="lpstr">
      <vt:lpstr>プレゼンテーション</vt:lpstr>
      <vt:lpstr>ソフトウェアを美味しく 解析する方法</vt:lpstr>
      <vt:lpstr>自己紹介</vt:lpstr>
      <vt:lpstr>解析とは</vt:lpstr>
      <vt:lpstr>解析の目的</vt:lpstr>
      <vt:lpstr>解析の必要性</vt:lpstr>
      <vt:lpstr>解析を行うには</vt:lpstr>
      <vt:lpstr>アセンブリ言語について</vt:lpstr>
      <vt:lpstr>レジスタ一覧</vt:lpstr>
      <vt:lpstr>命令一覧</vt:lpstr>
      <vt:lpstr>関数の呼び出し規約</vt:lpstr>
      <vt:lpstr>これな～んだ？</vt:lpstr>
      <vt:lpstr>逆アセンブルしてみよう♪</vt:lpstr>
      <vt:lpstr>ブロックで分ける</vt:lpstr>
      <vt:lpstr>第一ブロックの理解</vt:lpstr>
      <vt:lpstr>第二ブロックの理解</vt:lpstr>
      <vt:lpstr>第三ブロックの理解</vt:lpstr>
      <vt:lpstr>ちょっとずつCにしていくよ</vt:lpstr>
      <vt:lpstr>第二ブロック</vt:lpstr>
      <vt:lpstr>第三ブロック</vt:lpstr>
      <vt:lpstr>まとめちゃいます</vt:lpstr>
      <vt:lpstr>まとめ</vt:lpstr>
      <vt:lpstr>終わり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Will</dc:creator>
  <cp:lastModifiedBy>Will</cp:lastModifiedBy>
  <cp:revision>116</cp:revision>
  <dcterms:created xsi:type="dcterms:W3CDTF">2009-02-18T06:23:03Z</dcterms:created>
  <dcterms:modified xsi:type="dcterms:W3CDTF">2009-03-11T07:41:29Z</dcterms:modified>
</cp:coreProperties>
</file>