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9" r:id="rId4"/>
    <p:sldId id="270" r:id="rId5"/>
    <p:sldId id="277" r:id="rId6"/>
    <p:sldId id="276" r:id="rId7"/>
    <p:sldId id="278" r:id="rId8"/>
    <p:sldId id="279" r:id="rId9"/>
    <p:sldId id="280" r:id="rId10"/>
    <p:sldId id="259" r:id="rId11"/>
    <p:sldId id="266" r:id="rId12"/>
    <p:sldId id="267" r:id="rId13"/>
    <p:sldId id="268" r:id="rId14"/>
    <p:sldId id="273" r:id="rId15"/>
    <p:sldId id="261" r:id="rId16"/>
    <p:sldId id="263" r:id="rId17"/>
    <p:sldId id="284" r:id="rId18"/>
    <p:sldId id="262" r:id="rId19"/>
    <p:sldId id="282" r:id="rId20"/>
    <p:sldId id="281" r:id="rId21"/>
    <p:sldId id="283" r:id="rId22"/>
    <p:sldId id="272" r:id="rId23"/>
    <p:sldId id="260" r:id="rId24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33"/>
    <a:srgbClr val="99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70" d="100"/>
          <a:sy n="70" d="100"/>
        </p:scale>
        <p:origin x="-10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CC403-119C-4316-B3C6-EE699526E0DC}" type="datetimeFigureOut">
              <a:rPr kumimoji="1" lang="ja-JP" altLang="en-US" smtClean="0"/>
              <a:pPr/>
              <a:t>2009/3/15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F4AF4-3269-444B-92B4-2F9B94DA9BE5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CC403-119C-4316-B3C6-EE699526E0DC}" type="datetimeFigureOut">
              <a:rPr kumimoji="1" lang="ja-JP" altLang="en-US" smtClean="0"/>
              <a:pPr/>
              <a:t>2009/3/15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F4AF4-3269-444B-92B4-2F9B94DA9BE5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CC403-119C-4316-B3C6-EE699526E0DC}" type="datetimeFigureOut">
              <a:rPr kumimoji="1" lang="ja-JP" altLang="en-US" smtClean="0"/>
              <a:pPr/>
              <a:t>2009/3/15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F4AF4-3269-444B-92B4-2F9B94DA9BE5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CC403-119C-4316-B3C6-EE699526E0DC}" type="datetimeFigureOut">
              <a:rPr kumimoji="1" lang="ja-JP" altLang="en-US" smtClean="0"/>
              <a:pPr/>
              <a:t>2009/3/15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F4AF4-3269-444B-92B4-2F9B94DA9BE5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CC403-119C-4316-B3C6-EE699526E0DC}" type="datetimeFigureOut">
              <a:rPr kumimoji="1" lang="ja-JP" altLang="en-US" smtClean="0"/>
              <a:pPr/>
              <a:t>2009/3/15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F4AF4-3269-444B-92B4-2F9B94DA9BE5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CC403-119C-4316-B3C6-EE699526E0DC}" type="datetimeFigureOut">
              <a:rPr kumimoji="1" lang="ja-JP" altLang="en-US" smtClean="0"/>
              <a:pPr/>
              <a:t>2009/3/15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F4AF4-3269-444B-92B4-2F9B94DA9BE5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CC403-119C-4316-B3C6-EE699526E0DC}" type="datetimeFigureOut">
              <a:rPr kumimoji="1" lang="ja-JP" altLang="en-US" smtClean="0"/>
              <a:pPr/>
              <a:t>2009/3/15</a:t>
            </a:fld>
            <a:endParaRPr kumimoji="1"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F4AF4-3269-444B-92B4-2F9B94DA9BE5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CC403-119C-4316-B3C6-EE699526E0DC}" type="datetimeFigureOut">
              <a:rPr kumimoji="1" lang="ja-JP" altLang="en-US" smtClean="0"/>
              <a:pPr/>
              <a:t>2009/3/15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F4AF4-3269-444B-92B4-2F9B94DA9BE5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CC403-119C-4316-B3C6-EE699526E0DC}" type="datetimeFigureOut">
              <a:rPr kumimoji="1" lang="ja-JP" altLang="en-US" smtClean="0"/>
              <a:pPr/>
              <a:t>2009/3/15</a:t>
            </a:fld>
            <a:endParaRPr kumimoji="1" lang="ja-JP" altLang="en-US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F4AF4-3269-444B-92B4-2F9B94DA9BE5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CC403-119C-4316-B3C6-EE699526E0DC}" type="datetimeFigureOut">
              <a:rPr kumimoji="1" lang="ja-JP" altLang="en-US" smtClean="0"/>
              <a:pPr/>
              <a:t>2009/3/15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F4AF4-3269-444B-92B4-2F9B94DA9BE5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CC403-119C-4316-B3C6-EE699526E0DC}" type="datetimeFigureOut">
              <a:rPr kumimoji="1" lang="ja-JP" altLang="en-US" smtClean="0"/>
              <a:pPr/>
              <a:t>2009/3/15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F4AF4-3269-444B-92B4-2F9B94DA9BE5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CC403-119C-4316-B3C6-EE699526E0DC}" type="datetimeFigureOut">
              <a:rPr kumimoji="1" lang="ja-JP" altLang="en-US" smtClean="0"/>
              <a:pPr/>
              <a:t>2009/3/15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F4AF4-3269-444B-92B4-2F9B94DA9BE5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HGSｺﾞｼｯｸE" pitchFamily="50" charset="-128"/>
          <a:ea typeface="HGSｺﾞｼｯｸE" pitchFamily="50" charset="-128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HGSｺﾞｼｯｸE" pitchFamily="50" charset="-128"/>
          <a:ea typeface="HGSｺﾞｼｯｸE" pitchFamily="50" charset="-128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HGSｺﾞｼｯｸE" pitchFamily="50" charset="-128"/>
          <a:ea typeface="HGSｺﾞｼｯｸE" pitchFamily="50" charset="-128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HGSｺﾞｼｯｸE" pitchFamily="50" charset="-128"/>
          <a:ea typeface="HGSｺﾞｼｯｸE" pitchFamily="50" charset="-128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HGSｺﾞｼｯｸE" pitchFamily="50" charset="-128"/>
          <a:ea typeface="HGSｺﾞｼｯｸE" pitchFamily="50" charset="-128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HGSｺﾞｼｯｸE" pitchFamily="50" charset="-128"/>
          <a:ea typeface="HGSｺﾞｼｯｸE" pitchFamily="50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64315" y="2143116"/>
            <a:ext cx="8215370" cy="1470025"/>
          </a:xfrm>
        </p:spPr>
        <p:txBody>
          <a:bodyPr/>
          <a:lstStyle/>
          <a:p>
            <a:r>
              <a:rPr kumimoji="1" lang="en-US" altLang="ja-JP" dirty="0" smtClean="0"/>
              <a:t>ASP.NET</a:t>
            </a:r>
            <a:r>
              <a:rPr lang="ja-JP" altLang="en-US" dirty="0"/>
              <a:t> </a:t>
            </a:r>
            <a:r>
              <a:rPr lang="en-US" altLang="ja-JP" dirty="0" smtClean="0"/>
              <a:t>2.0</a:t>
            </a:r>
            <a:r>
              <a:rPr kumimoji="1" lang="en-US" altLang="ja-JP" dirty="0" smtClean="0"/>
              <a:t> Provider Model </a:t>
            </a:r>
            <a:r>
              <a:rPr lang="ja-JP" altLang="en-US" dirty="0" smtClean="0"/>
              <a:t>概要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機能と提供される</a:t>
            </a:r>
            <a:r>
              <a:rPr kumimoji="1" lang="ja-JP" altLang="en-US" dirty="0" smtClean="0"/>
              <a:t>プロバイダ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214422"/>
            <a:ext cx="8543956" cy="4911741"/>
          </a:xfrm>
        </p:spPr>
        <p:txBody>
          <a:bodyPr>
            <a:normAutofit fontScale="85000" lnSpcReduction="20000"/>
          </a:bodyPr>
          <a:lstStyle/>
          <a:p>
            <a:r>
              <a:rPr lang="en-US" altLang="ja-JP" dirty="0" smtClean="0"/>
              <a:t>Membership</a:t>
            </a:r>
          </a:p>
          <a:p>
            <a:pPr lvl="1"/>
            <a:r>
              <a:rPr lang="en-US" dirty="0" err="1" smtClean="0"/>
              <a:t>System.Web.Security.MembershipProvider</a:t>
            </a:r>
            <a:endParaRPr lang="en-US" altLang="ja-JP" dirty="0" smtClean="0"/>
          </a:p>
          <a:p>
            <a:pPr lvl="2"/>
            <a:r>
              <a:rPr lang="en-US" dirty="0" err="1" smtClean="0"/>
              <a:t>System.Web.Security.ActiveDirectoryMembershipProvider</a:t>
            </a:r>
            <a:endParaRPr lang="en-US" dirty="0"/>
          </a:p>
          <a:p>
            <a:pPr lvl="2"/>
            <a:r>
              <a:rPr lang="en-US" dirty="0" err="1" smtClean="0"/>
              <a:t>System.Web.Security.SqlMembershipProvider</a:t>
            </a:r>
            <a:endParaRPr lang="en-US" dirty="0" smtClean="0"/>
          </a:p>
          <a:p>
            <a:pPr lvl="1"/>
            <a:endParaRPr lang="en-US" altLang="ja-JP" dirty="0" smtClean="0"/>
          </a:p>
          <a:p>
            <a:r>
              <a:rPr lang="en-US" altLang="ja-JP" dirty="0" smtClean="0"/>
              <a:t>Role management</a:t>
            </a:r>
          </a:p>
          <a:p>
            <a:pPr lvl="1"/>
            <a:r>
              <a:rPr lang="en-US" dirty="0" err="1" smtClean="0"/>
              <a:t>System.Web.Security.RoleProvider</a:t>
            </a:r>
            <a:endParaRPr lang="en-US" altLang="ja-JP" dirty="0" smtClean="0"/>
          </a:p>
          <a:p>
            <a:pPr lvl="2"/>
            <a:r>
              <a:rPr lang="en-US" dirty="0" err="1" smtClean="0"/>
              <a:t>System.Web.Security.AuthorizationStoreRoleProvider</a:t>
            </a:r>
            <a:r>
              <a:rPr lang="en-US" dirty="0" smtClean="0"/>
              <a:t> </a:t>
            </a:r>
          </a:p>
          <a:p>
            <a:pPr lvl="2"/>
            <a:r>
              <a:rPr lang="en-US" dirty="0" err="1" smtClean="0"/>
              <a:t>System.Web.Security.SqlRoleProvider</a:t>
            </a:r>
            <a:endParaRPr lang="en-US" dirty="0" smtClean="0"/>
          </a:p>
          <a:p>
            <a:pPr lvl="2"/>
            <a:r>
              <a:rPr lang="en-US" dirty="0" err="1" smtClean="0"/>
              <a:t>System.Web.Security.WindowsTokenRoleProvider</a:t>
            </a:r>
            <a:endParaRPr lang="en-US" dirty="0" smtClean="0"/>
          </a:p>
          <a:p>
            <a:pPr lvl="1"/>
            <a:endParaRPr lang="en-US" altLang="ja-JP" dirty="0" smtClean="0"/>
          </a:p>
          <a:p>
            <a:r>
              <a:rPr lang="en-US" altLang="ja-JP" dirty="0"/>
              <a:t>Site </a:t>
            </a:r>
            <a:r>
              <a:rPr lang="en-US" altLang="ja-JP" dirty="0" smtClean="0"/>
              <a:t>map</a:t>
            </a:r>
          </a:p>
          <a:p>
            <a:pPr lvl="1"/>
            <a:r>
              <a:rPr lang="en-US" dirty="0" err="1" smtClean="0"/>
              <a:t>System.Web.SiteMapProvider</a:t>
            </a:r>
            <a:endParaRPr lang="en-US" dirty="0" smtClean="0"/>
          </a:p>
          <a:p>
            <a:pPr lvl="2"/>
            <a:r>
              <a:rPr lang="en-US" dirty="0" err="1" smtClean="0"/>
              <a:t>System.Web.XmlSiteMapProvider</a:t>
            </a:r>
            <a:endParaRPr lang="en-US" dirty="0" smtClean="0"/>
          </a:p>
          <a:p>
            <a:pPr lvl="2"/>
            <a:endParaRPr 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機能と提供されるプロバイダ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endParaRPr lang="en-US" altLang="ja-JP" dirty="0" smtClean="0"/>
          </a:p>
          <a:p>
            <a:r>
              <a:rPr lang="en-US" altLang="ja-JP" dirty="0" smtClean="0"/>
              <a:t>Profile</a:t>
            </a:r>
          </a:p>
          <a:p>
            <a:pPr lvl="1"/>
            <a:r>
              <a:rPr lang="en-US" dirty="0" err="1" smtClean="0"/>
              <a:t>System.Web.Profile.ProfileProvider</a:t>
            </a:r>
            <a:endParaRPr lang="en-US" dirty="0" smtClean="0"/>
          </a:p>
          <a:p>
            <a:pPr lvl="2"/>
            <a:r>
              <a:rPr lang="en-US" dirty="0" err="1" smtClean="0"/>
              <a:t>System.Web.Profile.SqlProfileProvider</a:t>
            </a:r>
            <a:endParaRPr lang="en-US" altLang="ja-JP" dirty="0" smtClean="0"/>
          </a:p>
          <a:p>
            <a:pPr lvl="2"/>
            <a:endParaRPr lang="en-US" altLang="ja-JP" dirty="0" smtClean="0"/>
          </a:p>
          <a:p>
            <a:endParaRPr lang="en-US" altLang="ja-JP" dirty="0" smtClean="0"/>
          </a:p>
          <a:p>
            <a:r>
              <a:rPr lang="en-US" altLang="ja-JP" dirty="0" smtClean="0"/>
              <a:t>Session state</a:t>
            </a:r>
          </a:p>
          <a:p>
            <a:pPr lvl="1"/>
            <a:r>
              <a:rPr lang="en-US" dirty="0" err="1" smtClean="0"/>
              <a:t>System.Web.SessionState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.</a:t>
            </a:r>
            <a:r>
              <a:rPr lang="en-US" dirty="0" err="1" smtClean="0"/>
              <a:t>SessionStateStore</a:t>
            </a:r>
            <a:r>
              <a:rPr lang="en-US" altLang="ja-JP" dirty="0" err="1" smtClean="0"/>
              <a:t>ProviderBase</a:t>
            </a:r>
            <a:endParaRPr lang="en-US" altLang="ja-JP" dirty="0" smtClean="0"/>
          </a:p>
          <a:p>
            <a:pPr lvl="2"/>
            <a:r>
              <a:rPr lang="en-US" dirty="0" err="1" smtClean="0"/>
              <a:t>System.Web.SessionState.InProcSessionStateStore</a:t>
            </a:r>
            <a:r>
              <a:rPr lang="en-US" dirty="0" smtClean="0"/>
              <a:t> </a:t>
            </a:r>
          </a:p>
          <a:p>
            <a:pPr lvl="2"/>
            <a:r>
              <a:rPr lang="en-US" dirty="0" err="1" smtClean="0"/>
              <a:t>System.Web.SessionState.OutOfProcSessionStateStore</a:t>
            </a:r>
            <a:endParaRPr lang="en-US" dirty="0" smtClean="0"/>
          </a:p>
          <a:p>
            <a:pPr lvl="2"/>
            <a:r>
              <a:rPr lang="en-US" dirty="0" err="1" smtClean="0"/>
              <a:t>System.Web.SessionState.SqlSessionStateStore</a:t>
            </a:r>
            <a:endParaRPr 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機能と提供されるプロバイダ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14282" y="1214422"/>
            <a:ext cx="8929718" cy="4911741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Web events</a:t>
            </a:r>
          </a:p>
          <a:p>
            <a:pPr lvl="1"/>
            <a:r>
              <a:rPr lang="en-US" altLang="ja-JP" dirty="0" err="1" smtClean="0"/>
              <a:t>System.Diagnostics.Eventing.EventProvider</a:t>
            </a:r>
            <a:endParaRPr lang="en-US" altLang="ja-JP" dirty="0" smtClean="0"/>
          </a:p>
          <a:p>
            <a:pPr lvl="2"/>
            <a:r>
              <a:rPr lang="en-US" dirty="0" err="1" smtClean="0"/>
              <a:t>System.Web.Management.EventLogWebEventProvider</a:t>
            </a:r>
            <a:endParaRPr lang="en-US" dirty="0" smtClean="0"/>
          </a:p>
          <a:p>
            <a:pPr lvl="2"/>
            <a:r>
              <a:rPr lang="en-US" dirty="0" err="1" smtClean="0"/>
              <a:t>System.Web.Management.SimpleMailWebEventProvider</a:t>
            </a:r>
            <a:endParaRPr lang="en-US" dirty="0" smtClean="0"/>
          </a:p>
          <a:p>
            <a:pPr lvl="2"/>
            <a:r>
              <a:rPr lang="en-US" dirty="0" err="1" smtClean="0"/>
              <a:t>System.Web.Management.TemplatedMailWebEventProvider</a:t>
            </a:r>
            <a:endParaRPr lang="en-US" dirty="0" smtClean="0"/>
          </a:p>
          <a:p>
            <a:pPr lvl="2"/>
            <a:r>
              <a:rPr lang="en-US" dirty="0" err="1" smtClean="0"/>
              <a:t>System.Web.Management.SqlWebEventProvider</a:t>
            </a:r>
            <a:endParaRPr lang="en-US" dirty="0" smtClean="0"/>
          </a:p>
          <a:p>
            <a:pPr lvl="2"/>
            <a:r>
              <a:rPr lang="en-US" dirty="0" err="1" smtClean="0"/>
              <a:t>System.Web.Management.TraceWebEventProvider</a:t>
            </a:r>
            <a:endParaRPr lang="en-US" dirty="0" smtClean="0"/>
          </a:p>
          <a:p>
            <a:pPr lvl="2"/>
            <a:r>
              <a:rPr lang="en-US" dirty="0" err="1" smtClean="0"/>
              <a:t>System.Web.Management.WmiWebEventProvider</a:t>
            </a:r>
            <a:endParaRPr lang="en-US" dirty="0" smtClean="0"/>
          </a:p>
          <a:p>
            <a:pPr lvl="1"/>
            <a:endParaRPr lang="en-US" altLang="ja-JP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機能と提供されるプロバイダ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214422"/>
            <a:ext cx="8543956" cy="4911741"/>
          </a:xfrm>
        </p:spPr>
        <p:txBody>
          <a:bodyPr>
            <a:normAutofit fontScale="92500"/>
          </a:bodyPr>
          <a:lstStyle/>
          <a:p>
            <a:r>
              <a:rPr lang="en-US" altLang="ja-JP" dirty="0" smtClean="0"/>
              <a:t>Web Parts personalization</a:t>
            </a:r>
          </a:p>
          <a:p>
            <a:pPr lvl="1"/>
            <a:r>
              <a:rPr lang="en-US" dirty="0" err="1" smtClean="0"/>
              <a:t>System.Web.UI.WebControls.WebParts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			.</a:t>
            </a:r>
            <a:r>
              <a:rPr lang="en-US" dirty="0" err="1" smtClean="0"/>
              <a:t>PersonalizationProvider</a:t>
            </a:r>
            <a:endParaRPr lang="en-US" altLang="ja-JP" dirty="0" smtClean="0"/>
          </a:p>
          <a:p>
            <a:pPr lvl="2"/>
            <a:r>
              <a:rPr lang="en-US" dirty="0" err="1" smtClean="0"/>
              <a:t>System.Web.UI.WebControls.WebParts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		.</a:t>
            </a:r>
            <a:r>
              <a:rPr lang="en-US" dirty="0" err="1" smtClean="0"/>
              <a:t>SqlPersonalizationProvider</a:t>
            </a:r>
            <a:endParaRPr lang="en-US" dirty="0" smtClean="0"/>
          </a:p>
          <a:p>
            <a:pPr lvl="1">
              <a:buNone/>
            </a:pPr>
            <a:endParaRPr lang="en-US" altLang="ja-JP" dirty="0" smtClean="0"/>
          </a:p>
          <a:p>
            <a:r>
              <a:rPr lang="en-US" altLang="ja-JP" dirty="0" smtClean="0"/>
              <a:t>Protected configuration</a:t>
            </a:r>
          </a:p>
          <a:p>
            <a:pPr lvl="1"/>
            <a:r>
              <a:rPr lang="en-US" dirty="0" err="1" smtClean="0"/>
              <a:t>System.Configuration.ProtectedConfigurationProvider</a:t>
            </a:r>
            <a:r>
              <a:rPr lang="en-US" dirty="0" smtClean="0"/>
              <a:t> </a:t>
            </a:r>
          </a:p>
          <a:p>
            <a:pPr lvl="2"/>
            <a:r>
              <a:rPr lang="en-US" dirty="0" err="1" smtClean="0"/>
              <a:t>System.Configuration.DPAPIProtectedConfigurationProvider</a:t>
            </a:r>
            <a:r>
              <a:rPr lang="en-US" dirty="0" smtClean="0"/>
              <a:t> </a:t>
            </a:r>
          </a:p>
          <a:p>
            <a:pPr lvl="2"/>
            <a:r>
              <a:rPr lang="en-US" dirty="0" err="1" smtClean="0"/>
              <a:t>System.Configuration.RSAProtectedConfigurationProvider</a:t>
            </a:r>
            <a:endParaRPr lang="en-US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カスタムプロバイダの実装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ビルトイン プロバイダ以外にも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独自のカスタムプロバイダを実装できる。</a:t>
            </a:r>
            <a:endParaRPr kumimoji="1" lang="ja-JP" altLang="en-US" dirty="0"/>
          </a:p>
        </p:txBody>
      </p:sp>
      <p:sp>
        <p:nvSpPr>
          <p:cNvPr id="4" name="下矢印 3"/>
          <p:cNvSpPr/>
          <p:nvPr/>
        </p:nvSpPr>
        <p:spPr>
          <a:xfrm>
            <a:off x="4321967" y="2714620"/>
            <a:ext cx="500066" cy="500066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035819" y="3857628"/>
            <a:ext cx="70723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6000" dirty="0" smtClean="0">
                <a:latin typeface="HGSｺﾞｼｯｸE" pitchFamily="50" charset="-128"/>
                <a:ea typeface="HGSｺﾞｼｯｸE" pitchFamily="50" charset="-128"/>
              </a:rPr>
              <a:t>シンプルな</a:t>
            </a:r>
            <a:r>
              <a:rPr kumimoji="1" lang="ja-JP" altLang="en-US" sz="3200" dirty="0" smtClean="0">
                <a:latin typeface="HGSｺﾞｼｯｸE" pitchFamily="50" charset="-128"/>
                <a:ea typeface="HGSｺﾞｼｯｸE" pitchFamily="50" charset="-128"/>
              </a:rPr>
              <a:t>フレームワーク</a:t>
            </a:r>
            <a:endParaRPr kumimoji="1" lang="ja-JP" altLang="en-US" sz="3200" dirty="0">
              <a:latin typeface="HGSｺﾞｼｯｸE" pitchFamily="50" charset="-128"/>
              <a:ea typeface="HGSｺﾞｼｯｸE" pitchFamily="50" charset="-128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提供されるクラス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ja-JP" dirty="0" smtClean="0"/>
              <a:t>System.Configuration.Provider </a:t>
            </a:r>
            <a:r>
              <a:rPr lang="ja-JP" altLang="en-US" dirty="0" smtClean="0"/>
              <a:t>名前空間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endParaRPr lang="en-US" altLang="ja-JP" dirty="0" smtClean="0"/>
          </a:p>
          <a:p>
            <a:pPr lvl="1"/>
            <a:r>
              <a:rPr lang="en-US" altLang="ja-JP" dirty="0" smtClean="0"/>
              <a:t>ProviderBase </a:t>
            </a:r>
            <a:r>
              <a:rPr lang="ja-JP" altLang="en-US" dirty="0" smtClean="0"/>
              <a:t>クラス</a:t>
            </a:r>
            <a:endParaRPr lang="en-US" altLang="ja-JP" dirty="0" smtClean="0"/>
          </a:p>
          <a:p>
            <a:pPr lvl="2"/>
            <a:r>
              <a:rPr lang="ja-JP" altLang="en-US" dirty="0"/>
              <a:t>すべての </a:t>
            </a:r>
            <a:r>
              <a:rPr lang="en-US" altLang="ja-JP" dirty="0"/>
              <a:t>Provider</a:t>
            </a:r>
            <a:r>
              <a:rPr lang="ja-JP" altLang="en-US" dirty="0" smtClean="0"/>
              <a:t> クラスの基本クラス</a:t>
            </a:r>
            <a:endParaRPr lang="en-US" altLang="ja-JP" dirty="0" smtClean="0"/>
          </a:p>
          <a:p>
            <a:pPr lvl="2"/>
            <a:endParaRPr lang="en-US" altLang="ja-JP" dirty="0" smtClean="0"/>
          </a:p>
          <a:p>
            <a:pPr lvl="1"/>
            <a:r>
              <a:rPr lang="en-US" altLang="ja-JP" dirty="0" err="1" smtClean="0"/>
              <a:t>ProviderCollection</a:t>
            </a:r>
            <a:r>
              <a:rPr lang="ja-JP" altLang="en-US" dirty="0"/>
              <a:t> </a:t>
            </a:r>
            <a:r>
              <a:rPr lang="ja-JP" altLang="en-US" dirty="0" smtClean="0"/>
              <a:t>クラス</a:t>
            </a:r>
            <a:endParaRPr lang="en-US" altLang="ja-JP" dirty="0" smtClean="0"/>
          </a:p>
          <a:p>
            <a:pPr lvl="2"/>
            <a:r>
              <a:rPr lang="en-US" altLang="ja-JP" dirty="0" err="1" smtClean="0"/>
              <a:t>ProviderBase</a:t>
            </a:r>
            <a:r>
              <a:rPr lang="ja-JP" altLang="en-US" dirty="0" smtClean="0"/>
              <a:t>を継承するクラスを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			</a:t>
            </a:r>
            <a:r>
              <a:rPr lang="ja-JP" altLang="en-US" dirty="0" smtClean="0"/>
              <a:t>格納するコレクションクラス</a:t>
            </a:r>
            <a:endParaRPr lang="en-US" altLang="ja-JP" dirty="0" smtClean="0"/>
          </a:p>
          <a:p>
            <a:pPr lvl="2"/>
            <a:endParaRPr lang="en-US" altLang="ja-JP" dirty="0" smtClean="0"/>
          </a:p>
          <a:p>
            <a:pPr lvl="1"/>
            <a:r>
              <a:rPr lang="en-US" altLang="ja-JP" dirty="0" smtClean="0"/>
              <a:t>ProviderException</a:t>
            </a:r>
            <a:r>
              <a:rPr lang="ja-JP" altLang="en-US" dirty="0"/>
              <a:t> </a:t>
            </a:r>
            <a:r>
              <a:rPr lang="ja-JP" altLang="en-US" dirty="0" smtClean="0"/>
              <a:t>クラス</a:t>
            </a:r>
            <a:endParaRPr lang="en-US" altLang="ja-JP" dirty="0" smtClean="0"/>
          </a:p>
          <a:p>
            <a:pPr lvl="2"/>
            <a:r>
              <a:rPr kumimoji="1" lang="en-US" altLang="ja-JP" dirty="0"/>
              <a:t>Provider </a:t>
            </a:r>
            <a:r>
              <a:rPr kumimoji="1" lang="en-US" altLang="ja-JP" dirty="0" smtClean="0"/>
              <a:t>Model</a:t>
            </a:r>
            <a:r>
              <a:rPr lang="ja-JP" altLang="en-US" dirty="0"/>
              <a:t> </a:t>
            </a:r>
            <a:r>
              <a:rPr lang="ja-JP" altLang="en-US" dirty="0" smtClean="0"/>
              <a:t>の実装時に使用する例外クラス</a:t>
            </a:r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ProviderBase </a:t>
            </a:r>
            <a:r>
              <a:rPr kumimoji="1" lang="ja-JP" altLang="en-US" dirty="0" smtClean="0"/>
              <a:t>クラス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818622" y="1071546"/>
            <a:ext cx="7500990" cy="5572164"/>
          </a:xfrm>
          <a:solidFill>
            <a:schemeClr val="tx1"/>
          </a:solidFill>
        </p:spPr>
        <p:txBody>
          <a:bodyPr>
            <a:noAutofit/>
          </a:bodyPr>
          <a:lstStyle/>
          <a:p>
            <a:pPr>
              <a:buNone/>
            </a:pPr>
            <a:r>
              <a:rPr lang="en-US" altLang="ja-JP" sz="1600" dirty="0" smtClean="0">
                <a:solidFill>
                  <a:srgbClr val="0070C0"/>
                </a:solidFill>
              </a:rPr>
              <a:t>Namespace</a:t>
            </a:r>
            <a:r>
              <a:rPr lang="en-US" altLang="ja-JP" sz="1600" dirty="0" smtClean="0">
                <a:solidFill>
                  <a:schemeClr val="bg1"/>
                </a:solidFill>
              </a:rPr>
              <a:t> System.Configuration.Provider</a:t>
            </a:r>
          </a:p>
          <a:p>
            <a:pPr>
              <a:buNone/>
            </a:pPr>
            <a:endParaRPr lang="ja-JP" altLang="en-US" sz="16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altLang="ja-JP" sz="1600" dirty="0">
                <a:solidFill>
                  <a:schemeClr val="bg1"/>
                </a:solidFill>
              </a:rPr>
              <a:t> </a:t>
            </a:r>
            <a:r>
              <a:rPr lang="en-US" altLang="ja-JP" sz="1600" dirty="0" smtClean="0">
                <a:solidFill>
                  <a:schemeClr val="bg1"/>
                </a:solidFill>
              </a:rPr>
              <a:t>   </a:t>
            </a:r>
            <a:r>
              <a:rPr lang="en-US" altLang="ja-JP" sz="1600" dirty="0" smtClean="0">
                <a:solidFill>
                  <a:srgbClr val="0070C0"/>
                </a:solidFill>
              </a:rPr>
              <a:t>Public </a:t>
            </a:r>
            <a:r>
              <a:rPr lang="en-US" altLang="ja-JP" sz="1600" dirty="0">
                <a:solidFill>
                  <a:srgbClr val="0070C0"/>
                </a:solidFill>
              </a:rPr>
              <a:t>MustInherit Class </a:t>
            </a:r>
            <a:r>
              <a:rPr lang="en-US" altLang="ja-JP" sz="1600" dirty="0">
                <a:solidFill>
                  <a:schemeClr val="bg1"/>
                </a:solidFill>
              </a:rPr>
              <a:t>ProviderBase</a:t>
            </a:r>
          </a:p>
          <a:p>
            <a:pPr lvl="1">
              <a:buNone/>
            </a:pPr>
            <a:endParaRPr lang="en-US" altLang="ja-JP" sz="16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altLang="ja-JP" sz="1600" dirty="0" smtClean="0">
                <a:solidFill>
                  <a:schemeClr val="bg1"/>
                </a:solidFill>
              </a:rPr>
              <a:t>        </a:t>
            </a:r>
            <a:r>
              <a:rPr lang="en-US" altLang="ja-JP" sz="1600" dirty="0" smtClean="0">
                <a:solidFill>
                  <a:srgbClr val="0070C0"/>
                </a:solidFill>
              </a:rPr>
              <a:t>Private</a:t>
            </a:r>
            <a:r>
              <a:rPr lang="en-US" altLang="ja-JP" sz="1600" dirty="0" smtClean="0">
                <a:solidFill>
                  <a:schemeClr val="bg1"/>
                </a:solidFill>
              </a:rPr>
              <a:t> </a:t>
            </a:r>
            <a:r>
              <a:rPr lang="en-US" altLang="ja-JP" sz="1600" dirty="0">
                <a:solidFill>
                  <a:schemeClr val="bg1"/>
                </a:solidFill>
              </a:rPr>
              <a:t>_name </a:t>
            </a:r>
            <a:r>
              <a:rPr lang="en-US" altLang="ja-JP" sz="1600" dirty="0">
                <a:solidFill>
                  <a:srgbClr val="0070C0"/>
                </a:solidFill>
              </a:rPr>
              <a:t>As </a:t>
            </a:r>
            <a:r>
              <a:rPr lang="en-US" altLang="ja-JP" sz="1600" dirty="0" smtClean="0">
                <a:solidFill>
                  <a:srgbClr val="0070C0"/>
                </a:solidFill>
              </a:rPr>
              <a:t>String</a:t>
            </a:r>
          </a:p>
          <a:p>
            <a:pPr>
              <a:buNone/>
            </a:pPr>
            <a:r>
              <a:rPr lang="en-US" altLang="ja-JP" sz="1600" dirty="0" smtClean="0">
                <a:solidFill>
                  <a:schemeClr val="bg1"/>
                </a:solidFill>
              </a:rPr>
              <a:t>        </a:t>
            </a:r>
            <a:r>
              <a:rPr lang="en-US" altLang="ja-JP" sz="1600" dirty="0" smtClean="0">
                <a:solidFill>
                  <a:srgbClr val="0070C0"/>
                </a:solidFill>
              </a:rPr>
              <a:t>Private</a:t>
            </a:r>
            <a:r>
              <a:rPr lang="en-US" altLang="ja-JP" sz="1600" dirty="0" smtClean="0">
                <a:solidFill>
                  <a:schemeClr val="bg1"/>
                </a:solidFill>
              </a:rPr>
              <a:t> _description </a:t>
            </a:r>
            <a:r>
              <a:rPr lang="en-US" altLang="ja-JP" sz="1600" dirty="0" smtClean="0">
                <a:solidFill>
                  <a:srgbClr val="0070C0"/>
                </a:solidFill>
              </a:rPr>
              <a:t>As String</a:t>
            </a:r>
          </a:p>
          <a:p>
            <a:pPr>
              <a:buNone/>
            </a:pPr>
            <a:r>
              <a:rPr lang="en-US" altLang="ja-JP" sz="1600" dirty="0" smtClean="0">
                <a:solidFill>
                  <a:schemeClr val="bg1"/>
                </a:solidFill>
              </a:rPr>
              <a:t>        </a:t>
            </a:r>
            <a:r>
              <a:rPr lang="en-US" altLang="ja-JP" sz="1600" dirty="0" smtClean="0">
                <a:solidFill>
                  <a:srgbClr val="0070C0"/>
                </a:solidFill>
              </a:rPr>
              <a:t>Private</a:t>
            </a:r>
            <a:r>
              <a:rPr lang="en-US" altLang="ja-JP" sz="1600" dirty="0" smtClean="0">
                <a:solidFill>
                  <a:schemeClr val="bg1"/>
                </a:solidFill>
              </a:rPr>
              <a:t> _initialized </a:t>
            </a:r>
            <a:r>
              <a:rPr lang="en-US" altLang="ja-JP" sz="1600" dirty="0" smtClean="0">
                <a:solidFill>
                  <a:srgbClr val="0070C0"/>
                </a:solidFill>
              </a:rPr>
              <a:t>As Boolean</a:t>
            </a:r>
          </a:p>
          <a:p>
            <a:pPr>
              <a:buNone/>
            </a:pPr>
            <a:endParaRPr lang="en-US" altLang="ja-JP" sz="16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altLang="ja-JP" sz="1600" dirty="0" smtClean="0">
                <a:solidFill>
                  <a:schemeClr val="bg1"/>
                </a:solidFill>
              </a:rPr>
              <a:t>        </a:t>
            </a:r>
            <a:r>
              <a:rPr lang="en-US" altLang="ja-JP" sz="1600" dirty="0" smtClean="0">
                <a:solidFill>
                  <a:srgbClr val="0070C0"/>
                </a:solidFill>
              </a:rPr>
              <a:t>Public </a:t>
            </a:r>
            <a:r>
              <a:rPr lang="en-US" altLang="ja-JP" sz="1600" dirty="0">
                <a:solidFill>
                  <a:srgbClr val="0070C0"/>
                </a:solidFill>
              </a:rPr>
              <a:t>Overridable ReadOnly Property </a:t>
            </a:r>
            <a:r>
              <a:rPr lang="en-US" altLang="ja-JP" sz="1600" dirty="0">
                <a:solidFill>
                  <a:schemeClr val="bg1"/>
                </a:solidFill>
              </a:rPr>
              <a:t>Name() </a:t>
            </a:r>
            <a:r>
              <a:rPr lang="en-US" altLang="ja-JP" sz="1600" dirty="0">
                <a:solidFill>
                  <a:srgbClr val="0070C0"/>
                </a:solidFill>
              </a:rPr>
              <a:t>As String</a:t>
            </a:r>
          </a:p>
          <a:p>
            <a:endParaRPr lang="ja-JP" altLang="en-US" sz="16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altLang="ja-JP" sz="1600" dirty="0" smtClean="0">
                <a:solidFill>
                  <a:schemeClr val="bg1"/>
                </a:solidFill>
              </a:rPr>
              <a:t>        </a:t>
            </a:r>
            <a:r>
              <a:rPr lang="en-US" altLang="ja-JP" sz="1600" dirty="0" smtClean="0">
                <a:solidFill>
                  <a:srgbClr val="0070C0"/>
                </a:solidFill>
              </a:rPr>
              <a:t>Public </a:t>
            </a:r>
            <a:r>
              <a:rPr lang="en-US" altLang="ja-JP" sz="1600" dirty="0">
                <a:solidFill>
                  <a:srgbClr val="0070C0"/>
                </a:solidFill>
              </a:rPr>
              <a:t>Overridable ReadOnly Property </a:t>
            </a:r>
            <a:r>
              <a:rPr lang="en-US" altLang="ja-JP" sz="1600" dirty="0">
                <a:solidFill>
                  <a:schemeClr val="bg1"/>
                </a:solidFill>
              </a:rPr>
              <a:t>Description() </a:t>
            </a:r>
            <a:r>
              <a:rPr lang="en-US" altLang="ja-JP" sz="1600" dirty="0">
                <a:solidFill>
                  <a:srgbClr val="0070C0"/>
                </a:solidFill>
              </a:rPr>
              <a:t>As String</a:t>
            </a:r>
          </a:p>
          <a:p>
            <a:endParaRPr lang="ja-JP" altLang="en-US" sz="16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altLang="ja-JP" sz="1600" dirty="0" smtClean="0">
                <a:solidFill>
                  <a:schemeClr val="bg1"/>
                </a:solidFill>
              </a:rPr>
              <a:t>        </a:t>
            </a:r>
            <a:r>
              <a:rPr lang="en-US" altLang="ja-JP" sz="1600" dirty="0" smtClean="0">
                <a:solidFill>
                  <a:srgbClr val="0070C0"/>
                </a:solidFill>
              </a:rPr>
              <a:t>Public </a:t>
            </a:r>
            <a:r>
              <a:rPr lang="en-US" altLang="ja-JP" sz="1600" dirty="0">
                <a:solidFill>
                  <a:srgbClr val="0070C0"/>
                </a:solidFill>
              </a:rPr>
              <a:t>Overridable Sub </a:t>
            </a:r>
            <a:r>
              <a:rPr lang="en-US" altLang="ja-JP" sz="1600" dirty="0" smtClean="0">
                <a:solidFill>
                  <a:schemeClr val="bg1"/>
                </a:solidFill>
              </a:rPr>
              <a:t>Initialize</a:t>
            </a:r>
            <a:br>
              <a:rPr lang="en-US" altLang="ja-JP" sz="1600" dirty="0" smtClean="0">
                <a:solidFill>
                  <a:schemeClr val="bg1"/>
                </a:solidFill>
              </a:rPr>
            </a:br>
            <a:r>
              <a:rPr lang="en-US" altLang="ja-JP" sz="1600" dirty="0" smtClean="0">
                <a:solidFill>
                  <a:schemeClr val="bg1"/>
                </a:solidFill>
              </a:rPr>
              <a:t> 	 (</a:t>
            </a:r>
            <a:r>
              <a:rPr lang="en-US" altLang="ja-JP" sz="1600" dirty="0">
                <a:solidFill>
                  <a:srgbClr val="0070C0"/>
                </a:solidFill>
              </a:rPr>
              <a:t>ByVal</a:t>
            </a:r>
            <a:r>
              <a:rPr lang="en-US" altLang="ja-JP" sz="1600" dirty="0">
                <a:solidFill>
                  <a:schemeClr val="bg1"/>
                </a:solidFill>
              </a:rPr>
              <a:t> name </a:t>
            </a:r>
            <a:r>
              <a:rPr lang="en-US" altLang="ja-JP" sz="1600" dirty="0">
                <a:solidFill>
                  <a:srgbClr val="0070C0"/>
                </a:solidFill>
              </a:rPr>
              <a:t>As String</a:t>
            </a:r>
            <a:r>
              <a:rPr lang="en-US" altLang="ja-JP" sz="1600" dirty="0">
                <a:solidFill>
                  <a:schemeClr val="bg1"/>
                </a:solidFill>
              </a:rPr>
              <a:t>, </a:t>
            </a:r>
            <a:r>
              <a:rPr lang="en-US" altLang="ja-JP" sz="1600" dirty="0" smtClean="0">
                <a:solidFill>
                  <a:schemeClr val="bg1"/>
                </a:solidFill>
              </a:rPr>
              <a:t/>
            </a:r>
            <a:br>
              <a:rPr lang="en-US" altLang="ja-JP" sz="1600" dirty="0" smtClean="0">
                <a:solidFill>
                  <a:schemeClr val="bg1"/>
                </a:solidFill>
              </a:rPr>
            </a:br>
            <a:r>
              <a:rPr lang="en-US" altLang="ja-JP" sz="1600" dirty="0" smtClean="0">
                <a:solidFill>
                  <a:schemeClr val="bg1"/>
                </a:solidFill>
              </a:rPr>
              <a:t>	  </a:t>
            </a:r>
            <a:r>
              <a:rPr lang="en-US" altLang="ja-JP" sz="1600" dirty="0" err="1" smtClean="0">
                <a:solidFill>
                  <a:srgbClr val="0070C0"/>
                </a:solidFill>
              </a:rPr>
              <a:t>ByVal</a:t>
            </a:r>
            <a:r>
              <a:rPr lang="en-US" altLang="ja-JP" sz="1600" dirty="0" smtClean="0">
                <a:solidFill>
                  <a:schemeClr val="bg1"/>
                </a:solidFill>
              </a:rPr>
              <a:t> </a:t>
            </a:r>
            <a:r>
              <a:rPr lang="en-US" altLang="ja-JP" sz="1600" dirty="0">
                <a:solidFill>
                  <a:schemeClr val="bg1"/>
                </a:solidFill>
              </a:rPr>
              <a:t>config </a:t>
            </a:r>
            <a:r>
              <a:rPr lang="en-US" altLang="ja-JP" sz="1600" dirty="0">
                <a:solidFill>
                  <a:srgbClr val="0070C0"/>
                </a:solidFill>
              </a:rPr>
              <a:t>As</a:t>
            </a:r>
            <a:r>
              <a:rPr lang="en-US" altLang="ja-JP" sz="1600" dirty="0">
                <a:solidFill>
                  <a:schemeClr val="bg1"/>
                </a:solidFill>
              </a:rPr>
              <a:t> </a:t>
            </a:r>
            <a:r>
              <a:rPr lang="en-US" altLang="ja-JP" sz="1600" dirty="0" err="1" smtClean="0">
                <a:solidFill>
                  <a:schemeClr val="bg1"/>
                </a:solidFill>
              </a:rPr>
              <a:t>System.Collections.Specialized.NameValueCollection</a:t>
            </a:r>
            <a:r>
              <a:rPr lang="en-US" altLang="ja-JP" sz="1600" dirty="0">
                <a:solidFill>
                  <a:schemeClr val="bg1"/>
                </a:solidFill>
              </a:rPr>
              <a:t>)</a:t>
            </a:r>
          </a:p>
          <a:p>
            <a:endParaRPr lang="ja-JP" altLang="en-US" sz="16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altLang="ja-JP" sz="1600" dirty="0" smtClean="0">
                <a:solidFill>
                  <a:schemeClr val="bg1"/>
                </a:solidFill>
              </a:rPr>
              <a:t>	</a:t>
            </a:r>
            <a:r>
              <a:rPr lang="en-US" altLang="ja-JP" sz="1600" dirty="0" smtClean="0">
                <a:solidFill>
                  <a:srgbClr val="0070C0"/>
                </a:solidFill>
              </a:rPr>
              <a:t>End Class</a:t>
            </a:r>
          </a:p>
          <a:p>
            <a:pPr>
              <a:buNone/>
            </a:pPr>
            <a:endParaRPr kumimoji="1" lang="en-US" altLang="ja-JP" sz="1600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altLang="ja-JP" sz="1600" dirty="0">
                <a:solidFill>
                  <a:srgbClr val="0070C0"/>
                </a:solidFill>
              </a:rPr>
              <a:t>End Namespace</a:t>
            </a:r>
            <a:endParaRPr kumimoji="1" lang="ja-JP" altLang="en-US" sz="16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ProviderBase.Initialize</a:t>
            </a: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メソッド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96580" y="1071546"/>
            <a:ext cx="8715404" cy="5572164"/>
          </a:xfrm>
          <a:solidFill>
            <a:schemeClr val="tx1"/>
          </a:solidFill>
        </p:spPr>
        <p:txBody>
          <a:bodyPr>
            <a:noAutofit/>
          </a:bodyPr>
          <a:lstStyle/>
          <a:p>
            <a:pPr>
              <a:buNone/>
            </a:pPr>
            <a:r>
              <a:rPr lang="en-US" altLang="ja-JP" sz="1600" dirty="0" smtClean="0">
                <a:solidFill>
                  <a:srgbClr val="0070C0"/>
                </a:solidFill>
              </a:rPr>
              <a:t>Public </a:t>
            </a:r>
            <a:r>
              <a:rPr lang="en-US" altLang="ja-JP" sz="1600" dirty="0" err="1" smtClean="0">
                <a:solidFill>
                  <a:srgbClr val="0070C0"/>
                </a:solidFill>
              </a:rPr>
              <a:t>Overridable</a:t>
            </a:r>
            <a:r>
              <a:rPr lang="en-US" altLang="ja-JP" sz="1600" dirty="0" smtClean="0">
                <a:solidFill>
                  <a:srgbClr val="0070C0"/>
                </a:solidFill>
              </a:rPr>
              <a:t> Sub </a:t>
            </a:r>
            <a:r>
              <a:rPr lang="en-US" altLang="ja-JP" sz="1600" dirty="0" smtClean="0">
                <a:solidFill>
                  <a:schemeClr val="bg1"/>
                </a:solidFill>
              </a:rPr>
              <a:t>Initialize(</a:t>
            </a:r>
            <a:r>
              <a:rPr lang="en-US" altLang="ja-JP" sz="1600" dirty="0" err="1" smtClean="0">
                <a:solidFill>
                  <a:srgbClr val="0070C0"/>
                </a:solidFill>
              </a:rPr>
              <a:t>ByVal</a:t>
            </a:r>
            <a:r>
              <a:rPr lang="en-US" altLang="ja-JP" sz="1600" dirty="0" smtClean="0">
                <a:solidFill>
                  <a:srgbClr val="0070C0"/>
                </a:solidFill>
              </a:rPr>
              <a:t> </a:t>
            </a:r>
            <a:r>
              <a:rPr lang="en-US" altLang="ja-JP" sz="1600" dirty="0" smtClean="0">
                <a:solidFill>
                  <a:schemeClr val="bg1"/>
                </a:solidFill>
              </a:rPr>
              <a:t>name</a:t>
            </a:r>
            <a:r>
              <a:rPr lang="en-US" altLang="ja-JP" sz="1600" dirty="0" smtClean="0">
                <a:solidFill>
                  <a:srgbClr val="0070C0"/>
                </a:solidFill>
              </a:rPr>
              <a:t> As String, </a:t>
            </a:r>
            <a:r>
              <a:rPr lang="en-US" altLang="ja-JP" sz="1600" dirty="0" err="1" smtClean="0">
                <a:solidFill>
                  <a:srgbClr val="0070C0"/>
                </a:solidFill>
              </a:rPr>
              <a:t>ByVal</a:t>
            </a:r>
            <a:r>
              <a:rPr lang="en-US" altLang="ja-JP" sz="1600" dirty="0" smtClean="0">
                <a:solidFill>
                  <a:srgbClr val="0070C0"/>
                </a:solidFill>
              </a:rPr>
              <a:t> </a:t>
            </a:r>
            <a:r>
              <a:rPr lang="en-US" altLang="ja-JP" sz="1600" dirty="0" err="1" smtClean="0">
                <a:solidFill>
                  <a:schemeClr val="bg1"/>
                </a:solidFill>
              </a:rPr>
              <a:t>config</a:t>
            </a:r>
            <a:r>
              <a:rPr lang="en-US" altLang="ja-JP" sz="1600" dirty="0" smtClean="0">
                <a:solidFill>
                  <a:srgbClr val="0070C0"/>
                </a:solidFill>
              </a:rPr>
              <a:t> As </a:t>
            </a:r>
            <a:r>
              <a:rPr lang="en-US" altLang="ja-JP" sz="1600" dirty="0" err="1" smtClean="0">
                <a:solidFill>
                  <a:schemeClr val="bg1"/>
                </a:solidFill>
              </a:rPr>
              <a:t>NameValueCollection</a:t>
            </a:r>
            <a:r>
              <a:rPr lang="en-US" altLang="ja-JP" sz="1600" dirty="0" smtClean="0">
                <a:solidFill>
                  <a:srgbClr val="0070C0"/>
                </a:solidFill>
              </a:rPr>
              <a:t>)</a:t>
            </a:r>
          </a:p>
          <a:p>
            <a:pPr>
              <a:buNone/>
            </a:pPr>
            <a:r>
              <a:rPr lang="en-US" altLang="ja-JP" sz="1600" dirty="0" smtClean="0">
                <a:solidFill>
                  <a:srgbClr val="0070C0"/>
                </a:solidFill>
              </a:rPr>
              <a:t>    </a:t>
            </a:r>
            <a:r>
              <a:rPr lang="en-US" altLang="ja-JP" sz="1600" dirty="0" err="1" smtClean="0">
                <a:solidFill>
                  <a:srgbClr val="0070C0"/>
                </a:solidFill>
              </a:rPr>
              <a:t>SyncLock</a:t>
            </a:r>
            <a:r>
              <a:rPr lang="en-US" altLang="ja-JP" sz="1600" dirty="0" smtClean="0">
                <a:solidFill>
                  <a:srgbClr val="0070C0"/>
                </a:solidFill>
              </a:rPr>
              <a:t> Me</a:t>
            </a:r>
          </a:p>
          <a:p>
            <a:pPr>
              <a:buNone/>
            </a:pPr>
            <a:r>
              <a:rPr lang="en-US" altLang="ja-JP" sz="1600" dirty="0" smtClean="0">
                <a:solidFill>
                  <a:srgbClr val="0070C0"/>
                </a:solidFill>
              </a:rPr>
              <a:t>        </a:t>
            </a:r>
            <a:r>
              <a:rPr lang="en-US" altLang="ja-JP" sz="1600" dirty="0" smtClean="0">
                <a:solidFill>
                  <a:srgbClr val="0070C0"/>
                </a:solidFill>
              </a:rPr>
              <a:t>If </a:t>
            </a:r>
            <a:r>
              <a:rPr lang="en-US" altLang="ja-JP" sz="1600" dirty="0" smtClean="0">
                <a:solidFill>
                  <a:schemeClr val="bg1"/>
                </a:solidFill>
              </a:rPr>
              <a:t>_initialized </a:t>
            </a:r>
            <a:r>
              <a:rPr lang="en-US" altLang="ja-JP" sz="1600" dirty="0" smtClean="0">
                <a:solidFill>
                  <a:srgbClr val="0070C0"/>
                </a:solidFill>
              </a:rPr>
              <a:t>Then</a:t>
            </a:r>
          </a:p>
          <a:p>
            <a:pPr>
              <a:buNone/>
            </a:pPr>
            <a:r>
              <a:rPr lang="en-US" altLang="ja-JP" sz="1600" dirty="0" smtClean="0">
                <a:solidFill>
                  <a:srgbClr val="0070C0"/>
                </a:solidFill>
              </a:rPr>
              <a:t>            Throw New </a:t>
            </a:r>
            <a:r>
              <a:rPr lang="en-US" altLang="ja-JP" sz="1600" dirty="0" err="1" smtClean="0">
                <a:solidFill>
                  <a:schemeClr val="bg1"/>
                </a:solidFill>
              </a:rPr>
              <a:t>InvalidOperationException</a:t>
            </a:r>
            <a:r>
              <a:rPr lang="en-US" altLang="ja-JP" sz="1600" dirty="0" smtClean="0">
                <a:solidFill>
                  <a:schemeClr val="bg1"/>
                </a:solidFill>
              </a:rPr>
              <a:t>(</a:t>
            </a:r>
            <a:r>
              <a:rPr lang="en-US" altLang="ja-JP" sz="1600" dirty="0" smtClean="0">
                <a:solidFill>
                  <a:srgbClr val="FF3333"/>
                </a:solidFill>
              </a:rPr>
              <a:t>"..."</a:t>
            </a:r>
            <a:r>
              <a:rPr lang="en-US" altLang="ja-JP" sz="1600" dirty="0" smtClean="0">
                <a:solidFill>
                  <a:schemeClr val="bg1"/>
                </a:solidFill>
              </a:rPr>
              <a:t>)</a:t>
            </a:r>
          </a:p>
          <a:p>
            <a:pPr>
              <a:buNone/>
            </a:pPr>
            <a:r>
              <a:rPr lang="en-US" altLang="ja-JP" sz="1600" dirty="0" smtClean="0">
                <a:solidFill>
                  <a:srgbClr val="0070C0"/>
                </a:solidFill>
              </a:rPr>
              <a:t>        End If</a:t>
            </a:r>
          </a:p>
          <a:p>
            <a:pPr>
              <a:buNone/>
            </a:pPr>
            <a:r>
              <a:rPr lang="en-US" altLang="ja-JP" sz="1600" dirty="0" smtClean="0">
                <a:solidFill>
                  <a:srgbClr val="0070C0"/>
                </a:solidFill>
              </a:rPr>
              <a:t>        </a:t>
            </a:r>
            <a:r>
              <a:rPr lang="en-US" altLang="ja-JP" sz="1600" dirty="0" smtClean="0">
                <a:solidFill>
                  <a:schemeClr val="bg1"/>
                </a:solidFill>
              </a:rPr>
              <a:t>_initialized = </a:t>
            </a:r>
            <a:r>
              <a:rPr lang="en-US" altLang="ja-JP" sz="1600" dirty="0" smtClean="0">
                <a:solidFill>
                  <a:srgbClr val="0070C0"/>
                </a:solidFill>
              </a:rPr>
              <a:t>True</a:t>
            </a:r>
          </a:p>
          <a:p>
            <a:pPr>
              <a:buNone/>
            </a:pPr>
            <a:r>
              <a:rPr lang="en-US" altLang="ja-JP" sz="1600" dirty="0" smtClean="0">
                <a:solidFill>
                  <a:srgbClr val="0070C0"/>
                </a:solidFill>
              </a:rPr>
              <a:t>    </a:t>
            </a:r>
            <a:r>
              <a:rPr lang="en-US" altLang="ja-JP" sz="1600" dirty="0" smtClean="0">
                <a:solidFill>
                  <a:srgbClr val="0070C0"/>
                </a:solidFill>
              </a:rPr>
              <a:t>End </a:t>
            </a:r>
            <a:r>
              <a:rPr lang="en-US" altLang="ja-JP" sz="1600" dirty="0" err="1" smtClean="0">
                <a:solidFill>
                  <a:srgbClr val="0070C0"/>
                </a:solidFill>
              </a:rPr>
              <a:t>SyncLock</a:t>
            </a:r>
            <a:endParaRPr lang="en-US" altLang="ja-JP" sz="1600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altLang="ja-JP" sz="1600" dirty="0" smtClean="0">
                <a:solidFill>
                  <a:srgbClr val="0070C0"/>
                </a:solidFill>
              </a:rPr>
              <a:t>   If </a:t>
            </a:r>
            <a:r>
              <a:rPr lang="en-US" altLang="ja-JP" sz="1600" dirty="0" smtClean="0">
                <a:solidFill>
                  <a:schemeClr val="bg1"/>
                </a:solidFill>
              </a:rPr>
              <a:t>(name = </a:t>
            </a:r>
            <a:r>
              <a:rPr lang="en-US" altLang="ja-JP" sz="1600" dirty="0" smtClean="0">
                <a:solidFill>
                  <a:srgbClr val="0070C0"/>
                </a:solidFill>
              </a:rPr>
              <a:t>Nothing</a:t>
            </a:r>
            <a:r>
              <a:rPr lang="en-US" altLang="ja-JP" sz="1600" dirty="0" smtClean="0">
                <a:solidFill>
                  <a:schemeClr val="bg1"/>
                </a:solidFill>
              </a:rPr>
              <a:t>)</a:t>
            </a:r>
            <a:r>
              <a:rPr lang="en-US" altLang="ja-JP" sz="1600" dirty="0" smtClean="0">
                <a:solidFill>
                  <a:srgbClr val="0070C0"/>
                </a:solidFill>
              </a:rPr>
              <a:t> Then</a:t>
            </a:r>
          </a:p>
          <a:p>
            <a:pPr>
              <a:buNone/>
            </a:pPr>
            <a:r>
              <a:rPr lang="en-US" altLang="ja-JP" sz="1600" dirty="0" smtClean="0">
                <a:solidFill>
                  <a:srgbClr val="0070C0"/>
                </a:solidFill>
              </a:rPr>
              <a:t>       Throw New </a:t>
            </a:r>
            <a:r>
              <a:rPr lang="en-US" altLang="ja-JP" sz="1600" dirty="0" err="1" smtClean="0">
                <a:solidFill>
                  <a:schemeClr val="bg1"/>
                </a:solidFill>
              </a:rPr>
              <a:t>ArgumentNullException</a:t>
            </a:r>
            <a:r>
              <a:rPr lang="en-US" altLang="ja-JP" sz="1600" dirty="0" smtClean="0">
                <a:solidFill>
                  <a:schemeClr val="bg1"/>
                </a:solidFill>
              </a:rPr>
              <a:t>(</a:t>
            </a:r>
            <a:r>
              <a:rPr lang="en-US" altLang="ja-JP" sz="1600" dirty="0" smtClean="0">
                <a:solidFill>
                  <a:srgbClr val="FF3333"/>
                </a:solidFill>
              </a:rPr>
              <a:t>"name"</a:t>
            </a:r>
            <a:r>
              <a:rPr lang="en-US" altLang="ja-JP" sz="1600" dirty="0" smtClean="0">
                <a:solidFill>
                  <a:schemeClr val="bg1"/>
                </a:solidFill>
              </a:rPr>
              <a:t>)</a:t>
            </a:r>
          </a:p>
          <a:p>
            <a:pPr>
              <a:buNone/>
            </a:pPr>
            <a:r>
              <a:rPr lang="en-US" altLang="ja-JP" sz="1600" dirty="0" smtClean="0">
                <a:solidFill>
                  <a:srgbClr val="0070C0"/>
                </a:solidFill>
              </a:rPr>
              <a:t>   End If</a:t>
            </a:r>
          </a:p>
          <a:p>
            <a:pPr>
              <a:buNone/>
            </a:pPr>
            <a:r>
              <a:rPr lang="en-US" altLang="ja-JP" sz="1600" dirty="0" smtClean="0">
                <a:solidFill>
                  <a:srgbClr val="0070C0"/>
                </a:solidFill>
              </a:rPr>
              <a:t>   </a:t>
            </a:r>
            <a:r>
              <a:rPr lang="en-US" altLang="ja-JP" sz="1600" dirty="0" smtClean="0">
                <a:solidFill>
                  <a:srgbClr val="0070C0"/>
                </a:solidFill>
              </a:rPr>
              <a:t>If </a:t>
            </a:r>
            <a:r>
              <a:rPr lang="en-US" altLang="ja-JP" sz="1600" dirty="0" smtClean="0">
                <a:solidFill>
                  <a:schemeClr val="bg1"/>
                </a:solidFill>
              </a:rPr>
              <a:t>(</a:t>
            </a:r>
            <a:r>
              <a:rPr lang="en-US" altLang="ja-JP" sz="1600" dirty="0" err="1" smtClean="0">
                <a:solidFill>
                  <a:schemeClr val="bg1"/>
                </a:solidFill>
              </a:rPr>
              <a:t>name.Length</a:t>
            </a:r>
            <a:r>
              <a:rPr lang="en-US" altLang="ja-JP" sz="1600" dirty="0" smtClean="0">
                <a:solidFill>
                  <a:schemeClr val="bg1"/>
                </a:solidFill>
              </a:rPr>
              <a:t> = 0)</a:t>
            </a:r>
            <a:r>
              <a:rPr lang="en-US" altLang="ja-JP" sz="1600" dirty="0" smtClean="0">
                <a:solidFill>
                  <a:srgbClr val="0070C0"/>
                </a:solidFill>
              </a:rPr>
              <a:t> Then</a:t>
            </a:r>
          </a:p>
          <a:p>
            <a:pPr>
              <a:buNone/>
            </a:pPr>
            <a:r>
              <a:rPr lang="en-US" altLang="ja-JP" sz="1600" dirty="0" smtClean="0">
                <a:solidFill>
                  <a:srgbClr val="0070C0"/>
                </a:solidFill>
              </a:rPr>
              <a:t>       Throw New </a:t>
            </a:r>
            <a:r>
              <a:rPr lang="en-US" altLang="ja-JP" sz="1600" dirty="0" err="1" smtClean="0">
                <a:solidFill>
                  <a:schemeClr val="bg1"/>
                </a:solidFill>
              </a:rPr>
              <a:t>ArgumentException</a:t>
            </a:r>
            <a:r>
              <a:rPr lang="en-US" altLang="ja-JP" sz="1600" dirty="0" smtClean="0">
                <a:solidFill>
                  <a:schemeClr val="bg1"/>
                </a:solidFill>
              </a:rPr>
              <a:t>(</a:t>
            </a:r>
            <a:r>
              <a:rPr lang="en-US" altLang="ja-JP" sz="1600" dirty="0" smtClean="0">
                <a:solidFill>
                  <a:srgbClr val="FF3333"/>
                </a:solidFill>
              </a:rPr>
              <a:t>"..."</a:t>
            </a:r>
            <a:r>
              <a:rPr lang="en-US" altLang="ja-JP" sz="1600" dirty="0" smtClean="0">
                <a:solidFill>
                  <a:schemeClr val="bg1"/>
                </a:solidFill>
              </a:rPr>
              <a:t>, </a:t>
            </a:r>
            <a:r>
              <a:rPr lang="en-US" altLang="ja-JP" sz="1600" dirty="0" smtClean="0">
                <a:solidFill>
                  <a:srgbClr val="FF3333"/>
                </a:solidFill>
              </a:rPr>
              <a:t>"name"</a:t>
            </a:r>
            <a:r>
              <a:rPr lang="en-US" altLang="ja-JP" sz="1600" dirty="0" smtClean="0">
                <a:solidFill>
                  <a:schemeClr val="bg1"/>
                </a:solidFill>
              </a:rPr>
              <a:t>)</a:t>
            </a:r>
          </a:p>
          <a:p>
            <a:pPr>
              <a:buNone/>
            </a:pPr>
            <a:r>
              <a:rPr lang="en-US" altLang="ja-JP" sz="1600" dirty="0" smtClean="0">
                <a:solidFill>
                  <a:srgbClr val="0070C0"/>
                </a:solidFill>
              </a:rPr>
              <a:t>   End If</a:t>
            </a:r>
          </a:p>
          <a:p>
            <a:pPr>
              <a:buNone/>
            </a:pPr>
            <a:r>
              <a:rPr lang="en-US" altLang="ja-JP" sz="1600" dirty="0" smtClean="0">
                <a:solidFill>
                  <a:schemeClr val="bg1"/>
                </a:solidFill>
              </a:rPr>
              <a:t>   </a:t>
            </a:r>
            <a:r>
              <a:rPr lang="en-US" altLang="ja-JP" sz="1600" dirty="0" smtClean="0">
                <a:solidFill>
                  <a:schemeClr val="bg1"/>
                </a:solidFill>
              </a:rPr>
              <a:t>_name = </a:t>
            </a:r>
            <a:r>
              <a:rPr lang="en-US" altLang="ja-JP" sz="1600" dirty="0" smtClean="0">
                <a:solidFill>
                  <a:schemeClr val="bg1"/>
                </a:solidFill>
              </a:rPr>
              <a:t>name</a:t>
            </a:r>
            <a:endParaRPr lang="en-US" altLang="ja-JP" sz="16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altLang="ja-JP" sz="1600" dirty="0" smtClean="0">
                <a:solidFill>
                  <a:srgbClr val="0070C0"/>
                </a:solidFill>
              </a:rPr>
              <a:t>   If </a:t>
            </a:r>
            <a:r>
              <a:rPr lang="en-US" altLang="ja-JP" sz="1600" dirty="0" err="1" smtClean="0">
                <a:solidFill>
                  <a:schemeClr val="bg1"/>
                </a:solidFill>
              </a:rPr>
              <a:t>config</a:t>
            </a:r>
            <a:r>
              <a:rPr lang="en-US" altLang="ja-JP" sz="1600" dirty="0" smtClean="0">
                <a:solidFill>
                  <a:srgbClr val="0070C0"/>
                </a:solidFill>
              </a:rPr>
              <a:t> </a:t>
            </a:r>
            <a:r>
              <a:rPr lang="en-US" altLang="ja-JP" sz="1600" dirty="0" err="1" smtClean="0">
                <a:solidFill>
                  <a:srgbClr val="0070C0"/>
                </a:solidFill>
              </a:rPr>
              <a:t>IsNot</a:t>
            </a:r>
            <a:r>
              <a:rPr lang="en-US" altLang="ja-JP" sz="1600" dirty="0" smtClean="0">
                <a:solidFill>
                  <a:srgbClr val="0070C0"/>
                </a:solidFill>
              </a:rPr>
              <a:t> Nothing Then</a:t>
            </a:r>
          </a:p>
          <a:p>
            <a:pPr>
              <a:buNone/>
            </a:pPr>
            <a:r>
              <a:rPr lang="en-US" altLang="ja-JP" sz="1600" dirty="0" smtClean="0">
                <a:solidFill>
                  <a:srgbClr val="0070C0"/>
                </a:solidFill>
              </a:rPr>
              <a:t>       </a:t>
            </a:r>
            <a:r>
              <a:rPr lang="en-US" altLang="ja-JP" sz="1600" dirty="0" smtClean="0">
                <a:solidFill>
                  <a:schemeClr val="bg1"/>
                </a:solidFill>
              </a:rPr>
              <a:t>_description </a:t>
            </a:r>
            <a:r>
              <a:rPr lang="en-US" altLang="ja-JP" sz="1600" dirty="0" smtClean="0">
                <a:solidFill>
                  <a:srgbClr val="0070C0"/>
                </a:solidFill>
              </a:rPr>
              <a:t>= </a:t>
            </a:r>
            <a:r>
              <a:rPr lang="en-US" altLang="ja-JP" sz="1600" dirty="0" err="1" smtClean="0">
                <a:solidFill>
                  <a:schemeClr val="bg1"/>
                </a:solidFill>
              </a:rPr>
              <a:t>config</a:t>
            </a:r>
            <a:r>
              <a:rPr lang="en-US" altLang="ja-JP" sz="1600" dirty="0" smtClean="0">
                <a:solidFill>
                  <a:schemeClr val="bg1"/>
                </a:solidFill>
              </a:rPr>
              <a:t>(</a:t>
            </a:r>
            <a:r>
              <a:rPr lang="en-US" altLang="ja-JP" sz="1600" dirty="0" smtClean="0">
                <a:solidFill>
                  <a:srgbClr val="FF3333"/>
                </a:solidFill>
              </a:rPr>
              <a:t>"description"</a:t>
            </a:r>
            <a:r>
              <a:rPr lang="en-US" altLang="ja-JP" sz="1600" dirty="0" smtClean="0">
                <a:solidFill>
                  <a:schemeClr val="bg1"/>
                </a:solidFill>
              </a:rPr>
              <a:t>)</a:t>
            </a:r>
          </a:p>
          <a:p>
            <a:pPr>
              <a:buNone/>
            </a:pPr>
            <a:r>
              <a:rPr lang="en-US" altLang="ja-JP" sz="1600" dirty="0" smtClean="0">
                <a:solidFill>
                  <a:srgbClr val="0070C0"/>
                </a:solidFill>
              </a:rPr>
              <a:t>       </a:t>
            </a:r>
            <a:r>
              <a:rPr lang="en-US" altLang="ja-JP" sz="1600" dirty="0" err="1" smtClean="0">
                <a:solidFill>
                  <a:schemeClr val="bg1"/>
                </a:solidFill>
              </a:rPr>
              <a:t>config.Remove</a:t>
            </a:r>
            <a:r>
              <a:rPr lang="en-US" altLang="ja-JP" sz="1600" dirty="0" smtClean="0">
                <a:solidFill>
                  <a:schemeClr val="bg1"/>
                </a:solidFill>
              </a:rPr>
              <a:t>(</a:t>
            </a:r>
            <a:r>
              <a:rPr lang="en-US" altLang="ja-JP" sz="1600" dirty="0" smtClean="0">
                <a:solidFill>
                  <a:srgbClr val="FF3333"/>
                </a:solidFill>
              </a:rPr>
              <a:t>"description"</a:t>
            </a:r>
            <a:r>
              <a:rPr lang="en-US" altLang="ja-JP" sz="1600" dirty="0" smtClean="0">
                <a:solidFill>
                  <a:schemeClr val="bg1"/>
                </a:solidFill>
              </a:rPr>
              <a:t>)</a:t>
            </a:r>
          </a:p>
          <a:p>
            <a:pPr>
              <a:buNone/>
            </a:pPr>
            <a:r>
              <a:rPr lang="en-US" altLang="ja-JP" sz="1600" dirty="0" smtClean="0">
                <a:solidFill>
                  <a:srgbClr val="0070C0"/>
                </a:solidFill>
              </a:rPr>
              <a:t>   End If</a:t>
            </a:r>
          </a:p>
          <a:p>
            <a:pPr>
              <a:buNone/>
            </a:pPr>
            <a:r>
              <a:rPr lang="en-US" altLang="ja-JP" sz="1600" dirty="0" smtClean="0">
                <a:solidFill>
                  <a:srgbClr val="0070C0"/>
                </a:solidFill>
              </a:rPr>
              <a:t>End </a:t>
            </a:r>
            <a:r>
              <a:rPr lang="en-US" altLang="ja-JP" sz="1600" dirty="0" smtClean="0">
                <a:solidFill>
                  <a:srgbClr val="0070C0"/>
                </a:solidFill>
              </a:rPr>
              <a:t>Sub</a:t>
            </a:r>
            <a:endParaRPr kumimoji="1" lang="ja-JP" altLang="en-US" sz="16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クラスレイアウト</a:t>
            </a:r>
            <a:endParaRPr kumimoji="1" lang="ja-JP" altLang="en-US" dirty="0"/>
          </a:p>
        </p:txBody>
      </p:sp>
      <p:pic>
        <p:nvPicPr>
          <p:cNvPr id="4" name="コンテンツ プレースホルダ 3" descr="ClassDiagram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0091" y="1623210"/>
            <a:ext cx="8223818" cy="3611579"/>
          </a:xfrm>
        </p:spPr>
      </p:pic>
      <p:sp>
        <p:nvSpPr>
          <p:cNvPr id="5" name="角丸四角形 4"/>
          <p:cNvSpPr/>
          <p:nvPr/>
        </p:nvSpPr>
        <p:spPr>
          <a:xfrm>
            <a:off x="357158" y="1393017"/>
            <a:ext cx="2857520" cy="4071966"/>
          </a:xfrm>
          <a:prstGeom prst="round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角丸四角形 5"/>
          <p:cNvSpPr/>
          <p:nvPr/>
        </p:nvSpPr>
        <p:spPr>
          <a:xfrm>
            <a:off x="3143240" y="1393017"/>
            <a:ext cx="2857520" cy="2250297"/>
          </a:xfrm>
          <a:prstGeom prst="round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角丸四角形 6"/>
          <p:cNvSpPr/>
          <p:nvPr/>
        </p:nvSpPr>
        <p:spPr>
          <a:xfrm>
            <a:off x="5857884" y="3643314"/>
            <a:ext cx="2857520" cy="500066"/>
          </a:xfrm>
          <a:prstGeom prst="round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角丸四角形 7"/>
          <p:cNvSpPr/>
          <p:nvPr/>
        </p:nvSpPr>
        <p:spPr>
          <a:xfrm>
            <a:off x="5861082" y="2928934"/>
            <a:ext cx="2857520" cy="500066"/>
          </a:xfrm>
          <a:prstGeom prst="round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Web.Config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ja-JP" sz="2000" dirty="0" smtClean="0"/>
              <a:t>&lt;</a:t>
            </a:r>
            <a:r>
              <a:rPr lang="en-US" altLang="ja-JP" sz="2000" dirty="0" err="1" smtClean="0"/>
              <a:t>configSections</a:t>
            </a:r>
            <a:r>
              <a:rPr lang="en-US" altLang="ja-JP" sz="2000" dirty="0" smtClean="0"/>
              <a:t>&gt;</a:t>
            </a:r>
          </a:p>
          <a:p>
            <a:pPr>
              <a:buNone/>
            </a:pPr>
            <a:r>
              <a:rPr lang="en-US" altLang="ja-JP" sz="2000" dirty="0" smtClean="0"/>
              <a:t>	&lt;</a:t>
            </a:r>
            <a:r>
              <a:rPr lang="en-US" altLang="ja-JP" sz="2000" dirty="0" err="1" smtClean="0"/>
              <a:t>sectionGroup</a:t>
            </a:r>
            <a:r>
              <a:rPr lang="en-US" altLang="ja-JP" sz="2000" dirty="0" smtClean="0"/>
              <a:t> name="system.web"&gt;</a:t>
            </a:r>
          </a:p>
          <a:p>
            <a:pPr>
              <a:buNone/>
            </a:pPr>
            <a:r>
              <a:rPr lang="en-US" altLang="ja-JP" sz="2000" dirty="0" smtClean="0"/>
              <a:t>		&lt;section name="</a:t>
            </a:r>
            <a:r>
              <a:rPr lang="en-US" altLang="ja-JP" sz="2000" dirty="0" err="1" smtClean="0"/>
              <a:t>CustomService</a:t>
            </a:r>
            <a:r>
              <a:rPr lang="en-US" altLang="ja-JP" sz="2000" dirty="0" smtClean="0"/>
              <a:t>"</a:t>
            </a:r>
          </a:p>
          <a:p>
            <a:pPr>
              <a:buNone/>
            </a:pPr>
            <a:r>
              <a:rPr lang="en-US" altLang="ja-JP" sz="2000" dirty="0" smtClean="0"/>
              <a:t>			type="</a:t>
            </a:r>
            <a:r>
              <a:rPr lang="en-US" altLang="ja-JP" sz="2000" dirty="0" err="1" smtClean="0"/>
              <a:t>CustomServiceSection</a:t>
            </a:r>
            <a:r>
              <a:rPr lang="en-US" altLang="ja-JP" sz="2000" dirty="0" smtClean="0"/>
              <a:t>, </a:t>
            </a:r>
            <a:r>
              <a:rPr lang="en-US" altLang="ja-JP" sz="2000" dirty="0" err="1" smtClean="0"/>
              <a:t>CustomSections</a:t>
            </a:r>
            <a:r>
              <a:rPr lang="en-US" altLang="ja-JP" sz="2000" dirty="0" smtClean="0"/>
              <a:t>"</a:t>
            </a:r>
          </a:p>
          <a:p>
            <a:pPr>
              <a:buNone/>
            </a:pPr>
            <a:r>
              <a:rPr lang="en-US" altLang="ja-JP" sz="2000" dirty="0" smtClean="0"/>
              <a:t>			</a:t>
            </a:r>
            <a:r>
              <a:rPr lang="en-US" altLang="ja-JP" sz="2000" dirty="0" err="1" smtClean="0"/>
              <a:t>allowDefinition</a:t>
            </a:r>
            <a:r>
              <a:rPr lang="en-US" altLang="ja-JP" sz="2000" dirty="0" smtClean="0"/>
              <a:t>="</a:t>
            </a:r>
            <a:r>
              <a:rPr lang="en-US" altLang="ja-JP" sz="2000" dirty="0" err="1" smtClean="0"/>
              <a:t>MachineToApplication</a:t>
            </a:r>
            <a:r>
              <a:rPr lang="en-US" altLang="ja-JP" sz="2000" dirty="0" smtClean="0"/>
              <a:t>"</a:t>
            </a:r>
          </a:p>
          <a:p>
            <a:pPr>
              <a:buNone/>
            </a:pPr>
            <a:r>
              <a:rPr lang="en-US" altLang="ja-JP" sz="2000" dirty="0" smtClean="0"/>
              <a:t>			</a:t>
            </a:r>
            <a:r>
              <a:rPr lang="en-US" altLang="ja-JP" sz="2000" dirty="0" err="1" smtClean="0"/>
              <a:t>restartOnExternalChanges</a:t>
            </a:r>
            <a:r>
              <a:rPr lang="en-US" altLang="ja-JP" sz="2000" dirty="0" smtClean="0"/>
              <a:t>="true" /&gt;</a:t>
            </a:r>
          </a:p>
          <a:p>
            <a:pPr>
              <a:buNone/>
            </a:pPr>
            <a:r>
              <a:rPr lang="en-US" altLang="ja-JP" sz="2000" dirty="0" smtClean="0"/>
              <a:t>	&lt;/</a:t>
            </a:r>
            <a:r>
              <a:rPr lang="en-US" altLang="ja-JP" sz="2000" dirty="0" err="1" smtClean="0"/>
              <a:t>sectionGroup</a:t>
            </a:r>
            <a:r>
              <a:rPr lang="en-US" altLang="ja-JP" sz="2000" dirty="0" smtClean="0"/>
              <a:t>&gt;</a:t>
            </a:r>
          </a:p>
          <a:p>
            <a:pPr>
              <a:buNone/>
            </a:pPr>
            <a:r>
              <a:rPr lang="en-US" altLang="ja-JP" sz="2000" dirty="0" smtClean="0"/>
              <a:t>&lt;/</a:t>
            </a:r>
            <a:r>
              <a:rPr lang="en-US" altLang="ja-JP" sz="2000" dirty="0" err="1" smtClean="0"/>
              <a:t>configSections</a:t>
            </a:r>
            <a:r>
              <a:rPr lang="en-US" altLang="ja-JP" sz="2000" dirty="0" smtClean="0"/>
              <a:t>&gt;</a:t>
            </a:r>
            <a:endParaRPr kumimoji="1" lang="ja-JP" altLang="en-US" sz="2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ASP.NET</a:t>
            </a:r>
            <a:r>
              <a:rPr lang="ja-JP" altLang="en-US" dirty="0" smtClean="0"/>
              <a:t> </a:t>
            </a:r>
            <a:r>
              <a:rPr lang="en-US" altLang="ja-JP" dirty="0" smtClean="0"/>
              <a:t>2.0</a:t>
            </a:r>
            <a:r>
              <a:rPr lang="en-US" altLang="ja-JP" dirty="0"/>
              <a:t> Provider </a:t>
            </a:r>
            <a:r>
              <a:rPr lang="en-US" altLang="ja-JP" dirty="0" smtClean="0"/>
              <a:t>Model </a:t>
            </a:r>
            <a:r>
              <a:rPr lang="ja-JP" altLang="en-US" dirty="0" smtClean="0"/>
              <a:t>とは</a:t>
            </a:r>
            <a:endParaRPr lang="en-US" altLang="ja-JP" dirty="0" smtClean="0"/>
          </a:p>
          <a:p>
            <a:pPr>
              <a:lnSpc>
                <a:spcPct val="200000"/>
              </a:lnSpc>
            </a:pPr>
            <a:r>
              <a:rPr lang="ja-JP" altLang="en-US" dirty="0" smtClean="0"/>
              <a:t>カスタムプロバイダ の実装</a:t>
            </a:r>
            <a:endParaRPr lang="en-US" altLang="ja-JP" dirty="0" smtClean="0"/>
          </a:p>
          <a:p>
            <a:r>
              <a:rPr kumimoji="1" lang="ja-JP" altLang="en-US" dirty="0"/>
              <a:t>まとめ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Web.Config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ja-JP" sz="2000" dirty="0" smtClean="0"/>
              <a:t>&lt;</a:t>
            </a:r>
            <a:r>
              <a:rPr lang="en-US" altLang="ja-JP" sz="2000" dirty="0" err="1" smtClean="0"/>
              <a:t>CustomService</a:t>
            </a:r>
            <a:r>
              <a:rPr lang="en-US" altLang="ja-JP" sz="2000" dirty="0" smtClean="0"/>
              <a:t> </a:t>
            </a:r>
            <a:r>
              <a:rPr lang="en-US" altLang="ja-JP" sz="2000" dirty="0" err="1" smtClean="0"/>
              <a:t>defaultProvider</a:t>
            </a:r>
            <a:r>
              <a:rPr lang="en-US" altLang="ja-JP" sz="2000" dirty="0" smtClean="0"/>
              <a:t>="</a:t>
            </a:r>
            <a:r>
              <a:rPr lang="en-US" altLang="ja-JP" sz="2000" dirty="0" err="1" smtClean="0"/>
              <a:t>SqlCustomProvider</a:t>
            </a:r>
            <a:r>
              <a:rPr lang="en-US" altLang="ja-JP" sz="2000" dirty="0" smtClean="0"/>
              <a:t>"&gt;</a:t>
            </a:r>
          </a:p>
          <a:p>
            <a:pPr>
              <a:buNone/>
            </a:pPr>
            <a:r>
              <a:rPr lang="en-US" altLang="ja-JP" sz="2000" dirty="0" smtClean="0"/>
              <a:t>	&lt;providers&gt;</a:t>
            </a:r>
          </a:p>
          <a:p>
            <a:pPr>
              <a:buNone/>
            </a:pPr>
            <a:r>
              <a:rPr lang="en-US" altLang="ja-JP" sz="2000" dirty="0" smtClean="0"/>
              <a:t>		&lt;add name="</a:t>
            </a:r>
            <a:r>
              <a:rPr lang="en-US" altLang="ja-JP" sz="2000" dirty="0" err="1" smtClean="0"/>
              <a:t>SqlCustomProvider</a:t>
            </a:r>
            <a:r>
              <a:rPr lang="en-US" altLang="ja-JP" sz="2000" dirty="0" smtClean="0"/>
              <a:t>" 						type="</a:t>
            </a:r>
            <a:r>
              <a:rPr lang="en-US" altLang="ja-JP" sz="2000" dirty="0" err="1" smtClean="0"/>
              <a:t>SqlCustomProvider</a:t>
            </a:r>
            <a:r>
              <a:rPr lang="en-US" altLang="ja-JP" sz="2000" dirty="0" smtClean="0"/>
              <a:t>" 					</a:t>
            </a:r>
            <a:r>
              <a:rPr lang="en-US" altLang="ja-JP" sz="2000" dirty="0" err="1" smtClean="0"/>
              <a:t>connectionStringName</a:t>
            </a:r>
            <a:r>
              <a:rPr lang="en-US" altLang="ja-JP" sz="2000" dirty="0" smtClean="0"/>
              <a:t>=“…"/&gt;</a:t>
            </a:r>
          </a:p>
          <a:p>
            <a:pPr>
              <a:buNone/>
            </a:pPr>
            <a:r>
              <a:rPr lang="en-US" altLang="ja-JP" sz="2000" dirty="0" smtClean="0"/>
              <a:t>		&lt;add name="</a:t>
            </a:r>
            <a:r>
              <a:rPr lang="en-US" altLang="ja-JP" sz="2000" dirty="0" err="1" smtClean="0"/>
              <a:t>XmlCustomProvider</a:t>
            </a:r>
            <a:r>
              <a:rPr lang="en-US" altLang="ja-JP" sz="2000" dirty="0" smtClean="0"/>
              <a:t>" 						type="</a:t>
            </a:r>
            <a:r>
              <a:rPr lang="en-US" altLang="ja-JP" sz="2000" dirty="0" err="1" smtClean="0"/>
              <a:t>XmlCustomProvider</a:t>
            </a:r>
            <a:r>
              <a:rPr lang="en-US" altLang="ja-JP" sz="2000" dirty="0" smtClean="0"/>
              <a:t>" 					</a:t>
            </a:r>
            <a:r>
              <a:rPr lang="en-US" altLang="ja-JP" sz="2000" dirty="0" err="1" smtClean="0"/>
              <a:t>directoryPath</a:t>
            </a:r>
            <a:r>
              <a:rPr lang="en-US" altLang="ja-JP" sz="2000" dirty="0" smtClean="0"/>
              <a:t>=“…"/&gt;</a:t>
            </a:r>
          </a:p>
          <a:p>
            <a:pPr>
              <a:buNone/>
            </a:pPr>
            <a:r>
              <a:rPr lang="en-US" altLang="ja-JP" sz="2000" dirty="0" smtClean="0"/>
              <a:t>	&lt;/providers&gt;</a:t>
            </a:r>
          </a:p>
          <a:p>
            <a:pPr>
              <a:buNone/>
            </a:pPr>
            <a:r>
              <a:rPr lang="en-US" altLang="ja-JP" sz="2000" dirty="0" smtClean="0"/>
              <a:t>&lt;/</a:t>
            </a:r>
            <a:r>
              <a:rPr lang="en-US" altLang="ja-JP" sz="2000" dirty="0" err="1" smtClean="0"/>
              <a:t>CustomService</a:t>
            </a:r>
            <a:r>
              <a:rPr lang="en-US" altLang="ja-JP" sz="2000" dirty="0" smtClean="0"/>
              <a:t>&gt;</a:t>
            </a:r>
            <a:endParaRPr kumimoji="1" lang="ja-JP" altLang="en-US" sz="2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85794"/>
          </a:xfrm>
        </p:spPr>
        <p:txBody>
          <a:bodyPr/>
          <a:lstStyle/>
          <a:p>
            <a:r>
              <a:rPr kumimoji="1" lang="en-US" altLang="ja-JP" dirty="0" err="1" smtClean="0"/>
              <a:t>LoadProviders</a:t>
            </a: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メソッド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25184" y="659764"/>
            <a:ext cx="8686800" cy="6143644"/>
          </a:xfrm>
          <a:solidFill>
            <a:schemeClr val="tx1"/>
          </a:solidFill>
        </p:spPr>
        <p:txBody>
          <a:bodyPr>
            <a:noAutofit/>
          </a:bodyPr>
          <a:lstStyle/>
          <a:p>
            <a:pPr>
              <a:buNone/>
            </a:pPr>
            <a:r>
              <a:rPr lang="en-US" altLang="ja-JP" sz="1600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Private Shared Sub </a:t>
            </a:r>
            <a:r>
              <a:rPr lang="en-US" altLang="ja-JP" sz="1600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LoadProviders</a:t>
            </a:r>
            <a:r>
              <a:rPr lang="en-US" altLang="ja-JP" sz="16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()</a:t>
            </a:r>
            <a:endParaRPr lang="ja-JP" altLang="en-US" sz="1600" dirty="0" smtClean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en-US" altLang="ja-JP" sz="16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</a:t>
            </a:r>
            <a:r>
              <a:rPr lang="en-US" altLang="ja-JP" sz="1600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If</a:t>
            </a:r>
            <a:r>
              <a:rPr lang="en-US" altLang="ja-JP" sz="16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_provider </a:t>
            </a:r>
            <a:r>
              <a:rPr lang="en-US" altLang="ja-JP" sz="1600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Is Nothing Then</a:t>
            </a:r>
            <a:endParaRPr lang="ja-JP" altLang="en-US" sz="1600" dirty="0" smtClean="0">
              <a:solidFill>
                <a:srgbClr val="0070C0"/>
              </a:solidFill>
              <a:latin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en-US" altLang="ja-JP" sz="16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</a:t>
            </a:r>
            <a:r>
              <a:rPr lang="en-US" altLang="ja-JP" sz="1600" dirty="0" err="1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SyncLock</a:t>
            </a:r>
            <a:r>
              <a:rPr lang="en-US" altLang="ja-JP" sz="16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_lock</a:t>
            </a:r>
            <a:endParaRPr lang="ja-JP" altLang="en-US" sz="1600" dirty="0" smtClean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en-US" altLang="ja-JP" sz="16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    </a:t>
            </a:r>
            <a:r>
              <a:rPr lang="en-US" altLang="ja-JP" sz="1600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If</a:t>
            </a:r>
            <a:r>
              <a:rPr lang="en-US" altLang="ja-JP" sz="16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_provider </a:t>
            </a:r>
            <a:r>
              <a:rPr lang="en-US" altLang="ja-JP" sz="1600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Is Nothing Then</a:t>
            </a:r>
          </a:p>
          <a:p>
            <a:pPr>
              <a:buNone/>
            </a:pPr>
            <a:r>
              <a:rPr lang="en-US" altLang="ja-JP" sz="16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        </a:t>
            </a:r>
            <a:r>
              <a:rPr lang="en-US" altLang="ja-JP" sz="1600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Dim</a:t>
            </a:r>
            <a:r>
              <a:rPr lang="en-US" altLang="ja-JP" sz="16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section </a:t>
            </a:r>
            <a:r>
              <a:rPr lang="en-US" altLang="ja-JP" sz="1600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As</a:t>
            </a:r>
            <a:r>
              <a:rPr lang="en-US" altLang="ja-JP" sz="16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ja-JP" sz="1600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CustomServiceSection</a:t>
            </a:r>
            <a:r>
              <a:rPr lang="en-US" altLang="ja-JP" sz="16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= _</a:t>
            </a:r>
          </a:p>
          <a:p>
            <a:pPr>
              <a:buNone/>
            </a:pPr>
            <a:r>
              <a:rPr lang="en-US" altLang="ja-JP" sz="16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          </a:t>
            </a:r>
            <a:r>
              <a:rPr lang="en-US" altLang="ja-JP" sz="1600" dirty="0" err="1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CType</a:t>
            </a:r>
            <a:r>
              <a:rPr lang="en-US" altLang="ja-JP" sz="16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altLang="ja-JP" sz="1600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WebConfigurationManager.GetSection</a:t>
            </a:r>
            <a:r>
              <a:rPr lang="en-US" altLang="ja-JP" sz="16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_</a:t>
            </a:r>
            <a:br>
              <a:rPr lang="en-US" altLang="ja-JP" sz="16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altLang="ja-JP" sz="16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		(“system.web/</a:t>
            </a:r>
            <a:r>
              <a:rPr lang="en-US" altLang="ja-JP" sz="1600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customService</a:t>
            </a:r>
            <a:r>
              <a:rPr lang="en-US" altLang="ja-JP" sz="16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”),</a:t>
            </a:r>
            <a:r>
              <a:rPr lang="ja-JP" altLang="en-US" sz="1600" dirty="0" smtClean="0">
                <a:solidFill>
                  <a:schemeClr val="bg1"/>
                </a:solidFill>
                <a:latin typeface="Verdana" pitchFamily="34" charset="0"/>
                <a:cs typeface="Verdana" pitchFamily="34" charset="0"/>
              </a:rPr>
              <a:t> </a:t>
            </a:r>
            <a:r>
              <a:rPr lang="en-US" altLang="ja-JP" sz="1600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CustomServiceSection</a:t>
            </a:r>
            <a:r>
              <a:rPr lang="en-US" altLang="ja-JP" sz="16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</a:p>
          <a:p>
            <a:pPr>
              <a:buNone/>
            </a:pPr>
            <a:endParaRPr lang="ja-JP" altLang="en-US" sz="1600" dirty="0" smtClean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en-US" altLang="ja-JP" sz="16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        _providers = </a:t>
            </a:r>
            <a:r>
              <a:rPr lang="en-US" altLang="ja-JP" sz="1600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New</a:t>
            </a:r>
            <a:r>
              <a:rPr lang="en-US" altLang="ja-JP" sz="16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ja-JP" sz="1600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CustomProviderCollection</a:t>
            </a:r>
            <a:r>
              <a:rPr lang="en-US" altLang="ja-JP" sz="16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()</a:t>
            </a:r>
          </a:p>
          <a:p>
            <a:pPr>
              <a:buNone/>
            </a:pPr>
            <a:r>
              <a:rPr lang="en-US" altLang="ja-JP" sz="16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        </a:t>
            </a:r>
            <a:r>
              <a:rPr lang="en-US" altLang="ja-JP" sz="1600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ProvidersHelper.InstantiateProviders</a:t>
            </a:r>
            <a:r>
              <a:rPr lang="en-US" altLang="ja-JP" sz="16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_</a:t>
            </a:r>
            <a:br>
              <a:rPr lang="en-US" altLang="ja-JP" sz="16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altLang="ja-JP" sz="16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		(</a:t>
            </a:r>
            <a:r>
              <a:rPr lang="en-US" altLang="ja-JP" sz="1600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section.Providers</a:t>
            </a:r>
            <a:r>
              <a:rPr lang="en-US" altLang="ja-JP" sz="16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_providers, </a:t>
            </a:r>
            <a:r>
              <a:rPr lang="en-US" altLang="ja-JP" sz="1600" dirty="0" err="1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GetType</a:t>
            </a:r>
            <a:r>
              <a:rPr lang="en-US" altLang="ja-JP" sz="16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altLang="ja-JP" sz="1600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CustomProvider</a:t>
            </a:r>
            <a:r>
              <a:rPr lang="en-US" altLang="ja-JP" sz="16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))</a:t>
            </a:r>
          </a:p>
          <a:p>
            <a:pPr>
              <a:buNone/>
            </a:pPr>
            <a:r>
              <a:rPr lang="en-US" altLang="ja-JP" sz="16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        _provider = _providers(</a:t>
            </a:r>
            <a:r>
              <a:rPr lang="en-US" altLang="ja-JP" sz="1600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section.DefaultProvider</a:t>
            </a:r>
            <a:r>
              <a:rPr lang="en-US" altLang="ja-JP" sz="16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</a:p>
          <a:p>
            <a:endParaRPr lang="ja-JP" altLang="en-US" sz="1600" dirty="0" smtClean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en-US" altLang="ja-JP" sz="16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        </a:t>
            </a:r>
            <a:r>
              <a:rPr lang="en-US" altLang="ja-JP" sz="1600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If</a:t>
            </a:r>
            <a:r>
              <a:rPr lang="en-US" altLang="ja-JP" sz="16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_provider </a:t>
            </a:r>
            <a:r>
              <a:rPr lang="en-US" altLang="ja-JP" sz="1600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Is Nothing Then</a:t>
            </a:r>
          </a:p>
          <a:p>
            <a:pPr>
              <a:buNone/>
            </a:pPr>
            <a:r>
              <a:rPr lang="en-US" altLang="ja-JP" sz="16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            </a:t>
            </a:r>
            <a:r>
              <a:rPr lang="en-US" altLang="ja-JP" sz="1600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Throw New </a:t>
            </a:r>
            <a:r>
              <a:rPr lang="en-US" altLang="ja-JP" sz="1600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ProviderException</a:t>
            </a:r>
            <a:r>
              <a:rPr lang="en-US" altLang="ja-JP" sz="16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_</a:t>
            </a:r>
            <a:br>
              <a:rPr lang="en-US" altLang="ja-JP" sz="16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altLang="ja-JP" sz="16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			(</a:t>
            </a:r>
            <a:r>
              <a:rPr lang="en-US" altLang="ja-JP" sz="1600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"Unable to load default </a:t>
            </a:r>
            <a:r>
              <a:rPr lang="en-US" altLang="ja-JP" sz="1600" dirty="0" err="1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CustomProvider</a:t>
            </a:r>
            <a:r>
              <a:rPr lang="en-US" altLang="ja-JP" sz="1600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"</a:t>
            </a:r>
            <a:r>
              <a:rPr lang="en-US" altLang="ja-JP" sz="16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</a:p>
          <a:p>
            <a:pPr>
              <a:buNone/>
            </a:pPr>
            <a:r>
              <a:rPr lang="en-US" altLang="ja-JP" sz="16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        </a:t>
            </a:r>
            <a:r>
              <a:rPr lang="en-US" altLang="ja-JP" sz="1600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End If</a:t>
            </a:r>
            <a:endParaRPr lang="ja-JP" altLang="en-US" sz="1600" dirty="0" smtClean="0">
              <a:solidFill>
                <a:srgbClr val="0070C0"/>
              </a:solidFill>
              <a:latin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en-US" altLang="ja-JP" sz="1600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    End If</a:t>
            </a:r>
            <a:endParaRPr lang="ja-JP" altLang="en-US" sz="1600" dirty="0" smtClean="0">
              <a:solidFill>
                <a:srgbClr val="0070C0"/>
              </a:solidFill>
              <a:latin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en-US" altLang="ja-JP" sz="1600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End </a:t>
            </a:r>
            <a:r>
              <a:rPr lang="en-US" altLang="ja-JP" sz="1600" dirty="0" err="1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SyncLock</a:t>
            </a:r>
            <a:endParaRPr lang="ja-JP" altLang="en-US" sz="1600" dirty="0" smtClean="0">
              <a:solidFill>
                <a:srgbClr val="0070C0"/>
              </a:solidFill>
              <a:latin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en-US" altLang="ja-JP" sz="1600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End If</a:t>
            </a:r>
            <a:endParaRPr lang="ja-JP" altLang="en-US" sz="1600" dirty="0" smtClean="0">
              <a:solidFill>
                <a:srgbClr val="0070C0"/>
              </a:solidFill>
              <a:latin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en-US" altLang="ja-JP" sz="1600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End Sub</a:t>
            </a:r>
            <a:endParaRPr kumimoji="1" lang="ja-JP" altLang="en-US" sz="1600" dirty="0">
              <a:solidFill>
                <a:srgbClr val="0070C0"/>
              </a:solidFill>
              <a:latin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まとめ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シンプルな設計。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ベースクラスを継承するだけ。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endParaRPr kumimoji="1" lang="en-US" altLang="ja-JP" dirty="0" smtClean="0"/>
          </a:p>
          <a:p>
            <a:r>
              <a:rPr lang="ja-JP" altLang="en-US" dirty="0" smtClean="0"/>
              <a:t>データストアの変更に柔軟に対応。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データストアの数だけプロバイダを作っても。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endParaRPr kumimoji="1" lang="en-US" altLang="ja-JP" dirty="0" smtClean="0"/>
          </a:p>
          <a:p>
            <a:r>
              <a:rPr lang="ja-JP" altLang="en-US" dirty="0" smtClean="0"/>
              <a:t>デザインパターンによる意識の共通化。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Strategy </a:t>
            </a:r>
            <a:r>
              <a:rPr lang="ja-JP" altLang="en-US" dirty="0" smtClean="0"/>
              <a:t>パターンというよりは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	ASP.NET Provider Model</a:t>
            </a:r>
            <a:r>
              <a:rPr lang="ja-JP" altLang="en-US" dirty="0" smtClean="0"/>
              <a:t> という認識で</a:t>
            </a:r>
            <a:r>
              <a:rPr lang="en-US" altLang="ja-JP" dirty="0" smtClean="0"/>
              <a:t>OK</a:t>
            </a:r>
            <a:r>
              <a:rPr lang="ja-JP" altLang="en-US" dirty="0" err="1" smtClean="0"/>
              <a:t>。</a:t>
            </a:r>
            <a:endParaRPr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参考文献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85720" y="1214422"/>
            <a:ext cx="8572560" cy="491174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ja-JP" sz="2000" dirty="0" smtClean="0"/>
              <a:t>MSDN : </a:t>
            </a:r>
            <a:r>
              <a:rPr lang="en-US" sz="2000" dirty="0" smtClean="0"/>
              <a:t>Provider Model, Visual Basic (Visual Basic)</a:t>
            </a:r>
          </a:p>
          <a:p>
            <a:pPr>
              <a:buNone/>
            </a:pPr>
            <a:r>
              <a:rPr lang="en-US" altLang="ja-JP" sz="2000" dirty="0"/>
              <a:t>http://</a:t>
            </a:r>
            <a:r>
              <a:rPr lang="en-US" altLang="ja-JP" sz="2000" dirty="0" smtClean="0"/>
              <a:t>msdn.microsoft.com/en-us/library/aa530801.aspx</a:t>
            </a:r>
          </a:p>
          <a:p>
            <a:pPr>
              <a:buNone/>
            </a:pPr>
            <a:endParaRPr kumimoji="1" lang="en-US" altLang="ja-JP" sz="2000" dirty="0"/>
          </a:p>
          <a:p>
            <a:pPr>
              <a:buNone/>
            </a:pPr>
            <a:r>
              <a:rPr lang="en-US" altLang="ja-JP" sz="2000" dirty="0" smtClean="0"/>
              <a:t>MSDN : </a:t>
            </a:r>
            <a:r>
              <a:rPr lang="en-US" sz="2000" dirty="0" smtClean="0"/>
              <a:t>ASP.NET 2.0 Provider Model : Introduction to the Provider Model (C#)</a:t>
            </a:r>
          </a:p>
          <a:p>
            <a:pPr>
              <a:buNone/>
            </a:pPr>
            <a:r>
              <a:rPr lang="en-US" altLang="ja-JP" sz="2000" dirty="0"/>
              <a:t>http://</a:t>
            </a:r>
            <a:r>
              <a:rPr lang="en-US" altLang="ja-JP" sz="2000" dirty="0" smtClean="0"/>
              <a:t>msdn.microsoft.com/en-us/library/aa479030.aspx</a:t>
            </a:r>
          </a:p>
          <a:p>
            <a:pPr>
              <a:buNone/>
            </a:pPr>
            <a:endParaRPr kumimoji="1" lang="en-US" altLang="ja-JP" sz="2000" dirty="0" smtClean="0"/>
          </a:p>
          <a:p>
            <a:pPr>
              <a:buNone/>
            </a:pPr>
            <a:r>
              <a:rPr lang="en-US" sz="2000" dirty="0" smtClean="0"/>
              <a:t>ASP.NET 2.0 Provider Model.pdf (C#)</a:t>
            </a:r>
            <a:endParaRPr lang="en-US" altLang="ja-JP" sz="2000" dirty="0" smtClean="0"/>
          </a:p>
          <a:p>
            <a:pPr>
              <a:buNone/>
            </a:pPr>
            <a:r>
              <a:rPr lang="en-US" altLang="ja-JP" sz="2000" dirty="0" smtClean="0"/>
              <a:t>http</a:t>
            </a:r>
            <a:r>
              <a:rPr lang="en-US" altLang="ja-JP" sz="2000" dirty="0"/>
              <a:t>://download.microsoft.com/download/2/a/e/2aeabd28-3171-4b95-9363-22150625a6a5/ASP.NET%20Provider%20Model.pdf</a:t>
            </a:r>
            <a:endParaRPr kumimoji="1" lang="en-US" altLang="ja-JP" sz="2000" dirty="0"/>
          </a:p>
          <a:p>
            <a:pPr>
              <a:buNone/>
            </a:pPr>
            <a:endParaRPr kumimoji="1" lang="en-US" altLang="ja-JP" sz="2000" dirty="0" smtClean="0"/>
          </a:p>
          <a:p>
            <a:pPr>
              <a:buNone/>
            </a:pPr>
            <a:r>
              <a:rPr lang="en-US" altLang="ja-JP" sz="2000" dirty="0" smtClean="0"/>
              <a:t>MSDN : </a:t>
            </a:r>
            <a:r>
              <a:rPr lang="en-US" altLang="ja-JP" sz="2000" dirty="0" err="1" smtClean="0"/>
              <a:t>AProvider</a:t>
            </a:r>
            <a:r>
              <a:rPr lang="en-US" altLang="ja-JP" sz="2000" dirty="0" smtClean="0"/>
              <a:t> Tool Kit</a:t>
            </a:r>
          </a:p>
          <a:p>
            <a:pPr>
              <a:buNone/>
            </a:pPr>
            <a:r>
              <a:rPr lang="en-US" altLang="ja-JP" sz="2000" dirty="0" smtClean="0"/>
              <a:t>http://msdn.microsoft.com/en-us/asp.net/aa336558.aspx</a:t>
            </a:r>
            <a:endParaRPr kumimoji="1" lang="ja-JP" altLang="en-US" sz="2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ASP.NET</a:t>
            </a:r>
            <a:r>
              <a:rPr lang="ja-JP" altLang="en-US" dirty="0" smtClean="0"/>
              <a:t> </a:t>
            </a:r>
            <a:r>
              <a:rPr lang="en-US" altLang="ja-JP" dirty="0" smtClean="0"/>
              <a:t>2.0 Provider Model </a:t>
            </a:r>
            <a:r>
              <a:rPr lang="ja-JP" altLang="en-US" dirty="0" smtClean="0"/>
              <a:t>とは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214422"/>
            <a:ext cx="8686800" cy="4911741"/>
          </a:xfrm>
        </p:spPr>
        <p:txBody>
          <a:bodyPr/>
          <a:lstStyle/>
          <a:p>
            <a:r>
              <a:rPr lang="en-US" altLang="ja-JP" dirty="0" smtClean="0"/>
              <a:t>ASP.NET</a:t>
            </a:r>
            <a:r>
              <a:rPr lang="ja-JP" altLang="en-US" dirty="0" smtClean="0"/>
              <a:t> </a:t>
            </a:r>
            <a:r>
              <a:rPr lang="en-US" altLang="ja-JP" dirty="0" smtClean="0"/>
              <a:t>2.0 </a:t>
            </a:r>
            <a:r>
              <a:rPr lang="ja-JP" altLang="en-US" dirty="0" smtClean="0"/>
              <a:t>のインフラストラクチャ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endParaRPr lang="en-US" altLang="ja-JP" dirty="0" smtClean="0"/>
          </a:p>
          <a:p>
            <a:r>
              <a:rPr lang="ja-JP" altLang="en-US" dirty="0" smtClean="0"/>
              <a:t>データストアへのアクセスを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	</a:t>
            </a:r>
            <a:r>
              <a:rPr lang="ja-JP" altLang="en-US" dirty="0" smtClean="0"/>
              <a:t>アプリケーションロジックから分離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	</a:t>
            </a:r>
            <a:r>
              <a:rPr lang="ja-JP" altLang="en-US" dirty="0" smtClean="0"/>
              <a:t>→データストアの変更に柔軟に対応。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en-US" altLang="ja-JP" dirty="0" smtClean="0"/>
              <a:t>Strategy </a:t>
            </a:r>
            <a:r>
              <a:rPr lang="ja-JP" altLang="en-US" dirty="0" smtClean="0"/>
              <a:t>パターン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	</a:t>
            </a:r>
            <a:r>
              <a:rPr lang="ja-JP" altLang="en-US" dirty="0" smtClean="0"/>
              <a:t>→デザインパターンによる意識の共通化</a:t>
            </a:r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対角する 2 つの角を丸めた四角形 16"/>
          <p:cNvSpPr/>
          <p:nvPr/>
        </p:nvSpPr>
        <p:spPr>
          <a:xfrm>
            <a:off x="489584" y="1220818"/>
            <a:ext cx="8143932" cy="5286412"/>
          </a:xfrm>
          <a:prstGeom prst="round2DiagRect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kumimoji="1" lang="en-US" altLang="ja-JP" sz="2800" dirty="0" smtClean="0">
                <a:solidFill>
                  <a:schemeClr val="bg2"/>
                </a:solidFill>
                <a:latin typeface="HGSｺﾞｼｯｸE" pitchFamily="50" charset="-128"/>
                <a:ea typeface="HGSｺﾞｼｯｸE" pitchFamily="50" charset="-128"/>
              </a:rPr>
              <a:t>ASP.NET Application</a:t>
            </a:r>
            <a:endParaRPr kumimoji="1" lang="ja-JP" altLang="en-US" sz="2800" dirty="0">
              <a:solidFill>
                <a:schemeClr val="bg2"/>
              </a:solidFill>
              <a:latin typeface="HGSｺﾞｼｯｸE" pitchFamily="50" charset="-128"/>
              <a:ea typeface="HGSｺﾞｼｯｸE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プロバイダモデル</a:t>
            </a:r>
            <a:endParaRPr lang="en-US" dirty="0"/>
          </a:p>
        </p:txBody>
      </p:sp>
      <p:sp>
        <p:nvSpPr>
          <p:cNvPr id="12" name="角丸四角形 11"/>
          <p:cNvSpPr/>
          <p:nvPr/>
        </p:nvSpPr>
        <p:spPr>
          <a:xfrm>
            <a:off x="1343642" y="2078074"/>
            <a:ext cx="6443068" cy="114300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000" dirty="0" smtClean="0">
                <a:solidFill>
                  <a:schemeClr val="bg2"/>
                </a:solidFill>
                <a:latin typeface="HGSｺﾞｼｯｸE" pitchFamily="50" charset="-128"/>
                <a:ea typeface="HGSｺﾞｼｯｸE" pitchFamily="50" charset="-128"/>
              </a:rPr>
              <a:t>ASP.NET Services</a:t>
            </a:r>
            <a:endParaRPr kumimoji="1" lang="ja-JP" altLang="en-US" sz="4000" dirty="0">
              <a:solidFill>
                <a:schemeClr val="bg2"/>
              </a:solidFill>
              <a:latin typeface="HGSｺﾞｼｯｸE" pitchFamily="50" charset="-128"/>
              <a:ea typeface="HGSｺﾞｼｯｸE" pitchFamily="50" charset="-128"/>
            </a:endParaRPr>
          </a:p>
        </p:txBody>
      </p:sp>
      <p:sp>
        <p:nvSpPr>
          <p:cNvPr id="15" name="角丸四角形 14"/>
          <p:cNvSpPr/>
          <p:nvPr/>
        </p:nvSpPr>
        <p:spPr>
          <a:xfrm>
            <a:off x="1343642" y="3578272"/>
            <a:ext cx="6429420" cy="1143008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000" dirty="0" smtClean="0">
                <a:solidFill>
                  <a:schemeClr val="tx1"/>
                </a:solidFill>
                <a:latin typeface="HGSｺﾞｼｯｸE" pitchFamily="50" charset="-128"/>
                <a:ea typeface="HGSｺﾞｼｯｸE" pitchFamily="50" charset="-128"/>
              </a:rPr>
              <a:t>Providers</a:t>
            </a:r>
            <a:endParaRPr kumimoji="1" lang="ja-JP" altLang="en-US" sz="4000" dirty="0">
              <a:solidFill>
                <a:schemeClr val="tx1"/>
              </a:solidFill>
              <a:latin typeface="HGSｺﾞｼｯｸE" pitchFamily="50" charset="-128"/>
              <a:ea typeface="HGSｺﾞｼｯｸE" pitchFamily="50" charset="-128"/>
            </a:endParaRPr>
          </a:p>
        </p:txBody>
      </p:sp>
      <p:sp>
        <p:nvSpPr>
          <p:cNvPr id="16" name="角丸四角形 15"/>
          <p:cNvSpPr/>
          <p:nvPr/>
        </p:nvSpPr>
        <p:spPr>
          <a:xfrm>
            <a:off x="1343642" y="5078470"/>
            <a:ext cx="6429420" cy="114300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000" dirty="0" smtClean="0">
                <a:solidFill>
                  <a:schemeClr val="bg2"/>
                </a:solidFill>
                <a:latin typeface="HGSｺﾞｼｯｸE" pitchFamily="50" charset="-128"/>
                <a:ea typeface="HGSｺﾞｼｯｸE" pitchFamily="50" charset="-128"/>
              </a:rPr>
              <a:t>Data Stores</a:t>
            </a:r>
            <a:endParaRPr kumimoji="1" lang="ja-JP" altLang="en-US" sz="4000" dirty="0">
              <a:solidFill>
                <a:schemeClr val="bg2"/>
              </a:solidFill>
              <a:latin typeface="HGSｺﾞｼｯｸE" pitchFamily="50" charset="-128"/>
              <a:ea typeface="HGSｺﾞｼｯｸE" pitchFamily="50" charset="-128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対角する 2 つの角を丸めた四角形 16"/>
          <p:cNvSpPr/>
          <p:nvPr/>
        </p:nvSpPr>
        <p:spPr>
          <a:xfrm>
            <a:off x="489584" y="1220818"/>
            <a:ext cx="8143932" cy="5286412"/>
          </a:xfrm>
          <a:prstGeom prst="round2DiagRect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kumimoji="1" lang="en-US" altLang="ja-JP" sz="2800" dirty="0" smtClean="0">
                <a:solidFill>
                  <a:schemeClr val="bg2"/>
                </a:solidFill>
                <a:latin typeface="HGSｺﾞｼｯｸE" pitchFamily="50" charset="-128"/>
                <a:ea typeface="HGSｺﾞｼｯｸE" pitchFamily="50" charset="-128"/>
              </a:rPr>
              <a:t>ASP.NET Application</a:t>
            </a:r>
            <a:endParaRPr kumimoji="1" lang="ja-JP" altLang="en-US" sz="2800" dirty="0">
              <a:solidFill>
                <a:schemeClr val="bg2"/>
              </a:solidFill>
              <a:latin typeface="HGSｺﾞｼｯｸE" pitchFamily="50" charset="-128"/>
              <a:ea typeface="HGSｺﾞｼｯｸE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プロバイダモデル</a:t>
            </a:r>
            <a:endParaRPr lang="en-US" dirty="0"/>
          </a:p>
        </p:txBody>
      </p:sp>
      <p:sp>
        <p:nvSpPr>
          <p:cNvPr id="12" name="角丸四角形 11"/>
          <p:cNvSpPr/>
          <p:nvPr/>
        </p:nvSpPr>
        <p:spPr>
          <a:xfrm>
            <a:off x="1343642" y="2078074"/>
            <a:ext cx="6443068" cy="114300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 smtClean="0">
                <a:solidFill>
                  <a:schemeClr val="bg2"/>
                </a:solidFill>
                <a:latin typeface="HGSｺﾞｼｯｸE" pitchFamily="50" charset="-128"/>
                <a:ea typeface="HGSｺﾞｼｯｸE" pitchFamily="50" charset="-128"/>
              </a:rPr>
              <a:t>ASP.NET Services</a:t>
            </a:r>
            <a:endParaRPr kumimoji="1" lang="ja-JP" altLang="en-US" sz="3200" dirty="0">
              <a:solidFill>
                <a:schemeClr val="bg2"/>
              </a:solidFill>
              <a:latin typeface="HGSｺﾞｼｯｸE" pitchFamily="50" charset="-128"/>
              <a:ea typeface="HGSｺﾞｼｯｸE" pitchFamily="50" charset="-128"/>
            </a:endParaRPr>
          </a:p>
        </p:txBody>
      </p:sp>
      <p:sp>
        <p:nvSpPr>
          <p:cNvPr id="15" name="角丸四角形 14"/>
          <p:cNvSpPr/>
          <p:nvPr/>
        </p:nvSpPr>
        <p:spPr>
          <a:xfrm>
            <a:off x="1343642" y="3578272"/>
            <a:ext cx="1799598" cy="114300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200" dirty="0" smtClean="0">
                <a:solidFill>
                  <a:schemeClr val="bg2"/>
                </a:solidFill>
                <a:latin typeface="HGSｺﾞｼｯｸE" pitchFamily="50" charset="-128"/>
                <a:ea typeface="HGSｺﾞｼｯｸE" pitchFamily="50" charset="-128"/>
              </a:rPr>
              <a:t>Provider A</a:t>
            </a:r>
            <a:endParaRPr kumimoji="1" lang="ja-JP" altLang="en-US" sz="3200" dirty="0">
              <a:solidFill>
                <a:schemeClr val="bg2"/>
              </a:solidFill>
              <a:latin typeface="HGSｺﾞｼｯｸE" pitchFamily="50" charset="-128"/>
              <a:ea typeface="HGSｺﾞｼｯｸE" pitchFamily="50" charset="-128"/>
            </a:endParaRPr>
          </a:p>
        </p:txBody>
      </p:sp>
      <p:sp>
        <p:nvSpPr>
          <p:cNvPr id="16" name="角丸四角形 15"/>
          <p:cNvSpPr/>
          <p:nvPr/>
        </p:nvSpPr>
        <p:spPr>
          <a:xfrm>
            <a:off x="1343642" y="5078470"/>
            <a:ext cx="1799598" cy="114300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 smtClean="0">
                <a:solidFill>
                  <a:schemeClr val="bg2"/>
                </a:solidFill>
                <a:latin typeface="HGSｺﾞｼｯｸE" pitchFamily="50" charset="-128"/>
                <a:ea typeface="HGSｺﾞｼｯｸE" pitchFamily="50" charset="-128"/>
              </a:rPr>
              <a:t>Data Store A</a:t>
            </a:r>
            <a:endParaRPr kumimoji="1" lang="ja-JP" altLang="en-US" sz="3200" dirty="0">
              <a:solidFill>
                <a:schemeClr val="bg2"/>
              </a:solidFill>
              <a:latin typeface="HGSｺﾞｼｯｸE" pitchFamily="50" charset="-128"/>
              <a:ea typeface="HGSｺﾞｼｯｸE" pitchFamily="50" charset="-128"/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3672201" y="3571876"/>
            <a:ext cx="1799598" cy="114300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200" dirty="0" err="1" smtClean="0">
                <a:solidFill>
                  <a:schemeClr val="bg2"/>
                </a:solidFill>
                <a:latin typeface="HGSｺﾞｼｯｸE" pitchFamily="50" charset="-128"/>
                <a:ea typeface="HGSｺﾞｼｯｸE" pitchFamily="50" charset="-128"/>
              </a:rPr>
              <a:t>ProviderB</a:t>
            </a:r>
            <a:endParaRPr kumimoji="1" lang="ja-JP" altLang="en-US" sz="3200" dirty="0">
              <a:solidFill>
                <a:schemeClr val="bg2"/>
              </a:solidFill>
              <a:latin typeface="HGSｺﾞｼｯｸE" pitchFamily="50" charset="-128"/>
              <a:ea typeface="HGSｺﾞｼｯｸE" pitchFamily="50" charset="-128"/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3672201" y="5072074"/>
            <a:ext cx="1799598" cy="114300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 smtClean="0">
                <a:solidFill>
                  <a:schemeClr val="bg2"/>
                </a:solidFill>
                <a:latin typeface="HGSｺﾞｼｯｸE" pitchFamily="50" charset="-128"/>
                <a:ea typeface="HGSｺﾞｼｯｸE" pitchFamily="50" charset="-128"/>
              </a:rPr>
              <a:t>Data Store B</a:t>
            </a:r>
            <a:endParaRPr kumimoji="1" lang="ja-JP" altLang="en-US" sz="3200" dirty="0">
              <a:solidFill>
                <a:schemeClr val="bg2"/>
              </a:solidFill>
              <a:latin typeface="HGSｺﾞｼｯｸE" pitchFamily="50" charset="-128"/>
              <a:ea typeface="HGSｺﾞｼｯｸE" pitchFamily="50" charset="-128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5915674" y="3571876"/>
            <a:ext cx="1799598" cy="114300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200" dirty="0" err="1" smtClean="0">
                <a:solidFill>
                  <a:schemeClr val="bg2"/>
                </a:solidFill>
                <a:latin typeface="HGSｺﾞｼｯｸE" pitchFamily="50" charset="-128"/>
                <a:ea typeface="HGSｺﾞｼｯｸE" pitchFamily="50" charset="-128"/>
              </a:rPr>
              <a:t>ProviderC</a:t>
            </a:r>
            <a:endParaRPr kumimoji="1" lang="ja-JP" altLang="en-US" sz="3200" dirty="0">
              <a:solidFill>
                <a:schemeClr val="bg2"/>
              </a:solidFill>
              <a:latin typeface="HGSｺﾞｼｯｸE" pitchFamily="50" charset="-128"/>
              <a:ea typeface="HGSｺﾞｼｯｸE" pitchFamily="50" charset="-128"/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5915674" y="5072074"/>
            <a:ext cx="1799598" cy="114300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 smtClean="0">
                <a:solidFill>
                  <a:schemeClr val="bg2"/>
                </a:solidFill>
                <a:latin typeface="HGSｺﾞｼｯｸE" pitchFamily="50" charset="-128"/>
                <a:ea typeface="HGSｺﾞｼｯｸE" pitchFamily="50" charset="-128"/>
              </a:rPr>
              <a:t>Data Store C</a:t>
            </a:r>
            <a:endParaRPr kumimoji="1" lang="ja-JP" altLang="en-US" sz="3200" dirty="0">
              <a:solidFill>
                <a:schemeClr val="bg2"/>
              </a:solidFill>
              <a:latin typeface="HGSｺﾞｼｯｸE" pitchFamily="50" charset="-128"/>
              <a:ea typeface="HGSｺﾞｼｯｸE" pitchFamily="50" charset="-128"/>
            </a:endParaRPr>
          </a:p>
        </p:txBody>
      </p:sp>
      <p:sp>
        <p:nvSpPr>
          <p:cNvPr id="11" name="下矢印 10"/>
          <p:cNvSpPr/>
          <p:nvPr/>
        </p:nvSpPr>
        <p:spPr>
          <a:xfrm>
            <a:off x="4286248" y="3143248"/>
            <a:ext cx="571504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下矢印 12"/>
          <p:cNvSpPr/>
          <p:nvPr/>
        </p:nvSpPr>
        <p:spPr>
          <a:xfrm>
            <a:off x="4286248" y="4643446"/>
            <a:ext cx="571504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対角する 2 つの角を丸めた四角形 16"/>
          <p:cNvSpPr/>
          <p:nvPr/>
        </p:nvSpPr>
        <p:spPr>
          <a:xfrm>
            <a:off x="489584" y="1220818"/>
            <a:ext cx="8143932" cy="5286412"/>
          </a:xfrm>
          <a:prstGeom prst="round2DiagRect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kumimoji="1" lang="ja-JP" altLang="en-US" sz="2800" dirty="0">
              <a:solidFill>
                <a:schemeClr val="bg2"/>
              </a:solidFill>
              <a:latin typeface="HGSｺﾞｼｯｸE" pitchFamily="50" charset="-128"/>
              <a:ea typeface="HGSｺﾞｼｯｸE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プロバイダモデル</a:t>
            </a:r>
            <a:endParaRPr lang="en-US" dirty="0"/>
          </a:p>
        </p:txBody>
      </p:sp>
      <p:sp>
        <p:nvSpPr>
          <p:cNvPr id="7" name="角丸四角形 6"/>
          <p:cNvSpPr/>
          <p:nvPr/>
        </p:nvSpPr>
        <p:spPr>
          <a:xfrm>
            <a:off x="857224" y="1571612"/>
            <a:ext cx="4000528" cy="271464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kumimoji="1" lang="en-US" altLang="ja-JP" sz="3600" dirty="0" smtClean="0">
                <a:solidFill>
                  <a:schemeClr val="bg2"/>
                </a:solidFill>
                <a:latin typeface="HGSｺﾞｼｯｸE" pitchFamily="50" charset="-128"/>
                <a:ea typeface="HGSｺﾞｼｯｸE" pitchFamily="50" charset="-128"/>
              </a:rPr>
              <a:t>ASP.NET Services</a:t>
            </a:r>
            <a:endParaRPr kumimoji="1" lang="ja-JP" altLang="en-US" sz="3600" dirty="0">
              <a:solidFill>
                <a:schemeClr val="bg2"/>
              </a:solidFill>
              <a:latin typeface="HGSｺﾞｼｯｸE" pitchFamily="50" charset="-128"/>
              <a:ea typeface="HGSｺﾞｼｯｸE" pitchFamily="50" charset="-128"/>
            </a:endParaRPr>
          </a:p>
        </p:txBody>
      </p:sp>
      <p:sp>
        <p:nvSpPr>
          <p:cNvPr id="8" name="円柱 7"/>
          <p:cNvSpPr/>
          <p:nvPr/>
        </p:nvSpPr>
        <p:spPr>
          <a:xfrm>
            <a:off x="1500166" y="4714884"/>
            <a:ext cx="2714644" cy="1357322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200" dirty="0" smtClean="0">
                <a:solidFill>
                  <a:schemeClr val="tx1"/>
                </a:solidFill>
                <a:latin typeface="HGSｺﾞｼｯｸE" pitchFamily="50" charset="-128"/>
                <a:ea typeface="HGSｺﾞｼｯｸE" pitchFamily="50" charset="-128"/>
              </a:rPr>
              <a:t>Data</a:t>
            </a:r>
            <a:r>
              <a:rPr lang="en-US" altLang="ja-JP" dirty="0" smtClean="0">
                <a:solidFill>
                  <a:schemeClr val="bg2"/>
                </a:solidFill>
                <a:latin typeface="HGSｺﾞｼｯｸE" pitchFamily="50" charset="-128"/>
                <a:ea typeface="HGSｺﾞｼｯｸE" pitchFamily="50" charset="-128"/>
              </a:rPr>
              <a:t> </a:t>
            </a:r>
            <a:r>
              <a:rPr lang="en-US" altLang="ja-JP" sz="3200" dirty="0" smtClean="0">
                <a:solidFill>
                  <a:schemeClr val="tx1"/>
                </a:solidFill>
                <a:latin typeface="HGSｺﾞｼｯｸE" pitchFamily="50" charset="-128"/>
                <a:ea typeface="HGSｺﾞｼｯｸE" pitchFamily="50" charset="-128"/>
              </a:rPr>
              <a:t>Stores</a:t>
            </a:r>
            <a:endParaRPr lang="ja-JP" altLang="en-US" sz="3200" dirty="0" smtClean="0">
              <a:solidFill>
                <a:schemeClr val="tx1"/>
              </a:solidFill>
              <a:latin typeface="HGSｺﾞｼｯｸE" pitchFamily="50" charset="-128"/>
              <a:ea typeface="HGSｺﾞｼｯｸE" pitchFamily="50" charset="-128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1428728" y="2821777"/>
            <a:ext cx="2857520" cy="12144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600" dirty="0" smtClean="0"/>
              <a:t>Provider</a:t>
            </a:r>
            <a:endParaRPr kumimoji="1" lang="ja-JP" altLang="en-US" sz="3600" dirty="0"/>
          </a:p>
        </p:txBody>
      </p:sp>
      <p:sp>
        <p:nvSpPr>
          <p:cNvPr id="10" name="上下矢印 9"/>
          <p:cNvSpPr/>
          <p:nvPr/>
        </p:nvSpPr>
        <p:spPr>
          <a:xfrm>
            <a:off x="2571736" y="3857628"/>
            <a:ext cx="571504" cy="1357322"/>
          </a:xfrm>
          <a:prstGeom prst="upDown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左矢印吹き出し 10"/>
          <p:cNvSpPr/>
          <p:nvPr/>
        </p:nvSpPr>
        <p:spPr>
          <a:xfrm>
            <a:off x="4071934" y="2542849"/>
            <a:ext cx="3714776" cy="1772302"/>
          </a:xfrm>
          <a:prstGeom prst="leftArrowCallout">
            <a:avLst>
              <a:gd name="adj1" fmla="val 22037"/>
              <a:gd name="adj2" fmla="val 18606"/>
              <a:gd name="adj3" fmla="val 14917"/>
              <a:gd name="adj4" fmla="val 64977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 err="1" smtClean="0">
                <a:solidFill>
                  <a:schemeClr val="bg2"/>
                </a:solidFill>
              </a:rPr>
              <a:t>Web.Config</a:t>
            </a:r>
            <a:endParaRPr kumimoji="1" lang="ja-JP" altLang="en-US" sz="3200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ASP.NET</a:t>
            </a:r>
            <a:r>
              <a:rPr lang="ja-JP" altLang="en-US" dirty="0" smtClean="0"/>
              <a:t> </a:t>
            </a:r>
            <a:r>
              <a:rPr lang="en-US" altLang="ja-JP" dirty="0" smtClean="0"/>
              <a:t>2.0 Provider Model </a:t>
            </a:r>
            <a:r>
              <a:rPr lang="ja-JP" altLang="en-US" dirty="0" smtClean="0"/>
              <a:t>と</a:t>
            </a:r>
            <a:r>
              <a:rPr lang="en-US" altLang="ja-JP" dirty="0" smtClean="0"/>
              <a:t>Strategy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Strategy</a:t>
            </a:r>
            <a:r>
              <a:rPr lang="ja-JP" altLang="en-US" dirty="0" smtClean="0"/>
              <a:t> パターンとは</a:t>
            </a:r>
            <a:endParaRPr lang="en-US" altLang="ja-JP" dirty="0" smtClean="0"/>
          </a:p>
          <a:p>
            <a:pPr lvl="1"/>
            <a:endParaRPr lang="en-US" altLang="ja-JP" dirty="0" smtClean="0"/>
          </a:p>
          <a:p>
            <a:endParaRPr kumimoji="1" lang="ja-JP" altLang="en-US" dirty="0"/>
          </a:p>
        </p:txBody>
      </p:sp>
      <p:pic>
        <p:nvPicPr>
          <p:cNvPr id="4" name="図 3" descr="ClassDiagram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653" y="2071678"/>
            <a:ext cx="7176693" cy="3795729"/>
          </a:xfrm>
          <a:prstGeom prst="rect">
            <a:avLst/>
          </a:prstGeom>
        </p:spPr>
      </p:pic>
      <p:sp>
        <p:nvSpPr>
          <p:cNvPr id="5" name="角丸四角形 4"/>
          <p:cNvSpPr/>
          <p:nvPr/>
        </p:nvSpPr>
        <p:spPr>
          <a:xfrm>
            <a:off x="3929058" y="2214554"/>
            <a:ext cx="1285884" cy="571504"/>
          </a:xfrm>
          <a:prstGeom prst="round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角丸四角形 5"/>
          <p:cNvSpPr/>
          <p:nvPr/>
        </p:nvSpPr>
        <p:spPr>
          <a:xfrm>
            <a:off x="3071802" y="3857628"/>
            <a:ext cx="1143008" cy="428628"/>
          </a:xfrm>
          <a:prstGeom prst="round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角丸四角形 6"/>
          <p:cNvSpPr/>
          <p:nvPr/>
        </p:nvSpPr>
        <p:spPr>
          <a:xfrm>
            <a:off x="5783248" y="3888122"/>
            <a:ext cx="1143008" cy="428628"/>
          </a:xfrm>
          <a:prstGeom prst="round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角丸四角形 8"/>
          <p:cNvSpPr/>
          <p:nvPr/>
        </p:nvSpPr>
        <p:spPr>
          <a:xfrm>
            <a:off x="1285852" y="3143248"/>
            <a:ext cx="1285884" cy="571504"/>
          </a:xfrm>
          <a:prstGeom prst="round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7" grpId="0" animBg="1"/>
      <p:bldP spid="9" grpId="0" animBg="1"/>
      <p:bldP spid="9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ASP.NET</a:t>
            </a:r>
            <a:r>
              <a:rPr lang="ja-JP" altLang="en-US" dirty="0" smtClean="0"/>
              <a:t> </a:t>
            </a:r>
            <a:r>
              <a:rPr lang="en-US" altLang="ja-JP" dirty="0" smtClean="0"/>
              <a:t>2.0 Provider Model </a:t>
            </a:r>
            <a:r>
              <a:rPr lang="ja-JP" altLang="en-US" dirty="0" smtClean="0"/>
              <a:t>と</a:t>
            </a:r>
            <a:r>
              <a:rPr lang="en-US" altLang="ja-JP" dirty="0" smtClean="0"/>
              <a:t>Strategy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ASP.NET</a:t>
            </a:r>
            <a:r>
              <a:rPr lang="ja-JP" altLang="en-US" dirty="0" smtClean="0"/>
              <a:t> </a:t>
            </a:r>
            <a:r>
              <a:rPr lang="en-US" altLang="ja-JP" dirty="0" smtClean="0"/>
              <a:t>2.0 Provider Model</a:t>
            </a:r>
          </a:p>
          <a:p>
            <a:endParaRPr kumimoji="1" lang="ja-JP" altLang="en-US" dirty="0"/>
          </a:p>
        </p:txBody>
      </p:sp>
      <p:pic>
        <p:nvPicPr>
          <p:cNvPr id="5" name="図 4" descr="ClassDiagram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819" y="1928802"/>
            <a:ext cx="7072362" cy="4246122"/>
          </a:xfrm>
          <a:prstGeom prst="rect">
            <a:avLst/>
          </a:prstGeom>
        </p:spPr>
      </p:pic>
      <p:sp>
        <p:nvSpPr>
          <p:cNvPr id="6" name="角丸四角形 5"/>
          <p:cNvSpPr/>
          <p:nvPr/>
        </p:nvSpPr>
        <p:spPr>
          <a:xfrm>
            <a:off x="3929058" y="1945648"/>
            <a:ext cx="1714512" cy="785818"/>
          </a:xfrm>
          <a:prstGeom prst="round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角丸四角形 6"/>
          <p:cNvSpPr/>
          <p:nvPr/>
        </p:nvSpPr>
        <p:spPr>
          <a:xfrm>
            <a:off x="2500298" y="4786322"/>
            <a:ext cx="1357322" cy="428628"/>
          </a:xfrm>
          <a:prstGeom prst="round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角丸四角形 7"/>
          <p:cNvSpPr/>
          <p:nvPr/>
        </p:nvSpPr>
        <p:spPr>
          <a:xfrm>
            <a:off x="5357818" y="4786322"/>
            <a:ext cx="1428760" cy="428628"/>
          </a:xfrm>
          <a:prstGeom prst="round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角丸四角形 8"/>
          <p:cNvSpPr/>
          <p:nvPr/>
        </p:nvSpPr>
        <p:spPr>
          <a:xfrm>
            <a:off x="1500166" y="3102304"/>
            <a:ext cx="1285884" cy="500066"/>
          </a:xfrm>
          <a:prstGeom prst="round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8" grpId="0" animBg="1"/>
      <p:bldP spid="9" grpId="0" animBg="1"/>
      <p:bldP spid="9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ASP.NET</a:t>
            </a:r>
            <a:r>
              <a:rPr lang="ja-JP" altLang="en-US" dirty="0" smtClean="0"/>
              <a:t> </a:t>
            </a:r>
            <a:r>
              <a:rPr lang="en-US" altLang="ja-JP" dirty="0" smtClean="0"/>
              <a:t>2.0 Provider Model </a:t>
            </a:r>
            <a:r>
              <a:rPr lang="ja-JP" altLang="en-US" dirty="0" smtClean="0"/>
              <a:t>と</a:t>
            </a:r>
            <a:r>
              <a:rPr lang="en-US" altLang="ja-JP" dirty="0" smtClean="0"/>
              <a:t>Strategy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14282" y="1214422"/>
            <a:ext cx="8686800" cy="4911741"/>
          </a:xfrm>
        </p:spPr>
        <p:txBody>
          <a:bodyPr/>
          <a:lstStyle/>
          <a:p>
            <a:r>
              <a:rPr lang="ja-JP" altLang="en-US" dirty="0" smtClean="0"/>
              <a:t>本来の </a:t>
            </a:r>
            <a:r>
              <a:rPr lang="en-US" altLang="ja-JP" dirty="0" smtClean="0"/>
              <a:t>Strategy </a:t>
            </a:r>
            <a:r>
              <a:rPr lang="ja-JP" altLang="en-US" dirty="0" smtClean="0"/>
              <a:t>パターンは </a:t>
            </a:r>
            <a:r>
              <a:rPr lang="en-US" altLang="ja-JP" dirty="0" smtClean="0"/>
              <a:t>Interface </a:t>
            </a:r>
            <a:r>
              <a:rPr lang="ja-JP" altLang="en-US" dirty="0" smtClean="0"/>
              <a:t>で実装。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endParaRPr lang="en-US" altLang="ja-JP" dirty="0" smtClean="0"/>
          </a:p>
          <a:p>
            <a:r>
              <a:rPr lang="en-US" altLang="ja-JP" dirty="0" smtClean="0"/>
              <a:t>ASP.NET</a:t>
            </a:r>
            <a:r>
              <a:rPr lang="ja-JP" altLang="en-US" dirty="0" smtClean="0"/>
              <a:t> </a:t>
            </a:r>
            <a:r>
              <a:rPr lang="en-US" altLang="ja-JP" dirty="0" smtClean="0"/>
              <a:t>2.0 Provider Model </a:t>
            </a:r>
            <a:r>
              <a:rPr lang="ja-JP" altLang="en-US" dirty="0" smtClean="0"/>
              <a:t>は基本クラスによる実装を採用。</a:t>
            </a:r>
            <a:endParaRPr lang="en-US" altLang="ja-JP" dirty="0" smtClean="0"/>
          </a:p>
          <a:p>
            <a:pPr lvl="2">
              <a:buNone/>
            </a:pP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sz="3200" dirty="0" smtClean="0"/>
              <a:t>→　理由はよくわからない。</a:t>
            </a:r>
            <a:endParaRPr kumimoji="1" lang="ja-JP" altLang="en-US" sz="32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649</TotalTime>
  <Words>429</Words>
  <Application>Microsoft Office PowerPoint</Application>
  <PresentationFormat>画面に合わせる (4:3)</PresentationFormat>
  <Paragraphs>189</Paragraphs>
  <Slides>23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23</vt:i4>
      </vt:variant>
    </vt:vector>
  </HeadingPairs>
  <TitlesOfParts>
    <vt:vector size="24" baseType="lpstr">
      <vt:lpstr>Office テーマ</vt:lpstr>
      <vt:lpstr>ASP.NET 2.0 Provider Model 概要</vt:lpstr>
      <vt:lpstr>Agenda</vt:lpstr>
      <vt:lpstr>ASP.NET 2.0 Provider Model とは</vt:lpstr>
      <vt:lpstr>プロバイダモデル</vt:lpstr>
      <vt:lpstr>プロバイダモデル</vt:lpstr>
      <vt:lpstr>プロバイダモデル</vt:lpstr>
      <vt:lpstr>ASP.NET 2.0 Provider Model とStrategy</vt:lpstr>
      <vt:lpstr>ASP.NET 2.0 Provider Model とStrategy</vt:lpstr>
      <vt:lpstr>ASP.NET 2.0 Provider Model とStrategy</vt:lpstr>
      <vt:lpstr>機能と提供されるプロバイダ</vt:lpstr>
      <vt:lpstr>機能と提供されるプロバイダ</vt:lpstr>
      <vt:lpstr>機能と提供されるプロバイダ</vt:lpstr>
      <vt:lpstr>機能と提供されるプロバイダ</vt:lpstr>
      <vt:lpstr>カスタムプロバイダの実装</vt:lpstr>
      <vt:lpstr>提供されるクラス</vt:lpstr>
      <vt:lpstr>ProviderBase クラス</vt:lpstr>
      <vt:lpstr>ProviderBase.Initialize メソッド</vt:lpstr>
      <vt:lpstr>クラスレイアウト</vt:lpstr>
      <vt:lpstr>Web.Config</vt:lpstr>
      <vt:lpstr>Web.Config</vt:lpstr>
      <vt:lpstr>LoadProviders メソッド</vt:lpstr>
      <vt:lpstr>まとめ</vt:lpstr>
      <vt:lpstr>参考文献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ASP.NET 2.0 Provider Model 概要</dc:title>
  <dc:creator>Koji Horio</dc:creator>
  <cp:lastModifiedBy>Koji Horio</cp:lastModifiedBy>
  <cp:revision>6</cp:revision>
  <dcterms:created xsi:type="dcterms:W3CDTF">2009-03-09T13:26:33Z</dcterms:created>
  <dcterms:modified xsi:type="dcterms:W3CDTF">2009-03-15T04:28:36Z</dcterms:modified>
</cp:coreProperties>
</file>