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65" r:id="rId2"/>
    <p:sldId id="267" r:id="rId3"/>
    <p:sldId id="266" r:id="rId4"/>
    <p:sldId id="268" r:id="rId5"/>
    <p:sldId id="272" r:id="rId6"/>
    <p:sldId id="269" r:id="rId7"/>
    <p:sldId id="270" r:id="rId8"/>
    <p:sldId id="278" r:id="rId9"/>
    <p:sldId id="279" r:id="rId10"/>
    <p:sldId id="280" r:id="rId11"/>
    <p:sldId id="282" r:id="rId12"/>
    <p:sldId id="283" r:id="rId13"/>
    <p:sldId id="284" r:id="rId14"/>
    <p:sldId id="281" r:id="rId15"/>
    <p:sldId id="285" r:id="rId16"/>
    <p:sldId id="286" r:id="rId17"/>
    <p:sldId id="287" r:id="rId18"/>
    <p:sldId id="288" r:id="rId19"/>
    <p:sldId id="289" r:id="rId20"/>
    <p:sldId id="291" r:id="rId21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89270" autoAdjust="0"/>
  </p:normalViewPr>
  <p:slideViewPr>
    <p:cSldViewPr>
      <p:cViewPr varScale="1">
        <p:scale>
          <a:sx n="82" d="100"/>
          <a:sy n="82" d="100"/>
        </p:scale>
        <p:origin x="-12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3/9 = </a:t>
            </a:r>
            <a:r>
              <a:rPr kumimoji="1" lang="ja-JP" altLang="en-US" dirty="0" smtClean="0"/>
              <a:t>ミクの日</a:t>
            </a:r>
            <a:endParaRPr kumimoji="1" lang="en-US" altLang="ja-JP" dirty="0" smtClean="0"/>
          </a:p>
          <a:p>
            <a:r>
              <a:rPr kumimoji="1" lang="en-US" altLang="ja-JP" dirty="0" smtClean="0"/>
              <a:t>5bit = 11111(mod 2) = 31 (mod 10)</a:t>
            </a:r>
          </a:p>
          <a:p>
            <a:r>
              <a:rPr kumimoji="1" lang="en-US" altLang="ja-JP" dirty="0" smtClean="0"/>
              <a:t>MCP 70-553</a:t>
            </a:r>
            <a:r>
              <a:rPr kumimoji="1" lang="en-US" altLang="ja-JP" baseline="0" dirty="0" smtClean="0"/>
              <a:t> = MCPD/EA Upgrade 1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DAW = Digital</a:t>
            </a:r>
            <a:r>
              <a:rPr kumimoji="1" lang="en-US" altLang="ja-JP" baseline="0" dirty="0" smtClean="0"/>
              <a:t> Audio Workstation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AU = Apple</a:t>
            </a:r>
            <a:r>
              <a:rPr kumimoji="1" lang="ja-JP" altLang="en-US" dirty="0" smtClean="0"/>
              <a:t>社製の製品</a:t>
            </a:r>
            <a:r>
              <a:rPr kumimoji="1" lang="en-US" altLang="ja-JP" dirty="0" smtClean="0"/>
              <a:t>(Logic)</a:t>
            </a:r>
            <a:r>
              <a:rPr kumimoji="1" lang="ja-JP" altLang="en-US" dirty="0" smtClean="0"/>
              <a:t>などが対応している</a:t>
            </a:r>
            <a:endParaRPr kumimoji="1" lang="en-US" altLang="ja-JP" dirty="0" smtClean="0"/>
          </a:p>
          <a:p>
            <a:r>
              <a:rPr kumimoji="1" lang="en-US" altLang="ja-JP" dirty="0" smtClean="0"/>
              <a:t>RTAS = </a:t>
            </a:r>
            <a:r>
              <a:rPr kumimoji="1" lang="en-US" altLang="ja-JP" dirty="0" err="1" smtClean="0"/>
              <a:t>DigiDesign</a:t>
            </a:r>
            <a:r>
              <a:rPr kumimoji="1" lang="ja-JP" altLang="en-US" dirty="0" smtClean="0"/>
              <a:t>社製の製品</a:t>
            </a:r>
            <a:r>
              <a:rPr kumimoji="1" lang="en-US" altLang="ja-JP" dirty="0" smtClean="0"/>
              <a:t>(Pro Tools)</a:t>
            </a:r>
            <a:r>
              <a:rPr kumimoji="1" lang="ja-JP" altLang="en-US" dirty="0" smtClean="0"/>
              <a:t>用の規格。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#30 – CHEEBOW DAY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57158" y="428604"/>
            <a:ext cx="8229600" cy="3429024"/>
          </a:xfrm>
          <a:prstGeom prst="rect">
            <a:avLst/>
          </a:prstGeom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000" kern="0" noProof="0" dirty="0" smtClean="0">
                <a:solidFill>
                  <a:schemeClr val="tx2"/>
                </a:solidFill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続・</a:t>
            </a:r>
            <a:r>
              <a:rPr lang="en-US" altLang="ja-JP" sz="6000" kern="0" noProof="0" dirty="0" smtClean="0">
                <a:solidFill>
                  <a:schemeClr val="tx2"/>
                </a:solidFill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C#</a:t>
            </a:r>
            <a:r>
              <a:rPr lang="ja-JP" altLang="en-US" sz="6000" kern="0" noProof="0" dirty="0" smtClean="0">
                <a:solidFill>
                  <a:schemeClr val="tx2"/>
                </a:solidFill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であそんでみた</a:t>
            </a:r>
            <a:endParaRPr lang="en-US" altLang="ja-JP" sz="6000" kern="0" noProof="0" dirty="0" smtClean="0">
              <a:solidFill>
                <a:schemeClr val="tx2"/>
              </a:solidFill>
              <a:latin typeface="HGP創英角ﾎﾟｯﾌﾟ体" pitchFamily="50" charset="-128"/>
              <a:ea typeface="HGP創英角ﾎﾟｯﾌﾟ体" pitchFamily="50" charset="-128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0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～</a:t>
            </a:r>
            <a:r>
              <a:rPr kumimoji="1" lang="en-US" altLang="ja-JP" sz="2800" b="0" i="0" u="none" strike="noStrike" kern="0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VST</a:t>
            </a:r>
            <a:r>
              <a:rPr kumimoji="1" lang="ja-JP" altLang="en-US" sz="2800" b="0" i="0" u="none" strike="noStrike" kern="0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による</a:t>
            </a:r>
            <a:r>
              <a:rPr kumimoji="1" lang="en-US" altLang="ja-JP" sz="2800" b="0" i="0" u="none" strike="noStrike" kern="0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MIDI</a:t>
            </a:r>
            <a:r>
              <a:rPr kumimoji="1" lang="ja-JP" altLang="en-US" sz="2800" b="0" i="0" u="none" strike="noStrike" kern="0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シーケンサ拡張のおはなし～</a:t>
            </a:r>
            <a:endParaRPr kumimoji="1" lang="ja-JP" altLang="ja-JP" sz="28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HGP創英角ﾎﾟｯﾌﾟ体" pitchFamily="50" charset="-128"/>
              <a:ea typeface="HGP創英角ﾎﾟｯﾌﾟ体" pitchFamily="50" charset="-128"/>
              <a:cs typeface="+mj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57158" y="3786190"/>
            <a:ext cx="822960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2009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年</a:t>
            </a: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3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月</a:t>
            </a: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14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日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こくぶんまさひろ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altLang="ja-JP" kern="0" dirty="0" smtClean="0">
                <a:latin typeface="メイリオ" pitchFamily="50" charset="-128"/>
                <a:ea typeface="メイリオ" pitchFamily="50" charset="-128"/>
              </a:rPr>
              <a:t>http://blogs.wankuma.com/masak/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http://d.hatena.ne.jp/masa-k/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kern="0" dirty="0" smtClean="0">
                <a:latin typeface="メイリオ" pitchFamily="50" charset="-128"/>
                <a:ea typeface="メイリオ" pitchFamily="50" charset="-128"/>
              </a:rPr>
              <a:t>http://twitter.com/masak</a:t>
            </a:r>
            <a:endParaRPr kumimoji="1" lang="en-US" altLang="ja-JP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 txBox="1">
            <a:spLocks/>
          </p:cNvSpPr>
          <p:nvPr/>
        </p:nvSpPr>
        <p:spPr bwMode="auto">
          <a:xfrm>
            <a:off x="357158" y="365109"/>
            <a:ext cx="8229600" cy="63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plug-in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の種類（例）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5" name="テキスト プレースホルダ 4"/>
          <p:cNvSpPr txBox="1">
            <a:spLocks/>
          </p:cNvSpPr>
          <p:nvPr/>
        </p:nvSpPr>
        <p:spPr bwMode="auto">
          <a:xfrm>
            <a:off x="357158" y="1357298"/>
            <a:ext cx="8229600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spcCol="0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Virtual Studio Technology (VST)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ja-JP" kern="0" dirty="0" smtClean="0">
                <a:latin typeface="メイリオ" pitchFamily="50" charset="-128"/>
                <a:ea typeface="メイリオ" pitchFamily="50" charset="-128"/>
              </a:rPr>
              <a:t>VST instruments (</a:t>
            </a:r>
            <a:r>
              <a:rPr lang="en-US" altLang="ja-JP" kern="0" dirty="0" err="1" smtClean="0">
                <a:latin typeface="メイリオ" pitchFamily="50" charset="-128"/>
                <a:ea typeface="メイリオ" pitchFamily="50" charset="-128"/>
              </a:rPr>
              <a:t>VSTi</a:t>
            </a:r>
            <a:r>
              <a:rPr lang="en-US" altLang="ja-JP" kern="0" dirty="0" smtClean="0">
                <a:latin typeface="メイリオ" pitchFamily="50" charset="-128"/>
                <a:ea typeface="メイリオ" pitchFamily="50" charset="-128"/>
              </a:rPr>
              <a:t>)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ja-JP" kern="0" dirty="0" smtClean="0">
                <a:latin typeface="メイリオ" pitchFamily="50" charset="-128"/>
                <a:ea typeface="メイリオ" pitchFamily="50" charset="-128"/>
              </a:rPr>
              <a:t>VST effect (</a:t>
            </a:r>
            <a:r>
              <a:rPr lang="en-US" altLang="ja-JP" kern="0" dirty="0" err="1" smtClean="0">
                <a:latin typeface="メイリオ" pitchFamily="50" charset="-128"/>
                <a:ea typeface="メイリオ" pitchFamily="50" charset="-128"/>
              </a:rPr>
              <a:t>VSTe</a:t>
            </a:r>
            <a:r>
              <a:rPr lang="en-US" altLang="ja-JP" kern="0" dirty="0" smtClean="0">
                <a:latin typeface="メイリオ" pitchFamily="50" charset="-128"/>
                <a:ea typeface="メイリオ" pitchFamily="50" charset="-128"/>
              </a:rPr>
              <a:t>)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ja-JP" kern="0" dirty="0" smtClean="0">
                <a:latin typeface="メイリオ" pitchFamily="50" charset="-128"/>
                <a:ea typeface="メイリオ" pitchFamily="50" charset="-128"/>
              </a:rPr>
              <a:t>VST MIDI effect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DirectX instruments (</a:t>
            </a:r>
            <a:r>
              <a:rPr lang="en-US" altLang="ja-JP" sz="2400" kern="0" dirty="0" err="1" smtClean="0">
                <a:latin typeface="メイリオ" pitchFamily="50" charset="-128"/>
                <a:ea typeface="メイリオ" pitchFamily="50" charset="-128"/>
              </a:rPr>
              <a:t>DXi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)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ja-JP" sz="2400" kern="0" dirty="0" err="1" smtClean="0">
                <a:latin typeface="メイリオ" pitchFamily="50" charset="-128"/>
                <a:ea typeface="メイリオ" pitchFamily="50" charset="-128"/>
              </a:rPr>
              <a:t>ReWire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Audio Units (AU)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ja-JP" kern="0" dirty="0" smtClean="0">
                <a:latin typeface="メイリオ" pitchFamily="50" charset="-128"/>
                <a:ea typeface="メイリオ" pitchFamily="50" charset="-128"/>
              </a:rPr>
              <a:t>AU Instruments </a:t>
            </a:r>
            <a:r>
              <a:rPr lang="ja-JP" altLang="en-US" kern="0" dirty="0" smtClean="0">
                <a:latin typeface="メイリオ" pitchFamily="50" charset="-128"/>
                <a:ea typeface="メイリオ" pitchFamily="50" charset="-128"/>
              </a:rPr>
              <a:t>（音源）</a:t>
            </a:r>
            <a:endParaRPr lang="en-US" altLang="ja-JP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ja-JP" kern="0" dirty="0" smtClean="0">
                <a:latin typeface="メイリオ" pitchFamily="50" charset="-128"/>
                <a:ea typeface="メイリオ" pitchFamily="50" charset="-128"/>
              </a:rPr>
              <a:t>AU Effects </a:t>
            </a:r>
            <a:r>
              <a:rPr lang="ja-JP" altLang="en-US" kern="0" dirty="0" smtClean="0">
                <a:latin typeface="メイリオ" pitchFamily="50" charset="-128"/>
                <a:ea typeface="メイリオ" pitchFamily="50" charset="-128"/>
              </a:rPr>
              <a:t>（エフェクター）</a:t>
            </a:r>
            <a:endParaRPr lang="en-US" altLang="ja-JP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Real Time Audio Suite (RTAS)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etc..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" dur="indefinite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 txBox="1">
            <a:spLocks/>
          </p:cNvSpPr>
          <p:nvPr/>
        </p:nvSpPr>
        <p:spPr bwMode="auto">
          <a:xfrm>
            <a:off x="357158" y="365109"/>
            <a:ext cx="8229600" cy="63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VST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について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5" name="テキスト プレースホルダ 4"/>
          <p:cNvSpPr txBox="1">
            <a:spLocks/>
          </p:cNvSpPr>
          <p:nvPr/>
        </p:nvSpPr>
        <p:spPr bwMode="auto">
          <a:xfrm>
            <a:off x="357158" y="1357298"/>
            <a:ext cx="822960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spcCol="0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元々が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Steinberg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社が自社製品である</a:t>
            </a:r>
            <a:r>
              <a:rPr lang="en-US" altLang="ja-JP" sz="2400" kern="0" dirty="0" err="1" smtClean="0">
                <a:latin typeface="メイリオ" pitchFamily="50" charset="-128"/>
                <a:ea typeface="メイリオ" pitchFamily="50" charset="-128"/>
              </a:rPr>
              <a:t>Cubase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の機能拡張のためにつくった規格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今では多くのメーカーが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VST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に対応した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DAW</a:t>
            </a:r>
            <a:r>
              <a:rPr lang="ja-JP" altLang="en-US" sz="2400" kern="0" dirty="0" err="1" smtClean="0">
                <a:latin typeface="メイリオ" pitchFamily="50" charset="-128"/>
                <a:ea typeface="メイリオ" pitchFamily="50" charset="-128"/>
              </a:rPr>
              <a:t>、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シーケンサ、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plug-in</a:t>
            </a:r>
            <a:r>
              <a:rPr lang="ja-JP" altLang="en-US" sz="2400" kern="0" dirty="0" err="1" smtClean="0">
                <a:latin typeface="メイリオ" pitchFamily="50" charset="-128"/>
                <a:ea typeface="メイリオ" pitchFamily="50" charset="-128"/>
              </a:rPr>
              <a:t>をリ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リースしている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Windows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環境でデファクトスタンダードとなりつつある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 txBox="1">
            <a:spLocks/>
          </p:cNvSpPr>
          <p:nvPr/>
        </p:nvSpPr>
        <p:spPr bwMode="auto">
          <a:xfrm>
            <a:off x="357158" y="365109"/>
            <a:ext cx="8229600" cy="63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VST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について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5" name="テキスト プレースホルダ 4"/>
          <p:cNvSpPr txBox="1">
            <a:spLocks/>
          </p:cNvSpPr>
          <p:nvPr/>
        </p:nvSpPr>
        <p:spPr bwMode="auto">
          <a:xfrm>
            <a:off x="357158" y="1357298"/>
            <a:ext cx="822960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spcCol="0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仕様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(interface)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が公開されている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SDK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が無料で配布されている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800100" lvl="1" indent="-342900">
              <a:spcBef>
                <a:spcPct val="20000"/>
              </a:spcBef>
            </a:pPr>
            <a:r>
              <a:rPr lang="ja-JP" altLang="en-US" sz="2000" kern="0" dirty="0" smtClean="0">
                <a:solidFill>
                  <a:srgbClr val="C00000"/>
                </a:solidFill>
                <a:latin typeface="メイリオ" pitchFamily="50" charset="-128"/>
                <a:ea typeface="メイリオ" pitchFamily="50" charset="-128"/>
              </a:rPr>
              <a:t>⇒ </a:t>
            </a:r>
            <a:r>
              <a:rPr lang="en-US" altLang="ja-JP" sz="2000" kern="0" dirty="0" smtClean="0">
                <a:solidFill>
                  <a:srgbClr val="C00000"/>
                </a:solidFill>
                <a:latin typeface="メイリオ" pitchFamily="50" charset="-128"/>
                <a:ea typeface="メイリオ" pitchFamily="50" charset="-128"/>
              </a:rPr>
              <a:t>http://ygrabit.steinberg.de/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SDK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は個人でも入手可能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VST plug-in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は自由に作成・配布可能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800100" lvl="1" indent="-342900">
              <a:spcBef>
                <a:spcPct val="20000"/>
              </a:spcBef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⇒フリーの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plug-in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が多数存在する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 txBox="1">
            <a:spLocks/>
          </p:cNvSpPr>
          <p:nvPr/>
        </p:nvSpPr>
        <p:spPr bwMode="auto">
          <a:xfrm>
            <a:off x="357158" y="365109"/>
            <a:ext cx="8229600" cy="63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フリーの</a:t>
            </a: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VST</a:t>
            </a:r>
            <a:r>
              <a:rPr kumimoji="1" lang="en-US" altLang="ja-JP" sz="32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 plug-in</a:t>
            </a:r>
            <a:r>
              <a:rPr kumimoji="1" lang="ja-JP" alt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（例）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5" name="テキスト プレースホルダ 4"/>
          <p:cNvSpPr txBox="1">
            <a:spLocks/>
          </p:cNvSpPr>
          <p:nvPr/>
        </p:nvSpPr>
        <p:spPr bwMode="auto">
          <a:xfrm>
            <a:off x="357158" y="1357298"/>
            <a:ext cx="8229600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spcCol="0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Synth1</a:t>
            </a:r>
          </a:p>
          <a:p>
            <a:pPr marL="800100" lvl="1" indent="-342900">
              <a:spcBef>
                <a:spcPct val="20000"/>
              </a:spcBef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⇒ 国産の定番</a:t>
            </a:r>
            <a:r>
              <a:rPr lang="en-US" altLang="ja-JP" sz="2400" kern="0" dirty="0" err="1" smtClean="0">
                <a:latin typeface="メイリオ" pitchFamily="50" charset="-128"/>
                <a:ea typeface="メイリオ" pitchFamily="50" charset="-128"/>
              </a:rPr>
              <a:t>VSTi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形式シーケンサ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1257300" lvl="2" indent="-342900">
              <a:spcBef>
                <a:spcPct val="20000"/>
              </a:spcBef>
            </a:pPr>
            <a:r>
              <a:rPr lang="en-US" altLang="ja-JP" sz="2000" kern="0" dirty="0" smtClean="0">
                <a:solidFill>
                  <a:srgbClr val="C00000"/>
                </a:solidFill>
                <a:latin typeface="メイリオ" pitchFamily="50" charset="-128"/>
                <a:ea typeface="メイリオ" pitchFamily="50" charset="-128"/>
              </a:rPr>
              <a:t>http://www.geocities.jp/daichi1969/softsynth/index.html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Magical 8bit Plug</a:t>
            </a:r>
          </a:p>
          <a:p>
            <a:pPr marL="800100" lvl="1" indent="-342900">
              <a:spcBef>
                <a:spcPct val="20000"/>
              </a:spcBef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⇒ 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8bit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音源をエミュレートする</a:t>
            </a:r>
            <a:r>
              <a:rPr lang="en-US" altLang="ja-JP" sz="2400" kern="0" dirty="0" err="1" smtClean="0">
                <a:latin typeface="メイリオ" pitchFamily="50" charset="-128"/>
                <a:ea typeface="メイリオ" pitchFamily="50" charset="-128"/>
              </a:rPr>
              <a:t>VSTi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形式シーケンサ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1257300" lvl="2" indent="-342900">
              <a:spcBef>
                <a:spcPct val="20000"/>
              </a:spcBef>
            </a:pPr>
            <a:r>
              <a:rPr lang="en-US" altLang="ja-JP" sz="2000" kern="0" dirty="0" smtClean="0">
                <a:solidFill>
                  <a:srgbClr val="C00000"/>
                </a:solidFill>
                <a:latin typeface="メイリオ" pitchFamily="50" charset="-128"/>
                <a:ea typeface="メイリオ" pitchFamily="50" charset="-128"/>
              </a:rPr>
              <a:t>http://www.ymck.net/download/index.html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Classic Reverb</a:t>
            </a:r>
          </a:p>
          <a:p>
            <a:pPr marL="800100" lvl="1" indent="-342900">
              <a:spcBef>
                <a:spcPct val="20000"/>
              </a:spcBef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⇒ リバーブエフェクトを提供する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1257300" lvl="2" indent="-342900">
              <a:spcBef>
                <a:spcPct val="20000"/>
              </a:spcBef>
            </a:pPr>
            <a:r>
              <a:rPr lang="en-US" altLang="ja-JP" sz="2000" kern="0" dirty="0" smtClean="0">
                <a:solidFill>
                  <a:srgbClr val="C00000"/>
                </a:solidFill>
                <a:latin typeface="メイリオ" pitchFamily="50" charset="-128"/>
                <a:ea typeface="メイリオ" pitchFamily="50" charset="-128"/>
              </a:rPr>
              <a:t>http://www.kjaerhusaudio.com/classic-reverb.php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7286652"/>
            <a:ext cx="5848350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908" y="357166"/>
            <a:ext cx="322897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28662" y="-1928850"/>
            <a:ext cx="7248525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rctx="PPT">
                                        <p:cTn id="8" dur="indefinite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" dur="indefinite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14" dur="indefinite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" dur="indefinite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" dur="indefinite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80296E-6 L 0.00017 -0.67438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-0.67438 L 0.00035 -0.00301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5" presetClass="emph" presetSubtype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33" dur="indefinite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rctx="PPT">
                                        <p:cTn id="35" dur="indefinite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6" dur="indefinite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38" dur="indefinite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9" dur="indefinite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41" dur="indefinite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2" dur="indefinite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rctx="PPT">
                                        <p:cTn id="44" dur="indefinite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5" dur="indefinite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47" dur="indefinite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8" dur="indefinite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1" dur="indefinite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77521E-6 L -0.40868 0.00323 " pathEditMode="relative" rAng="0" ptsTypes="AA">
                                      <p:cBhvr>
                                        <p:cTn id="5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868 0.00323 L 0.00087 0.00323 " pathEditMode="relative" rAng="0" ptsTypes="AA">
                                      <p:cBhvr>
                                        <p:cTn id="5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5" presetClass="emph" presetSubtype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0" dur="indefinite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rctx="PPT">
                                        <p:cTn id="62" dur="indefinite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3" dur="indefinite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5" dur="indefinite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6" dur="indefinite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8" dur="indefinite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9" dur="indefinite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rctx="PPT">
                                        <p:cTn id="71" dur="indefinite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2" dur="indefinite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4" dur="indefinite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5" dur="indefinite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7" dur="indefinite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8" dur="indefinite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55227E-6 L 0.00208 0.54718 " pathEditMode="relative" rAng="0" ptsTypes="AA">
                                      <p:cBhvr>
                                        <p:cTn id="8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2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3"/>
          <p:cNvSpPr txBox="1">
            <a:spLocks/>
          </p:cNvSpPr>
          <p:nvPr/>
        </p:nvSpPr>
        <p:spPr bwMode="auto">
          <a:xfrm>
            <a:off x="357158" y="2571744"/>
            <a:ext cx="8286808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VST plug-in</a:t>
            </a:r>
            <a:r>
              <a:rPr kumimoji="1" lang="ja-JP" altLang="en-US" sz="6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の使い方</a:t>
            </a:r>
            <a:endParaRPr kumimoji="1" lang="ja-JP" altLang="en-US" sz="6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asa\Documents\wankuma\tokyo30\musicstdi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2071678"/>
            <a:ext cx="4572000" cy="3352800"/>
          </a:xfrm>
          <a:prstGeom prst="rect">
            <a:avLst/>
          </a:prstGeom>
          <a:noFill/>
          <a:scene3d>
            <a:camera prst="perspectiveHeroicExtremeLeftFacing"/>
            <a:lightRig rig="threePt" dir="t"/>
          </a:scene3d>
        </p:spPr>
      </p:pic>
      <p:sp>
        <p:nvSpPr>
          <p:cNvPr id="9" name="タイトル 3"/>
          <p:cNvSpPr txBox="1">
            <a:spLocks/>
          </p:cNvSpPr>
          <p:nvPr/>
        </p:nvSpPr>
        <p:spPr bwMode="auto">
          <a:xfrm>
            <a:off x="428596" y="428604"/>
            <a:ext cx="3714776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demo</a:t>
            </a:r>
            <a:endParaRPr kumimoji="1" lang="ja-JP" altLang="en-US" sz="8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3" name="タイトル 3"/>
          <p:cNvSpPr txBox="1">
            <a:spLocks/>
          </p:cNvSpPr>
          <p:nvPr/>
        </p:nvSpPr>
        <p:spPr bwMode="auto">
          <a:xfrm>
            <a:off x="428596" y="1423983"/>
            <a:ext cx="8143932" cy="719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Music Studio Producer</a:t>
            </a:r>
            <a:endParaRPr kumimoji="1" lang="ja-JP" altLang="en-US" sz="4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4" name="テキスト プレースホルダ 4"/>
          <p:cNvSpPr txBox="1">
            <a:spLocks/>
          </p:cNvSpPr>
          <p:nvPr/>
        </p:nvSpPr>
        <p:spPr bwMode="auto">
          <a:xfrm>
            <a:off x="700118" y="5286388"/>
            <a:ext cx="4443386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spc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</a:pPr>
            <a:r>
              <a:rPr lang="en-US" altLang="ja-JP" sz="2000" kern="0" dirty="0" smtClean="0">
                <a:solidFill>
                  <a:srgbClr val="C00000"/>
                </a:solidFill>
                <a:latin typeface="メイリオ" pitchFamily="50" charset="-128"/>
                <a:ea typeface="メイリオ" pitchFamily="50" charset="-128"/>
              </a:rPr>
              <a:t>http://www.frieve.com/musicstd/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47341" y="3786190"/>
            <a:ext cx="3125187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perspectiveHeroicExtremeLeftFacing"/>
            <a:lightRig rig="threePt" dir="t"/>
          </a:scene3d>
        </p:spPr>
      </p:pic>
      <p:sp>
        <p:nvSpPr>
          <p:cNvPr id="4" name="タイトル 3"/>
          <p:cNvSpPr txBox="1">
            <a:spLocks/>
          </p:cNvSpPr>
          <p:nvPr/>
        </p:nvSpPr>
        <p:spPr bwMode="auto">
          <a:xfrm>
            <a:off x="357158" y="365109"/>
            <a:ext cx="8229600" cy="63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VSTHost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5" name="テキスト プレースホルダ 4"/>
          <p:cNvSpPr txBox="1">
            <a:spLocks/>
          </p:cNvSpPr>
          <p:nvPr/>
        </p:nvSpPr>
        <p:spPr bwMode="auto">
          <a:xfrm>
            <a:off x="357158" y="1357298"/>
            <a:ext cx="822960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spcCol="0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VST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に対応していないシーケンサでも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VST plug-in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を使える方法がある</a:t>
            </a:r>
            <a:endParaRPr lang="en-US" altLang="ja-JP" sz="2000" kern="0" dirty="0" smtClean="0">
              <a:solidFill>
                <a:srgbClr val="C00000"/>
              </a:solidFill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ja-JP" sz="2400" kern="0" dirty="0" err="1" smtClean="0">
                <a:latin typeface="メイリオ" pitchFamily="50" charset="-128"/>
                <a:ea typeface="メイリオ" pitchFamily="50" charset="-128"/>
              </a:rPr>
              <a:t>VSTHost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は、</a:t>
            </a:r>
            <a:r>
              <a:rPr lang="en-US" altLang="ja-JP" sz="2400" kern="0" dirty="0" err="1" smtClean="0">
                <a:latin typeface="メイリオ" pitchFamily="50" charset="-128"/>
                <a:ea typeface="メイリオ" pitchFamily="50" charset="-128"/>
              </a:rPr>
              <a:t>VSTi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に複数の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VST effect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を接続して演奏できるソフト （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by 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窓の杜）</a:t>
            </a:r>
            <a:endParaRPr lang="en-US" altLang="ja-JP" sz="2000" kern="0" dirty="0" smtClean="0">
              <a:solidFill>
                <a:srgbClr val="C00000"/>
              </a:solidFill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ja-JP" sz="2400" kern="0" dirty="0" err="1" smtClean="0">
                <a:latin typeface="メイリオ" pitchFamily="50" charset="-128"/>
                <a:ea typeface="メイリオ" pitchFamily="50" charset="-128"/>
              </a:rPr>
              <a:t>VSTHost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とシーケンサを仮想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MIDI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ケーブル（</a:t>
            </a:r>
            <a:r>
              <a:rPr lang="en-US" altLang="ja-JP" sz="2400" kern="0" dirty="0" err="1" smtClean="0">
                <a:latin typeface="メイリオ" pitchFamily="50" charset="-128"/>
                <a:ea typeface="メイリオ" pitchFamily="50" charset="-128"/>
              </a:rPr>
              <a:t>MIDIYoke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など）でつなぐことでシーケンサからはひとつの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MIDI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デバイスとして見える</a:t>
            </a:r>
            <a:endParaRPr lang="en-US" altLang="ja-JP" sz="2000" kern="0" dirty="0" smtClean="0">
              <a:solidFill>
                <a:srgbClr val="C0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" name="テキスト プレースホルダ 4"/>
          <p:cNvSpPr txBox="1">
            <a:spLocks/>
          </p:cNvSpPr>
          <p:nvPr/>
        </p:nvSpPr>
        <p:spPr bwMode="auto">
          <a:xfrm>
            <a:off x="557242" y="4286256"/>
            <a:ext cx="537208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spc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ja-JP" sz="2400" kern="0" dirty="0" err="1" smtClean="0">
                <a:latin typeface="メイリオ" pitchFamily="50" charset="-128"/>
                <a:ea typeface="メイリオ" pitchFamily="50" charset="-128"/>
              </a:rPr>
              <a:t>VSTHost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indent="-342900">
              <a:spcBef>
                <a:spcPct val="20000"/>
              </a:spcBef>
            </a:pPr>
            <a:r>
              <a:rPr lang="ja-JP" altLang="en-US" sz="2000" kern="0" dirty="0" smtClean="0">
                <a:solidFill>
                  <a:srgbClr val="C00000"/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en-US" altLang="ja-JP" sz="2000" kern="0" dirty="0" smtClean="0">
                <a:solidFill>
                  <a:srgbClr val="C00000"/>
                </a:solidFill>
                <a:latin typeface="メイリオ" pitchFamily="50" charset="-128"/>
                <a:ea typeface="メイリオ" pitchFamily="50" charset="-128"/>
              </a:rPr>
              <a:t>http://www.hermannseib.com/english/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ja-JP" sz="2400" kern="0" dirty="0" err="1" smtClean="0">
                <a:latin typeface="メイリオ" pitchFamily="50" charset="-128"/>
                <a:ea typeface="メイリオ" pitchFamily="50" charset="-128"/>
              </a:rPr>
              <a:t>MIDIYoke</a:t>
            </a:r>
            <a:endParaRPr lang="en-US" altLang="ja-JP" sz="2400" kern="0" dirty="0" smtClean="0">
              <a:solidFill>
                <a:srgbClr val="C00000"/>
              </a:solidFill>
              <a:latin typeface="メイリオ" pitchFamily="50" charset="-128"/>
              <a:ea typeface="メイリオ" pitchFamily="50" charset="-128"/>
            </a:endParaRPr>
          </a:p>
          <a:p>
            <a:pPr marL="342900" indent="-342900">
              <a:spcBef>
                <a:spcPct val="20000"/>
              </a:spcBef>
            </a:pPr>
            <a:r>
              <a:rPr lang="ja-JP" altLang="en-US" sz="2000" kern="0" dirty="0" smtClean="0">
                <a:solidFill>
                  <a:srgbClr val="C00000"/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en-US" altLang="ja-JP" sz="2000" kern="0" dirty="0" smtClean="0">
                <a:solidFill>
                  <a:srgbClr val="C00000"/>
                </a:solidFill>
                <a:latin typeface="メイリオ" pitchFamily="50" charset="-128"/>
                <a:ea typeface="メイリオ" pitchFamily="50" charset="-128"/>
              </a:rPr>
              <a:t>http://www.midiox.com/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3"/>
          <p:cNvSpPr txBox="1">
            <a:spLocks/>
          </p:cNvSpPr>
          <p:nvPr/>
        </p:nvSpPr>
        <p:spPr bwMode="auto">
          <a:xfrm>
            <a:off x="428596" y="428604"/>
            <a:ext cx="3714776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demo</a:t>
            </a:r>
            <a:endParaRPr kumimoji="1" lang="ja-JP" altLang="en-US" sz="8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3" name="タイトル 3"/>
          <p:cNvSpPr txBox="1">
            <a:spLocks/>
          </p:cNvSpPr>
          <p:nvPr/>
        </p:nvSpPr>
        <p:spPr bwMode="auto">
          <a:xfrm>
            <a:off x="428596" y="1423983"/>
            <a:ext cx="8143932" cy="719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VSTHost</a:t>
            </a:r>
            <a:r>
              <a:rPr kumimoji="1" lang="en-US" altLang="ja-JP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 + MUSE</a:t>
            </a:r>
            <a:endParaRPr kumimoji="1" lang="ja-JP" altLang="en-US" sz="4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4" name="テキスト プレースホルダ 4"/>
          <p:cNvSpPr txBox="1">
            <a:spLocks/>
          </p:cNvSpPr>
          <p:nvPr/>
        </p:nvSpPr>
        <p:spPr bwMode="auto">
          <a:xfrm>
            <a:off x="700118" y="5286388"/>
            <a:ext cx="7086592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spc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</a:pPr>
            <a:r>
              <a:rPr lang="en-US" altLang="ja-JP" sz="2000" kern="0" dirty="0" smtClean="0">
                <a:solidFill>
                  <a:srgbClr val="C00000"/>
                </a:solidFill>
                <a:latin typeface="メイリオ" pitchFamily="50" charset="-128"/>
                <a:ea typeface="メイリオ" pitchFamily="50" charset="-128"/>
              </a:rPr>
              <a:t>http://homepage3.nifty.com/~atomic/muse/muse.htm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3500438"/>
            <a:ext cx="4672018" cy="1049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perspectiveHeroicExtremeLeftFacing"/>
            <a:lightRig rig="threePt" dir="t"/>
          </a:scene3d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500306"/>
            <a:ext cx="3125187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perspectiveContrastingRightFacing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 txBox="1">
            <a:spLocks/>
          </p:cNvSpPr>
          <p:nvPr/>
        </p:nvSpPr>
        <p:spPr bwMode="auto">
          <a:xfrm>
            <a:off x="357158" y="365109"/>
            <a:ext cx="8229600" cy="63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.NET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アプリケーションからの利用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5" name="テキスト プレースホルダ 4"/>
          <p:cNvSpPr txBox="1">
            <a:spLocks/>
          </p:cNvSpPr>
          <p:nvPr/>
        </p:nvSpPr>
        <p:spPr bwMode="auto">
          <a:xfrm>
            <a:off x="357158" y="1357298"/>
            <a:ext cx="8229600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spcCol="0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VST plug-in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は非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COM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のネイティブ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800100" lvl="1" indent="-342900">
              <a:spcBef>
                <a:spcPct val="20000"/>
              </a:spcBef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⇒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.NET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から直接インポートすることはできない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C++/CLI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でくるんであげることでインポート可能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C++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判らない、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C++/CLI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は敷居が高くて無理という人（＝私）は、前述の</a:t>
            </a:r>
            <a:r>
              <a:rPr lang="en-US" altLang="ja-JP" sz="2400" kern="0" dirty="0" err="1" smtClean="0">
                <a:latin typeface="メイリオ" pitchFamily="50" charset="-128"/>
                <a:ea typeface="メイリオ" pitchFamily="50" charset="-128"/>
              </a:rPr>
              <a:t>VSTHost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が利用可能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800100" lvl="1" indent="-342900">
              <a:spcBef>
                <a:spcPct val="20000"/>
              </a:spcBef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⇒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LT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大集合ではこの方法を利用しました♪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4286256"/>
            <a:ext cx="2741476" cy="1133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9385" y="1714488"/>
            <a:ext cx="2579871" cy="1509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雲 12"/>
          <p:cNvSpPr/>
          <p:nvPr/>
        </p:nvSpPr>
        <p:spPr>
          <a:xfrm>
            <a:off x="5786446" y="2500306"/>
            <a:ext cx="2071702" cy="1214446"/>
          </a:xfrm>
          <a:prstGeom prst="cloud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MIDIYoke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460518" y="3286124"/>
            <a:ext cx="1468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VSTHost</a:t>
            </a:r>
            <a:endParaRPr kumimoji="1" lang="ja-JP" altLang="en-US" sz="24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214942" y="5500702"/>
            <a:ext cx="31005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C#</a:t>
            </a:r>
            <a:r>
              <a:rPr kumimoji="1" lang="ja-JP" altLang="en-US" sz="24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アプリケーション</a:t>
            </a:r>
            <a:endParaRPr kumimoji="1" lang="ja-JP" altLang="en-US" sz="24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cxnSp>
        <p:nvCxnSpPr>
          <p:cNvPr id="18" name="直線矢印コネクタ 17"/>
          <p:cNvCxnSpPr/>
          <p:nvPr/>
        </p:nvCxnSpPr>
        <p:spPr>
          <a:xfrm rot="10800000">
            <a:off x="2571736" y="2357430"/>
            <a:ext cx="4071966" cy="1857388"/>
          </a:xfrm>
          <a:prstGeom prst="bentConnector3">
            <a:avLst>
              <a:gd name="adj1" fmla="val -53"/>
            </a:avLst>
          </a:prstGeom>
          <a:ln w="50800">
            <a:solidFill>
              <a:srgbClr val="00B050"/>
            </a:solidFill>
            <a:bevel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5929322" y="1785926"/>
            <a:ext cx="2456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006600"/>
                </a:solidFill>
                <a:latin typeface="メイリオ" pitchFamily="50" charset="-128"/>
                <a:ea typeface="メイリオ" pitchFamily="50" charset="-128"/>
              </a:rPr>
              <a:t>MIDI</a:t>
            </a:r>
            <a:r>
              <a:rPr kumimoji="1" lang="ja-JP" altLang="en-US" sz="2400" dirty="0" smtClean="0">
                <a:solidFill>
                  <a:srgbClr val="006600"/>
                </a:solidFill>
                <a:latin typeface="メイリオ" pitchFamily="50" charset="-128"/>
                <a:ea typeface="メイリオ" pitchFamily="50" charset="-128"/>
              </a:rPr>
              <a:t>メッセージ</a:t>
            </a:r>
            <a:endParaRPr kumimoji="1" lang="ja-JP" altLang="en-US" sz="2400" dirty="0">
              <a:solidFill>
                <a:srgbClr val="0066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9" name="タイトル 3"/>
          <p:cNvSpPr txBox="1">
            <a:spLocks/>
          </p:cNvSpPr>
          <p:nvPr/>
        </p:nvSpPr>
        <p:spPr bwMode="auto">
          <a:xfrm>
            <a:off x="357158" y="365109"/>
            <a:ext cx="8229600" cy="63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LT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大集合で使用したアプリの構成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21" name="円形吹き出し 20"/>
          <p:cNvSpPr/>
          <p:nvPr/>
        </p:nvSpPr>
        <p:spPr>
          <a:xfrm>
            <a:off x="571472" y="4572008"/>
            <a:ext cx="3500462" cy="1143008"/>
          </a:xfrm>
          <a:prstGeom prst="wedgeEllipseCallout">
            <a:avLst>
              <a:gd name="adj1" fmla="val 120318"/>
              <a:gd name="adj2" fmla="val -1202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w</a:t>
            </a:r>
            <a:r>
              <a:rPr kumimoji="1" lang="en-US" altLang="ja-JP" dirty="0" smtClean="0">
                <a:solidFill>
                  <a:schemeClr val="tx1"/>
                </a:solidFill>
              </a:rPr>
              <a:t>inmm.dll</a:t>
            </a:r>
            <a:r>
              <a:rPr lang="ja-JP" altLang="en-US" dirty="0" smtClean="0">
                <a:solidFill>
                  <a:schemeClr val="tx1"/>
                </a:solidFill>
              </a:rPr>
              <a:t>経由で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メッセージ</a:t>
            </a:r>
            <a:r>
              <a:rPr lang="en-US" altLang="ja-JP" dirty="0" smtClean="0">
                <a:solidFill>
                  <a:schemeClr val="tx1"/>
                </a:solidFill>
              </a:rPr>
              <a:t>(byte</a:t>
            </a:r>
            <a:r>
              <a:rPr lang="ja-JP" altLang="en-US" dirty="0" smtClean="0">
                <a:solidFill>
                  <a:schemeClr val="tx1"/>
                </a:solidFill>
              </a:rPr>
              <a:t>列</a:t>
            </a:r>
            <a:r>
              <a:rPr lang="en-US" altLang="ja-JP" dirty="0" smtClean="0">
                <a:solidFill>
                  <a:schemeClr val="tx1"/>
                </a:solidFill>
              </a:rPr>
              <a:t>)</a:t>
            </a:r>
            <a:r>
              <a:rPr lang="ja-JP" altLang="en-US" dirty="0" smtClean="0">
                <a:solidFill>
                  <a:schemeClr val="tx1"/>
                </a:solidFill>
              </a:rPr>
              <a:t>を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送信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38315" y="2143116"/>
            <a:ext cx="1990545" cy="78581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VOCALOID2</a:t>
            </a:r>
          </a:p>
          <a:p>
            <a:r>
              <a:rPr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(</a:t>
            </a:r>
            <a:r>
              <a:rPr lang="en-US" altLang="ja-JP" dirty="0" err="1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Realtime</a:t>
            </a:r>
            <a:r>
              <a:rPr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dirty="0" err="1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VSTi</a:t>
            </a:r>
            <a:r>
              <a:rPr lang="en-US" altLang="ja-JP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)</a:t>
            </a:r>
            <a:endParaRPr kumimoji="1" lang="ja-JP" altLang="en-US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71472" y="3786190"/>
            <a:ext cx="2500330" cy="571503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kumimoji="1" lang="en-US" altLang="ja-JP" sz="1400" dirty="0" err="1" smtClean="0">
                <a:latin typeface="メイリオ" pitchFamily="50" charset="-128"/>
                <a:ea typeface="メイリオ" pitchFamily="50" charset="-128"/>
              </a:rPr>
              <a:t>midiOutShortMsg</a:t>
            </a:r>
            <a:r>
              <a:rPr kumimoji="1" lang="en-US" altLang="ja-JP" sz="1400" dirty="0" smtClean="0">
                <a:latin typeface="メイリオ" pitchFamily="50" charset="-128"/>
                <a:ea typeface="メイリオ" pitchFamily="50" charset="-128"/>
              </a:rPr>
              <a:t>(</a:t>
            </a:r>
            <a:r>
              <a:rPr kumimoji="1" lang="en-US" altLang="ja-JP" sz="1400" dirty="0" err="1" smtClean="0">
                <a:latin typeface="メイリオ" pitchFamily="50" charset="-128"/>
                <a:ea typeface="メイリオ" pitchFamily="50" charset="-128"/>
              </a:rPr>
              <a:t>int</a:t>
            </a:r>
            <a:r>
              <a:rPr kumimoji="1" lang="en-US" altLang="ja-JP" sz="1400" dirty="0" smtClean="0">
                <a:latin typeface="メイリオ" pitchFamily="50" charset="-128"/>
                <a:ea typeface="メイリオ" pitchFamily="50" charset="-128"/>
              </a:rPr>
              <a:t>, </a:t>
            </a:r>
            <a:r>
              <a:rPr kumimoji="1" lang="en-US" altLang="ja-JP" sz="1400" dirty="0" err="1" smtClean="0">
                <a:latin typeface="メイリオ" pitchFamily="50" charset="-128"/>
                <a:ea typeface="メイリオ" pitchFamily="50" charset="-128"/>
              </a:rPr>
              <a:t>int</a:t>
            </a:r>
            <a:r>
              <a:rPr kumimoji="1" lang="en-US" altLang="ja-JP" sz="1400" dirty="0" smtClean="0">
                <a:latin typeface="メイリオ" pitchFamily="50" charset="-128"/>
                <a:ea typeface="メイリオ" pitchFamily="50" charset="-128"/>
              </a:rPr>
              <a:t>)</a:t>
            </a:r>
            <a:endParaRPr kumimoji="1" lang="ja-JP" altLang="en-US" sz="14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 txBox="1">
            <a:spLocks/>
          </p:cNvSpPr>
          <p:nvPr/>
        </p:nvSpPr>
        <p:spPr bwMode="auto">
          <a:xfrm>
            <a:off x="357158" y="365109"/>
            <a:ext cx="8229600" cy="63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自己紹介</a:t>
            </a:r>
            <a:endParaRPr kumimoji="1" lang="ja-JP" alt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5" name="テキスト プレースホルダ 4"/>
          <p:cNvSpPr txBox="1">
            <a:spLocks/>
          </p:cNvSpPr>
          <p:nvPr/>
        </p:nvSpPr>
        <p:spPr bwMode="auto">
          <a:xfrm>
            <a:off x="357158" y="1266827"/>
            <a:ext cx="8229600" cy="3090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5</a:t>
            </a: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日前（ミクの日！）に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5bit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全部立ちました</a:t>
            </a: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 </a:t>
            </a: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&gt;&lt;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C#3.0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でアプリ作りながら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C#2.0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の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MCP(70-553)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受験の準備をしているので、少々頭が混乱してます　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^^;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相変わらず新しい技術とかもつまみ食い中</a:t>
            </a:r>
            <a:endParaRPr kumimoji="1" lang="en-US" altLang="ja-JP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C#4.0</a:t>
            </a: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とか</a:t>
            </a: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VB10.0</a:t>
            </a: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とか楽しみですね♪</a:t>
            </a:r>
            <a:endParaRPr kumimoji="1" lang="en-US" altLang="ja-JP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1" lang="en-US" altLang="ja-JP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でも最近のお気に入りはなんといっても</a:t>
            </a: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『</a:t>
            </a: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Oslo</a:t>
            </a: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』</a:t>
            </a: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！</a:t>
            </a:r>
            <a:endParaRPr kumimoji="1" lang="en-US" altLang="ja-JP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 txBox="1">
            <a:spLocks/>
          </p:cNvSpPr>
          <p:nvPr/>
        </p:nvSpPr>
        <p:spPr bwMode="auto">
          <a:xfrm>
            <a:off x="357158" y="365109"/>
            <a:ext cx="8229600" cy="63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VST plug-in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の作り方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5" name="テキスト プレースホルダ 4"/>
          <p:cNvSpPr txBox="1">
            <a:spLocks/>
          </p:cNvSpPr>
          <p:nvPr/>
        </p:nvSpPr>
        <p:spPr bwMode="auto">
          <a:xfrm>
            <a:off x="357158" y="1357298"/>
            <a:ext cx="8229600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spcCol="0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SDK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のドキュメントとサンプルをよー</a:t>
            </a:r>
            <a:r>
              <a:rPr lang="ja-JP" altLang="en-US" sz="2400" kern="0" dirty="0" err="1" smtClean="0">
                <a:latin typeface="メイリオ" pitchFamily="50" charset="-128"/>
                <a:ea typeface="メイリオ" pitchFamily="50" charset="-128"/>
              </a:rPr>
              <a:t>く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読んで頑張ってください　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^^;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　（私には無理です</a:t>
            </a:r>
            <a:r>
              <a:rPr lang="ja-JP" altLang="en-US" sz="2400" kern="0" dirty="0" err="1" smtClean="0">
                <a:latin typeface="メイリオ" pitchFamily="50" charset="-128"/>
                <a:ea typeface="メイリオ" pitchFamily="50" charset="-128"/>
              </a:rPr>
              <a:t>。。。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）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どうやら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VST.NET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なるものが</a:t>
            </a:r>
            <a:r>
              <a:rPr lang="en-US" altLang="ja-JP" sz="2400" kern="0" dirty="0" err="1" smtClean="0">
                <a:latin typeface="メイリオ" pitchFamily="50" charset="-128"/>
                <a:ea typeface="メイリオ" pitchFamily="50" charset="-128"/>
              </a:rPr>
              <a:t>Codeplex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で公開されているようです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頑張れば、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C#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で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plug-in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を作ることもできそうです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" name="テキスト プレースホルダ 4"/>
          <p:cNvSpPr txBox="1">
            <a:spLocks/>
          </p:cNvSpPr>
          <p:nvPr/>
        </p:nvSpPr>
        <p:spPr bwMode="auto">
          <a:xfrm>
            <a:off x="914432" y="4643446"/>
            <a:ext cx="5372080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spc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VST.NET</a:t>
            </a:r>
          </a:p>
          <a:p>
            <a:pPr marL="342900" indent="-342900">
              <a:spcBef>
                <a:spcPct val="20000"/>
              </a:spcBef>
            </a:pPr>
            <a:r>
              <a:rPr lang="ja-JP" altLang="en-US" sz="2000" kern="0" dirty="0" smtClean="0">
                <a:solidFill>
                  <a:srgbClr val="C00000"/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en-US" altLang="ja-JP" sz="2000" kern="0" dirty="0" smtClean="0">
                <a:solidFill>
                  <a:srgbClr val="C00000"/>
                </a:solidFill>
                <a:latin typeface="メイリオ" pitchFamily="50" charset="-128"/>
                <a:ea typeface="メイリオ" pitchFamily="50" charset="-128"/>
              </a:rPr>
              <a:t>http://www.codeplex.com/vstnet/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3"/>
          <p:cNvSpPr>
            <a:spLocks noGrp="1"/>
          </p:cNvSpPr>
          <p:nvPr>
            <p:ph type="title"/>
          </p:nvPr>
        </p:nvSpPr>
        <p:spPr>
          <a:xfrm>
            <a:off x="357158" y="365109"/>
            <a:ext cx="8229600" cy="634999"/>
          </a:xfrm>
        </p:spPr>
        <p:txBody>
          <a:bodyPr/>
          <a:lstStyle/>
          <a:p>
            <a:pPr algn="l"/>
            <a:r>
              <a:rPr kumimoji="1" lang="ja-JP" altLang="en-US" sz="3600" dirty="0" smtClean="0">
                <a:latin typeface="メイリオ" pitchFamily="50" charset="-128"/>
                <a:ea typeface="メイリオ" pitchFamily="50" charset="-128"/>
              </a:rPr>
              <a:t>自己紹介</a:t>
            </a:r>
            <a:r>
              <a:rPr kumimoji="1" lang="ja-JP" altLang="en-US" sz="320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sz="3200" dirty="0" smtClean="0">
                <a:latin typeface="メイリオ" pitchFamily="50" charset="-128"/>
                <a:ea typeface="メイリオ" pitchFamily="50" charset="-128"/>
              </a:rPr>
              <a:t>– </a:t>
            </a:r>
            <a:r>
              <a:rPr lang="ja-JP" altLang="en-US" sz="3200" dirty="0" smtClean="0">
                <a:latin typeface="メイリオ" pitchFamily="50" charset="-128"/>
                <a:ea typeface="メイリオ" pitchFamily="50" charset="-128"/>
              </a:rPr>
              <a:t>音楽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" name="テキスト プレースホルダ 4"/>
          <p:cNvSpPr>
            <a:spLocks noGrp="1"/>
          </p:cNvSpPr>
          <p:nvPr>
            <p:ph type="body" idx="1"/>
          </p:nvPr>
        </p:nvSpPr>
        <p:spPr>
          <a:xfrm>
            <a:off x="357158" y="1266827"/>
            <a:ext cx="8229600" cy="2662239"/>
          </a:xfrm>
        </p:spPr>
        <p:txBody>
          <a:bodyPr/>
          <a:lstStyle/>
          <a:p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4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歳からエレクトーン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(©YAMAHA)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習ってました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いわゆる絶対音感はちょこっと持っているかも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既成の楽譜を見て弾く専門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採譜（耳コピ）は苦手です 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&gt;&lt;</a:t>
            </a:r>
          </a:p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初見は比較的得意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……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かも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メロディは自然と浮かんでくるものです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pPr>
              <a:buNone/>
            </a:pP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 txBox="1">
            <a:spLocks/>
          </p:cNvSpPr>
          <p:nvPr/>
        </p:nvSpPr>
        <p:spPr bwMode="auto">
          <a:xfrm>
            <a:off x="357158" y="365109"/>
            <a:ext cx="8229600" cy="63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自己紹介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 </a:t>
            </a: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– DTM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idx="1"/>
          </p:nvPr>
        </p:nvSpPr>
        <p:spPr>
          <a:xfrm>
            <a:off x="357158" y="1266827"/>
            <a:ext cx="8229600" cy="4305313"/>
          </a:xfrm>
        </p:spPr>
        <p:txBody>
          <a:bodyPr/>
          <a:lstStyle/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大学生の頃、少しだけかじりました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pPr lvl="1"/>
            <a:r>
              <a:rPr lang="en-US" altLang="ja-JP" sz="2000" dirty="0" smtClean="0">
                <a:latin typeface="メイリオ" pitchFamily="50" charset="-128"/>
                <a:ea typeface="メイリオ" pitchFamily="50" charset="-128"/>
              </a:rPr>
              <a:t>CakeWalk6.0 Standard</a:t>
            </a:r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</a:rPr>
              <a:t>を借りてちょこちょこ</a:t>
            </a:r>
            <a:endParaRPr lang="en-US" altLang="ja-JP" sz="2000" dirty="0" smtClean="0">
              <a:latin typeface="メイリオ" pitchFamily="50" charset="-128"/>
              <a:ea typeface="メイリオ" pitchFamily="50" charset="-128"/>
            </a:endParaRPr>
          </a:p>
          <a:p>
            <a:pPr lvl="1"/>
            <a:r>
              <a:rPr lang="en-US" altLang="ja-JP" sz="2000" dirty="0" smtClean="0">
                <a:latin typeface="メイリオ" pitchFamily="50" charset="-128"/>
                <a:ea typeface="メイリオ" pitchFamily="50" charset="-128"/>
              </a:rPr>
              <a:t>MML</a:t>
            </a:r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</a:rPr>
              <a:t>もちょっとだけ書いたことあります</a:t>
            </a:r>
            <a:endParaRPr lang="en-US" altLang="ja-JP" sz="2000" dirty="0" smtClean="0">
              <a:latin typeface="メイリオ" pitchFamily="50" charset="-128"/>
              <a:ea typeface="メイリオ" pitchFamily="50" charset="-128"/>
            </a:endParaRPr>
          </a:p>
          <a:p>
            <a:pPr lvl="1"/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</a:rPr>
              <a:t>レコンポーザ </a:t>
            </a:r>
            <a:r>
              <a:rPr lang="en-US" altLang="ja-JP" sz="2000" dirty="0" smtClean="0">
                <a:latin typeface="メイリオ" pitchFamily="50" charset="-128"/>
                <a:ea typeface="メイリオ" pitchFamily="50" charset="-128"/>
              </a:rPr>
              <a:t>for Windows</a:t>
            </a:r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</a:rPr>
              <a:t>は持っています（でも使ってない）</a:t>
            </a:r>
            <a:endParaRPr lang="en-US" altLang="ja-JP" sz="20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しばらく聴く専門してました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KORG DS-10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も買ったけど大切に保管されています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VOCALOID2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を機に復帰を企んでいたりいなかったり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個人的には楽譜から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MIDI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化してくれるのがベスト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pPr algn="ctr">
              <a:buNone/>
            </a:pP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DTM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初心者なのでお手柔らかにお願いします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&gt;&lt;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3"/>
          <p:cNvSpPr>
            <a:spLocks noGrp="1"/>
          </p:cNvSpPr>
          <p:nvPr>
            <p:ph type="title"/>
          </p:nvPr>
        </p:nvSpPr>
        <p:spPr>
          <a:xfrm>
            <a:off x="357158" y="365109"/>
            <a:ext cx="8229600" cy="706437"/>
          </a:xfrm>
        </p:spPr>
        <p:txBody>
          <a:bodyPr/>
          <a:lstStyle/>
          <a:p>
            <a:pPr algn="l"/>
            <a:r>
              <a:rPr kumimoji="1" lang="en-US" altLang="ja-JP" sz="3200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Agenda</a:t>
            </a:r>
            <a:endParaRPr kumimoji="1" lang="ja-JP" altLang="en-US" sz="3200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1" name="コンテンツ プレースホルダ 4"/>
          <p:cNvSpPr txBox="1">
            <a:spLocks/>
          </p:cNvSpPr>
          <p:nvPr/>
        </p:nvSpPr>
        <p:spPr bwMode="auto">
          <a:xfrm>
            <a:off x="357158" y="1123951"/>
            <a:ext cx="8215370" cy="416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en-US" altLang="ja-JP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VST</a:t>
            </a:r>
            <a:r>
              <a:rPr kumimoji="1" lang="ja-JP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ってなに？</a:t>
            </a:r>
            <a:endParaRPr kumimoji="1" lang="en-US" altLang="ja-JP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</a:endParaRPr>
          </a:p>
          <a:p>
            <a:pPr marL="800100" lvl="1" indent="-342900">
              <a:spcBef>
                <a:spcPct val="20000"/>
              </a:spcBef>
              <a:buFont typeface="メイリオ" pitchFamily="50" charset="-128"/>
              <a:buChar char="–"/>
            </a:pPr>
            <a:r>
              <a:rPr kumimoji="1" lang="en-US" altLang="ja-JP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plug-in</a:t>
            </a:r>
            <a:r>
              <a:rPr kumimoji="1" lang="ja-JP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による機能の拡張</a:t>
            </a:r>
            <a:endParaRPr kumimoji="1" lang="en-US" altLang="ja-JP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</a:endParaRPr>
          </a:p>
          <a:p>
            <a:pPr marL="800100" lvl="1" indent="-342900">
              <a:spcBef>
                <a:spcPct val="20000"/>
              </a:spcBef>
              <a:buFont typeface="メイリオ" pitchFamily="50" charset="-128"/>
              <a:buChar char="–"/>
            </a:pP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VST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について</a:t>
            </a:r>
            <a:endParaRPr kumimoji="1" lang="en-US" altLang="ja-JP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en-US" altLang="ja-JP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VST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 </a:t>
            </a:r>
            <a:r>
              <a:rPr lang="en-US" altLang="ja-JP" sz="2800" kern="0" dirty="0" smtClean="0">
                <a:latin typeface="メイリオ" pitchFamily="50" charset="-128"/>
                <a:ea typeface="メイリオ" pitchFamily="50" charset="-128"/>
              </a:rPr>
              <a:t>plug-in</a:t>
            </a:r>
            <a:r>
              <a:rPr lang="ja-JP" altLang="en-US" sz="2800" kern="0" dirty="0" smtClean="0">
                <a:latin typeface="メイリオ" pitchFamily="50" charset="-128"/>
                <a:ea typeface="メイリオ" pitchFamily="50" charset="-128"/>
              </a:rPr>
              <a:t>の使い方</a:t>
            </a:r>
            <a:endParaRPr kumimoji="1" lang="en-US" altLang="ja-JP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1" lang="en-US" altLang="ja-JP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Music Studio Producer</a:t>
            </a:r>
            <a:r>
              <a:rPr kumimoji="1" lang="ja-JP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での</a:t>
            </a:r>
            <a:r>
              <a:rPr kumimoji="1" lang="ja-JP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例</a:t>
            </a:r>
            <a:endParaRPr kumimoji="1" lang="en-US" altLang="ja-JP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1" lang="en-US" altLang="ja-JP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VSTHost</a:t>
            </a:r>
            <a:endParaRPr kumimoji="1" lang="en-US" altLang="ja-JP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1" lang="en-US" altLang="ja-JP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.NET</a:t>
            </a:r>
            <a:r>
              <a:rPr kumimoji="1" lang="ja-JP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プログラムからの利用</a:t>
            </a:r>
            <a:endParaRPr kumimoji="1" lang="en-US" altLang="ja-JP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en-US" altLang="ja-JP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VST plug-in</a:t>
            </a:r>
            <a:r>
              <a:rPr kumimoji="1" lang="ja-JP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の作り方</a:t>
            </a:r>
            <a:endParaRPr kumimoji="1" lang="en-US" altLang="ja-JP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3"/>
          <p:cNvSpPr txBox="1">
            <a:spLocks/>
          </p:cNvSpPr>
          <p:nvPr/>
        </p:nvSpPr>
        <p:spPr bwMode="auto">
          <a:xfrm>
            <a:off x="357158" y="2571744"/>
            <a:ext cx="8286808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VST</a:t>
            </a:r>
            <a:r>
              <a:rPr kumimoji="1" lang="ja-JP" altLang="en-US" sz="6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ってなに？</a:t>
            </a:r>
            <a:endParaRPr kumimoji="1" lang="ja-JP" altLang="en-US" sz="66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 txBox="1">
            <a:spLocks/>
          </p:cNvSpPr>
          <p:nvPr/>
        </p:nvSpPr>
        <p:spPr bwMode="auto">
          <a:xfrm>
            <a:off x="357158" y="365109"/>
            <a:ext cx="8229600" cy="63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 kern="0" dirty="0" smtClean="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+mj-cs"/>
              </a:rPr>
              <a:t>シーケンサ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とは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5" name="テキスト プレースホルダ 4"/>
          <p:cNvSpPr txBox="1">
            <a:spLocks/>
          </p:cNvSpPr>
          <p:nvPr/>
        </p:nvSpPr>
        <p:spPr bwMode="auto">
          <a:xfrm>
            <a:off x="357158" y="1357298"/>
            <a:ext cx="8229600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spcCol="0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あらかじめ入力してある手順を自動で再生する装置、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またはソフトウェア。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音楽の分野では電子楽器の制御機器や制御ソフトを指す。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kern="0" dirty="0" smtClean="0">
                <a:latin typeface="メイリオ" pitchFamily="50" charset="-128"/>
                <a:ea typeface="メイリオ" pitchFamily="50" charset="-128"/>
              </a:rPr>
              <a:t>(via ASCII.jp</a:t>
            </a:r>
            <a:r>
              <a:rPr lang="ja-JP" altLang="en-US" kern="0" dirty="0" smtClean="0">
                <a:latin typeface="メイリオ" pitchFamily="50" charset="-128"/>
                <a:ea typeface="メイリオ" pitchFamily="50" charset="-128"/>
              </a:rPr>
              <a:t>デジタル用語辞典</a:t>
            </a:r>
            <a:r>
              <a:rPr lang="en-US" altLang="ja-JP" kern="0" dirty="0" smtClean="0">
                <a:latin typeface="メイリオ" pitchFamily="50" charset="-128"/>
                <a:ea typeface="メイリオ" pitchFamily="50" charset="-128"/>
              </a:rPr>
              <a:t>)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Singer Song Writer</a:t>
            </a:r>
            <a:r>
              <a:rPr lang="ja-JP" altLang="en-US" sz="2400" kern="0" dirty="0" err="1" smtClean="0">
                <a:latin typeface="メイリオ" pitchFamily="50" charset="-128"/>
                <a:ea typeface="メイリオ" pitchFamily="50" charset="-128"/>
              </a:rPr>
              <a:t>、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Sonar</a:t>
            </a:r>
            <a:r>
              <a:rPr lang="ja-JP" altLang="en-US" sz="2400" kern="0" dirty="0" err="1" smtClean="0">
                <a:latin typeface="メイリオ" pitchFamily="50" charset="-128"/>
                <a:ea typeface="メイリオ" pitchFamily="50" charset="-128"/>
              </a:rPr>
              <a:t>、</a:t>
            </a:r>
            <a:r>
              <a:rPr lang="en-US" altLang="ja-JP" sz="2400" kern="0" dirty="0" err="1" smtClean="0">
                <a:latin typeface="メイリオ" pitchFamily="50" charset="-128"/>
                <a:ea typeface="メイリオ" pitchFamily="50" charset="-128"/>
              </a:rPr>
              <a:t>Cubase</a:t>
            </a:r>
            <a:r>
              <a:rPr lang="ja-JP" altLang="en-US" sz="2400" kern="0" dirty="0" err="1" smtClean="0">
                <a:latin typeface="メイリオ" pitchFamily="50" charset="-128"/>
                <a:ea typeface="メイリオ" pitchFamily="50" charset="-128"/>
              </a:rPr>
              <a:t>、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Logic Pro...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どれもシーケンサです。（</a:t>
            </a:r>
            <a:r>
              <a:rPr lang="en-US" altLang="ja-JP" sz="2400" kern="0" dirty="0" smtClean="0">
                <a:latin typeface="メイリオ" pitchFamily="50" charset="-128"/>
                <a:ea typeface="メイリオ" pitchFamily="50" charset="-128"/>
              </a:rPr>
              <a:t>DAW</a:t>
            </a: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とも言います）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 txBox="1">
            <a:spLocks/>
          </p:cNvSpPr>
          <p:nvPr/>
        </p:nvSpPr>
        <p:spPr bwMode="auto">
          <a:xfrm>
            <a:off x="357158" y="365109"/>
            <a:ext cx="8229600" cy="63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シーケンサを拡張する？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5" name="テキスト プレースホルダ 4"/>
          <p:cNvSpPr txBox="1">
            <a:spLocks/>
          </p:cNvSpPr>
          <p:nvPr/>
        </p:nvSpPr>
        <p:spPr bwMode="auto">
          <a:xfrm>
            <a:off x="357158" y="1357298"/>
            <a:ext cx="8229600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spcCol="0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操作の複雑化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アプリケーションの肥大化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アプリケーション動作が重くなりがち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単体製品での機能拡張性の限界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ja-JP" altLang="en-US" sz="3600" kern="0" dirty="0" smtClean="0">
                <a:latin typeface="メイリオ" pitchFamily="50" charset="-128"/>
                <a:ea typeface="メイリオ" pitchFamily="50" charset="-128"/>
              </a:rPr>
              <a:t>⇒ </a:t>
            </a:r>
            <a:r>
              <a:rPr lang="en-US" altLang="ja-JP" sz="3600" kern="0" dirty="0" smtClean="0">
                <a:latin typeface="メイリオ" pitchFamily="50" charset="-128"/>
                <a:ea typeface="メイリオ" pitchFamily="50" charset="-128"/>
              </a:rPr>
              <a:t>plug-in</a:t>
            </a:r>
            <a:r>
              <a:rPr lang="ja-JP" altLang="en-US" sz="3600" kern="0" dirty="0" smtClean="0">
                <a:latin typeface="メイリオ" pitchFamily="50" charset="-128"/>
                <a:ea typeface="メイリオ" pitchFamily="50" charset="-128"/>
              </a:rPr>
              <a:t>化</a:t>
            </a:r>
            <a:endParaRPr lang="en-US" altLang="ja-JP" sz="3600" kern="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 txBox="1">
            <a:spLocks/>
          </p:cNvSpPr>
          <p:nvPr/>
        </p:nvSpPr>
        <p:spPr bwMode="auto">
          <a:xfrm>
            <a:off x="357158" y="365109"/>
            <a:ext cx="8229600" cy="63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plug-in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j-cs"/>
              </a:rPr>
              <a:t>による機能の拡張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j-cs"/>
            </a:endParaRPr>
          </a:p>
        </p:txBody>
      </p:sp>
      <p:sp>
        <p:nvSpPr>
          <p:cNvPr id="5" name="テキスト プレースホルダ 4"/>
          <p:cNvSpPr txBox="1">
            <a:spLocks/>
          </p:cNvSpPr>
          <p:nvPr/>
        </p:nvSpPr>
        <p:spPr bwMode="auto">
          <a:xfrm>
            <a:off x="357158" y="1357298"/>
            <a:ext cx="822960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spcCol="0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シーケンサ提供メーカー各社で様々なアプローチがとられている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一元的な規格があるわけではない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ある意味、好き勝手に規格が乱立している状態</a:t>
            </a:r>
            <a:endParaRPr lang="en-US" altLang="ja-JP" sz="2400" kern="0" dirty="0" smtClean="0">
              <a:latin typeface="メイリオ" pitchFamily="50" charset="-128"/>
              <a:ea typeface="メイリオ" pitchFamily="50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ja-JP" altLang="en-US" sz="2400" kern="0" dirty="0" smtClean="0">
                <a:latin typeface="メイリオ" pitchFamily="50" charset="-128"/>
                <a:ea typeface="メイリオ" pitchFamily="50" charset="-128"/>
              </a:rPr>
              <a:t>仕様の公開・非公開もバラバラ</a:t>
            </a:r>
            <a:endParaRPr lang="en-US" altLang="ja-JP" sz="3600" kern="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3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スライドマスタT30</Template>
  <TotalTime>582</TotalTime>
  <Words>831</Words>
  <Application>Microsoft Office PowerPoint</Application>
  <PresentationFormat>画面に合わせる (4:3)</PresentationFormat>
  <Paragraphs>151</Paragraphs>
  <Slides>20</Slides>
  <Notes>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1" baseType="lpstr">
      <vt:lpstr>スライドマスタT30</vt:lpstr>
      <vt:lpstr>スライド 1</vt:lpstr>
      <vt:lpstr>スライド 2</vt:lpstr>
      <vt:lpstr>自己紹介 – 音楽</vt:lpstr>
      <vt:lpstr>スライド 4</vt:lpstr>
      <vt:lpstr>Agenda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  <vt:lpstr>スライド 13</vt:lpstr>
      <vt:lpstr>スライド 14</vt:lpstr>
      <vt:lpstr>スライド 15</vt:lpstr>
      <vt:lpstr>スライド 16</vt:lpstr>
      <vt:lpstr>スライド 17</vt:lpstr>
      <vt:lpstr>スライド 18</vt:lpstr>
      <vt:lpstr>スライド 19</vt:lpstr>
      <vt:lpstr>スライド 20</vt:lpstr>
    </vt:vector>
  </TitlesOfParts>
  <Company>MK Network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続・C#であそんでみた</dc:title>
  <dc:creator>こくぶんまさひろ</dc:creator>
  <cp:lastModifiedBy>こくぶんまさひろ</cp:lastModifiedBy>
  <cp:revision>58</cp:revision>
  <dcterms:created xsi:type="dcterms:W3CDTF">2009-01-26T14:35:27Z</dcterms:created>
  <dcterms:modified xsi:type="dcterms:W3CDTF">2009-03-01T07:31:08Z</dcterms:modified>
</cp:coreProperties>
</file>