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7"/>
  </p:notesMasterIdLst>
  <p:handoutMasterIdLst>
    <p:handoutMasterId r:id="rId38"/>
  </p:handoutMasterIdLst>
  <p:sldIdLst>
    <p:sldId id="265" r:id="rId2"/>
    <p:sldId id="266" r:id="rId3"/>
    <p:sldId id="267" r:id="rId4"/>
    <p:sldId id="268" r:id="rId5"/>
    <p:sldId id="269" r:id="rId6"/>
    <p:sldId id="270" r:id="rId7"/>
    <p:sldId id="271" r:id="rId8"/>
    <p:sldId id="272" r:id="rId9"/>
    <p:sldId id="274" r:id="rId10"/>
    <p:sldId id="275" r:id="rId11"/>
    <p:sldId id="276" r:id="rId12"/>
    <p:sldId id="277" r:id="rId13"/>
    <p:sldId id="278" r:id="rId14"/>
    <p:sldId id="279" r:id="rId15"/>
    <p:sldId id="280" r:id="rId16"/>
    <p:sldId id="281" r:id="rId17"/>
    <p:sldId id="283" r:id="rId18"/>
    <p:sldId id="284" r:id="rId19"/>
    <p:sldId id="285" r:id="rId20"/>
    <p:sldId id="286" r:id="rId21"/>
    <p:sldId id="287" r:id="rId22"/>
    <p:sldId id="288" r:id="rId23"/>
    <p:sldId id="289" r:id="rId24"/>
    <p:sldId id="290" r:id="rId25"/>
    <p:sldId id="291" r:id="rId26"/>
    <p:sldId id="292" r:id="rId27"/>
    <p:sldId id="293" r:id="rId28"/>
    <p:sldId id="294" r:id="rId29"/>
    <p:sldId id="295" r:id="rId30"/>
    <p:sldId id="297" r:id="rId31"/>
    <p:sldId id="300" r:id="rId32"/>
    <p:sldId id="298" r:id="rId33"/>
    <p:sldId id="301" r:id="rId34"/>
    <p:sldId id="299" r:id="rId35"/>
    <p:sldId id="302" r:id="rId36"/>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95" autoAdjust="0"/>
    <p:restoredTop sz="94750" autoAdjust="0"/>
  </p:normalViewPr>
  <p:slideViewPr>
    <p:cSldViewPr showGuides="1">
      <p:cViewPr varScale="1">
        <p:scale>
          <a:sx n="66" d="100"/>
          <a:sy n="66" d="100"/>
        </p:scale>
        <p:origin x="-546" y="-114"/>
      </p:cViewPr>
      <p:guideLst>
        <p:guide orient="horz" pos="2160"/>
        <p:guide pos="2880"/>
      </p:guideLst>
    </p:cSldViewPr>
  </p:slideViewPr>
  <p:notesTextViewPr>
    <p:cViewPr>
      <p:scale>
        <a:sx n="100" d="100"/>
        <a:sy n="100" d="100"/>
      </p:scale>
      <p:origin x="0" y="0"/>
    </p:cViewPr>
  </p:notesTextViewPr>
  <p:notesViewPr>
    <p:cSldViewPr showGuides="1">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ea typeface="ＭＳ Ｐゴシック" charset="-128"/>
              </a:defRPr>
            </a:lvl1pPr>
          </a:lstStyle>
          <a:p>
            <a:pPr>
              <a:defRPr/>
            </a:pPr>
            <a:fld id="{218CAA79-7F46-46EF-B7FB-63CF40F6A25F}"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ea typeface="ＭＳ Ｐゴシック" charset="-128"/>
              </a:defRPr>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ea typeface="ＭＳ Ｐゴシック" charset="-128"/>
              </a:defRPr>
            </a:lvl1pPr>
          </a:lstStyle>
          <a:p>
            <a:pPr>
              <a:defRPr/>
            </a:pPr>
            <a:r>
              <a:rPr lang="en-US" altLang="ja-JP"/>
              <a:t>2008/09/20</a:t>
            </a:r>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ea typeface="ＭＳ Ｐゴシック" charset="-128"/>
              </a:defRPr>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ea typeface="ＭＳ Ｐゴシック" charset="-128"/>
              </a:defRPr>
            </a:lvl1pPr>
          </a:lstStyle>
          <a:p>
            <a:pPr>
              <a:defRPr/>
            </a:pPr>
            <a:fld id="{D5306ECB-9376-4FAD-91A6-A553E3036C1F}"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hidden">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357188" y="274638"/>
            <a:ext cx="828675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357188" y="1052513"/>
            <a:ext cx="8286750" cy="49482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rPr>
              <a:t>わんくま</a:t>
            </a:r>
            <a:r>
              <a:rPr kumimoji="0" lang="ja-JP" altLang="en-US" sz="2300" dirty="0">
                <a:solidFill>
                  <a:schemeClr val="tx2"/>
                </a:solidFill>
              </a:rPr>
              <a:t>同盟 大阪勉強会 </a:t>
            </a:r>
            <a:r>
              <a:rPr kumimoji="0" lang="en-US" altLang="ja-JP" sz="2300" dirty="0">
                <a:solidFill>
                  <a:schemeClr val="tx2"/>
                </a:solidFill>
              </a:rPr>
              <a:t>#</a:t>
            </a:r>
            <a:r>
              <a:rPr kumimoji="0" lang="en-US" altLang="ja-JP" sz="2300" dirty="0">
                <a:solidFill>
                  <a:schemeClr val="tx2"/>
                </a:solidFill>
              </a:rPr>
              <a:t>26</a:t>
            </a:r>
            <a:endParaRPr kumimoji="0" lang="en-US" altLang="ja-JP" sz="2300" dirty="0">
              <a:solidFill>
                <a:schemeClr val="tx2"/>
              </a:solidFill>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eaLnBrk="0" fontAlgn="base" hangingPunct="0">
        <a:spcBef>
          <a:spcPct val="0"/>
        </a:spcBef>
        <a:spcAft>
          <a:spcPct val="0"/>
        </a:spcAft>
        <a:defRPr kumimoji="1" sz="2400">
          <a:solidFill>
            <a:schemeClr val="tx2"/>
          </a:solidFill>
          <a:latin typeface="+mj-lt"/>
          <a:ea typeface="+mj-ea"/>
          <a:cs typeface="+mj-cs"/>
        </a:defRPr>
      </a:lvl1pPr>
      <a:lvl2pPr algn="ctr" rtl="0" eaLnBrk="0" fontAlgn="base" hangingPunct="0">
        <a:spcBef>
          <a:spcPct val="0"/>
        </a:spcBef>
        <a:spcAft>
          <a:spcPct val="0"/>
        </a:spcAft>
        <a:defRPr kumimoji="1" sz="2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2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2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udori.net/"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mixi.jp/show_friend.pl?id=5281477"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ww.meitanteikun.com/weblog/"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hyperlink" Target="http://kanmisikou.net/lab/imagetwit/" TargetMode="Externa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hyperlink" Target="http://b.hatena.ne.jp/entry/http:/d.hatena.ne.jp/hashy1126/20080601/1212301560"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3" Type="http://schemas.openxmlformats.org/officeDocument/2006/relationships/hyperlink" Target="http://twitter.jp/yomiusi/" TargetMode="External"/><Relationship Id="rId2" Type="http://schemas.openxmlformats.org/officeDocument/2006/relationships/hyperlink" Target="http://b.hatena.ne.jp/yomiusi/" TargetMode="External"/><Relationship Id="rId1" Type="http://schemas.openxmlformats.org/officeDocument/2006/relationships/slideLayout" Target="../slideLayouts/slideLayout7.xml"/><Relationship Id="rId4" Type="http://schemas.openxmlformats.org/officeDocument/2006/relationships/hyperlink" Target="http://h.hatena.ne.jp/yomiusi/"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hyperlink" Target="http://www.axeeffect.jp/fmp/" TargetMode="Externa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yomiusa.com/ai.html"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3"/>
          <p:cNvSpPr>
            <a:spLocks noGrp="1"/>
          </p:cNvSpPr>
          <p:nvPr>
            <p:ph type="ctrTitle"/>
          </p:nvPr>
        </p:nvSpPr>
        <p:spPr/>
        <p:txBody>
          <a:bodyPr/>
          <a:lstStyle/>
          <a:p>
            <a:pPr eaLnBrk="1" hangingPunct="1"/>
            <a:r>
              <a:rPr lang="ja-JP" altLang="en-US" smtClean="0"/>
              <a:t>人工無脳界隈とうしの紹介</a:t>
            </a:r>
          </a:p>
        </p:txBody>
      </p:sp>
      <p:sp>
        <p:nvSpPr>
          <p:cNvPr id="2051" name="サブタイトル 4"/>
          <p:cNvSpPr>
            <a:spLocks noGrp="1"/>
          </p:cNvSpPr>
          <p:nvPr>
            <p:ph type="subTitle" idx="1"/>
          </p:nvPr>
        </p:nvSpPr>
        <p:spPr/>
        <p:txBody>
          <a:bodyPr/>
          <a:lstStyle/>
          <a:p>
            <a:pPr eaLnBrk="1" hangingPunct="1"/>
            <a:r>
              <a:rPr lang="en-US" altLang="ja-JP" smtClean="0"/>
              <a:t>Hashy(hatena id:hashy1126)</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タイトル 1"/>
          <p:cNvSpPr>
            <a:spLocks noGrp="1"/>
          </p:cNvSpPr>
          <p:nvPr>
            <p:ph type="title" idx="4294967295"/>
          </p:nvPr>
        </p:nvSpPr>
        <p:spPr/>
        <p:txBody>
          <a:bodyPr/>
          <a:lstStyle/>
          <a:p>
            <a:pPr eaLnBrk="1" hangingPunct="1"/>
            <a:r>
              <a:rPr lang="ja-JP" altLang="en-US" smtClean="0"/>
              <a:t>酢鶏</a:t>
            </a:r>
          </a:p>
        </p:txBody>
      </p:sp>
      <p:sp>
        <p:nvSpPr>
          <p:cNvPr id="26627" name="テキスト プレースホルダ 2"/>
          <p:cNvSpPr>
            <a:spLocks noGrp="1"/>
          </p:cNvSpPr>
          <p:nvPr>
            <p:ph type="body" idx="4294967295"/>
          </p:nvPr>
        </p:nvSpPr>
        <p:spPr>
          <a:xfrm>
            <a:off x="357188" y="1052513"/>
            <a:ext cx="5078412" cy="4968875"/>
          </a:xfrm>
        </p:spPr>
        <p:txBody>
          <a:bodyPr/>
          <a:lstStyle/>
          <a:p>
            <a:pPr eaLnBrk="1" hangingPunct="1"/>
            <a:r>
              <a:rPr lang="en-US" altLang="ja-JP" smtClean="0">
                <a:hlinkClick r:id="rId2"/>
              </a:rPr>
              <a:t>http://sudori.net/</a:t>
            </a:r>
            <a:endParaRPr lang="ja-JP" altLang="en-US" smtClean="0"/>
          </a:p>
          <a:p>
            <a:pPr eaLnBrk="1" hangingPunct="1"/>
            <a:r>
              <a:rPr lang="ja-JP" altLang="en-US" smtClean="0"/>
              <a:t>作者：</a:t>
            </a:r>
            <a:r>
              <a:rPr lang="ja-JP" altLang="ja-JP" smtClean="0"/>
              <a:t>Lanタソ さん</a:t>
            </a:r>
          </a:p>
          <a:p>
            <a:pPr eaLnBrk="1" hangingPunct="1"/>
            <a:r>
              <a:rPr lang="en-US" altLang="ja-JP" smtClean="0"/>
              <a:t>PHP+DB(MySQL)+(</a:t>
            </a:r>
            <a:r>
              <a:rPr lang="ja-JP" altLang="en-US" smtClean="0"/>
              <a:t>形態素解析</a:t>
            </a:r>
            <a:r>
              <a:rPr lang="en-US" altLang="ja-JP" smtClean="0"/>
              <a:t>)</a:t>
            </a:r>
          </a:p>
          <a:p>
            <a:pPr eaLnBrk="1" hangingPunct="1"/>
            <a:r>
              <a:rPr lang="en-US" altLang="ja-JP" smtClean="0"/>
              <a:t>IRC</a:t>
            </a:r>
            <a:r>
              <a:rPr lang="ja-JP" altLang="en-US" smtClean="0"/>
              <a:t> ・ </a:t>
            </a:r>
            <a:r>
              <a:rPr lang="en-US" altLang="ja-JP" smtClean="0"/>
              <a:t>blog</a:t>
            </a:r>
            <a:r>
              <a:rPr lang="ja-JP" altLang="en-US" smtClean="0"/>
              <a:t> ・ </a:t>
            </a:r>
            <a:r>
              <a:rPr lang="en-US" altLang="ja-JP" smtClean="0"/>
              <a:t>mixi</a:t>
            </a:r>
            <a:r>
              <a:rPr lang="ja-JP" altLang="en-US" smtClean="0"/>
              <a:t> ・ </a:t>
            </a:r>
            <a:r>
              <a:rPr lang="en-US" altLang="ja-JP" smtClean="0"/>
              <a:t>twitter</a:t>
            </a:r>
            <a:r>
              <a:rPr lang="ja-JP" altLang="en-US" smtClean="0"/>
              <a:t>・・・（ミニブログにも）</a:t>
            </a:r>
          </a:p>
        </p:txBody>
      </p:sp>
      <p:pic>
        <p:nvPicPr>
          <p:cNvPr id="26629" name="Picture 5"/>
          <p:cNvPicPr>
            <a:picLocks noChangeAspect="1" noChangeArrowheads="1"/>
          </p:cNvPicPr>
          <p:nvPr/>
        </p:nvPicPr>
        <p:blipFill>
          <a:blip r:embed="rId3"/>
          <a:srcRect/>
          <a:stretch>
            <a:fillRect/>
          </a:stretch>
        </p:blipFill>
        <p:spPr bwMode="auto">
          <a:xfrm>
            <a:off x="5580063" y="1484313"/>
            <a:ext cx="2867025" cy="28670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title" idx="4294967295"/>
          </p:nvPr>
        </p:nvSpPr>
        <p:spPr/>
        <p:txBody>
          <a:bodyPr/>
          <a:lstStyle/>
          <a:p>
            <a:pPr eaLnBrk="1" hangingPunct="1"/>
            <a:r>
              <a:rPr lang="ja-JP" altLang="en-US" smtClean="0"/>
              <a:t>めだか</a:t>
            </a:r>
          </a:p>
        </p:txBody>
      </p:sp>
      <p:sp>
        <p:nvSpPr>
          <p:cNvPr id="27651" name="テキスト プレースホルダ 2"/>
          <p:cNvSpPr>
            <a:spLocks noGrp="1"/>
          </p:cNvSpPr>
          <p:nvPr>
            <p:ph type="body" idx="4294967295"/>
          </p:nvPr>
        </p:nvSpPr>
        <p:spPr>
          <a:xfrm>
            <a:off x="357188" y="1052513"/>
            <a:ext cx="5078412" cy="4968875"/>
          </a:xfrm>
        </p:spPr>
        <p:txBody>
          <a:bodyPr/>
          <a:lstStyle/>
          <a:p>
            <a:pPr eaLnBrk="1" hangingPunct="1"/>
            <a:r>
              <a:rPr lang="en-US" altLang="ja-JP" smtClean="0">
                <a:hlinkClick r:id="rId2"/>
              </a:rPr>
              <a:t>http</a:t>
            </a:r>
            <a:r>
              <a:rPr lang="en-US" altLang="en-US" smtClean="0">
                <a:hlinkClick r:id="rId2"/>
              </a:rPr>
              <a:t>://mixi.jp/show_friend.pl?id=5281477</a:t>
            </a:r>
            <a:endParaRPr lang="en-US" altLang="en-US" smtClean="0"/>
          </a:p>
          <a:p>
            <a:pPr eaLnBrk="1" hangingPunct="1"/>
            <a:r>
              <a:rPr lang="ja-JP" altLang="en-US" smtClean="0"/>
              <a:t>作者：</a:t>
            </a:r>
            <a:r>
              <a:rPr lang="ja-JP" altLang="ja-JP" smtClean="0"/>
              <a:t>サロンパス</a:t>
            </a:r>
            <a:r>
              <a:rPr lang="ja-JP" altLang="en-US" smtClean="0"/>
              <a:t> </a:t>
            </a:r>
            <a:r>
              <a:rPr lang="ja-JP" altLang="ja-JP" smtClean="0"/>
              <a:t>さん</a:t>
            </a:r>
          </a:p>
          <a:p>
            <a:pPr eaLnBrk="1" hangingPunct="1"/>
            <a:r>
              <a:rPr lang="en-US" altLang="ja-JP" smtClean="0"/>
              <a:t>Ruby (Sixamo) </a:t>
            </a:r>
          </a:p>
          <a:p>
            <a:pPr eaLnBrk="1" hangingPunct="1"/>
            <a:r>
              <a:rPr lang="en-US" altLang="ja-JP" smtClean="0"/>
              <a:t>IRC</a:t>
            </a:r>
            <a:r>
              <a:rPr lang="ja-JP" altLang="en-US" smtClean="0"/>
              <a:t> ・ </a:t>
            </a:r>
            <a:r>
              <a:rPr lang="en-US" altLang="ja-JP" smtClean="0"/>
              <a:t>mixi</a:t>
            </a:r>
            <a:r>
              <a:rPr lang="ja-JP" altLang="en-US" smtClean="0"/>
              <a:t> ・・・</a:t>
            </a:r>
            <a:br>
              <a:rPr lang="ja-JP" altLang="en-US" smtClean="0"/>
            </a:br>
            <a:r>
              <a:rPr lang="ja-JP" altLang="en-US" smtClean="0"/>
              <a:t>（ミニブログにも）</a:t>
            </a:r>
          </a:p>
        </p:txBody>
      </p:sp>
      <p:pic>
        <p:nvPicPr>
          <p:cNvPr id="27653" name="Picture 5"/>
          <p:cNvPicPr>
            <a:picLocks noChangeAspect="1" noChangeArrowheads="1"/>
          </p:cNvPicPr>
          <p:nvPr/>
        </p:nvPicPr>
        <p:blipFill>
          <a:blip r:embed="rId3"/>
          <a:srcRect/>
          <a:stretch>
            <a:fillRect/>
          </a:stretch>
        </p:blipFill>
        <p:spPr bwMode="auto">
          <a:xfrm>
            <a:off x="5508625" y="1412875"/>
            <a:ext cx="2938463" cy="269398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idx="4294967295"/>
          </p:nvPr>
        </p:nvSpPr>
        <p:spPr/>
        <p:txBody>
          <a:bodyPr/>
          <a:lstStyle/>
          <a:p>
            <a:pPr eaLnBrk="1" hangingPunct="1"/>
            <a:r>
              <a:rPr lang="ja-JP" altLang="en-US" smtClean="0"/>
              <a:t>名探偵君</a:t>
            </a:r>
          </a:p>
        </p:txBody>
      </p:sp>
      <p:sp>
        <p:nvSpPr>
          <p:cNvPr id="28675" name="テキスト プレースホルダ 2"/>
          <p:cNvSpPr>
            <a:spLocks noGrp="1"/>
          </p:cNvSpPr>
          <p:nvPr>
            <p:ph type="body" idx="4294967295"/>
          </p:nvPr>
        </p:nvSpPr>
        <p:spPr>
          <a:xfrm>
            <a:off x="357188" y="1052513"/>
            <a:ext cx="5799137" cy="4968875"/>
          </a:xfrm>
        </p:spPr>
        <p:txBody>
          <a:bodyPr/>
          <a:lstStyle/>
          <a:p>
            <a:pPr eaLnBrk="1" hangingPunct="1"/>
            <a:r>
              <a:rPr lang="en-US" altLang="en-US" smtClean="0">
                <a:hlinkClick r:id="rId2"/>
              </a:rPr>
              <a:t>http://www.meitanteikun.com/weblog/</a:t>
            </a:r>
            <a:endParaRPr lang="en-US" altLang="en-US" smtClean="0"/>
          </a:p>
          <a:p>
            <a:pPr eaLnBrk="1" hangingPunct="1"/>
            <a:r>
              <a:rPr lang="ja-JP" altLang="en-US" smtClean="0"/>
              <a:t>作者：</a:t>
            </a:r>
            <a:r>
              <a:rPr lang="ja-JP" altLang="ja-JP" smtClean="0"/>
              <a:t>ちゃ さん</a:t>
            </a:r>
          </a:p>
          <a:p>
            <a:pPr eaLnBrk="1" hangingPunct="1"/>
            <a:r>
              <a:rPr lang="en-US" altLang="ja-JP" smtClean="0"/>
              <a:t>Perl</a:t>
            </a:r>
            <a:r>
              <a:rPr lang="ja-JP" altLang="en-US" smtClean="0"/>
              <a:t>で作った自作のメインエンジンにマスオや</a:t>
            </a:r>
            <a:r>
              <a:rPr lang="en-US" altLang="ja-JP" smtClean="0"/>
              <a:t>sixamo</a:t>
            </a:r>
            <a:r>
              <a:rPr lang="ja-JP" altLang="en-US" smtClean="0"/>
              <a:t>や自作のサブエンジンをいくつか搭載した感じ </a:t>
            </a:r>
          </a:p>
          <a:p>
            <a:pPr eaLnBrk="1" hangingPunct="1"/>
            <a:r>
              <a:rPr lang="ja-JP" altLang="en-US" smtClean="0"/>
              <a:t>音声合成エンジンもある</a:t>
            </a:r>
          </a:p>
          <a:p>
            <a:pPr eaLnBrk="1" hangingPunct="1"/>
            <a:r>
              <a:rPr lang="en-US" altLang="ja-JP" smtClean="0"/>
              <a:t>Mixi </a:t>
            </a:r>
            <a:r>
              <a:rPr lang="ja-JP" altLang="en-US" smtClean="0"/>
              <a:t>・</a:t>
            </a:r>
            <a:r>
              <a:rPr lang="en-US" altLang="ja-JP" smtClean="0"/>
              <a:t> blog</a:t>
            </a:r>
            <a:r>
              <a:rPr lang="ja-JP" altLang="en-US" smtClean="0"/>
              <a:t>・</a:t>
            </a:r>
            <a:r>
              <a:rPr lang="en-US" altLang="ja-JP" smtClean="0"/>
              <a:t>timelog</a:t>
            </a:r>
            <a:r>
              <a:rPr lang="ja-JP" altLang="en-US" smtClean="0"/>
              <a:t>・</a:t>
            </a:r>
            <a:r>
              <a:rPr lang="en-US" altLang="ja-JP" smtClean="0"/>
              <a:t>twitter</a:t>
            </a:r>
          </a:p>
        </p:txBody>
      </p:sp>
      <p:pic>
        <p:nvPicPr>
          <p:cNvPr id="28677" name="Picture 5"/>
          <p:cNvPicPr>
            <a:picLocks noChangeAspect="1" noChangeArrowheads="1"/>
          </p:cNvPicPr>
          <p:nvPr/>
        </p:nvPicPr>
        <p:blipFill>
          <a:blip r:embed="rId3"/>
          <a:srcRect/>
          <a:stretch>
            <a:fillRect/>
          </a:stretch>
        </p:blipFill>
        <p:spPr bwMode="auto">
          <a:xfrm>
            <a:off x="6011863" y="1557338"/>
            <a:ext cx="2532062" cy="25320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タイトル 1"/>
          <p:cNvSpPr>
            <a:spLocks noGrp="1"/>
          </p:cNvSpPr>
          <p:nvPr>
            <p:ph type="title" idx="4294967295"/>
          </p:nvPr>
        </p:nvSpPr>
        <p:spPr/>
        <p:txBody>
          <a:bodyPr/>
          <a:lstStyle/>
          <a:p>
            <a:pPr eaLnBrk="1" hangingPunct="1"/>
            <a:r>
              <a:rPr lang="ja-JP" altLang="en-US" smtClean="0"/>
              <a:t>紹介のまとめ</a:t>
            </a:r>
          </a:p>
        </p:txBody>
      </p:sp>
      <p:sp>
        <p:nvSpPr>
          <p:cNvPr id="29699" name="テキスト プレースホルダ 2"/>
          <p:cNvSpPr>
            <a:spLocks noGrp="1"/>
          </p:cNvSpPr>
          <p:nvPr>
            <p:ph type="body" idx="4294967295"/>
          </p:nvPr>
        </p:nvSpPr>
        <p:spPr>
          <a:xfrm>
            <a:off x="357188" y="1052513"/>
            <a:ext cx="8247062" cy="4968875"/>
          </a:xfrm>
        </p:spPr>
        <p:txBody>
          <a:bodyPr/>
          <a:lstStyle/>
          <a:p>
            <a:pPr eaLnBrk="1" hangingPunct="1"/>
            <a:r>
              <a:rPr lang="ja-JP" altLang="en-US" smtClean="0"/>
              <a:t>すべて自作されている方から、人工無脳エンジンを利用したものまで様々あります</a:t>
            </a:r>
          </a:p>
          <a:p>
            <a:pPr eaLnBrk="1" hangingPunct="1"/>
            <a:r>
              <a:rPr lang="ja-JP" altLang="en-US" smtClean="0"/>
              <a:t>様々な言語で開発されています</a:t>
            </a:r>
          </a:p>
          <a:p>
            <a:pPr eaLnBrk="1" hangingPunct="1"/>
            <a:r>
              <a:rPr lang="ja-JP" altLang="en-US" smtClean="0"/>
              <a:t>ちなみに、</a:t>
            </a:r>
            <a:r>
              <a:rPr lang="en-US" altLang="ja-JP" smtClean="0"/>
              <a:t>WindowsLive</a:t>
            </a:r>
            <a:r>
              <a:rPr lang="ja-JP" altLang="en-US" smtClean="0"/>
              <a:t>メッセンジャーに、「まいこ」というアドバイザーがいますが、人工無脳だそうです</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タイトル 1"/>
          <p:cNvSpPr>
            <a:spLocks noGrp="1"/>
          </p:cNvSpPr>
          <p:nvPr>
            <p:ph type="title" idx="4294967295"/>
          </p:nvPr>
        </p:nvSpPr>
        <p:spPr/>
        <p:txBody>
          <a:bodyPr/>
          <a:lstStyle/>
          <a:p>
            <a:pPr eaLnBrk="1" hangingPunct="1"/>
            <a:r>
              <a:rPr lang="ja-JP" altLang="en-US" smtClean="0"/>
              <a:t>うし＠お話プログラム</a:t>
            </a:r>
          </a:p>
        </p:txBody>
      </p:sp>
      <p:sp>
        <p:nvSpPr>
          <p:cNvPr id="30723" name="テキスト プレースホルダ 2"/>
          <p:cNvSpPr>
            <a:spLocks noGrp="1"/>
          </p:cNvSpPr>
          <p:nvPr>
            <p:ph type="body" idx="4294967295"/>
          </p:nvPr>
        </p:nvSpPr>
        <p:spPr>
          <a:xfrm>
            <a:off x="357188" y="1052513"/>
            <a:ext cx="4791075" cy="4968875"/>
          </a:xfrm>
        </p:spPr>
        <p:txBody>
          <a:bodyPr/>
          <a:lstStyle/>
          <a:p>
            <a:pPr eaLnBrk="1" hangingPunct="1"/>
            <a:r>
              <a:rPr lang="ja-JP" altLang="en-US" smtClean="0"/>
              <a:t>もともとは、うさぎ（よみうさ）の代わり</a:t>
            </a:r>
          </a:p>
          <a:p>
            <a:pPr eaLnBrk="1" hangingPunct="1"/>
            <a:r>
              <a:rPr lang="en-US" altLang="ja-JP" smtClean="0"/>
              <a:t>Yomiusa </a:t>
            </a:r>
            <a:r>
              <a:rPr lang="ja-JP" altLang="en-US" smtClean="0"/>
              <a:t>→ </a:t>
            </a:r>
            <a:r>
              <a:rPr lang="en-US" altLang="ja-JP" smtClean="0"/>
              <a:t>yomiusi</a:t>
            </a:r>
            <a:r>
              <a:rPr lang="ja-JP" altLang="en-US" smtClean="0"/>
              <a:t>で「うし」</a:t>
            </a:r>
          </a:p>
          <a:p>
            <a:pPr eaLnBrk="1" hangingPunct="1"/>
            <a:r>
              <a:rPr lang="en-US" altLang="ja-JP" smtClean="0"/>
              <a:t>Mixi</a:t>
            </a:r>
            <a:r>
              <a:rPr lang="ja-JP" altLang="en-US" smtClean="0"/>
              <a:t>では最初「うし＠人工無脳」としていたが、理解できない方が多かったので「うし＠お話プログラム」に</a:t>
            </a:r>
          </a:p>
        </p:txBody>
      </p:sp>
      <p:pic>
        <p:nvPicPr>
          <p:cNvPr id="30724" name="Picture 4"/>
          <p:cNvPicPr>
            <a:picLocks noChangeAspect="1" noChangeArrowheads="1"/>
          </p:cNvPicPr>
          <p:nvPr/>
        </p:nvPicPr>
        <p:blipFill>
          <a:blip r:embed="rId2"/>
          <a:srcRect/>
          <a:stretch>
            <a:fillRect/>
          </a:stretch>
        </p:blipFill>
        <p:spPr bwMode="auto">
          <a:xfrm>
            <a:off x="5148263" y="2060575"/>
            <a:ext cx="3240087" cy="26511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タイトル 1"/>
          <p:cNvSpPr>
            <a:spLocks noGrp="1"/>
          </p:cNvSpPr>
          <p:nvPr>
            <p:ph type="title" idx="4294967295"/>
          </p:nvPr>
        </p:nvSpPr>
        <p:spPr/>
        <p:txBody>
          <a:bodyPr/>
          <a:lstStyle/>
          <a:p>
            <a:pPr eaLnBrk="1" hangingPunct="1"/>
            <a:r>
              <a:rPr lang="ja-JP" altLang="en-US" smtClean="0"/>
              <a:t>うしとお話できる場所</a:t>
            </a:r>
          </a:p>
        </p:txBody>
      </p:sp>
      <p:sp>
        <p:nvSpPr>
          <p:cNvPr id="31747" name="テキスト プレースホルダ 2"/>
          <p:cNvSpPr>
            <a:spLocks noGrp="1"/>
          </p:cNvSpPr>
          <p:nvPr>
            <p:ph type="body" idx="4294967295"/>
          </p:nvPr>
        </p:nvSpPr>
        <p:spPr>
          <a:xfrm>
            <a:off x="357188" y="1052513"/>
            <a:ext cx="7886700" cy="4968875"/>
          </a:xfrm>
        </p:spPr>
        <p:txBody>
          <a:bodyPr/>
          <a:lstStyle/>
          <a:p>
            <a:pPr eaLnBrk="1" hangingPunct="1"/>
            <a:r>
              <a:rPr lang="en-US" altLang="ja-JP" smtClean="0"/>
              <a:t>IRC</a:t>
            </a:r>
            <a:r>
              <a:rPr lang="ja-JP" altLang="en-US" smtClean="0"/>
              <a:t>（</a:t>
            </a:r>
            <a:r>
              <a:rPr lang="en-US" altLang="ja-JP" smtClean="0"/>
              <a:t>WIDE)</a:t>
            </a:r>
          </a:p>
          <a:p>
            <a:pPr eaLnBrk="1" hangingPunct="1"/>
            <a:r>
              <a:rPr lang="ja-JP" altLang="en-US" smtClean="0"/>
              <a:t>はてなブックマーク</a:t>
            </a:r>
          </a:p>
          <a:p>
            <a:pPr eaLnBrk="1" hangingPunct="1"/>
            <a:r>
              <a:rPr lang="en-US" altLang="ja-JP" smtClean="0"/>
              <a:t>Twitter</a:t>
            </a:r>
          </a:p>
          <a:p>
            <a:pPr eaLnBrk="1" hangingPunct="1"/>
            <a:r>
              <a:rPr lang="en-US" altLang="ja-JP" smtClean="0"/>
              <a:t>Mixi</a:t>
            </a:r>
          </a:p>
          <a:p>
            <a:pPr eaLnBrk="1" hangingPunct="1"/>
            <a:r>
              <a:rPr lang="ja-JP" altLang="en-US" smtClean="0"/>
              <a:t>はてなハイク</a:t>
            </a:r>
          </a:p>
          <a:p>
            <a:pPr eaLnBrk="1" hangingPunct="1">
              <a:buFontTx/>
              <a:buNone/>
            </a:pPr>
            <a:r>
              <a:rPr lang="ja-JP" altLang="en-US" smtClean="0"/>
              <a:t/>
            </a:r>
            <a:br>
              <a:rPr lang="ja-JP" altLang="en-US" smtClean="0"/>
            </a:br>
            <a:r>
              <a:rPr lang="ja-JP" altLang="en-US" smtClean="0"/>
              <a:t>昔は</a:t>
            </a:r>
            <a:r>
              <a:rPr lang="en-US" altLang="ja-JP" smtClean="0"/>
              <a:t>blog/</a:t>
            </a:r>
            <a:r>
              <a:rPr lang="ja-JP" altLang="en-US" smtClean="0"/>
              <a:t>メール</a:t>
            </a:r>
            <a:r>
              <a:rPr lang="en-US" altLang="ja-JP" smtClean="0"/>
              <a:t>/</a:t>
            </a:r>
            <a:r>
              <a:rPr lang="ja-JP" altLang="en-US" smtClean="0"/>
              <a:t>チャット</a:t>
            </a:r>
            <a:r>
              <a:rPr lang="en-US" altLang="ja-JP" smtClean="0"/>
              <a:t>/XML-RPC</a:t>
            </a:r>
            <a:r>
              <a:rPr lang="ja-JP" altLang="en-US" smtClean="0"/>
              <a:t>サーバを公開していたことがありました</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p:cNvSpPr>
            <a:spLocks noGrp="1"/>
          </p:cNvSpPr>
          <p:nvPr>
            <p:ph type="title" idx="4294967295"/>
          </p:nvPr>
        </p:nvSpPr>
        <p:spPr/>
        <p:txBody>
          <a:bodyPr/>
          <a:lstStyle/>
          <a:p>
            <a:pPr eaLnBrk="1" hangingPunct="1"/>
            <a:r>
              <a:rPr lang="ja-JP" altLang="en-US" smtClean="0"/>
              <a:t>うしの構造</a:t>
            </a:r>
            <a:endParaRPr lang="en-US" altLang="ja-JP" smtClean="0"/>
          </a:p>
        </p:txBody>
      </p:sp>
      <p:sp>
        <p:nvSpPr>
          <p:cNvPr id="32771" name="テキスト プレースホルダ 2"/>
          <p:cNvSpPr>
            <a:spLocks noGrp="1"/>
          </p:cNvSpPr>
          <p:nvPr>
            <p:ph type="body" idx="4294967295"/>
          </p:nvPr>
        </p:nvSpPr>
        <p:spPr>
          <a:xfrm>
            <a:off x="357188" y="1052513"/>
            <a:ext cx="7886700" cy="4968875"/>
          </a:xfrm>
        </p:spPr>
        <p:txBody>
          <a:bodyPr/>
          <a:lstStyle/>
          <a:p>
            <a:pPr eaLnBrk="1" hangingPunct="1"/>
            <a:r>
              <a:rPr lang="ja-JP" altLang="en-US" smtClean="0"/>
              <a:t>クライアントサーバ形式</a:t>
            </a:r>
          </a:p>
          <a:p>
            <a:pPr eaLnBrk="1" hangingPunct="1"/>
            <a:r>
              <a:rPr lang="ja-JP" altLang="en-US" smtClean="0"/>
              <a:t>サーバとなる人工無脳エンジンは、</a:t>
            </a:r>
            <a:r>
              <a:rPr lang="en-US" altLang="ja-JP" smtClean="0"/>
              <a:t>Ruby </a:t>
            </a:r>
            <a:r>
              <a:rPr lang="ja-JP" altLang="en-US" smtClean="0"/>
              <a:t>で記述された </a:t>
            </a:r>
            <a:r>
              <a:rPr lang="en-US" altLang="ja-JP" smtClean="0"/>
              <a:t>sixamo </a:t>
            </a:r>
            <a:r>
              <a:rPr lang="ja-JP" altLang="en-US" smtClean="0"/>
              <a:t>エンジンを使用</a:t>
            </a:r>
          </a:p>
          <a:p>
            <a:pPr eaLnBrk="1" hangingPunct="1"/>
            <a:r>
              <a:rPr lang="ja-JP" altLang="en-US" smtClean="0"/>
              <a:t>クライアント側は </a:t>
            </a:r>
            <a:r>
              <a:rPr lang="en-US" altLang="ja-JP" smtClean="0"/>
              <a:t>Perl</a:t>
            </a:r>
          </a:p>
          <a:p>
            <a:pPr eaLnBrk="1" hangingPunct="1"/>
            <a:r>
              <a:rPr lang="ja-JP" altLang="en-US" smtClean="0"/>
              <a:t>初期は自宅サーバ（玄箱に</a:t>
            </a:r>
            <a:r>
              <a:rPr lang="en-US" altLang="ja-JP" smtClean="0"/>
              <a:t>linux</a:t>
            </a:r>
            <a:r>
              <a:rPr lang="ja-JP" altLang="en-US" smtClean="0"/>
              <a:t>）</a:t>
            </a:r>
            <a:br>
              <a:rPr lang="ja-JP" altLang="en-US" smtClean="0"/>
            </a:br>
            <a:r>
              <a:rPr lang="ja-JP" altLang="en-US" smtClean="0"/>
              <a:t>現在はレンタルサーバ（専用サーバ）を使用</a:t>
            </a:r>
            <a:br>
              <a:rPr lang="ja-JP" altLang="en-US" smtClean="0"/>
            </a:br>
            <a:r>
              <a:rPr lang="ja-JP" altLang="en-US" smtClean="0"/>
              <a:t>コストの関係で</a:t>
            </a:r>
            <a:r>
              <a:rPr lang="en-US" altLang="ja-JP" smtClean="0"/>
              <a:t>VPS</a:t>
            </a:r>
            <a:r>
              <a:rPr lang="ja-JP" altLang="en-US" smtClean="0"/>
              <a:t>サーバを検討中</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タイトル 1"/>
          <p:cNvSpPr>
            <a:spLocks noGrp="1"/>
          </p:cNvSpPr>
          <p:nvPr>
            <p:ph type="title" idx="4294967295"/>
          </p:nvPr>
        </p:nvSpPr>
        <p:spPr/>
        <p:txBody>
          <a:bodyPr/>
          <a:lstStyle/>
          <a:p>
            <a:pPr eaLnBrk="1" hangingPunct="1"/>
            <a:r>
              <a:rPr lang="ja-JP" altLang="en-US" smtClean="0"/>
              <a:t>サーバクライアント形式の理由</a:t>
            </a:r>
            <a:endParaRPr lang="en-US" altLang="ja-JP" smtClean="0"/>
          </a:p>
        </p:txBody>
      </p:sp>
      <p:sp>
        <p:nvSpPr>
          <p:cNvPr id="34819" name="テキスト プレースホルダ 2"/>
          <p:cNvSpPr>
            <a:spLocks noGrp="1"/>
          </p:cNvSpPr>
          <p:nvPr>
            <p:ph type="body" idx="4294967295"/>
          </p:nvPr>
        </p:nvSpPr>
        <p:spPr>
          <a:xfrm>
            <a:off x="357188" y="1052513"/>
            <a:ext cx="7886700" cy="4968875"/>
          </a:xfrm>
        </p:spPr>
        <p:txBody>
          <a:bodyPr/>
          <a:lstStyle/>
          <a:p>
            <a:pPr eaLnBrk="1" hangingPunct="1"/>
            <a:r>
              <a:rPr lang="ja-JP" altLang="en-US" smtClean="0"/>
              <a:t>メリット</a:t>
            </a:r>
          </a:p>
          <a:p>
            <a:pPr lvl="1" eaLnBrk="1" hangingPunct="1"/>
            <a:r>
              <a:rPr lang="ja-JP" altLang="en-US" smtClean="0"/>
              <a:t>マルチプラットホーム</a:t>
            </a:r>
          </a:p>
          <a:p>
            <a:pPr lvl="1" eaLnBrk="1" hangingPunct="1"/>
            <a:r>
              <a:rPr lang="ja-JP" altLang="en-US" smtClean="0"/>
              <a:t>負荷分散</a:t>
            </a:r>
          </a:p>
          <a:p>
            <a:pPr lvl="1" eaLnBrk="1" hangingPunct="1"/>
            <a:r>
              <a:rPr lang="ja-JP" altLang="en-US" smtClean="0"/>
              <a:t>エンジンと各サービスへのアクセスする処理を分離できる</a:t>
            </a:r>
          </a:p>
          <a:p>
            <a:pPr lvl="1" eaLnBrk="1" hangingPunct="1"/>
            <a:r>
              <a:rPr lang="ja-JP" altLang="en-US" smtClean="0"/>
              <a:t>プロトコルを決めてしまえば機能追加が楽</a:t>
            </a:r>
          </a:p>
          <a:p>
            <a:pPr lvl="1" eaLnBrk="1" hangingPunct="1"/>
            <a:r>
              <a:rPr lang="ja-JP" altLang="en-US" smtClean="0"/>
              <a:t>排他構造がシンプル</a:t>
            </a:r>
            <a:br>
              <a:rPr lang="ja-JP" altLang="en-US" smtClean="0"/>
            </a:br>
            <a:r>
              <a:rPr lang="ja-JP" altLang="en-US" smtClean="0"/>
              <a:t>会話の辞書ファイルへの排他処理を考える必要がない。</a:t>
            </a:r>
            <a:r>
              <a:rPr lang="en-US" altLang="ja-JP" smtClean="0"/>
              <a:t>DB</a:t>
            </a:r>
            <a:r>
              <a:rPr lang="ja-JP" altLang="en-US" smtClean="0"/>
              <a:t>使えばいいんだけど</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タイトル 1"/>
          <p:cNvSpPr>
            <a:spLocks noGrp="1"/>
          </p:cNvSpPr>
          <p:nvPr>
            <p:ph type="title" idx="4294967295"/>
          </p:nvPr>
        </p:nvSpPr>
        <p:spPr/>
        <p:txBody>
          <a:bodyPr/>
          <a:lstStyle/>
          <a:p>
            <a:pPr eaLnBrk="1" hangingPunct="1"/>
            <a:r>
              <a:rPr lang="ja-JP" altLang="en-US" smtClean="0"/>
              <a:t>サーバクライアント形式の理由</a:t>
            </a:r>
            <a:endParaRPr lang="en-US" altLang="ja-JP" smtClean="0"/>
          </a:p>
        </p:txBody>
      </p:sp>
      <p:sp>
        <p:nvSpPr>
          <p:cNvPr id="35843" name="テキスト プレースホルダ 2"/>
          <p:cNvSpPr>
            <a:spLocks noGrp="1"/>
          </p:cNvSpPr>
          <p:nvPr>
            <p:ph type="body" idx="4294967295"/>
          </p:nvPr>
        </p:nvSpPr>
        <p:spPr>
          <a:xfrm>
            <a:off x="357188" y="1052513"/>
            <a:ext cx="7886700" cy="4968875"/>
          </a:xfrm>
        </p:spPr>
        <p:txBody>
          <a:bodyPr/>
          <a:lstStyle/>
          <a:p>
            <a:pPr eaLnBrk="1" hangingPunct="1"/>
            <a:r>
              <a:rPr lang="ja-JP" altLang="en-US" smtClean="0"/>
              <a:t>デメリット</a:t>
            </a:r>
          </a:p>
          <a:p>
            <a:pPr lvl="1" eaLnBrk="1" hangingPunct="1"/>
            <a:r>
              <a:rPr lang="ja-JP" altLang="en-US" smtClean="0"/>
              <a:t>処理時間</a:t>
            </a:r>
            <a:br>
              <a:rPr lang="ja-JP" altLang="en-US" smtClean="0"/>
            </a:br>
            <a:r>
              <a:rPr lang="ja-JP" altLang="en-US" smtClean="0"/>
              <a:t>通信の分応答に時間がかかるがリアルタイムを要求するチャットでも人間が打つよりはやいよね</a:t>
            </a:r>
          </a:p>
          <a:p>
            <a:pPr lvl="1" eaLnBrk="1" hangingPunct="1"/>
            <a:r>
              <a:rPr lang="ja-JP" altLang="en-US" smtClean="0"/>
              <a:t>エラー処理が増える</a:t>
            </a:r>
            <a:br>
              <a:rPr lang="ja-JP" altLang="en-US" smtClean="0"/>
            </a:br>
            <a:r>
              <a:rPr lang="ja-JP" altLang="en-US" smtClean="0"/>
              <a:t>何か処理するにはエラー処理はつきもの</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タイトル 1"/>
          <p:cNvSpPr>
            <a:spLocks noGrp="1"/>
          </p:cNvSpPr>
          <p:nvPr>
            <p:ph type="title" idx="4294967295"/>
          </p:nvPr>
        </p:nvSpPr>
        <p:spPr/>
        <p:txBody>
          <a:bodyPr/>
          <a:lstStyle/>
          <a:p>
            <a:pPr eaLnBrk="1" hangingPunct="1"/>
            <a:r>
              <a:rPr lang="ja-JP" altLang="en-US" smtClean="0"/>
              <a:t>なぜ</a:t>
            </a:r>
            <a:r>
              <a:rPr lang="en-US" altLang="ja-JP" smtClean="0"/>
              <a:t>Sixamo</a:t>
            </a:r>
            <a:r>
              <a:rPr lang="ja-JP" altLang="en-US" smtClean="0"/>
              <a:t>？</a:t>
            </a:r>
          </a:p>
        </p:txBody>
      </p:sp>
      <p:sp>
        <p:nvSpPr>
          <p:cNvPr id="36867" name="テキスト プレースホルダ 2"/>
          <p:cNvSpPr>
            <a:spLocks noGrp="1"/>
          </p:cNvSpPr>
          <p:nvPr>
            <p:ph type="body" idx="4294967295"/>
          </p:nvPr>
        </p:nvSpPr>
        <p:spPr>
          <a:xfrm>
            <a:off x="357188" y="1052513"/>
            <a:ext cx="7886700" cy="4968875"/>
          </a:xfrm>
        </p:spPr>
        <p:txBody>
          <a:bodyPr/>
          <a:lstStyle/>
          <a:p>
            <a:pPr eaLnBrk="1" hangingPunct="1"/>
            <a:r>
              <a:rPr lang="ja-JP" altLang="en-US" smtClean="0"/>
              <a:t>辞書内容がファイル保存</a:t>
            </a:r>
          </a:p>
          <a:p>
            <a:pPr lvl="1" eaLnBrk="1" hangingPunct="1"/>
            <a:r>
              <a:rPr lang="en-US" altLang="ja-JP" smtClean="0"/>
              <a:t>DB</a:t>
            </a:r>
            <a:r>
              <a:rPr lang="ja-JP" altLang="en-US" smtClean="0"/>
              <a:t>のセットアップが不要</a:t>
            </a:r>
          </a:p>
          <a:p>
            <a:pPr eaLnBrk="1" hangingPunct="1"/>
            <a:r>
              <a:rPr lang="en-US" altLang="ja-JP" smtClean="0"/>
              <a:t>Sixamo</a:t>
            </a:r>
            <a:r>
              <a:rPr lang="ja-JP" altLang="en-US" smtClean="0"/>
              <a:t>自体がクラスなのでそのまま利用できる（うしサーバは</a:t>
            </a:r>
            <a:r>
              <a:rPr lang="en-US" altLang="ja-JP" smtClean="0"/>
              <a:t>Ruby</a:t>
            </a:r>
            <a:r>
              <a:rPr lang="ja-JP" altLang="en-US" smtClean="0"/>
              <a:t>で</a:t>
            </a:r>
            <a:r>
              <a:rPr lang="en-US" altLang="ja-JP" smtClean="0"/>
              <a:t>60</a:t>
            </a:r>
            <a:r>
              <a:rPr lang="ja-JP" altLang="en-US" smtClean="0"/>
              <a:t>行）</a:t>
            </a:r>
          </a:p>
          <a:p>
            <a:pPr eaLnBrk="1" hangingPunct="1"/>
            <a:r>
              <a:rPr lang="ja-JP" altLang="en-US" smtClean="0"/>
              <a:t>メンテナンスフリー</a:t>
            </a:r>
          </a:p>
          <a:p>
            <a:pPr lvl="1" eaLnBrk="1" hangingPunct="1"/>
            <a:r>
              <a:rPr lang="ja-JP" altLang="en-US" smtClean="0"/>
              <a:t>人工無脳マスオのように辞書データを自分で作成しないといけないエンジンもある</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1"/>
          <p:cNvSpPr>
            <a:spLocks noGrp="1"/>
          </p:cNvSpPr>
          <p:nvPr>
            <p:ph type="title"/>
          </p:nvPr>
        </p:nvSpPr>
        <p:spPr/>
        <p:txBody>
          <a:bodyPr/>
          <a:lstStyle/>
          <a:p>
            <a:pPr eaLnBrk="1" hangingPunct="1"/>
            <a:r>
              <a:rPr lang="ja-JP" altLang="en-US" smtClean="0"/>
              <a:t>アジェンダ</a:t>
            </a:r>
          </a:p>
        </p:txBody>
      </p:sp>
      <p:sp>
        <p:nvSpPr>
          <p:cNvPr id="3075" name="テキスト プレースホルダ 2"/>
          <p:cNvSpPr>
            <a:spLocks noGrp="1"/>
          </p:cNvSpPr>
          <p:nvPr>
            <p:ph type="body" idx="1"/>
          </p:nvPr>
        </p:nvSpPr>
        <p:spPr>
          <a:xfrm>
            <a:off x="357188" y="1052513"/>
            <a:ext cx="8329612" cy="5073650"/>
          </a:xfrm>
        </p:spPr>
        <p:txBody>
          <a:bodyPr/>
          <a:lstStyle/>
          <a:p>
            <a:pPr eaLnBrk="1" hangingPunct="1"/>
            <a:r>
              <a:rPr lang="ja-JP" altLang="en-US" smtClean="0"/>
              <a:t>ちょっとしたアンケート</a:t>
            </a:r>
          </a:p>
          <a:p>
            <a:pPr eaLnBrk="1" hangingPunct="1"/>
            <a:r>
              <a:rPr lang="ja-JP" altLang="en-US" smtClean="0"/>
              <a:t>人工無</a:t>
            </a:r>
            <a:r>
              <a:rPr lang="en-US" altLang="ja-JP" smtClean="0"/>
              <a:t>[</a:t>
            </a:r>
            <a:r>
              <a:rPr lang="ja-JP" altLang="en-US" smtClean="0"/>
              <a:t>脳</a:t>
            </a:r>
            <a:r>
              <a:rPr lang="en-US" altLang="ja-JP" smtClean="0"/>
              <a:t>|</a:t>
            </a:r>
            <a:r>
              <a:rPr lang="ja-JP" altLang="en-US" smtClean="0"/>
              <a:t>能</a:t>
            </a:r>
            <a:r>
              <a:rPr lang="en-US" altLang="ja-JP" smtClean="0"/>
              <a:t>]</a:t>
            </a:r>
            <a:r>
              <a:rPr lang="ja-JP" altLang="en-US" smtClean="0"/>
              <a:t>とは？</a:t>
            </a:r>
          </a:p>
          <a:p>
            <a:pPr eaLnBrk="1" hangingPunct="1"/>
            <a:r>
              <a:rPr lang="ja-JP" altLang="en-US" smtClean="0"/>
              <a:t>人工無脳の紹介</a:t>
            </a:r>
          </a:p>
          <a:p>
            <a:pPr eaLnBrk="1" hangingPunct="1"/>
            <a:r>
              <a:rPr lang="ja-JP" altLang="en-US" smtClean="0"/>
              <a:t>うしの機能紹介</a:t>
            </a:r>
          </a:p>
          <a:p>
            <a:pPr eaLnBrk="1" hangingPunct="1"/>
            <a:r>
              <a:rPr lang="ja-JP" altLang="en-US" smtClean="0"/>
              <a:t>うしの構造を公開</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タイトル 1"/>
          <p:cNvSpPr>
            <a:spLocks noGrp="1"/>
          </p:cNvSpPr>
          <p:nvPr>
            <p:ph type="title" idx="4294967295"/>
          </p:nvPr>
        </p:nvSpPr>
        <p:spPr/>
        <p:txBody>
          <a:bodyPr/>
          <a:lstStyle/>
          <a:p>
            <a:pPr eaLnBrk="1" hangingPunct="1"/>
            <a:r>
              <a:rPr lang="ja-JP" altLang="en-US" smtClean="0"/>
              <a:t>なぜ</a:t>
            </a:r>
            <a:r>
              <a:rPr lang="en-US" altLang="ja-JP" smtClean="0"/>
              <a:t>Perl</a:t>
            </a:r>
            <a:r>
              <a:rPr lang="ja-JP" altLang="en-US" smtClean="0"/>
              <a:t>？</a:t>
            </a:r>
          </a:p>
        </p:txBody>
      </p:sp>
      <p:sp>
        <p:nvSpPr>
          <p:cNvPr id="37891" name="テキスト プレースホルダ 2"/>
          <p:cNvSpPr>
            <a:spLocks noGrp="1"/>
          </p:cNvSpPr>
          <p:nvPr>
            <p:ph type="body" idx="4294967295"/>
          </p:nvPr>
        </p:nvSpPr>
        <p:spPr>
          <a:xfrm>
            <a:off x="357188" y="1052513"/>
            <a:ext cx="7886700" cy="4968875"/>
          </a:xfrm>
        </p:spPr>
        <p:txBody>
          <a:bodyPr/>
          <a:lstStyle/>
          <a:p>
            <a:pPr eaLnBrk="1" hangingPunct="1">
              <a:lnSpc>
                <a:spcPct val="90000"/>
              </a:lnSpc>
            </a:pPr>
            <a:r>
              <a:rPr lang="ja-JP" altLang="en-US" smtClean="0"/>
              <a:t>ライブラリが豊富</a:t>
            </a:r>
          </a:p>
          <a:p>
            <a:pPr lvl="1" eaLnBrk="1" hangingPunct="1">
              <a:lnSpc>
                <a:spcPct val="90000"/>
              </a:lnSpc>
            </a:pPr>
            <a:r>
              <a:rPr lang="en-US" altLang="ja-JP" smtClean="0"/>
              <a:t>CPAN</a:t>
            </a:r>
          </a:p>
          <a:p>
            <a:pPr lvl="1" eaLnBrk="1" hangingPunct="1">
              <a:lnSpc>
                <a:spcPct val="90000"/>
              </a:lnSpc>
            </a:pPr>
            <a:r>
              <a:rPr lang="en-US" altLang="ja-JP" smtClean="0"/>
              <a:t>Mixi</a:t>
            </a:r>
            <a:r>
              <a:rPr lang="ja-JP" altLang="en-US" smtClean="0"/>
              <a:t>アクセスライブラリが公開されたのはおそらく</a:t>
            </a:r>
            <a:r>
              <a:rPr lang="en-US" altLang="ja-JP" smtClean="0"/>
              <a:t>Perl</a:t>
            </a:r>
            <a:r>
              <a:rPr lang="ja-JP" altLang="en-US" smtClean="0"/>
              <a:t>が最初</a:t>
            </a:r>
          </a:p>
          <a:p>
            <a:pPr lvl="1" eaLnBrk="1" hangingPunct="1">
              <a:lnSpc>
                <a:spcPct val="90000"/>
              </a:lnSpc>
            </a:pPr>
            <a:r>
              <a:rPr lang="en-US" altLang="ja-JP" smtClean="0"/>
              <a:t>Plagger</a:t>
            </a:r>
            <a:r>
              <a:rPr lang="ja-JP" altLang="en-US" smtClean="0"/>
              <a:t>という</a:t>
            </a:r>
            <a:r>
              <a:rPr lang="en-US" altLang="ja-JP" smtClean="0"/>
              <a:t>Perl</a:t>
            </a:r>
            <a:r>
              <a:rPr lang="ja-JP" altLang="en-US" smtClean="0"/>
              <a:t>で書かれたフィードアグリゲータ がある</a:t>
            </a:r>
          </a:p>
          <a:p>
            <a:pPr eaLnBrk="1" hangingPunct="1">
              <a:lnSpc>
                <a:spcPct val="90000"/>
              </a:lnSpc>
            </a:pPr>
            <a:r>
              <a:rPr lang="en-US" altLang="ja-JP" smtClean="0"/>
              <a:t>RubyForge</a:t>
            </a:r>
            <a:r>
              <a:rPr lang="ja-JP" altLang="en-US" smtClean="0"/>
              <a:t>があるんだけど・・・</a:t>
            </a:r>
          </a:p>
          <a:p>
            <a:pPr lvl="1" eaLnBrk="1" hangingPunct="1">
              <a:lnSpc>
                <a:spcPct val="90000"/>
              </a:lnSpc>
            </a:pPr>
            <a:r>
              <a:rPr lang="ja-JP" altLang="en-US" smtClean="0"/>
              <a:t>私自身が</a:t>
            </a:r>
            <a:r>
              <a:rPr lang="en-US" altLang="ja-JP" smtClean="0"/>
              <a:t>Ruby</a:t>
            </a:r>
            <a:r>
              <a:rPr lang="ja-JP" altLang="en-US" smtClean="0"/>
              <a:t>の経験値少ない</a:t>
            </a:r>
          </a:p>
          <a:p>
            <a:pPr eaLnBrk="1" hangingPunct="1">
              <a:lnSpc>
                <a:spcPct val="90000"/>
              </a:lnSpc>
            </a:pPr>
            <a:r>
              <a:rPr lang="ja-JP" altLang="en-US" smtClean="0"/>
              <a:t>じゃあ、なぜエンジン部分は</a:t>
            </a:r>
            <a:r>
              <a:rPr lang="en-US" altLang="ja-JP" smtClean="0"/>
              <a:t>Ruby</a:t>
            </a:r>
            <a:r>
              <a:rPr lang="ja-JP" altLang="en-US" smtClean="0"/>
              <a:t>？</a:t>
            </a:r>
          </a:p>
          <a:p>
            <a:pPr lvl="1" eaLnBrk="1" hangingPunct="1">
              <a:lnSpc>
                <a:spcPct val="90000"/>
              </a:lnSpc>
            </a:pPr>
            <a:r>
              <a:rPr lang="ja-JP" altLang="en-US" smtClean="0"/>
              <a:t>エンジンを自作するスキルがなかった</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タイトル 1"/>
          <p:cNvSpPr>
            <a:spLocks noGrp="1"/>
          </p:cNvSpPr>
          <p:nvPr>
            <p:ph type="title" idx="4294967295"/>
          </p:nvPr>
        </p:nvSpPr>
        <p:spPr/>
        <p:txBody>
          <a:bodyPr/>
          <a:lstStyle/>
          <a:p>
            <a:pPr eaLnBrk="1" hangingPunct="1"/>
            <a:r>
              <a:rPr lang="ja-JP" altLang="en-US" smtClean="0"/>
              <a:t>プログラム構成</a:t>
            </a:r>
          </a:p>
        </p:txBody>
      </p:sp>
      <p:sp>
        <p:nvSpPr>
          <p:cNvPr id="38921" name="AutoShape 9"/>
          <p:cNvSpPr>
            <a:spLocks noChangeArrowheads="1"/>
          </p:cNvSpPr>
          <p:nvPr/>
        </p:nvSpPr>
        <p:spPr bwMode="auto">
          <a:xfrm>
            <a:off x="3348038" y="1196975"/>
            <a:ext cx="2160587" cy="900113"/>
          </a:xfrm>
          <a:prstGeom prst="flowChartAlternateProcess">
            <a:avLst/>
          </a:prstGeom>
          <a:solidFill>
            <a:srgbClr val="FFFFFF"/>
          </a:solidFill>
          <a:ln w="9525">
            <a:solidFill>
              <a:srgbClr val="000000"/>
            </a:solidFill>
            <a:round/>
            <a:headEnd/>
            <a:tailEnd/>
          </a:ln>
          <a:effectLst/>
        </p:spPr>
        <p:txBody>
          <a:bodyPr wrap="none" lIns="90000" tIns="60876" rIns="90000" bIns="45000" anchor="ctr"/>
          <a:lstStyle/>
          <a:p>
            <a:pPr algn="ctr" defTabSz="449263" hangingPunct="0">
              <a:lnSpc>
                <a:spcPct val="93000"/>
              </a:lnSpc>
              <a:buClr>
                <a:srgbClr val="000000"/>
              </a:buClr>
              <a:buSzPct val="100000"/>
              <a:buFont typeface="Times New Roman" pitchFamily="18" charset="0"/>
              <a:buNone/>
              <a:tabLst>
                <a:tab pos="723900" algn="l"/>
                <a:tab pos="1447800" algn="l"/>
              </a:tabLst>
            </a:pPr>
            <a:r>
              <a:rPr kumimoji="0" lang="fi-FI">
                <a:solidFill>
                  <a:srgbClr val="000000"/>
                </a:solidFill>
              </a:rPr>
              <a:t>無脳サーバ</a:t>
            </a:r>
          </a:p>
        </p:txBody>
      </p:sp>
      <p:sp>
        <p:nvSpPr>
          <p:cNvPr id="38922" name="AutoShape 10"/>
          <p:cNvSpPr>
            <a:spLocks noChangeArrowheads="1"/>
          </p:cNvSpPr>
          <p:nvPr/>
        </p:nvSpPr>
        <p:spPr bwMode="auto">
          <a:xfrm>
            <a:off x="287338" y="3178175"/>
            <a:ext cx="2160587" cy="900113"/>
          </a:xfrm>
          <a:prstGeom prst="flowChartAlternateProcess">
            <a:avLst/>
          </a:prstGeom>
          <a:solidFill>
            <a:srgbClr val="FFFFFF"/>
          </a:solidFill>
          <a:ln w="9525">
            <a:solidFill>
              <a:srgbClr val="000000"/>
            </a:solidFill>
            <a:round/>
            <a:headEnd/>
            <a:tailEnd/>
          </a:ln>
          <a:effectLst/>
        </p:spPr>
        <p:txBody>
          <a:bodyPr wrap="none" lIns="90000" tIns="60876" rIns="90000" bIns="45000" anchor="ctr"/>
          <a:lstStyle/>
          <a:p>
            <a:pPr algn="ctr" defTabSz="449263" hangingPunct="0">
              <a:lnSpc>
                <a:spcPct val="93000"/>
              </a:lnSpc>
              <a:buClr>
                <a:srgbClr val="000000"/>
              </a:buClr>
              <a:buSzPct val="100000"/>
              <a:buFont typeface="Times New Roman" pitchFamily="18" charset="0"/>
              <a:buNone/>
              <a:tabLst>
                <a:tab pos="723900" algn="l"/>
                <a:tab pos="1447800" algn="l"/>
              </a:tabLst>
            </a:pPr>
            <a:r>
              <a:rPr kumimoji="0" lang="fi-FI">
                <a:solidFill>
                  <a:srgbClr val="000000"/>
                </a:solidFill>
              </a:rPr>
              <a:t>IRC/Twitter</a:t>
            </a:r>
          </a:p>
        </p:txBody>
      </p:sp>
      <p:sp>
        <p:nvSpPr>
          <p:cNvPr id="38923" name="AutoShape 11"/>
          <p:cNvSpPr>
            <a:spLocks noChangeArrowheads="1"/>
          </p:cNvSpPr>
          <p:nvPr/>
        </p:nvSpPr>
        <p:spPr bwMode="auto">
          <a:xfrm>
            <a:off x="2268538" y="4437063"/>
            <a:ext cx="1439862" cy="1079500"/>
          </a:xfrm>
          <a:prstGeom prst="flowChartMagneticDisk">
            <a:avLst/>
          </a:prstGeom>
          <a:solidFill>
            <a:srgbClr val="FFFFFF"/>
          </a:solidFill>
          <a:ln w="9525">
            <a:solidFill>
              <a:srgbClr val="000000"/>
            </a:solidFill>
            <a:round/>
            <a:headEnd/>
            <a:tailEnd/>
          </a:ln>
          <a:effectLst/>
        </p:spPr>
        <p:txBody>
          <a:bodyPr wrap="none" lIns="90000" tIns="60876" rIns="90000" bIns="45000" anchor="ctr"/>
          <a:lstStyle/>
          <a:p>
            <a:pPr algn="ctr" defTabSz="449263" hangingPunct="0">
              <a:lnSpc>
                <a:spcPct val="93000"/>
              </a:lnSpc>
              <a:buClr>
                <a:srgbClr val="000000"/>
              </a:buClr>
              <a:buSzPct val="100000"/>
              <a:buFont typeface="Times New Roman" pitchFamily="18" charset="0"/>
              <a:buNone/>
              <a:tabLst>
                <a:tab pos="723900" algn="l"/>
              </a:tabLst>
            </a:pPr>
            <a:r>
              <a:rPr kumimoji="0" lang="fi-FI">
                <a:solidFill>
                  <a:srgbClr val="000000"/>
                </a:solidFill>
              </a:rPr>
              <a:t>URL</a:t>
            </a:r>
          </a:p>
        </p:txBody>
      </p:sp>
      <p:sp>
        <p:nvSpPr>
          <p:cNvPr id="38924" name="Freeform 12"/>
          <p:cNvSpPr>
            <a:spLocks noChangeArrowheads="1"/>
          </p:cNvSpPr>
          <p:nvPr/>
        </p:nvSpPr>
        <p:spPr bwMode="auto">
          <a:xfrm>
            <a:off x="1008063" y="4437063"/>
            <a:ext cx="900112" cy="900112"/>
          </a:xfrm>
          <a:custGeom>
            <a:avLst/>
            <a:gdLst/>
            <a:ahLst/>
            <a:cxnLst>
              <a:cxn ang="0">
                <a:pos x="517" y="247"/>
              </a:cxn>
              <a:cxn ang="0">
                <a:pos x="517" y="415"/>
              </a:cxn>
              <a:cxn ang="0">
                <a:pos x="264" y="415"/>
              </a:cxn>
              <a:cxn ang="0">
                <a:pos x="264" y="0"/>
              </a:cxn>
              <a:cxn ang="0">
                <a:pos x="0" y="0"/>
              </a:cxn>
              <a:cxn ang="0">
                <a:pos x="0" y="680"/>
              </a:cxn>
              <a:cxn ang="0">
                <a:pos x="517" y="680"/>
              </a:cxn>
              <a:cxn ang="0">
                <a:pos x="517" y="854"/>
              </a:cxn>
              <a:cxn ang="0">
                <a:pos x="841" y="547"/>
              </a:cxn>
              <a:cxn ang="0">
                <a:pos x="517" y="247"/>
              </a:cxn>
            </a:cxnLst>
            <a:rect l="0" t="0" r="r" b="b"/>
            <a:pathLst>
              <a:path w="841" h="854">
                <a:moveTo>
                  <a:pt x="517" y="247"/>
                </a:moveTo>
                <a:lnTo>
                  <a:pt x="517" y="415"/>
                </a:lnTo>
                <a:lnTo>
                  <a:pt x="264" y="415"/>
                </a:lnTo>
                <a:lnTo>
                  <a:pt x="264" y="0"/>
                </a:lnTo>
                <a:lnTo>
                  <a:pt x="0" y="0"/>
                </a:lnTo>
                <a:lnTo>
                  <a:pt x="0" y="680"/>
                </a:lnTo>
                <a:lnTo>
                  <a:pt x="517" y="680"/>
                </a:lnTo>
                <a:lnTo>
                  <a:pt x="517" y="854"/>
                </a:lnTo>
                <a:lnTo>
                  <a:pt x="841" y="547"/>
                </a:lnTo>
                <a:lnTo>
                  <a:pt x="517" y="247"/>
                </a:lnTo>
                <a:close/>
              </a:path>
            </a:pathLst>
          </a:custGeom>
          <a:solidFill>
            <a:srgbClr val="E6FF00"/>
          </a:solidFill>
          <a:ln w="9525">
            <a:solidFill>
              <a:srgbClr val="000000"/>
            </a:solidFill>
            <a:round/>
            <a:headEnd/>
            <a:tailEnd/>
          </a:ln>
          <a:effectLst/>
        </p:spPr>
        <p:txBody>
          <a:bodyPr wrap="none" anchor="ctr"/>
          <a:lstStyle/>
          <a:p>
            <a:endParaRPr lang="ja-JP" altLang="en-US"/>
          </a:p>
        </p:txBody>
      </p:sp>
      <p:sp>
        <p:nvSpPr>
          <p:cNvPr id="38925" name="AutoShape 13"/>
          <p:cNvSpPr>
            <a:spLocks noChangeArrowheads="1"/>
          </p:cNvSpPr>
          <p:nvPr/>
        </p:nvSpPr>
        <p:spPr bwMode="auto">
          <a:xfrm>
            <a:off x="3168650" y="3178175"/>
            <a:ext cx="2339975" cy="900113"/>
          </a:xfrm>
          <a:prstGeom prst="flowChartAlternateProcess">
            <a:avLst/>
          </a:prstGeom>
          <a:solidFill>
            <a:srgbClr val="FFFFFF"/>
          </a:solidFill>
          <a:ln w="9525">
            <a:solidFill>
              <a:srgbClr val="000000"/>
            </a:solidFill>
            <a:round/>
            <a:headEnd/>
            <a:tailEnd/>
          </a:ln>
          <a:effectLst/>
        </p:spPr>
        <p:txBody>
          <a:bodyPr wrap="none" lIns="90000" tIns="60876" rIns="90000" bIns="45000" anchor="ctr"/>
          <a:lstStyle/>
          <a:p>
            <a:pPr algn="ctr" defTabSz="449263" hangingPunct="0">
              <a:lnSpc>
                <a:spcPct val="93000"/>
              </a:lnSpc>
              <a:buClr>
                <a:srgbClr val="000000"/>
              </a:buClr>
              <a:buSzPct val="100000"/>
              <a:buFont typeface="Times New Roman" pitchFamily="18" charset="0"/>
              <a:buNone/>
              <a:tabLst>
                <a:tab pos="723900" algn="l"/>
                <a:tab pos="1447800" algn="l"/>
                <a:tab pos="2171700" algn="l"/>
              </a:tabLst>
            </a:pPr>
            <a:r>
              <a:rPr kumimoji="0" lang="fi-FI">
                <a:solidFill>
                  <a:srgbClr val="000000"/>
                </a:solidFill>
              </a:rPr>
              <a:t>はてなブックマーク</a:t>
            </a:r>
          </a:p>
        </p:txBody>
      </p:sp>
      <p:sp>
        <p:nvSpPr>
          <p:cNvPr id="38926" name="Freeform 14"/>
          <p:cNvSpPr>
            <a:spLocks noChangeArrowheads="1"/>
          </p:cNvSpPr>
          <p:nvPr/>
        </p:nvSpPr>
        <p:spPr bwMode="auto">
          <a:xfrm rot="16200000">
            <a:off x="3887788" y="4259263"/>
            <a:ext cx="900112" cy="900112"/>
          </a:xfrm>
          <a:custGeom>
            <a:avLst/>
            <a:gdLst/>
            <a:ahLst/>
            <a:cxnLst>
              <a:cxn ang="0">
                <a:pos x="517" y="247"/>
              </a:cxn>
              <a:cxn ang="0">
                <a:pos x="517" y="415"/>
              </a:cxn>
              <a:cxn ang="0">
                <a:pos x="264" y="415"/>
              </a:cxn>
              <a:cxn ang="0">
                <a:pos x="264" y="0"/>
              </a:cxn>
              <a:cxn ang="0">
                <a:pos x="0" y="0"/>
              </a:cxn>
              <a:cxn ang="0">
                <a:pos x="0" y="680"/>
              </a:cxn>
              <a:cxn ang="0">
                <a:pos x="517" y="680"/>
              </a:cxn>
              <a:cxn ang="0">
                <a:pos x="517" y="854"/>
              </a:cxn>
              <a:cxn ang="0">
                <a:pos x="841" y="547"/>
              </a:cxn>
              <a:cxn ang="0">
                <a:pos x="517" y="247"/>
              </a:cxn>
            </a:cxnLst>
            <a:rect l="0" t="0" r="r" b="b"/>
            <a:pathLst>
              <a:path w="841" h="854">
                <a:moveTo>
                  <a:pt x="517" y="247"/>
                </a:moveTo>
                <a:lnTo>
                  <a:pt x="517" y="415"/>
                </a:lnTo>
                <a:lnTo>
                  <a:pt x="264" y="415"/>
                </a:lnTo>
                <a:lnTo>
                  <a:pt x="264" y="0"/>
                </a:lnTo>
                <a:lnTo>
                  <a:pt x="0" y="0"/>
                </a:lnTo>
                <a:lnTo>
                  <a:pt x="0" y="680"/>
                </a:lnTo>
                <a:lnTo>
                  <a:pt x="517" y="680"/>
                </a:lnTo>
                <a:lnTo>
                  <a:pt x="517" y="854"/>
                </a:lnTo>
                <a:lnTo>
                  <a:pt x="841" y="547"/>
                </a:lnTo>
                <a:lnTo>
                  <a:pt x="517" y="247"/>
                </a:lnTo>
                <a:close/>
              </a:path>
            </a:pathLst>
          </a:custGeom>
          <a:solidFill>
            <a:srgbClr val="E6FF00"/>
          </a:solidFill>
          <a:ln w="9525">
            <a:solidFill>
              <a:srgbClr val="000000"/>
            </a:solidFill>
            <a:round/>
            <a:headEnd/>
            <a:tailEnd/>
          </a:ln>
          <a:effectLst/>
        </p:spPr>
        <p:txBody>
          <a:bodyPr wrap="none" anchor="ctr"/>
          <a:lstStyle/>
          <a:p>
            <a:endParaRPr lang="ja-JP" altLang="en-US"/>
          </a:p>
        </p:txBody>
      </p:sp>
      <p:sp>
        <p:nvSpPr>
          <p:cNvPr id="38927" name="AutoShape 15"/>
          <p:cNvSpPr>
            <a:spLocks noChangeArrowheads="1"/>
          </p:cNvSpPr>
          <p:nvPr/>
        </p:nvSpPr>
        <p:spPr bwMode="auto">
          <a:xfrm>
            <a:off x="4067175" y="2205038"/>
            <a:ext cx="720725" cy="936625"/>
          </a:xfrm>
          <a:prstGeom prst="upDownArrow">
            <a:avLst>
              <a:gd name="adj1" fmla="val 50000"/>
              <a:gd name="adj2" fmla="val 25871"/>
            </a:avLst>
          </a:prstGeom>
          <a:solidFill>
            <a:schemeClr val="accent1"/>
          </a:solidFill>
          <a:ln w="9525">
            <a:solidFill>
              <a:schemeClr val="tx1"/>
            </a:solidFill>
            <a:round/>
            <a:headEnd/>
            <a:tailEnd/>
          </a:ln>
          <a:effectLst/>
        </p:spPr>
        <p:txBody>
          <a:bodyPr wrap="none" anchor="ctr"/>
          <a:lstStyle/>
          <a:p>
            <a:endParaRPr lang="ja-JP" altLang="en-US"/>
          </a:p>
        </p:txBody>
      </p:sp>
      <p:sp>
        <p:nvSpPr>
          <p:cNvPr id="38928" name="AutoShape 16"/>
          <p:cNvSpPr>
            <a:spLocks noChangeArrowheads="1"/>
          </p:cNvSpPr>
          <p:nvPr/>
        </p:nvSpPr>
        <p:spPr bwMode="auto">
          <a:xfrm rot="13500000">
            <a:off x="2481263" y="1933575"/>
            <a:ext cx="720725" cy="1368425"/>
          </a:xfrm>
          <a:prstGeom prst="upDownArrow">
            <a:avLst>
              <a:gd name="adj1" fmla="val 50000"/>
              <a:gd name="adj2" fmla="val 37798"/>
            </a:avLst>
          </a:prstGeom>
          <a:solidFill>
            <a:schemeClr val="accent1"/>
          </a:solidFill>
          <a:ln w="9525">
            <a:solidFill>
              <a:schemeClr val="tx1"/>
            </a:solidFill>
            <a:round/>
            <a:headEnd/>
            <a:tailEnd/>
          </a:ln>
          <a:effectLst/>
        </p:spPr>
        <p:txBody>
          <a:bodyPr wrap="none" anchor="ctr"/>
          <a:lstStyle/>
          <a:p>
            <a:endParaRPr lang="ja-JP" altLang="en-US"/>
          </a:p>
        </p:txBody>
      </p:sp>
      <p:sp>
        <p:nvSpPr>
          <p:cNvPr id="38929" name="AutoShape 17"/>
          <p:cNvSpPr>
            <a:spLocks noChangeArrowheads="1"/>
          </p:cNvSpPr>
          <p:nvPr/>
        </p:nvSpPr>
        <p:spPr bwMode="auto">
          <a:xfrm>
            <a:off x="6443663" y="3213100"/>
            <a:ext cx="2160587" cy="900113"/>
          </a:xfrm>
          <a:prstGeom prst="flowChartAlternateProcess">
            <a:avLst/>
          </a:prstGeom>
          <a:solidFill>
            <a:srgbClr val="FFFFFF"/>
          </a:solidFill>
          <a:ln w="9525">
            <a:solidFill>
              <a:srgbClr val="000000"/>
            </a:solidFill>
            <a:round/>
            <a:headEnd/>
            <a:tailEnd/>
          </a:ln>
          <a:effectLst/>
        </p:spPr>
        <p:txBody>
          <a:bodyPr wrap="none" lIns="90000" tIns="60876" rIns="90000" bIns="45000" anchor="ctr"/>
          <a:lstStyle/>
          <a:p>
            <a:pPr algn="ctr" defTabSz="449263" hangingPunct="0">
              <a:lnSpc>
                <a:spcPct val="93000"/>
              </a:lnSpc>
              <a:buClr>
                <a:srgbClr val="000000"/>
              </a:buClr>
              <a:buSzPct val="100000"/>
              <a:buFont typeface="Times New Roman" pitchFamily="18" charset="0"/>
              <a:buNone/>
              <a:tabLst>
                <a:tab pos="723900" algn="l"/>
                <a:tab pos="1447800" algn="l"/>
              </a:tabLst>
            </a:pPr>
            <a:r>
              <a:rPr kumimoji="0" lang="fi-FI" altLang="ja-JP">
                <a:solidFill>
                  <a:srgbClr val="000000"/>
                </a:solidFill>
              </a:rPr>
              <a:t>Plagger</a:t>
            </a:r>
          </a:p>
        </p:txBody>
      </p:sp>
      <p:sp>
        <p:nvSpPr>
          <p:cNvPr id="38930" name="AutoShape 18"/>
          <p:cNvSpPr>
            <a:spLocks noChangeArrowheads="1"/>
          </p:cNvSpPr>
          <p:nvPr/>
        </p:nvSpPr>
        <p:spPr bwMode="auto">
          <a:xfrm rot="18900000">
            <a:off x="5768975" y="1925638"/>
            <a:ext cx="720725" cy="1327150"/>
          </a:xfrm>
          <a:prstGeom prst="upDownArrow">
            <a:avLst>
              <a:gd name="adj1" fmla="val 50000"/>
              <a:gd name="adj2" fmla="val 36658"/>
            </a:avLst>
          </a:prstGeom>
          <a:solidFill>
            <a:schemeClr val="accent1"/>
          </a:solidFill>
          <a:ln w="9525">
            <a:solidFill>
              <a:schemeClr val="tx1"/>
            </a:solidFill>
            <a:round/>
            <a:headEnd/>
            <a:tailEnd/>
          </a:ln>
          <a:effectLst/>
        </p:spPr>
        <p:txBody>
          <a:bodyPr wrap="none" anchor="ctr"/>
          <a:lstStyle/>
          <a:p>
            <a:endParaRPr lang="ja-JP" altLang="en-US"/>
          </a:p>
        </p:txBody>
      </p:sp>
      <p:sp>
        <p:nvSpPr>
          <p:cNvPr id="38933" name="AutoShape 21"/>
          <p:cNvSpPr>
            <a:spLocks noChangeArrowheads="1"/>
          </p:cNvSpPr>
          <p:nvPr/>
        </p:nvSpPr>
        <p:spPr bwMode="auto">
          <a:xfrm>
            <a:off x="6443663" y="4724400"/>
            <a:ext cx="2160587" cy="900113"/>
          </a:xfrm>
          <a:prstGeom prst="flowChartAlternateProcess">
            <a:avLst/>
          </a:prstGeom>
          <a:solidFill>
            <a:srgbClr val="FFFFFF"/>
          </a:solidFill>
          <a:ln w="9525">
            <a:solidFill>
              <a:srgbClr val="000000"/>
            </a:solidFill>
            <a:round/>
            <a:headEnd/>
            <a:tailEnd/>
          </a:ln>
          <a:effectLst/>
        </p:spPr>
        <p:txBody>
          <a:bodyPr wrap="none" lIns="90000" tIns="60876" rIns="90000" bIns="45000" anchor="ctr"/>
          <a:lstStyle/>
          <a:p>
            <a:pPr algn="ctr" defTabSz="449263" hangingPunct="0">
              <a:lnSpc>
                <a:spcPct val="93000"/>
              </a:lnSpc>
              <a:buClr>
                <a:srgbClr val="000000"/>
              </a:buClr>
              <a:buSzPct val="100000"/>
              <a:buFont typeface="Times New Roman" pitchFamily="18" charset="0"/>
              <a:buNone/>
              <a:tabLst>
                <a:tab pos="723900" algn="l"/>
                <a:tab pos="1447800" algn="l"/>
              </a:tabLst>
            </a:pPr>
            <a:r>
              <a:rPr kumimoji="0" lang="fi-FI">
                <a:solidFill>
                  <a:srgbClr val="000000"/>
                </a:solidFill>
              </a:rPr>
              <a:t>Mixi</a:t>
            </a:r>
          </a:p>
        </p:txBody>
      </p:sp>
      <p:sp>
        <p:nvSpPr>
          <p:cNvPr id="38935" name="AutoShape 23"/>
          <p:cNvSpPr>
            <a:spLocks noChangeArrowheads="1"/>
          </p:cNvSpPr>
          <p:nvPr/>
        </p:nvSpPr>
        <p:spPr bwMode="auto">
          <a:xfrm>
            <a:off x="7164388" y="4221163"/>
            <a:ext cx="720725" cy="360362"/>
          </a:xfrm>
          <a:prstGeom prst="upDownArrow">
            <a:avLst>
              <a:gd name="adj1" fmla="val 50000"/>
              <a:gd name="adj2" fmla="val 19907"/>
            </a:avLst>
          </a:prstGeom>
          <a:solidFill>
            <a:srgbClr val="99CCFF"/>
          </a:solidFill>
          <a:ln w="9525">
            <a:solidFill>
              <a:srgbClr val="000000"/>
            </a:solidFill>
            <a:round/>
            <a:headEnd/>
            <a:tailEnd/>
          </a:ln>
          <a:effectLst/>
        </p:spPr>
        <p:txBody>
          <a:bodyPr wrap="none" anchor="ctr"/>
          <a:lstStyle/>
          <a:p>
            <a:endParaRPr lang="ja-JP" altLang="en-US"/>
          </a:p>
        </p:txBody>
      </p:sp>
      <p:sp>
        <p:nvSpPr>
          <p:cNvPr id="38936" name="AutoShape 24"/>
          <p:cNvSpPr>
            <a:spLocks noChangeArrowheads="1"/>
          </p:cNvSpPr>
          <p:nvPr/>
        </p:nvSpPr>
        <p:spPr bwMode="auto">
          <a:xfrm>
            <a:off x="2771775" y="2565400"/>
            <a:ext cx="3384550" cy="325438"/>
          </a:xfrm>
          <a:prstGeom prst="flowChartAlternateProcess">
            <a:avLst/>
          </a:prstGeom>
          <a:solidFill>
            <a:schemeClr val="accent1"/>
          </a:solidFill>
          <a:ln w="9525">
            <a:solidFill>
              <a:schemeClr val="accent1"/>
            </a:solidFill>
            <a:round/>
            <a:headEnd/>
            <a:tailEnd/>
          </a:ln>
          <a:effectLst/>
        </p:spPr>
        <p:txBody>
          <a:bodyPr wrap="none" lIns="90000" tIns="60876" rIns="90000" bIns="45000" anchor="ctr"/>
          <a:lstStyle/>
          <a:p>
            <a:pPr algn="ctr" defTabSz="449263" hangingPunct="0">
              <a:lnSpc>
                <a:spcPct val="93000"/>
              </a:lnSpc>
              <a:buClr>
                <a:srgbClr val="000000"/>
              </a:buClr>
              <a:buSzPct val="100000"/>
              <a:buFont typeface="Times New Roman" pitchFamily="18" charset="0"/>
              <a:buNone/>
              <a:tabLst>
                <a:tab pos="723900" algn="l"/>
                <a:tab pos="1447800" algn="l"/>
                <a:tab pos="2171700" algn="l"/>
              </a:tabLst>
            </a:pPr>
            <a:r>
              <a:rPr kumimoji="0" lang="ja-JP" altLang="fi-FI">
                <a:solidFill>
                  <a:srgbClr val="000000"/>
                </a:solidFill>
              </a:rPr>
              <a:t>うしプロトコル</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タイトル 1"/>
          <p:cNvSpPr>
            <a:spLocks noGrp="1"/>
          </p:cNvSpPr>
          <p:nvPr>
            <p:ph type="title" idx="4294967295"/>
          </p:nvPr>
        </p:nvSpPr>
        <p:spPr/>
        <p:txBody>
          <a:bodyPr/>
          <a:lstStyle/>
          <a:p>
            <a:pPr eaLnBrk="1" hangingPunct="1"/>
            <a:r>
              <a:rPr lang="ja-JP" altLang="en-US" smtClean="0"/>
              <a:t>うしプロトコル</a:t>
            </a:r>
          </a:p>
        </p:txBody>
      </p:sp>
      <p:sp>
        <p:nvSpPr>
          <p:cNvPr id="39939" name="テキスト プレースホルダ 2"/>
          <p:cNvSpPr>
            <a:spLocks noGrp="1"/>
          </p:cNvSpPr>
          <p:nvPr>
            <p:ph type="body" idx="4294967295"/>
          </p:nvPr>
        </p:nvSpPr>
        <p:spPr>
          <a:xfrm>
            <a:off x="357188" y="1052513"/>
            <a:ext cx="7886700" cy="4968875"/>
          </a:xfrm>
        </p:spPr>
        <p:txBody>
          <a:bodyPr/>
          <a:lstStyle/>
          <a:p>
            <a:pPr eaLnBrk="1" hangingPunct="1"/>
            <a:r>
              <a:rPr lang="en-US" altLang="ja-JP" smtClean="0"/>
              <a:t>CR</a:t>
            </a:r>
            <a:r>
              <a:rPr lang="ja-JP" altLang="en-US" smtClean="0"/>
              <a:t>を１命令の区切りで、パラメータはカンマ区切りという結構単純</a:t>
            </a:r>
          </a:p>
          <a:p>
            <a:pPr eaLnBrk="1" hangingPunct="1"/>
            <a:endParaRPr lang="ja-JP" altLang="en-US" smtClean="0"/>
          </a:p>
          <a:p>
            <a:pPr eaLnBrk="1" hangingPunct="1"/>
            <a:r>
              <a:rPr lang="ja-JP" altLang="en-US" smtClean="0"/>
              <a:t>クライアント→サーバ</a:t>
            </a:r>
          </a:p>
          <a:p>
            <a:pPr lvl="1" eaLnBrk="1" hangingPunct="1"/>
            <a:r>
              <a:rPr lang="ja-JP" altLang="en-US" smtClean="0"/>
              <a:t>コマンド（学習・話す）</a:t>
            </a:r>
            <a:r>
              <a:rPr lang="en-US" altLang="ja-JP" smtClean="0"/>
              <a:t>,</a:t>
            </a:r>
            <a:r>
              <a:rPr lang="ja-JP" altLang="en-US" smtClean="0"/>
              <a:t>識別子（</a:t>
            </a:r>
            <a:r>
              <a:rPr lang="en-US" altLang="ja-JP" smtClean="0"/>
              <a:t>IRC</a:t>
            </a:r>
            <a:r>
              <a:rPr lang="ja-JP" altLang="en-US" smtClean="0"/>
              <a:t>におけるチャンネルなど）</a:t>
            </a:r>
            <a:r>
              <a:rPr lang="en-US" altLang="ja-JP" smtClean="0"/>
              <a:t>,</a:t>
            </a:r>
            <a:r>
              <a:rPr lang="ja-JP" altLang="en-US" smtClean="0"/>
              <a:t>会話内容</a:t>
            </a:r>
          </a:p>
          <a:p>
            <a:pPr eaLnBrk="1" hangingPunct="1"/>
            <a:r>
              <a:rPr lang="en-US" altLang="en-US" smtClean="0"/>
              <a:t>サーバ→クライアント（学習時は返事無し）</a:t>
            </a:r>
            <a:endParaRPr lang="ja-JP" altLang="en-US" smtClean="0"/>
          </a:p>
          <a:p>
            <a:pPr lvl="1" eaLnBrk="1" hangingPunct="1"/>
            <a:r>
              <a:rPr lang="zh-TW" altLang="en-US" smtClean="0">
                <a:ea typeface="PMingLiU" pitchFamily="18" charset="-120"/>
              </a:rPr>
              <a:t>識別子</a:t>
            </a:r>
            <a:r>
              <a:rPr lang="en-US" altLang="zh-TW" smtClean="0">
                <a:ea typeface="PMingLiU" pitchFamily="18" charset="-120"/>
              </a:rPr>
              <a:t>,</a:t>
            </a:r>
            <a:r>
              <a:rPr lang="zh-TW" altLang="en-US" smtClean="0">
                <a:ea typeface="PMingLiU" pitchFamily="18" charset="-120"/>
              </a:rPr>
              <a:t>会話内容</a:t>
            </a:r>
            <a:endParaRPr lang="ja-JP" altLang="en-US" smtClean="0">
              <a:ea typeface="PMingLiU" pitchFamily="18" charset="-12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タイトル 1"/>
          <p:cNvSpPr>
            <a:spLocks noGrp="1"/>
          </p:cNvSpPr>
          <p:nvPr>
            <p:ph type="title" idx="4294967295"/>
          </p:nvPr>
        </p:nvSpPr>
        <p:spPr/>
        <p:txBody>
          <a:bodyPr/>
          <a:lstStyle/>
          <a:p>
            <a:pPr eaLnBrk="1" hangingPunct="1"/>
            <a:r>
              <a:rPr lang="en-US" altLang="ja-JP" smtClean="0"/>
              <a:t>IRC/Twitter</a:t>
            </a:r>
            <a:endParaRPr lang="ja-JP" altLang="en-US" smtClean="0"/>
          </a:p>
        </p:txBody>
      </p:sp>
      <p:sp>
        <p:nvSpPr>
          <p:cNvPr id="40963" name="テキスト プレースホルダ 2"/>
          <p:cNvSpPr>
            <a:spLocks noGrp="1"/>
          </p:cNvSpPr>
          <p:nvPr>
            <p:ph type="body" idx="4294967295"/>
          </p:nvPr>
        </p:nvSpPr>
        <p:spPr>
          <a:xfrm>
            <a:off x="357188" y="1052513"/>
            <a:ext cx="7886700" cy="4968875"/>
          </a:xfrm>
        </p:spPr>
        <p:txBody>
          <a:bodyPr/>
          <a:lstStyle/>
          <a:p>
            <a:pPr eaLnBrk="1" hangingPunct="1"/>
            <a:r>
              <a:rPr lang="ja-JP" altLang="en-US" sz="2800" smtClean="0"/>
              <a:t>独自プログラムのフロントエンドに</a:t>
            </a:r>
            <a:r>
              <a:rPr lang="en-US" altLang="ja-JP" sz="2800" smtClean="0"/>
              <a:t>Tiarra</a:t>
            </a:r>
          </a:p>
          <a:p>
            <a:pPr eaLnBrk="1" hangingPunct="1"/>
            <a:r>
              <a:rPr lang="en-US" altLang="ja-JP" sz="2800" smtClean="0"/>
              <a:t>Tiarra</a:t>
            </a:r>
            <a:r>
              <a:rPr lang="ja-JP" altLang="en-US" sz="2800" smtClean="0"/>
              <a:t>は、</a:t>
            </a:r>
            <a:r>
              <a:rPr lang="en-US" altLang="ja-JP" sz="2800" smtClean="0"/>
              <a:t>IRC</a:t>
            </a:r>
            <a:r>
              <a:rPr lang="ja-JP" altLang="en-US" sz="2800" smtClean="0"/>
              <a:t>の中継を行うツール</a:t>
            </a:r>
          </a:p>
          <a:p>
            <a:pPr eaLnBrk="1" hangingPunct="1"/>
            <a:r>
              <a:rPr lang="en-US" altLang="ja-JP" sz="2800" smtClean="0"/>
              <a:t>Perl</a:t>
            </a:r>
            <a:r>
              <a:rPr lang="ja-JP" altLang="en-US" sz="2800" smtClean="0"/>
              <a:t>で書かれている</a:t>
            </a:r>
          </a:p>
          <a:p>
            <a:r>
              <a:rPr lang="en-US" altLang="ja-JP" sz="2800" smtClean="0"/>
              <a:t>Tiarra</a:t>
            </a:r>
            <a:r>
              <a:rPr lang="ja-JP" altLang="en-US" sz="2800" smtClean="0"/>
              <a:t>が複数サーバへ接続してくれるので、自作ボットを複数サーバに対応する必要がない</a:t>
            </a:r>
          </a:p>
          <a:p>
            <a:r>
              <a:rPr lang="ja-JP" altLang="en-US" sz="2800" smtClean="0"/>
              <a:t>文字コード変換機能あり</a:t>
            </a:r>
          </a:p>
          <a:p>
            <a:r>
              <a:rPr lang="ja-JP" altLang="en-US" sz="2800" smtClean="0"/>
              <a:t>プログラム修正で再起動しても迷惑かけない</a:t>
            </a:r>
          </a:p>
          <a:p>
            <a:r>
              <a:rPr lang="ja-JP" altLang="en-US" sz="2800" smtClean="0"/>
              <a:t>複数ほかのプログラムが使える</a:t>
            </a:r>
          </a:p>
          <a:p>
            <a:pPr lvl="1"/>
            <a:r>
              <a:rPr lang="en-US" altLang="ja-JP" sz="2400" smtClean="0"/>
              <a:t>Plagger </a:t>
            </a:r>
            <a:r>
              <a:rPr lang="ja-JP" altLang="en-US" sz="2400" smtClean="0"/>
              <a:t>で </a:t>
            </a:r>
            <a:r>
              <a:rPr lang="en-US" altLang="ja-JP" sz="2400" smtClean="0"/>
              <a:t>2ch </a:t>
            </a:r>
            <a:r>
              <a:rPr lang="ja-JP" altLang="en-US" sz="2400" smtClean="0"/>
              <a:t>まとめサイトを出力する</a:t>
            </a:r>
            <a:endParaRPr lang="en-US" altLang="ja-JP" sz="240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タイトル 1"/>
          <p:cNvSpPr>
            <a:spLocks noGrp="1"/>
          </p:cNvSpPr>
          <p:nvPr>
            <p:ph type="title" idx="4294967295"/>
          </p:nvPr>
        </p:nvSpPr>
        <p:spPr/>
        <p:txBody>
          <a:bodyPr/>
          <a:lstStyle/>
          <a:p>
            <a:pPr eaLnBrk="1" hangingPunct="1"/>
            <a:r>
              <a:rPr lang="en-US" altLang="ja-JP" smtClean="0"/>
              <a:t>IRC/Twitter</a:t>
            </a:r>
            <a:endParaRPr lang="ja-JP" altLang="en-US" smtClean="0"/>
          </a:p>
        </p:txBody>
      </p:sp>
      <p:sp>
        <p:nvSpPr>
          <p:cNvPr id="41987" name="テキスト プレースホルダ 2"/>
          <p:cNvSpPr>
            <a:spLocks noGrp="1"/>
          </p:cNvSpPr>
          <p:nvPr>
            <p:ph type="body" idx="4294967295"/>
          </p:nvPr>
        </p:nvSpPr>
        <p:spPr>
          <a:xfrm>
            <a:off x="357188" y="1052513"/>
            <a:ext cx="7886700" cy="4968875"/>
          </a:xfrm>
        </p:spPr>
        <p:txBody>
          <a:bodyPr/>
          <a:lstStyle/>
          <a:p>
            <a:pPr>
              <a:buClr>
                <a:srgbClr val="8AE234"/>
              </a:buClr>
              <a:buSzPct val="45000"/>
              <a:buFont typeface="Wingdings" pitchFamily="2" charset="2"/>
              <a:buChar char=""/>
            </a:pPr>
            <a:r>
              <a:rPr lang="fi-FI" smtClean="0"/>
              <a:t>WIDEやFriendサーバでは、日本語エンコードが</a:t>
            </a:r>
            <a:r>
              <a:rPr lang="fi-FI" altLang="ja-JP" smtClean="0"/>
              <a:t>ISO-2022-JP</a:t>
            </a:r>
            <a:r>
              <a:rPr lang="fi-FI" smtClean="0"/>
              <a:t>ですがご存じですか？</a:t>
            </a:r>
          </a:p>
          <a:p>
            <a:pPr>
              <a:buClr>
                <a:srgbClr val="8AE234"/>
              </a:buClr>
              <a:buSzPct val="45000"/>
              <a:buFont typeface="Wingdings" pitchFamily="2" charset="2"/>
              <a:buChar char=""/>
            </a:pPr>
            <a:r>
              <a:rPr lang="fi-FI" smtClean="0"/>
              <a:t>LimeChat2のダイアログより</a:t>
            </a:r>
            <a:endParaRPr lang="ja-JP" altLang="en-US" smtClean="0"/>
          </a:p>
        </p:txBody>
      </p:sp>
      <p:pic>
        <p:nvPicPr>
          <p:cNvPr id="41988" name="Picture 4"/>
          <p:cNvPicPr>
            <a:picLocks noChangeAspect="1" noChangeArrowheads="1"/>
          </p:cNvPicPr>
          <p:nvPr/>
        </p:nvPicPr>
        <p:blipFill>
          <a:blip r:embed="rId2"/>
          <a:srcRect/>
          <a:stretch>
            <a:fillRect/>
          </a:stretch>
        </p:blipFill>
        <p:spPr bwMode="auto">
          <a:xfrm>
            <a:off x="1835150" y="2924175"/>
            <a:ext cx="5580063" cy="2879725"/>
          </a:xfrm>
          <a:prstGeom prst="rect">
            <a:avLst/>
          </a:prstGeom>
          <a:noFill/>
          <a:ln w="9525">
            <a:noFill/>
            <a:round/>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fill="hold" nodeType="clickEffect">
                                  <p:stCondLst>
                                    <p:cond delay="0"/>
                                  </p:stCondLst>
                                  <p:childTnLst>
                                    <p:set>
                                      <p:cBhvr additive="repl">
                                        <p:cTn id="6" dur="1" fill="hold">
                                          <p:stCondLst>
                                            <p:cond delay="0"/>
                                          </p:stCondLst>
                                        </p:cTn>
                                        <p:tgtEl>
                                          <p:spTgt spid="41988"/>
                                        </p:tgtEl>
                                        <p:attrNameLst>
                                          <p:attrName>style.visibility</p:attrName>
                                        </p:attrNameLst>
                                      </p:cBhvr>
                                      <p:to>
                                        <p:strVal val="visible"/>
                                      </p:to>
                                    </p:set>
                                    <p:animScale>
                                      <p:cBhvr additive="repl">
                                        <p:cTn id="7" dur="1000" decel="50000" fill="hold">
                                          <p:stCondLst>
                                            <p:cond delay="0"/>
                                          </p:stCondLst>
                                        </p:cTn>
                                        <p:tgtEl>
                                          <p:spTgt spid="41988"/>
                                        </p:tgtEl>
                                        <p:attrNameLst>
                                          <p:attrName>transform</p:attrName>
                                        </p:attrNameLst>
                                      </p:cBhvr>
                                      <p:from x="250000" y="250000"/>
                                      <p:to x="100000" y="100000"/>
                                    </p:animScale>
                                    <p:animMotion origin="layout" path="M -0.46736 0.92887  C -0.37517 0.88508  -0.02552 0.75279  0.0908 0.66613  C  0.20747 0.57948  0.21649 0.50394  0.23177 0.40825  C 0.24705 0.31256  0.22118 0.15964   0.18264 0.09152  C 0.1441 0.02341  0.03802 0.0  0.0 0.0">
                                      <p:cBhvr additive="repl">
                                        <p:cTn id="8" dur="1000" decel="50000" fill="hold">
                                          <p:stCondLst>
                                            <p:cond delay="0"/>
                                          </p:stCondLst>
                                        </p:cTn>
                                        <p:tgtEl>
                                          <p:spTgt spid="41988"/>
                                        </p:tgtEl>
                                      </p:cBhvr>
                                    </p:animMotion>
                                    <p:animEffect transition="in" filter="fade">
                                      <p:cBhvr additive="repl">
                                        <p:cTn id="9" dur="1000"/>
                                        <p:tgtEl>
                                          <p:spTgt spid="419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タイトル 1"/>
          <p:cNvSpPr>
            <a:spLocks noGrp="1"/>
          </p:cNvSpPr>
          <p:nvPr>
            <p:ph type="title" idx="4294967295"/>
          </p:nvPr>
        </p:nvSpPr>
        <p:spPr/>
        <p:txBody>
          <a:bodyPr/>
          <a:lstStyle/>
          <a:p>
            <a:pPr eaLnBrk="1" hangingPunct="1"/>
            <a:r>
              <a:rPr lang="fi-FI" sz="2000" smtClean="0"/>
              <a:t>ISO-2022JPの(いわゆる)半角カナ</a:t>
            </a:r>
            <a:endParaRPr lang="ja-JP" altLang="en-US" sz="2000" smtClean="0"/>
          </a:p>
        </p:txBody>
      </p:sp>
      <p:sp>
        <p:nvSpPr>
          <p:cNvPr id="43011" name="テキスト プレースホルダ 2"/>
          <p:cNvSpPr>
            <a:spLocks noGrp="1"/>
          </p:cNvSpPr>
          <p:nvPr>
            <p:ph type="body" idx="4294967295"/>
          </p:nvPr>
        </p:nvSpPr>
        <p:spPr>
          <a:xfrm>
            <a:off x="357188" y="1052513"/>
            <a:ext cx="7886700" cy="4968875"/>
          </a:xfrm>
        </p:spPr>
        <p:txBody>
          <a:bodyPr/>
          <a:lstStyle/>
          <a:p>
            <a:pPr>
              <a:buClr>
                <a:srgbClr val="8AE234"/>
              </a:buClr>
              <a:buSzPct val="45000"/>
              <a:buFont typeface="Wingdings" pitchFamily="2" charset="2"/>
              <a:buChar char=""/>
            </a:pPr>
            <a:r>
              <a:rPr lang="fi-FI" altLang="ja-JP" smtClean="0"/>
              <a:t>ISO-2022JP</a:t>
            </a:r>
            <a:r>
              <a:rPr lang="ja-JP" altLang="fi-FI" smtClean="0"/>
              <a:t>には半角カナという仕様はありません</a:t>
            </a:r>
            <a:br>
              <a:rPr lang="ja-JP" altLang="fi-FI" smtClean="0"/>
            </a:br>
            <a:r>
              <a:rPr lang="ja-JP" altLang="fi-FI" smtClean="0"/>
              <a:t>（</a:t>
            </a:r>
            <a:r>
              <a:rPr lang="fi-FI" altLang="ja-JP" smtClean="0"/>
              <a:t>dankogai</a:t>
            </a:r>
            <a:r>
              <a:rPr lang="ja-JP" altLang="fi-FI" smtClean="0"/>
              <a:t>さんに</a:t>
            </a:r>
            <a:r>
              <a:rPr lang="fi-FI" altLang="ja-JP" smtClean="0"/>
              <a:t>DIS</a:t>
            </a:r>
            <a:r>
              <a:rPr lang="ja-JP" altLang="fi-FI" smtClean="0"/>
              <a:t>られました）</a:t>
            </a:r>
          </a:p>
          <a:p>
            <a:pPr>
              <a:buClr>
                <a:srgbClr val="8AE234"/>
              </a:buClr>
              <a:buSzPct val="45000"/>
              <a:buFont typeface="Wingdings" pitchFamily="2" charset="2"/>
              <a:buChar char=""/>
            </a:pPr>
            <a:r>
              <a:rPr lang="fi-FI" smtClean="0"/>
              <a:t>基本はいわゆる半角カナは使いませんが･･･</a:t>
            </a:r>
          </a:p>
          <a:p>
            <a:pPr lvl="1">
              <a:buClr>
                <a:srgbClr val="8AE234"/>
              </a:buClr>
              <a:buSzPct val="45000"/>
              <a:buFont typeface="Wingdings" pitchFamily="2" charset="2"/>
              <a:buChar char=""/>
            </a:pPr>
            <a:r>
              <a:rPr lang="fi-FI" smtClean="0"/>
              <a:t>　 _ 　∩</a:t>
            </a:r>
            <a:br>
              <a:rPr lang="fi-FI" smtClean="0"/>
            </a:br>
            <a:r>
              <a:rPr lang="fi-FI" smtClean="0"/>
              <a:t>(　ﾟ∀ﾟ)彡　おっぱい！おっぱい！</a:t>
            </a:r>
            <a:br>
              <a:rPr lang="fi-FI" smtClean="0"/>
            </a:br>
            <a:r>
              <a:rPr lang="fi-FI" smtClean="0"/>
              <a:t>　⊂彡</a:t>
            </a:r>
          </a:p>
          <a:p>
            <a:pPr lvl="1">
              <a:buClr>
                <a:srgbClr val="8AE234"/>
              </a:buClr>
              <a:buSzPct val="45000"/>
              <a:buFont typeface="Wingdings" pitchFamily="2" charset="2"/>
              <a:buChar char=""/>
            </a:pPr>
            <a:r>
              <a:rPr lang="fi-FI" altLang="ja-JP" smtClean="0"/>
              <a:t>AA</a:t>
            </a:r>
            <a:r>
              <a:rPr lang="ja-JP" altLang="fi-FI" smtClean="0"/>
              <a:t>を使いたいことがあると思います！！！</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タイトル 1"/>
          <p:cNvSpPr>
            <a:spLocks noGrp="1"/>
          </p:cNvSpPr>
          <p:nvPr>
            <p:ph type="title" idx="4294967295"/>
          </p:nvPr>
        </p:nvSpPr>
        <p:spPr/>
        <p:txBody>
          <a:bodyPr/>
          <a:lstStyle/>
          <a:p>
            <a:pPr eaLnBrk="1" hangingPunct="1"/>
            <a:r>
              <a:rPr lang="en-US" altLang="ja-JP" smtClean="0"/>
              <a:t>IRC/Twitter</a:t>
            </a:r>
            <a:endParaRPr lang="ja-JP" altLang="en-US" smtClean="0"/>
          </a:p>
        </p:txBody>
      </p:sp>
      <p:sp>
        <p:nvSpPr>
          <p:cNvPr id="44035" name="テキスト プレースホルダ 2"/>
          <p:cNvSpPr>
            <a:spLocks noGrp="1"/>
          </p:cNvSpPr>
          <p:nvPr>
            <p:ph type="body" idx="4294967295"/>
          </p:nvPr>
        </p:nvSpPr>
        <p:spPr>
          <a:xfrm>
            <a:off x="357188" y="1052513"/>
            <a:ext cx="7886700" cy="4968875"/>
          </a:xfrm>
        </p:spPr>
        <p:txBody>
          <a:bodyPr/>
          <a:lstStyle/>
          <a:p>
            <a:pPr>
              <a:buClr>
                <a:srgbClr val="8AE234"/>
              </a:buClr>
              <a:buSzPct val="45000"/>
              <a:buFont typeface="Wingdings" pitchFamily="2" charset="2"/>
              <a:buChar char=""/>
            </a:pPr>
            <a:r>
              <a:rPr lang="ja-JP" altLang="fi-FI" smtClean="0"/>
              <a:t>これに対応するため、 </a:t>
            </a:r>
            <a:r>
              <a:rPr lang="fi-FI" smtClean="0"/>
              <a:t>LimeChat2</a:t>
            </a:r>
            <a:r>
              <a:rPr lang="ja-JP" altLang="fi-FI" smtClean="0"/>
              <a:t>ではエスケープシーケンスで拡張しています</a:t>
            </a:r>
          </a:p>
          <a:p>
            <a:pPr>
              <a:buClr>
                <a:srgbClr val="8AE234"/>
              </a:buClr>
              <a:buSzPct val="45000"/>
              <a:buFont typeface="Wingdings" pitchFamily="2" charset="2"/>
              <a:buChar char=""/>
            </a:pPr>
            <a:r>
              <a:rPr lang="ja-JP" altLang="fi-FI" smtClean="0"/>
              <a:t>下の３つは</a:t>
            </a:r>
            <a:r>
              <a:rPr lang="fi-FI" altLang="ja-JP" smtClean="0"/>
              <a:t>ISO-2022-JP</a:t>
            </a:r>
            <a:r>
              <a:rPr lang="ja-JP" altLang="fi-FI" smtClean="0"/>
              <a:t>ではありません！</a:t>
            </a:r>
          </a:p>
          <a:p>
            <a:pPr>
              <a:buClr>
                <a:srgbClr val="8AE234"/>
              </a:buClr>
              <a:buSzPct val="45000"/>
              <a:buFont typeface="Wingdings" pitchFamily="2" charset="2"/>
              <a:buChar char=""/>
            </a:pPr>
            <a:r>
              <a:rPr lang="fi-FI" altLang="ja-JP" smtClean="0"/>
              <a:t>LimeChat2</a:t>
            </a:r>
            <a:r>
              <a:rPr lang="ja-JP" altLang="fi-FI" smtClean="0"/>
              <a:t>の設定画面は誤解を招くので検討してほしいです！</a:t>
            </a:r>
            <a:endParaRPr lang="ja-JP" altLang="en-US" smtClean="0"/>
          </a:p>
        </p:txBody>
      </p:sp>
      <p:pic>
        <p:nvPicPr>
          <p:cNvPr id="44036" name="Picture 4"/>
          <p:cNvPicPr>
            <a:picLocks noChangeAspect="1" noChangeArrowheads="1"/>
          </p:cNvPicPr>
          <p:nvPr/>
        </p:nvPicPr>
        <p:blipFill>
          <a:blip r:embed="rId2"/>
          <a:srcRect/>
          <a:stretch>
            <a:fillRect/>
          </a:stretch>
        </p:blipFill>
        <p:spPr bwMode="auto">
          <a:xfrm>
            <a:off x="1979613" y="3789363"/>
            <a:ext cx="4645025" cy="1965325"/>
          </a:xfrm>
          <a:prstGeom prst="rect">
            <a:avLst/>
          </a:prstGeom>
          <a:noFill/>
          <a:ln w="9525">
            <a:noFill/>
            <a:round/>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2" presetClass="entr" fill="hold" nodeType="clickEffect">
                                  <p:stCondLst>
                                    <p:cond delay="0"/>
                                  </p:stCondLst>
                                  <p:childTnLst>
                                    <p:set>
                                      <p:cBhvr additive="repl">
                                        <p:cTn id="6" dur="1" fill="hold">
                                          <p:stCondLst>
                                            <p:cond delay="0"/>
                                          </p:stCondLst>
                                        </p:cTn>
                                        <p:tgtEl>
                                          <p:spTgt spid="44036"/>
                                        </p:tgtEl>
                                        <p:attrNameLst>
                                          <p:attrName>style.visibility</p:attrName>
                                        </p:attrNameLst>
                                      </p:cBhvr>
                                      <p:to>
                                        <p:strVal val="visible"/>
                                      </p:to>
                                    </p:set>
                                    <p:animScale>
                                      <p:cBhvr additive="repl">
                                        <p:cTn id="7" dur="1000" decel="50000" fill="hold">
                                          <p:stCondLst>
                                            <p:cond delay="0"/>
                                          </p:stCondLst>
                                        </p:cTn>
                                        <p:tgtEl>
                                          <p:spTgt spid="44036"/>
                                        </p:tgtEl>
                                        <p:attrNameLst>
                                          <p:attrName>transform</p:attrName>
                                        </p:attrNameLst>
                                      </p:cBhvr>
                                      <p:from x="250000" y="250000"/>
                                      <p:to x="100000" y="100000"/>
                                    </p:animScale>
                                    <p:animMotion origin="layout" path="M -0.46736 0.92887  C -0.37517 0.88508  -0.02552 0.75279  0.0908 0.66613  C  0.20747 0.57948  0.21649 0.50394  0.23177 0.40825  C 0.24705 0.31256  0.22118 0.15964   0.18264 0.09152  C 0.1441 0.02341  0.03802 0.0  0.0 0.0">
                                      <p:cBhvr additive="repl">
                                        <p:cTn id="8" dur="1000" decel="50000" fill="hold">
                                          <p:stCondLst>
                                            <p:cond delay="0"/>
                                          </p:stCondLst>
                                        </p:cTn>
                                        <p:tgtEl>
                                          <p:spTgt spid="44036"/>
                                        </p:tgtEl>
                                      </p:cBhvr>
                                    </p:animMotion>
                                    <p:animEffect transition="in" filter="fade">
                                      <p:cBhvr additive="repl">
                                        <p:cTn id="9" dur="1000"/>
                                        <p:tgtEl>
                                          <p:spTgt spid="440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タイトル 1"/>
          <p:cNvSpPr>
            <a:spLocks noGrp="1"/>
          </p:cNvSpPr>
          <p:nvPr>
            <p:ph type="title" idx="4294967295"/>
          </p:nvPr>
        </p:nvSpPr>
        <p:spPr/>
        <p:txBody>
          <a:bodyPr/>
          <a:lstStyle/>
          <a:p>
            <a:pPr eaLnBrk="1" hangingPunct="1"/>
            <a:r>
              <a:rPr lang="en-US" altLang="ja-JP" smtClean="0"/>
              <a:t>IRC/Twitter</a:t>
            </a:r>
            <a:endParaRPr lang="ja-JP" altLang="en-US" smtClean="0"/>
          </a:p>
        </p:txBody>
      </p:sp>
      <p:sp>
        <p:nvSpPr>
          <p:cNvPr id="45059" name="テキスト プレースホルダ 2"/>
          <p:cNvSpPr>
            <a:spLocks noGrp="1"/>
          </p:cNvSpPr>
          <p:nvPr>
            <p:ph type="body" idx="4294967295"/>
          </p:nvPr>
        </p:nvSpPr>
        <p:spPr>
          <a:xfrm>
            <a:off x="357188" y="1052513"/>
            <a:ext cx="7886700" cy="4968875"/>
          </a:xfrm>
        </p:spPr>
        <p:txBody>
          <a:bodyPr/>
          <a:lstStyle/>
          <a:p>
            <a:pPr>
              <a:buClr>
                <a:srgbClr val="8AE234"/>
              </a:buClr>
              <a:buSzPct val="45000"/>
              <a:buFont typeface="Wingdings" pitchFamily="2" charset="2"/>
              <a:buChar char=""/>
            </a:pPr>
            <a:r>
              <a:rPr lang="fi-FI" altLang="ja-JP" smtClean="0"/>
              <a:t>ISO-2022-JP</a:t>
            </a:r>
            <a:r>
              <a:rPr lang="ja-JP" altLang="fi-FI" smtClean="0"/>
              <a:t>に興味をもたれた方は、この本を読んでください</a:t>
            </a:r>
            <a:endParaRPr lang="ja-JP" altLang="en-US" smtClean="0"/>
          </a:p>
        </p:txBody>
      </p:sp>
      <p:pic>
        <p:nvPicPr>
          <p:cNvPr id="45062" name="Picture 6"/>
          <p:cNvPicPr>
            <a:picLocks noChangeAspect="1" noChangeArrowheads="1"/>
          </p:cNvPicPr>
          <p:nvPr/>
        </p:nvPicPr>
        <p:blipFill>
          <a:blip r:embed="rId2"/>
          <a:srcRect/>
          <a:stretch>
            <a:fillRect/>
          </a:stretch>
        </p:blipFill>
        <p:spPr bwMode="auto">
          <a:xfrm>
            <a:off x="2555875" y="2205038"/>
            <a:ext cx="4037013" cy="37496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タイトル 1"/>
          <p:cNvSpPr>
            <a:spLocks noGrp="1"/>
          </p:cNvSpPr>
          <p:nvPr>
            <p:ph type="title" idx="4294967295"/>
          </p:nvPr>
        </p:nvSpPr>
        <p:spPr/>
        <p:txBody>
          <a:bodyPr/>
          <a:lstStyle/>
          <a:p>
            <a:pPr eaLnBrk="1" hangingPunct="1"/>
            <a:r>
              <a:rPr lang="en-US" altLang="ja-JP" sz="2000" smtClean="0"/>
              <a:t>Twitter</a:t>
            </a:r>
          </a:p>
        </p:txBody>
      </p:sp>
      <p:sp>
        <p:nvSpPr>
          <p:cNvPr id="46083" name="テキスト プレースホルダ 2"/>
          <p:cNvSpPr>
            <a:spLocks noGrp="1"/>
          </p:cNvSpPr>
          <p:nvPr>
            <p:ph type="body" idx="4294967295"/>
          </p:nvPr>
        </p:nvSpPr>
        <p:spPr>
          <a:xfrm>
            <a:off x="357188" y="1052513"/>
            <a:ext cx="7886700" cy="4968875"/>
          </a:xfrm>
        </p:spPr>
        <p:txBody>
          <a:bodyPr/>
          <a:lstStyle/>
          <a:p>
            <a:pPr>
              <a:buClr>
                <a:srgbClr val="8AE234"/>
              </a:buClr>
              <a:buSzPct val="45000"/>
              <a:buFont typeface="Wingdings" pitchFamily="2" charset="2"/>
              <a:buChar char=""/>
            </a:pPr>
            <a:r>
              <a:rPr lang="fi-FI" altLang="ja-JP" smtClean="0"/>
              <a:t>現状は、うしがいるチャンネルでURLの発言があれば、TwitterにPOSTするだけ</a:t>
            </a:r>
            <a:endParaRPr lang="ja-JP" altLang="fi-FI" smtClean="0"/>
          </a:p>
          <a:p>
            <a:pPr>
              <a:buClr>
                <a:srgbClr val="8AE234"/>
              </a:buClr>
              <a:buSzPct val="45000"/>
              <a:buFont typeface="Wingdings" pitchFamily="2" charset="2"/>
              <a:buChar char=""/>
            </a:pPr>
            <a:r>
              <a:rPr lang="ja-JP" altLang="fi-FI" smtClean="0"/>
              <a:t>需要があれば、フォロー同士の会話も行いたい（でも他のボットがやってるので興味があまりない）</a:t>
            </a:r>
          </a:p>
          <a:p>
            <a:pPr>
              <a:buClr>
                <a:srgbClr val="8AE234"/>
              </a:buClr>
              <a:buSzPct val="45000"/>
              <a:buFont typeface="Wingdings" pitchFamily="2" charset="2"/>
              <a:buChar char=""/>
            </a:pPr>
            <a:r>
              <a:rPr lang="ja-JP" altLang="fi-FI" smtClean="0"/>
              <a:t>「いめったー」がおもしろいので「いめったー」経由で発言させようかな</a:t>
            </a:r>
          </a:p>
          <a:p>
            <a:pPr lvl="1">
              <a:buClr>
                <a:srgbClr val="8AE234"/>
              </a:buClr>
              <a:buSzPct val="45000"/>
              <a:buFont typeface="Wingdings" pitchFamily="2" charset="2"/>
              <a:buChar char=""/>
            </a:pPr>
            <a:r>
              <a:rPr lang="fi-FI" altLang="ja-JP" smtClean="0">
                <a:hlinkClick r:id="rId2"/>
              </a:rPr>
              <a:t>http://kanmisikou.net/lab/imagetwit/</a:t>
            </a:r>
            <a:endParaRPr lang="ja-JP" altLang="fi-FI"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タイトル 1"/>
          <p:cNvSpPr>
            <a:spLocks noGrp="1"/>
          </p:cNvSpPr>
          <p:nvPr>
            <p:ph type="title" idx="4294967295"/>
          </p:nvPr>
        </p:nvSpPr>
        <p:spPr/>
        <p:txBody>
          <a:bodyPr/>
          <a:lstStyle/>
          <a:p>
            <a:pPr eaLnBrk="1" hangingPunct="1"/>
            <a:r>
              <a:rPr lang="ja-JP" altLang="en-US" sz="2000" smtClean="0"/>
              <a:t>はてなブックマーク</a:t>
            </a:r>
          </a:p>
        </p:txBody>
      </p:sp>
      <p:sp>
        <p:nvSpPr>
          <p:cNvPr id="47107" name="テキスト プレースホルダ 2"/>
          <p:cNvSpPr>
            <a:spLocks noGrp="1"/>
          </p:cNvSpPr>
          <p:nvPr>
            <p:ph type="body" idx="4294967295"/>
          </p:nvPr>
        </p:nvSpPr>
        <p:spPr>
          <a:xfrm>
            <a:off x="357188" y="1052513"/>
            <a:ext cx="7886700" cy="4968875"/>
          </a:xfrm>
        </p:spPr>
        <p:txBody>
          <a:bodyPr/>
          <a:lstStyle/>
          <a:p>
            <a:pPr>
              <a:buClr>
                <a:srgbClr val="8AE234"/>
              </a:buClr>
              <a:buSzPct val="45000"/>
              <a:buFont typeface="Wingdings" pitchFamily="2" charset="2"/>
              <a:buChar char=""/>
            </a:pPr>
            <a:r>
              <a:rPr lang="fi-FI" smtClean="0"/>
              <a:t>IRCでURLを見つけるとファイルに保存</a:t>
            </a:r>
            <a:endParaRPr lang="ja-JP" altLang="fi-FI" smtClean="0"/>
          </a:p>
          <a:p>
            <a:pPr>
              <a:buClr>
                <a:srgbClr val="8AE234"/>
              </a:buClr>
              <a:buSzPct val="45000"/>
              <a:buFont typeface="Wingdings" pitchFamily="2" charset="2"/>
              <a:buChar char=""/>
            </a:pPr>
            <a:r>
              <a:rPr lang="fi-FI" smtClean="0"/>
              <a:t>保存されたURLを取り込み、</a:t>
            </a:r>
            <a:r>
              <a:rPr lang="ja-JP" altLang="fi-FI" smtClean="0"/>
              <a:t>無脳コメントをつけて、</a:t>
            </a:r>
            <a:r>
              <a:rPr lang="fi-FI" altLang="ja-JP" smtClean="0"/>
              <a:t>Atom API</a:t>
            </a:r>
            <a:r>
              <a:rPr lang="ja-JP" altLang="fi-FI" smtClean="0"/>
              <a:t>で</a:t>
            </a:r>
            <a:r>
              <a:rPr lang="fi-FI" smtClean="0"/>
              <a:t>POST</a:t>
            </a:r>
            <a:endParaRPr lang="fi-FI" altLang="ja-JP" smtClean="0"/>
          </a:p>
          <a:p>
            <a:pPr>
              <a:buClr>
                <a:srgbClr val="8AE234"/>
              </a:buClr>
              <a:buSzPct val="45000"/>
              <a:buFont typeface="Wingdings" pitchFamily="2" charset="2"/>
              <a:buChar char=""/>
            </a:pPr>
            <a:r>
              <a:rPr lang="ja-JP" altLang="fi-FI" smtClean="0"/>
              <a:t>はてな</a:t>
            </a:r>
            <a:r>
              <a:rPr lang="fi-FI" altLang="ja-JP" smtClean="0"/>
              <a:t>CTO</a:t>
            </a:r>
            <a:r>
              <a:rPr lang="ja-JP" altLang="fi-FI" smtClean="0"/>
              <a:t>伊藤さんからコメントが！</a:t>
            </a:r>
          </a:p>
          <a:p>
            <a:pPr lvl="1">
              <a:buClr>
                <a:srgbClr val="8AE234"/>
              </a:buClr>
              <a:buSzPct val="45000"/>
              <a:buFont typeface="Wingdings" pitchFamily="2" charset="2"/>
              <a:buChar char=""/>
            </a:pPr>
            <a:r>
              <a:rPr lang="fi-FI" altLang="ja-JP" smtClean="0">
                <a:hlinkClick r:id="rId2"/>
              </a:rPr>
              <a:t>http://b.hatena.ne.jp/entry/http://d.hatena.ne.jp/hashy1126/20080601/1212301560</a:t>
            </a:r>
            <a:endParaRPr lang="ja-JP" altLang="fi-FI" smtClean="0"/>
          </a:p>
          <a:p>
            <a:pPr>
              <a:buClr>
                <a:srgbClr val="8AE234"/>
              </a:buClr>
              <a:buSzPct val="45000"/>
              <a:buFont typeface="Wingdings" pitchFamily="2" charset="2"/>
              <a:buChar char=""/>
            </a:pPr>
            <a:r>
              <a:rPr lang="fi-FI" altLang="ja-JP" smtClean="0"/>
              <a:t>Atom API</a:t>
            </a:r>
            <a:r>
              <a:rPr lang="ja-JP" altLang="fi-FI" smtClean="0"/>
              <a:t>でコメントをつけるときは制御コードの除去が必要</a:t>
            </a:r>
            <a:endParaRPr lang="fi-FI" altLang="ja-JP"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idx="4294967295"/>
          </p:nvPr>
        </p:nvSpPr>
        <p:spPr/>
        <p:txBody>
          <a:bodyPr/>
          <a:lstStyle/>
          <a:p>
            <a:pPr eaLnBrk="1" hangingPunct="1"/>
            <a:r>
              <a:rPr lang="ja-JP" altLang="en-US" smtClean="0"/>
              <a:t>自己紹介</a:t>
            </a:r>
          </a:p>
        </p:txBody>
      </p:sp>
      <p:sp>
        <p:nvSpPr>
          <p:cNvPr id="18435" name="テキスト プレースホルダ 2"/>
          <p:cNvSpPr>
            <a:spLocks noGrp="1"/>
          </p:cNvSpPr>
          <p:nvPr>
            <p:ph type="body" idx="4294967295"/>
          </p:nvPr>
        </p:nvSpPr>
        <p:spPr>
          <a:xfrm>
            <a:off x="357188" y="1052513"/>
            <a:ext cx="8329612" cy="5073650"/>
          </a:xfrm>
        </p:spPr>
        <p:txBody>
          <a:bodyPr/>
          <a:lstStyle/>
          <a:p>
            <a:pPr eaLnBrk="1" hangingPunct="1"/>
            <a:r>
              <a:rPr lang="en-US" altLang="ja-JP" smtClean="0"/>
              <a:t>Hashy </a:t>
            </a:r>
            <a:r>
              <a:rPr lang="ja-JP" altLang="en-US" smtClean="0"/>
              <a:t>（はっしー）</a:t>
            </a:r>
          </a:p>
          <a:p>
            <a:pPr eaLnBrk="1" hangingPunct="1"/>
            <a:r>
              <a:rPr lang="ja-JP" altLang="en-US" smtClean="0"/>
              <a:t>３０代前半です</a:t>
            </a:r>
          </a:p>
          <a:p>
            <a:pPr eaLnBrk="1" hangingPunct="1"/>
            <a:r>
              <a:rPr lang="ja-JP" altLang="en-US" smtClean="0"/>
              <a:t>京都市内在住</a:t>
            </a:r>
          </a:p>
          <a:p>
            <a:pPr eaLnBrk="1" hangingPunct="1"/>
            <a:r>
              <a:rPr lang="ja-JP" altLang="en-US" smtClean="0"/>
              <a:t>十数年プログラマーしてます</a:t>
            </a:r>
          </a:p>
          <a:p>
            <a:pPr eaLnBrk="1" hangingPunct="1"/>
            <a:r>
              <a:rPr lang="ja-JP" altLang="en-US" smtClean="0"/>
              <a:t>最近転職しました</a:t>
            </a:r>
          </a:p>
          <a:p>
            <a:pPr eaLnBrk="1" hangingPunct="1"/>
            <a:r>
              <a:rPr lang="ja-JP" altLang="en-US" smtClean="0"/>
              <a:t>「うし＠お話プログラム」の作者</a:t>
            </a:r>
          </a:p>
          <a:p>
            <a:pPr eaLnBrk="1" hangingPunct="1"/>
            <a:r>
              <a:rPr lang="en-US" altLang="ja-JP" smtClean="0"/>
              <a:t>Vnc</a:t>
            </a:r>
            <a:r>
              <a:rPr lang="ja-JP" altLang="en-US" smtClean="0"/>
              <a:t>の日本語キーボード対応をしています</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タイトル 1"/>
          <p:cNvSpPr>
            <a:spLocks noGrp="1"/>
          </p:cNvSpPr>
          <p:nvPr>
            <p:ph type="title" idx="4294967295"/>
          </p:nvPr>
        </p:nvSpPr>
        <p:spPr/>
        <p:txBody>
          <a:bodyPr/>
          <a:lstStyle/>
          <a:p>
            <a:pPr eaLnBrk="1" hangingPunct="1"/>
            <a:r>
              <a:rPr lang="fi-FI" smtClean="0"/>
              <a:t>Mixi</a:t>
            </a:r>
            <a:endParaRPr lang="ja-JP" altLang="en-US" smtClean="0"/>
          </a:p>
        </p:txBody>
      </p:sp>
      <p:sp>
        <p:nvSpPr>
          <p:cNvPr id="49155" name="テキスト プレースホルダ 2"/>
          <p:cNvSpPr>
            <a:spLocks noGrp="1"/>
          </p:cNvSpPr>
          <p:nvPr>
            <p:ph type="body" idx="4294967295"/>
          </p:nvPr>
        </p:nvSpPr>
        <p:spPr>
          <a:xfrm>
            <a:off x="357188" y="1052513"/>
            <a:ext cx="7886700" cy="4968875"/>
          </a:xfrm>
        </p:spPr>
        <p:txBody>
          <a:bodyPr/>
          <a:lstStyle/>
          <a:p>
            <a:pPr>
              <a:buClr>
                <a:srgbClr val="8AE234"/>
              </a:buClr>
              <a:buSzPct val="45000"/>
              <a:buFont typeface="Wingdings" pitchFamily="2" charset="2"/>
              <a:buChar char=""/>
            </a:pPr>
            <a:r>
              <a:rPr lang="fi-FI" smtClean="0"/>
              <a:t>最初は WWW::Mixi </a:t>
            </a:r>
            <a:r>
              <a:rPr lang="ja-JP" altLang="fi-FI" smtClean="0"/>
              <a:t>というライブラリを使用</a:t>
            </a:r>
          </a:p>
          <a:p>
            <a:pPr>
              <a:buClr>
                <a:srgbClr val="8AE234"/>
              </a:buClr>
              <a:buSzPct val="45000"/>
              <a:buFont typeface="Wingdings" pitchFamily="2" charset="2"/>
              <a:buChar char=""/>
            </a:pPr>
            <a:r>
              <a:rPr lang="fi-FI" smtClean="0"/>
              <a:t>相次ぐレイアウト改変にうんざりし、現在はXPath</a:t>
            </a:r>
            <a:r>
              <a:rPr lang="ja-JP" altLang="fi-FI" smtClean="0"/>
              <a:t>を指定して内容を取り出すライブラリを使用</a:t>
            </a:r>
          </a:p>
          <a:p>
            <a:pPr>
              <a:buClr>
                <a:srgbClr val="8AE234"/>
              </a:buClr>
              <a:buSzPct val="45000"/>
              <a:buFont typeface="Wingdings" pitchFamily="2" charset="2"/>
              <a:buChar char=""/>
            </a:pPr>
            <a:r>
              <a:rPr lang="ja-JP" altLang="fi-FI" smtClean="0"/>
              <a:t>現在は</a:t>
            </a:r>
            <a:r>
              <a:rPr lang="fi-FI" altLang="ja-JP" smtClean="0"/>
              <a:t>Plagger</a:t>
            </a:r>
            <a:r>
              <a:rPr lang="ja-JP" altLang="fi-FI" smtClean="0"/>
              <a:t>のプラグインを作成して使用中</a:t>
            </a:r>
          </a:p>
          <a:p>
            <a:pPr>
              <a:buClr>
                <a:srgbClr val="8AE234"/>
              </a:buClr>
              <a:buSzPct val="45000"/>
              <a:buFont typeface="Wingdings" pitchFamily="2" charset="2"/>
              <a:buChar char=""/>
            </a:pPr>
            <a:r>
              <a:rPr lang="fi-FI" altLang="ja-JP" smtClean="0"/>
              <a:t>Mixi</a:t>
            </a:r>
            <a:r>
              <a:rPr lang="ja-JP" altLang="fi-FI" smtClean="0"/>
              <a:t>あきたので力入れていません</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タイトル 1"/>
          <p:cNvSpPr>
            <a:spLocks noGrp="1"/>
          </p:cNvSpPr>
          <p:nvPr>
            <p:ph type="title" idx="4294967295"/>
          </p:nvPr>
        </p:nvSpPr>
        <p:spPr/>
        <p:txBody>
          <a:bodyPr/>
          <a:lstStyle/>
          <a:p>
            <a:pPr eaLnBrk="1" hangingPunct="1"/>
            <a:r>
              <a:rPr lang="ja-JP" altLang="en-US" sz="2000" smtClean="0"/>
              <a:t>はてなハイク</a:t>
            </a:r>
          </a:p>
        </p:txBody>
      </p:sp>
      <p:sp>
        <p:nvSpPr>
          <p:cNvPr id="53251" name="テキスト プレースホルダ 2"/>
          <p:cNvSpPr>
            <a:spLocks noGrp="1"/>
          </p:cNvSpPr>
          <p:nvPr>
            <p:ph type="body" idx="4294967295"/>
          </p:nvPr>
        </p:nvSpPr>
        <p:spPr>
          <a:xfrm>
            <a:off x="357188" y="1052513"/>
            <a:ext cx="7886700" cy="4968875"/>
          </a:xfrm>
        </p:spPr>
        <p:txBody>
          <a:bodyPr/>
          <a:lstStyle/>
          <a:p>
            <a:pPr>
              <a:buClr>
                <a:srgbClr val="8AE234"/>
              </a:buClr>
              <a:buSzPct val="45000"/>
              <a:buFont typeface="Wingdings" pitchFamily="2" charset="2"/>
              <a:buChar char=""/>
            </a:pPr>
            <a:r>
              <a:rPr lang="ja-JP" altLang="fi-FI" sz="2800" smtClean="0"/>
              <a:t>和時計時報を書き込み（前々回の大阪で</a:t>
            </a:r>
            <a:r>
              <a:rPr lang="fi-FI" altLang="ja-JP" sz="2800" smtClean="0"/>
              <a:t>LT</a:t>
            </a:r>
            <a:r>
              <a:rPr lang="ja-JP" altLang="fi-FI" sz="2800" smtClean="0"/>
              <a:t>した内容）</a:t>
            </a:r>
          </a:p>
          <a:p>
            <a:pPr>
              <a:buClr>
                <a:srgbClr val="8AE234"/>
              </a:buClr>
              <a:buSzPct val="45000"/>
              <a:buFont typeface="Wingdings" pitchFamily="2" charset="2"/>
              <a:buChar char=""/>
            </a:pPr>
            <a:r>
              <a:rPr lang="ja-JP" altLang="fi-FI" sz="2800" smtClean="0"/>
              <a:t>はてなブックマークのバッチ処理時にはてなハイクへブックマークのアドレスを投稿</a:t>
            </a:r>
          </a:p>
          <a:p>
            <a:pPr lvl="1">
              <a:buClr>
                <a:srgbClr val="8AE234"/>
              </a:buClr>
              <a:buSzPct val="45000"/>
              <a:buFont typeface="Wingdings" pitchFamily="2" charset="2"/>
              <a:buChar char=""/>
            </a:pPr>
            <a:r>
              <a:rPr lang="ja-JP" altLang="fi-FI" sz="2400" smtClean="0"/>
              <a:t>ブックマークの</a:t>
            </a:r>
            <a:r>
              <a:rPr lang="fi-FI" altLang="ja-JP" sz="2400" smtClean="0"/>
              <a:t>URL</a:t>
            </a:r>
            <a:r>
              <a:rPr lang="ja-JP" altLang="fi-FI" sz="2400" smtClean="0"/>
              <a:t>を淡々と書き込んでいるだけなのでいまいち。</a:t>
            </a:r>
            <a:r>
              <a:rPr lang="fi-FI" altLang="ja-JP" sz="2400" smtClean="0"/>
              <a:t>URL</a:t>
            </a:r>
            <a:r>
              <a:rPr lang="ja-JP" altLang="fi-FI" sz="2400" smtClean="0"/>
              <a:t>を直接貼ると、画像（動作・静止画）がそのまま引用され、はてなハイクトップページを汚染する可能性がある</a:t>
            </a:r>
          </a:p>
          <a:p>
            <a:pPr lvl="1">
              <a:buClr>
                <a:srgbClr val="8AE234"/>
              </a:buClr>
              <a:buSzPct val="45000"/>
              <a:buFont typeface="Wingdings" pitchFamily="2" charset="2"/>
              <a:buChar char=""/>
            </a:pPr>
            <a:r>
              <a:rPr lang="ja-JP" altLang="fi-FI" sz="2400" smtClean="0"/>
              <a:t>もっとエレガントな方法に変えたい</a:t>
            </a:r>
          </a:p>
          <a:p>
            <a:pPr>
              <a:buClr>
                <a:srgbClr val="8AE234"/>
              </a:buClr>
              <a:buSzPct val="45000"/>
              <a:buFont typeface="Wingdings" pitchFamily="2" charset="2"/>
              <a:buChar char=""/>
            </a:pPr>
            <a:r>
              <a:rPr lang="ja-JP" altLang="fi-FI" sz="2800" smtClean="0"/>
              <a:t>はてなハイクトップページにタイムラインがでるのでボットは迷惑をかけないようにしましょう</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タイトル 1"/>
          <p:cNvSpPr>
            <a:spLocks noGrp="1"/>
          </p:cNvSpPr>
          <p:nvPr>
            <p:ph type="title" idx="4294967295"/>
          </p:nvPr>
        </p:nvSpPr>
        <p:spPr/>
        <p:txBody>
          <a:bodyPr/>
          <a:lstStyle/>
          <a:p>
            <a:pPr eaLnBrk="1" hangingPunct="1"/>
            <a:r>
              <a:rPr lang="ja-JP" altLang="fi-FI" smtClean="0"/>
              <a:t>デモ</a:t>
            </a:r>
            <a:endParaRPr lang="ja-JP" altLang="en-US" smtClean="0"/>
          </a:p>
        </p:txBody>
      </p:sp>
      <p:sp>
        <p:nvSpPr>
          <p:cNvPr id="50179" name="テキスト プレースホルダ 2"/>
          <p:cNvSpPr>
            <a:spLocks noGrp="1"/>
          </p:cNvSpPr>
          <p:nvPr>
            <p:ph type="body" idx="4294967295"/>
          </p:nvPr>
        </p:nvSpPr>
        <p:spPr>
          <a:xfrm>
            <a:off x="357188" y="1052513"/>
            <a:ext cx="7886700" cy="4968875"/>
          </a:xfrm>
        </p:spPr>
        <p:txBody>
          <a:bodyPr/>
          <a:lstStyle/>
          <a:p>
            <a:pPr>
              <a:buClr>
                <a:srgbClr val="8AE234"/>
              </a:buClr>
              <a:buSzPct val="45000"/>
              <a:buFont typeface="Wingdings" pitchFamily="2" charset="2"/>
              <a:buChar char=""/>
            </a:pPr>
            <a:r>
              <a:rPr lang="fi-FI" smtClean="0"/>
              <a:t>はてなブックマーク</a:t>
            </a:r>
          </a:p>
          <a:p>
            <a:pPr lvl="1">
              <a:buClr>
                <a:srgbClr val="8AE234"/>
              </a:buClr>
              <a:buSzPct val="45000"/>
              <a:buFont typeface="Wingdings" pitchFamily="2" charset="2"/>
              <a:buChar char=""/>
            </a:pPr>
            <a:r>
              <a:rPr lang="fi-FI" smtClean="0">
                <a:hlinkClick r:id="rId2"/>
              </a:rPr>
              <a:t>http://b.hatena.ne.jp/yomiusi/</a:t>
            </a:r>
            <a:endParaRPr lang="fi-FI" smtClean="0"/>
          </a:p>
          <a:p>
            <a:pPr>
              <a:buClr>
                <a:srgbClr val="8AE234"/>
              </a:buClr>
              <a:buSzPct val="45000"/>
              <a:buFont typeface="Wingdings" pitchFamily="2" charset="2"/>
              <a:buChar char=""/>
            </a:pPr>
            <a:r>
              <a:rPr lang="fi-FI" smtClean="0"/>
              <a:t>IRC</a:t>
            </a:r>
          </a:p>
          <a:p>
            <a:pPr>
              <a:buClr>
                <a:srgbClr val="8AE234"/>
              </a:buClr>
              <a:buSzPct val="45000"/>
              <a:buFont typeface="Wingdings" pitchFamily="2" charset="2"/>
              <a:buChar char=""/>
            </a:pPr>
            <a:r>
              <a:rPr lang="fi-FI" smtClean="0"/>
              <a:t>Twitter</a:t>
            </a:r>
          </a:p>
          <a:p>
            <a:pPr lvl="1">
              <a:buClr>
                <a:srgbClr val="8AE234"/>
              </a:buClr>
              <a:buSzPct val="45000"/>
              <a:buFont typeface="Wingdings" pitchFamily="2" charset="2"/>
              <a:buChar char=""/>
            </a:pPr>
            <a:r>
              <a:rPr lang="fi-FI" smtClean="0">
                <a:hlinkClick r:id="rId3"/>
              </a:rPr>
              <a:t>http://twitter.jp/yomiusi/</a:t>
            </a:r>
            <a:endParaRPr lang="fi-FI" altLang="ja-JP" smtClean="0"/>
          </a:p>
          <a:p>
            <a:pPr>
              <a:buClr>
                <a:srgbClr val="8AE234"/>
              </a:buClr>
              <a:buSzPct val="45000"/>
              <a:buFont typeface="Wingdings" pitchFamily="2" charset="2"/>
              <a:buChar char=""/>
            </a:pPr>
            <a:r>
              <a:rPr lang="ja-JP" altLang="fi-FI" smtClean="0"/>
              <a:t>はてなハイク</a:t>
            </a:r>
          </a:p>
          <a:p>
            <a:pPr lvl="1">
              <a:buClr>
                <a:srgbClr val="8AE234"/>
              </a:buClr>
              <a:buSzPct val="45000"/>
              <a:buFont typeface="Wingdings" pitchFamily="2" charset="2"/>
              <a:buChar char=""/>
            </a:pPr>
            <a:r>
              <a:rPr lang="fi-FI" altLang="ja-JP" smtClean="0">
                <a:hlinkClick r:id="rId4"/>
              </a:rPr>
              <a:t>http://h.hatena.ne.jp/yomiusi/</a:t>
            </a:r>
            <a:endParaRPr lang="fi-FI" altLang="ja-JP"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タイトル 1"/>
          <p:cNvSpPr>
            <a:spLocks noGrp="1"/>
          </p:cNvSpPr>
          <p:nvPr>
            <p:ph type="title" idx="4294967295"/>
          </p:nvPr>
        </p:nvSpPr>
        <p:spPr/>
        <p:txBody>
          <a:bodyPr/>
          <a:lstStyle/>
          <a:p>
            <a:pPr eaLnBrk="1" hangingPunct="1"/>
            <a:r>
              <a:rPr lang="ja-JP" altLang="en-US" smtClean="0"/>
              <a:t>人工無脳の楽しさ</a:t>
            </a:r>
          </a:p>
        </p:txBody>
      </p:sp>
      <p:sp>
        <p:nvSpPr>
          <p:cNvPr id="54275" name="テキスト プレースホルダ 2"/>
          <p:cNvSpPr>
            <a:spLocks noGrp="1"/>
          </p:cNvSpPr>
          <p:nvPr>
            <p:ph type="body" idx="4294967295"/>
          </p:nvPr>
        </p:nvSpPr>
        <p:spPr>
          <a:xfrm>
            <a:off x="357188" y="1052513"/>
            <a:ext cx="7886700" cy="4968875"/>
          </a:xfrm>
        </p:spPr>
        <p:txBody>
          <a:bodyPr/>
          <a:lstStyle/>
          <a:p>
            <a:pPr>
              <a:buClr>
                <a:srgbClr val="8AE234"/>
              </a:buClr>
              <a:buSzPct val="45000"/>
              <a:buFont typeface="Wingdings" pitchFamily="2" charset="2"/>
              <a:buChar char=""/>
            </a:pPr>
            <a:r>
              <a:rPr lang="ja-JP" altLang="fi-FI" smtClean="0"/>
              <a:t>予想外の返事がくる</a:t>
            </a:r>
          </a:p>
          <a:p>
            <a:pPr lvl="1">
              <a:buClr>
                <a:srgbClr val="8AE234"/>
              </a:buClr>
              <a:buSzPct val="45000"/>
              <a:buFont typeface="Wingdings" pitchFamily="2" charset="2"/>
              <a:buChar char=""/>
            </a:pPr>
            <a:r>
              <a:rPr lang="ja-JP" altLang="fi-FI" smtClean="0"/>
              <a:t>しかも過去に誰かが発言した内容が元になっている</a:t>
            </a:r>
          </a:p>
          <a:p>
            <a:pPr>
              <a:buClr>
                <a:srgbClr val="8AE234"/>
              </a:buClr>
              <a:buSzPct val="45000"/>
              <a:buFont typeface="Wingdings" pitchFamily="2" charset="2"/>
              <a:buChar char=""/>
            </a:pPr>
            <a:r>
              <a:rPr lang="ja-JP" altLang="fi-FI" smtClean="0"/>
              <a:t>基本的にボケ</a:t>
            </a:r>
          </a:p>
          <a:p>
            <a:pPr>
              <a:buClr>
                <a:srgbClr val="8AE234"/>
              </a:buClr>
              <a:buSzPct val="45000"/>
              <a:buFont typeface="Wingdings" pitchFamily="2" charset="2"/>
              <a:buChar char=""/>
            </a:pPr>
            <a:r>
              <a:rPr lang="ja-JP" altLang="fi-FI" smtClean="0"/>
              <a:t>ペットを飼っているような感じ</a:t>
            </a:r>
          </a:p>
          <a:p>
            <a:pPr lvl="1">
              <a:buClr>
                <a:srgbClr val="8AE234"/>
              </a:buClr>
              <a:buSzPct val="45000"/>
              <a:buFont typeface="Wingdings" pitchFamily="2" charset="2"/>
              <a:buChar char=""/>
            </a:pPr>
            <a:r>
              <a:rPr lang="ja-JP" altLang="fi-FI" smtClean="0"/>
              <a:t>自分で好きなキャラ設定ができる</a:t>
            </a:r>
          </a:p>
          <a:p>
            <a:pPr lvl="1">
              <a:buClr>
                <a:srgbClr val="8AE234"/>
              </a:buClr>
              <a:buSzPct val="45000"/>
              <a:buFont typeface="Wingdings" pitchFamily="2" charset="2"/>
              <a:buChar char=""/>
            </a:pPr>
            <a:r>
              <a:rPr lang="ja-JP" altLang="fi-FI" smtClean="0"/>
              <a:t>癒し系</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タイトル 1"/>
          <p:cNvSpPr>
            <a:spLocks noGrp="1"/>
          </p:cNvSpPr>
          <p:nvPr>
            <p:ph type="title" idx="4294967295"/>
          </p:nvPr>
        </p:nvSpPr>
        <p:spPr/>
        <p:txBody>
          <a:bodyPr/>
          <a:lstStyle/>
          <a:p>
            <a:pPr eaLnBrk="1" hangingPunct="1"/>
            <a:r>
              <a:rPr lang="ja-JP" altLang="fi-FI" smtClean="0"/>
              <a:t>今後は・・・？</a:t>
            </a:r>
            <a:endParaRPr lang="ja-JP" altLang="en-US" smtClean="0"/>
          </a:p>
        </p:txBody>
      </p:sp>
      <p:sp>
        <p:nvSpPr>
          <p:cNvPr id="51203" name="テキスト プレースホルダ 2"/>
          <p:cNvSpPr>
            <a:spLocks noGrp="1"/>
          </p:cNvSpPr>
          <p:nvPr>
            <p:ph type="body" idx="4294967295"/>
          </p:nvPr>
        </p:nvSpPr>
        <p:spPr>
          <a:xfrm>
            <a:off x="357188" y="1052513"/>
            <a:ext cx="7886700" cy="4968875"/>
          </a:xfrm>
        </p:spPr>
        <p:txBody>
          <a:bodyPr/>
          <a:lstStyle/>
          <a:p>
            <a:pPr>
              <a:buClr>
                <a:srgbClr val="8AE234"/>
              </a:buClr>
              <a:buSzPct val="45000"/>
              <a:buFont typeface="Wingdings" pitchFamily="2" charset="2"/>
              <a:buChar char=""/>
            </a:pPr>
            <a:r>
              <a:rPr lang="fi-FI" smtClean="0"/>
              <a:t>独自の無脳エンジンを搭載したい</a:t>
            </a:r>
          </a:p>
          <a:p>
            <a:pPr>
              <a:buClr>
                <a:srgbClr val="8AE234"/>
              </a:buClr>
              <a:buSzPct val="45000"/>
              <a:buFont typeface="Wingdings" pitchFamily="2" charset="2"/>
              <a:buChar char=""/>
            </a:pPr>
            <a:r>
              <a:rPr lang="fi-FI" smtClean="0"/>
              <a:t>コーディングをきれいに</a:t>
            </a:r>
          </a:p>
          <a:p>
            <a:pPr>
              <a:buClr>
                <a:srgbClr val="8AE234"/>
              </a:buClr>
              <a:buSzPct val="45000"/>
              <a:buFont typeface="Wingdings" pitchFamily="2" charset="2"/>
              <a:buChar char=""/>
            </a:pPr>
            <a:r>
              <a:rPr lang="fi-FI" smtClean="0"/>
              <a:t>音声対応</a:t>
            </a:r>
          </a:p>
          <a:p>
            <a:pPr lvl="1">
              <a:buClr>
                <a:srgbClr val="8AE234"/>
              </a:buClr>
              <a:buSzPct val="45000"/>
              <a:buFont typeface="Wingdings" pitchFamily="2" charset="2"/>
              <a:buChar char=""/>
            </a:pPr>
            <a:r>
              <a:rPr lang="fi-FI" smtClean="0">
                <a:hlinkClick r:id="rId2"/>
              </a:rPr>
              <a:t>http://www.axeeffect.jp/fmp/</a:t>
            </a:r>
            <a:endParaRPr lang="fi-FI" smtClean="0"/>
          </a:p>
          <a:p>
            <a:pPr>
              <a:buClr>
                <a:srgbClr val="8AE234"/>
              </a:buClr>
              <a:buSzPct val="45000"/>
              <a:buFont typeface="Wingdings" pitchFamily="2" charset="2"/>
              <a:buChar char=""/>
            </a:pPr>
            <a:r>
              <a:rPr lang="ja-JP" altLang="fi-FI" smtClean="0"/>
              <a:t>人工無脳という枠にとらわれず、楽しい・便利なボットにしたい！</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タイトル 1"/>
          <p:cNvSpPr>
            <a:spLocks noGrp="1"/>
          </p:cNvSpPr>
          <p:nvPr>
            <p:ph type="title" idx="4294967295"/>
          </p:nvPr>
        </p:nvSpPr>
        <p:spPr/>
        <p:txBody>
          <a:bodyPr/>
          <a:lstStyle/>
          <a:p>
            <a:pPr eaLnBrk="1" hangingPunct="1"/>
            <a:r>
              <a:rPr lang="ja-JP" altLang="en-US" smtClean="0"/>
              <a:t>ご静聴ありがとうございました</a:t>
            </a:r>
          </a:p>
        </p:txBody>
      </p:sp>
      <p:sp>
        <p:nvSpPr>
          <p:cNvPr id="55299" name="テキスト プレースホルダ 2"/>
          <p:cNvSpPr>
            <a:spLocks noGrp="1"/>
          </p:cNvSpPr>
          <p:nvPr>
            <p:ph type="body" idx="4294967295"/>
          </p:nvPr>
        </p:nvSpPr>
        <p:spPr>
          <a:xfrm>
            <a:off x="357188" y="1052513"/>
            <a:ext cx="7886700" cy="4968875"/>
          </a:xfrm>
        </p:spPr>
        <p:txBody>
          <a:bodyPr/>
          <a:lstStyle/>
          <a:p>
            <a:r>
              <a:rPr lang="ja-JP" altLang="fi-FI" smtClean="0"/>
              <a:t>発表の場を提供してくださった わんくま同盟スタッフ の方々ありがとうございます</a:t>
            </a:r>
          </a:p>
          <a:p>
            <a:r>
              <a:rPr lang="ja-JP" altLang="fi-FI" smtClean="0"/>
              <a:t>スライド作成で作者・関係者にご協力いただき感謝しております。</a:t>
            </a:r>
          </a:p>
          <a:p>
            <a:r>
              <a:rPr lang="fi-FI" altLang="ja-JP" smtClean="0"/>
              <a:t>IRC</a:t>
            </a:r>
            <a:r>
              <a:rPr lang="ja-JP" altLang="fi-FI" smtClean="0"/>
              <a:t>では、下記に常駐しています</a:t>
            </a:r>
          </a:p>
          <a:p>
            <a:pPr lvl="1"/>
            <a:r>
              <a:rPr lang="fi-FI" altLang="ja-JP" smtClean="0"/>
              <a:t>IRC(WIDE</a:t>
            </a:r>
            <a:r>
              <a:rPr lang="ja-JP" altLang="fi-FI" smtClean="0"/>
              <a:t>系</a:t>
            </a:r>
            <a:r>
              <a:rPr lang="fi-FI" altLang="ja-JP" smtClean="0"/>
              <a:t>) #yomiusa (ISO-2022-JP)</a:t>
            </a:r>
          </a:p>
          <a:p>
            <a:pPr lvl="1"/>
            <a:r>
              <a:rPr lang="fi-FI" altLang="ja-JP" smtClean="0"/>
              <a:t>IRC(FREENODE) #Kansai.pm(UTF-8)</a:t>
            </a:r>
          </a:p>
          <a:p>
            <a:r>
              <a:rPr lang="ja-JP" altLang="fi-FI" smtClean="0"/>
              <a:t>ご質問があればどうぞ！</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idx="4294967295"/>
          </p:nvPr>
        </p:nvSpPr>
        <p:spPr/>
        <p:txBody>
          <a:bodyPr/>
          <a:lstStyle/>
          <a:p>
            <a:pPr eaLnBrk="1" hangingPunct="1"/>
            <a:r>
              <a:rPr lang="ja-JP" altLang="en-US" smtClean="0"/>
              <a:t>アンケート（挙手お願いします）</a:t>
            </a:r>
          </a:p>
        </p:txBody>
      </p:sp>
      <p:sp>
        <p:nvSpPr>
          <p:cNvPr id="19459" name="テキスト プレースホルダ 2"/>
          <p:cNvSpPr>
            <a:spLocks noGrp="1"/>
          </p:cNvSpPr>
          <p:nvPr>
            <p:ph type="body" idx="4294967295"/>
          </p:nvPr>
        </p:nvSpPr>
        <p:spPr>
          <a:xfrm>
            <a:off x="357188" y="1052513"/>
            <a:ext cx="8329612" cy="5073650"/>
          </a:xfrm>
        </p:spPr>
        <p:txBody>
          <a:bodyPr/>
          <a:lstStyle/>
          <a:p>
            <a:pPr eaLnBrk="1" hangingPunct="1"/>
            <a:r>
              <a:rPr lang="ja-JP" altLang="en-US" smtClean="0"/>
              <a:t>人工無脳を知ってる</a:t>
            </a:r>
          </a:p>
          <a:p>
            <a:pPr eaLnBrk="1" hangingPunct="1"/>
            <a:r>
              <a:rPr lang="ja-JP" altLang="en-US" smtClean="0"/>
              <a:t>人工無脳とお話（やりとり）したことある</a:t>
            </a:r>
          </a:p>
          <a:p>
            <a:pPr eaLnBrk="1" hangingPunct="1"/>
            <a:r>
              <a:rPr lang="ja-JP" altLang="en-US" smtClean="0"/>
              <a:t>実は作っている（た）</a:t>
            </a:r>
          </a:p>
          <a:p>
            <a:pPr eaLnBrk="1" hangingPunct="1"/>
            <a:r>
              <a:rPr lang="en-US" altLang="ja-JP" smtClean="0"/>
              <a:t>IRC</a:t>
            </a:r>
            <a:r>
              <a:rPr lang="ja-JP" altLang="en-US" smtClean="0"/>
              <a:t>（</a:t>
            </a:r>
            <a:r>
              <a:rPr lang="en-US" altLang="ja-JP" smtClean="0"/>
              <a:t>Internet Relay Chat)</a:t>
            </a:r>
            <a:r>
              <a:rPr lang="ja-JP" altLang="en-US" smtClean="0"/>
              <a:t>を使っている</a:t>
            </a:r>
          </a:p>
          <a:p>
            <a:pPr eaLnBrk="1" hangingPunct="1">
              <a:buFontTx/>
              <a:buNone/>
            </a:pPr>
            <a:endParaRPr lang="ja-JP" alt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idx="4294967295"/>
          </p:nvPr>
        </p:nvSpPr>
        <p:spPr/>
        <p:txBody>
          <a:bodyPr/>
          <a:lstStyle/>
          <a:p>
            <a:pPr eaLnBrk="1" hangingPunct="1"/>
            <a:r>
              <a:rPr lang="ja-JP" altLang="en-US" smtClean="0"/>
              <a:t>人工無</a:t>
            </a:r>
            <a:r>
              <a:rPr lang="en-US" altLang="ja-JP" smtClean="0"/>
              <a:t>[</a:t>
            </a:r>
            <a:r>
              <a:rPr lang="ja-JP" altLang="en-US" smtClean="0"/>
              <a:t>脳</a:t>
            </a:r>
            <a:r>
              <a:rPr lang="en-US" altLang="ja-JP" smtClean="0"/>
              <a:t>|</a:t>
            </a:r>
            <a:r>
              <a:rPr lang="ja-JP" altLang="en-US" smtClean="0"/>
              <a:t>能</a:t>
            </a:r>
            <a:r>
              <a:rPr lang="en-US" altLang="ja-JP" smtClean="0"/>
              <a:t>]</a:t>
            </a:r>
            <a:r>
              <a:rPr lang="ja-JP" altLang="en-US" smtClean="0"/>
              <a:t>とは</a:t>
            </a:r>
          </a:p>
        </p:txBody>
      </p:sp>
      <p:sp>
        <p:nvSpPr>
          <p:cNvPr id="20483" name="テキスト プレースホルダ 2"/>
          <p:cNvSpPr>
            <a:spLocks noGrp="1"/>
          </p:cNvSpPr>
          <p:nvPr>
            <p:ph type="body" idx="4294967295"/>
          </p:nvPr>
        </p:nvSpPr>
        <p:spPr>
          <a:xfrm>
            <a:off x="357188" y="1052513"/>
            <a:ext cx="8329612" cy="5073650"/>
          </a:xfrm>
        </p:spPr>
        <p:txBody>
          <a:bodyPr/>
          <a:lstStyle/>
          <a:p>
            <a:pPr eaLnBrk="1" hangingPunct="1"/>
            <a:r>
              <a:rPr lang="ja-JP" altLang="en-US" smtClean="0"/>
              <a:t>お話ロボット</a:t>
            </a:r>
          </a:p>
          <a:p>
            <a:pPr eaLnBrk="1" hangingPunct="1"/>
            <a:r>
              <a:rPr lang="ja-JP" altLang="en-US" smtClean="0"/>
              <a:t>「人工知能」に対して「人工無能」と呼ばれたのが起源</a:t>
            </a:r>
          </a:p>
          <a:p>
            <a:pPr eaLnBrk="1" hangingPunct="1"/>
            <a:r>
              <a:rPr lang="ja-JP" altLang="en-US" smtClean="0"/>
              <a:t>決して「無能」ではなく考えてないことから「無脳」という人もいる</a:t>
            </a:r>
          </a:p>
          <a:p>
            <a:pPr eaLnBrk="1" hangingPunct="1"/>
            <a:r>
              <a:rPr lang="ja-JP" altLang="en-US" smtClean="0"/>
              <a:t>英語圏では </a:t>
            </a:r>
            <a:r>
              <a:rPr lang="en-US" altLang="ja-JP" smtClean="0"/>
              <a:t>chatbot</a:t>
            </a:r>
            <a:endParaRPr lang="ja-JP" altLang="en-US" smtClean="0"/>
          </a:p>
          <a:p>
            <a:pPr eaLnBrk="1" hangingPunct="1"/>
            <a:r>
              <a:rPr lang="en-US" altLang="ja-JP" smtClean="0"/>
              <a:t>Wikipedia</a:t>
            </a:r>
            <a:r>
              <a:rPr lang="ja-JP" altLang="en-US" smtClean="0"/>
              <a:t>の人工無能も参考にしてください</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タイトル 1"/>
          <p:cNvSpPr>
            <a:spLocks noGrp="1"/>
          </p:cNvSpPr>
          <p:nvPr>
            <p:ph type="title" idx="4294967295"/>
          </p:nvPr>
        </p:nvSpPr>
        <p:spPr/>
        <p:txBody>
          <a:bodyPr/>
          <a:lstStyle/>
          <a:p>
            <a:pPr eaLnBrk="1" hangingPunct="1"/>
            <a:r>
              <a:rPr lang="ja-JP" altLang="en-US" smtClean="0"/>
              <a:t>人工無脳の基本的な動作</a:t>
            </a:r>
          </a:p>
        </p:txBody>
      </p:sp>
      <p:sp>
        <p:nvSpPr>
          <p:cNvPr id="21507" name="テキスト プレースホルダ 2"/>
          <p:cNvSpPr>
            <a:spLocks noGrp="1"/>
          </p:cNvSpPr>
          <p:nvPr>
            <p:ph type="body" idx="4294967295"/>
          </p:nvPr>
        </p:nvSpPr>
        <p:spPr>
          <a:xfrm>
            <a:off x="357188" y="1052513"/>
            <a:ext cx="8329612" cy="5073650"/>
          </a:xfrm>
        </p:spPr>
        <p:txBody>
          <a:bodyPr/>
          <a:lstStyle/>
          <a:p>
            <a:pPr eaLnBrk="1" hangingPunct="1"/>
            <a:r>
              <a:rPr lang="ja-JP" altLang="en-US" smtClean="0"/>
              <a:t>一見、人間の言葉を理解して返事している様</a:t>
            </a:r>
          </a:p>
          <a:p>
            <a:pPr eaLnBrk="1" hangingPunct="1"/>
            <a:r>
              <a:rPr lang="ja-JP" altLang="en-US" smtClean="0"/>
              <a:t>実はキーワードを抽出して適当に返事しているだけ</a:t>
            </a:r>
          </a:p>
          <a:p>
            <a:pPr eaLnBrk="1" hangingPunct="1"/>
            <a:r>
              <a:rPr lang="ja-JP" altLang="en-US" smtClean="0"/>
              <a:t>どういうアルゴリズムかという小難しい内容は今回省略します</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タイトル 1"/>
          <p:cNvSpPr>
            <a:spLocks noGrp="1"/>
          </p:cNvSpPr>
          <p:nvPr>
            <p:ph type="title" idx="4294967295"/>
          </p:nvPr>
        </p:nvSpPr>
        <p:spPr/>
        <p:txBody>
          <a:bodyPr/>
          <a:lstStyle/>
          <a:p>
            <a:pPr eaLnBrk="1" hangingPunct="1"/>
            <a:r>
              <a:rPr lang="ja-JP" altLang="en-US" smtClean="0"/>
              <a:t>会話の例</a:t>
            </a:r>
            <a:r>
              <a:rPr lang="en-US" altLang="ja-JP" smtClean="0"/>
              <a:t>(</a:t>
            </a:r>
            <a:r>
              <a:rPr lang="ja-JP" altLang="en-US" smtClean="0"/>
              <a:t>チャットのログより）</a:t>
            </a:r>
          </a:p>
        </p:txBody>
      </p:sp>
      <p:sp>
        <p:nvSpPr>
          <p:cNvPr id="22531" name="テキスト プレースホルダ 2"/>
          <p:cNvSpPr>
            <a:spLocks noGrp="1"/>
          </p:cNvSpPr>
          <p:nvPr>
            <p:ph type="body" idx="4294967295"/>
          </p:nvPr>
        </p:nvSpPr>
        <p:spPr>
          <a:xfrm>
            <a:off x="357188" y="1052513"/>
            <a:ext cx="8329612" cy="5073650"/>
          </a:xfrm>
        </p:spPr>
        <p:txBody>
          <a:bodyPr/>
          <a:lstStyle/>
          <a:p>
            <a:pPr eaLnBrk="1" hangingPunct="1"/>
            <a:r>
              <a:rPr lang="en-US" altLang="ja-JP" smtClean="0"/>
              <a:t>(A) </a:t>
            </a:r>
            <a:r>
              <a:rPr lang="ja-JP" altLang="en-US" smtClean="0"/>
              <a:t>なんかおかしいなと思ったら、また</a:t>
            </a:r>
            <a:r>
              <a:rPr lang="en-US" altLang="ja-JP" smtClean="0"/>
              <a:t>Firefox</a:t>
            </a:r>
            <a:r>
              <a:rPr lang="ja-JP" altLang="en-US" smtClean="0"/>
              <a:t>のメニューがデフォルトに戻ってた・・・</a:t>
            </a:r>
          </a:p>
          <a:p>
            <a:pPr eaLnBrk="1" hangingPunct="1"/>
            <a:r>
              <a:rPr lang="en-US" altLang="ja-JP" smtClean="0"/>
              <a:t>(hashy)A</a:t>
            </a:r>
            <a:r>
              <a:rPr lang="ja-JP" altLang="en-US" smtClean="0"/>
              <a:t>さん最近ついてないっすねー</a:t>
            </a:r>
          </a:p>
          <a:p>
            <a:pPr eaLnBrk="1" hangingPunct="1"/>
            <a:r>
              <a:rPr lang="en-US" altLang="ja-JP" smtClean="0"/>
              <a:t>(yomiusa)</a:t>
            </a:r>
            <a:r>
              <a:rPr lang="ja-JP" altLang="en-US" smtClean="0"/>
              <a:t>うさぎが</a:t>
            </a:r>
            <a:r>
              <a:rPr lang="en-US" altLang="ja-JP" smtClean="0"/>
              <a:t>A</a:t>
            </a:r>
            <a:r>
              <a:rPr lang="ja-JP" altLang="en-US" smtClean="0"/>
              <a:t>さん最近ついてるぞ。</a:t>
            </a:r>
          </a:p>
          <a:p>
            <a:pPr eaLnBrk="1" hangingPunct="1"/>
            <a:r>
              <a:rPr lang="en-US" altLang="ja-JP" smtClean="0"/>
              <a:t>(A)Σ(</a:t>
            </a:r>
            <a:r>
              <a:rPr lang="ja-JP" altLang="en-US" smtClean="0"/>
              <a:t>ﾟ</a:t>
            </a:r>
            <a:r>
              <a:rPr lang="en-US" altLang="ja-JP" smtClean="0"/>
              <a:t>д</a:t>
            </a:r>
            <a:r>
              <a:rPr lang="ja-JP" altLang="en-US" smtClean="0"/>
              <a:t>ﾟ</a:t>
            </a:r>
            <a:r>
              <a:rPr lang="en-US" altLang="ja-JP" smtClean="0"/>
              <a:t>)</a:t>
            </a:r>
            <a:r>
              <a:rPr lang="ja-JP" altLang="en-US" smtClean="0"/>
              <a:t>うさぎにストーカーされてる</a:t>
            </a:r>
          </a:p>
          <a:p>
            <a:pPr eaLnBrk="1" hangingPunct="1"/>
            <a:r>
              <a:rPr lang="en-US" altLang="ja-JP" smtClean="0"/>
              <a:t>(yomiusa)</a:t>
            </a:r>
            <a:r>
              <a:rPr lang="ja-JP" altLang="en-US" smtClean="0"/>
              <a:t>オレ、ストーカーするよ。</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タイトル 1"/>
          <p:cNvSpPr>
            <a:spLocks noGrp="1"/>
          </p:cNvSpPr>
          <p:nvPr>
            <p:ph type="title" idx="4294967295"/>
          </p:nvPr>
        </p:nvSpPr>
        <p:spPr/>
        <p:txBody>
          <a:bodyPr/>
          <a:lstStyle/>
          <a:p>
            <a:pPr eaLnBrk="1" hangingPunct="1"/>
            <a:r>
              <a:rPr lang="ja-JP" altLang="en-US" smtClean="0"/>
              <a:t>人工無脳の紹介の前に・・・</a:t>
            </a:r>
          </a:p>
        </p:txBody>
      </p:sp>
      <p:sp>
        <p:nvSpPr>
          <p:cNvPr id="23555" name="テキスト プレースホルダ 2"/>
          <p:cNvSpPr>
            <a:spLocks noGrp="1"/>
          </p:cNvSpPr>
          <p:nvPr>
            <p:ph type="body" idx="4294967295"/>
          </p:nvPr>
        </p:nvSpPr>
        <p:spPr>
          <a:xfrm>
            <a:off x="357188" y="1052513"/>
            <a:ext cx="8329612" cy="5073650"/>
          </a:xfrm>
        </p:spPr>
        <p:txBody>
          <a:bodyPr/>
          <a:lstStyle/>
          <a:p>
            <a:pPr eaLnBrk="1" hangingPunct="1"/>
            <a:r>
              <a:rPr lang="ja-JP" altLang="en-US" smtClean="0"/>
              <a:t>実は人工無脳がたくさん存在します。</a:t>
            </a:r>
            <a:br>
              <a:rPr lang="ja-JP" altLang="en-US" smtClean="0"/>
            </a:br>
            <a:r>
              <a:rPr lang="ja-JP" altLang="en-US" smtClean="0"/>
              <a:t>今回は発表者の個人的視点で紹介します。</a:t>
            </a:r>
          </a:p>
          <a:p>
            <a:pPr eaLnBrk="1" hangingPunct="1"/>
            <a:r>
              <a:rPr lang="ja-JP" altLang="en-US" smtClean="0"/>
              <a:t>今回紹介していない人工無脳の中にも優秀なもの（人間と間違えてしまう）もいます</a:t>
            </a:r>
          </a:p>
          <a:p>
            <a:pPr eaLnBrk="1" hangingPunct="1"/>
            <a:r>
              <a:rPr lang="ja-JP" altLang="en-US" smtClean="0"/>
              <a:t>中には人工無脳エンジンを独自で開発したものでないと人工無脳○○と認めない方もいらっしゃると思いますが、今回はユーザ視点（運営者が名前をつけた物）で紹介します</a:t>
            </a:r>
            <a:endParaRPr lang="en-US" altLang="ja-JP"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タイトル 1"/>
          <p:cNvSpPr>
            <a:spLocks noGrp="1"/>
          </p:cNvSpPr>
          <p:nvPr>
            <p:ph type="title" idx="4294967295"/>
          </p:nvPr>
        </p:nvSpPr>
        <p:spPr/>
        <p:txBody>
          <a:bodyPr/>
          <a:lstStyle/>
          <a:p>
            <a:pPr eaLnBrk="1" hangingPunct="1"/>
            <a:r>
              <a:rPr lang="ja-JP" altLang="en-US" smtClean="0"/>
              <a:t>よみうさ</a:t>
            </a:r>
          </a:p>
        </p:txBody>
      </p:sp>
      <p:sp>
        <p:nvSpPr>
          <p:cNvPr id="25603" name="テキスト プレースホルダ 2"/>
          <p:cNvSpPr>
            <a:spLocks noGrp="1"/>
          </p:cNvSpPr>
          <p:nvPr>
            <p:ph type="body" idx="4294967295"/>
          </p:nvPr>
        </p:nvSpPr>
        <p:spPr>
          <a:xfrm>
            <a:off x="357188" y="1052513"/>
            <a:ext cx="6086475" cy="4968875"/>
          </a:xfrm>
        </p:spPr>
        <p:txBody>
          <a:bodyPr/>
          <a:lstStyle/>
          <a:p>
            <a:pPr eaLnBrk="1" hangingPunct="1"/>
            <a:r>
              <a:rPr lang="en-US" altLang="ja-JP" smtClean="0">
                <a:hlinkClick r:id="rId2"/>
              </a:rPr>
              <a:t>http://www.yomiusa.com/ai.html</a:t>
            </a:r>
            <a:endParaRPr lang="en-US" altLang="ja-JP" smtClean="0"/>
          </a:p>
          <a:p>
            <a:pPr eaLnBrk="1" hangingPunct="1"/>
            <a:r>
              <a:rPr lang="ja-JP" altLang="en-US" smtClean="0"/>
              <a:t>作者：工藤友資 さん</a:t>
            </a:r>
            <a:endParaRPr lang="en-US" altLang="ja-JP" smtClean="0"/>
          </a:p>
          <a:p>
            <a:pPr eaLnBrk="1" hangingPunct="1"/>
            <a:r>
              <a:rPr lang="en-US" altLang="ja-JP" smtClean="0"/>
              <a:t>Perl+DB(MySQL)+(</a:t>
            </a:r>
            <a:r>
              <a:rPr lang="ja-JP" altLang="en-US" smtClean="0"/>
              <a:t>形態素解析</a:t>
            </a:r>
            <a:r>
              <a:rPr lang="en-US" altLang="ja-JP" smtClean="0"/>
              <a:t>)</a:t>
            </a:r>
          </a:p>
          <a:p>
            <a:pPr eaLnBrk="1" hangingPunct="1"/>
            <a:r>
              <a:rPr lang="en-US" altLang="ja-JP" smtClean="0"/>
              <a:t>SixApart</a:t>
            </a:r>
            <a:r>
              <a:rPr lang="ja-JP" altLang="en-US" smtClean="0"/>
              <a:t>関信浩社長曰く「知る限り、世界で一番最初に</a:t>
            </a:r>
            <a:r>
              <a:rPr lang="en-US" altLang="ja-JP" smtClean="0"/>
              <a:t>Blog</a:t>
            </a:r>
            <a:r>
              <a:rPr lang="ja-JP" altLang="en-US" smtClean="0"/>
              <a:t>を書いた</a:t>
            </a:r>
            <a:r>
              <a:rPr lang="en-US" altLang="ja-JP" smtClean="0"/>
              <a:t>Bot</a:t>
            </a:r>
            <a:r>
              <a:rPr lang="ja-JP" altLang="en-US" smtClean="0"/>
              <a:t>」</a:t>
            </a:r>
          </a:p>
          <a:p>
            <a:pPr eaLnBrk="1" hangingPunct="1"/>
            <a:r>
              <a:rPr lang="en-US" altLang="ja-JP" smtClean="0"/>
              <a:t>IRC</a:t>
            </a:r>
            <a:r>
              <a:rPr lang="ja-JP" altLang="en-US" smtClean="0"/>
              <a:t>・</a:t>
            </a:r>
            <a:r>
              <a:rPr lang="en-US" altLang="ja-JP" smtClean="0"/>
              <a:t>MSN</a:t>
            </a:r>
            <a:r>
              <a:rPr lang="ja-JP" altLang="en-US" smtClean="0"/>
              <a:t>メッセンジャー</a:t>
            </a:r>
            <a:endParaRPr lang="en-US" altLang="ja-JP" smtClean="0"/>
          </a:p>
        </p:txBody>
      </p:sp>
      <p:pic>
        <p:nvPicPr>
          <p:cNvPr id="25604" name="Picture 4"/>
          <p:cNvPicPr>
            <a:picLocks noChangeAspect="1" noChangeArrowheads="1"/>
          </p:cNvPicPr>
          <p:nvPr/>
        </p:nvPicPr>
        <p:blipFill>
          <a:blip r:embed="rId3"/>
          <a:srcRect/>
          <a:stretch>
            <a:fillRect/>
          </a:stretch>
        </p:blipFill>
        <p:spPr bwMode="auto">
          <a:xfrm>
            <a:off x="6443663" y="981075"/>
            <a:ext cx="2133600" cy="43910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O26">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スライドマスタO26</Template>
  <TotalTime>114</TotalTime>
  <Words>1290</Words>
  <Application>Microsoft Office PowerPoint</Application>
  <PresentationFormat>画面に合わせる (4:3)</PresentationFormat>
  <Paragraphs>197</Paragraphs>
  <Slides>35</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35</vt:i4>
      </vt:variant>
    </vt:vector>
  </HeadingPairs>
  <TitlesOfParts>
    <vt:vector size="42" baseType="lpstr">
      <vt:lpstr>Arial</vt:lpstr>
      <vt:lpstr>ＭＳ Ｐゴシック</vt:lpstr>
      <vt:lpstr>Calibri</vt:lpstr>
      <vt:lpstr>Times New Roman</vt:lpstr>
      <vt:lpstr>PMingLiU</vt:lpstr>
      <vt:lpstr>Wingdings</vt:lpstr>
      <vt:lpstr>スライドマスタO26</vt:lpstr>
      <vt:lpstr>人工無脳界隈とうしの紹介</vt:lpstr>
      <vt:lpstr>アジェンダ</vt:lpstr>
      <vt:lpstr>自己紹介</vt:lpstr>
      <vt:lpstr>アンケート（挙手お願いします）</vt:lpstr>
      <vt:lpstr>人工無[脳|能]とは</vt:lpstr>
      <vt:lpstr>人工無脳の基本的な動作</vt:lpstr>
      <vt:lpstr>会話の例(チャットのログより）</vt:lpstr>
      <vt:lpstr>人工無脳の紹介の前に・・・</vt:lpstr>
      <vt:lpstr>よみうさ</vt:lpstr>
      <vt:lpstr>酢鶏</vt:lpstr>
      <vt:lpstr>めだか</vt:lpstr>
      <vt:lpstr>名探偵君</vt:lpstr>
      <vt:lpstr>紹介のまとめ</vt:lpstr>
      <vt:lpstr>うし＠お話プログラム</vt:lpstr>
      <vt:lpstr>うしとお話できる場所</vt:lpstr>
      <vt:lpstr>うしの構造</vt:lpstr>
      <vt:lpstr>サーバクライアント形式の理由</vt:lpstr>
      <vt:lpstr>サーバクライアント形式の理由</vt:lpstr>
      <vt:lpstr>なぜSixamo？</vt:lpstr>
      <vt:lpstr>なぜPerl？</vt:lpstr>
      <vt:lpstr>プログラム構成</vt:lpstr>
      <vt:lpstr>うしプロトコル</vt:lpstr>
      <vt:lpstr>IRC/Twitter</vt:lpstr>
      <vt:lpstr>IRC/Twitter</vt:lpstr>
      <vt:lpstr>ISO-2022JPの(いわゆる)半角カナ</vt:lpstr>
      <vt:lpstr>IRC/Twitter</vt:lpstr>
      <vt:lpstr>IRC/Twitter</vt:lpstr>
      <vt:lpstr>Twitter</vt:lpstr>
      <vt:lpstr>はてなブックマーク</vt:lpstr>
      <vt:lpstr>Mixi</vt:lpstr>
      <vt:lpstr>はてなハイク</vt:lpstr>
      <vt:lpstr>デモ</vt:lpstr>
      <vt:lpstr>人工無脳の楽しさ</vt:lpstr>
      <vt:lpstr>今後は・・・？</vt:lpstr>
      <vt:lpstr>ご静聴ありがとうございました</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人工無脳界隈とうしの紹介</dc:title>
  <dc:creator>user</dc:creator>
  <cp:lastModifiedBy>Hatsune, Akira</cp:lastModifiedBy>
  <cp:revision>17</cp:revision>
  <dcterms:created xsi:type="dcterms:W3CDTF">2009-01-04T15:59:20Z</dcterms:created>
  <dcterms:modified xsi:type="dcterms:W3CDTF">2009-02-05T11:41:27Z</dcterms:modified>
</cp:coreProperties>
</file>