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handoutMasterIdLst>
    <p:handoutMasterId r:id="rId35"/>
  </p:handoutMasterIdLst>
  <p:sldIdLst>
    <p:sldId id="265" r:id="rId2"/>
    <p:sldId id="266" r:id="rId3"/>
    <p:sldId id="267" r:id="rId4"/>
    <p:sldId id="285" r:id="rId5"/>
    <p:sldId id="283" r:id="rId6"/>
    <p:sldId id="282" r:id="rId7"/>
    <p:sldId id="270" r:id="rId8"/>
    <p:sldId id="286" r:id="rId9"/>
    <p:sldId id="287" r:id="rId10"/>
    <p:sldId id="268" r:id="rId11"/>
    <p:sldId id="271" r:id="rId12"/>
    <p:sldId id="272" r:id="rId13"/>
    <p:sldId id="273" r:id="rId14"/>
    <p:sldId id="274" r:id="rId15"/>
    <p:sldId id="275" r:id="rId16"/>
    <p:sldId id="277" r:id="rId17"/>
    <p:sldId id="276" r:id="rId18"/>
    <p:sldId id="278" r:id="rId19"/>
    <p:sldId id="279" r:id="rId20"/>
    <p:sldId id="280" r:id="rId21"/>
    <p:sldId id="281" r:id="rId22"/>
    <p:sldId id="291" r:id="rId23"/>
    <p:sldId id="288" r:id="rId24"/>
    <p:sldId id="292" r:id="rId25"/>
    <p:sldId id="289" r:id="rId26"/>
    <p:sldId id="290" r:id="rId27"/>
    <p:sldId id="284" r:id="rId28"/>
    <p:sldId id="293" r:id="rId29"/>
    <p:sldId id="297" r:id="rId30"/>
    <p:sldId id="295" r:id="rId31"/>
    <p:sldId id="294" r:id="rId32"/>
    <p:sldId id="296" r:id="rId3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502" autoAdjust="0"/>
    <p:restoredTop sz="94643" autoAdjust="0"/>
  </p:normalViewPr>
  <p:slideViewPr>
    <p:cSldViewPr>
      <p:cViewPr>
        <p:scale>
          <a:sx n="110" d="100"/>
          <a:sy n="110" d="100"/>
        </p:scale>
        <p:origin x="-30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36"/>
    </p:cViewPr>
  </p:sorterViewPr>
  <p:notesViewPr>
    <p:cSldViewPr showGuides="1">
      <p:cViewPr varScale="1">
        <p:scale>
          <a:sx n="78" d="100"/>
          <a:sy n="78" d="100"/>
        </p:scale>
        <p:origin x="-1848" y="-8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B41F20F-3575-490C-975A-EF863D95DAC4}"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r>
              <a:rPr lang="en-US" altLang="ja-JP" dirty="0" smtClean="0"/>
              <a:t>2008/09/20</a:t>
            </a:r>
            <a:endParaRPr lang="ja-JP" altLang="en-US" dirty="0"/>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hidden">
          <a:xfrm>
            <a:off x="357158" y="285728"/>
            <a:ext cx="8286808" cy="5709181"/>
          </a:xfrm>
          <a:prstGeom prst="rect">
            <a:avLst/>
          </a:prstGeom>
          <a:noFill/>
        </p:spPr>
      </p:pic>
      <p:sp>
        <p:nvSpPr>
          <p:cNvPr id="1027" name="Rectangle 2"/>
          <p:cNvSpPr>
            <a:spLocks noGrp="1" noChangeArrowheads="1"/>
          </p:cNvSpPr>
          <p:nvPr>
            <p:ph type="title"/>
          </p:nvPr>
        </p:nvSpPr>
        <p:spPr bwMode="auto">
          <a:xfrm>
            <a:off x="357158" y="274638"/>
            <a:ext cx="8286808"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#27</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ilight.jp/blog/mnow/" TargetMode="External"/><Relationship Id="rId3" Type="http://schemas.openxmlformats.org/officeDocument/2006/relationships/image" Target="../media/image4.png"/><Relationship Id="rId7" Type="http://schemas.openxmlformats.org/officeDocument/2006/relationships/hyperlink" Target="http://blogs.wankuma.com/mnow/"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hyperlink" Target="http://mnow.wankuma.com/" TargetMode="External"/><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1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357158" y="500042"/>
            <a:ext cx="8215370" cy="1071570"/>
          </a:xfrm>
          <a:prstGeom prst="rect">
            <a:avLst/>
          </a:prstGeom>
        </p:spPr>
        <p:txBody>
          <a:bodyPr>
            <a:noAutofit/>
          </a:bodyPr>
          <a:lstStyle/>
          <a:p>
            <a:pPr lvl="0" algn="ctr"/>
            <a:r>
              <a:rPr lang="en-US" sz="4800" dirty="0" err="1" smtClean="0"/>
              <a:t>Linq</a:t>
            </a:r>
            <a:r>
              <a:rPr lang="en-US" sz="4800" dirty="0" smtClean="0"/>
              <a:t> To Entity </a:t>
            </a:r>
            <a:r>
              <a:rPr lang="ja-JP" altLang="en-US" sz="4800" dirty="0" smtClean="0"/>
              <a:t>を使ってみよう</a:t>
            </a:r>
            <a:endParaRPr kumimoji="1" lang="ja-JP" altLang="en-US" sz="4800" b="0" i="0" u="none" strike="noStrike" kern="0" cap="none" spc="0" normalizeH="0" baseline="0" noProof="0" dirty="0">
              <a:ln>
                <a:noFill/>
              </a:ln>
              <a:solidFill>
                <a:schemeClr val="tx2"/>
              </a:solidFill>
              <a:effectLst/>
              <a:uLnTx/>
              <a:uFillTx/>
              <a:latin typeface="+mj-lt"/>
              <a:ea typeface="+mj-ea"/>
              <a:cs typeface="+mj-cs"/>
            </a:endParaRPr>
          </a:p>
        </p:txBody>
      </p:sp>
      <p:pic>
        <p:nvPicPr>
          <p:cNvPr id="7" name="コンテンツ プレースホルダ 9" descr="uxlablogo.bmp"/>
          <p:cNvPicPr>
            <a:picLocks noChangeAspect="1"/>
          </p:cNvPicPr>
          <p:nvPr/>
        </p:nvPicPr>
        <p:blipFill>
          <a:blip r:embed="rId2" cstate="print"/>
          <a:stretch>
            <a:fillRect/>
          </a:stretch>
        </p:blipFill>
        <p:spPr>
          <a:xfrm>
            <a:off x="380459" y="5129071"/>
            <a:ext cx="2905657" cy="871697"/>
          </a:xfrm>
          <a:prstGeom prst="rect">
            <a:avLst/>
          </a:prstGeom>
        </p:spPr>
      </p:pic>
      <p:pic>
        <p:nvPicPr>
          <p:cNvPr id="8" name="図 7" descr="MVP_Horizontal_FullColor.png"/>
          <p:cNvPicPr>
            <a:picLocks noChangeAspect="1"/>
          </p:cNvPicPr>
          <p:nvPr/>
        </p:nvPicPr>
        <p:blipFill>
          <a:blip r:embed="rId3"/>
          <a:stretch>
            <a:fillRect/>
          </a:stretch>
        </p:blipFill>
        <p:spPr>
          <a:xfrm>
            <a:off x="6000760" y="1785926"/>
            <a:ext cx="2105868" cy="857256"/>
          </a:xfrm>
          <a:prstGeom prst="rect">
            <a:avLst/>
          </a:prstGeom>
        </p:spPr>
      </p:pic>
      <p:pic>
        <p:nvPicPr>
          <p:cNvPr id="9" name="図 8" descr="kuma.jpg"/>
          <p:cNvPicPr>
            <a:picLocks noChangeAspect="1"/>
          </p:cNvPicPr>
          <p:nvPr/>
        </p:nvPicPr>
        <p:blipFill>
          <a:blip r:embed="rId4"/>
          <a:stretch>
            <a:fillRect/>
          </a:stretch>
        </p:blipFill>
        <p:spPr>
          <a:xfrm>
            <a:off x="6215074" y="5143512"/>
            <a:ext cx="2449303" cy="857256"/>
          </a:xfrm>
          <a:prstGeom prst="rect">
            <a:avLst/>
          </a:prstGeom>
        </p:spPr>
      </p:pic>
      <p:pic>
        <p:nvPicPr>
          <p:cNvPr id="10" name="図 9" descr="mnowlogo.jpg"/>
          <p:cNvPicPr>
            <a:picLocks noChangeAspect="1"/>
          </p:cNvPicPr>
          <p:nvPr/>
        </p:nvPicPr>
        <p:blipFill>
          <a:blip r:embed="rId5" cstate="print"/>
          <a:stretch>
            <a:fillRect/>
          </a:stretch>
        </p:blipFill>
        <p:spPr>
          <a:xfrm>
            <a:off x="3337145" y="5143512"/>
            <a:ext cx="2857518" cy="857256"/>
          </a:xfrm>
          <a:prstGeom prst="rect">
            <a:avLst/>
          </a:prstGeom>
        </p:spPr>
      </p:pic>
      <p:sp>
        <p:nvSpPr>
          <p:cNvPr id="11" name="サブタイトル 2"/>
          <p:cNvSpPr txBox="1">
            <a:spLocks/>
          </p:cNvSpPr>
          <p:nvPr/>
        </p:nvSpPr>
        <p:spPr>
          <a:xfrm>
            <a:off x="1214414" y="2071678"/>
            <a:ext cx="6400800" cy="2786082"/>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1" lang="ja-JP" altLang="en-US" sz="3200" b="0" i="0" u="none" strike="noStrike" kern="1200" cap="none" spc="0" normalizeH="0" baseline="0" noProof="0" dirty="0" smtClean="0">
                <a:ln>
                  <a:noFill/>
                </a:ln>
                <a:solidFill>
                  <a:schemeClr val="tx1"/>
                </a:solidFill>
                <a:effectLst/>
                <a:uLnTx/>
                <a:uFillTx/>
                <a:latin typeface="+mn-lt"/>
                <a:ea typeface="+mn-ea"/>
                <a:cs typeface="+mn-cs"/>
              </a:rPr>
              <a:t>えムナウ　（児玉宏之）</a:t>
            </a:r>
            <a:endParaRPr kumimoji="1" lang="en-US" altLang="ja-JP" sz="32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http://mnow.jp/</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6"/>
              </a:rPr>
              <a:t>http://mnow.wankuma.com/</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7"/>
              </a:rPr>
              <a:t>http://blogs.wankuma.com/mnow/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altLang="ja-JP" sz="3200" b="0" i="0" u="none" strike="noStrike" kern="0" cap="none" spc="0" normalizeH="0" baseline="0" noProof="0" dirty="0" smtClean="0">
                <a:ln>
                  <a:noFill/>
                </a:ln>
                <a:solidFill>
                  <a:schemeClr val="tx2"/>
                </a:solidFill>
                <a:effectLst/>
                <a:uLnTx/>
                <a:uFillTx/>
                <a:latin typeface="+mn-lt"/>
                <a:ea typeface="+mn-ea"/>
                <a:cs typeface="+mn-cs"/>
                <a:hlinkClick r:id="rId8"/>
              </a:rPr>
              <a:t>http://www.ailight.jp/blog/mnow/</a:t>
            </a: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b="0" i="0" u="none" strike="noStrike" kern="0" cap="none" spc="0" normalizeH="0" baseline="0" noProof="0" dirty="0" smtClean="0">
              <a:ln>
                <a:noFill/>
              </a:ln>
              <a:solidFill>
                <a:schemeClr val="tx2"/>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altLang="ja-JP" sz="3200" kern="0" dirty="0" smtClean="0">
              <a:solidFill>
                <a:schemeClr val="tx2"/>
              </a:solidFill>
            </a:endParaRPr>
          </a:p>
          <a:p>
            <a:pPr marL="342900" marR="0" lvl="0" indent="-342900" algn="l" defTabSz="914400" rtl="0" eaLnBrk="1" fontAlgn="auto" latinLnBrk="0" hangingPunct="1">
              <a:lnSpc>
                <a:spcPct val="100000"/>
              </a:lnSpc>
              <a:spcBef>
                <a:spcPct val="20000"/>
              </a:spcBef>
              <a:spcAft>
                <a:spcPts val="0"/>
              </a:spcAft>
              <a:buClrTx/>
              <a:buSzTx/>
              <a:tabLst/>
              <a:defRPr/>
            </a:pP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graphicFrame>
        <p:nvGraphicFramePr>
          <p:cNvPr id="4" name="コンテンツ プレースホルダ 3"/>
          <p:cNvGraphicFramePr>
            <a:graphicFrameLocks noGrp="1"/>
          </p:cNvGraphicFramePr>
          <p:nvPr>
            <p:ph idx="1"/>
          </p:nvPr>
        </p:nvGraphicFramePr>
        <p:xfrm>
          <a:off x="357158" y="2071678"/>
          <a:ext cx="8286808" cy="1112520"/>
        </p:xfrm>
        <a:graphic>
          <a:graphicData uri="http://schemas.openxmlformats.org/drawingml/2006/table">
            <a:tbl>
              <a:tblPr firstRow="1" bandRow="1">
                <a:tableStyleId>{5C22544A-7EE6-4342-B048-85BDC9FD1C3A}</a:tableStyleId>
              </a:tblPr>
              <a:tblGrid>
                <a:gridCol w="1035851"/>
                <a:gridCol w="821537"/>
                <a:gridCol w="928694"/>
                <a:gridCol w="1500198"/>
                <a:gridCol w="714380"/>
                <a:gridCol w="928694"/>
                <a:gridCol w="1428760"/>
                <a:gridCol w="928694"/>
              </a:tblGrid>
              <a:tr h="370840">
                <a:tc>
                  <a:txBody>
                    <a:bodyPr/>
                    <a:lstStyle/>
                    <a:p>
                      <a:pPr algn="l" fontAlgn="ctr"/>
                      <a:r>
                        <a:rPr lang="zh-TW" altLang="en-US" sz="1100" b="1" i="0" u="none" strike="noStrike" dirty="0">
                          <a:solidFill>
                            <a:srgbClr val="000000"/>
                          </a:solidFill>
                          <a:latin typeface="ＭＳ Ｐゴシック"/>
                        </a:rPr>
                        <a:t>納品書発行日</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納品書番号</a:t>
                      </a:r>
                    </a:p>
                  </a:txBody>
                  <a:tcPr marL="9525" marR="9525" marT="9525" marB="0" anchor="ctr"/>
                </a:tc>
                <a:tc>
                  <a:txBody>
                    <a:bodyPr/>
                    <a:lstStyle/>
                    <a:p>
                      <a:pPr algn="l" fontAlgn="ctr"/>
                      <a:r>
                        <a:rPr lang="zh-TW" altLang="en-US" sz="1100" b="1" i="0" u="none" strike="noStrike">
                          <a:solidFill>
                            <a:srgbClr val="000000"/>
                          </a:solidFill>
                          <a:latin typeface="ＭＳ Ｐゴシック"/>
                        </a:rPr>
                        <a:t>顧客郵便番号</a:t>
                      </a:r>
                    </a:p>
                  </a:txBody>
                  <a:tcPr marL="9525" marR="9525" marT="9525" marB="0" anchor="ctr"/>
                </a:tc>
                <a:tc>
                  <a:txBody>
                    <a:bodyPr/>
                    <a:lstStyle/>
                    <a:p>
                      <a:pPr algn="l" fontAlgn="ctr"/>
                      <a:r>
                        <a:rPr lang="ja-JP" altLang="en-US" sz="1100" b="1" i="0" u="none" strike="noStrike">
                          <a:solidFill>
                            <a:srgbClr val="000000"/>
                          </a:solidFill>
                          <a:latin typeface="ＭＳ Ｐゴシック"/>
                        </a:rPr>
                        <a:t>顧客住所</a:t>
                      </a:r>
                    </a:p>
                  </a:txBody>
                  <a:tcPr marL="9525" marR="9525" marT="9525" marB="0" anchor="ctr"/>
                </a:tc>
                <a:tc>
                  <a:txBody>
                    <a:bodyPr/>
                    <a:lstStyle/>
                    <a:p>
                      <a:pPr algn="l" fontAlgn="ctr"/>
                      <a:r>
                        <a:rPr lang="ja-JP" altLang="en-US" sz="1100" b="1" i="0" u="none" strike="noStrike">
                          <a:solidFill>
                            <a:srgbClr val="000000"/>
                          </a:solidFill>
                          <a:latin typeface="ＭＳ Ｐゴシック"/>
                        </a:rPr>
                        <a:t>顧客名</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自社郵便番号</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自社住所</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自社名</a:t>
                      </a:r>
                    </a:p>
                  </a:txBody>
                  <a:tcPr marL="9525" marR="9525" marT="9525" marB="0" anchor="ctr"/>
                </a:tc>
              </a:tr>
              <a:tr h="370840">
                <a:tc>
                  <a:txBody>
                    <a:bodyPr/>
                    <a:lstStyle/>
                    <a:p>
                      <a:pPr algn="r" fontAlgn="ctr"/>
                      <a:r>
                        <a:rPr lang="en-US" altLang="ja-JP" sz="1100" b="1" i="0" u="none" strike="noStrike" dirty="0">
                          <a:solidFill>
                            <a:srgbClr val="000000"/>
                          </a:solidFill>
                          <a:latin typeface="ＭＳ Ｐゴシック"/>
                        </a:rPr>
                        <a:t>2008/11/1</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1001</a:t>
                      </a:r>
                    </a:p>
                  </a:txBody>
                  <a:tcPr marL="9525" marR="9525" marT="9525" marB="0" anchor="ctr"/>
                </a:tc>
                <a:tc>
                  <a:txBody>
                    <a:bodyPr/>
                    <a:lstStyle/>
                    <a:p>
                      <a:pPr algn="l" fontAlgn="ctr"/>
                      <a:r>
                        <a:rPr lang="en-US" altLang="ja-JP" sz="1100" b="1" i="0" u="none" strike="noStrike">
                          <a:solidFill>
                            <a:srgbClr val="000000"/>
                          </a:solidFill>
                          <a:latin typeface="ＭＳ Ｐゴシック"/>
                        </a:rPr>
                        <a:t>111-1234</a:t>
                      </a:r>
                    </a:p>
                  </a:txBody>
                  <a:tcPr marL="9525" marR="9525" marT="9525" marB="0" anchor="ctr"/>
                </a:tc>
                <a:tc>
                  <a:txBody>
                    <a:bodyPr/>
                    <a:lstStyle/>
                    <a:p>
                      <a:pPr algn="l" fontAlgn="ctr"/>
                      <a:r>
                        <a:rPr lang="ja-JP" altLang="en-US" sz="1100" b="1" i="0" u="none" strike="noStrike">
                          <a:solidFill>
                            <a:srgbClr val="000000"/>
                          </a:solidFill>
                          <a:latin typeface="ＭＳ Ｐゴシック"/>
                        </a:rPr>
                        <a:t>東京都新宿区東新宿１－２－３ 東新宿ビル５</a:t>
                      </a:r>
                      <a:r>
                        <a:rPr lang="en-US" altLang="ja-JP" sz="1100" b="1" i="0" u="none" strike="noStrike">
                          <a:solidFill>
                            <a:srgbClr val="000000"/>
                          </a:solidFill>
                          <a:latin typeface="ＭＳ Ｐゴシック"/>
                        </a:rPr>
                        <a:t>F</a:t>
                      </a:r>
                    </a:p>
                  </a:txBody>
                  <a:tcPr marL="9525" marR="9525" marT="9525" marB="0" anchor="ctr"/>
                </a:tc>
                <a:tc>
                  <a:txBody>
                    <a:bodyPr/>
                    <a:lstStyle/>
                    <a:p>
                      <a:pPr algn="l" fontAlgn="ctr"/>
                      <a:r>
                        <a:rPr lang="ja-JP" altLang="en-US" sz="1100" b="1" i="0" u="none" strike="noStrike">
                          <a:solidFill>
                            <a:srgbClr val="000000"/>
                          </a:solidFill>
                          <a:latin typeface="ＭＳ Ｐゴシック"/>
                        </a:rPr>
                        <a:t>光栄産業</a:t>
                      </a:r>
                    </a:p>
                  </a:txBody>
                  <a:tcPr marL="9525" marR="9525" marT="9525" marB="0" anchor="ctr"/>
                </a:tc>
                <a:tc>
                  <a:txBody>
                    <a:bodyPr/>
                    <a:lstStyle/>
                    <a:p>
                      <a:pPr algn="l" fontAlgn="ctr"/>
                      <a:r>
                        <a:rPr lang="en-US" altLang="ja-JP" sz="1100" b="1" i="0" u="none" strike="noStrike">
                          <a:solidFill>
                            <a:srgbClr val="000000"/>
                          </a:solidFill>
                          <a:latin typeface="ＭＳ Ｐゴシック"/>
                        </a:rPr>
                        <a:t>168-0064</a:t>
                      </a:r>
                    </a:p>
                  </a:txBody>
                  <a:tcPr marL="9525" marR="9525" marT="9525" marB="0" anchor="ctr"/>
                </a:tc>
                <a:tc>
                  <a:txBody>
                    <a:bodyPr/>
                    <a:lstStyle/>
                    <a:p>
                      <a:pPr algn="l" fontAlgn="ctr"/>
                      <a:r>
                        <a:rPr lang="ja-JP" altLang="en-US" sz="1100" b="1" i="0" u="none" strike="noStrike">
                          <a:solidFill>
                            <a:srgbClr val="000000"/>
                          </a:solidFill>
                          <a:latin typeface="ＭＳ Ｐゴシック"/>
                        </a:rPr>
                        <a:t>東京都杉並区永福１－２－３ 永福ビル４０５</a:t>
                      </a:r>
                    </a:p>
                  </a:txBody>
                  <a:tcPr marL="9525" marR="9525" marT="9525" marB="0" anchor="ctr"/>
                </a:tc>
                <a:tc>
                  <a:txBody>
                    <a:bodyPr/>
                    <a:lstStyle/>
                    <a:p>
                      <a:pPr algn="l" fontAlgn="ctr"/>
                      <a:r>
                        <a:rPr lang="ja-JP" altLang="en-US" sz="1100" b="1" i="0" u="none" strike="noStrike">
                          <a:solidFill>
                            <a:srgbClr val="000000"/>
                          </a:solidFill>
                          <a:latin typeface="ＭＳ Ｐゴシック"/>
                        </a:rPr>
                        <a:t>児玉文具店</a:t>
                      </a:r>
                    </a:p>
                  </a:txBody>
                  <a:tcPr marL="9525" marR="9525" marT="9525" marB="0" anchor="ctr"/>
                </a:tc>
              </a:tr>
              <a:tr h="370840">
                <a:tc>
                  <a:txBody>
                    <a:bodyPr/>
                    <a:lstStyle/>
                    <a:p>
                      <a:pPr algn="r" fontAlgn="ctr"/>
                      <a:r>
                        <a:rPr lang="en-US" altLang="ja-JP" sz="1100" b="1" i="0" u="none" strike="noStrike">
                          <a:solidFill>
                            <a:srgbClr val="000000"/>
                          </a:solidFill>
                          <a:latin typeface="ＭＳ Ｐゴシック"/>
                        </a:rPr>
                        <a:t>2008/11/1</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1002</a:t>
                      </a:r>
                    </a:p>
                  </a:txBody>
                  <a:tcPr marL="9525" marR="9525" marT="9525" marB="0" anchor="ctr"/>
                </a:tc>
                <a:tc>
                  <a:txBody>
                    <a:bodyPr/>
                    <a:lstStyle/>
                    <a:p>
                      <a:pPr algn="l" fontAlgn="ctr"/>
                      <a:r>
                        <a:rPr lang="en-US" altLang="ja-JP" sz="1100" b="1" i="0" u="none" strike="noStrike" dirty="0">
                          <a:solidFill>
                            <a:srgbClr val="000000"/>
                          </a:solidFill>
                          <a:latin typeface="ＭＳ Ｐゴシック"/>
                        </a:rPr>
                        <a:t>111-1234</a:t>
                      </a:r>
                    </a:p>
                  </a:txBody>
                  <a:tcPr marL="9525" marR="9525" marT="9525" marB="0" anchor="ctr"/>
                </a:tc>
                <a:tc>
                  <a:txBody>
                    <a:bodyPr/>
                    <a:lstStyle/>
                    <a:p>
                      <a:pPr algn="l" fontAlgn="ctr"/>
                      <a:r>
                        <a:rPr lang="zh-TW" altLang="en-US" sz="1100" b="1" i="0" u="none" strike="noStrike" dirty="0">
                          <a:solidFill>
                            <a:srgbClr val="000000"/>
                          </a:solidFill>
                          <a:latin typeface="ＭＳ Ｐゴシック"/>
                        </a:rPr>
                        <a:t>東京都新宿区東新宿１－２－４</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山田興産</a:t>
                      </a:r>
                    </a:p>
                  </a:txBody>
                  <a:tcPr marL="9525" marR="9525" marT="9525" marB="0" anchor="ctr"/>
                </a:tc>
                <a:tc>
                  <a:txBody>
                    <a:bodyPr/>
                    <a:lstStyle/>
                    <a:p>
                      <a:pPr algn="l" fontAlgn="ctr"/>
                      <a:r>
                        <a:rPr lang="en-US" altLang="ja-JP" sz="1100" b="1" i="0" u="none" strike="noStrike">
                          <a:solidFill>
                            <a:srgbClr val="000000"/>
                          </a:solidFill>
                          <a:latin typeface="ＭＳ Ｐゴシック"/>
                        </a:rPr>
                        <a:t>168-0064</a:t>
                      </a:r>
                    </a:p>
                  </a:txBody>
                  <a:tcPr marL="9525" marR="9525" marT="9525" marB="0" anchor="ctr"/>
                </a:tc>
                <a:tc>
                  <a:txBody>
                    <a:bodyPr/>
                    <a:lstStyle/>
                    <a:p>
                      <a:pPr algn="l" fontAlgn="ctr"/>
                      <a:r>
                        <a:rPr lang="ja-JP" altLang="en-US" sz="1100" b="1" i="0" u="none" strike="noStrike">
                          <a:solidFill>
                            <a:srgbClr val="000000"/>
                          </a:solidFill>
                          <a:latin typeface="ＭＳ Ｐゴシック"/>
                        </a:rPr>
                        <a:t>東京都杉並区永福１－２－３ 永福ビル４０５</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児玉文具店</a:t>
                      </a:r>
                    </a:p>
                  </a:txBody>
                  <a:tcPr marL="9525" marR="9525" marT="9525" marB="0" anchor="ctr"/>
                </a:tc>
              </a:tr>
            </a:tbl>
          </a:graphicData>
        </a:graphic>
      </p:graphicFrame>
      <p:graphicFrame>
        <p:nvGraphicFramePr>
          <p:cNvPr id="5" name="表 4"/>
          <p:cNvGraphicFramePr>
            <a:graphicFrameLocks noGrp="1"/>
          </p:cNvGraphicFramePr>
          <p:nvPr/>
        </p:nvGraphicFramePr>
        <p:xfrm>
          <a:off x="357158" y="3286124"/>
          <a:ext cx="8215371" cy="1112520"/>
        </p:xfrm>
        <a:graphic>
          <a:graphicData uri="http://schemas.openxmlformats.org/drawingml/2006/table">
            <a:tbl>
              <a:tblPr firstRow="1" bandRow="1">
                <a:tableStyleId>{5C22544A-7EE6-4342-B048-85BDC9FD1C3A}</a:tableStyleId>
              </a:tblPr>
              <a:tblGrid>
                <a:gridCol w="785818"/>
                <a:gridCol w="1000132"/>
                <a:gridCol w="952507"/>
                <a:gridCol w="1619261"/>
                <a:gridCol w="785818"/>
                <a:gridCol w="1357322"/>
                <a:gridCol w="500066"/>
                <a:gridCol w="642942"/>
                <a:gridCol w="571505"/>
              </a:tblGrid>
              <a:tr h="370840">
                <a:tc>
                  <a:txBody>
                    <a:bodyPr/>
                    <a:lstStyle/>
                    <a:p>
                      <a:pPr algn="l" fontAlgn="ctr"/>
                      <a:r>
                        <a:rPr lang="ja-JP" altLang="en-US" sz="1100" b="1" i="0" u="none" strike="noStrike" dirty="0">
                          <a:solidFill>
                            <a:srgbClr val="000000"/>
                          </a:solidFill>
                          <a:latin typeface="ＭＳ Ｐゴシック"/>
                        </a:rPr>
                        <a:t>自社支店名</a:t>
                      </a:r>
                    </a:p>
                  </a:txBody>
                  <a:tcPr marL="9525" marR="9525" marT="9525" marB="0" anchor="ctr"/>
                </a:tc>
                <a:tc>
                  <a:txBody>
                    <a:bodyPr/>
                    <a:lstStyle/>
                    <a:p>
                      <a:pPr algn="l" fontAlgn="ctr"/>
                      <a:r>
                        <a:rPr lang="zh-TW" altLang="en-US" sz="1100" b="1" i="0" u="none" strike="noStrike" dirty="0">
                          <a:solidFill>
                            <a:srgbClr val="000000"/>
                          </a:solidFill>
                          <a:latin typeface="ＭＳ Ｐゴシック"/>
                        </a:rPr>
                        <a:t>自社電話番号</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自社</a:t>
                      </a:r>
                      <a:r>
                        <a:rPr lang="en-US" sz="1100" b="1" i="0" u="none" strike="noStrike" dirty="0">
                          <a:solidFill>
                            <a:srgbClr val="000000"/>
                          </a:solidFill>
                          <a:latin typeface="ＭＳ Ｐゴシック"/>
                        </a:rPr>
                        <a:t>FAX</a:t>
                      </a:r>
                      <a:r>
                        <a:rPr lang="ja-JP" altLang="en-US" sz="1100" b="1" i="0" u="none" strike="noStrike" dirty="0">
                          <a:solidFill>
                            <a:srgbClr val="000000"/>
                          </a:solidFill>
                          <a:latin typeface="ＭＳ Ｐゴシック"/>
                        </a:rPr>
                        <a:t>番号</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振込先</a:t>
                      </a:r>
                    </a:p>
                  </a:txBody>
                  <a:tcPr marL="9525" marR="9525" marT="9525" marB="0" anchor="ctr"/>
                </a:tc>
                <a:tc>
                  <a:txBody>
                    <a:bodyPr/>
                    <a:lstStyle/>
                    <a:p>
                      <a:pPr algn="l" fontAlgn="ctr"/>
                      <a:r>
                        <a:rPr lang="ja-JP" altLang="en-US" sz="1100" b="1" i="0" u="none" strike="noStrike" dirty="0" smtClean="0">
                          <a:solidFill>
                            <a:srgbClr val="000000"/>
                          </a:solidFill>
                          <a:latin typeface="ＭＳ Ｐゴシック"/>
                        </a:rPr>
                        <a:t>型名</a:t>
                      </a:r>
                      <a:r>
                        <a:rPr lang="en-US" altLang="ja-JP" sz="1100" b="1" i="0" u="none" strike="noStrike" dirty="0" smtClean="0">
                          <a:solidFill>
                            <a:srgbClr val="000000"/>
                          </a:solidFill>
                          <a:latin typeface="ＭＳ Ｐゴシック"/>
                        </a:rPr>
                        <a:t>1</a:t>
                      </a:r>
                      <a:endParaRPr lang="ja-JP" alt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品名</a:t>
                      </a:r>
                      <a:r>
                        <a:rPr lang="en-US" altLang="ja-JP" sz="1100" b="1" i="0" u="none" strike="noStrike">
                          <a:solidFill>
                            <a:srgbClr val="000000"/>
                          </a:solidFill>
                          <a:latin typeface="ＭＳ Ｐゴシック"/>
                        </a:rPr>
                        <a:t>1</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数量</a:t>
                      </a:r>
                      <a:r>
                        <a:rPr lang="en-US" altLang="ja-JP" sz="1100" b="1" i="0" u="none" strike="noStrike" dirty="0">
                          <a:solidFill>
                            <a:srgbClr val="000000"/>
                          </a:solidFill>
                          <a:latin typeface="ＭＳ Ｐゴシック"/>
                        </a:rPr>
                        <a:t>1</a:t>
                      </a:r>
                    </a:p>
                  </a:txBody>
                  <a:tcPr marL="9525" marR="9525" marT="9525" marB="0" anchor="ctr"/>
                </a:tc>
                <a:tc>
                  <a:txBody>
                    <a:bodyPr/>
                    <a:lstStyle/>
                    <a:p>
                      <a:pPr algn="l" fontAlgn="ctr"/>
                      <a:r>
                        <a:rPr lang="ja-JP" altLang="en-US" sz="1100" b="1" i="0" u="none" strike="noStrike">
                          <a:solidFill>
                            <a:srgbClr val="000000"/>
                          </a:solidFill>
                          <a:latin typeface="ＭＳ Ｐゴシック"/>
                        </a:rPr>
                        <a:t>単位</a:t>
                      </a:r>
                      <a:r>
                        <a:rPr lang="en-US" altLang="ja-JP" sz="1100" b="1" i="0" u="none" strike="noStrike">
                          <a:solidFill>
                            <a:srgbClr val="000000"/>
                          </a:solidFill>
                          <a:latin typeface="ＭＳ Ｐゴシック"/>
                        </a:rPr>
                        <a:t>1</a:t>
                      </a:r>
                    </a:p>
                  </a:txBody>
                  <a:tcPr marL="9525" marR="9525" marT="9525" marB="0" anchor="ctr"/>
                </a:tc>
                <a:tc>
                  <a:txBody>
                    <a:bodyPr/>
                    <a:lstStyle/>
                    <a:p>
                      <a:pPr algn="l" fontAlgn="ctr"/>
                      <a:r>
                        <a:rPr lang="ja-JP" altLang="en-US" sz="1100" b="1" i="0" u="none" strike="noStrike">
                          <a:solidFill>
                            <a:srgbClr val="000000"/>
                          </a:solidFill>
                          <a:latin typeface="ＭＳ Ｐゴシック"/>
                        </a:rPr>
                        <a:t>単価</a:t>
                      </a:r>
                      <a:r>
                        <a:rPr lang="en-US" altLang="ja-JP" sz="1100" b="1" i="0" u="none" strike="noStrike">
                          <a:solidFill>
                            <a:srgbClr val="000000"/>
                          </a:solidFill>
                          <a:latin typeface="ＭＳ Ｐゴシック"/>
                        </a:rPr>
                        <a:t>1</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永福町</a:t>
                      </a:r>
                    </a:p>
                  </a:txBody>
                  <a:tcPr marL="9525" marR="9525" marT="9525" marB="0" anchor="ctr"/>
                </a:tc>
                <a:tc>
                  <a:txBody>
                    <a:bodyPr/>
                    <a:lstStyle/>
                    <a:p>
                      <a:pPr algn="l" fontAlgn="ctr"/>
                      <a:r>
                        <a:rPr lang="en-US" altLang="ja-JP" sz="1100" b="1" i="0" u="none" strike="noStrike">
                          <a:solidFill>
                            <a:srgbClr val="000000"/>
                          </a:solidFill>
                          <a:latin typeface="ＭＳ Ｐゴシック"/>
                        </a:rPr>
                        <a:t>03-1234-5678</a:t>
                      </a:r>
                    </a:p>
                  </a:txBody>
                  <a:tcPr marL="9525" marR="9525" marT="9525" marB="0" anchor="ctr"/>
                </a:tc>
                <a:tc>
                  <a:txBody>
                    <a:bodyPr/>
                    <a:lstStyle/>
                    <a:p>
                      <a:pPr algn="l" fontAlgn="ctr"/>
                      <a:r>
                        <a:rPr lang="en-US" altLang="ja-JP" sz="1100" b="1" i="0" u="none" strike="noStrike">
                          <a:solidFill>
                            <a:srgbClr val="000000"/>
                          </a:solidFill>
                          <a:latin typeface="ＭＳ Ｐゴシック"/>
                        </a:rPr>
                        <a:t>03-1234-5678</a:t>
                      </a:r>
                    </a:p>
                  </a:txBody>
                  <a:tcPr marL="9525" marR="9525" marT="9525" marB="0" anchor="ctr"/>
                </a:tc>
                <a:tc>
                  <a:txBody>
                    <a:bodyPr/>
                    <a:lstStyle/>
                    <a:p>
                      <a:pPr algn="l" fontAlgn="ctr"/>
                      <a:r>
                        <a:rPr lang="zh-TW" altLang="en-US" sz="1100" b="1" i="0" u="none" strike="noStrike">
                          <a:solidFill>
                            <a:srgbClr val="000000"/>
                          </a:solidFill>
                          <a:latin typeface="ＭＳ Ｐゴシック"/>
                        </a:rPr>
                        <a:t>東京三菱</a:t>
                      </a:r>
                      <a:r>
                        <a:rPr lang="en-US" altLang="zh-TW" sz="1100" b="1" i="0" u="none" strike="noStrike">
                          <a:solidFill>
                            <a:srgbClr val="000000"/>
                          </a:solidFill>
                          <a:latin typeface="ＭＳ Ｐゴシック"/>
                        </a:rPr>
                        <a:t>UFJ</a:t>
                      </a:r>
                      <a:r>
                        <a:rPr lang="zh-TW" altLang="en-US" sz="1100" b="1" i="0" u="none" strike="noStrike">
                          <a:solidFill>
                            <a:srgbClr val="000000"/>
                          </a:solidFill>
                          <a:latin typeface="ＭＳ Ｐゴシック"/>
                        </a:rPr>
                        <a:t>銀行永福町支店 </a:t>
                      </a:r>
                      <a:r>
                        <a:rPr lang="en-US" altLang="zh-TW" sz="1100" b="1" i="0" u="none" strike="noStrike">
                          <a:solidFill>
                            <a:srgbClr val="000000"/>
                          </a:solidFill>
                          <a:latin typeface="ＭＳ Ｐゴシック"/>
                        </a:rPr>
                        <a:t>1234567</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r" fontAlgn="ctr"/>
                      <a:r>
                        <a:rPr lang="en-US" altLang="ja-JP" sz="1100" b="1" i="0" u="none" strike="noStrike">
                          <a:solidFill>
                            <a:srgbClr val="000000"/>
                          </a:solidFill>
                          <a:latin typeface="ＭＳ Ｐゴシック"/>
                        </a:rPr>
                        <a:t>5</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r" fontAlgn="ctr"/>
                      <a:r>
                        <a:rPr lang="en-US" altLang="ja-JP" sz="1100" b="1" i="0" u="none" strike="noStrike">
                          <a:solidFill>
                            <a:srgbClr val="000000"/>
                          </a:solidFill>
                          <a:latin typeface="ＭＳ Ｐゴシック"/>
                        </a:rPr>
                        <a:t>6000</a:t>
                      </a:r>
                    </a:p>
                  </a:txBody>
                  <a:tcPr marL="9525" marR="9525" marT="9525" marB="0" anchor="ctr"/>
                </a:tc>
              </a:tr>
              <a:tr h="370840">
                <a:tc>
                  <a:txBody>
                    <a:bodyPr/>
                    <a:lstStyle/>
                    <a:p>
                      <a:pPr algn="l" fontAlgn="ctr"/>
                      <a:r>
                        <a:rPr lang="ja-JP" altLang="en-US" sz="1100" b="1" i="0" u="none" strike="noStrike" dirty="0">
                          <a:solidFill>
                            <a:srgbClr val="000000"/>
                          </a:solidFill>
                          <a:latin typeface="ＭＳ Ｐゴシック"/>
                        </a:rPr>
                        <a:t>永福町</a:t>
                      </a:r>
                    </a:p>
                  </a:txBody>
                  <a:tcPr marL="9525" marR="9525" marT="9525" marB="0" anchor="ctr"/>
                </a:tc>
                <a:tc>
                  <a:txBody>
                    <a:bodyPr/>
                    <a:lstStyle/>
                    <a:p>
                      <a:pPr algn="l" fontAlgn="ctr"/>
                      <a:r>
                        <a:rPr lang="en-US" altLang="ja-JP" sz="1100" b="1" i="0" u="none" strike="noStrike">
                          <a:solidFill>
                            <a:srgbClr val="000000"/>
                          </a:solidFill>
                          <a:latin typeface="ＭＳ Ｐゴシック"/>
                        </a:rPr>
                        <a:t>03-1234-5678</a:t>
                      </a:r>
                    </a:p>
                  </a:txBody>
                  <a:tcPr marL="9525" marR="9525" marT="9525" marB="0" anchor="ctr"/>
                </a:tc>
                <a:tc>
                  <a:txBody>
                    <a:bodyPr/>
                    <a:lstStyle/>
                    <a:p>
                      <a:pPr algn="l" fontAlgn="ctr"/>
                      <a:r>
                        <a:rPr lang="en-US" altLang="ja-JP" sz="1100" b="1" i="0" u="none" strike="noStrike" dirty="0">
                          <a:solidFill>
                            <a:srgbClr val="000000"/>
                          </a:solidFill>
                          <a:latin typeface="ＭＳ Ｐゴシック"/>
                        </a:rPr>
                        <a:t>03-1234-5678</a:t>
                      </a:r>
                    </a:p>
                  </a:txBody>
                  <a:tcPr marL="9525" marR="9525" marT="9525" marB="0" anchor="ctr"/>
                </a:tc>
                <a:tc>
                  <a:txBody>
                    <a:bodyPr/>
                    <a:lstStyle/>
                    <a:p>
                      <a:pPr algn="l" fontAlgn="ctr"/>
                      <a:r>
                        <a:rPr lang="zh-TW" altLang="en-US" sz="1100" b="1" i="0" u="none" strike="noStrike">
                          <a:solidFill>
                            <a:srgbClr val="000000"/>
                          </a:solidFill>
                          <a:latin typeface="ＭＳ Ｐゴシック"/>
                        </a:rPr>
                        <a:t>東京三菱</a:t>
                      </a:r>
                      <a:r>
                        <a:rPr lang="en-US" altLang="zh-TW" sz="1100" b="1" i="0" u="none" strike="noStrike">
                          <a:solidFill>
                            <a:srgbClr val="000000"/>
                          </a:solidFill>
                          <a:latin typeface="ＭＳ Ｐゴシック"/>
                        </a:rPr>
                        <a:t>UFJ</a:t>
                      </a:r>
                      <a:r>
                        <a:rPr lang="zh-TW" altLang="en-US" sz="1100" b="1" i="0" u="none" strike="noStrike">
                          <a:solidFill>
                            <a:srgbClr val="000000"/>
                          </a:solidFill>
                          <a:latin typeface="ＭＳ Ｐゴシック"/>
                        </a:rPr>
                        <a:t>銀行永福町支店 </a:t>
                      </a:r>
                      <a:r>
                        <a:rPr lang="en-US" altLang="zh-TW" sz="1100" b="1" i="0" u="none" strike="noStrike">
                          <a:solidFill>
                            <a:srgbClr val="000000"/>
                          </a:solidFill>
                          <a:latin typeface="ＭＳ Ｐゴシック"/>
                        </a:rPr>
                        <a:t>1234567</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6000</a:t>
                      </a:r>
                    </a:p>
                  </a:txBody>
                  <a:tcPr marL="9525" marR="9525" marT="9525" marB="0" anchor="ctr"/>
                </a:tc>
              </a:tr>
            </a:tbl>
          </a:graphicData>
        </a:graphic>
      </p:graphicFrame>
      <p:graphicFrame>
        <p:nvGraphicFramePr>
          <p:cNvPr id="6" name="表 5"/>
          <p:cNvGraphicFramePr>
            <a:graphicFrameLocks noGrp="1"/>
          </p:cNvGraphicFramePr>
          <p:nvPr/>
        </p:nvGraphicFramePr>
        <p:xfrm>
          <a:off x="357158" y="4500570"/>
          <a:ext cx="8215368" cy="714380"/>
        </p:xfrm>
        <a:graphic>
          <a:graphicData uri="http://schemas.openxmlformats.org/drawingml/2006/table">
            <a:tbl>
              <a:tblPr firstRow="1" bandRow="1">
                <a:tableStyleId>{5C22544A-7EE6-4342-B048-85BDC9FD1C3A}</a:tableStyleId>
              </a:tblPr>
              <a:tblGrid>
                <a:gridCol w="642942"/>
                <a:gridCol w="1071570"/>
                <a:gridCol w="857256"/>
                <a:gridCol w="857256"/>
                <a:gridCol w="1714512"/>
                <a:gridCol w="1017990"/>
                <a:gridCol w="1026921"/>
                <a:gridCol w="1026921"/>
              </a:tblGrid>
              <a:tr h="214314">
                <a:tc>
                  <a:txBody>
                    <a:bodyPr/>
                    <a:lstStyle/>
                    <a:p>
                      <a:pPr algn="l" fontAlgn="ctr"/>
                      <a:r>
                        <a:rPr lang="ja-JP" altLang="en-US" sz="1100" b="1" i="0" u="none" strike="noStrike" dirty="0">
                          <a:solidFill>
                            <a:srgbClr val="000000"/>
                          </a:solidFill>
                          <a:latin typeface="ＭＳ Ｐゴシック"/>
                        </a:rPr>
                        <a:t>金額</a:t>
                      </a:r>
                      <a:r>
                        <a:rPr lang="en-US" altLang="ja-JP" sz="1100" b="1" i="0" u="none" strike="noStrike" dirty="0">
                          <a:solidFill>
                            <a:srgbClr val="000000"/>
                          </a:solidFill>
                          <a:latin typeface="ＭＳ Ｐゴシック"/>
                        </a:rPr>
                        <a:t>1</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発送伝票番号</a:t>
                      </a:r>
                      <a:r>
                        <a:rPr lang="en-US" altLang="ja-JP" sz="1100" b="1" i="0" u="none" strike="noStrike" dirty="0">
                          <a:solidFill>
                            <a:srgbClr val="000000"/>
                          </a:solidFill>
                          <a:latin typeface="ＭＳ Ｐゴシック"/>
                        </a:rPr>
                        <a:t>1</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発送種別</a:t>
                      </a:r>
                      <a:r>
                        <a:rPr lang="en-US" altLang="ja-JP" sz="1100" b="1" i="0" u="none" strike="noStrike" dirty="0">
                          <a:solidFill>
                            <a:srgbClr val="000000"/>
                          </a:solidFill>
                          <a:latin typeface="ＭＳ Ｐゴシック"/>
                        </a:rPr>
                        <a:t>1</a:t>
                      </a:r>
                    </a:p>
                  </a:txBody>
                  <a:tcPr marL="9525" marR="9525" marT="9525" marB="0" anchor="ctr"/>
                </a:tc>
                <a:tc>
                  <a:txBody>
                    <a:bodyPr/>
                    <a:lstStyle/>
                    <a:p>
                      <a:pPr algn="l" fontAlgn="ctr"/>
                      <a:r>
                        <a:rPr lang="ja-JP" altLang="en-US" sz="1100" b="1" i="0" u="none" strike="noStrike">
                          <a:solidFill>
                            <a:srgbClr val="000000"/>
                          </a:solidFill>
                          <a:latin typeface="ＭＳ Ｐゴシック"/>
                        </a:rPr>
                        <a:t>型名</a:t>
                      </a:r>
                      <a:r>
                        <a:rPr lang="en-US" altLang="ja-JP" sz="1100" b="1" i="0" u="none" strike="noStrike">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品名</a:t>
                      </a:r>
                      <a:r>
                        <a:rPr lang="en-US" altLang="ja-JP" sz="1100" b="1" i="0" u="none" strike="noStrike">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数量</a:t>
                      </a:r>
                      <a:r>
                        <a:rPr lang="en-US" altLang="ja-JP" sz="1100" b="1" i="0" u="none" strike="noStrike">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単位</a:t>
                      </a:r>
                      <a:r>
                        <a:rPr lang="en-US" altLang="ja-JP" sz="1100" b="1" i="0" u="none" strike="noStrike">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単価</a:t>
                      </a:r>
                      <a:r>
                        <a:rPr lang="en-US" altLang="ja-JP" sz="1100" b="1" i="0" u="none" strike="noStrike">
                          <a:solidFill>
                            <a:srgbClr val="000000"/>
                          </a:solidFill>
                          <a:latin typeface="ＭＳ Ｐゴシック"/>
                        </a:rPr>
                        <a:t>2</a:t>
                      </a:r>
                    </a:p>
                  </a:txBody>
                  <a:tcPr marL="9525" marR="9525" marT="9525" marB="0" anchor="ctr"/>
                </a:tc>
              </a:tr>
              <a:tr h="285752">
                <a:tc>
                  <a:txBody>
                    <a:bodyPr/>
                    <a:lstStyle/>
                    <a:p>
                      <a:pPr algn="r" fontAlgn="ctr"/>
                      <a:r>
                        <a:rPr lang="en-US" altLang="ja-JP" sz="1100" b="1" i="0" u="none" strike="noStrike" dirty="0">
                          <a:solidFill>
                            <a:srgbClr val="000000"/>
                          </a:solidFill>
                          <a:latin typeface="ＭＳ Ｐゴシック"/>
                        </a:rPr>
                        <a:t>30000</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ボールペン黒</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c>
                  <a:txBody>
                    <a:bodyPr/>
                    <a:lstStyle/>
                    <a:p>
                      <a:pPr algn="r" fontAlgn="ctr"/>
                      <a:r>
                        <a:rPr lang="en-US" altLang="ja-JP" sz="1100" b="1" i="0" u="none" strike="noStrike">
                          <a:solidFill>
                            <a:srgbClr val="000000"/>
                          </a:solidFill>
                          <a:latin typeface="ＭＳ Ｐゴシック"/>
                        </a:rPr>
                        <a:t>500</a:t>
                      </a:r>
                    </a:p>
                  </a:txBody>
                  <a:tcPr marL="9525" marR="9525" marT="9525" marB="0" anchor="ctr"/>
                </a:tc>
              </a:tr>
              <a:tr h="214314">
                <a:tc>
                  <a:txBody>
                    <a:bodyPr/>
                    <a:lstStyle/>
                    <a:p>
                      <a:pPr algn="r" fontAlgn="ctr"/>
                      <a:r>
                        <a:rPr lang="en-US" altLang="ja-JP" sz="1100" b="1" i="0" u="none" strike="noStrike">
                          <a:solidFill>
                            <a:srgbClr val="000000"/>
                          </a:solidFill>
                          <a:latin typeface="ＭＳ Ｐゴシック"/>
                        </a:rPr>
                        <a:t>60000</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123456666</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ボールペン赤</a:t>
                      </a:r>
                      <a:r>
                        <a:rPr lang="en-US" altLang="ja-JP" sz="1100" b="1" i="0" u="none" strike="noStrike" dirty="0">
                          <a:solidFill>
                            <a:srgbClr val="000000"/>
                          </a:solidFill>
                          <a:latin typeface="ＭＳ Ｐゴシック"/>
                        </a:rPr>
                        <a:t>10</a:t>
                      </a:r>
                      <a:r>
                        <a:rPr lang="ja-JP" altLang="en-US" sz="1100" b="1" i="0" u="none" strike="noStrike" dirty="0">
                          <a:solidFill>
                            <a:srgbClr val="000000"/>
                          </a:solidFill>
                          <a:latin typeface="ＭＳ Ｐゴシック"/>
                        </a:rPr>
                        <a:t>本入り</a:t>
                      </a:r>
                    </a:p>
                  </a:txBody>
                  <a:tcPr marL="9525" marR="9525" marT="9525" marB="0" anchor="ctr"/>
                </a:tc>
                <a:tc>
                  <a:txBody>
                    <a:bodyPr/>
                    <a:lstStyle/>
                    <a:p>
                      <a:pPr algn="r" fontAlgn="ctr"/>
                      <a:r>
                        <a:rPr lang="en-US" altLang="ja-JP" sz="1100" b="1" i="0" u="none" strike="noStrike">
                          <a:solidFill>
                            <a:srgbClr val="000000"/>
                          </a:solidFill>
                          <a:latin typeface="ＭＳ Ｐゴシック"/>
                        </a:rPr>
                        <a:t>20</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500</a:t>
                      </a:r>
                    </a:p>
                  </a:txBody>
                  <a:tcPr marL="9525" marR="9525" marT="9525" marB="0" anchor="ctr"/>
                </a:tc>
              </a:tr>
            </a:tbl>
          </a:graphicData>
        </a:graphic>
      </p:graphicFrame>
      <p:graphicFrame>
        <p:nvGraphicFramePr>
          <p:cNvPr id="7" name="表 6"/>
          <p:cNvGraphicFramePr>
            <a:graphicFrameLocks noGrp="1"/>
          </p:cNvGraphicFramePr>
          <p:nvPr/>
        </p:nvGraphicFramePr>
        <p:xfrm>
          <a:off x="357158" y="5286388"/>
          <a:ext cx="8215368" cy="714380"/>
        </p:xfrm>
        <a:graphic>
          <a:graphicData uri="http://schemas.openxmlformats.org/drawingml/2006/table">
            <a:tbl>
              <a:tblPr firstRow="1" bandRow="1">
                <a:tableStyleId>{5C22544A-7EE6-4342-B048-85BDC9FD1C3A}</a:tableStyleId>
              </a:tblPr>
              <a:tblGrid>
                <a:gridCol w="1026921"/>
                <a:gridCol w="1026921"/>
                <a:gridCol w="1026921"/>
                <a:gridCol w="1026921"/>
                <a:gridCol w="1026921"/>
                <a:gridCol w="1026921"/>
                <a:gridCol w="1026921"/>
                <a:gridCol w="1026921"/>
              </a:tblGrid>
              <a:tr h="214314">
                <a:tc>
                  <a:txBody>
                    <a:bodyPr/>
                    <a:lstStyle/>
                    <a:p>
                      <a:pPr algn="l" fontAlgn="ctr"/>
                      <a:r>
                        <a:rPr lang="ja-JP" altLang="en-US" sz="1100" b="1" i="0" u="none" strike="noStrike" dirty="0">
                          <a:solidFill>
                            <a:srgbClr val="000000"/>
                          </a:solidFill>
                          <a:latin typeface="ＭＳ Ｐゴシック"/>
                        </a:rPr>
                        <a:t>金額</a:t>
                      </a:r>
                      <a:r>
                        <a:rPr lang="en-US" altLang="ja-JP" sz="1100" b="1" i="0" u="none" strike="noStrike" dirty="0">
                          <a:solidFill>
                            <a:srgbClr val="000000"/>
                          </a:solidFill>
                          <a:latin typeface="ＭＳ Ｐゴシック"/>
                        </a:rPr>
                        <a:t>2</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発送伝票番号</a:t>
                      </a:r>
                      <a:r>
                        <a:rPr lang="en-US" altLang="ja-JP" sz="1100" b="1" i="0" u="none" strike="noStrike" dirty="0">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発送種別</a:t>
                      </a:r>
                      <a:r>
                        <a:rPr lang="en-US" altLang="ja-JP" sz="1100" b="1" i="0" u="none" strike="noStrike">
                          <a:solidFill>
                            <a:srgbClr val="000000"/>
                          </a:solidFill>
                          <a:latin typeface="ＭＳ Ｐゴシック"/>
                        </a:rPr>
                        <a:t>2</a:t>
                      </a:r>
                    </a:p>
                  </a:txBody>
                  <a:tcPr marL="9525" marR="9525" marT="9525" marB="0" anchor="ctr"/>
                </a:tc>
                <a:tc>
                  <a:txBody>
                    <a:bodyPr/>
                    <a:lstStyle/>
                    <a:p>
                      <a:pPr algn="l" fontAlgn="ctr"/>
                      <a:r>
                        <a:rPr lang="ja-JP" altLang="en-US" sz="1100" b="1" i="0" u="none" strike="noStrike">
                          <a:solidFill>
                            <a:srgbClr val="000000"/>
                          </a:solidFill>
                          <a:latin typeface="ＭＳ Ｐゴシック"/>
                        </a:rPr>
                        <a:t>合計金額</a:t>
                      </a:r>
                    </a:p>
                  </a:txBody>
                  <a:tcPr marL="9525" marR="9525" marT="9525" marB="0" anchor="ctr"/>
                </a:tc>
                <a:tc>
                  <a:txBody>
                    <a:bodyPr/>
                    <a:lstStyle/>
                    <a:p>
                      <a:pPr algn="l" fontAlgn="ctr"/>
                      <a:r>
                        <a:rPr lang="ja-JP" altLang="en-US" sz="1100" b="1" i="0" u="none" strike="noStrike">
                          <a:solidFill>
                            <a:srgbClr val="000000"/>
                          </a:solidFill>
                          <a:latin typeface="ＭＳ Ｐゴシック"/>
                        </a:rPr>
                        <a:t>締め日</a:t>
                      </a:r>
                    </a:p>
                  </a:txBody>
                  <a:tcPr marL="9525" marR="9525" marT="9525" marB="0" anchor="ctr"/>
                </a:tc>
                <a:tc>
                  <a:txBody>
                    <a:bodyPr/>
                    <a:lstStyle/>
                    <a:p>
                      <a:pPr algn="l" fontAlgn="ctr"/>
                      <a:r>
                        <a:rPr lang="ja-JP" altLang="en-US" sz="1100" b="1" i="0" u="none" strike="noStrike">
                          <a:solidFill>
                            <a:srgbClr val="000000"/>
                          </a:solidFill>
                          <a:latin typeface="ＭＳ Ｐゴシック"/>
                        </a:rPr>
                        <a:t>消費税率</a:t>
                      </a:r>
                    </a:p>
                  </a:txBody>
                  <a:tcPr marL="9525" marR="9525" marT="9525" marB="0" anchor="ctr"/>
                </a:tc>
                <a:tc>
                  <a:txBody>
                    <a:bodyPr/>
                    <a:lstStyle/>
                    <a:p>
                      <a:pPr algn="l" fontAlgn="ctr"/>
                      <a:r>
                        <a:rPr lang="ja-JP" altLang="en-US" sz="1100" b="1" i="0" u="none" strike="noStrike">
                          <a:solidFill>
                            <a:srgbClr val="000000"/>
                          </a:solidFill>
                          <a:latin typeface="ＭＳ Ｐゴシック"/>
                        </a:rPr>
                        <a:t>消費税額</a:t>
                      </a:r>
                    </a:p>
                  </a:txBody>
                  <a:tcPr marL="9525" marR="9525" marT="9525" marB="0" anchor="ctr"/>
                </a:tc>
                <a:tc>
                  <a:txBody>
                    <a:bodyPr/>
                    <a:lstStyle/>
                    <a:p>
                      <a:pPr algn="l" fontAlgn="ctr"/>
                      <a:r>
                        <a:rPr lang="zh-TW" altLang="en-US" sz="1100" b="1" i="0" u="none" strike="noStrike">
                          <a:solidFill>
                            <a:srgbClr val="000000"/>
                          </a:solidFill>
                          <a:latin typeface="ＭＳ Ｐゴシック"/>
                        </a:rPr>
                        <a:t>税込合計金額</a:t>
                      </a:r>
                    </a:p>
                  </a:txBody>
                  <a:tcPr marL="9525" marR="9525" marT="9525" marB="0" anchor="ctr"/>
                </a:tc>
              </a:tr>
              <a:tr h="285752">
                <a:tc>
                  <a:txBody>
                    <a:bodyPr/>
                    <a:lstStyle/>
                    <a:p>
                      <a:pPr algn="r" fontAlgn="ctr"/>
                      <a:r>
                        <a:rPr lang="en-US" altLang="ja-JP" sz="1100" b="1" i="0" u="none" strike="noStrike" dirty="0">
                          <a:solidFill>
                            <a:srgbClr val="000000"/>
                          </a:solidFill>
                          <a:latin typeface="ＭＳ Ｐゴシック"/>
                        </a:rPr>
                        <a:t>5000</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ctr" fontAlgn="ctr"/>
                      <a:r>
                        <a:rPr lang="en-US" altLang="ja-JP" sz="1100" b="1" i="0" u="none" strike="noStrike">
                          <a:solidFill>
                            <a:srgbClr val="000000"/>
                          </a:solidFill>
                          <a:latin typeface="ＭＳ Ｐゴシック"/>
                        </a:rPr>
                        <a:t>35000</a:t>
                      </a:r>
                    </a:p>
                  </a:txBody>
                  <a:tcPr marL="9525" marR="9525" marT="9525" marB="0" anchor="ctr"/>
                </a:tc>
                <a:tc>
                  <a:txBody>
                    <a:bodyPr/>
                    <a:lstStyle/>
                    <a:p>
                      <a:pPr algn="r" fontAlgn="ctr"/>
                      <a:r>
                        <a:rPr lang="en-US" altLang="ja-JP" sz="1100" b="1" i="0" u="none" strike="noStrike">
                          <a:solidFill>
                            <a:srgbClr val="000000"/>
                          </a:solidFill>
                          <a:latin typeface="ＭＳ Ｐゴシック"/>
                        </a:rPr>
                        <a:t>20</a:t>
                      </a:r>
                    </a:p>
                  </a:txBody>
                  <a:tcPr marL="9525" marR="9525" marT="9525" marB="0" anchor="ctr"/>
                </a:tc>
                <a:tc>
                  <a:txBody>
                    <a:bodyPr/>
                    <a:lstStyle/>
                    <a:p>
                      <a:pPr algn="ctr" fontAlgn="ctr"/>
                      <a:r>
                        <a:rPr lang="en-US" altLang="ja-JP" sz="1100" b="1" i="0" u="none" strike="noStrike">
                          <a:solidFill>
                            <a:srgbClr val="000000"/>
                          </a:solidFill>
                          <a:latin typeface="ＭＳ Ｐゴシック"/>
                        </a:rPr>
                        <a:t>5</a:t>
                      </a:r>
                    </a:p>
                  </a:txBody>
                  <a:tcPr marL="9525" marR="9525" marT="9525" marB="0" anchor="ctr"/>
                </a:tc>
                <a:tc>
                  <a:txBody>
                    <a:bodyPr/>
                    <a:lstStyle/>
                    <a:p>
                      <a:pPr algn="ctr" fontAlgn="ctr"/>
                      <a:r>
                        <a:rPr lang="en-US" altLang="ja-JP" sz="1100" b="1" i="0" u="none" strike="noStrike">
                          <a:solidFill>
                            <a:srgbClr val="000000"/>
                          </a:solidFill>
                          <a:latin typeface="ＭＳ Ｐゴシック"/>
                        </a:rPr>
                        <a:t>1750</a:t>
                      </a:r>
                    </a:p>
                  </a:txBody>
                  <a:tcPr marL="9525" marR="9525" marT="9525" marB="0" anchor="ctr"/>
                </a:tc>
                <a:tc>
                  <a:txBody>
                    <a:bodyPr/>
                    <a:lstStyle/>
                    <a:p>
                      <a:pPr algn="ctr" fontAlgn="ctr"/>
                      <a:r>
                        <a:rPr lang="en-US" altLang="ja-JP" sz="1100" b="1" i="0" u="none" strike="noStrike">
                          <a:solidFill>
                            <a:srgbClr val="000000"/>
                          </a:solidFill>
                          <a:latin typeface="ＭＳ Ｐゴシック"/>
                        </a:rPr>
                        <a:t>36750</a:t>
                      </a:r>
                    </a:p>
                  </a:txBody>
                  <a:tcPr marL="9525" marR="9525" marT="9525" marB="0" anchor="ctr"/>
                </a:tc>
              </a:tr>
              <a:tr h="214314">
                <a:tc>
                  <a:txBody>
                    <a:bodyPr/>
                    <a:lstStyle/>
                    <a:p>
                      <a:pPr algn="r" fontAlgn="ctr"/>
                      <a:r>
                        <a:rPr lang="en-US" altLang="ja-JP" sz="1100" b="1" i="0" u="none" strike="noStrike">
                          <a:solidFill>
                            <a:srgbClr val="000000"/>
                          </a:solidFill>
                          <a:latin typeface="ＭＳ Ｐゴシック"/>
                        </a:rPr>
                        <a:t>10000</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123457777</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ctr" fontAlgn="ctr"/>
                      <a:r>
                        <a:rPr lang="en-US" altLang="ja-JP" sz="1100" b="1" i="0" u="none" strike="noStrike">
                          <a:solidFill>
                            <a:srgbClr val="000000"/>
                          </a:solidFill>
                          <a:latin typeface="ＭＳ Ｐゴシック"/>
                        </a:rPr>
                        <a:t>70000</a:t>
                      </a:r>
                    </a:p>
                  </a:txBody>
                  <a:tcPr marL="9525" marR="9525" marT="9525" marB="0" anchor="ctr"/>
                </a:tc>
                <a:tc>
                  <a:txBody>
                    <a:bodyPr/>
                    <a:lstStyle/>
                    <a:p>
                      <a:pPr algn="r" fontAlgn="ctr"/>
                      <a:r>
                        <a:rPr lang="en-US" altLang="ja-JP" sz="1100" b="1" i="0" u="none" strike="noStrike">
                          <a:solidFill>
                            <a:srgbClr val="000000"/>
                          </a:solidFill>
                          <a:latin typeface="ＭＳ Ｐゴシック"/>
                        </a:rPr>
                        <a:t>0</a:t>
                      </a:r>
                    </a:p>
                  </a:txBody>
                  <a:tcPr marL="9525" marR="9525" marT="9525" marB="0" anchor="ctr"/>
                </a:tc>
                <a:tc>
                  <a:txBody>
                    <a:bodyPr/>
                    <a:lstStyle/>
                    <a:p>
                      <a:pPr algn="ctr" fontAlgn="ctr"/>
                      <a:r>
                        <a:rPr lang="en-US" altLang="ja-JP" sz="1100" b="1" i="0" u="none" strike="noStrike">
                          <a:solidFill>
                            <a:srgbClr val="000000"/>
                          </a:solidFill>
                          <a:latin typeface="ＭＳ Ｐゴシック"/>
                        </a:rPr>
                        <a:t>5</a:t>
                      </a:r>
                    </a:p>
                  </a:txBody>
                  <a:tcPr marL="9525" marR="9525" marT="9525" marB="0" anchor="ctr"/>
                </a:tc>
                <a:tc>
                  <a:txBody>
                    <a:bodyPr/>
                    <a:lstStyle/>
                    <a:p>
                      <a:pPr algn="ctr" fontAlgn="ctr"/>
                      <a:r>
                        <a:rPr lang="en-US" altLang="ja-JP" sz="1100" b="1" i="0" u="none" strike="noStrike">
                          <a:solidFill>
                            <a:srgbClr val="000000"/>
                          </a:solidFill>
                          <a:latin typeface="ＭＳ Ｐゴシック"/>
                        </a:rPr>
                        <a:t>3500</a:t>
                      </a:r>
                    </a:p>
                  </a:txBody>
                  <a:tcPr marL="9525" marR="9525" marT="9525" marB="0" anchor="ctr"/>
                </a:tc>
                <a:tc>
                  <a:txBody>
                    <a:bodyPr/>
                    <a:lstStyle/>
                    <a:p>
                      <a:pPr algn="ctr" fontAlgn="ctr"/>
                      <a:r>
                        <a:rPr lang="en-US" altLang="ja-JP" sz="1100" b="1" i="0" u="none" strike="noStrike" dirty="0">
                          <a:solidFill>
                            <a:srgbClr val="000000"/>
                          </a:solidFill>
                          <a:latin typeface="ＭＳ Ｐゴシック"/>
                        </a:rPr>
                        <a:t>73500</a:t>
                      </a:r>
                    </a:p>
                  </a:txBody>
                  <a:tcPr marL="9525" marR="9525" marT="9525" marB="0" anchor="ctr"/>
                </a:tc>
              </a:tr>
            </a:tbl>
          </a:graphicData>
        </a:graphic>
      </p:graphicFrame>
      <p:sp>
        <p:nvSpPr>
          <p:cNvPr id="8" name="コンテンツ プレースホルダ 2"/>
          <p:cNvSpPr txBox="1">
            <a:spLocks/>
          </p:cNvSpPr>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en-US" altLang="ja-JP" sz="3200" b="0" i="0" u="none" strike="noStrike" kern="0" cap="none" spc="0" normalizeH="0" baseline="0" noProof="0" dirty="0" smtClean="0">
                <a:ln>
                  <a:noFill/>
                </a:ln>
                <a:solidFill>
                  <a:schemeClr val="tx1"/>
                </a:solidFill>
                <a:effectLst/>
                <a:uLnTx/>
                <a:uFillTx/>
                <a:latin typeface="+mn-lt"/>
                <a:ea typeface="+mn-ea"/>
                <a:cs typeface="+mn-cs"/>
              </a:rPr>
              <a:t>Excel</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の表で書いてみよう</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graphicFrame>
        <p:nvGraphicFramePr>
          <p:cNvPr id="5" name="コンテンツ プレースホルダ 4"/>
          <p:cNvGraphicFramePr>
            <a:graphicFrameLocks noGrp="1"/>
          </p:cNvGraphicFramePr>
          <p:nvPr>
            <p:ph idx="1"/>
          </p:nvPr>
        </p:nvGraphicFramePr>
        <p:xfrm>
          <a:off x="357158" y="2143116"/>
          <a:ext cx="8286750" cy="3708400"/>
        </p:xfrm>
        <a:graphic>
          <a:graphicData uri="http://schemas.openxmlformats.org/drawingml/2006/table">
            <a:tbl>
              <a:tblPr firstRow="1" bandRow="1">
                <a:tableStyleId>{5C22544A-7EE6-4342-B048-85BDC9FD1C3A}</a:tableStyleId>
              </a:tblPr>
              <a:tblGrid>
                <a:gridCol w="714380"/>
                <a:gridCol w="1285884"/>
                <a:gridCol w="1500198"/>
                <a:gridCol w="1643074"/>
                <a:gridCol w="1643074"/>
                <a:gridCol w="1500140"/>
              </a:tblGrid>
              <a:tr h="370840">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納品明細</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370840">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納品書番号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r>
              <a:tr h="370840">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型名</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品名</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ボールペン黒</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ボールペン赤</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数量</a:t>
                      </a:r>
                    </a:p>
                  </a:txBody>
                  <a:tcPr marL="9525" marR="9525" marT="9525" marB="0" anchor="ctr"/>
                </a:tc>
                <a:tc>
                  <a:txBody>
                    <a:bodyPr/>
                    <a:lstStyle/>
                    <a:p>
                      <a:pPr algn="r" fontAlgn="ctr"/>
                      <a:r>
                        <a:rPr lang="en-US" altLang="ja-JP" sz="1100" b="1" i="0" u="none" strike="noStrike">
                          <a:solidFill>
                            <a:srgbClr val="000000"/>
                          </a:solidFill>
                          <a:latin typeface="ＭＳ Ｐゴシック"/>
                        </a:rPr>
                        <a:t>5</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20</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単位</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単価</a:t>
                      </a:r>
                    </a:p>
                  </a:txBody>
                  <a:tcPr marL="9525" marR="9525" marT="9525" marB="0" anchor="ctr"/>
                </a:tc>
                <a:tc>
                  <a:txBody>
                    <a:bodyPr/>
                    <a:lstStyle/>
                    <a:p>
                      <a:pPr algn="r" fontAlgn="ctr"/>
                      <a:r>
                        <a:rPr lang="en-US" altLang="ja-JP" sz="1100" b="1" i="0" u="none" strike="noStrike">
                          <a:solidFill>
                            <a:srgbClr val="000000"/>
                          </a:solidFill>
                          <a:latin typeface="ＭＳ Ｐゴシック"/>
                        </a:rPr>
                        <a:t>6000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a:t>
                      </a:r>
                    </a:p>
                  </a:txBody>
                  <a:tcPr marL="9525" marR="9525" marT="9525" marB="0" anchor="ctr"/>
                </a:tc>
                <a:tc>
                  <a:txBody>
                    <a:bodyPr/>
                    <a:lstStyle/>
                    <a:p>
                      <a:pPr algn="r" fontAlgn="ctr"/>
                      <a:r>
                        <a:rPr lang="en-US" altLang="ja-JP" sz="1100" b="1" i="0" u="none" strike="noStrike">
                          <a:solidFill>
                            <a:srgbClr val="000000"/>
                          </a:solidFill>
                          <a:latin typeface="ＭＳ Ｐゴシック"/>
                        </a:rPr>
                        <a:t>6000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金額</a:t>
                      </a:r>
                    </a:p>
                  </a:txBody>
                  <a:tcPr marL="9525" marR="9525" marT="9525" marB="0" anchor="ctr"/>
                </a:tc>
                <a:tc>
                  <a:txBody>
                    <a:bodyPr/>
                    <a:lstStyle/>
                    <a:p>
                      <a:pPr algn="r" fontAlgn="ctr"/>
                      <a:r>
                        <a:rPr lang="en-US" altLang="ja-JP" sz="1100" b="1" i="0" u="none" strike="noStrike">
                          <a:solidFill>
                            <a:srgbClr val="000000"/>
                          </a:solidFill>
                          <a:latin typeface="ＭＳ Ｐゴシック"/>
                        </a:rPr>
                        <a:t>30000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5000</a:t>
                      </a:r>
                    </a:p>
                  </a:txBody>
                  <a:tcPr marL="9525" marR="9525" marT="9525" marB="0" anchor="ctr"/>
                </a:tc>
                <a:tc>
                  <a:txBody>
                    <a:bodyPr/>
                    <a:lstStyle/>
                    <a:p>
                      <a:pPr algn="r" fontAlgn="ctr"/>
                      <a:r>
                        <a:rPr lang="en-US" altLang="ja-JP" sz="1100" b="1" i="0" u="none" strike="noStrike">
                          <a:solidFill>
                            <a:srgbClr val="000000"/>
                          </a:solidFill>
                          <a:latin typeface="ＭＳ Ｐゴシック"/>
                        </a:rPr>
                        <a:t>60000</a:t>
                      </a:r>
                    </a:p>
                  </a:txBody>
                  <a:tcPr marL="9525" marR="9525" marT="9525" marB="0" anchor="ctr"/>
                </a:tc>
                <a:tc>
                  <a:txBody>
                    <a:bodyPr/>
                    <a:lstStyle/>
                    <a:p>
                      <a:pPr algn="r" fontAlgn="ctr"/>
                      <a:r>
                        <a:rPr lang="en-US" altLang="ja-JP" sz="1100" b="1" i="0" u="none" strike="noStrike">
                          <a:solidFill>
                            <a:srgbClr val="000000"/>
                          </a:solidFill>
                          <a:latin typeface="ＭＳ Ｐゴシック"/>
                        </a:rPr>
                        <a:t>10000</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発送伝票番号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123456666</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123457777</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発送種別</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宅配便</a:t>
                      </a:r>
                    </a:p>
                  </a:txBody>
                  <a:tcPr marL="9525" marR="9525" marT="9525" marB="0" anchor="ctr"/>
                </a:tc>
              </a:tr>
            </a:tbl>
          </a:graphicData>
        </a:graphic>
      </p:graphicFrame>
      <p:sp>
        <p:nvSpPr>
          <p:cNvPr id="6" name="コンテンツ プレースホルダ 2"/>
          <p:cNvSpPr txBox="1">
            <a:spLocks/>
          </p:cNvSpPr>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繰り返し部分を</a:t>
            </a:r>
            <a:r>
              <a:rPr lang="ja-JP" altLang="en-US" sz="3200" kern="0" dirty="0" smtClean="0">
                <a:latin typeface="+mn-lt"/>
                <a:ea typeface="+mn-ea"/>
              </a:rPr>
              <a:t>別にしてみよう</a:t>
            </a:r>
            <a:endParaRPr lang="en-US" altLang="ja-JP" sz="3200" kern="0" dirty="0" smtClean="0">
              <a:latin typeface="+mn-lt"/>
              <a:ea typeface="+mn-ea"/>
            </a:endParaRPr>
          </a:p>
          <a:p>
            <a:pPr marL="800100" lvl="1" indent="-342900">
              <a:spcBef>
                <a:spcPct val="20000"/>
              </a:spcBef>
              <a:buFontTx/>
              <a:buChar cha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明細</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部分　（ヘッダー部分はその残り）</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キーに結びついた塊を外に出そう</a:t>
            </a:r>
            <a:endParaRPr kumimoji="1" lang="ja-JP" altLang="en-US" dirty="0"/>
          </a:p>
        </p:txBody>
      </p:sp>
      <p:graphicFrame>
        <p:nvGraphicFramePr>
          <p:cNvPr id="4" name="表 3"/>
          <p:cNvGraphicFramePr>
            <a:graphicFrameLocks noGrp="1"/>
          </p:cNvGraphicFramePr>
          <p:nvPr/>
        </p:nvGraphicFramePr>
        <p:xfrm>
          <a:off x="500034" y="1571612"/>
          <a:ext cx="8072496" cy="1928826"/>
        </p:xfrm>
        <a:graphic>
          <a:graphicData uri="http://schemas.openxmlformats.org/drawingml/2006/table">
            <a:tbl>
              <a:tblPr firstRow="1" bandRow="1">
                <a:tableStyleId>{5C22544A-7EE6-4342-B048-85BDC9FD1C3A}</a:tableStyleId>
              </a:tblPr>
              <a:tblGrid>
                <a:gridCol w="1143008"/>
                <a:gridCol w="1143008"/>
                <a:gridCol w="1500198"/>
                <a:gridCol w="1500198"/>
                <a:gridCol w="1440668"/>
                <a:gridCol w="1345416"/>
              </a:tblGrid>
              <a:tr h="370840">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納品明細</a:t>
                      </a:r>
                    </a:p>
                  </a:txBody>
                  <a:tcPr marL="9525" marR="9525" marT="9525" marB="0" anchor="ctr"/>
                </a:tc>
                <a:tc>
                  <a:txBody>
                    <a:bodyPr/>
                    <a:lstStyle/>
                    <a:p>
                      <a:pPr algn="l" fontAlgn="ctr"/>
                      <a:endParaRPr lang="ja-JP" altLang="en-US" sz="1100" b="1" i="0" u="none" strike="noStrike" dirty="0">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7210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納品書番号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型名</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数量</a:t>
                      </a:r>
                    </a:p>
                  </a:txBody>
                  <a:tcPr marL="9525" marR="9525" marT="9525" marB="0" anchor="ctr"/>
                </a:tc>
                <a:tc>
                  <a:txBody>
                    <a:bodyPr/>
                    <a:lstStyle/>
                    <a:p>
                      <a:pPr algn="r" fontAlgn="ctr"/>
                      <a:r>
                        <a:rPr lang="en-US" altLang="ja-JP" sz="1100" b="1" i="0" u="none" strike="noStrike">
                          <a:solidFill>
                            <a:srgbClr val="000000"/>
                          </a:solidFill>
                          <a:latin typeface="ＭＳ Ｐゴシック"/>
                        </a:rPr>
                        <a:t>5</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20</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金額</a:t>
                      </a:r>
                    </a:p>
                  </a:txBody>
                  <a:tcPr marL="9525" marR="9525" marT="9525" marB="0" anchor="ctr"/>
                </a:tc>
                <a:tc>
                  <a:txBody>
                    <a:bodyPr/>
                    <a:lstStyle/>
                    <a:p>
                      <a:pPr algn="r" fontAlgn="ctr"/>
                      <a:r>
                        <a:rPr lang="en-US" altLang="ja-JP" sz="1100" b="1" i="0" u="none" strike="noStrike">
                          <a:solidFill>
                            <a:srgbClr val="000000"/>
                          </a:solidFill>
                          <a:latin typeface="ＭＳ Ｐゴシック"/>
                        </a:rPr>
                        <a:t>30000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5000</a:t>
                      </a:r>
                    </a:p>
                  </a:txBody>
                  <a:tcPr marL="9525" marR="9525" marT="9525" marB="0" anchor="ctr"/>
                </a:tc>
                <a:tc>
                  <a:txBody>
                    <a:bodyPr/>
                    <a:lstStyle/>
                    <a:p>
                      <a:pPr algn="r" fontAlgn="ctr"/>
                      <a:r>
                        <a:rPr lang="en-US" altLang="ja-JP" sz="1100" b="1" i="0" u="none" strike="noStrike">
                          <a:solidFill>
                            <a:srgbClr val="000000"/>
                          </a:solidFill>
                          <a:latin typeface="ＭＳ Ｐゴシック"/>
                        </a:rPr>
                        <a:t>60000</a:t>
                      </a:r>
                    </a:p>
                  </a:txBody>
                  <a:tcPr marL="9525" marR="9525" marT="9525" marB="0" anchor="ctr"/>
                </a:tc>
                <a:tc>
                  <a:txBody>
                    <a:bodyPr/>
                    <a:lstStyle/>
                    <a:p>
                      <a:pPr algn="r" fontAlgn="ctr"/>
                      <a:r>
                        <a:rPr lang="en-US" altLang="ja-JP" sz="1100" b="1" i="0" u="none" strike="noStrike">
                          <a:solidFill>
                            <a:srgbClr val="000000"/>
                          </a:solidFill>
                          <a:latin typeface="ＭＳ Ｐゴシック"/>
                        </a:rPr>
                        <a:t>10000</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発送伝票番号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123456666</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123457777</a:t>
                      </a:r>
                    </a:p>
                  </a:txBody>
                  <a:tcPr marL="9525" marR="9525" marT="9525" marB="0" anchor="ctr"/>
                </a:tc>
              </a:tr>
              <a:tr h="214314">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発送種別</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宅配便</a:t>
                      </a:r>
                    </a:p>
                  </a:txBody>
                  <a:tcPr marL="9525" marR="9525" marT="9525" marB="0" anchor="ctr"/>
                </a:tc>
              </a:tr>
            </a:tbl>
          </a:graphicData>
        </a:graphic>
      </p:graphicFrame>
      <p:graphicFrame>
        <p:nvGraphicFramePr>
          <p:cNvPr id="5" name="表 4"/>
          <p:cNvGraphicFramePr>
            <a:graphicFrameLocks noGrp="1"/>
          </p:cNvGraphicFramePr>
          <p:nvPr/>
        </p:nvGraphicFramePr>
        <p:xfrm>
          <a:off x="500034" y="3786190"/>
          <a:ext cx="8072494" cy="1854200"/>
        </p:xfrm>
        <a:graphic>
          <a:graphicData uri="http://schemas.openxmlformats.org/drawingml/2006/table">
            <a:tbl>
              <a:tblPr firstRow="1" bandRow="1">
                <a:tableStyleId>{5C22544A-7EE6-4342-B048-85BDC9FD1C3A}</a:tableStyleId>
              </a:tblPr>
              <a:tblGrid>
                <a:gridCol w="1135202"/>
                <a:gridCol w="1135202"/>
                <a:gridCol w="1873000"/>
                <a:gridCol w="2071702"/>
                <a:gridCol w="1857388"/>
              </a:tblGrid>
              <a:tr h="370840">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商品</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370840">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型名</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品名</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ボールペン黒</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ボールペン赤</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単位</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単価</a:t>
                      </a:r>
                    </a:p>
                  </a:txBody>
                  <a:tcPr marL="9525" marR="9525" marT="9525" marB="0" anchor="ctr"/>
                </a:tc>
                <a:tc>
                  <a:txBody>
                    <a:bodyPr/>
                    <a:lstStyle/>
                    <a:p>
                      <a:pPr algn="r" fontAlgn="ctr"/>
                      <a:r>
                        <a:rPr lang="en-US" altLang="ja-JP" sz="1100" b="1" i="0" u="none" strike="noStrike">
                          <a:solidFill>
                            <a:srgbClr val="000000"/>
                          </a:solidFill>
                          <a:latin typeface="ＭＳ Ｐゴシック"/>
                        </a:rPr>
                        <a:t>6000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500</a:t>
                      </a:r>
                    </a:p>
                  </a:txBody>
                  <a:tcPr marL="9525" marR="9525" marT="9525" marB="0" anchor="ct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意味のある塊を外に出そう　ヘッダー部分</a:t>
            </a:r>
            <a:endParaRPr kumimoji="1" lang="ja-JP" altLang="en-US" dirty="0"/>
          </a:p>
        </p:txBody>
      </p:sp>
      <p:graphicFrame>
        <p:nvGraphicFramePr>
          <p:cNvPr id="4" name="表 3"/>
          <p:cNvGraphicFramePr>
            <a:graphicFrameLocks noGrp="1"/>
          </p:cNvGraphicFramePr>
          <p:nvPr/>
        </p:nvGraphicFramePr>
        <p:xfrm>
          <a:off x="428596" y="1571612"/>
          <a:ext cx="3786214" cy="1643074"/>
        </p:xfrm>
        <a:graphic>
          <a:graphicData uri="http://schemas.openxmlformats.org/drawingml/2006/table">
            <a:tbl>
              <a:tblPr firstRow="1" bandRow="1">
                <a:tableStyleId>{5C22544A-7EE6-4342-B048-85BDC9FD1C3A}</a:tableStyleId>
              </a:tblPr>
              <a:tblGrid>
                <a:gridCol w="785818"/>
                <a:gridCol w="1071570"/>
                <a:gridCol w="857256"/>
                <a:gridCol w="1071570"/>
              </a:tblGrid>
              <a:tr h="214314">
                <a:tc>
                  <a:txBody>
                    <a:bodyPr/>
                    <a:lstStyle/>
                    <a:p>
                      <a:pPr algn="ctr"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納品</a:t>
                      </a:r>
                    </a:p>
                  </a:txBody>
                  <a:tcPr marL="9525" marR="9525" marT="9525" marB="0" anchor="ctr"/>
                </a:tc>
                <a:tc>
                  <a:txBody>
                    <a:bodyPr/>
                    <a:lstStyle/>
                    <a:p>
                      <a:pPr algn="ctr"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納品書番号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r>
              <a:tr h="285752">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zh-TW" altLang="en-US" sz="1100" b="1" i="0" u="none" strike="noStrike" dirty="0">
                          <a:solidFill>
                            <a:srgbClr val="000000"/>
                          </a:solidFill>
                          <a:latin typeface="ＭＳ Ｐゴシック"/>
                        </a:rPr>
                        <a:t>納品書発行日</a:t>
                      </a:r>
                    </a:p>
                  </a:txBody>
                  <a:tcPr marL="9525" marR="9525" marT="9525" marB="0" anchor="ctr"/>
                </a:tc>
                <a:tc>
                  <a:txBody>
                    <a:bodyPr/>
                    <a:lstStyle/>
                    <a:p>
                      <a:pPr algn="r" fontAlgn="ctr"/>
                      <a:r>
                        <a:rPr lang="en-US" altLang="ja-JP" sz="1100" b="1" i="0" u="none" strike="noStrike">
                          <a:solidFill>
                            <a:srgbClr val="000000"/>
                          </a:solidFill>
                          <a:latin typeface="ＭＳ Ｐゴシック"/>
                        </a:rPr>
                        <a:t>2008/11/1</a:t>
                      </a:r>
                    </a:p>
                  </a:txBody>
                  <a:tcPr marL="9525" marR="9525" marT="9525" marB="0" anchor="ctr"/>
                </a:tc>
                <a:tc>
                  <a:txBody>
                    <a:bodyPr/>
                    <a:lstStyle/>
                    <a:p>
                      <a:pPr algn="r" fontAlgn="ctr"/>
                      <a:r>
                        <a:rPr lang="en-US" altLang="ja-JP" sz="1100" b="1" i="0" u="none" strike="noStrike">
                          <a:solidFill>
                            <a:srgbClr val="000000"/>
                          </a:solidFill>
                          <a:latin typeface="ＭＳ Ｐゴシック"/>
                        </a:rPr>
                        <a:t>2008/11/1</a:t>
                      </a: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顧客名</a:t>
                      </a:r>
                    </a:p>
                  </a:txBody>
                  <a:tcPr marL="9525" marR="9525" marT="9525" marB="0" anchor="ctr"/>
                </a:tc>
                <a:tc>
                  <a:txBody>
                    <a:bodyPr/>
                    <a:lstStyle/>
                    <a:p>
                      <a:pPr algn="l" fontAlgn="ctr"/>
                      <a:r>
                        <a:rPr lang="ja-JP" altLang="en-US" sz="1100" b="1" i="0" u="none" strike="noStrike">
                          <a:solidFill>
                            <a:srgbClr val="000000"/>
                          </a:solidFill>
                          <a:latin typeface="ＭＳ Ｐゴシック"/>
                        </a:rPr>
                        <a:t>光栄産業</a:t>
                      </a:r>
                    </a:p>
                  </a:txBody>
                  <a:tcPr marL="9525" marR="9525" marT="9525" marB="0" anchor="ctr"/>
                </a:tc>
                <a:tc>
                  <a:txBody>
                    <a:bodyPr/>
                    <a:lstStyle/>
                    <a:p>
                      <a:pPr algn="l" fontAlgn="ctr"/>
                      <a:r>
                        <a:rPr lang="ja-JP" altLang="en-US" sz="1100" b="1" i="0" u="none" strike="noStrike">
                          <a:solidFill>
                            <a:srgbClr val="000000"/>
                          </a:solidFill>
                          <a:latin typeface="ＭＳ Ｐゴシック"/>
                        </a:rPr>
                        <a:t>山田興産</a:t>
                      </a: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自社名</a:t>
                      </a:r>
                    </a:p>
                  </a:txBody>
                  <a:tcPr marL="9525" marR="9525" marT="9525" marB="0" anchor="ctr"/>
                </a:tc>
                <a:tc>
                  <a:txBody>
                    <a:bodyPr/>
                    <a:lstStyle/>
                    <a:p>
                      <a:pPr algn="l" fontAlgn="ctr"/>
                      <a:r>
                        <a:rPr lang="ja-JP" altLang="en-US" sz="1100" b="1" i="0" u="none" strike="noStrike">
                          <a:solidFill>
                            <a:srgbClr val="000000"/>
                          </a:solidFill>
                          <a:latin typeface="ＭＳ Ｐゴシック"/>
                        </a:rPr>
                        <a:t>児玉文具店</a:t>
                      </a:r>
                    </a:p>
                  </a:txBody>
                  <a:tcPr marL="9525" marR="9525" marT="9525" marB="0" anchor="ctr"/>
                </a:tc>
                <a:tc>
                  <a:txBody>
                    <a:bodyPr/>
                    <a:lstStyle/>
                    <a:p>
                      <a:pPr algn="l" fontAlgn="ctr"/>
                      <a:r>
                        <a:rPr lang="ja-JP" altLang="en-US" sz="1100" b="1" i="0" u="none" strike="noStrike">
                          <a:solidFill>
                            <a:srgbClr val="000000"/>
                          </a:solidFill>
                          <a:latin typeface="ＭＳ Ｐゴシック"/>
                        </a:rPr>
                        <a:t>児玉文具店</a:t>
                      </a: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自社支店名</a:t>
                      </a:r>
                    </a:p>
                  </a:txBody>
                  <a:tcPr marL="9525" marR="9525" marT="9525" marB="0" anchor="ctr"/>
                </a:tc>
                <a:tc>
                  <a:txBody>
                    <a:bodyPr/>
                    <a:lstStyle/>
                    <a:p>
                      <a:pPr algn="l" fontAlgn="ctr"/>
                      <a:r>
                        <a:rPr lang="ja-JP" altLang="en-US" sz="1100" b="1" i="0" u="none" strike="noStrike">
                          <a:solidFill>
                            <a:srgbClr val="000000"/>
                          </a:solidFill>
                          <a:latin typeface="ＭＳ Ｐゴシック"/>
                        </a:rPr>
                        <a:t>永福町</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永福町</a:t>
                      </a:r>
                    </a:p>
                  </a:txBody>
                  <a:tcPr marL="9525" marR="9525" marT="9525" marB="0" anchor="ctr"/>
                </a:tc>
              </a:tr>
            </a:tbl>
          </a:graphicData>
        </a:graphic>
      </p:graphicFrame>
      <p:graphicFrame>
        <p:nvGraphicFramePr>
          <p:cNvPr id="5" name="表 4"/>
          <p:cNvGraphicFramePr>
            <a:graphicFrameLocks noGrp="1"/>
          </p:cNvGraphicFramePr>
          <p:nvPr/>
        </p:nvGraphicFramePr>
        <p:xfrm>
          <a:off x="428596" y="3357562"/>
          <a:ext cx="4691074" cy="1857388"/>
        </p:xfrm>
        <a:graphic>
          <a:graphicData uri="http://schemas.openxmlformats.org/drawingml/2006/table">
            <a:tbl>
              <a:tblPr firstRow="1" bandRow="1">
                <a:tableStyleId>{5C22544A-7EE6-4342-B048-85BDC9FD1C3A}</a:tableStyleId>
              </a:tblPr>
              <a:tblGrid>
                <a:gridCol w="714380"/>
                <a:gridCol w="1143008"/>
                <a:gridCol w="2833686"/>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自社</a:t>
                      </a:r>
                    </a:p>
                  </a:txBody>
                  <a:tcPr marL="9525" marR="9525" marT="9525" marB="0" anchor="ctr"/>
                </a:tc>
                <a:tc>
                  <a:txBody>
                    <a:bodyPr/>
                    <a:lstStyle/>
                    <a:p>
                      <a:pPr algn="l" fontAlgn="ctr"/>
                      <a:endParaRPr lang="ja-JP" altLang="en-US" sz="1100" b="1" i="0" u="none" strike="noStrike" dirty="0">
                        <a:solidFill>
                          <a:srgbClr val="000000"/>
                        </a:solidFill>
                        <a:latin typeface="ＭＳ Ｐゴシック"/>
                      </a:endParaRPr>
                    </a:p>
                  </a:txBody>
                  <a:tcPr marL="9525" marR="9525" marT="9525" marB="0" anchor="ctr"/>
                </a:tc>
              </a:tr>
              <a:tr h="214314">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社名</a:t>
                      </a:r>
                    </a:p>
                  </a:txBody>
                  <a:tcPr marL="9525" marR="9525" marT="9525" marB="0" anchor="ctr"/>
                </a:tc>
                <a:tc>
                  <a:txBody>
                    <a:bodyPr/>
                    <a:lstStyle/>
                    <a:p>
                      <a:pPr algn="l" fontAlgn="ctr"/>
                      <a:r>
                        <a:rPr lang="ja-JP" altLang="en-US" sz="1100" b="1" i="0" u="none" strike="noStrike">
                          <a:solidFill>
                            <a:srgbClr val="000000"/>
                          </a:solidFill>
                          <a:latin typeface="ＭＳ Ｐゴシック"/>
                        </a:rPr>
                        <a:t>児玉文具店</a:t>
                      </a:r>
                    </a:p>
                  </a:txBody>
                  <a:tcPr marL="9525" marR="9525" marT="9525" marB="0" anchor="ctr"/>
                </a:tc>
              </a:tr>
              <a:tr h="214314">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支店名</a:t>
                      </a:r>
                    </a:p>
                  </a:txBody>
                  <a:tcPr marL="9525" marR="9525" marT="9525" marB="0" anchor="ctr"/>
                </a:tc>
                <a:tc>
                  <a:txBody>
                    <a:bodyPr/>
                    <a:lstStyle/>
                    <a:p>
                      <a:pPr algn="l" fontAlgn="ctr"/>
                      <a:r>
                        <a:rPr lang="ja-JP" altLang="en-US" sz="1100" b="1" i="0" u="none" strike="noStrike">
                          <a:solidFill>
                            <a:srgbClr val="000000"/>
                          </a:solidFill>
                          <a:latin typeface="ＭＳ Ｐゴシック"/>
                        </a:rPr>
                        <a:t>永福町</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郵便番号</a:t>
                      </a:r>
                    </a:p>
                  </a:txBody>
                  <a:tcPr marL="9525" marR="9525" marT="9525" marB="0" anchor="ctr"/>
                </a:tc>
                <a:tc>
                  <a:txBody>
                    <a:bodyPr/>
                    <a:lstStyle/>
                    <a:p>
                      <a:pPr algn="l" fontAlgn="ctr"/>
                      <a:r>
                        <a:rPr lang="en-US" altLang="ja-JP" sz="1100" b="1" i="0" u="none" strike="noStrike">
                          <a:solidFill>
                            <a:srgbClr val="000000"/>
                          </a:solidFill>
                          <a:latin typeface="ＭＳ Ｐゴシック"/>
                        </a:rPr>
                        <a:t>168-0064</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住所</a:t>
                      </a:r>
                    </a:p>
                  </a:txBody>
                  <a:tcPr marL="9525" marR="9525" marT="9525" marB="0" anchor="ctr"/>
                </a:tc>
                <a:tc>
                  <a:txBody>
                    <a:bodyPr/>
                    <a:lstStyle/>
                    <a:p>
                      <a:pPr algn="l" fontAlgn="ctr"/>
                      <a:r>
                        <a:rPr lang="ja-JP" altLang="en-US" sz="1100" b="1" i="0" u="none" strike="noStrike">
                          <a:solidFill>
                            <a:srgbClr val="000000"/>
                          </a:solidFill>
                          <a:latin typeface="ＭＳ Ｐゴシック"/>
                        </a:rPr>
                        <a:t>東京都杉並区永福１－２－３ 永福ビル４０５</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電話番号</a:t>
                      </a:r>
                    </a:p>
                  </a:txBody>
                  <a:tcPr marL="9525" marR="9525" marT="9525" marB="0" anchor="ctr"/>
                </a:tc>
                <a:tc>
                  <a:txBody>
                    <a:bodyPr/>
                    <a:lstStyle/>
                    <a:p>
                      <a:pPr algn="l" fontAlgn="ctr"/>
                      <a:r>
                        <a:rPr lang="en-US" altLang="ja-JP" sz="1100" b="1" i="0" u="none" strike="noStrike">
                          <a:solidFill>
                            <a:srgbClr val="000000"/>
                          </a:solidFill>
                          <a:latin typeface="ＭＳ Ｐゴシック"/>
                        </a:rPr>
                        <a:t>03-1234-5678</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en-US" sz="1100" b="1" i="0" u="none" strike="noStrike">
                          <a:solidFill>
                            <a:srgbClr val="000000"/>
                          </a:solidFill>
                          <a:latin typeface="ＭＳ Ｐゴシック"/>
                        </a:rPr>
                        <a:t>FAX</a:t>
                      </a:r>
                      <a:r>
                        <a:rPr lang="ja-JP" altLang="en-US" sz="1100" b="1" i="0" u="none" strike="noStrike">
                          <a:solidFill>
                            <a:srgbClr val="000000"/>
                          </a:solidFill>
                          <a:latin typeface="ＭＳ Ｐゴシック"/>
                        </a:rPr>
                        <a:t>番号</a:t>
                      </a:r>
                    </a:p>
                  </a:txBody>
                  <a:tcPr marL="9525" marR="9525" marT="9525" marB="0" anchor="ctr"/>
                </a:tc>
                <a:tc>
                  <a:txBody>
                    <a:bodyPr/>
                    <a:lstStyle/>
                    <a:p>
                      <a:pPr algn="l" fontAlgn="ctr"/>
                      <a:r>
                        <a:rPr lang="en-US" altLang="ja-JP" sz="1100" b="1" i="0" u="none" strike="noStrike">
                          <a:solidFill>
                            <a:srgbClr val="000000"/>
                          </a:solidFill>
                          <a:latin typeface="ＭＳ Ｐゴシック"/>
                        </a:rPr>
                        <a:t>03-1234-5678</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振込先</a:t>
                      </a:r>
                    </a:p>
                  </a:txBody>
                  <a:tcPr marL="9525" marR="9525" marT="9525" marB="0" anchor="ctr"/>
                </a:tc>
                <a:tc>
                  <a:txBody>
                    <a:bodyPr/>
                    <a:lstStyle/>
                    <a:p>
                      <a:pPr algn="l" fontAlgn="ctr"/>
                      <a:r>
                        <a:rPr lang="zh-TW" altLang="en-US" sz="1100" b="1" i="0" u="none" strike="noStrike" dirty="0">
                          <a:solidFill>
                            <a:srgbClr val="000000"/>
                          </a:solidFill>
                          <a:latin typeface="ＭＳ Ｐゴシック"/>
                        </a:rPr>
                        <a:t>東京三菱</a:t>
                      </a:r>
                      <a:r>
                        <a:rPr lang="en-US" altLang="zh-TW" sz="1100" b="1" i="0" u="none" strike="noStrike" dirty="0">
                          <a:solidFill>
                            <a:srgbClr val="000000"/>
                          </a:solidFill>
                          <a:latin typeface="ＭＳ Ｐゴシック"/>
                        </a:rPr>
                        <a:t>UFJ</a:t>
                      </a:r>
                      <a:r>
                        <a:rPr lang="zh-TW" altLang="en-US" sz="1100" b="1" i="0" u="none" strike="noStrike" dirty="0">
                          <a:solidFill>
                            <a:srgbClr val="000000"/>
                          </a:solidFill>
                          <a:latin typeface="ＭＳ Ｐゴシック"/>
                        </a:rPr>
                        <a:t>銀行永福町支店 </a:t>
                      </a:r>
                      <a:r>
                        <a:rPr lang="en-US" altLang="zh-TW" sz="1100" b="1" i="0" u="none" strike="noStrike" dirty="0">
                          <a:solidFill>
                            <a:srgbClr val="000000"/>
                          </a:solidFill>
                          <a:latin typeface="ＭＳ Ｐゴシック"/>
                        </a:rPr>
                        <a:t>1234567</a:t>
                      </a:r>
                    </a:p>
                  </a:txBody>
                  <a:tcPr marL="9525" marR="9525" marT="9525" marB="0" anchor="ctr"/>
                </a:tc>
              </a:tr>
            </a:tbl>
          </a:graphicData>
        </a:graphic>
      </p:graphicFrame>
      <p:graphicFrame>
        <p:nvGraphicFramePr>
          <p:cNvPr id="6" name="表 5"/>
          <p:cNvGraphicFramePr>
            <a:graphicFrameLocks noGrp="1"/>
          </p:cNvGraphicFramePr>
          <p:nvPr/>
        </p:nvGraphicFramePr>
        <p:xfrm>
          <a:off x="428596" y="5286388"/>
          <a:ext cx="3214710" cy="500066"/>
        </p:xfrm>
        <a:graphic>
          <a:graphicData uri="http://schemas.openxmlformats.org/drawingml/2006/table">
            <a:tbl>
              <a:tblPr firstRow="1" bandRow="1">
                <a:tableStyleId>{5C22544A-7EE6-4342-B048-85BDC9FD1C3A}</a:tableStyleId>
              </a:tblPr>
              <a:tblGrid>
                <a:gridCol w="714380"/>
                <a:gridCol w="1143008"/>
                <a:gridCol w="1357322"/>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消費税率</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消費税率</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5</a:t>
                      </a:r>
                    </a:p>
                  </a:txBody>
                  <a:tcPr marL="9525" marR="9525" marT="9525" marB="0" anchor="ctr"/>
                </a:tc>
              </a:tr>
            </a:tbl>
          </a:graphicData>
        </a:graphic>
      </p:graphicFrame>
      <p:graphicFrame>
        <p:nvGraphicFramePr>
          <p:cNvPr id="7" name="表 6"/>
          <p:cNvGraphicFramePr>
            <a:graphicFrameLocks noGrp="1"/>
          </p:cNvGraphicFramePr>
          <p:nvPr/>
        </p:nvGraphicFramePr>
        <p:xfrm>
          <a:off x="4267200" y="1571612"/>
          <a:ext cx="4376766" cy="1285884"/>
        </p:xfrm>
        <a:graphic>
          <a:graphicData uri="http://schemas.openxmlformats.org/drawingml/2006/table">
            <a:tbl>
              <a:tblPr firstRow="1" bandRow="1">
                <a:tableStyleId>{5C22544A-7EE6-4342-B048-85BDC9FD1C3A}</a:tableStyleId>
              </a:tblPr>
              <a:tblGrid>
                <a:gridCol w="804866"/>
                <a:gridCol w="1071570"/>
                <a:gridCol w="1428760"/>
                <a:gridCol w="1071570"/>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顧客</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dirty="0">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社名</a:t>
                      </a:r>
                    </a:p>
                  </a:txBody>
                  <a:tcPr marL="9525" marR="9525" marT="9525" marB="0" anchor="ctr"/>
                </a:tc>
                <a:tc>
                  <a:txBody>
                    <a:bodyPr/>
                    <a:lstStyle/>
                    <a:p>
                      <a:pPr algn="l" fontAlgn="ctr"/>
                      <a:r>
                        <a:rPr lang="ja-JP" altLang="en-US" sz="1100" b="1" i="0" u="none" strike="noStrike">
                          <a:solidFill>
                            <a:srgbClr val="000000"/>
                          </a:solidFill>
                          <a:latin typeface="ＭＳ Ｐゴシック"/>
                        </a:rPr>
                        <a:t>光栄産業</a:t>
                      </a:r>
                    </a:p>
                  </a:txBody>
                  <a:tcPr marL="9525" marR="9525" marT="9525" marB="0" anchor="ctr"/>
                </a:tc>
                <a:tc>
                  <a:txBody>
                    <a:bodyPr/>
                    <a:lstStyle/>
                    <a:p>
                      <a:pPr algn="l" fontAlgn="ctr"/>
                      <a:r>
                        <a:rPr lang="ja-JP" altLang="en-US" sz="1100" b="1" i="0" u="none" strike="noStrike">
                          <a:solidFill>
                            <a:srgbClr val="000000"/>
                          </a:solidFill>
                          <a:latin typeface="ＭＳ Ｐゴシック"/>
                        </a:rPr>
                        <a:t>山田興産</a:t>
                      </a:r>
                    </a:p>
                  </a:txBody>
                  <a:tcPr marL="9525" marR="9525" marT="9525" marB="0" anchor="ctr"/>
                </a:tc>
              </a:tr>
              <a:tr h="214314">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郵便番号</a:t>
                      </a:r>
                    </a:p>
                  </a:txBody>
                  <a:tcPr marL="9525" marR="9525" marT="9525" marB="0" anchor="ctr"/>
                </a:tc>
                <a:tc>
                  <a:txBody>
                    <a:bodyPr/>
                    <a:lstStyle/>
                    <a:p>
                      <a:pPr algn="l" fontAlgn="ctr"/>
                      <a:r>
                        <a:rPr lang="en-US" altLang="ja-JP" sz="1100" b="1" i="0" u="none" strike="noStrike">
                          <a:solidFill>
                            <a:srgbClr val="000000"/>
                          </a:solidFill>
                          <a:latin typeface="ＭＳ Ｐゴシック"/>
                        </a:rPr>
                        <a:t>111-1234</a:t>
                      </a:r>
                    </a:p>
                  </a:txBody>
                  <a:tcPr marL="9525" marR="9525" marT="9525" marB="0" anchor="ctr"/>
                </a:tc>
                <a:tc>
                  <a:txBody>
                    <a:bodyPr/>
                    <a:lstStyle/>
                    <a:p>
                      <a:pPr algn="l" fontAlgn="ctr"/>
                      <a:r>
                        <a:rPr lang="en-US" altLang="ja-JP" sz="1100" b="1" i="0" u="none" strike="noStrike">
                          <a:solidFill>
                            <a:srgbClr val="000000"/>
                          </a:solidFill>
                          <a:latin typeface="ＭＳ Ｐゴシック"/>
                        </a:rPr>
                        <a:t>111-1234</a:t>
                      </a:r>
                    </a:p>
                  </a:txBody>
                  <a:tcPr marL="9525" marR="9525" marT="9525" marB="0" anchor="ctr"/>
                </a:tc>
              </a:tr>
              <a:tr h="370840">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住所</a:t>
                      </a:r>
                    </a:p>
                  </a:txBody>
                  <a:tcPr marL="9525" marR="9525" marT="9525" marB="0" anchor="ctr"/>
                </a:tc>
                <a:tc>
                  <a:txBody>
                    <a:bodyPr/>
                    <a:lstStyle/>
                    <a:p>
                      <a:pPr algn="l" fontAlgn="ctr"/>
                      <a:r>
                        <a:rPr lang="ja-JP" altLang="en-US" sz="1100" b="1" i="0" u="none" strike="noStrike">
                          <a:solidFill>
                            <a:srgbClr val="000000"/>
                          </a:solidFill>
                          <a:latin typeface="ＭＳ Ｐゴシック"/>
                        </a:rPr>
                        <a:t>東京都新宿区東新宿１－２－３ 東新宿ビル５</a:t>
                      </a:r>
                      <a:r>
                        <a:rPr lang="en-US" altLang="ja-JP" sz="1100" b="1" i="0" u="none" strike="noStrike">
                          <a:solidFill>
                            <a:srgbClr val="000000"/>
                          </a:solidFill>
                          <a:latin typeface="ＭＳ Ｐゴシック"/>
                        </a:rPr>
                        <a:t>F</a:t>
                      </a:r>
                    </a:p>
                  </a:txBody>
                  <a:tcPr marL="9525" marR="9525" marT="9525" marB="0" anchor="ctr"/>
                </a:tc>
                <a:tc>
                  <a:txBody>
                    <a:bodyPr/>
                    <a:lstStyle/>
                    <a:p>
                      <a:pPr algn="l" fontAlgn="ctr"/>
                      <a:r>
                        <a:rPr lang="zh-TW" altLang="en-US" sz="1100" b="1" i="0" u="none" strike="noStrike">
                          <a:solidFill>
                            <a:srgbClr val="000000"/>
                          </a:solidFill>
                          <a:latin typeface="ＭＳ Ｐゴシック"/>
                        </a:rPr>
                        <a:t>東京都新宿区東新宿１－２－４</a:t>
                      </a:r>
                    </a:p>
                  </a:txBody>
                  <a:tcPr marL="9525" marR="9525" marT="9525" marB="0" anchor="ctr"/>
                </a:tc>
              </a:tr>
              <a:tr h="20066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締め日</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20</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0</a:t>
                      </a:r>
                    </a:p>
                  </a:txBody>
                  <a:tcPr marL="9525" marR="9525" marT="9525" marB="0" anchor="ctr"/>
                </a:tc>
              </a:tr>
            </a:tbl>
          </a:graphicData>
        </a:graphic>
      </p:graphicFrame>
      <p:sp>
        <p:nvSpPr>
          <p:cNvPr id="9" name="四角形吹き出し 8"/>
          <p:cNvSpPr/>
          <p:nvPr/>
        </p:nvSpPr>
        <p:spPr>
          <a:xfrm>
            <a:off x="6143636" y="3143248"/>
            <a:ext cx="1714512" cy="1143008"/>
          </a:xfrm>
          <a:prstGeom prst="wedgeRectCallout">
            <a:avLst>
              <a:gd name="adj1" fmla="val -160515"/>
              <a:gd name="adj2" fmla="val -64165"/>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ln>
                  <a:solidFill>
                    <a:schemeClr val="tx1"/>
                  </a:solidFill>
                </a:ln>
              </a:rPr>
              <a:t>計算で求める部分も同時に削除</a:t>
            </a:r>
            <a:endParaRPr kumimoji="1" lang="ja-JP" altLang="en-US" dirty="0">
              <a:ln>
                <a:solidFill>
                  <a:schemeClr val="tx1"/>
                </a:solidFill>
              </a:l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意味のある塊を外に出そう　明細部分</a:t>
            </a:r>
          </a:p>
          <a:p>
            <a:endParaRPr kumimoji="1" lang="ja-JP" altLang="en-US" dirty="0"/>
          </a:p>
        </p:txBody>
      </p:sp>
      <p:graphicFrame>
        <p:nvGraphicFramePr>
          <p:cNvPr id="4" name="表 3"/>
          <p:cNvGraphicFramePr>
            <a:graphicFrameLocks noGrp="1"/>
          </p:cNvGraphicFramePr>
          <p:nvPr/>
        </p:nvGraphicFramePr>
        <p:xfrm>
          <a:off x="428595" y="3000372"/>
          <a:ext cx="8096265" cy="1214446"/>
        </p:xfrm>
        <a:graphic>
          <a:graphicData uri="http://schemas.openxmlformats.org/drawingml/2006/table">
            <a:tbl>
              <a:tblPr firstRow="1" bandRow="1">
                <a:tableStyleId>{5C22544A-7EE6-4342-B048-85BDC9FD1C3A}</a:tableStyleId>
              </a:tblPr>
              <a:tblGrid>
                <a:gridCol w="1071571"/>
                <a:gridCol w="1000132"/>
                <a:gridCol w="2071702"/>
                <a:gridCol w="1857388"/>
                <a:gridCol w="2095472"/>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商品</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型名</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r>
              <a:tr h="214314">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品名</a:t>
                      </a:r>
                    </a:p>
                  </a:txBody>
                  <a:tcPr marL="9525" marR="9525" marT="9525" marB="0" anchor="ctr"/>
                </a:tc>
                <a:tc>
                  <a:txBody>
                    <a:bodyPr/>
                    <a:lstStyle/>
                    <a:p>
                      <a:pPr algn="l" fontAlgn="ctr"/>
                      <a:r>
                        <a:rPr lang="en-US" altLang="ja-JP" sz="1100" b="1" i="0" u="none" strike="noStrike">
                          <a:solidFill>
                            <a:srgbClr val="000000"/>
                          </a:solidFill>
                          <a:latin typeface="ＭＳ Ｐゴシック"/>
                        </a:rPr>
                        <a:t>A4 </a:t>
                      </a:r>
                      <a:r>
                        <a:rPr lang="ja-JP" altLang="en-US" sz="1100" b="1" i="0" u="none" strike="noStrike">
                          <a:solidFill>
                            <a:srgbClr val="000000"/>
                          </a:solidFill>
                          <a:latin typeface="ＭＳ Ｐゴシック"/>
                        </a:rPr>
                        <a:t>コピー用紙</a:t>
                      </a:r>
                      <a:r>
                        <a:rPr lang="en-US" altLang="ja-JP" sz="1100" b="1" i="0" u="none" strike="noStrike">
                          <a:solidFill>
                            <a:srgbClr val="000000"/>
                          </a:solidFill>
                          <a:latin typeface="ＭＳ Ｐゴシック"/>
                        </a:rPr>
                        <a:t>500</a:t>
                      </a:r>
                      <a:r>
                        <a:rPr lang="ja-JP" altLang="en-US" sz="1100" b="1" i="0" u="none" strike="noStrike">
                          <a:solidFill>
                            <a:srgbClr val="000000"/>
                          </a:solidFill>
                          <a:latin typeface="ＭＳ Ｐゴシック"/>
                        </a:rPr>
                        <a:t>枚 </a:t>
                      </a:r>
                      <a:r>
                        <a:rPr lang="en-US" altLang="ja-JP" sz="1100" b="1" i="0" u="none" strike="noStrike">
                          <a:solidFill>
                            <a:srgbClr val="000000"/>
                          </a:solidFill>
                          <a:latin typeface="ＭＳ Ｐゴシック"/>
                        </a:rPr>
                        <a:t>5</a:t>
                      </a:r>
                      <a:r>
                        <a:rPr lang="ja-JP" altLang="en-US" sz="1100" b="1" i="0" u="none" strike="noStrike">
                          <a:solidFill>
                            <a:srgbClr val="000000"/>
                          </a:solidFill>
                          <a:latin typeface="ＭＳ Ｐゴシック"/>
                        </a:rPr>
                        <a:t>ケース入り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ボールペン黒</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c>
                  <a:txBody>
                    <a:bodyPr/>
                    <a:lstStyle/>
                    <a:p>
                      <a:pPr algn="l" fontAlgn="ctr"/>
                      <a:r>
                        <a:rPr lang="ja-JP" altLang="en-US" sz="1100" b="1" i="0" u="none" strike="noStrike">
                          <a:solidFill>
                            <a:srgbClr val="000000"/>
                          </a:solidFill>
                          <a:latin typeface="ＭＳ Ｐゴシック"/>
                        </a:rPr>
                        <a:t>ボールペン赤</a:t>
                      </a:r>
                      <a:r>
                        <a:rPr lang="en-US" altLang="ja-JP" sz="1100" b="1" i="0" u="none" strike="noStrike">
                          <a:solidFill>
                            <a:srgbClr val="000000"/>
                          </a:solidFill>
                          <a:latin typeface="ＭＳ Ｐゴシック"/>
                        </a:rPr>
                        <a:t>10</a:t>
                      </a:r>
                      <a:r>
                        <a:rPr lang="ja-JP" altLang="en-US" sz="1100" b="1" i="0" u="none" strike="noStrike">
                          <a:solidFill>
                            <a:srgbClr val="000000"/>
                          </a:solidFill>
                          <a:latin typeface="ＭＳ Ｐゴシック"/>
                        </a:rPr>
                        <a:t>本入り</a:t>
                      </a:r>
                    </a:p>
                  </a:txBody>
                  <a:tcPr marL="9525" marR="9525" marT="9525" marB="0" anchor="ctr"/>
                </a:tc>
              </a:tr>
              <a:tr h="285752">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単位</a:t>
                      </a:r>
                    </a:p>
                  </a:txBody>
                  <a:tcPr marL="9525" marR="9525" marT="9525" marB="0" anchor="ctr"/>
                </a:tc>
                <a:tc>
                  <a:txBody>
                    <a:bodyPr/>
                    <a:lstStyle/>
                    <a:p>
                      <a:pPr algn="l" fontAlgn="ctr"/>
                      <a:r>
                        <a:rPr lang="ja-JP" altLang="en-US" sz="1100" b="1" i="0" u="none" strike="noStrike">
                          <a:solidFill>
                            <a:srgbClr val="000000"/>
                          </a:solidFill>
                          <a:latin typeface="ＭＳ Ｐゴシック"/>
                        </a:rPr>
                        <a:t>箱</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c>
                  <a:txBody>
                    <a:bodyPr/>
                    <a:lstStyle/>
                    <a:p>
                      <a:pPr algn="l" fontAlgn="ctr"/>
                      <a:r>
                        <a:rPr lang="ja-JP" altLang="en-US" sz="1100" b="1" i="0" u="none" strike="noStrike">
                          <a:solidFill>
                            <a:srgbClr val="000000"/>
                          </a:solidFill>
                          <a:latin typeface="ＭＳ Ｐゴシック"/>
                        </a:rPr>
                        <a:t>ケース</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単価</a:t>
                      </a:r>
                    </a:p>
                  </a:txBody>
                  <a:tcPr marL="9525" marR="9525" marT="9525" marB="0" anchor="ctr"/>
                </a:tc>
                <a:tc>
                  <a:txBody>
                    <a:bodyPr/>
                    <a:lstStyle/>
                    <a:p>
                      <a:pPr algn="r" fontAlgn="ctr"/>
                      <a:r>
                        <a:rPr lang="en-US" altLang="ja-JP" sz="1100" b="1" i="0" u="none" strike="noStrike">
                          <a:solidFill>
                            <a:srgbClr val="000000"/>
                          </a:solidFill>
                          <a:latin typeface="ＭＳ Ｐゴシック"/>
                        </a:rPr>
                        <a:t>6000</a:t>
                      </a:r>
                    </a:p>
                  </a:txBody>
                  <a:tcPr marL="9525" marR="9525" marT="9525" marB="0" anchor="ctr"/>
                </a:tc>
                <a:tc>
                  <a:txBody>
                    <a:bodyPr/>
                    <a:lstStyle/>
                    <a:p>
                      <a:pPr algn="r" fontAlgn="ctr"/>
                      <a:r>
                        <a:rPr lang="en-US" altLang="ja-JP" sz="1100" b="1" i="0" u="none" strike="noStrike">
                          <a:solidFill>
                            <a:srgbClr val="000000"/>
                          </a:solidFill>
                          <a:latin typeface="ＭＳ Ｐゴシック"/>
                        </a:rPr>
                        <a:t>500</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500</a:t>
                      </a:r>
                    </a:p>
                  </a:txBody>
                  <a:tcPr marL="9525" marR="9525" marT="9525" marB="0" anchor="ctr"/>
                </a:tc>
              </a:tr>
            </a:tbl>
          </a:graphicData>
        </a:graphic>
      </p:graphicFrame>
      <p:graphicFrame>
        <p:nvGraphicFramePr>
          <p:cNvPr id="5" name="表 4"/>
          <p:cNvGraphicFramePr>
            <a:graphicFrameLocks noGrp="1"/>
          </p:cNvGraphicFramePr>
          <p:nvPr/>
        </p:nvGraphicFramePr>
        <p:xfrm>
          <a:off x="428596" y="1571612"/>
          <a:ext cx="6096000" cy="1285884"/>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納品明細</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納品書番号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1001</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c>
                  <a:txBody>
                    <a:bodyPr/>
                    <a:lstStyle/>
                    <a:p>
                      <a:pPr algn="r" fontAlgn="ctr"/>
                      <a:r>
                        <a:rPr lang="en-US" altLang="ja-JP" sz="1100" b="1" i="0" u="none" strike="noStrike">
                          <a:solidFill>
                            <a:srgbClr val="000000"/>
                          </a:solidFill>
                          <a:latin typeface="ＭＳ Ｐゴシック"/>
                        </a:rPr>
                        <a:t>1002</a:t>
                      </a:r>
                    </a:p>
                  </a:txBody>
                  <a:tcPr marL="9525" marR="9525" marT="9525" marB="0" anchor="ctr"/>
                </a:tc>
              </a:tr>
              <a:tr h="214314">
                <a:tc>
                  <a:txBody>
                    <a:bodyPr/>
                    <a:lstStyle/>
                    <a:p>
                      <a:pPr algn="l" fontAlgn="ctr"/>
                      <a:r>
                        <a:rPr lang="ja-JP" altLang="en-US" sz="1100" b="1" i="0" u="none" strike="noStrike" dirty="0" smtClean="0">
                          <a:solidFill>
                            <a:srgbClr val="000000"/>
                          </a:solidFill>
                          <a:latin typeface="ＭＳ Ｐゴシック"/>
                        </a:rPr>
                        <a:t>キー、参照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dirty="0">
                          <a:solidFill>
                            <a:srgbClr val="000000"/>
                          </a:solidFill>
                          <a:latin typeface="ＭＳ Ｐゴシック"/>
                        </a:rPr>
                        <a:t>型名</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111111111</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222222222</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数量</a:t>
                      </a:r>
                    </a:p>
                  </a:txBody>
                  <a:tcPr marL="9525" marR="9525" marT="9525" marB="0" anchor="ctr"/>
                </a:tc>
                <a:tc>
                  <a:txBody>
                    <a:bodyPr/>
                    <a:lstStyle/>
                    <a:p>
                      <a:pPr algn="r" fontAlgn="ctr"/>
                      <a:r>
                        <a:rPr lang="en-US" altLang="ja-JP" sz="1100" b="1" i="0" u="none" strike="noStrike">
                          <a:solidFill>
                            <a:srgbClr val="000000"/>
                          </a:solidFill>
                          <a:latin typeface="ＭＳ Ｐゴシック"/>
                        </a:rPr>
                        <a:t>5</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10</a:t>
                      </a:r>
                    </a:p>
                  </a:txBody>
                  <a:tcPr marL="9525" marR="9525" marT="9525" marB="0" anchor="ctr"/>
                </a:tc>
                <a:tc>
                  <a:txBody>
                    <a:bodyPr/>
                    <a:lstStyle/>
                    <a:p>
                      <a:pPr algn="r" fontAlgn="ctr"/>
                      <a:r>
                        <a:rPr lang="en-US" altLang="ja-JP" sz="1100" b="1" i="0" u="none" strike="noStrike">
                          <a:solidFill>
                            <a:srgbClr val="000000"/>
                          </a:solidFill>
                          <a:latin typeface="ＭＳ Ｐゴシック"/>
                        </a:rPr>
                        <a:t>20</a:t>
                      </a: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参照</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伝票番号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123456666</a:t>
                      </a:r>
                    </a:p>
                  </a:txBody>
                  <a:tcPr marL="9525" marR="9525" marT="9525" marB="0" anchor="ctr"/>
                </a:tc>
                <a:tc>
                  <a:txBody>
                    <a:bodyPr/>
                    <a:lstStyle/>
                    <a:p>
                      <a:pPr algn="r" fontAlgn="ctr"/>
                      <a:r>
                        <a:rPr lang="en-US" altLang="ja-JP" sz="1100" b="1" i="0" u="none" strike="noStrike" dirty="0">
                          <a:solidFill>
                            <a:srgbClr val="000000"/>
                          </a:solidFill>
                          <a:latin typeface="ＭＳ Ｐゴシック"/>
                        </a:rPr>
                        <a:t>123457777</a:t>
                      </a:r>
                    </a:p>
                  </a:txBody>
                  <a:tcPr marL="9525" marR="9525" marT="9525" marB="0" anchor="ctr"/>
                </a:tc>
              </a:tr>
            </a:tbl>
          </a:graphicData>
        </a:graphic>
      </p:graphicFrame>
      <p:graphicFrame>
        <p:nvGraphicFramePr>
          <p:cNvPr id="6" name="表 5"/>
          <p:cNvGraphicFramePr>
            <a:graphicFrameLocks noGrp="1"/>
          </p:cNvGraphicFramePr>
          <p:nvPr/>
        </p:nvGraphicFramePr>
        <p:xfrm>
          <a:off x="428596" y="4500570"/>
          <a:ext cx="6096000" cy="785818"/>
        </p:xfrm>
        <a:graphic>
          <a:graphicData uri="http://schemas.openxmlformats.org/drawingml/2006/table">
            <a:tbl>
              <a:tblPr firstRow="1" bandRow="1">
                <a:tableStyleId>{5C22544A-7EE6-4342-B048-85BDC9FD1C3A}</a:tableStyleId>
              </a:tblPr>
              <a:tblGrid>
                <a:gridCol w="1071570"/>
                <a:gridCol w="1071570"/>
                <a:gridCol w="1214446"/>
                <a:gridCol w="1357322"/>
                <a:gridCol w="1381092"/>
              </a:tblGrid>
              <a:tr h="214314">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発送</a:t>
                      </a: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c>
                  <a:txBody>
                    <a:bodyPr/>
                    <a:lstStyle/>
                    <a:p>
                      <a:pPr algn="l" fontAlgn="ctr"/>
                      <a:endParaRPr lang="ja-JP" altLang="en-US" sz="1100" b="1" i="0" u="none" strike="noStrike">
                        <a:solidFill>
                          <a:srgbClr val="000000"/>
                        </a:solidFill>
                        <a:latin typeface="ＭＳ Ｐゴシック"/>
                      </a:endParaRPr>
                    </a:p>
                  </a:txBody>
                  <a:tcPr marL="9525" marR="9525" marT="9525" marB="0" anchor="ctr"/>
                </a:tc>
              </a:tr>
              <a:tr h="285752">
                <a:tc>
                  <a:txBody>
                    <a:bodyPr/>
                    <a:lstStyle/>
                    <a:p>
                      <a:pPr algn="l" fontAlgn="ctr"/>
                      <a:r>
                        <a:rPr lang="ja-JP" altLang="en-US" sz="1100" b="1" i="0" u="none" strike="noStrike" dirty="0" smtClean="0">
                          <a:solidFill>
                            <a:srgbClr val="000000"/>
                          </a:solidFill>
                          <a:latin typeface="ＭＳ Ｐゴシック"/>
                        </a:rPr>
                        <a:t>キー</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ja-JP" altLang="en-US" sz="1100" b="1" i="0" u="none" strike="noStrike">
                          <a:solidFill>
                            <a:srgbClr val="000000"/>
                          </a:solidFill>
                          <a:latin typeface="ＭＳ Ｐゴシック"/>
                        </a:rPr>
                        <a:t>伝票番号</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123456789</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123456666</a:t>
                      </a:r>
                    </a:p>
                  </a:txBody>
                  <a:tcPr marL="9525" marR="9525" marT="9525" marB="0" anchor="ctr"/>
                </a:tc>
                <a:tc>
                  <a:txBody>
                    <a:bodyPr/>
                    <a:lstStyle/>
                    <a:p>
                      <a:pPr algn="r" fontAlgn="ctr"/>
                      <a:r>
                        <a:rPr lang="en-US" altLang="ja-JP" sz="1100" b="1" i="0" u="none" strike="noStrike">
                          <a:solidFill>
                            <a:srgbClr val="000000"/>
                          </a:solidFill>
                          <a:latin typeface="ＭＳ Ｐゴシック"/>
                        </a:rPr>
                        <a:t>123457777</a:t>
                      </a:r>
                    </a:p>
                  </a:txBody>
                  <a:tcPr marL="9525" marR="9525" marT="9525" marB="0" anchor="ctr"/>
                </a:tc>
              </a:tr>
              <a:tr h="285752">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発送種別</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a:solidFill>
                            <a:srgbClr val="000000"/>
                          </a:solidFill>
                          <a:latin typeface="ＭＳ Ｐゴシック"/>
                        </a:rPr>
                        <a:t>宅配便</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宅配便</a:t>
                      </a:r>
                    </a:p>
                  </a:txBody>
                  <a:tcPr marL="9525" marR="9525" marT="9525" marB="0" anchor="ctr"/>
                </a:tc>
              </a:tr>
            </a:tbl>
          </a:graphicData>
        </a:graphic>
      </p:graphicFrame>
      <p:sp>
        <p:nvSpPr>
          <p:cNvPr id="7" name="四角形吹き出し 6"/>
          <p:cNvSpPr/>
          <p:nvPr/>
        </p:nvSpPr>
        <p:spPr>
          <a:xfrm>
            <a:off x="6858016" y="1785926"/>
            <a:ext cx="1714512" cy="1143008"/>
          </a:xfrm>
          <a:prstGeom prst="wedgeRectCallout">
            <a:avLst>
              <a:gd name="adj1" fmla="val -70357"/>
              <a:gd name="adj2" fmla="val 7263"/>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ln w="3175">
                  <a:solidFill>
                    <a:schemeClr val="tx1"/>
                  </a:solidFill>
                </a:ln>
              </a:rPr>
              <a:t>計算で求める部分も同時に削除</a:t>
            </a:r>
            <a:endParaRPr kumimoji="1" lang="ja-JP" altLang="en-US" dirty="0">
              <a:ln w="3175">
                <a:solidFill>
                  <a:schemeClr val="tx1"/>
                </a:solidFill>
              </a:l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元データを表にする</a:t>
            </a:r>
            <a:endParaRPr kumimoji="1" lang="en-US" altLang="ja-JP" dirty="0" smtClean="0"/>
          </a:p>
          <a:p>
            <a:pPr lvl="1"/>
            <a:r>
              <a:rPr lang="ja-JP" altLang="en-US" dirty="0" smtClean="0"/>
              <a:t>テーブル化</a:t>
            </a:r>
            <a:endParaRPr lang="en-US" altLang="ja-JP" dirty="0" smtClean="0"/>
          </a:p>
          <a:p>
            <a:r>
              <a:rPr lang="ja-JP" altLang="en-US" dirty="0" smtClean="0"/>
              <a:t>繰り返し部分を別にしてみよう</a:t>
            </a:r>
            <a:endParaRPr lang="en-US" altLang="ja-JP" dirty="0" smtClean="0"/>
          </a:p>
          <a:p>
            <a:pPr lvl="1"/>
            <a:r>
              <a:rPr kumimoji="1" lang="ja-JP" altLang="en-US" dirty="0" smtClean="0"/>
              <a:t>第</a:t>
            </a:r>
            <a:r>
              <a:rPr kumimoji="1" lang="en-US" altLang="ja-JP" dirty="0" smtClean="0"/>
              <a:t>1</a:t>
            </a:r>
            <a:r>
              <a:rPr kumimoji="1" lang="ja-JP" altLang="en-US" dirty="0" smtClean="0"/>
              <a:t>正規形</a:t>
            </a:r>
            <a:endParaRPr kumimoji="1" lang="en-US" altLang="ja-JP" dirty="0" smtClean="0"/>
          </a:p>
          <a:p>
            <a:r>
              <a:rPr lang="ja-JP" altLang="en-US" dirty="0" smtClean="0"/>
              <a:t>キーに結びついた塊を外に出そう</a:t>
            </a:r>
            <a:endParaRPr lang="en-US" altLang="ja-JP" dirty="0" smtClean="0"/>
          </a:p>
          <a:p>
            <a:pPr lvl="1"/>
            <a:r>
              <a:rPr kumimoji="1" lang="ja-JP" altLang="en-US" dirty="0" smtClean="0"/>
              <a:t>第</a:t>
            </a:r>
            <a:r>
              <a:rPr kumimoji="1" lang="en-US" altLang="ja-JP" dirty="0" smtClean="0"/>
              <a:t>2</a:t>
            </a:r>
            <a:r>
              <a:rPr kumimoji="1" lang="ja-JP" altLang="en-US" dirty="0" smtClean="0"/>
              <a:t>正規形</a:t>
            </a:r>
            <a:endParaRPr kumimoji="1" lang="en-US" altLang="ja-JP" dirty="0" smtClean="0"/>
          </a:p>
          <a:p>
            <a:r>
              <a:rPr lang="ja-JP" altLang="en-US" dirty="0" smtClean="0"/>
              <a:t>意味のある塊を外に出そう</a:t>
            </a:r>
            <a:endParaRPr lang="en-US" altLang="ja-JP" dirty="0" smtClean="0"/>
          </a:p>
          <a:p>
            <a:pPr lvl="1"/>
            <a:r>
              <a:rPr kumimoji="1" lang="ja-JP" altLang="en-US" dirty="0" smtClean="0"/>
              <a:t>第</a:t>
            </a:r>
            <a:r>
              <a:rPr kumimoji="1" lang="en-US" altLang="ja-JP" dirty="0" smtClean="0"/>
              <a:t>3</a:t>
            </a:r>
            <a:r>
              <a:rPr kumimoji="1" lang="ja-JP" altLang="en-US" dirty="0" smtClean="0"/>
              <a:t>正規形</a:t>
            </a:r>
            <a:endParaRPr kumimoji="1" lang="en-US" altLang="ja-JP" dirty="0" smtClean="0"/>
          </a:p>
          <a:p>
            <a:r>
              <a:rPr lang="ja-JP" altLang="en-US" dirty="0" smtClean="0"/>
              <a:t>論理モデルができた</a:t>
            </a:r>
            <a:endParaRPr lang="en-US" altLang="ja-JP" dirty="0" smtClean="0"/>
          </a:p>
          <a:p>
            <a:endParaRPr kumimoji="1" lang="en-US" altLang="ja-JP" dirty="0" smtClean="0"/>
          </a:p>
          <a:p>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マスターとトランザクションに分類する。</a:t>
            </a:r>
            <a:endParaRPr kumimoji="1" lang="en-US" altLang="ja-JP" dirty="0" smtClean="0"/>
          </a:p>
          <a:p>
            <a:pPr lvl="1"/>
            <a:r>
              <a:rPr lang="ja-JP" altLang="en-US" dirty="0" smtClean="0"/>
              <a:t>マスターは物や事柄の名前で名詞が基本。</a:t>
            </a:r>
            <a:endParaRPr lang="en-US" altLang="ja-JP" dirty="0" smtClean="0"/>
          </a:p>
          <a:p>
            <a:pPr lvl="2"/>
            <a:r>
              <a:rPr lang="ja-JP" altLang="en-US" dirty="0" smtClean="0"/>
              <a:t>自社、商品、顧客、消費税率</a:t>
            </a:r>
            <a:endParaRPr lang="en-US" altLang="ja-JP" dirty="0" smtClean="0"/>
          </a:p>
          <a:p>
            <a:pPr lvl="2"/>
            <a:r>
              <a:rPr lang="ja-JP" altLang="en-US" dirty="0" smtClean="0"/>
              <a:t>削除は行わない、有効期限や削除済みフラグを持つ。</a:t>
            </a:r>
            <a:endParaRPr lang="en-US" altLang="ja-JP" dirty="0" smtClean="0"/>
          </a:p>
          <a:p>
            <a:pPr lvl="2"/>
            <a:r>
              <a:rPr lang="ja-JP" altLang="en-US" dirty="0" smtClean="0"/>
              <a:t>作成者と最終</a:t>
            </a:r>
            <a:r>
              <a:rPr lang="ja-JP" altLang="en-US" dirty="0" smtClean="0"/>
              <a:t>更新者や更新履歴を</a:t>
            </a:r>
            <a:r>
              <a:rPr lang="ja-JP" altLang="en-US" dirty="0" smtClean="0"/>
              <a:t>もつか考慮する。</a:t>
            </a:r>
            <a:endParaRPr lang="en-US" altLang="ja-JP" dirty="0" smtClean="0"/>
          </a:p>
          <a:p>
            <a:pPr lvl="2"/>
            <a:r>
              <a:rPr lang="ja-JP" altLang="en-US" dirty="0" smtClean="0"/>
              <a:t>排他制御を考慮する。</a:t>
            </a:r>
            <a:endParaRPr lang="en-US" altLang="ja-JP" dirty="0" smtClean="0"/>
          </a:p>
          <a:p>
            <a:pPr lvl="1"/>
            <a:r>
              <a:rPr kumimoji="1" lang="ja-JP" altLang="en-US" dirty="0" smtClean="0"/>
              <a:t>トランザクションは「する」がついて動詞化できる。</a:t>
            </a:r>
            <a:endParaRPr kumimoji="1" lang="en-US" altLang="ja-JP" dirty="0" smtClean="0"/>
          </a:p>
          <a:p>
            <a:pPr lvl="2"/>
            <a:r>
              <a:rPr lang="ja-JP" altLang="en-US" dirty="0" smtClean="0"/>
              <a:t>納品、納品明細、発送</a:t>
            </a:r>
            <a:endParaRPr lang="en-US" altLang="ja-JP" dirty="0" smtClean="0"/>
          </a:p>
          <a:p>
            <a:pPr lvl="2"/>
            <a:r>
              <a:rPr lang="ja-JP" altLang="en-US" dirty="0" smtClean="0"/>
              <a:t>発生時刻を明確化、必要なら完了時刻も付加する。</a:t>
            </a:r>
            <a:endParaRPr lang="en-US" altLang="ja-JP" dirty="0" smtClean="0"/>
          </a:p>
          <a:p>
            <a:pPr lvl="2"/>
            <a:r>
              <a:rPr lang="ja-JP" altLang="en-US" dirty="0" smtClean="0"/>
              <a:t>修正や削除を行わない、赤伝票を発行する。</a:t>
            </a:r>
            <a:endParaRPr lang="en-US" altLang="ja-JP" dirty="0" smtClean="0"/>
          </a:p>
          <a:p>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SQL</a:t>
            </a:r>
            <a:r>
              <a:rPr kumimoji="1" lang="ja-JP" altLang="en-US" dirty="0" smtClean="0"/>
              <a:t>サーバー用にカスタマイズする</a:t>
            </a:r>
            <a:endParaRPr kumimoji="1" lang="en-US" altLang="ja-JP" dirty="0" smtClean="0"/>
          </a:p>
          <a:p>
            <a:pPr lvl="1"/>
            <a:r>
              <a:rPr lang="ja-JP" altLang="en-US" dirty="0" smtClean="0"/>
              <a:t>分割したほうが扱いやすいものは分割する。</a:t>
            </a:r>
            <a:endParaRPr lang="en-US" altLang="ja-JP" dirty="0" smtClean="0"/>
          </a:p>
          <a:p>
            <a:pPr lvl="2"/>
            <a:r>
              <a:rPr kumimoji="1" lang="ja-JP" altLang="en-US" dirty="0" smtClean="0"/>
              <a:t>住所は伝票では</a:t>
            </a:r>
            <a:r>
              <a:rPr kumimoji="1" lang="en-US" altLang="ja-JP" dirty="0" smtClean="0"/>
              <a:t>2</a:t>
            </a:r>
            <a:r>
              <a:rPr kumimoji="1" lang="ja-JP" altLang="en-US" dirty="0" smtClean="0"/>
              <a:t>段なので</a:t>
            </a:r>
            <a:r>
              <a:rPr kumimoji="1" lang="en-US" altLang="ja-JP" dirty="0" smtClean="0"/>
              <a:t>2</a:t>
            </a:r>
            <a:r>
              <a:rPr kumimoji="1" lang="ja-JP" altLang="en-US" dirty="0" err="1" smtClean="0"/>
              <a:t>つに</a:t>
            </a:r>
            <a:r>
              <a:rPr kumimoji="1" lang="ja-JP" altLang="en-US" dirty="0" smtClean="0"/>
              <a:t>分ける。</a:t>
            </a:r>
            <a:endParaRPr kumimoji="1" lang="en-US" altLang="ja-JP" dirty="0" smtClean="0"/>
          </a:p>
          <a:p>
            <a:pPr lvl="1"/>
            <a:r>
              <a:rPr lang="ja-JP" altLang="en-US" dirty="0" smtClean="0"/>
              <a:t>客が、変わらないからキーを納品書番号にしろと言われても信じない、</a:t>
            </a:r>
            <a:r>
              <a:rPr lang="en-US" altLang="ja-JP" dirty="0" smtClean="0"/>
              <a:t>ID</a:t>
            </a:r>
            <a:r>
              <a:rPr lang="ja-JP" altLang="en-US" dirty="0" smtClean="0"/>
              <a:t>のキーを別に設ける。</a:t>
            </a:r>
            <a:endParaRPr lang="en-US" altLang="ja-JP" dirty="0" smtClean="0"/>
          </a:p>
          <a:p>
            <a:pPr lvl="1"/>
            <a:r>
              <a:rPr kumimoji="1" lang="ja-JP" altLang="en-US" dirty="0" smtClean="0"/>
              <a:t>排他処理は先更新を</a:t>
            </a:r>
            <a:r>
              <a:rPr kumimoji="1" lang="ja-JP" altLang="en-US" dirty="0" smtClean="0"/>
              <a:t>有効、後更新をエラーに</a:t>
            </a:r>
            <a:r>
              <a:rPr kumimoji="1" lang="ja-JP" altLang="en-US" dirty="0" smtClean="0"/>
              <a:t>するなら、</a:t>
            </a:r>
            <a:r>
              <a:rPr lang="en-US" altLang="ja-JP" dirty="0" smtClean="0"/>
              <a:t>timestamp</a:t>
            </a:r>
            <a:r>
              <a:rPr lang="ja-JP" altLang="en-US" dirty="0" smtClean="0"/>
              <a:t>が便利。</a:t>
            </a:r>
            <a:endParaRPr lang="en-US" altLang="ja-JP" dirty="0" smtClean="0"/>
          </a:p>
          <a:p>
            <a:r>
              <a:rPr kumimoji="1" lang="ja-JP" altLang="en-US" dirty="0" smtClean="0"/>
              <a:t>データベースの配置やインデックスなど決めていく。</a:t>
            </a:r>
            <a:endParaRPr kumimoji="1" lang="en-US" altLang="ja-JP" dirty="0" smtClean="0"/>
          </a:p>
          <a:p>
            <a:r>
              <a:rPr kumimoji="1" lang="ja-JP" altLang="en-US" dirty="0" smtClean="0"/>
              <a:t>物理モデルができた。</a:t>
            </a:r>
            <a:endParaRPr kumimoji="1" lang="en-US" altLang="ja-JP" dirty="0" smtClean="0"/>
          </a:p>
          <a:p>
            <a:pPr lvl="1"/>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graphicFrame>
        <p:nvGraphicFramePr>
          <p:cNvPr id="4" name="コンテンツ プレースホルダ 3"/>
          <p:cNvGraphicFramePr>
            <a:graphicFrameLocks noGrp="1"/>
          </p:cNvGraphicFramePr>
          <p:nvPr>
            <p:ph idx="1"/>
          </p:nvPr>
        </p:nvGraphicFramePr>
        <p:xfrm>
          <a:off x="428596" y="1571612"/>
          <a:ext cx="3357556" cy="2876553"/>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自社</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データ型</a:t>
                      </a:r>
                    </a:p>
                  </a:txBody>
                  <a:tcPr marL="9525" marR="9525" marT="9525" marB="0" anchor="ctr"/>
                </a:tc>
                <a:tc>
                  <a:txBody>
                    <a:bodyPr/>
                    <a:lstStyle/>
                    <a:p>
                      <a:pPr algn="ctr" fontAlgn="ctr"/>
                      <a:r>
                        <a:rPr lang="en-US" sz="1100" b="1" i="0" u="none" strike="noStrike" dirty="0">
                          <a:solidFill>
                            <a:schemeClr val="tx1"/>
                          </a:solidFill>
                          <a:latin typeface="ＭＳ Ｐゴシック"/>
                        </a:rPr>
                        <a:t>Null</a:t>
                      </a:r>
                      <a:r>
                        <a:rPr lang="ja-JP" altLang="en-US" sz="1100" b="1" i="0" u="none" strike="noStrike" dirty="0">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rgbClr val="000000"/>
                          </a:solidFill>
                          <a:latin typeface="ＭＳ Ｐゴシック"/>
                        </a:rPr>
                        <a:t>PK</a:t>
                      </a:r>
                    </a:p>
                  </a:txBody>
                  <a:tcPr marL="9525" marR="9525" marT="9525" marB="0" anchor="ctr"/>
                </a:tc>
                <a:tc>
                  <a:txBody>
                    <a:bodyPr/>
                    <a:lstStyle/>
                    <a:p>
                      <a:pPr algn="l" fontAlgn="ctr"/>
                      <a:r>
                        <a:rPr lang="en-US" sz="1100" b="1" i="0" u="none" strike="noStrike">
                          <a:solidFill>
                            <a:srgbClr val="000000"/>
                          </a:solidFill>
                          <a:latin typeface="ＭＳ Ｐゴシック"/>
                        </a:rPr>
                        <a:t>ID</a:t>
                      </a:r>
                    </a:p>
                  </a:txBody>
                  <a:tcPr marL="9525" marR="9525" marT="9525" marB="0" anchor="ctr"/>
                </a:tc>
                <a:tc>
                  <a:txBody>
                    <a:bodyPr/>
                    <a:lstStyle/>
                    <a:p>
                      <a:pPr algn="l" fontAlgn="ctr"/>
                      <a:r>
                        <a:rPr lang="en-US" sz="1100" b="1" i="0" u="none" strike="noStrike">
                          <a:solidFill>
                            <a:srgbClr val="000000"/>
                          </a:solidFill>
                          <a:latin typeface="ＭＳ Ｐゴシック"/>
                        </a:rPr>
                        <a:t>int</a:t>
                      </a:r>
                    </a:p>
                  </a:txBody>
                  <a:tcPr marL="9525" marR="9525" marT="9525" marB="0" anchor="ctr"/>
                </a:tc>
                <a:tc>
                  <a:txBody>
                    <a:bodyPr/>
                    <a:lstStyle/>
                    <a:p>
                      <a:pPr algn="l" fontAlgn="ctr"/>
                      <a:r>
                        <a:rPr lang="ja-JP" altLang="en-US" sz="1100" b="1" i="0" u="none" strike="noStrike">
                          <a:solidFill>
                            <a:srgbClr val="000000"/>
                          </a:solidFill>
                          <a:latin typeface="ＭＳ Ｐゴシック"/>
                        </a:rPr>
                        <a:t>　</a:t>
                      </a:r>
                    </a:p>
                  </a:txBody>
                  <a:tcPr marL="9525" marR="9525" marT="9525" marB="0" anchor="ctr"/>
                </a:tc>
              </a:tr>
              <a:tr h="142876">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社名</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l" fontAlgn="ctr"/>
                      <a:r>
                        <a:rPr lang="ja-JP" altLang="en-US" sz="1100" b="1" i="0" u="none" strike="noStrike">
                          <a:solidFill>
                            <a:srgbClr val="000000"/>
                          </a:solidFill>
                          <a:latin typeface="ＭＳ Ｐゴシック"/>
                        </a:rPr>
                        <a:t>　</a:t>
                      </a:r>
                    </a:p>
                  </a:txBody>
                  <a:tcPr marL="9525" marR="9525" marT="9525" marB="0" anchor="ctr"/>
                </a:tc>
              </a:tr>
              <a:tr h="251463">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支店名</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142876">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郵便番号</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51463">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住所１行目</a:t>
                      </a:r>
                    </a:p>
                  </a:txBody>
                  <a:tcPr marL="9525" marR="9525" marT="9525" marB="0" anchor="ctr"/>
                </a:tc>
                <a:tc>
                  <a:txBody>
                    <a:bodyPr/>
                    <a:lstStyle/>
                    <a:p>
                      <a:pPr algn="l" fontAlgn="ctr"/>
                      <a:r>
                        <a:rPr lang="en-US" sz="1100" b="1" i="0" u="none" strike="noStrike" dirty="0" err="1">
                          <a:solidFill>
                            <a:srgbClr val="000000"/>
                          </a:solidFill>
                          <a:latin typeface="ＭＳ Ｐゴシック"/>
                        </a:rPr>
                        <a:t>nvarchar</a:t>
                      </a:r>
                      <a:r>
                        <a:rPr lang="en-US" sz="1100" b="1" i="0" u="none" strike="noStrike" dirty="0">
                          <a:solidFill>
                            <a:srgbClr val="000000"/>
                          </a:solidFill>
                          <a:latin typeface="ＭＳ Ｐゴシック"/>
                        </a:rPr>
                        <a:t>(MAX)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142876">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住所２行目</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51463">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電話番号</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en-US" sz="1100" b="1" i="0" u="none" strike="noStrike">
                          <a:solidFill>
                            <a:srgbClr val="000000"/>
                          </a:solidFill>
                          <a:latin typeface="ＭＳ Ｐゴシック"/>
                        </a:rPr>
                        <a:t>FAX</a:t>
                      </a:r>
                      <a:r>
                        <a:rPr lang="ja-JP" altLang="en-US" sz="1100" b="1" i="0" u="none" strike="noStrike">
                          <a:solidFill>
                            <a:srgbClr val="000000"/>
                          </a:solidFill>
                          <a:latin typeface="ＭＳ Ｐゴシック"/>
                        </a:rPr>
                        <a:t>番号</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85752">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振込先</a:t>
                      </a:r>
                    </a:p>
                  </a:txBody>
                  <a:tcPr marL="9525" marR="9525" marT="9525" marB="0" anchor="ctr"/>
                </a:tc>
                <a:tc>
                  <a:txBody>
                    <a:bodyPr/>
                    <a:lstStyle/>
                    <a:p>
                      <a:pPr algn="l" fontAlgn="ctr"/>
                      <a:r>
                        <a:rPr lang="en-US" sz="1100" b="1" i="0" u="none" strike="noStrike">
                          <a:solidFill>
                            <a:srgbClr val="000000"/>
                          </a:solidFill>
                          <a:latin typeface="ＭＳ Ｐゴシック"/>
                        </a:rPr>
                        <a:t>nvarchar(MAX)</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開始日時</a:t>
                      </a:r>
                    </a:p>
                  </a:txBody>
                  <a:tcPr marL="9525" marR="9525" marT="9525" marB="0" anchor="ctr"/>
                </a:tc>
                <a:tc>
                  <a:txBody>
                    <a:bodyPr/>
                    <a:lstStyle/>
                    <a:p>
                      <a:pPr algn="l" fontAlgn="ctr"/>
                      <a:r>
                        <a:rPr lang="en-US" sz="1100" b="1" i="0" u="none" strike="noStrike">
                          <a:solidFill>
                            <a:srgbClr val="000000"/>
                          </a:solidFill>
                          <a:latin typeface="ＭＳ Ｐゴシック"/>
                        </a:rPr>
                        <a:t>datetime</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ja-JP" altLang="en-US" sz="1100" b="1" i="0" u="none" strike="noStrike">
                          <a:solidFill>
                            <a:srgbClr val="000000"/>
                          </a:solidFill>
                          <a:latin typeface="ＭＳ Ｐゴシック"/>
                        </a:rPr>
                        <a:t>終了日時</a:t>
                      </a:r>
                    </a:p>
                  </a:txBody>
                  <a:tcPr marL="9525" marR="9525" marT="9525" marB="0" anchor="ctr"/>
                </a:tc>
                <a:tc>
                  <a:txBody>
                    <a:bodyPr/>
                    <a:lstStyle/>
                    <a:p>
                      <a:pPr algn="l" fontAlgn="ctr"/>
                      <a:r>
                        <a:rPr lang="en-US" sz="1100" b="1" i="0" u="none" strike="noStrike">
                          <a:solidFill>
                            <a:srgbClr val="000000"/>
                          </a:solidFill>
                          <a:latin typeface="ＭＳ Ｐゴシック"/>
                        </a:rPr>
                        <a:t>datetime</a:t>
                      </a:r>
                    </a:p>
                  </a:txBody>
                  <a:tcPr marL="9525" marR="9525" marT="9525" marB="0" anchor="ctr"/>
                </a:tc>
                <a:tc>
                  <a:txBody>
                    <a:bodyPr/>
                    <a:lstStyle/>
                    <a:p>
                      <a:pPr algn="ctr" fontAlgn="ctr"/>
                      <a:r>
                        <a:rPr lang="en-US" sz="1100" b="1" i="0" u="none" strike="noStrike">
                          <a:solidFill>
                            <a:srgbClr val="000000"/>
                          </a:solidFill>
                          <a:latin typeface="ＭＳ Ｐゴシック"/>
                        </a:rPr>
                        <a:t>TRUE</a:t>
                      </a:r>
                    </a:p>
                  </a:txBody>
                  <a:tcPr marL="9525" marR="9525" marT="9525" marB="0" anchor="ctr"/>
                </a:tc>
              </a:tr>
              <a:tr h="214314">
                <a:tc>
                  <a:txBody>
                    <a:bodyPr/>
                    <a:lstStyle/>
                    <a:p>
                      <a:pPr algn="l" fontAlgn="ctr"/>
                      <a:r>
                        <a:rPr lang="ja-JP" altLang="en-US" sz="1100" b="1" i="0" u="none" strike="noStrike">
                          <a:solidFill>
                            <a:srgbClr val="000000"/>
                          </a:solidFill>
                          <a:latin typeface="ＭＳ Ｐゴシック"/>
                        </a:rPr>
                        <a:t>　</a:t>
                      </a:r>
                    </a:p>
                  </a:txBody>
                  <a:tcPr marL="9525" marR="9525" marT="9525" marB="0" anchor="ctr"/>
                </a:tc>
                <a:tc>
                  <a:txBody>
                    <a:bodyPr/>
                    <a:lstStyle/>
                    <a:p>
                      <a:pPr algn="l" fontAlgn="ctr"/>
                      <a:r>
                        <a:rPr lang="en-US" sz="1100" b="1" i="0" u="none" strike="noStrike">
                          <a:solidFill>
                            <a:srgbClr val="000000"/>
                          </a:solidFill>
                          <a:latin typeface="ＭＳ Ｐゴシック"/>
                        </a:rPr>
                        <a:t>timestamp</a:t>
                      </a:r>
                    </a:p>
                  </a:txBody>
                  <a:tcPr marL="9525" marR="9525" marT="9525" marB="0" anchor="ctr"/>
                </a:tc>
                <a:tc>
                  <a:txBody>
                    <a:bodyPr/>
                    <a:lstStyle/>
                    <a:p>
                      <a:pPr algn="l" fontAlgn="ctr"/>
                      <a:r>
                        <a:rPr lang="en-US" sz="1100" b="1" i="0" u="none" strike="noStrike">
                          <a:solidFill>
                            <a:srgbClr val="000000"/>
                          </a:solidFill>
                          <a:latin typeface="ＭＳ Ｐゴシック"/>
                        </a:rPr>
                        <a:t>timestamp</a:t>
                      </a:r>
                    </a:p>
                  </a:txBody>
                  <a:tcPr marL="9525" marR="9525" marT="9525" marB="0" anchor="ctr"/>
                </a:tc>
                <a:tc>
                  <a:txBody>
                    <a:bodyPr/>
                    <a:lstStyle/>
                    <a:p>
                      <a:pPr algn="l" fontAlgn="ctr"/>
                      <a:r>
                        <a:rPr lang="ja-JP" altLang="en-US" sz="1100" b="1" i="0" u="none" strike="noStrike" dirty="0">
                          <a:solidFill>
                            <a:srgbClr val="000000"/>
                          </a:solidFill>
                          <a:latin typeface="ＭＳ Ｐゴシック"/>
                        </a:rPr>
                        <a:t>　</a:t>
                      </a:r>
                    </a:p>
                  </a:txBody>
                  <a:tcPr marL="9525" marR="9525" marT="9525" marB="0" anchor="ctr"/>
                </a:tc>
              </a:tr>
            </a:tbl>
          </a:graphicData>
        </a:graphic>
      </p:graphicFrame>
      <p:graphicFrame>
        <p:nvGraphicFramePr>
          <p:cNvPr id="5" name="コンテンツ プレースホルダ 3"/>
          <p:cNvGraphicFramePr>
            <a:graphicFrameLocks/>
          </p:cNvGraphicFramePr>
          <p:nvPr/>
        </p:nvGraphicFramePr>
        <p:xfrm>
          <a:off x="3929028" y="1590645"/>
          <a:ext cx="3357556" cy="2233611"/>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a:solidFill>
                            <a:schemeClr val="tx1"/>
                          </a:solidFill>
                          <a:latin typeface="ＭＳ Ｐゴシック"/>
                        </a:rPr>
                        <a:t>顧客</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社名</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郵便番号</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住所１行目</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住所２行目</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締め日</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開始日時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14314">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終了日時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85752">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graphicFrame>
        <p:nvGraphicFramePr>
          <p:cNvPr id="6" name="コンテンツ プレースホルダ 3"/>
          <p:cNvGraphicFramePr>
            <a:graphicFrameLocks/>
          </p:cNvGraphicFramePr>
          <p:nvPr/>
        </p:nvGraphicFramePr>
        <p:xfrm>
          <a:off x="4000466" y="4090975"/>
          <a:ext cx="3357556" cy="1947859"/>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dirty="0">
                          <a:solidFill>
                            <a:schemeClr val="tx1"/>
                          </a:solidFill>
                          <a:latin typeface="ＭＳ Ｐゴシック"/>
                        </a:rPr>
                        <a:t>商品</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型名</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品名</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単位</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単価</a:t>
                      </a:r>
                    </a:p>
                  </a:txBody>
                  <a:tcPr marL="9525" marR="9525" marT="9525" marB="0" anchor="ctr"/>
                </a:tc>
                <a:tc>
                  <a:txBody>
                    <a:bodyPr/>
                    <a:lstStyle/>
                    <a:p>
                      <a:pPr algn="l" fontAlgn="ctr"/>
                      <a:r>
                        <a:rPr lang="en-US" sz="1100" b="1" i="0" u="none" strike="noStrike">
                          <a:solidFill>
                            <a:schemeClr val="tx1"/>
                          </a:solidFill>
                          <a:latin typeface="ＭＳ Ｐゴシック"/>
                        </a:rPr>
                        <a:t>float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開始日時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終了日時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14314">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graphicFrame>
        <p:nvGraphicFramePr>
          <p:cNvPr id="7" name="コンテンツ プレースホルダ 3"/>
          <p:cNvGraphicFramePr>
            <a:graphicFrameLocks/>
          </p:cNvGraphicFramePr>
          <p:nvPr/>
        </p:nvGraphicFramePr>
        <p:xfrm>
          <a:off x="500004" y="4805355"/>
          <a:ext cx="3357556" cy="1304917"/>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a:solidFill>
                            <a:schemeClr val="tx1"/>
                          </a:solidFill>
                          <a:latin typeface="ＭＳ Ｐゴシック"/>
                        </a:rPr>
                        <a:t>消費税率</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消費税率</a:t>
                      </a:r>
                    </a:p>
                  </a:txBody>
                  <a:tcPr marL="9525" marR="9525" marT="9525" marB="0" anchor="ctr"/>
                </a:tc>
                <a:tc>
                  <a:txBody>
                    <a:bodyPr/>
                    <a:lstStyle/>
                    <a:p>
                      <a:pPr algn="l" fontAlgn="ctr"/>
                      <a:r>
                        <a:rPr lang="en-US" sz="1100" b="1" i="0" u="none" strike="noStrike">
                          <a:solidFill>
                            <a:schemeClr val="tx1"/>
                          </a:solidFill>
                          <a:latin typeface="ＭＳ Ｐゴシック"/>
                        </a:rPr>
                        <a:t>float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開始日時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終了日時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en-US" sz="1100" b="1" i="0" u="none" strike="noStrike">
                          <a:solidFill>
                            <a:schemeClr val="tx1"/>
                          </a:solidFill>
                          <a:latin typeface="ＭＳ Ｐゴシック"/>
                        </a:rPr>
                        <a:t>timestamp</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sp>
        <p:nvSpPr>
          <p:cNvPr id="8" name="コンテンツ プレースホルダ 2"/>
          <p:cNvSpPr txBox="1">
            <a:spLocks/>
          </p:cNvSpPr>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マスタ</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トランザクション</a:t>
            </a:r>
            <a:endParaRPr kumimoji="1" lang="ja-JP" altLang="en-US" dirty="0"/>
          </a:p>
        </p:txBody>
      </p:sp>
      <p:graphicFrame>
        <p:nvGraphicFramePr>
          <p:cNvPr id="4" name="コンテンツ プレースホルダ 3"/>
          <p:cNvGraphicFramePr>
            <a:graphicFrameLocks/>
          </p:cNvGraphicFramePr>
          <p:nvPr/>
        </p:nvGraphicFramePr>
        <p:xfrm>
          <a:off x="428596" y="1571612"/>
          <a:ext cx="3357556" cy="1733545"/>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ctr"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a:solidFill>
                            <a:schemeClr val="tx1"/>
                          </a:solidFill>
                          <a:latin typeface="ＭＳ Ｐゴシック"/>
                        </a:rPr>
                        <a:t>納品</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dirty="0">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納品書番号</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zh-TW" altLang="en-US" sz="1100" b="1" i="0" u="none" strike="noStrike">
                          <a:solidFill>
                            <a:schemeClr val="tx1"/>
                          </a:solidFill>
                          <a:latin typeface="ＭＳ Ｐゴシック"/>
                        </a:rPr>
                        <a:t>納品書発行日</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顧客</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自社</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消費税率</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登録日時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graphicFrame>
        <p:nvGraphicFramePr>
          <p:cNvPr id="5" name="コンテンツ プレースホルダ 3"/>
          <p:cNvGraphicFramePr>
            <a:graphicFrameLocks/>
          </p:cNvGraphicFramePr>
          <p:nvPr/>
        </p:nvGraphicFramePr>
        <p:xfrm>
          <a:off x="3929028" y="1590645"/>
          <a:ext cx="3357556" cy="1482082"/>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a:solidFill>
                            <a:schemeClr val="tx1"/>
                          </a:solidFill>
                          <a:latin typeface="ＭＳ Ｐゴシック"/>
                        </a:rPr>
                        <a:t>納品明細</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納品</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商品</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数量</a:t>
                      </a:r>
                    </a:p>
                  </a:txBody>
                  <a:tcPr marL="9525" marR="9525" marT="9525" marB="0" anchor="ctr"/>
                </a:tc>
                <a:tc>
                  <a:txBody>
                    <a:bodyPr/>
                    <a:lstStyle/>
                    <a:p>
                      <a:pPr algn="l" fontAlgn="ctr"/>
                      <a:r>
                        <a:rPr lang="en-US" sz="1100" b="1" i="0" u="none" strike="noStrike">
                          <a:solidFill>
                            <a:schemeClr val="tx1"/>
                          </a:solidFill>
                          <a:latin typeface="ＭＳ Ｐゴシック"/>
                        </a:rPr>
                        <a:t>float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en-US" sz="1100" b="1" i="0" u="none" strike="noStrike">
                          <a:solidFill>
                            <a:schemeClr val="tx1"/>
                          </a:solidFill>
                          <a:latin typeface="ＭＳ Ｐゴシック"/>
                        </a:rPr>
                        <a:t>FK</a:t>
                      </a:r>
                    </a:p>
                  </a:txBody>
                  <a:tcPr marL="9525" marR="9525" marT="9525" marB="0" anchor="ctr"/>
                </a:tc>
                <a:tc>
                  <a:txBody>
                    <a:bodyPr/>
                    <a:lstStyle/>
                    <a:p>
                      <a:pPr algn="l" fontAlgn="ctr"/>
                      <a:r>
                        <a:rPr lang="ja-JP" altLang="en-US" sz="1100" b="1" i="0" u="none" strike="noStrike">
                          <a:solidFill>
                            <a:schemeClr val="tx1"/>
                          </a:solidFill>
                          <a:latin typeface="ＭＳ Ｐゴシック"/>
                        </a:rPr>
                        <a:t>発送</a:t>
                      </a: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登録日時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graphicFrame>
        <p:nvGraphicFramePr>
          <p:cNvPr id="6" name="コンテンツ プレースホルダ 3"/>
          <p:cNvGraphicFramePr>
            <a:graphicFrameLocks/>
          </p:cNvGraphicFramePr>
          <p:nvPr/>
        </p:nvGraphicFramePr>
        <p:xfrm>
          <a:off x="428596" y="3643314"/>
          <a:ext cx="3357556" cy="1053454"/>
        </p:xfrm>
        <a:graphic>
          <a:graphicData uri="http://schemas.openxmlformats.org/drawingml/2006/table">
            <a:tbl>
              <a:tblPr firstRow="1" bandRow="1">
                <a:tableStyleId>{5C22544A-7EE6-4342-B048-85BDC9FD1C3A}</a:tableStyleId>
              </a:tblPr>
              <a:tblGrid>
                <a:gridCol w="428598"/>
                <a:gridCol w="928694"/>
                <a:gridCol w="1071570"/>
                <a:gridCol w="928694"/>
              </a:tblGrid>
              <a:tr h="233347">
                <a:tc>
                  <a:txBody>
                    <a:bodyPr/>
                    <a:lstStyle/>
                    <a:p>
                      <a:pPr algn="l" fontAlgn="ctr"/>
                      <a:r>
                        <a:rPr lang="ja-JP" altLang="en-US" sz="1100" b="1" i="0" u="none" strike="noStrike" dirty="0">
                          <a:solidFill>
                            <a:schemeClr val="tx1"/>
                          </a:solidFill>
                          <a:latin typeface="ＭＳ Ｐゴシック"/>
                        </a:rPr>
                        <a:t>属性</a:t>
                      </a:r>
                    </a:p>
                  </a:txBody>
                  <a:tcPr marL="9525" marR="9525" marT="9525" marB="0" anchor="ctr"/>
                </a:tc>
                <a:tc>
                  <a:txBody>
                    <a:bodyPr/>
                    <a:lstStyle/>
                    <a:p>
                      <a:pPr algn="ctr" fontAlgn="ctr"/>
                      <a:r>
                        <a:rPr lang="ja-JP" altLang="en-US" sz="1100" b="1" i="0" u="none" strike="noStrike">
                          <a:solidFill>
                            <a:schemeClr val="tx1"/>
                          </a:solidFill>
                          <a:latin typeface="ＭＳ Ｐゴシック"/>
                        </a:rPr>
                        <a:t>発送</a:t>
                      </a:r>
                    </a:p>
                  </a:txBody>
                  <a:tcPr marL="9525" marR="9525" marT="9525" marB="0" anchor="ctr"/>
                </a:tc>
                <a:tc>
                  <a:txBody>
                    <a:bodyPr/>
                    <a:lstStyle/>
                    <a:p>
                      <a:pPr algn="l" fontAlgn="ctr"/>
                      <a:r>
                        <a:rPr lang="ja-JP" altLang="en-US" sz="1100" b="1" i="0" u="none" strike="noStrike">
                          <a:solidFill>
                            <a:schemeClr val="tx1"/>
                          </a:solidFill>
                          <a:latin typeface="ＭＳ Ｐゴシック"/>
                        </a:rPr>
                        <a:t>データ型</a:t>
                      </a:r>
                    </a:p>
                  </a:txBody>
                  <a:tcPr marL="9525" marR="9525" marT="9525" marB="0" anchor="ctr"/>
                </a:tc>
                <a:tc>
                  <a:txBody>
                    <a:bodyPr/>
                    <a:lstStyle/>
                    <a:p>
                      <a:pPr algn="ctr" fontAlgn="ctr"/>
                      <a:r>
                        <a:rPr lang="en-US" sz="1100" b="1" i="0" u="none" strike="noStrike">
                          <a:solidFill>
                            <a:schemeClr val="tx1"/>
                          </a:solidFill>
                          <a:latin typeface="ＭＳ Ｐゴシック"/>
                        </a:rPr>
                        <a:t>Null</a:t>
                      </a:r>
                      <a:r>
                        <a:rPr lang="ja-JP" altLang="en-US" sz="1100" b="1" i="0" u="none" strike="noStrike">
                          <a:solidFill>
                            <a:schemeClr val="tx1"/>
                          </a:solidFill>
                          <a:latin typeface="ＭＳ Ｐゴシック"/>
                        </a:rPr>
                        <a:t>許容</a:t>
                      </a:r>
                    </a:p>
                  </a:txBody>
                  <a:tcPr marL="9525" marR="9525" marT="9525" marB="0" anchor="ctr"/>
                </a:tc>
              </a:tr>
              <a:tr h="214314">
                <a:tc>
                  <a:txBody>
                    <a:bodyPr/>
                    <a:lstStyle/>
                    <a:p>
                      <a:pPr algn="l" fontAlgn="ctr"/>
                      <a:r>
                        <a:rPr lang="en-US" sz="1100" b="1" i="0" u="none" strike="noStrike">
                          <a:solidFill>
                            <a:schemeClr val="tx1"/>
                          </a:solidFill>
                          <a:latin typeface="ＭＳ Ｐゴシック"/>
                        </a:rPr>
                        <a:t>PK</a:t>
                      </a:r>
                    </a:p>
                  </a:txBody>
                  <a:tcPr marL="9525" marR="9525" marT="9525" marB="0" anchor="ctr"/>
                </a:tc>
                <a:tc>
                  <a:txBody>
                    <a:bodyPr/>
                    <a:lstStyle/>
                    <a:p>
                      <a:pPr algn="l" fontAlgn="ctr"/>
                      <a:r>
                        <a:rPr lang="en-US" sz="1100" b="1" i="0" u="none" strike="noStrike">
                          <a:solidFill>
                            <a:schemeClr val="tx1"/>
                          </a:solidFill>
                          <a:latin typeface="ＭＳ Ｐゴシック"/>
                        </a:rPr>
                        <a:t>ID</a:t>
                      </a:r>
                    </a:p>
                  </a:txBody>
                  <a:tcPr marL="9525" marR="9525" marT="9525" marB="0" anchor="ctr"/>
                </a:tc>
                <a:tc>
                  <a:txBody>
                    <a:bodyPr/>
                    <a:lstStyle/>
                    <a:p>
                      <a:pPr algn="l" fontAlgn="ctr"/>
                      <a:r>
                        <a:rPr lang="en-US" sz="1100" b="1" i="0" u="none" strike="noStrike">
                          <a:solidFill>
                            <a:schemeClr val="tx1"/>
                          </a:solidFill>
                          <a:latin typeface="ＭＳ Ｐゴシック"/>
                        </a:rPr>
                        <a:t>int</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伝票番号</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l" fontAlgn="ctr"/>
                      <a:r>
                        <a:rPr lang="ja-JP" altLang="en-US" sz="1100" b="1" i="0" u="none" strike="noStrike">
                          <a:solidFill>
                            <a:schemeClr val="tx1"/>
                          </a:solidFill>
                          <a:latin typeface="ＭＳ Ｐゴシック"/>
                        </a:rPr>
                        <a:t>　</a:t>
                      </a:r>
                    </a:p>
                  </a:txBody>
                  <a:tcPr marL="9525" marR="9525" marT="9525" marB="0" anchor="ctr"/>
                </a:tc>
              </a:tr>
              <a:tr h="251463">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発送種別</a:t>
                      </a:r>
                    </a:p>
                  </a:txBody>
                  <a:tcPr marL="9525" marR="9525" marT="9525" marB="0" anchor="ctr"/>
                </a:tc>
                <a:tc>
                  <a:txBody>
                    <a:bodyPr/>
                    <a:lstStyle/>
                    <a:p>
                      <a:pPr algn="l" fontAlgn="ctr"/>
                      <a:r>
                        <a:rPr lang="en-US" sz="1100" b="1" i="0" u="none" strike="noStrike">
                          <a:solidFill>
                            <a:schemeClr val="tx1"/>
                          </a:solidFill>
                          <a:latin typeface="ＭＳ Ｐゴシック"/>
                        </a:rPr>
                        <a:t>nvarchar(MAX)</a:t>
                      </a:r>
                    </a:p>
                  </a:txBody>
                  <a:tcPr marL="9525" marR="9525" marT="9525" marB="0" anchor="ctr"/>
                </a:tc>
                <a:tc>
                  <a:txBody>
                    <a:bodyPr/>
                    <a:lstStyle/>
                    <a:p>
                      <a:pPr algn="ctr" fontAlgn="ctr"/>
                      <a:r>
                        <a:rPr lang="en-US" sz="1100" b="1" i="0" u="none" strike="noStrike">
                          <a:solidFill>
                            <a:schemeClr val="tx1"/>
                          </a:solidFill>
                          <a:latin typeface="ＭＳ Ｐゴシック"/>
                        </a:rPr>
                        <a:t>TRUE</a:t>
                      </a:r>
                    </a:p>
                  </a:txBody>
                  <a:tcPr marL="9525" marR="9525" marT="9525" marB="0" anchor="ctr"/>
                </a:tc>
              </a:tr>
              <a:tr h="142876">
                <a:tc>
                  <a:txBody>
                    <a:bodyPr/>
                    <a:lstStyle/>
                    <a:p>
                      <a:pPr algn="l" fontAlgn="ctr"/>
                      <a:r>
                        <a:rPr lang="ja-JP" altLang="en-US" sz="1100" b="1" i="0" u="none" strike="noStrike">
                          <a:solidFill>
                            <a:schemeClr val="tx1"/>
                          </a:solidFill>
                          <a:latin typeface="ＭＳ Ｐゴシック"/>
                        </a:rPr>
                        <a:t>　</a:t>
                      </a:r>
                    </a:p>
                  </a:txBody>
                  <a:tcPr marL="9525" marR="9525" marT="9525" marB="0" anchor="ctr"/>
                </a:tc>
                <a:tc>
                  <a:txBody>
                    <a:bodyPr/>
                    <a:lstStyle/>
                    <a:p>
                      <a:pPr algn="l" fontAlgn="ctr"/>
                      <a:r>
                        <a:rPr lang="ja-JP" altLang="en-US" sz="1100" b="1" i="0" u="none" strike="noStrike">
                          <a:solidFill>
                            <a:schemeClr val="tx1"/>
                          </a:solidFill>
                          <a:latin typeface="ＭＳ Ｐゴシック"/>
                        </a:rPr>
                        <a:t>登録日時</a:t>
                      </a:r>
                    </a:p>
                  </a:txBody>
                  <a:tcPr marL="9525" marR="9525" marT="9525" marB="0" anchor="ctr"/>
                </a:tc>
                <a:tc>
                  <a:txBody>
                    <a:bodyPr/>
                    <a:lstStyle/>
                    <a:p>
                      <a:pPr algn="l" fontAlgn="ctr"/>
                      <a:r>
                        <a:rPr lang="en-US" sz="1100" b="1" i="0" u="none" strike="noStrike">
                          <a:solidFill>
                            <a:schemeClr val="tx1"/>
                          </a:solidFill>
                          <a:latin typeface="ＭＳ Ｐゴシック"/>
                        </a:rPr>
                        <a:t>datetime</a:t>
                      </a:r>
                    </a:p>
                  </a:txBody>
                  <a:tcPr marL="9525" marR="9525" marT="9525" marB="0" anchor="ctr"/>
                </a:tc>
                <a:tc>
                  <a:txBody>
                    <a:bodyPr/>
                    <a:lstStyle/>
                    <a:p>
                      <a:pPr algn="l" fontAlgn="ctr"/>
                      <a:r>
                        <a:rPr lang="ja-JP" altLang="en-US" sz="1100" b="1" i="0" u="none" strike="noStrike" dirty="0">
                          <a:solidFill>
                            <a:schemeClr val="tx1"/>
                          </a:solidFill>
                          <a:latin typeface="ＭＳ Ｐゴシック"/>
                        </a:rPr>
                        <a:t>　</a:t>
                      </a:r>
                    </a:p>
                  </a:txBody>
                  <a:tcPr marL="9525" marR="9525" marT="9525" marB="0"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アジェンタ</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はじめに</a:t>
            </a:r>
            <a:endParaRPr kumimoji="1" lang="en-US" altLang="ja-JP" dirty="0" smtClean="0"/>
          </a:p>
          <a:p>
            <a:r>
              <a:rPr lang="ja-JP" altLang="en-US" dirty="0" smtClean="0"/>
              <a:t>データベース設計をしてみよう</a:t>
            </a:r>
            <a:endParaRPr lang="en-US" altLang="ja-JP" dirty="0" smtClean="0"/>
          </a:p>
          <a:p>
            <a:pPr lvl="1"/>
            <a:r>
              <a:rPr kumimoji="1" lang="ja-JP" altLang="en-US" dirty="0" smtClean="0"/>
              <a:t>納品書システムのデータベースを作る</a:t>
            </a:r>
            <a:endParaRPr kumimoji="1" lang="en-US" altLang="ja-JP" dirty="0" smtClean="0"/>
          </a:p>
          <a:p>
            <a:r>
              <a:rPr kumimoji="1" lang="en-US" altLang="ja-JP" dirty="0" err="1" smtClean="0"/>
              <a:t>Linq</a:t>
            </a:r>
            <a:r>
              <a:rPr kumimoji="1" lang="en-US" altLang="ja-JP" dirty="0" smtClean="0"/>
              <a:t> to Entities</a:t>
            </a:r>
            <a:r>
              <a:rPr lang="ja-JP" altLang="en-US" dirty="0" smtClean="0"/>
              <a:t>で組んでみよう</a:t>
            </a:r>
            <a:endParaRPr lang="en-US" altLang="ja-JP" dirty="0" smtClean="0"/>
          </a:p>
          <a:p>
            <a:r>
              <a:rPr lang="en-US" altLang="ja-JP" dirty="0" err="1" smtClean="0"/>
              <a:t>Linq</a:t>
            </a:r>
            <a:r>
              <a:rPr lang="en-US" altLang="ja-JP" dirty="0" smtClean="0"/>
              <a:t> to Entities</a:t>
            </a:r>
            <a:r>
              <a:rPr lang="ja-JP" altLang="en-US" dirty="0" smtClean="0"/>
              <a:t>マッピング シナリオ</a:t>
            </a:r>
            <a:endParaRPr lang="en-US" altLang="ja-JP" dirty="0" smtClean="0"/>
          </a:p>
          <a:p>
            <a:r>
              <a:rPr kumimoji="1" lang="ja-JP" altLang="en-US" dirty="0" smtClean="0"/>
              <a:t>まとめ</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5" name="コンテンツ プレースホルダ 2"/>
          <p:cNvSpPr txBox="1">
            <a:spLocks/>
          </p:cNvSpPr>
          <p:nvPr/>
        </p:nvSpPr>
        <p:spPr bwMode="auto">
          <a:xfrm>
            <a:off x="357158" y="1052513"/>
            <a:ext cx="8286808" cy="494825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データベースダイアグラム</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pic>
        <p:nvPicPr>
          <p:cNvPr id="7" name="図 6" descr="納品データベース.jpg"/>
          <p:cNvPicPr>
            <a:picLocks noChangeAspect="1"/>
          </p:cNvPicPr>
          <p:nvPr/>
        </p:nvPicPr>
        <p:blipFill>
          <a:blip r:embed="rId2"/>
          <a:stretch>
            <a:fillRect/>
          </a:stretch>
        </p:blipFill>
        <p:spPr>
          <a:xfrm>
            <a:off x="785784" y="1574498"/>
            <a:ext cx="5940743" cy="4554569"/>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a:t>
            </a:r>
            <a:r>
              <a:rPr lang="ja-JP" altLang="en-US" dirty="0" smtClean="0"/>
              <a:t> で組んでみよう</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Linq</a:t>
            </a:r>
            <a:r>
              <a:rPr kumimoji="1" lang="ja-JP" altLang="en-US" dirty="0" smtClean="0"/>
              <a:t> </a:t>
            </a:r>
            <a:r>
              <a:rPr kumimoji="1" lang="en-US" altLang="ja-JP" dirty="0" smtClean="0"/>
              <a:t>to </a:t>
            </a:r>
            <a:r>
              <a:rPr lang="en-US" altLang="ja-JP" dirty="0" smtClean="0"/>
              <a:t>Entities</a:t>
            </a:r>
            <a:r>
              <a:rPr lang="ja-JP" altLang="en-US" dirty="0" smtClean="0"/>
              <a:t>のモデルを作る</a:t>
            </a:r>
            <a:endParaRPr kumimoji="1" lang="ja-JP" altLang="en-US" dirty="0"/>
          </a:p>
        </p:txBody>
      </p:sp>
      <p:pic>
        <p:nvPicPr>
          <p:cNvPr id="8" name="図 7" descr="納品データベース.jpg"/>
          <p:cNvPicPr>
            <a:picLocks noChangeAspect="1"/>
          </p:cNvPicPr>
          <p:nvPr/>
        </p:nvPicPr>
        <p:blipFill>
          <a:blip r:embed="rId3"/>
          <a:stretch>
            <a:fillRect/>
          </a:stretch>
        </p:blipFill>
        <p:spPr>
          <a:xfrm>
            <a:off x="5307168" y="1571612"/>
            <a:ext cx="3317558" cy="2543461"/>
          </a:xfrm>
          <a:prstGeom prst="rect">
            <a:avLst/>
          </a:prstGeom>
        </p:spPr>
      </p:pic>
      <p:pic>
        <p:nvPicPr>
          <p:cNvPr id="9" name="図 8" descr="納品LinqToEntities.jpg"/>
          <p:cNvPicPr>
            <a:picLocks noChangeAspect="1"/>
          </p:cNvPicPr>
          <p:nvPr/>
        </p:nvPicPr>
        <p:blipFill>
          <a:blip r:embed="rId4"/>
          <a:stretch>
            <a:fillRect/>
          </a:stretch>
        </p:blipFill>
        <p:spPr>
          <a:xfrm>
            <a:off x="285720" y="1571618"/>
            <a:ext cx="4958715" cy="5023866"/>
          </a:xfrm>
          <a:prstGeom prst="rect">
            <a:avLst/>
          </a:prstGeom>
        </p:spPr>
      </p:pic>
      <p:pic>
        <p:nvPicPr>
          <p:cNvPr id="10" name="図 9" descr="納品概念.jpg"/>
          <p:cNvPicPr>
            <a:picLocks noChangeAspect="1"/>
          </p:cNvPicPr>
          <p:nvPr/>
        </p:nvPicPr>
        <p:blipFill>
          <a:blip r:embed="rId5"/>
          <a:stretch>
            <a:fillRect/>
          </a:stretch>
        </p:blipFill>
        <p:spPr>
          <a:xfrm>
            <a:off x="5307168" y="4071942"/>
            <a:ext cx="3336798" cy="276225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バイディン</a:t>
            </a:r>
            <a:r>
              <a:rPr lang="ja-JP" altLang="en-US" dirty="0" smtClean="0"/>
              <a:t>グするためのコレクションの用意</a:t>
            </a:r>
            <a:endParaRPr kumimoji="1" lang="ja-JP" altLang="en-US" dirty="0"/>
          </a:p>
        </p:txBody>
      </p:sp>
      <p:sp>
        <p:nvSpPr>
          <p:cNvPr id="4" name="テキスト ボックス 3"/>
          <p:cNvSpPr txBox="1"/>
          <p:nvPr/>
        </p:nvSpPr>
        <p:spPr>
          <a:xfrm>
            <a:off x="428596" y="1500174"/>
            <a:ext cx="8286808" cy="4616648"/>
          </a:xfrm>
          <a:prstGeom prst="rect">
            <a:avLst/>
          </a:prstGeom>
          <a:noFill/>
        </p:spPr>
        <p:txBody>
          <a:bodyPr wrap="square" numCol="1" rtlCol="0">
            <a:spAutoFit/>
          </a:bodyPr>
          <a:lstStyle/>
          <a:p>
            <a:r>
              <a:rPr lang="en-US" altLang="ja-JP" sz="1050" dirty="0" smtClean="0"/>
              <a:t>namespace </a:t>
            </a:r>
            <a:r>
              <a:rPr lang="ja-JP" altLang="en-US" sz="1050" dirty="0" smtClean="0"/>
              <a:t>納品書</a:t>
            </a:r>
          </a:p>
          <a:p>
            <a:r>
              <a:rPr lang="en-US" altLang="ja-JP" sz="1050" dirty="0" smtClean="0"/>
              <a:t>{</a:t>
            </a:r>
          </a:p>
          <a:p>
            <a:r>
              <a:rPr lang="en-US" altLang="ja-JP" sz="1050" dirty="0" smtClean="0"/>
              <a:t>    partial class </a:t>
            </a:r>
            <a:r>
              <a:rPr lang="ja-JP" altLang="en-US" sz="1050" dirty="0" smtClean="0"/>
              <a:t>納品</a:t>
            </a:r>
          </a:p>
          <a:p>
            <a:r>
              <a:rPr lang="ja-JP" altLang="en-US" sz="1050" dirty="0" smtClean="0"/>
              <a:t>    </a:t>
            </a:r>
            <a:r>
              <a:rPr lang="en-US" altLang="ja-JP" sz="1050" dirty="0" smtClean="0"/>
              <a:t>{</a:t>
            </a:r>
          </a:p>
          <a:p>
            <a:r>
              <a:rPr lang="en-US" altLang="ja-JP" sz="1050" dirty="0" smtClean="0"/>
              <a:t>        private </a:t>
            </a:r>
            <a:r>
              <a:rPr lang="en-US" altLang="ja-JP" sz="1050" dirty="0" err="1" smtClean="0"/>
              <a:t>ObservableCollection</a:t>
            </a:r>
            <a:r>
              <a:rPr lang="en-US" altLang="ja-JP" sz="1050" dirty="0" smtClean="0"/>
              <a:t>&lt;</a:t>
            </a:r>
            <a:r>
              <a:rPr lang="ja-JP" altLang="en-US" sz="1050" dirty="0" smtClean="0"/>
              <a:t>納品明細</a:t>
            </a:r>
            <a:r>
              <a:rPr lang="en-US" altLang="ja-JP" sz="1050" dirty="0" smtClean="0"/>
              <a:t>&gt; _</a:t>
            </a:r>
            <a:r>
              <a:rPr lang="ja-JP" altLang="en-US" sz="1050" dirty="0" smtClean="0"/>
              <a:t>納品明細</a:t>
            </a:r>
            <a:r>
              <a:rPr lang="en-US" altLang="ja-JP" sz="1050" dirty="0" smtClean="0"/>
              <a:t>List;</a:t>
            </a:r>
          </a:p>
          <a:p>
            <a:r>
              <a:rPr lang="en-US" altLang="ja-JP" sz="1050" dirty="0" smtClean="0"/>
              <a:t>        public </a:t>
            </a:r>
            <a:r>
              <a:rPr lang="en-US" altLang="ja-JP" sz="1050" dirty="0" err="1" smtClean="0"/>
              <a:t>ObservableCollection</a:t>
            </a:r>
            <a:r>
              <a:rPr lang="en-US" altLang="ja-JP" sz="1050" dirty="0" smtClean="0"/>
              <a:t>&lt;</a:t>
            </a:r>
            <a:r>
              <a:rPr lang="ja-JP" altLang="en-US" sz="1050" dirty="0" smtClean="0"/>
              <a:t>納品明細</a:t>
            </a:r>
            <a:r>
              <a:rPr lang="en-US" altLang="ja-JP" sz="1050" dirty="0" smtClean="0"/>
              <a:t>&gt; </a:t>
            </a:r>
            <a:r>
              <a:rPr lang="ja-JP" altLang="en-US" sz="1050" dirty="0" smtClean="0"/>
              <a:t>納品明細</a:t>
            </a:r>
            <a:r>
              <a:rPr lang="en-US" altLang="ja-JP" sz="1050" dirty="0" smtClean="0"/>
              <a:t>List</a:t>
            </a:r>
          </a:p>
          <a:p>
            <a:r>
              <a:rPr lang="ja-JP" altLang="en-US" sz="1050" dirty="0" smtClean="0"/>
              <a:t>        </a:t>
            </a:r>
            <a:r>
              <a:rPr lang="en-US" altLang="ja-JP" sz="1050" dirty="0" smtClean="0"/>
              <a:t>{</a:t>
            </a:r>
          </a:p>
          <a:p>
            <a:r>
              <a:rPr lang="en-US" altLang="ja-JP" sz="1050" dirty="0" smtClean="0"/>
              <a:t>            get</a:t>
            </a:r>
          </a:p>
          <a:p>
            <a:r>
              <a:rPr lang="ja-JP" altLang="en-US" sz="1050" dirty="0" smtClean="0"/>
              <a:t>            </a:t>
            </a:r>
            <a:r>
              <a:rPr lang="en-US" altLang="ja-JP" sz="1050" dirty="0" smtClean="0"/>
              <a:t>{</a:t>
            </a:r>
          </a:p>
          <a:p>
            <a:r>
              <a:rPr lang="en-US" altLang="ja-JP" sz="1050" dirty="0" smtClean="0"/>
              <a:t>                return _</a:t>
            </a:r>
            <a:r>
              <a:rPr lang="ja-JP" altLang="en-US" sz="1050" dirty="0" smtClean="0"/>
              <a:t>納品明細</a:t>
            </a:r>
            <a:r>
              <a:rPr lang="en-US" altLang="ja-JP" sz="1050" dirty="0" smtClean="0"/>
              <a:t>List;</a:t>
            </a:r>
          </a:p>
          <a:p>
            <a:r>
              <a:rPr lang="ja-JP" altLang="en-US" sz="1050" dirty="0" smtClean="0"/>
              <a:t>            </a:t>
            </a:r>
            <a:r>
              <a:rPr lang="en-US" altLang="ja-JP" sz="1050" dirty="0" smtClean="0"/>
              <a:t>}</a:t>
            </a:r>
          </a:p>
          <a:p>
            <a:r>
              <a:rPr lang="ja-JP" altLang="en-US" sz="1050" dirty="0" smtClean="0"/>
              <a:t>        </a:t>
            </a:r>
            <a:r>
              <a:rPr lang="en-US" altLang="ja-JP" sz="1050" dirty="0" smtClean="0"/>
              <a:t>}</a:t>
            </a:r>
          </a:p>
          <a:p>
            <a:endParaRPr lang="ja-JP" altLang="en-US" sz="1050" dirty="0" smtClean="0"/>
          </a:p>
          <a:p>
            <a:r>
              <a:rPr lang="en-US" altLang="ja-JP" sz="1050" dirty="0" smtClean="0"/>
              <a:t>        private void </a:t>
            </a:r>
            <a:r>
              <a:rPr lang="ja-JP" altLang="en-US" sz="1050" dirty="0" smtClean="0"/>
              <a:t>納品明細</a:t>
            </a:r>
            <a:r>
              <a:rPr lang="en-US" altLang="ja-JP" sz="1050" dirty="0" smtClean="0"/>
              <a:t>List</a:t>
            </a:r>
            <a:r>
              <a:rPr lang="ja-JP" altLang="en-US" sz="1050" dirty="0" smtClean="0"/>
              <a:t>作成</a:t>
            </a:r>
            <a:r>
              <a:rPr lang="en-US" altLang="ja-JP" sz="1050" dirty="0" smtClean="0"/>
              <a:t>()</a:t>
            </a:r>
          </a:p>
          <a:p>
            <a:r>
              <a:rPr lang="ja-JP" altLang="en-US" sz="1050" dirty="0" smtClean="0"/>
              <a:t>        </a:t>
            </a:r>
            <a:r>
              <a:rPr lang="en-US" altLang="ja-JP" sz="1050" dirty="0" smtClean="0"/>
              <a:t>{</a:t>
            </a:r>
          </a:p>
          <a:p>
            <a:r>
              <a:rPr lang="en-US" altLang="ja-JP" sz="1050" dirty="0" smtClean="0"/>
              <a:t>            if (_</a:t>
            </a:r>
            <a:r>
              <a:rPr lang="ja-JP" altLang="en-US" sz="1050" dirty="0" smtClean="0"/>
              <a:t>納品明細</a:t>
            </a:r>
            <a:r>
              <a:rPr lang="en-US" altLang="ja-JP" sz="1050" dirty="0" smtClean="0"/>
              <a:t>List == null &amp;&amp; this.</a:t>
            </a:r>
            <a:r>
              <a:rPr lang="ja-JP" altLang="en-US" sz="1050" dirty="0" smtClean="0"/>
              <a:t>納品明細</a:t>
            </a:r>
            <a:r>
              <a:rPr lang="en-US" altLang="ja-JP" sz="1050" dirty="0" smtClean="0"/>
              <a:t> != null)</a:t>
            </a:r>
          </a:p>
          <a:p>
            <a:r>
              <a:rPr lang="ja-JP" altLang="en-US" sz="1050" dirty="0" smtClean="0"/>
              <a:t>            </a:t>
            </a:r>
            <a:r>
              <a:rPr lang="en-US" altLang="ja-JP" sz="1050" dirty="0" smtClean="0"/>
              <a:t>{</a:t>
            </a:r>
          </a:p>
          <a:p>
            <a:r>
              <a:rPr lang="ja-JP" altLang="en-US" sz="1050" dirty="0" smtClean="0"/>
              <a:t>                </a:t>
            </a:r>
            <a:r>
              <a:rPr lang="en-US" altLang="ja-JP" sz="1050" dirty="0" smtClean="0"/>
              <a:t>_</a:t>
            </a:r>
            <a:r>
              <a:rPr lang="ja-JP" altLang="en-US" sz="1050" dirty="0" smtClean="0"/>
              <a:t>納品明細</a:t>
            </a:r>
            <a:r>
              <a:rPr lang="en-US" altLang="ja-JP" sz="1050" dirty="0" smtClean="0"/>
              <a:t>List = new </a:t>
            </a:r>
            <a:r>
              <a:rPr lang="en-US" altLang="ja-JP" sz="1050" dirty="0" err="1" smtClean="0"/>
              <a:t>ObservableCollection</a:t>
            </a:r>
            <a:r>
              <a:rPr lang="en-US" altLang="ja-JP" sz="1050" dirty="0" smtClean="0"/>
              <a:t>&lt;</a:t>
            </a:r>
            <a:r>
              <a:rPr lang="ja-JP" altLang="en-US" sz="1050" dirty="0" smtClean="0"/>
              <a:t>納品明細</a:t>
            </a:r>
            <a:r>
              <a:rPr lang="en-US" altLang="ja-JP" sz="1050" dirty="0" smtClean="0"/>
              <a:t>&gt;();</a:t>
            </a:r>
          </a:p>
          <a:p>
            <a:r>
              <a:rPr lang="en-US" altLang="ja-JP" sz="1050" dirty="0" smtClean="0"/>
              <a:t>                </a:t>
            </a:r>
            <a:r>
              <a:rPr lang="en-US" altLang="ja-JP" sz="1050" dirty="0" err="1" smtClean="0"/>
              <a:t>foreach</a:t>
            </a:r>
            <a:r>
              <a:rPr lang="en-US" altLang="ja-JP" sz="1050" dirty="0" smtClean="0"/>
              <a:t> (</a:t>
            </a:r>
            <a:r>
              <a:rPr lang="ja-JP" altLang="en-US" sz="1050" dirty="0" smtClean="0"/>
              <a:t>納品明細</a:t>
            </a:r>
            <a:r>
              <a:rPr lang="en-US" altLang="ja-JP" sz="1050" dirty="0" smtClean="0"/>
              <a:t> item in this.</a:t>
            </a:r>
            <a:r>
              <a:rPr lang="ja-JP" altLang="en-US" sz="1050" dirty="0" smtClean="0"/>
              <a:t>納品明細</a:t>
            </a:r>
            <a:r>
              <a:rPr lang="en-US" altLang="ja-JP" sz="1050" dirty="0" smtClean="0"/>
              <a:t>)</a:t>
            </a:r>
          </a:p>
          <a:p>
            <a:r>
              <a:rPr lang="ja-JP" altLang="en-US" sz="1050" dirty="0" smtClean="0"/>
              <a:t>                </a:t>
            </a:r>
            <a:r>
              <a:rPr lang="en-US" altLang="ja-JP" sz="1050" dirty="0" smtClean="0"/>
              <a:t>{</a:t>
            </a:r>
          </a:p>
          <a:p>
            <a:r>
              <a:rPr lang="en-US" altLang="ja-JP" sz="1050" dirty="0" smtClean="0"/>
              <a:t>                    item.</a:t>
            </a:r>
            <a:r>
              <a:rPr lang="ja-JP" altLang="en-US" sz="1050" dirty="0" smtClean="0"/>
              <a:t>金額作成</a:t>
            </a:r>
            <a:r>
              <a:rPr lang="en-US" altLang="ja-JP" sz="1050" dirty="0" smtClean="0"/>
              <a:t>();</a:t>
            </a:r>
          </a:p>
          <a:p>
            <a:r>
              <a:rPr lang="en-US" altLang="ja-JP" sz="1050" dirty="0" smtClean="0"/>
              <a:t>                    </a:t>
            </a:r>
            <a:r>
              <a:rPr lang="en-US" altLang="ja-JP" sz="1050" dirty="0" err="1" smtClean="0"/>
              <a:t>item.PropertyChanged</a:t>
            </a:r>
            <a:r>
              <a:rPr lang="en-US" altLang="ja-JP" sz="1050" dirty="0" smtClean="0"/>
              <a:t> += new </a:t>
            </a:r>
            <a:r>
              <a:rPr lang="en-US" altLang="ja-JP" sz="1050" dirty="0" err="1" smtClean="0"/>
              <a:t>PropertyChangedEventHandler</a:t>
            </a:r>
            <a:r>
              <a:rPr lang="en-US" altLang="ja-JP" sz="1050" dirty="0" smtClean="0"/>
              <a:t>(</a:t>
            </a:r>
            <a:r>
              <a:rPr lang="ja-JP" altLang="en-US" sz="1050" dirty="0" smtClean="0"/>
              <a:t>納品明細</a:t>
            </a:r>
            <a:r>
              <a:rPr lang="en-US" altLang="ja-JP" sz="1050" dirty="0" smtClean="0"/>
              <a:t>_</a:t>
            </a:r>
            <a:r>
              <a:rPr lang="en-US" altLang="ja-JP" sz="1050" dirty="0" err="1" smtClean="0"/>
              <a:t>PropertyChanged</a:t>
            </a:r>
            <a:r>
              <a:rPr lang="en-US" altLang="ja-JP" sz="1050" dirty="0" smtClean="0"/>
              <a:t>);</a:t>
            </a:r>
          </a:p>
          <a:p>
            <a:r>
              <a:rPr lang="ja-JP" altLang="en-US" sz="1050" dirty="0" smtClean="0"/>
              <a:t>                    </a:t>
            </a:r>
            <a:r>
              <a:rPr lang="en-US" altLang="ja-JP" sz="1050" dirty="0" smtClean="0"/>
              <a:t>_</a:t>
            </a:r>
            <a:r>
              <a:rPr lang="ja-JP" altLang="en-US" sz="1050" dirty="0" smtClean="0"/>
              <a:t>納品明細</a:t>
            </a:r>
            <a:r>
              <a:rPr lang="en-US" altLang="ja-JP" sz="1050" dirty="0" err="1" smtClean="0"/>
              <a:t>List.Add</a:t>
            </a:r>
            <a:r>
              <a:rPr lang="en-US" altLang="ja-JP" sz="1050" dirty="0" smtClean="0"/>
              <a:t>(item);</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ja-JP" altLang="en-US" sz="1050" dirty="0" smtClean="0"/>
              <a:t>        </a:t>
            </a:r>
            <a:r>
              <a:rPr lang="en-US" altLang="ja-JP" sz="1050" dirty="0" smtClean="0"/>
              <a:t>}</a:t>
            </a:r>
            <a:endParaRPr lang="ja-JP" altLang="en-US" sz="1050" dirty="0" smtClean="0"/>
          </a:p>
          <a:p>
            <a:r>
              <a:rPr lang="en-US" altLang="ja-JP" sz="1050" dirty="0" smtClean="0"/>
              <a:t>  </a:t>
            </a:r>
            <a:r>
              <a:rPr lang="ja-JP" altLang="en-US" sz="1050" dirty="0" smtClean="0"/>
              <a:t>   </a:t>
            </a:r>
            <a:r>
              <a:rPr lang="en-US" altLang="ja-JP" sz="1050" dirty="0" smtClean="0"/>
              <a:t>}</a:t>
            </a:r>
          </a:p>
          <a:p>
            <a:r>
              <a:rPr lang="en-US" altLang="ja-JP" sz="1050" dirty="0" smtClean="0"/>
              <a:t>}</a:t>
            </a:r>
            <a:endParaRPr kumimoji="1" lang="ja-JP" altLang="en-US" sz="1050" dirty="0"/>
          </a:p>
        </p:txBody>
      </p:sp>
      <p:sp>
        <p:nvSpPr>
          <p:cNvPr id="5" name="四角形吹き出し 4"/>
          <p:cNvSpPr/>
          <p:nvPr/>
        </p:nvSpPr>
        <p:spPr>
          <a:xfrm>
            <a:off x="4786314" y="2000240"/>
            <a:ext cx="3143272" cy="612648"/>
          </a:xfrm>
          <a:prstGeom prst="wedgeRectCallout">
            <a:avLst>
              <a:gd name="adj1" fmla="val -66510"/>
              <a:gd name="adj2" fmla="val -508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dirty="0" err="1" smtClean="0"/>
              <a:t>ObservableCollection</a:t>
            </a:r>
            <a:r>
              <a:rPr lang="ja-JP" altLang="en-US" dirty="0" smtClean="0"/>
              <a:t> を作る</a:t>
            </a:r>
            <a:endParaRPr kumimoji="1" lang="ja-JP" altLang="en-US" dirty="0"/>
          </a:p>
        </p:txBody>
      </p:sp>
      <p:sp>
        <p:nvSpPr>
          <p:cNvPr id="6" name="四角形吹き出し 5"/>
          <p:cNvSpPr/>
          <p:nvPr/>
        </p:nvSpPr>
        <p:spPr>
          <a:xfrm>
            <a:off x="4857752" y="5214950"/>
            <a:ext cx="3143272" cy="612648"/>
          </a:xfrm>
          <a:prstGeom prst="wedgeRectCallout">
            <a:avLst>
              <a:gd name="adj1" fmla="val -112067"/>
              <a:gd name="adj2" fmla="val -50145"/>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smtClean="0"/>
              <a:t>納品明細の参照を追加する</a:t>
            </a:r>
            <a:endParaRPr kumimoji="1" lang="ja-JP" altLang="en-US" dirty="0"/>
          </a:p>
        </p:txBody>
      </p:sp>
      <p:sp>
        <p:nvSpPr>
          <p:cNvPr id="7" name="四角形吹き出し 6"/>
          <p:cNvSpPr/>
          <p:nvPr/>
        </p:nvSpPr>
        <p:spPr>
          <a:xfrm>
            <a:off x="4786314" y="3429000"/>
            <a:ext cx="3143272" cy="898400"/>
          </a:xfrm>
          <a:prstGeom prst="wedgeRectCallout">
            <a:avLst>
              <a:gd name="adj1" fmla="val -90660"/>
              <a:gd name="adj2" fmla="val 11075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dirty="0" smtClean="0"/>
              <a:t>合計計算のために </a:t>
            </a:r>
            <a:r>
              <a:rPr lang="en-US" altLang="ja-JP" dirty="0" err="1" smtClean="0"/>
              <a:t>PropertyChanged</a:t>
            </a:r>
            <a:r>
              <a:rPr lang="ja-JP" altLang="en-US" dirty="0" smtClean="0"/>
              <a:t> </a:t>
            </a:r>
            <a:endParaRPr lang="en-US" altLang="ja-JP" dirty="0" smtClean="0"/>
          </a:p>
          <a:p>
            <a:pPr algn="ctr"/>
            <a:r>
              <a:rPr lang="ja-JP" altLang="en-US" dirty="0" smtClean="0"/>
              <a:t>イベントを拾う</a:t>
            </a:r>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計算列を </a:t>
            </a:r>
            <a:r>
              <a:rPr kumimoji="1" lang="en-US" altLang="ja-JP" dirty="0" smtClean="0"/>
              <a:t>partial </a:t>
            </a:r>
            <a:r>
              <a:rPr kumimoji="1" lang="ja-JP" altLang="en-US" dirty="0" smtClean="0"/>
              <a:t>でコーディング</a:t>
            </a:r>
            <a:endParaRPr kumimoji="1" lang="ja-JP" altLang="en-US" dirty="0"/>
          </a:p>
        </p:txBody>
      </p:sp>
      <p:sp>
        <p:nvSpPr>
          <p:cNvPr id="4" name="テキスト ボックス 3"/>
          <p:cNvSpPr txBox="1"/>
          <p:nvPr/>
        </p:nvSpPr>
        <p:spPr>
          <a:xfrm>
            <a:off x="357158" y="1643050"/>
            <a:ext cx="8215370" cy="4357718"/>
          </a:xfrm>
          <a:prstGeom prst="rect">
            <a:avLst/>
          </a:prstGeom>
          <a:noFill/>
        </p:spPr>
        <p:txBody>
          <a:bodyPr wrap="square" numCol="2" rtlCol="0">
            <a:spAutoFit/>
          </a:bodyPr>
          <a:lstStyle/>
          <a:p>
            <a:r>
              <a:rPr lang="en-US" altLang="ja-JP" sz="1050" dirty="0" smtClean="0"/>
              <a:t>namespace </a:t>
            </a:r>
            <a:r>
              <a:rPr lang="ja-JP" altLang="en-US" sz="1050" dirty="0" smtClean="0"/>
              <a:t>納品書</a:t>
            </a:r>
          </a:p>
          <a:p>
            <a:r>
              <a:rPr lang="en-US" altLang="ja-JP" sz="1050" dirty="0" smtClean="0"/>
              <a:t>{</a:t>
            </a:r>
          </a:p>
          <a:p>
            <a:r>
              <a:rPr lang="en-US" altLang="ja-JP" sz="1050" dirty="0" smtClean="0"/>
              <a:t>    partial class </a:t>
            </a:r>
            <a:r>
              <a:rPr lang="ja-JP" altLang="en-US" sz="1050" dirty="0" smtClean="0"/>
              <a:t>納品</a:t>
            </a:r>
          </a:p>
          <a:p>
            <a:r>
              <a:rPr lang="ja-JP" altLang="en-US" sz="1050" dirty="0" smtClean="0"/>
              <a:t>    </a:t>
            </a:r>
            <a:r>
              <a:rPr lang="en-US" altLang="ja-JP" sz="1050" dirty="0" smtClean="0"/>
              <a:t>{</a:t>
            </a:r>
          </a:p>
          <a:p>
            <a:r>
              <a:rPr lang="en-US" altLang="ja-JP" sz="1050" dirty="0" smtClean="0"/>
              <a:t>        private double _</a:t>
            </a:r>
            <a:r>
              <a:rPr lang="ja-JP" altLang="en-US" sz="1050" dirty="0" smtClean="0"/>
              <a:t>合計金額</a:t>
            </a:r>
            <a:r>
              <a:rPr lang="en-US" altLang="ja-JP" sz="1050" dirty="0" smtClean="0"/>
              <a:t>;</a:t>
            </a:r>
          </a:p>
          <a:p>
            <a:r>
              <a:rPr lang="en-US" altLang="ja-JP" sz="1050" dirty="0" smtClean="0"/>
              <a:t>        public double </a:t>
            </a:r>
            <a:r>
              <a:rPr lang="ja-JP" altLang="en-US" sz="1050" dirty="0" smtClean="0"/>
              <a:t>合計金額</a:t>
            </a:r>
          </a:p>
          <a:p>
            <a:r>
              <a:rPr lang="ja-JP" altLang="en-US" sz="1050" dirty="0" smtClean="0"/>
              <a:t>        </a:t>
            </a:r>
            <a:r>
              <a:rPr lang="en-US" altLang="ja-JP" sz="1050" dirty="0" smtClean="0"/>
              <a:t>{</a:t>
            </a:r>
          </a:p>
          <a:p>
            <a:r>
              <a:rPr lang="en-US" altLang="ja-JP" sz="1050" dirty="0" smtClean="0"/>
              <a:t>            get { return _</a:t>
            </a:r>
            <a:r>
              <a:rPr lang="ja-JP" altLang="en-US" sz="1050" dirty="0" smtClean="0"/>
              <a:t>合計金額</a:t>
            </a:r>
            <a:r>
              <a:rPr lang="en-US" altLang="ja-JP" sz="1050" dirty="0" smtClean="0"/>
              <a:t>; }</a:t>
            </a:r>
          </a:p>
          <a:p>
            <a:r>
              <a:rPr lang="en-US" altLang="ja-JP" sz="1050" dirty="0" smtClean="0"/>
              <a:t>            set { </a:t>
            </a:r>
            <a:r>
              <a:rPr lang="en-US" altLang="ja-JP" sz="1050" dirty="0" err="1" smtClean="0"/>
              <a:t>OnPropertyChanging</a:t>
            </a:r>
            <a:r>
              <a:rPr lang="en-US" altLang="ja-JP" sz="1050" dirty="0" smtClean="0"/>
              <a:t>("</a:t>
            </a:r>
            <a:r>
              <a:rPr lang="ja-JP" altLang="en-US" sz="1050" dirty="0" smtClean="0"/>
              <a:t>合計金額</a:t>
            </a:r>
            <a:r>
              <a:rPr lang="en-US" altLang="ja-JP" sz="1050" dirty="0" smtClean="0"/>
              <a:t>"); _</a:t>
            </a:r>
            <a:r>
              <a:rPr lang="ja-JP" altLang="en-US" sz="1050" dirty="0" smtClean="0"/>
              <a:t>合計金額</a:t>
            </a:r>
            <a:r>
              <a:rPr lang="en-US" altLang="ja-JP" sz="1050" dirty="0" smtClean="0"/>
              <a:t> = value; </a:t>
            </a:r>
            <a:r>
              <a:rPr lang="en-US" altLang="ja-JP" sz="1050" dirty="0" err="1" smtClean="0"/>
              <a:t>OnPropertyChanged</a:t>
            </a:r>
            <a:r>
              <a:rPr lang="en-US" altLang="ja-JP" sz="1050" dirty="0" smtClean="0"/>
              <a:t>("</a:t>
            </a:r>
            <a:r>
              <a:rPr lang="ja-JP" altLang="en-US" sz="1050" dirty="0" smtClean="0"/>
              <a:t>合計金額</a:t>
            </a:r>
            <a:r>
              <a:rPr lang="en-US" altLang="ja-JP" sz="1050" dirty="0" smtClean="0"/>
              <a:t>"); }</a:t>
            </a:r>
          </a:p>
          <a:p>
            <a:r>
              <a:rPr lang="ja-JP" altLang="en-US" sz="1050" dirty="0" smtClean="0"/>
              <a:t>        </a:t>
            </a:r>
            <a:r>
              <a:rPr lang="en-US" altLang="ja-JP" sz="1050" dirty="0" smtClean="0"/>
              <a:t>}</a:t>
            </a:r>
          </a:p>
          <a:p>
            <a:r>
              <a:rPr lang="en-US" altLang="ja-JP" sz="1050" dirty="0" smtClean="0"/>
              <a:t>        private double _</a:t>
            </a:r>
            <a:r>
              <a:rPr lang="ja-JP" altLang="en-US" sz="1050" dirty="0" smtClean="0"/>
              <a:t>消費税額</a:t>
            </a:r>
            <a:r>
              <a:rPr lang="en-US" altLang="ja-JP" sz="1050" dirty="0" smtClean="0"/>
              <a:t>;</a:t>
            </a:r>
          </a:p>
          <a:p>
            <a:r>
              <a:rPr lang="en-US" altLang="ja-JP" sz="1050" dirty="0" smtClean="0"/>
              <a:t>        public double </a:t>
            </a:r>
            <a:r>
              <a:rPr lang="ja-JP" altLang="en-US" sz="1050" dirty="0" smtClean="0"/>
              <a:t>消費税額</a:t>
            </a:r>
          </a:p>
          <a:p>
            <a:r>
              <a:rPr lang="ja-JP" altLang="en-US" sz="1050" dirty="0" smtClean="0"/>
              <a:t>        </a:t>
            </a:r>
            <a:r>
              <a:rPr lang="en-US" altLang="ja-JP" sz="1050" dirty="0" smtClean="0"/>
              <a:t>{</a:t>
            </a:r>
          </a:p>
          <a:p>
            <a:r>
              <a:rPr lang="en-US" altLang="ja-JP" sz="1050" dirty="0" smtClean="0"/>
              <a:t>            get { return _</a:t>
            </a:r>
            <a:r>
              <a:rPr lang="ja-JP" altLang="en-US" sz="1050" dirty="0" smtClean="0"/>
              <a:t>消費税額</a:t>
            </a:r>
            <a:r>
              <a:rPr lang="en-US" altLang="ja-JP" sz="1050" dirty="0" smtClean="0"/>
              <a:t>; }</a:t>
            </a:r>
          </a:p>
          <a:p>
            <a:r>
              <a:rPr lang="en-US" altLang="ja-JP" sz="1050" dirty="0" smtClean="0"/>
              <a:t>            set { </a:t>
            </a:r>
            <a:r>
              <a:rPr lang="en-US" altLang="ja-JP" sz="1050" dirty="0" err="1" smtClean="0"/>
              <a:t>OnPropertyChanging</a:t>
            </a:r>
            <a:r>
              <a:rPr lang="en-US" altLang="ja-JP" sz="1050" dirty="0" smtClean="0"/>
              <a:t>("</a:t>
            </a:r>
            <a:r>
              <a:rPr lang="ja-JP" altLang="en-US" sz="1050" dirty="0" smtClean="0"/>
              <a:t>消費税額</a:t>
            </a:r>
            <a:r>
              <a:rPr lang="en-US" altLang="ja-JP" sz="1050" dirty="0" smtClean="0"/>
              <a:t>"); _</a:t>
            </a:r>
            <a:r>
              <a:rPr lang="ja-JP" altLang="en-US" sz="1050" dirty="0" smtClean="0"/>
              <a:t>消費税額</a:t>
            </a:r>
            <a:r>
              <a:rPr lang="en-US" altLang="ja-JP" sz="1050" dirty="0" smtClean="0"/>
              <a:t> = value; </a:t>
            </a:r>
            <a:r>
              <a:rPr lang="en-US" altLang="ja-JP" sz="1050" dirty="0" err="1" smtClean="0"/>
              <a:t>OnPropertyChanged</a:t>
            </a:r>
            <a:r>
              <a:rPr lang="en-US" altLang="ja-JP" sz="1050" dirty="0" smtClean="0"/>
              <a:t>("</a:t>
            </a:r>
            <a:r>
              <a:rPr lang="ja-JP" altLang="en-US" sz="1050" dirty="0" smtClean="0"/>
              <a:t>消費税額</a:t>
            </a:r>
            <a:r>
              <a:rPr lang="en-US" altLang="ja-JP" sz="1050" dirty="0" smtClean="0"/>
              <a:t>"); }</a:t>
            </a:r>
          </a:p>
          <a:p>
            <a:r>
              <a:rPr lang="ja-JP" altLang="en-US" sz="1050" dirty="0" smtClean="0"/>
              <a:t>        </a:t>
            </a:r>
            <a:r>
              <a:rPr lang="en-US" altLang="ja-JP" sz="1050" dirty="0" smtClean="0"/>
              <a:t>}</a:t>
            </a:r>
          </a:p>
          <a:p>
            <a:r>
              <a:rPr lang="en-US" altLang="ja-JP" sz="1050" dirty="0" smtClean="0"/>
              <a:t>        private double _</a:t>
            </a:r>
            <a:r>
              <a:rPr lang="ja-JP" altLang="en-US" sz="1050" dirty="0" smtClean="0"/>
              <a:t>税込合計額</a:t>
            </a:r>
            <a:r>
              <a:rPr lang="en-US" altLang="ja-JP" sz="1050" dirty="0" smtClean="0"/>
              <a:t>;</a:t>
            </a:r>
          </a:p>
          <a:p>
            <a:r>
              <a:rPr lang="en-US" altLang="ja-JP" sz="1050" dirty="0" smtClean="0"/>
              <a:t>        public double </a:t>
            </a:r>
            <a:r>
              <a:rPr lang="ja-JP" altLang="en-US" sz="1050" dirty="0" smtClean="0"/>
              <a:t>税込合計額</a:t>
            </a:r>
          </a:p>
          <a:p>
            <a:r>
              <a:rPr lang="ja-JP" altLang="en-US" sz="1050" dirty="0" smtClean="0"/>
              <a:t>        </a:t>
            </a:r>
            <a:r>
              <a:rPr lang="en-US" altLang="ja-JP" sz="1050" dirty="0" smtClean="0"/>
              <a:t>{</a:t>
            </a:r>
          </a:p>
          <a:p>
            <a:r>
              <a:rPr lang="en-US" altLang="ja-JP" sz="1050" dirty="0" smtClean="0"/>
              <a:t>            get { return _</a:t>
            </a:r>
            <a:r>
              <a:rPr lang="ja-JP" altLang="en-US" sz="1050" dirty="0" smtClean="0"/>
              <a:t>税込合計額</a:t>
            </a:r>
            <a:r>
              <a:rPr lang="en-US" altLang="ja-JP" sz="1050" dirty="0" smtClean="0"/>
              <a:t>; }</a:t>
            </a:r>
          </a:p>
          <a:p>
            <a:r>
              <a:rPr lang="en-US" altLang="ja-JP" sz="1050" dirty="0" smtClean="0"/>
              <a:t>            set { </a:t>
            </a:r>
            <a:r>
              <a:rPr lang="en-US" altLang="ja-JP" sz="1050" dirty="0" err="1" smtClean="0"/>
              <a:t>OnPropertyChanging</a:t>
            </a:r>
            <a:r>
              <a:rPr lang="en-US" altLang="ja-JP" sz="1050" dirty="0" smtClean="0"/>
              <a:t>("</a:t>
            </a:r>
            <a:r>
              <a:rPr lang="ja-JP" altLang="en-US" sz="1050" dirty="0" smtClean="0"/>
              <a:t>税込合計額</a:t>
            </a:r>
            <a:r>
              <a:rPr lang="en-US" altLang="ja-JP" sz="1050" dirty="0" smtClean="0"/>
              <a:t>"); _</a:t>
            </a:r>
            <a:r>
              <a:rPr lang="ja-JP" altLang="en-US" sz="1050" dirty="0" smtClean="0"/>
              <a:t>税込合計額</a:t>
            </a:r>
            <a:r>
              <a:rPr lang="en-US" altLang="ja-JP" sz="1050" dirty="0" smtClean="0"/>
              <a:t> = value; </a:t>
            </a:r>
            <a:r>
              <a:rPr lang="en-US" altLang="ja-JP" sz="1050" dirty="0" err="1" smtClean="0"/>
              <a:t>OnPropertyChanged</a:t>
            </a:r>
            <a:r>
              <a:rPr lang="en-US" altLang="ja-JP" sz="1050" dirty="0" smtClean="0"/>
              <a:t>("</a:t>
            </a:r>
            <a:r>
              <a:rPr lang="ja-JP" altLang="en-US" sz="1050" dirty="0" smtClean="0"/>
              <a:t>税込合計額</a:t>
            </a:r>
            <a:r>
              <a:rPr lang="en-US" altLang="ja-JP" sz="1050" dirty="0" smtClean="0"/>
              <a:t>"); }</a:t>
            </a:r>
          </a:p>
          <a:p>
            <a:r>
              <a:rPr lang="ja-JP" altLang="en-US" sz="1050" dirty="0" smtClean="0"/>
              <a:t>        </a:t>
            </a:r>
            <a:r>
              <a:rPr lang="en-US" altLang="ja-JP" sz="1050" dirty="0" smtClean="0"/>
              <a:t>}</a:t>
            </a:r>
          </a:p>
          <a:p>
            <a:r>
              <a:rPr lang="en-US" altLang="ja-JP" sz="1050" dirty="0" smtClean="0"/>
              <a:t>}</a:t>
            </a:r>
          </a:p>
          <a:p>
            <a:r>
              <a:rPr lang="en-US" altLang="ja-JP" sz="1050" dirty="0" smtClean="0"/>
              <a:t>    partial class </a:t>
            </a:r>
            <a:r>
              <a:rPr lang="ja-JP" altLang="en-US" sz="1050" dirty="0" smtClean="0"/>
              <a:t>納品明細</a:t>
            </a:r>
          </a:p>
          <a:p>
            <a:r>
              <a:rPr lang="ja-JP" altLang="en-US" sz="1050" dirty="0" smtClean="0"/>
              <a:t>    </a:t>
            </a:r>
            <a:r>
              <a:rPr lang="en-US" altLang="ja-JP" sz="1050" dirty="0" smtClean="0"/>
              <a:t>{</a:t>
            </a:r>
          </a:p>
          <a:p>
            <a:r>
              <a:rPr lang="en-US" altLang="ja-JP" sz="1050" dirty="0" smtClean="0"/>
              <a:t>        private double _</a:t>
            </a:r>
            <a:r>
              <a:rPr lang="ja-JP" altLang="en-US" sz="1050" dirty="0" smtClean="0"/>
              <a:t>金額</a:t>
            </a:r>
            <a:r>
              <a:rPr lang="en-US" altLang="ja-JP" sz="1050" dirty="0" smtClean="0"/>
              <a:t>;</a:t>
            </a:r>
          </a:p>
          <a:p>
            <a:r>
              <a:rPr lang="en-US" altLang="ja-JP" sz="1050" dirty="0" smtClean="0"/>
              <a:t>        public double </a:t>
            </a:r>
            <a:r>
              <a:rPr lang="ja-JP" altLang="en-US" sz="1050" dirty="0" smtClean="0"/>
              <a:t>金額</a:t>
            </a:r>
          </a:p>
          <a:p>
            <a:r>
              <a:rPr lang="ja-JP" altLang="en-US" sz="1050" dirty="0" smtClean="0"/>
              <a:t>        </a:t>
            </a:r>
            <a:r>
              <a:rPr lang="en-US" altLang="ja-JP" sz="1050" dirty="0" smtClean="0"/>
              <a:t>{</a:t>
            </a:r>
          </a:p>
          <a:p>
            <a:r>
              <a:rPr lang="en-US" altLang="ja-JP" sz="1050" dirty="0" smtClean="0"/>
              <a:t>            get { return _</a:t>
            </a:r>
            <a:r>
              <a:rPr lang="ja-JP" altLang="en-US" sz="1050" dirty="0" smtClean="0"/>
              <a:t>金額</a:t>
            </a:r>
            <a:r>
              <a:rPr lang="en-US" altLang="ja-JP" sz="1050" dirty="0" smtClean="0"/>
              <a:t>; }</a:t>
            </a:r>
          </a:p>
          <a:p>
            <a:r>
              <a:rPr lang="en-US" altLang="ja-JP" sz="1050" dirty="0" smtClean="0"/>
              <a:t>            set { </a:t>
            </a:r>
            <a:r>
              <a:rPr lang="en-US" altLang="ja-JP" sz="1050" dirty="0" err="1" smtClean="0"/>
              <a:t>OnPropertyChanging</a:t>
            </a:r>
            <a:r>
              <a:rPr lang="en-US" altLang="ja-JP" sz="1050" dirty="0" smtClean="0"/>
              <a:t>("</a:t>
            </a:r>
            <a:r>
              <a:rPr lang="ja-JP" altLang="en-US" sz="1050" dirty="0" smtClean="0"/>
              <a:t>金額</a:t>
            </a:r>
            <a:r>
              <a:rPr lang="en-US" altLang="ja-JP" sz="1050" dirty="0" smtClean="0"/>
              <a:t>"); _</a:t>
            </a:r>
            <a:r>
              <a:rPr lang="ja-JP" altLang="en-US" sz="1050" dirty="0" smtClean="0"/>
              <a:t>金額</a:t>
            </a:r>
            <a:r>
              <a:rPr lang="en-US" altLang="ja-JP" sz="1050" dirty="0" smtClean="0"/>
              <a:t> = value; </a:t>
            </a:r>
            <a:r>
              <a:rPr lang="en-US" altLang="ja-JP" sz="1050" dirty="0" err="1" smtClean="0"/>
              <a:t>OnPropertyChanged</a:t>
            </a:r>
            <a:r>
              <a:rPr lang="en-US" altLang="ja-JP" sz="1050" dirty="0" smtClean="0"/>
              <a:t>("</a:t>
            </a:r>
            <a:r>
              <a:rPr lang="ja-JP" altLang="en-US" sz="1050" dirty="0" smtClean="0"/>
              <a:t>金額</a:t>
            </a:r>
            <a:r>
              <a:rPr lang="en-US" altLang="ja-JP" sz="1050" dirty="0" smtClean="0"/>
              <a:t>"); }</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en-US" altLang="ja-JP" sz="1050" dirty="0" smtClean="0"/>
              <a:t>}</a:t>
            </a:r>
          </a:p>
        </p:txBody>
      </p:sp>
      <p:sp>
        <p:nvSpPr>
          <p:cNvPr id="5" name="四角形吹き出し 4"/>
          <p:cNvSpPr/>
          <p:nvPr/>
        </p:nvSpPr>
        <p:spPr>
          <a:xfrm>
            <a:off x="4857752" y="3857628"/>
            <a:ext cx="3143272" cy="612648"/>
          </a:xfrm>
          <a:prstGeom prst="wedgeRectCallout">
            <a:avLst>
              <a:gd name="adj1" fmla="val -118104"/>
              <a:gd name="adj2" fmla="val -162790"/>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dirty="0" err="1" smtClean="0"/>
              <a:t>OnPropertyChanging</a:t>
            </a:r>
            <a:r>
              <a:rPr lang="ja-JP" altLang="en-US" dirty="0" smtClean="0"/>
              <a:t> や</a:t>
            </a:r>
            <a:endParaRPr lang="en-US" altLang="ja-JP" dirty="0" smtClean="0"/>
          </a:p>
          <a:p>
            <a:pPr algn="ctr"/>
            <a:r>
              <a:rPr lang="en-US" altLang="ja-JP" dirty="0" err="1" smtClean="0"/>
              <a:t>OnPropertyChanged</a:t>
            </a:r>
            <a:r>
              <a:rPr lang="ja-JP" altLang="en-US" dirty="0" smtClean="0"/>
              <a:t> を呼ぶ</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計算列の実際の計算</a:t>
            </a:r>
            <a:endParaRPr kumimoji="1" lang="ja-JP" altLang="en-US" dirty="0"/>
          </a:p>
        </p:txBody>
      </p:sp>
      <p:sp>
        <p:nvSpPr>
          <p:cNvPr id="4" name="テキスト ボックス 3"/>
          <p:cNvSpPr txBox="1"/>
          <p:nvPr/>
        </p:nvSpPr>
        <p:spPr>
          <a:xfrm>
            <a:off x="357158" y="1643050"/>
            <a:ext cx="8215370" cy="3857652"/>
          </a:xfrm>
          <a:prstGeom prst="rect">
            <a:avLst/>
          </a:prstGeom>
          <a:noFill/>
        </p:spPr>
        <p:txBody>
          <a:bodyPr wrap="square" numCol="2" rtlCol="0">
            <a:spAutoFit/>
          </a:bodyPr>
          <a:lstStyle/>
          <a:p>
            <a:r>
              <a:rPr lang="en-US" altLang="ja-JP" sz="1050" dirty="0" smtClean="0"/>
              <a:t>namespace </a:t>
            </a:r>
            <a:r>
              <a:rPr lang="ja-JP" altLang="en-US" sz="1050" dirty="0" smtClean="0"/>
              <a:t>納品書</a:t>
            </a:r>
          </a:p>
          <a:p>
            <a:r>
              <a:rPr lang="en-US" altLang="ja-JP" sz="1050" dirty="0" smtClean="0"/>
              <a:t>{</a:t>
            </a:r>
          </a:p>
          <a:p>
            <a:r>
              <a:rPr lang="en-US" altLang="ja-JP" sz="1050" dirty="0" smtClean="0"/>
              <a:t>        void </a:t>
            </a:r>
            <a:r>
              <a:rPr lang="ja-JP" altLang="en-US" sz="1050" dirty="0" smtClean="0"/>
              <a:t>納品明細</a:t>
            </a:r>
            <a:r>
              <a:rPr lang="en-US" altLang="ja-JP" sz="1050" dirty="0" smtClean="0"/>
              <a:t>_</a:t>
            </a:r>
            <a:r>
              <a:rPr lang="en-US" altLang="ja-JP" sz="1050" dirty="0" err="1" smtClean="0"/>
              <a:t>PropertyChanged</a:t>
            </a:r>
            <a:r>
              <a:rPr lang="en-US" altLang="ja-JP" sz="1050" dirty="0" smtClean="0"/>
              <a:t>(object sender, </a:t>
            </a:r>
            <a:r>
              <a:rPr lang="en-US" altLang="ja-JP" sz="1050" dirty="0" err="1" smtClean="0"/>
              <a:t>PropertyChangedEventArgs</a:t>
            </a:r>
            <a:r>
              <a:rPr lang="en-US" altLang="ja-JP" sz="1050" dirty="0" smtClean="0"/>
              <a:t> e)</a:t>
            </a:r>
          </a:p>
          <a:p>
            <a:r>
              <a:rPr lang="ja-JP" altLang="en-US" sz="1050" dirty="0" smtClean="0"/>
              <a:t>        </a:t>
            </a:r>
            <a:r>
              <a:rPr lang="en-US" altLang="ja-JP" sz="1050" dirty="0" smtClean="0"/>
              <a:t>{</a:t>
            </a:r>
          </a:p>
          <a:p>
            <a:r>
              <a:rPr lang="en-US" altLang="ja-JP" sz="1050" dirty="0" smtClean="0"/>
              <a:t>            if (</a:t>
            </a:r>
            <a:r>
              <a:rPr lang="en-US" altLang="ja-JP" sz="1050" dirty="0" err="1" smtClean="0"/>
              <a:t>e.PropertyName</a:t>
            </a:r>
            <a:r>
              <a:rPr lang="en-US" altLang="ja-JP" sz="1050" dirty="0" smtClean="0"/>
              <a:t> == "</a:t>
            </a:r>
            <a:r>
              <a:rPr lang="ja-JP" altLang="en-US" sz="1050" dirty="0" smtClean="0"/>
              <a:t>金額</a:t>
            </a:r>
            <a:r>
              <a:rPr lang="en-US" altLang="ja-JP" sz="1050" dirty="0" smtClean="0"/>
              <a:t>")</a:t>
            </a:r>
          </a:p>
          <a:p>
            <a:r>
              <a:rPr lang="ja-JP" altLang="en-US" sz="1050" dirty="0" smtClean="0"/>
              <a:t>            </a:t>
            </a:r>
            <a:r>
              <a:rPr lang="en-US" altLang="ja-JP" sz="1050" dirty="0" smtClean="0"/>
              <a:t>{</a:t>
            </a:r>
          </a:p>
          <a:p>
            <a:r>
              <a:rPr lang="ja-JP" altLang="en-US" sz="1050" dirty="0" smtClean="0"/>
              <a:t>                合計計算</a:t>
            </a:r>
            <a:r>
              <a:rPr lang="en-US" altLang="ja-JP" sz="1050" dirty="0" smtClean="0"/>
              <a:t>();</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en-US" altLang="ja-JP" sz="1050" dirty="0" smtClean="0"/>
              <a:t>        private void </a:t>
            </a:r>
            <a:r>
              <a:rPr lang="ja-JP" altLang="en-US" sz="1050" dirty="0" smtClean="0"/>
              <a:t>合計計算</a:t>
            </a:r>
            <a:r>
              <a:rPr lang="en-US" altLang="ja-JP" sz="1050" dirty="0" smtClean="0"/>
              <a:t>()</a:t>
            </a:r>
          </a:p>
          <a:p>
            <a:r>
              <a:rPr lang="ja-JP" altLang="en-US" sz="1050" dirty="0" smtClean="0"/>
              <a:t>        </a:t>
            </a:r>
            <a:r>
              <a:rPr lang="en-US" altLang="ja-JP" sz="1050" dirty="0" smtClean="0"/>
              <a:t>{</a:t>
            </a:r>
          </a:p>
          <a:p>
            <a:r>
              <a:rPr lang="en-US" altLang="ja-JP" sz="1050" dirty="0" smtClean="0"/>
              <a:t>            if (this.</a:t>
            </a:r>
            <a:r>
              <a:rPr lang="ja-JP" altLang="en-US" sz="1050" dirty="0" smtClean="0"/>
              <a:t>納品明細</a:t>
            </a:r>
            <a:r>
              <a:rPr lang="en-US" altLang="ja-JP" sz="1050" dirty="0" smtClean="0"/>
              <a:t> == null || this.</a:t>
            </a:r>
            <a:r>
              <a:rPr lang="ja-JP" altLang="en-US" sz="1050" dirty="0" smtClean="0"/>
              <a:t>消費税率</a:t>
            </a:r>
            <a:r>
              <a:rPr lang="en-US" altLang="ja-JP" sz="1050" dirty="0" smtClean="0"/>
              <a:t> == null) return;</a:t>
            </a:r>
          </a:p>
          <a:p>
            <a:endParaRPr lang="ja-JP" altLang="en-US" sz="1050" dirty="0" smtClean="0"/>
          </a:p>
          <a:p>
            <a:r>
              <a:rPr lang="en-US" altLang="ja-JP" sz="1050" dirty="0" smtClean="0"/>
              <a:t>            double sum = 0.0;</a:t>
            </a:r>
          </a:p>
          <a:p>
            <a:r>
              <a:rPr lang="en-US" altLang="ja-JP" sz="1050" dirty="0" smtClean="0"/>
              <a:t>            </a:t>
            </a:r>
            <a:r>
              <a:rPr lang="en-US" altLang="ja-JP" sz="1050" dirty="0" err="1" smtClean="0"/>
              <a:t>foreach</a:t>
            </a:r>
            <a:r>
              <a:rPr lang="en-US" altLang="ja-JP" sz="1050" dirty="0" smtClean="0"/>
              <a:t> (</a:t>
            </a:r>
            <a:r>
              <a:rPr lang="ja-JP" altLang="en-US" sz="1050" dirty="0" smtClean="0"/>
              <a:t>納品明細</a:t>
            </a:r>
            <a:r>
              <a:rPr lang="en-US" altLang="ja-JP" sz="1050" dirty="0" smtClean="0"/>
              <a:t> item in this.</a:t>
            </a:r>
            <a:r>
              <a:rPr lang="ja-JP" altLang="en-US" sz="1050" dirty="0" smtClean="0"/>
              <a:t>納品明細</a:t>
            </a:r>
            <a:r>
              <a:rPr lang="en-US" altLang="ja-JP" sz="1050" dirty="0" smtClean="0"/>
              <a:t>)</a:t>
            </a:r>
          </a:p>
          <a:p>
            <a:r>
              <a:rPr lang="ja-JP" altLang="en-US" sz="1050" dirty="0" smtClean="0"/>
              <a:t>            </a:t>
            </a:r>
            <a:r>
              <a:rPr lang="en-US" altLang="ja-JP" sz="1050" dirty="0" smtClean="0"/>
              <a:t>{</a:t>
            </a:r>
          </a:p>
          <a:p>
            <a:r>
              <a:rPr lang="en-US" altLang="ja-JP" sz="1050" dirty="0" smtClean="0"/>
              <a:t>                sum += item.</a:t>
            </a:r>
            <a:r>
              <a:rPr lang="ja-JP" altLang="en-US" sz="1050" dirty="0" smtClean="0"/>
              <a:t>金額</a:t>
            </a:r>
            <a:r>
              <a:rPr lang="en-US" altLang="ja-JP" sz="1050" dirty="0" smtClean="0"/>
              <a:t>;</a:t>
            </a:r>
          </a:p>
          <a:p>
            <a:r>
              <a:rPr lang="ja-JP" altLang="en-US" sz="1050" dirty="0" smtClean="0"/>
              <a:t>            </a:t>
            </a:r>
            <a:r>
              <a:rPr lang="en-US" altLang="ja-JP" sz="1050" dirty="0" smtClean="0"/>
              <a:t>}</a:t>
            </a:r>
          </a:p>
          <a:p>
            <a:r>
              <a:rPr lang="en-US" altLang="ja-JP" sz="1050" dirty="0" smtClean="0"/>
              <a:t>            this.</a:t>
            </a:r>
            <a:r>
              <a:rPr lang="ja-JP" altLang="en-US" sz="1050" dirty="0" smtClean="0"/>
              <a:t>合計金額</a:t>
            </a:r>
            <a:r>
              <a:rPr lang="en-US" altLang="ja-JP" sz="1050" dirty="0" smtClean="0"/>
              <a:t> = sum;</a:t>
            </a:r>
          </a:p>
          <a:p>
            <a:r>
              <a:rPr lang="en-US" altLang="ja-JP" sz="1050" dirty="0" smtClean="0"/>
              <a:t>            this.</a:t>
            </a:r>
            <a:r>
              <a:rPr lang="ja-JP" altLang="en-US" sz="1050" dirty="0" smtClean="0"/>
              <a:t>消費税額</a:t>
            </a:r>
            <a:r>
              <a:rPr lang="en-US" altLang="ja-JP" sz="1050" dirty="0" smtClean="0"/>
              <a:t> = sum * this.</a:t>
            </a:r>
            <a:r>
              <a:rPr lang="ja-JP" altLang="en-US" sz="1050" dirty="0" smtClean="0"/>
              <a:t>消費税率</a:t>
            </a:r>
            <a:r>
              <a:rPr lang="en-US" altLang="ja-JP" sz="1050" dirty="0" smtClean="0"/>
              <a:t>.</a:t>
            </a:r>
            <a:r>
              <a:rPr lang="ja-JP" altLang="en-US" sz="1050" dirty="0" smtClean="0"/>
              <a:t>消費税率</a:t>
            </a:r>
            <a:r>
              <a:rPr lang="en-US" altLang="ja-JP" sz="1050" dirty="0" smtClean="0"/>
              <a:t>1 / 100.0;</a:t>
            </a:r>
          </a:p>
          <a:p>
            <a:r>
              <a:rPr lang="en-US" altLang="ja-JP" sz="1050" dirty="0" smtClean="0"/>
              <a:t>            this.</a:t>
            </a:r>
            <a:r>
              <a:rPr lang="ja-JP" altLang="en-US" sz="1050" dirty="0" smtClean="0"/>
              <a:t>税込合計額</a:t>
            </a:r>
            <a:r>
              <a:rPr lang="en-US" altLang="ja-JP" sz="1050" dirty="0" smtClean="0"/>
              <a:t> = this.</a:t>
            </a:r>
            <a:r>
              <a:rPr lang="ja-JP" altLang="en-US" sz="1050" dirty="0" smtClean="0"/>
              <a:t>合計金額</a:t>
            </a:r>
            <a:r>
              <a:rPr lang="en-US" altLang="ja-JP" sz="1050" dirty="0" smtClean="0"/>
              <a:t> + this.</a:t>
            </a:r>
            <a:r>
              <a:rPr lang="ja-JP" altLang="en-US" sz="1050" dirty="0" smtClean="0"/>
              <a:t>消費税額</a:t>
            </a:r>
            <a:r>
              <a:rPr lang="en-US" altLang="ja-JP" sz="1050" dirty="0" smtClean="0"/>
              <a:t>;</a:t>
            </a:r>
          </a:p>
          <a:p>
            <a:r>
              <a:rPr lang="ja-JP" altLang="en-US" sz="1050" dirty="0" smtClean="0"/>
              <a:t>        </a:t>
            </a:r>
            <a:r>
              <a:rPr lang="en-US" altLang="ja-JP" sz="1050" dirty="0" smtClean="0"/>
              <a:t>}</a:t>
            </a:r>
          </a:p>
          <a:p>
            <a:r>
              <a:rPr lang="en-US" altLang="ja-JP" sz="1050" dirty="0" smtClean="0"/>
              <a:t>        public void </a:t>
            </a:r>
            <a:r>
              <a:rPr lang="ja-JP" altLang="en-US" sz="1050" dirty="0" smtClean="0"/>
              <a:t>明細作成</a:t>
            </a:r>
            <a:r>
              <a:rPr lang="en-US" altLang="ja-JP" sz="1050" dirty="0" smtClean="0"/>
              <a:t>()</a:t>
            </a:r>
          </a:p>
          <a:p>
            <a:r>
              <a:rPr lang="ja-JP" altLang="en-US" sz="1050" dirty="0" smtClean="0"/>
              <a:t>        </a:t>
            </a:r>
            <a:r>
              <a:rPr lang="en-US" altLang="ja-JP" sz="1050" dirty="0" smtClean="0"/>
              <a:t>{</a:t>
            </a:r>
          </a:p>
          <a:p>
            <a:r>
              <a:rPr lang="ja-JP" altLang="en-US" sz="1050" dirty="0" smtClean="0"/>
              <a:t>            納品明細</a:t>
            </a:r>
            <a:r>
              <a:rPr lang="en-US" altLang="ja-JP" sz="1050" dirty="0" smtClean="0"/>
              <a:t>List</a:t>
            </a:r>
            <a:r>
              <a:rPr lang="ja-JP" altLang="en-US" sz="1050" dirty="0" smtClean="0"/>
              <a:t>作成</a:t>
            </a:r>
            <a:r>
              <a:rPr lang="en-US" altLang="ja-JP" sz="1050" dirty="0" smtClean="0"/>
              <a:t>();</a:t>
            </a:r>
          </a:p>
          <a:p>
            <a:r>
              <a:rPr lang="ja-JP" altLang="en-US" sz="1050" dirty="0" smtClean="0"/>
              <a:t>            合計計算</a:t>
            </a:r>
            <a:r>
              <a:rPr lang="en-US" altLang="ja-JP" sz="1050" dirty="0" smtClean="0"/>
              <a:t>();</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en-US" altLang="ja-JP" sz="1050" dirty="0" smtClean="0"/>
              <a:t>    partial class </a:t>
            </a:r>
            <a:r>
              <a:rPr lang="ja-JP" altLang="en-US" sz="1050" dirty="0" smtClean="0"/>
              <a:t>納品明細</a:t>
            </a:r>
          </a:p>
          <a:p>
            <a:r>
              <a:rPr lang="ja-JP" altLang="en-US" sz="1050" dirty="0" smtClean="0"/>
              <a:t>    </a:t>
            </a:r>
            <a:r>
              <a:rPr lang="en-US" altLang="ja-JP" sz="1050" dirty="0" smtClean="0"/>
              <a:t>{</a:t>
            </a:r>
          </a:p>
          <a:p>
            <a:r>
              <a:rPr lang="en-US" altLang="ja-JP" sz="1050" dirty="0" smtClean="0"/>
              <a:t>        partial void On</a:t>
            </a:r>
            <a:r>
              <a:rPr lang="ja-JP" altLang="en-US" sz="1050" dirty="0" smtClean="0"/>
              <a:t>数量</a:t>
            </a:r>
            <a:r>
              <a:rPr lang="en-US" altLang="ja-JP" sz="1050" dirty="0" smtClean="0"/>
              <a:t>Changed()</a:t>
            </a:r>
          </a:p>
          <a:p>
            <a:r>
              <a:rPr lang="ja-JP" altLang="en-US" sz="1050" dirty="0" smtClean="0"/>
              <a:t>        </a:t>
            </a:r>
            <a:r>
              <a:rPr lang="en-US" altLang="ja-JP" sz="1050" dirty="0" smtClean="0"/>
              <a:t>{</a:t>
            </a:r>
          </a:p>
          <a:p>
            <a:r>
              <a:rPr lang="ja-JP" altLang="en-US" sz="1050" dirty="0" smtClean="0"/>
              <a:t>            金額作成</a:t>
            </a:r>
            <a:r>
              <a:rPr lang="en-US" altLang="ja-JP" sz="1050" dirty="0" smtClean="0"/>
              <a:t>();</a:t>
            </a:r>
          </a:p>
          <a:p>
            <a:r>
              <a:rPr lang="ja-JP" altLang="en-US" sz="1050" dirty="0" smtClean="0"/>
              <a:t>        </a:t>
            </a:r>
            <a:r>
              <a:rPr lang="en-US" altLang="ja-JP" sz="1050" dirty="0" smtClean="0"/>
              <a:t>}</a:t>
            </a:r>
          </a:p>
          <a:p>
            <a:r>
              <a:rPr lang="en-US" altLang="ja-JP" sz="1050" dirty="0" smtClean="0"/>
              <a:t>        public void </a:t>
            </a:r>
            <a:r>
              <a:rPr lang="ja-JP" altLang="en-US" sz="1050" dirty="0" smtClean="0"/>
              <a:t>金額作成</a:t>
            </a:r>
            <a:r>
              <a:rPr lang="en-US" altLang="ja-JP" sz="1050" dirty="0" smtClean="0"/>
              <a:t>()</a:t>
            </a:r>
          </a:p>
          <a:p>
            <a:r>
              <a:rPr lang="ja-JP" altLang="en-US" sz="1050" dirty="0" smtClean="0"/>
              <a:t>        </a:t>
            </a:r>
            <a:r>
              <a:rPr lang="en-US" altLang="ja-JP" sz="1050" dirty="0" smtClean="0"/>
              <a:t>{</a:t>
            </a:r>
          </a:p>
          <a:p>
            <a:r>
              <a:rPr lang="en-US" altLang="ja-JP" sz="1050" dirty="0" smtClean="0"/>
              <a:t>            if (this.</a:t>
            </a:r>
            <a:r>
              <a:rPr lang="ja-JP" altLang="en-US" sz="1050" dirty="0" smtClean="0"/>
              <a:t>商品</a:t>
            </a:r>
            <a:r>
              <a:rPr lang="en-US" altLang="ja-JP" sz="1050" dirty="0" smtClean="0"/>
              <a:t> != null)</a:t>
            </a:r>
          </a:p>
          <a:p>
            <a:r>
              <a:rPr lang="ja-JP" altLang="en-US" sz="1050" dirty="0" smtClean="0"/>
              <a:t>            </a:t>
            </a:r>
            <a:r>
              <a:rPr lang="en-US" altLang="ja-JP" sz="1050" dirty="0" smtClean="0"/>
              <a:t>{</a:t>
            </a:r>
          </a:p>
          <a:p>
            <a:r>
              <a:rPr lang="en-US" altLang="ja-JP" sz="1050" dirty="0" smtClean="0"/>
              <a:t>                this.</a:t>
            </a:r>
            <a:r>
              <a:rPr lang="ja-JP" altLang="en-US" sz="1050" dirty="0" smtClean="0"/>
              <a:t>金額</a:t>
            </a:r>
            <a:r>
              <a:rPr lang="en-US" altLang="ja-JP" sz="1050" dirty="0" smtClean="0"/>
              <a:t> = this.</a:t>
            </a:r>
            <a:r>
              <a:rPr lang="ja-JP" altLang="en-US" sz="1050" dirty="0" smtClean="0"/>
              <a:t>商品</a:t>
            </a:r>
            <a:r>
              <a:rPr lang="en-US" altLang="ja-JP" sz="1050" dirty="0" smtClean="0"/>
              <a:t>.</a:t>
            </a:r>
            <a:r>
              <a:rPr lang="ja-JP" altLang="en-US" sz="1050" dirty="0" smtClean="0"/>
              <a:t>単価</a:t>
            </a:r>
            <a:r>
              <a:rPr lang="en-US" altLang="ja-JP" sz="1050" dirty="0" smtClean="0"/>
              <a:t> * this.</a:t>
            </a:r>
            <a:r>
              <a:rPr lang="ja-JP" altLang="en-US" sz="1050" dirty="0" smtClean="0"/>
              <a:t>数量</a:t>
            </a:r>
            <a:r>
              <a:rPr lang="en-US" altLang="ja-JP" sz="1050" dirty="0" smtClean="0"/>
              <a:t>;</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en-US" altLang="ja-JP" sz="1050" dirty="0" smtClean="0"/>
              <a:t>}</a:t>
            </a:r>
            <a:endParaRPr kumimoji="1" lang="ja-JP" altLang="en-US" sz="1050" dirty="0"/>
          </a:p>
        </p:txBody>
      </p:sp>
      <p:sp>
        <p:nvSpPr>
          <p:cNvPr id="6" name="四角形吹き出し 5"/>
          <p:cNvSpPr/>
          <p:nvPr/>
        </p:nvSpPr>
        <p:spPr>
          <a:xfrm>
            <a:off x="4572000" y="928670"/>
            <a:ext cx="2857520" cy="612648"/>
          </a:xfrm>
          <a:prstGeom prst="wedgeRectCallout">
            <a:avLst>
              <a:gd name="adj1" fmla="val -122413"/>
              <a:gd name="adj2" fmla="val 125861"/>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dirty="0" err="1" smtClean="0"/>
              <a:t>PropertyChanged</a:t>
            </a:r>
            <a:r>
              <a:rPr lang="ja-JP" altLang="en-US" dirty="0" smtClean="0"/>
              <a:t> イベント</a:t>
            </a:r>
            <a:endParaRPr kumimoji="1" lang="ja-JP" altLang="en-US" dirty="0"/>
          </a:p>
        </p:txBody>
      </p:sp>
      <p:sp>
        <p:nvSpPr>
          <p:cNvPr id="7" name="四角形吹き出し 6"/>
          <p:cNvSpPr/>
          <p:nvPr/>
        </p:nvSpPr>
        <p:spPr>
          <a:xfrm>
            <a:off x="6286512" y="3214686"/>
            <a:ext cx="2286016" cy="612648"/>
          </a:xfrm>
          <a:prstGeom prst="wedgeRectCallout">
            <a:avLst>
              <a:gd name="adj1" fmla="val -65960"/>
              <a:gd name="adj2" fmla="val -6563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dirty="0" err="1" smtClean="0"/>
              <a:t>OnXXXChanged</a:t>
            </a:r>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メインで画面ロード時にデータを読み込む</a:t>
            </a:r>
            <a:endParaRPr kumimoji="1" lang="ja-JP" altLang="en-US" dirty="0"/>
          </a:p>
        </p:txBody>
      </p:sp>
      <p:sp>
        <p:nvSpPr>
          <p:cNvPr id="4" name="テキスト ボックス 3"/>
          <p:cNvSpPr txBox="1"/>
          <p:nvPr/>
        </p:nvSpPr>
        <p:spPr>
          <a:xfrm>
            <a:off x="714348" y="1500174"/>
            <a:ext cx="6458819" cy="4778231"/>
          </a:xfrm>
          <a:prstGeom prst="rect">
            <a:avLst/>
          </a:prstGeom>
          <a:noFill/>
        </p:spPr>
        <p:txBody>
          <a:bodyPr wrap="square" rtlCol="0">
            <a:spAutoFit/>
          </a:bodyPr>
          <a:lstStyle/>
          <a:p>
            <a:r>
              <a:rPr lang="en-US" altLang="ja-JP" sz="1050" dirty="0" smtClean="0"/>
              <a:t>namespace </a:t>
            </a:r>
            <a:r>
              <a:rPr lang="ja-JP" altLang="en-US" sz="1050" dirty="0" smtClean="0"/>
              <a:t>納品書</a:t>
            </a:r>
          </a:p>
          <a:p>
            <a:r>
              <a:rPr lang="en-US" altLang="ja-JP" sz="1050" dirty="0" smtClean="0"/>
              <a:t>{</a:t>
            </a:r>
          </a:p>
          <a:p>
            <a:r>
              <a:rPr lang="en-US" altLang="ja-JP" sz="1050" dirty="0" smtClean="0"/>
              <a:t>    public partial class Window1 : Window</a:t>
            </a:r>
          </a:p>
          <a:p>
            <a:r>
              <a:rPr lang="ja-JP" altLang="en-US" sz="1050" dirty="0" smtClean="0"/>
              <a:t>    </a:t>
            </a:r>
            <a:r>
              <a:rPr lang="en-US" altLang="ja-JP" sz="1050" dirty="0" smtClean="0"/>
              <a:t>{</a:t>
            </a:r>
          </a:p>
          <a:p>
            <a:r>
              <a:rPr lang="ja-JP" altLang="en-US" sz="1050" dirty="0" smtClean="0"/>
              <a:t>        納品システム</a:t>
            </a:r>
            <a:r>
              <a:rPr lang="en-US" altLang="ja-JP" sz="1050" dirty="0" smtClean="0"/>
              <a:t>Entities </a:t>
            </a:r>
            <a:r>
              <a:rPr lang="ja-JP" altLang="en-US" sz="1050" dirty="0" smtClean="0"/>
              <a:t>納品システム</a:t>
            </a:r>
            <a:r>
              <a:rPr lang="en-US" altLang="ja-JP" sz="1050" dirty="0" smtClean="0"/>
              <a:t> = new </a:t>
            </a:r>
            <a:r>
              <a:rPr lang="ja-JP" altLang="en-US" sz="1050" dirty="0" smtClean="0"/>
              <a:t>納品システム</a:t>
            </a:r>
            <a:r>
              <a:rPr lang="en-US" altLang="ja-JP" sz="1050" dirty="0" smtClean="0"/>
              <a:t>Entities();</a:t>
            </a:r>
          </a:p>
          <a:p>
            <a:r>
              <a:rPr lang="en-US" altLang="ja-JP" sz="1050" dirty="0" smtClean="0"/>
              <a:t>        public Window1()</a:t>
            </a:r>
          </a:p>
          <a:p>
            <a:r>
              <a:rPr lang="ja-JP" altLang="en-US" sz="1050" dirty="0" smtClean="0"/>
              <a:t>        </a:t>
            </a:r>
            <a:r>
              <a:rPr lang="en-US" altLang="ja-JP" sz="1050" dirty="0" smtClean="0"/>
              <a:t>{</a:t>
            </a:r>
          </a:p>
          <a:p>
            <a:r>
              <a:rPr lang="en-US" altLang="ja-JP" sz="1050" dirty="0" smtClean="0"/>
              <a:t>            </a:t>
            </a:r>
            <a:r>
              <a:rPr lang="en-US" altLang="ja-JP" sz="1050" dirty="0" err="1" smtClean="0"/>
              <a:t>InitializeComponent</a:t>
            </a:r>
            <a:r>
              <a:rPr lang="en-US" altLang="ja-JP" sz="1050" dirty="0" smtClean="0"/>
              <a:t>();</a:t>
            </a:r>
          </a:p>
          <a:p>
            <a:r>
              <a:rPr lang="ja-JP" altLang="en-US" sz="1050" dirty="0" smtClean="0"/>
              <a:t>        </a:t>
            </a:r>
            <a:r>
              <a:rPr lang="en-US" altLang="ja-JP" sz="1050" dirty="0" smtClean="0"/>
              <a:t>}</a:t>
            </a:r>
          </a:p>
          <a:p>
            <a:r>
              <a:rPr lang="en-US" altLang="ja-JP" sz="1050" dirty="0" smtClean="0"/>
              <a:t>        private void </a:t>
            </a:r>
            <a:r>
              <a:rPr lang="en-US" altLang="ja-JP" sz="1050" dirty="0" err="1" smtClean="0"/>
              <a:t>Window_Loaded</a:t>
            </a:r>
            <a:r>
              <a:rPr lang="en-US" altLang="ja-JP" sz="1050" dirty="0" smtClean="0"/>
              <a:t>(object sender, </a:t>
            </a:r>
            <a:r>
              <a:rPr lang="en-US" altLang="ja-JP" sz="1050" dirty="0" err="1" smtClean="0"/>
              <a:t>RoutedEventArgs</a:t>
            </a:r>
            <a:r>
              <a:rPr lang="en-US" altLang="ja-JP" sz="1050" dirty="0" smtClean="0"/>
              <a:t> e)</a:t>
            </a:r>
          </a:p>
          <a:p>
            <a:r>
              <a:rPr lang="ja-JP" altLang="en-US" sz="1050" dirty="0" smtClean="0"/>
              <a:t>        </a:t>
            </a:r>
            <a:r>
              <a:rPr lang="en-US" altLang="ja-JP" sz="1050" dirty="0" smtClean="0"/>
              <a:t>{</a:t>
            </a:r>
          </a:p>
          <a:p>
            <a:r>
              <a:rPr lang="en-US" altLang="ja-JP" sz="1050" dirty="0" smtClean="0"/>
              <a:t>            </a:t>
            </a:r>
            <a:r>
              <a:rPr lang="en-US" altLang="ja-JP" sz="1050" dirty="0" err="1" smtClean="0"/>
              <a:t>var</a:t>
            </a:r>
            <a:r>
              <a:rPr lang="en-US" altLang="ja-JP" sz="1050" dirty="0" smtClean="0"/>
              <a:t> query = from </a:t>
            </a:r>
            <a:r>
              <a:rPr lang="ja-JP" altLang="en-US" sz="1050" dirty="0" smtClean="0"/>
              <a:t>納品テーブル</a:t>
            </a:r>
            <a:r>
              <a:rPr lang="en-US" altLang="ja-JP" sz="1050" dirty="0" smtClean="0"/>
              <a:t> in </a:t>
            </a:r>
            <a:r>
              <a:rPr lang="ja-JP" altLang="en-US" sz="1050" dirty="0" smtClean="0"/>
              <a:t>納品システム</a:t>
            </a:r>
            <a:r>
              <a:rPr lang="en-US" altLang="ja-JP" sz="1050" dirty="0" smtClean="0"/>
              <a:t>.</a:t>
            </a:r>
            <a:r>
              <a:rPr lang="ja-JP" altLang="en-US" sz="1050" dirty="0" smtClean="0"/>
              <a:t>納品</a:t>
            </a:r>
          </a:p>
          <a:p>
            <a:r>
              <a:rPr lang="en-US" altLang="ja-JP" sz="1050" dirty="0" smtClean="0"/>
              <a:t>                        .Include("</a:t>
            </a:r>
            <a:r>
              <a:rPr lang="ja-JP" altLang="en-US" sz="1050" dirty="0" smtClean="0"/>
              <a:t>納品明細</a:t>
            </a:r>
            <a:r>
              <a:rPr lang="en-US" altLang="ja-JP" sz="1050" dirty="0" smtClean="0"/>
              <a:t>")</a:t>
            </a:r>
          </a:p>
          <a:p>
            <a:r>
              <a:rPr lang="en-US" altLang="ja-JP" sz="1050" dirty="0" smtClean="0"/>
              <a:t>                        .Include("</a:t>
            </a:r>
            <a:r>
              <a:rPr lang="ja-JP" altLang="en-US" sz="1050" dirty="0" smtClean="0"/>
              <a:t>顧客</a:t>
            </a:r>
            <a:r>
              <a:rPr lang="en-US" altLang="ja-JP" sz="1050" dirty="0" smtClean="0"/>
              <a:t>")</a:t>
            </a:r>
          </a:p>
          <a:p>
            <a:r>
              <a:rPr lang="en-US" altLang="ja-JP" sz="1050" dirty="0" smtClean="0"/>
              <a:t>                        .Include("</a:t>
            </a:r>
            <a:r>
              <a:rPr lang="ja-JP" altLang="en-US" sz="1050" dirty="0" smtClean="0"/>
              <a:t>自社</a:t>
            </a:r>
            <a:r>
              <a:rPr lang="en-US" altLang="ja-JP" sz="1050" dirty="0" smtClean="0"/>
              <a:t>")</a:t>
            </a:r>
          </a:p>
          <a:p>
            <a:r>
              <a:rPr lang="en-US" altLang="ja-JP" sz="1050" dirty="0" smtClean="0"/>
              <a:t>                        .Include("</a:t>
            </a:r>
            <a:r>
              <a:rPr lang="ja-JP" altLang="en-US" sz="1050" dirty="0" smtClean="0"/>
              <a:t>消費税率</a:t>
            </a:r>
            <a:r>
              <a:rPr lang="en-US" altLang="ja-JP" sz="1050" dirty="0" smtClean="0"/>
              <a:t>")</a:t>
            </a:r>
          </a:p>
          <a:p>
            <a:r>
              <a:rPr lang="en-US" altLang="ja-JP" sz="1050" dirty="0" smtClean="0"/>
              <a:t>                        .Include("</a:t>
            </a:r>
            <a:r>
              <a:rPr lang="ja-JP" altLang="en-US" sz="1050" dirty="0" smtClean="0"/>
              <a:t>納品明細</a:t>
            </a:r>
            <a:r>
              <a:rPr lang="en-US" altLang="ja-JP" sz="1050" dirty="0" smtClean="0"/>
              <a:t>.</a:t>
            </a:r>
            <a:r>
              <a:rPr lang="ja-JP" altLang="en-US" sz="1050" dirty="0" smtClean="0"/>
              <a:t>商品</a:t>
            </a:r>
            <a:r>
              <a:rPr lang="en-US" altLang="ja-JP" sz="1050" dirty="0" smtClean="0"/>
              <a:t>")</a:t>
            </a:r>
          </a:p>
          <a:p>
            <a:r>
              <a:rPr lang="en-US" altLang="ja-JP" sz="1050" dirty="0" smtClean="0"/>
              <a:t>                        .Include("</a:t>
            </a:r>
            <a:r>
              <a:rPr lang="ja-JP" altLang="en-US" sz="1050" dirty="0" smtClean="0"/>
              <a:t>納品明細</a:t>
            </a:r>
            <a:r>
              <a:rPr lang="en-US" altLang="ja-JP" sz="1050" dirty="0" smtClean="0"/>
              <a:t>.</a:t>
            </a:r>
            <a:r>
              <a:rPr lang="ja-JP" altLang="en-US" sz="1050" dirty="0" smtClean="0"/>
              <a:t>発送</a:t>
            </a:r>
            <a:r>
              <a:rPr lang="en-US" altLang="ja-JP" sz="1050" dirty="0" smtClean="0"/>
              <a:t>")</a:t>
            </a:r>
          </a:p>
          <a:p>
            <a:r>
              <a:rPr lang="en-US" altLang="ja-JP" sz="1050" dirty="0" smtClean="0"/>
              <a:t>                        where </a:t>
            </a:r>
            <a:r>
              <a:rPr lang="ja-JP" altLang="en-US" sz="1050" dirty="0" smtClean="0"/>
              <a:t>納品テーブル</a:t>
            </a:r>
            <a:r>
              <a:rPr lang="en-US" altLang="ja-JP" sz="1050" dirty="0" smtClean="0"/>
              <a:t>.ID == 1</a:t>
            </a:r>
          </a:p>
          <a:p>
            <a:r>
              <a:rPr lang="en-US" altLang="ja-JP" sz="1050" dirty="0" smtClean="0"/>
              <a:t>                        select </a:t>
            </a:r>
            <a:r>
              <a:rPr lang="ja-JP" altLang="en-US" sz="1050" dirty="0" smtClean="0"/>
              <a:t>納品テーブル</a:t>
            </a:r>
            <a:r>
              <a:rPr lang="en-US" altLang="ja-JP" sz="1050" dirty="0" smtClean="0"/>
              <a:t>;</a:t>
            </a:r>
          </a:p>
          <a:p>
            <a:r>
              <a:rPr lang="en-US" altLang="ja-JP" sz="1050" dirty="0" smtClean="0"/>
              <a:t>            </a:t>
            </a:r>
            <a:r>
              <a:rPr lang="en-US" altLang="ja-JP" sz="1050" dirty="0" err="1" smtClean="0"/>
              <a:t>ObjectDataProvider</a:t>
            </a:r>
            <a:r>
              <a:rPr lang="en-US" altLang="ja-JP" sz="1050" dirty="0" smtClean="0"/>
              <a:t> </a:t>
            </a:r>
            <a:r>
              <a:rPr lang="ja-JP" altLang="en-US" sz="1050" dirty="0" smtClean="0"/>
              <a:t>納品</a:t>
            </a:r>
            <a:r>
              <a:rPr lang="en-US" altLang="ja-JP" sz="1050" dirty="0" smtClean="0"/>
              <a:t>DS = (</a:t>
            </a:r>
            <a:r>
              <a:rPr lang="en-US" altLang="ja-JP" sz="1050" dirty="0" err="1" smtClean="0"/>
              <a:t>ObjectDataProvider</a:t>
            </a:r>
            <a:r>
              <a:rPr lang="en-US" altLang="ja-JP" sz="1050" dirty="0" smtClean="0"/>
              <a:t>)</a:t>
            </a:r>
            <a:r>
              <a:rPr lang="en-US" altLang="ja-JP" sz="1050" dirty="0" err="1" smtClean="0"/>
              <a:t>this.FindResource</a:t>
            </a:r>
            <a:r>
              <a:rPr lang="en-US" altLang="ja-JP" sz="1050" dirty="0" smtClean="0"/>
              <a:t>("</a:t>
            </a:r>
            <a:r>
              <a:rPr lang="ja-JP" altLang="en-US" sz="1050" dirty="0" smtClean="0"/>
              <a:t>納品</a:t>
            </a:r>
            <a:r>
              <a:rPr lang="en-US" altLang="ja-JP" sz="1050" dirty="0" smtClean="0"/>
              <a:t>DS");</a:t>
            </a:r>
          </a:p>
          <a:p>
            <a:endParaRPr lang="ja-JP" altLang="en-US" sz="1050" dirty="0" smtClean="0"/>
          </a:p>
          <a:p>
            <a:r>
              <a:rPr lang="ja-JP" altLang="en-US" sz="1050" dirty="0" smtClean="0"/>
              <a:t>            納品</a:t>
            </a:r>
            <a:r>
              <a:rPr lang="en-US" altLang="ja-JP" sz="1050" dirty="0" err="1" smtClean="0"/>
              <a:t>DS.ObjectType</a:t>
            </a:r>
            <a:r>
              <a:rPr lang="en-US" altLang="ja-JP" sz="1050" dirty="0" smtClean="0"/>
              <a:t> = null;</a:t>
            </a:r>
          </a:p>
          <a:p>
            <a:r>
              <a:rPr lang="ja-JP" altLang="en-US" sz="1050" dirty="0" smtClean="0"/>
              <a:t>            納品</a:t>
            </a:r>
            <a:r>
              <a:rPr lang="en-US" altLang="ja-JP" sz="1050" dirty="0" smtClean="0"/>
              <a:t> data = </a:t>
            </a:r>
            <a:r>
              <a:rPr lang="en-US" altLang="ja-JP" sz="1050" dirty="0" err="1" smtClean="0"/>
              <a:t>query.First</a:t>
            </a:r>
            <a:r>
              <a:rPr lang="en-US" altLang="ja-JP" sz="1050" dirty="0" smtClean="0"/>
              <a:t>&lt;</a:t>
            </a:r>
            <a:r>
              <a:rPr lang="ja-JP" altLang="en-US" sz="1050" dirty="0" smtClean="0"/>
              <a:t>納品</a:t>
            </a:r>
            <a:r>
              <a:rPr lang="en-US" altLang="ja-JP" sz="1050" dirty="0" smtClean="0"/>
              <a:t>&gt;();</a:t>
            </a:r>
          </a:p>
          <a:p>
            <a:r>
              <a:rPr lang="en-US" altLang="ja-JP" sz="1050" dirty="0" smtClean="0"/>
              <a:t>            data.</a:t>
            </a:r>
            <a:r>
              <a:rPr lang="ja-JP" altLang="en-US" sz="1050" dirty="0" smtClean="0"/>
              <a:t>明細作成</a:t>
            </a:r>
            <a:r>
              <a:rPr lang="en-US" altLang="ja-JP" sz="1050" dirty="0" smtClean="0"/>
              <a:t>();</a:t>
            </a:r>
          </a:p>
          <a:p>
            <a:r>
              <a:rPr lang="ja-JP" altLang="en-US" sz="1050" dirty="0" smtClean="0"/>
              <a:t>            納品</a:t>
            </a:r>
            <a:r>
              <a:rPr lang="en-US" altLang="ja-JP" sz="1050" dirty="0" err="1" smtClean="0"/>
              <a:t>DS.ObjectInstance</a:t>
            </a:r>
            <a:r>
              <a:rPr lang="en-US" altLang="ja-JP" sz="1050" dirty="0" smtClean="0"/>
              <a:t> = data;</a:t>
            </a:r>
          </a:p>
          <a:p>
            <a:r>
              <a:rPr lang="ja-JP" altLang="en-US" sz="1050" dirty="0" smtClean="0"/>
              <a:t>        </a:t>
            </a:r>
            <a:r>
              <a:rPr lang="en-US" altLang="ja-JP" sz="1050" dirty="0" smtClean="0"/>
              <a:t>}</a:t>
            </a:r>
          </a:p>
          <a:p>
            <a:r>
              <a:rPr lang="ja-JP" altLang="en-US" sz="1050" dirty="0" smtClean="0"/>
              <a:t>    </a:t>
            </a:r>
            <a:r>
              <a:rPr lang="en-US" altLang="ja-JP" sz="1050" dirty="0" smtClean="0"/>
              <a:t>}</a:t>
            </a:r>
          </a:p>
          <a:p>
            <a:r>
              <a:rPr lang="en-US" altLang="ja-JP" sz="1050" dirty="0" smtClean="0"/>
              <a:t>}</a:t>
            </a:r>
          </a:p>
        </p:txBody>
      </p:sp>
      <p:sp>
        <p:nvSpPr>
          <p:cNvPr id="5" name="四角形吹き出し 4"/>
          <p:cNvSpPr/>
          <p:nvPr/>
        </p:nvSpPr>
        <p:spPr>
          <a:xfrm>
            <a:off x="6286512" y="1857364"/>
            <a:ext cx="2286016" cy="1071570"/>
          </a:xfrm>
          <a:prstGeom prst="wedgeRectCallout">
            <a:avLst>
              <a:gd name="adj1" fmla="val -187469"/>
              <a:gd name="adj2" fmla="val 16012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altLang="ja-JP" dirty="0" smtClean="0"/>
              <a:t>.Include</a:t>
            </a:r>
            <a:r>
              <a:rPr lang="ja-JP" altLang="en-US" dirty="0" smtClean="0"/>
              <a:t> で関係する </a:t>
            </a:r>
            <a:r>
              <a:rPr lang="en-US" altLang="ja-JP" dirty="0" smtClean="0"/>
              <a:t>Entity</a:t>
            </a:r>
            <a:r>
              <a:rPr lang="ja-JP" altLang="en-US" dirty="0" smtClean="0"/>
              <a:t> を一緒に読むようにする</a:t>
            </a:r>
            <a:endParaRPr kumimoji="1" lang="ja-JP" altLang="en-US" dirty="0"/>
          </a:p>
        </p:txBody>
      </p:sp>
      <p:sp>
        <p:nvSpPr>
          <p:cNvPr id="6" name="四角形吹き出し 5"/>
          <p:cNvSpPr/>
          <p:nvPr/>
        </p:nvSpPr>
        <p:spPr>
          <a:xfrm>
            <a:off x="6286512" y="3500438"/>
            <a:ext cx="2286016" cy="1143008"/>
          </a:xfrm>
          <a:prstGeom prst="wedgeRectCallout">
            <a:avLst>
              <a:gd name="adj1" fmla="val -168601"/>
              <a:gd name="adj2" fmla="val 59046"/>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en-US" altLang="ja-JP" dirty="0" smtClean="0"/>
              <a:t>Blend</a:t>
            </a:r>
            <a:r>
              <a:rPr kumimoji="1" lang="ja-JP" altLang="en-US" dirty="0" smtClean="0"/>
              <a:t> で</a:t>
            </a:r>
            <a:r>
              <a:rPr kumimoji="1" lang="en-US" altLang="ja-JP" dirty="0" smtClean="0"/>
              <a:t>UI</a:t>
            </a:r>
            <a:r>
              <a:rPr kumimoji="1" lang="ja-JP" altLang="en-US" dirty="0" smtClean="0"/>
              <a:t>を作るには、</a:t>
            </a:r>
            <a:r>
              <a:rPr lang="en-US" altLang="ja-JP" dirty="0" smtClean="0"/>
              <a:t>Resource</a:t>
            </a:r>
            <a:r>
              <a:rPr lang="ja-JP" altLang="en-US" dirty="0" smtClean="0"/>
              <a:t> に</a:t>
            </a:r>
            <a:r>
              <a:rPr lang="en-US" altLang="ja-JP" dirty="0" err="1" smtClean="0"/>
              <a:t>ObjectDataProvider</a:t>
            </a:r>
            <a:r>
              <a:rPr lang="en-US" altLang="ja-JP" dirty="0" smtClean="0"/>
              <a:t> </a:t>
            </a:r>
            <a:r>
              <a:rPr lang="ja-JP" altLang="en-US" dirty="0" smtClean="0"/>
              <a:t>で入れたほうが便利</a:t>
            </a:r>
            <a:endParaRPr kumimoji="1" lang="ja-JP" altLang="en-US" dirty="0"/>
          </a:p>
        </p:txBody>
      </p:sp>
      <p:sp>
        <p:nvSpPr>
          <p:cNvPr id="7" name="四角形吹き出し 6"/>
          <p:cNvSpPr/>
          <p:nvPr/>
        </p:nvSpPr>
        <p:spPr>
          <a:xfrm>
            <a:off x="6286512" y="5000636"/>
            <a:ext cx="2286016" cy="857256"/>
          </a:xfrm>
          <a:prstGeom prst="wedgeRectCallout">
            <a:avLst>
              <a:gd name="adj1" fmla="val -213507"/>
              <a:gd name="adj2" fmla="val 4707"/>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納品明細</a:t>
            </a:r>
            <a:r>
              <a:rPr kumimoji="1" lang="en-US" altLang="ja-JP" dirty="0" smtClean="0"/>
              <a:t>List </a:t>
            </a:r>
            <a:r>
              <a:rPr kumimoji="1" lang="ja-JP" altLang="en-US" dirty="0" smtClean="0"/>
              <a:t>を作成して計算列を計算</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UI</a:t>
            </a:r>
            <a:r>
              <a:rPr kumimoji="1" lang="ja-JP" altLang="en-US" dirty="0" smtClean="0"/>
              <a:t>を作成して</a:t>
            </a:r>
            <a:r>
              <a:rPr kumimoji="1" lang="en-US" altLang="ja-JP" dirty="0" smtClean="0"/>
              <a:t>Label</a:t>
            </a:r>
            <a:r>
              <a:rPr kumimoji="1" lang="ja-JP" altLang="en-US" dirty="0" smtClean="0"/>
              <a:t>にデータをバインド</a:t>
            </a:r>
            <a:endParaRPr kumimoji="1" lang="en-US" altLang="ja-JP" dirty="0" smtClean="0"/>
          </a:p>
          <a:p>
            <a:pPr lvl="1"/>
            <a:r>
              <a:rPr lang="en-US" altLang="ja-JP" sz="1800" dirty="0" smtClean="0"/>
              <a:t>&lt;</a:t>
            </a:r>
            <a:r>
              <a:rPr lang="en-US" altLang="ja-JP" sz="1800" dirty="0" err="1" smtClean="0"/>
              <a:t>ObjectDataProvider</a:t>
            </a:r>
            <a:r>
              <a:rPr lang="en-US" altLang="ja-JP" sz="1800" dirty="0" smtClean="0"/>
              <a:t> x:Key="</a:t>
            </a:r>
            <a:r>
              <a:rPr lang="ja-JP" altLang="en-US" sz="1800" dirty="0" smtClean="0"/>
              <a:t>納品</a:t>
            </a:r>
            <a:r>
              <a:rPr lang="en-US" altLang="ja-JP" sz="1800" dirty="0" smtClean="0"/>
              <a:t>DS" </a:t>
            </a:r>
            <a:r>
              <a:rPr lang="en-US" altLang="ja-JP" sz="1800" dirty="0" err="1" smtClean="0"/>
              <a:t>ObjectType</a:t>
            </a:r>
            <a:r>
              <a:rPr lang="en-US" altLang="ja-JP" sz="1800" dirty="0" smtClean="0"/>
              <a:t>="{x:Type </a:t>
            </a:r>
            <a:r>
              <a:rPr lang="ja-JP" altLang="en-US" sz="1800" dirty="0" smtClean="0"/>
              <a:t>納品書</a:t>
            </a:r>
            <a:r>
              <a:rPr lang="en-US" altLang="ja-JP" sz="1800" dirty="0" smtClean="0"/>
              <a:t>:</a:t>
            </a:r>
            <a:r>
              <a:rPr lang="ja-JP" altLang="en-US" sz="1800" dirty="0" smtClean="0"/>
              <a:t>納品</a:t>
            </a:r>
            <a:r>
              <a:rPr lang="en-US" altLang="ja-JP" sz="1800" dirty="0" smtClean="0"/>
              <a:t>}" d:IsDataSource="True"/&gt;</a:t>
            </a:r>
          </a:p>
          <a:p>
            <a:pPr lvl="1"/>
            <a:endParaRPr lang="en-US" altLang="ja-JP" sz="1800" dirty="0" smtClean="0"/>
          </a:p>
          <a:p>
            <a:pPr lvl="1"/>
            <a:r>
              <a:rPr lang="en-US" altLang="ja-JP" sz="1800" dirty="0" smtClean="0"/>
              <a:t>Content=“{Binding Path=</a:t>
            </a:r>
            <a:r>
              <a:rPr lang="ja-JP" altLang="en-US" sz="1800" dirty="0" smtClean="0"/>
              <a:t>納品書番号</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 </a:t>
            </a:r>
          </a:p>
          <a:p>
            <a:pPr lvl="1"/>
            <a:r>
              <a:rPr lang="en-US" altLang="ja-JP" sz="1800" dirty="0" smtClean="0"/>
              <a:t>Content=“{Binding Path=</a:t>
            </a:r>
            <a:r>
              <a:rPr lang="ja-JP" altLang="en-US" sz="1800" dirty="0" smtClean="0"/>
              <a:t>顧客</a:t>
            </a:r>
            <a:r>
              <a:rPr lang="en-US" altLang="ja-JP" sz="1800" dirty="0" smtClean="0"/>
              <a:t>.</a:t>
            </a:r>
            <a:r>
              <a:rPr lang="ja-JP" altLang="en-US" sz="1800" dirty="0" smtClean="0"/>
              <a:t>住所１行目</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a:t>
            </a:r>
          </a:p>
          <a:p>
            <a:pPr lvl="1"/>
            <a:r>
              <a:rPr lang="en-US" altLang="ja-JP" sz="1800" dirty="0" smtClean="0"/>
              <a:t>Content=“{Binding Path=</a:t>
            </a:r>
            <a:r>
              <a:rPr lang="ja-JP" altLang="en-US" sz="1800" dirty="0" smtClean="0"/>
              <a:t>自社</a:t>
            </a:r>
            <a:r>
              <a:rPr lang="en-US" altLang="ja-JP" sz="1800" dirty="0" smtClean="0"/>
              <a:t>.</a:t>
            </a:r>
            <a:r>
              <a:rPr lang="ja-JP" altLang="en-US" sz="1800" dirty="0" smtClean="0"/>
              <a:t>社名</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 </a:t>
            </a:r>
          </a:p>
          <a:p>
            <a:pPr lvl="1"/>
            <a:r>
              <a:rPr lang="en-US" altLang="ja-JP" sz="1800" dirty="0" smtClean="0"/>
              <a:t>Content=“{Binding Path=</a:t>
            </a:r>
            <a:r>
              <a:rPr lang="ja-JP" altLang="en-US" sz="1800" dirty="0" smtClean="0"/>
              <a:t>納品明細</a:t>
            </a:r>
            <a:r>
              <a:rPr lang="en-US" altLang="ja-JP" sz="1800" dirty="0" smtClean="0"/>
              <a:t>List[0].</a:t>
            </a:r>
            <a:r>
              <a:rPr lang="ja-JP" altLang="en-US" sz="1800" dirty="0" smtClean="0"/>
              <a:t>商品</a:t>
            </a:r>
            <a:r>
              <a:rPr lang="en-US" altLang="ja-JP" sz="1800" dirty="0" smtClean="0"/>
              <a:t>.</a:t>
            </a:r>
            <a:r>
              <a:rPr lang="ja-JP" altLang="en-US" sz="1800" dirty="0" smtClean="0"/>
              <a:t>型名</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a:t>
            </a:r>
          </a:p>
          <a:p>
            <a:pPr lvl="1"/>
            <a:r>
              <a:rPr lang="en-US" altLang="ja-JP" sz="1800" dirty="0" smtClean="0"/>
              <a:t>Content=“{Binding Path=</a:t>
            </a:r>
            <a:r>
              <a:rPr lang="ja-JP" altLang="en-US" sz="1800" dirty="0" smtClean="0"/>
              <a:t>納品明細</a:t>
            </a:r>
            <a:r>
              <a:rPr lang="en-US" altLang="ja-JP" sz="1800" dirty="0" smtClean="0"/>
              <a:t>List[0].</a:t>
            </a:r>
            <a:r>
              <a:rPr lang="ja-JP" altLang="en-US" sz="1800" dirty="0" smtClean="0"/>
              <a:t>発送</a:t>
            </a:r>
            <a:r>
              <a:rPr lang="en-US" altLang="ja-JP" sz="1800" dirty="0" smtClean="0"/>
              <a:t>.</a:t>
            </a:r>
            <a:r>
              <a:rPr lang="ja-JP" altLang="en-US" sz="1800" dirty="0" smtClean="0"/>
              <a:t>発送種別</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a:t>
            </a:r>
          </a:p>
          <a:p>
            <a:pPr lvl="1"/>
            <a:r>
              <a:rPr lang="en-US" altLang="ja-JP" sz="1800" dirty="0" smtClean="0"/>
              <a:t>Content=“{Binding Path=</a:t>
            </a:r>
            <a:r>
              <a:rPr lang="ja-JP" altLang="en-US" sz="1800" dirty="0" smtClean="0"/>
              <a:t>税込合計額</a:t>
            </a:r>
            <a:r>
              <a:rPr lang="en-US" altLang="ja-JP" sz="1800" dirty="0" smtClean="0"/>
              <a:t>, Source={</a:t>
            </a:r>
            <a:r>
              <a:rPr lang="en-US" altLang="ja-JP" sz="1800" dirty="0" err="1" smtClean="0"/>
              <a:t>StaticResource</a:t>
            </a:r>
            <a:r>
              <a:rPr lang="en-US" altLang="ja-JP" sz="1800" dirty="0" smtClean="0"/>
              <a:t> </a:t>
            </a:r>
            <a:r>
              <a:rPr lang="ja-JP" altLang="en-US" sz="1800" dirty="0" smtClean="0"/>
              <a:t>納品</a:t>
            </a:r>
            <a:r>
              <a:rPr lang="en-US" altLang="ja-JP" sz="1800" dirty="0" smtClean="0"/>
              <a:t>DS}}"</a:t>
            </a:r>
            <a:endParaRPr kumimoji="1" lang="ja-JP" altLang="en-US"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で組んでみよう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クラスダイアグラム</a:t>
            </a:r>
            <a:endParaRPr kumimoji="1" lang="ja-JP" altLang="en-US" dirty="0"/>
          </a:p>
        </p:txBody>
      </p:sp>
      <p:pic>
        <p:nvPicPr>
          <p:cNvPr id="7" name="図 6" descr="納品LinqToEntitiesクラス図.jpg"/>
          <p:cNvPicPr>
            <a:picLocks noChangeAspect="1"/>
          </p:cNvPicPr>
          <p:nvPr/>
        </p:nvPicPr>
        <p:blipFill>
          <a:blip r:embed="rId2"/>
          <a:stretch>
            <a:fillRect/>
          </a:stretch>
        </p:blipFill>
        <p:spPr>
          <a:xfrm>
            <a:off x="357170" y="1571615"/>
            <a:ext cx="6424803" cy="5152358"/>
          </a:xfrm>
          <a:prstGeom prst="rect">
            <a:avLst/>
          </a:prstGeom>
        </p:spPr>
      </p:pic>
      <p:pic>
        <p:nvPicPr>
          <p:cNvPr id="6" name="図 5" descr="納品概念.jpg"/>
          <p:cNvPicPr>
            <a:picLocks noChangeAspect="1"/>
          </p:cNvPicPr>
          <p:nvPr/>
        </p:nvPicPr>
        <p:blipFill>
          <a:blip r:embed="rId3"/>
          <a:stretch>
            <a:fillRect/>
          </a:stretch>
        </p:blipFill>
        <p:spPr>
          <a:xfrm>
            <a:off x="5286380" y="3929066"/>
            <a:ext cx="3336798" cy="276225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a:t>
            </a:r>
            <a:r>
              <a:rPr lang="ja-JP" altLang="en-US" dirty="0" smtClean="0"/>
              <a:t> マッピング シナリオ</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多対多の関係</a:t>
            </a:r>
            <a:endParaRPr kumimoji="1" lang="ja-JP" altLang="en-US" dirty="0"/>
          </a:p>
        </p:txBody>
      </p:sp>
      <p:pic>
        <p:nvPicPr>
          <p:cNvPr id="5" name="図 4" descr="多対多Entity.jpg"/>
          <p:cNvPicPr>
            <a:picLocks noChangeAspect="1"/>
          </p:cNvPicPr>
          <p:nvPr/>
        </p:nvPicPr>
        <p:blipFill>
          <a:blip r:embed="rId2"/>
          <a:stretch>
            <a:fillRect/>
          </a:stretch>
        </p:blipFill>
        <p:spPr>
          <a:xfrm>
            <a:off x="428597" y="1571615"/>
            <a:ext cx="5049203" cy="2940368"/>
          </a:xfrm>
          <a:prstGeom prst="rect">
            <a:avLst/>
          </a:prstGeom>
        </p:spPr>
      </p:pic>
      <p:pic>
        <p:nvPicPr>
          <p:cNvPr id="6" name="図 5" descr="多対多.jpg"/>
          <p:cNvPicPr>
            <a:picLocks noChangeAspect="1"/>
          </p:cNvPicPr>
          <p:nvPr/>
        </p:nvPicPr>
        <p:blipFill>
          <a:blip r:embed="rId3"/>
          <a:stretch>
            <a:fillRect/>
          </a:stretch>
        </p:blipFill>
        <p:spPr>
          <a:xfrm>
            <a:off x="5214942" y="4000504"/>
            <a:ext cx="3417856" cy="2738914"/>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a:t>
            </a:r>
            <a:r>
              <a:rPr lang="ja-JP" altLang="en-US" dirty="0" smtClean="0"/>
              <a:t> マッピング シナリオ</a:t>
            </a:r>
            <a:endParaRPr kumimoji="1" lang="ja-JP" altLang="en-US" dirty="0"/>
          </a:p>
        </p:txBody>
      </p:sp>
      <p:sp>
        <p:nvSpPr>
          <p:cNvPr id="3" name="コンテンツ プレースホルダ 2"/>
          <p:cNvSpPr>
            <a:spLocks noGrp="1"/>
          </p:cNvSpPr>
          <p:nvPr>
            <p:ph idx="1"/>
          </p:nvPr>
        </p:nvSpPr>
        <p:spPr/>
        <p:txBody>
          <a:bodyPr/>
          <a:lstStyle/>
          <a:p>
            <a:r>
              <a:rPr lang="en-US" dirty="0" smtClean="0"/>
              <a:t>Table-Per-Type </a:t>
            </a:r>
            <a:r>
              <a:rPr lang="ja-JP" altLang="en-US" dirty="0" smtClean="0"/>
              <a:t>継承</a:t>
            </a:r>
            <a:endParaRPr lang="en-US" altLang="ja-JP" dirty="0" smtClean="0"/>
          </a:p>
          <a:p>
            <a:pPr lvl="1"/>
            <a:r>
              <a:rPr lang="ja-JP" altLang="en-US" dirty="0" smtClean="0"/>
              <a:t>固有の情報を格納し、共通のキーを</a:t>
            </a:r>
            <a:r>
              <a:rPr lang="ja-JP" altLang="en-US" dirty="0" smtClean="0"/>
              <a:t>共有している場合に商品を</a:t>
            </a:r>
            <a:r>
              <a:rPr lang="ja-JP" altLang="en-US" dirty="0" smtClean="0"/>
              <a:t>抽象型に</a:t>
            </a:r>
            <a:r>
              <a:rPr lang="ja-JP" altLang="en-US" dirty="0" smtClean="0"/>
              <a:t>して継承する。</a:t>
            </a:r>
            <a:endParaRPr kumimoji="1" lang="ja-JP" altLang="en-US" dirty="0"/>
          </a:p>
        </p:txBody>
      </p:sp>
      <p:pic>
        <p:nvPicPr>
          <p:cNvPr id="4" name="図 3" descr="Table-Per-Type.jpg"/>
          <p:cNvPicPr>
            <a:picLocks noChangeAspect="1"/>
          </p:cNvPicPr>
          <p:nvPr/>
        </p:nvPicPr>
        <p:blipFill>
          <a:blip r:embed="rId2"/>
          <a:stretch>
            <a:fillRect/>
          </a:stretch>
        </p:blipFill>
        <p:spPr>
          <a:xfrm>
            <a:off x="428596" y="2857496"/>
            <a:ext cx="3752850" cy="2962275"/>
          </a:xfrm>
          <a:prstGeom prst="rect">
            <a:avLst/>
          </a:prstGeom>
        </p:spPr>
      </p:pic>
      <p:pic>
        <p:nvPicPr>
          <p:cNvPr id="5" name="図 4" descr="Table-Per-TypeDB.jpg"/>
          <p:cNvPicPr>
            <a:picLocks noChangeAspect="1"/>
          </p:cNvPicPr>
          <p:nvPr/>
        </p:nvPicPr>
        <p:blipFill>
          <a:blip r:embed="rId3"/>
          <a:stretch>
            <a:fillRect/>
          </a:stretch>
        </p:blipFill>
        <p:spPr>
          <a:xfrm>
            <a:off x="4214810" y="2857496"/>
            <a:ext cx="4429125" cy="21907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リレーショナルデータベースを使ったシステムが普及して年月がたちます。</a:t>
            </a:r>
            <a:endParaRPr lang="en-US" altLang="ja-JP" dirty="0" smtClean="0"/>
          </a:p>
          <a:p>
            <a:r>
              <a:rPr lang="ja-JP" altLang="en-US" dirty="0" smtClean="0"/>
              <a:t>オブジェクト指向言語での開発も普及して年月がたちます。</a:t>
            </a:r>
            <a:endParaRPr lang="en-US" altLang="ja-JP" dirty="0" smtClean="0"/>
          </a:p>
          <a:p>
            <a:r>
              <a:rPr lang="ja-JP" altLang="en-US" dirty="0" smtClean="0"/>
              <a:t>しかし、その</a:t>
            </a:r>
            <a:r>
              <a:rPr lang="ja-JP" altLang="en-US" dirty="0" smtClean="0"/>
              <a:t>間には溝があります。</a:t>
            </a:r>
            <a:endParaRPr lang="en-US" altLang="ja-JP" dirty="0" smtClean="0"/>
          </a:p>
          <a:p>
            <a:r>
              <a:rPr lang="ja-JP" altLang="en-US" dirty="0" smtClean="0"/>
              <a:t>オブジェクト指向プログラミング（</a:t>
            </a:r>
            <a:r>
              <a:rPr lang="en-US" altLang="ja-JP" dirty="0" smtClean="0"/>
              <a:t>OOP</a:t>
            </a:r>
            <a:r>
              <a:rPr lang="ja-JP" altLang="en-US" dirty="0" smtClean="0"/>
              <a:t>）とリレーショナルデータベース（</a:t>
            </a:r>
            <a:r>
              <a:rPr lang="en-US" altLang="ja-JP" dirty="0" smtClean="0"/>
              <a:t>RDB</a:t>
            </a:r>
            <a:r>
              <a:rPr lang="ja-JP" altLang="en-US" dirty="0" smtClean="0"/>
              <a:t>）の間の不一致で、 </a:t>
            </a:r>
            <a:r>
              <a:rPr lang="en-US" altLang="ja-JP" dirty="0" smtClean="0"/>
              <a:t>O/R </a:t>
            </a:r>
            <a:r>
              <a:rPr lang="ja-JP" altLang="en-US" dirty="0" smtClean="0"/>
              <a:t>インピーダンスミスマッチと呼ばれるものです。</a:t>
            </a: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a:t>
            </a:r>
            <a:r>
              <a:rPr lang="ja-JP" altLang="en-US" dirty="0" smtClean="0"/>
              <a:t> マッピング シナリオ</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Table-Per-Hierarchy</a:t>
            </a:r>
            <a:r>
              <a:rPr lang="ja-JP" altLang="en-US" dirty="0" smtClean="0"/>
              <a:t>継承</a:t>
            </a:r>
            <a:endParaRPr lang="en-US" altLang="ja-JP" dirty="0" smtClean="0"/>
          </a:p>
          <a:p>
            <a:pPr lvl="1"/>
            <a:r>
              <a:rPr kumimoji="1" lang="ja-JP" altLang="en-US" dirty="0" smtClean="0"/>
              <a:t>階層型クラス継承、商品</a:t>
            </a:r>
            <a:r>
              <a:rPr kumimoji="1" lang="en-US" altLang="ja-JP" dirty="0" smtClean="0"/>
              <a:t>2</a:t>
            </a:r>
            <a:r>
              <a:rPr kumimoji="1" lang="ja-JP" altLang="en-US" dirty="0" smtClean="0"/>
              <a:t>を抽象型にしてバリエーション</a:t>
            </a:r>
            <a:r>
              <a:rPr lang="en-US" altLang="ja-JP" dirty="0" smtClean="0"/>
              <a:t/>
            </a:r>
            <a:br>
              <a:rPr lang="en-US" altLang="ja-JP" dirty="0" smtClean="0"/>
            </a:br>
            <a:r>
              <a:rPr lang="ja-JP" altLang="en-US" dirty="0" smtClean="0"/>
              <a:t>あるもの</a:t>
            </a:r>
            <a:r>
              <a:rPr lang="en-US" altLang="ja-JP" dirty="0" smtClean="0"/>
              <a:t/>
            </a:r>
            <a:br>
              <a:rPr lang="en-US" altLang="ja-JP" dirty="0" smtClean="0"/>
            </a:br>
            <a:r>
              <a:rPr lang="ja-JP" altLang="en-US" dirty="0" err="1" smtClean="0"/>
              <a:t>を抽</a:t>
            </a:r>
            <a:r>
              <a:rPr lang="ja-JP" altLang="en-US" dirty="0" smtClean="0"/>
              <a:t>出</a:t>
            </a:r>
            <a:endParaRPr kumimoji="1" lang="en-US" altLang="ja-JP" dirty="0" smtClean="0"/>
          </a:p>
        </p:txBody>
      </p:sp>
      <p:pic>
        <p:nvPicPr>
          <p:cNvPr id="4" name="図 3" descr="TablePerHierarchyModel.jpg"/>
          <p:cNvPicPr>
            <a:picLocks noChangeAspect="1"/>
          </p:cNvPicPr>
          <p:nvPr/>
        </p:nvPicPr>
        <p:blipFill>
          <a:blip r:embed="rId2"/>
          <a:stretch>
            <a:fillRect/>
          </a:stretch>
        </p:blipFill>
        <p:spPr>
          <a:xfrm>
            <a:off x="2614641" y="2143116"/>
            <a:ext cx="6029325" cy="4600575"/>
          </a:xfrm>
          <a:prstGeom prst="rect">
            <a:avLst/>
          </a:prstGeom>
        </p:spPr>
      </p:pic>
      <p:pic>
        <p:nvPicPr>
          <p:cNvPr id="5" name="図 4" descr="商品2.jpg"/>
          <p:cNvPicPr>
            <a:picLocks noChangeAspect="1"/>
          </p:cNvPicPr>
          <p:nvPr/>
        </p:nvPicPr>
        <p:blipFill>
          <a:blip r:embed="rId3"/>
          <a:stretch>
            <a:fillRect/>
          </a:stretch>
        </p:blipFill>
        <p:spPr>
          <a:xfrm>
            <a:off x="428596" y="3714752"/>
            <a:ext cx="2028825" cy="23717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Linq</a:t>
            </a:r>
            <a:r>
              <a:rPr lang="ja-JP" altLang="en-US" dirty="0" smtClean="0"/>
              <a:t> </a:t>
            </a:r>
            <a:r>
              <a:rPr lang="en-US" altLang="ja-JP" dirty="0" smtClean="0"/>
              <a:t>to Entities</a:t>
            </a:r>
            <a:r>
              <a:rPr lang="ja-JP" altLang="en-US" dirty="0" smtClean="0"/>
              <a:t> マッピング シナリオ</a:t>
            </a:r>
            <a:endParaRPr kumimoji="1" lang="ja-JP" altLang="en-US" dirty="0"/>
          </a:p>
        </p:txBody>
      </p:sp>
      <p:sp>
        <p:nvSpPr>
          <p:cNvPr id="3" name="コンテンツ プレースホルダ 2"/>
          <p:cNvSpPr>
            <a:spLocks noGrp="1"/>
          </p:cNvSpPr>
          <p:nvPr>
            <p:ph idx="1"/>
          </p:nvPr>
        </p:nvSpPr>
        <p:spPr/>
        <p:txBody>
          <a:bodyPr/>
          <a:lstStyle/>
          <a:p>
            <a:r>
              <a:rPr lang="en-US" dirty="0" smtClean="0"/>
              <a:t>Multiple-Entity-Sets-per-Type</a:t>
            </a:r>
          </a:p>
          <a:p>
            <a:pPr lvl="1"/>
            <a:r>
              <a:rPr lang="ja-JP" altLang="en-US" dirty="0" smtClean="0"/>
              <a:t>一つの「支店別売上」型を複数の地方で</a:t>
            </a:r>
            <a:r>
              <a:rPr lang="en-US" altLang="ja-JP" dirty="0" smtClean="0"/>
              <a:t>Entity</a:t>
            </a:r>
            <a:r>
              <a:rPr lang="ja-JP" altLang="en-US" dirty="0" smtClean="0"/>
              <a:t>として利用する。</a:t>
            </a:r>
            <a:endParaRPr lang="en-US" altLang="ja-JP" dirty="0" smtClean="0"/>
          </a:p>
          <a:p>
            <a:pPr lvl="1"/>
            <a:r>
              <a:rPr lang="ja-JP" altLang="en-US" dirty="0" smtClean="0"/>
              <a:t>型の定義は一つで、</a:t>
            </a:r>
            <a:endParaRPr lang="en-US" altLang="ja-JP" dirty="0" smtClean="0"/>
          </a:p>
          <a:p>
            <a:pPr lvl="1">
              <a:buNone/>
            </a:pPr>
            <a:r>
              <a:rPr lang="ja-JP" altLang="en-US" dirty="0" smtClean="0"/>
              <a:t>　インスタンスは</a:t>
            </a:r>
            <a:r>
              <a:rPr lang="ja-JP" altLang="en-US" dirty="0" smtClean="0"/>
              <a:t>複数。</a:t>
            </a:r>
            <a:endParaRPr lang="en-US" altLang="ja-JP" dirty="0" smtClean="0"/>
          </a:p>
          <a:p>
            <a:pPr lvl="1"/>
            <a:r>
              <a:rPr lang="ja-JP" altLang="en-US" dirty="0" smtClean="0"/>
              <a:t>現在は残念ながら、</a:t>
            </a:r>
            <a:r>
              <a:rPr lang="en-US" altLang="ja-JP" dirty="0" smtClean="0"/>
              <a:t/>
            </a:r>
            <a:br>
              <a:rPr lang="en-US" altLang="ja-JP" dirty="0" smtClean="0"/>
            </a:br>
            <a:r>
              <a:rPr lang="ja-JP" altLang="en-US" dirty="0" smtClean="0"/>
              <a:t>モデルビューアーが、</a:t>
            </a:r>
            <a:r>
              <a:rPr lang="en-US" altLang="ja-JP" dirty="0" smtClean="0"/>
              <a:t/>
            </a:r>
            <a:br>
              <a:rPr lang="en-US" altLang="ja-JP" dirty="0" smtClean="0"/>
            </a:br>
            <a:r>
              <a:rPr lang="ja-JP" altLang="en-US" dirty="0" smtClean="0"/>
              <a:t>サポートしていないが、</a:t>
            </a:r>
            <a:r>
              <a:rPr lang="en-US" altLang="ja-JP" dirty="0" smtClean="0"/>
              <a:t/>
            </a:r>
            <a:br>
              <a:rPr lang="en-US" altLang="ja-JP" dirty="0" smtClean="0"/>
            </a:br>
            <a:r>
              <a:rPr lang="en-US" altLang="ja-JP" dirty="0" smtClean="0"/>
              <a:t>XML</a:t>
            </a:r>
            <a:r>
              <a:rPr lang="ja-JP" altLang="en-US" dirty="0" smtClean="0"/>
              <a:t>で書けば出来る。</a:t>
            </a:r>
            <a:endParaRPr lang="en-US" altLang="ja-JP" dirty="0" smtClean="0"/>
          </a:p>
          <a:p>
            <a:pPr lvl="1">
              <a:buNone/>
            </a:pPr>
            <a:endParaRPr lang="en-US" dirty="0" smtClean="0"/>
          </a:p>
          <a:p>
            <a:endParaRPr kumimoji="1" lang="ja-JP" altLang="en-US" dirty="0"/>
          </a:p>
        </p:txBody>
      </p:sp>
      <p:pic>
        <p:nvPicPr>
          <p:cNvPr id="4" name="図 3" descr="Multiple-Entity-Sets-per-Type.jpg"/>
          <p:cNvPicPr>
            <a:picLocks noChangeAspect="1"/>
          </p:cNvPicPr>
          <p:nvPr/>
        </p:nvPicPr>
        <p:blipFill>
          <a:blip r:embed="rId2"/>
          <a:stretch>
            <a:fillRect/>
          </a:stretch>
        </p:blipFill>
        <p:spPr>
          <a:xfrm>
            <a:off x="4786325" y="2140571"/>
            <a:ext cx="3822573" cy="386019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lang="en-US" altLang="ja-JP" dirty="0" err="1" smtClean="0"/>
              <a:t>Linq</a:t>
            </a:r>
            <a:r>
              <a:rPr lang="ja-JP" altLang="en-US" dirty="0" smtClean="0"/>
              <a:t> </a:t>
            </a:r>
            <a:r>
              <a:rPr lang="en-US" altLang="ja-JP" dirty="0" smtClean="0"/>
              <a:t>to Entities </a:t>
            </a:r>
            <a:r>
              <a:rPr lang="ja-JP" altLang="en-US" dirty="0" smtClean="0"/>
              <a:t>は</a:t>
            </a:r>
            <a:r>
              <a:rPr lang="ja-JP" altLang="en-US" dirty="0" smtClean="0"/>
              <a:t>、</a:t>
            </a:r>
            <a:r>
              <a:rPr lang="en-US" altLang="ja-JP" dirty="0" smtClean="0"/>
              <a:t> O/R </a:t>
            </a:r>
            <a:r>
              <a:rPr lang="ja-JP" altLang="en-US" dirty="0" smtClean="0"/>
              <a:t>インピーダンスミスマッチと</a:t>
            </a:r>
            <a:r>
              <a:rPr lang="ja-JP" altLang="en-US" dirty="0" smtClean="0"/>
              <a:t>概念</a:t>
            </a:r>
            <a:r>
              <a:rPr lang="ja-JP" altLang="en-US" dirty="0" smtClean="0"/>
              <a:t>レベルと論理レベルのミスマッチを解消してくれます。</a:t>
            </a:r>
            <a:endParaRPr lang="en-US" altLang="ja-JP" dirty="0" smtClean="0"/>
          </a:p>
          <a:p>
            <a:r>
              <a:rPr kumimoji="1" lang="ja-JP" altLang="en-US" dirty="0" smtClean="0"/>
              <a:t>多対多の関係や様々な継承関係でオブジェクト指向で設計された</a:t>
            </a:r>
            <a:r>
              <a:rPr lang="ja-JP" altLang="en-US" dirty="0" smtClean="0"/>
              <a:t>概念レベル</a:t>
            </a:r>
            <a:r>
              <a:rPr kumimoji="1" lang="ja-JP" altLang="en-US" dirty="0" smtClean="0"/>
              <a:t>により近い </a:t>
            </a:r>
            <a:r>
              <a:rPr kumimoji="1" lang="en-US" altLang="ja-JP" dirty="0" smtClean="0"/>
              <a:t>Entity</a:t>
            </a:r>
            <a:r>
              <a:rPr kumimoji="1" lang="ja-JP" altLang="en-US" dirty="0" smtClean="0"/>
              <a:t> を利用できます。</a:t>
            </a:r>
            <a:endParaRPr kumimoji="1" lang="en-US" altLang="ja-JP" dirty="0" smtClean="0"/>
          </a:p>
          <a:p>
            <a:r>
              <a:rPr lang="ja-JP" altLang="en-US" dirty="0" smtClean="0"/>
              <a:t>初期バージョンなので不便なところは </a:t>
            </a:r>
            <a:r>
              <a:rPr lang="en-US" altLang="ja-JP" dirty="0" smtClean="0"/>
              <a:t>Feed</a:t>
            </a:r>
            <a:r>
              <a:rPr lang="ja-JP" altLang="en-US" dirty="0" smtClean="0"/>
              <a:t> </a:t>
            </a:r>
            <a:r>
              <a:rPr lang="en-US" altLang="ja-JP" dirty="0" smtClean="0"/>
              <a:t>Back</a:t>
            </a:r>
            <a:r>
              <a:rPr lang="ja-JP" altLang="en-US" dirty="0" smtClean="0"/>
              <a:t> して修正してもらいながら、どんどん使っていきましょう。</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O/R </a:t>
            </a:r>
            <a:r>
              <a:rPr lang="ja-JP" altLang="en-US" dirty="0" smtClean="0"/>
              <a:t>インピーダンスミスマッチとはどんなもの</a:t>
            </a:r>
            <a:endParaRPr lang="en-US" altLang="ja-JP" dirty="0" smtClean="0"/>
          </a:p>
          <a:p>
            <a:pPr lvl="1"/>
            <a:r>
              <a:rPr lang="ja-JP" altLang="en-US" dirty="0" smtClean="0"/>
              <a:t>オブジェクト指向は継承ができるが、リレーショナルデータベースは継承ができない。</a:t>
            </a:r>
            <a:endParaRPr lang="en-US" altLang="ja-JP" dirty="0" smtClean="0"/>
          </a:p>
          <a:p>
            <a:pPr lvl="1"/>
            <a:r>
              <a:rPr lang="ja-JP" altLang="en-US" dirty="0" smtClean="0"/>
              <a:t>オブジェクト指向は関連情報をクラス内部にコレクションとして持てるが、リレーショナルデータベースは別のテーブルにデータをもってそのテーブルからリレーションを行う。</a:t>
            </a:r>
            <a:endParaRPr lang="en-US" altLang="ja-JP" dirty="0" smtClean="0"/>
          </a:p>
          <a:p>
            <a:pPr lvl="1"/>
            <a:r>
              <a:rPr lang="en-US" altLang="ja-JP" dirty="0" err="1" smtClean="0"/>
              <a:t>Linq</a:t>
            </a:r>
            <a:r>
              <a:rPr lang="ja-JP" altLang="en-US" dirty="0" smtClean="0"/>
              <a:t> </a:t>
            </a:r>
            <a:r>
              <a:rPr lang="en-US" altLang="ja-JP" dirty="0" smtClean="0"/>
              <a:t>to SQL</a:t>
            </a:r>
            <a:r>
              <a:rPr lang="ja-JP" altLang="en-US" dirty="0" smtClean="0"/>
              <a:t> も </a:t>
            </a:r>
            <a:r>
              <a:rPr lang="en-US" altLang="ja-JP" dirty="0" err="1" smtClean="0"/>
              <a:t>Linq</a:t>
            </a:r>
            <a:r>
              <a:rPr lang="ja-JP" altLang="en-US" dirty="0" smtClean="0"/>
              <a:t> </a:t>
            </a:r>
            <a:r>
              <a:rPr lang="en-US" altLang="ja-JP" dirty="0" smtClean="0"/>
              <a:t>to Entities </a:t>
            </a:r>
            <a:r>
              <a:rPr lang="ja-JP" altLang="en-US" dirty="0" smtClean="0"/>
              <a:t>もこの二つの</a:t>
            </a:r>
            <a:r>
              <a:rPr lang="en-US" altLang="ja-JP" dirty="0" smtClean="0"/>
              <a:t>O/R </a:t>
            </a:r>
            <a:r>
              <a:rPr lang="ja-JP" altLang="en-US" dirty="0" smtClean="0"/>
              <a:t>インピーダンスミスマッチを解決します。</a:t>
            </a:r>
            <a:endParaRPr lang="en-US" altLang="ja-JP" dirty="0" smtClean="0"/>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はじめに</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納品書を作成しながら</a:t>
            </a:r>
            <a:r>
              <a:rPr lang="ja-JP" altLang="en-US" dirty="0" smtClean="0"/>
              <a:t>、データベース</a:t>
            </a:r>
            <a:r>
              <a:rPr lang="ja-JP" altLang="en-US" dirty="0" smtClean="0"/>
              <a:t>設計と</a:t>
            </a:r>
            <a:r>
              <a:rPr lang="en-US" altLang="ja-JP" dirty="0" smtClean="0"/>
              <a:t>O/R </a:t>
            </a:r>
            <a:r>
              <a:rPr lang="ja-JP" altLang="en-US" dirty="0" smtClean="0"/>
              <a:t>インピーダンスミスマッチ </a:t>
            </a:r>
            <a:r>
              <a:rPr lang="ja-JP" altLang="en-US" dirty="0" smtClean="0"/>
              <a:t>を</a:t>
            </a:r>
            <a:r>
              <a:rPr lang="ja-JP" altLang="en-US" dirty="0" smtClean="0"/>
              <a:t>見てみましょう。</a:t>
            </a:r>
            <a:endParaRPr lang="en-US" altLang="ja-JP" dirty="0" smtClean="0"/>
          </a:p>
          <a:p>
            <a:r>
              <a:rPr lang="en-US" altLang="ja-JP" dirty="0" err="1" smtClean="0"/>
              <a:t>Linq</a:t>
            </a:r>
            <a:r>
              <a:rPr lang="ja-JP" altLang="en-US" dirty="0" smtClean="0"/>
              <a:t> </a:t>
            </a:r>
            <a:r>
              <a:rPr lang="en-US" altLang="ja-JP" dirty="0" smtClean="0"/>
              <a:t>to Entities </a:t>
            </a:r>
            <a:r>
              <a:rPr lang="ja-JP" altLang="en-US" dirty="0" smtClean="0"/>
              <a:t>は、概念レベル記述のための多対多の関係・複数テーブルの結合という</a:t>
            </a:r>
            <a:r>
              <a:rPr lang="en-US" altLang="ja-JP" dirty="0" err="1" smtClean="0"/>
              <a:t>Linq</a:t>
            </a:r>
            <a:r>
              <a:rPr lang="ja-JP" altLang="en-US" dirty="0" smtClean="0"/>
              <a:t> </a:t>
            </a:r>
            <a:r>
              <a:rPr lang="en-US" altLang="ja-JP" dirty="0" smtClean="0"/>
              <a:t>to SQL</a:t>
            </a:r>
            <a:r>
              <a:rPr lang="ja-JP" altLang="en-US" dirty="0" smtClean="0"/>
              <a:t> にない記述も可能です。 </a:t>
            </a:r>
            <a:endParaRPr lang="en-US" altLang="ja-JP" dirty="0" smtClean="0"/>
          </a:p>
          <a:p>
            <a:r>
              <a:rPr kumimoji="1" lang="en-US" altLang="ja-JP" dirty="0" err="1" smtClean="0"/>
              <a:t>Linq</a:t>
            </a:r>
            <a:r>
              <a:rPr kumimoji="1" lang="en-US" altLang="ja-JP" dirty="0" smtClean="0"/>
              <a:t> to Entities</a:t>
            </a:r>
            <a:r>
              <a:rPr kumimoji="1" lang="ja-JP" altLang="en-US" dirty="0" smtClean="0"/>
              <a:t> で作成してみて、良さと欠点を見ていきましょう。</a:t>
            </a:r>
            <a:r>
              <a:rPr kumimoji="1" lang="en-US" altLang="ja-JP" dirty="0" smtClean="0"/>
              <a:t> </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データベース設計には</a:t>
            </a:r>
            <a:r>
              <a:rPr kumimoji="1" lang="en-US" altLang="ja-JP" dirty="0" smtClean="0"/>
              <a:t>3</a:t>
            </a:r>
            <a:r>
              <a:rPr kumimoji="1" lang="ja-JP" altLang="en-US" dirty="0" smtClean="0"/>
              <a:t>段階あります</a:t>
            </a:r>
            <a:endParaRPr kumimoji="1" lang="en-US" altLang="ja-JP" dirty="0" smtClean="0"/>
          </a:p>
          <a:p>
            <a:pPr lvl="1"/>
            <a:r>
              <a:rPr lang="ja-JP" altLang="en-US" dirty="0" smtClean="0"/>
              <a:t>概念レベル設計</a:t>
            </a:r>
            <a:endParaRPr lang="en-US" altLang="ja-JP" dirty="0" smtClean="0"/>
          </a:p>
          <a:p>
            <a:pPr lvl="2"/>
            <a:r>
              <a:rPr lang="ja-JP" altLang="en-US" dirty="0" smtClean="0"/>
              <a:t>対象となるシステム内に存在するエンティティおよびリレーションシップを定義</a:t>
            </a:r>
            <a:endParaRPr lang="en-US" altLang="ja-JP" dirty="0" smtClean="0"/>
          </a:p>
          <a:p>
            <a:pPr lvl="1"/>
            <a:r>
              <a:rPr lang="ja-JP" altLang="en-US" dirty="0" smtClean="0"/>
              <a:t>論理モデル設計</a:t>
            </a:r>
            <a:endParaRPr lang="en-US" altLang="ja-JP" dirty="0" smtClean="0"/>
          </a:p>
          <a:p>
            <a:pPr lvl="2"/>
            <a:r>
              <a:rPr lang="ja-JP" altLang="en-US" dirty="0" smtClean="0"/>
              <a:t>外部キー制約を用いながらエンティティおよびリレーションシップをテーブルとして正規化</a:t>
            </a:r>
            <a:endParaRPr lang="en-US" altLang="ja-JP" dirty="0" smtClean="0"/>
          </a:p>
          <a:p>
            <a:pPr lvl="1"/>
            <a:r>
              <a:rPr lang="ja-JP" altLang="en-US" dirty="0" smtClean="0"/>
              <a:t>物理モデル設計</a:t>
            </a:r>
            <a:endParaRPr lang="en-US" altLang="ja-JP" dirty="0" smtClean="0"/>
          </a:p>
          <a:p>
            <a:pPr lvl="2"/>
            <a:r>
              <a:rPr lang="ja-JP" altLang="en-US" dirty="0" smtClean="0"/>
              <a:t>エンジン固有機能やパーティション分割やインデックス化など特定のデータ エンジンの機能に対応</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納品書のデータベースを作る</a:t>
            </a:r>
            <a:endParaRPr kumimoji="1" lang="ja-JP" altLang="en-US" dirty="0"/>
          </a:p>
        </p:txBody>
      </p:sp>
      <p:pic>
        <p:nvPicPr>
          <p:cNvPr id="1026" name="Picture 2"/>
          <p:cNvPicPr>
            <a:picLocks noChangeAspect="1" noChangeArrowheads="1"/>
          </p:cNvPicPr>
          <p:nvPr/>
        </p:nvPicPr>
        <p:blipFill>
          <a:blip r:embed="rId2"/>
          <a:srcRect/>
          <a:stretch>
            <a:fillRect/>
          </a:stretch>
        </p:blipFill>
        <p:spPr bwMode="auto">
          <a:xfrm>
            <a:off x="1643042" y="1571612"/>
            <a:ext cx="6060758" cy="446722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トータルシステムを運用も含めモデル化</a:t>
            </a:r>
          </a:p>
          <a:p>
            <a:r>
              <a:rPr lang="ja-JP" altLang="en-US" dirty="0" smtClean="0"/>
              <a:t>トータルシステム</a:t>
            </a:r>
            <a:r>
              <a:rPr kumimoji="1" lang="ja-JP" altLang="en-US" dirty="0" smtClean="0"/>
              <a:t>の一部の納品書とは何か</a:t>
            </a:r>
            <a:endParaRPr kumimoji="1" lang="en-US" altLang="ja-JP" dirty="0" smtClean="0"/>
          </a:p>
          <a:p>
            <a:pPr lvl="1"/>
            <a:r>
              <a:rPr lang="ja-JP" altLang="en-US" dirty="0" smtClean="0"/>
              <a:t>いつ、どこから、どこへ、何を、いくつ、何で送り、いくらで、いつ払ってもらうかを書いたもの。</a:t>
            </a:r>
            <a:endParaRPr lang="en-US" altLang="ja-JP" dirty="0" smtClean="0"/>
          </a:p>
          <a:p>
            <a:pPr lvl="1"/>
            <a:r>
              <a:rPr kumimoji="1" lang="ja-JP" altLang="en-US" dirty="0" smtClean="0"/>
              <a:t>納品年月日や納品書番号、自社情報、顧客</a:t>
            </a:r>
            <a:r>
              <a:rPr lang="ja-JP" altLang="en-US" dirty="0" smtClean="0"/>
              <a:t>情報</a:t>
            </a:r>
            <a:r>
              <a:rPr kumimoji="1" lang="ja-JP" altLang="en-US" dirty="0" smtClean="0"/>
              <a:t>、商品</a:t>
            </a:r>
            <a:r>
              <a:rPr lang="ja-JP" altLang="en-US" dirty="0" smtClean="0"/>
              <a:t>情報</a:t>
            </a:r>
            <a:r>
              <a:rPr kumimoji="1" lang="ja-JP" altLang="en-US" dirty="0" smtClean="0"/>
              <a:t>、数量、配送</a:t>
            </a:r>
            <a:r>
              <a:rPr lang="ja-JP" altLang="en-US" dirty="0" smtClean="0"/>
              <a:t>情報</a:t>
            </a:r>
            <a:r>
              <a:rPr kumimoji="1" lang="ja-JP" altLang="en-US" dirty="0" smtClean="0"/>
              <a:t>、合計金額、締め日 が必要</a:t>
            </a:r>
            <a:endParaRPr kumimoji="1" lang="en-US" altLang="ja-JP" dirty="0" smtClean="0"/>
          </a:p>
          <a:p>
            <a:pPr lvl="1"/>
            <a:r>
              <a:rPr kumimoji="1" lang="ja-JP" altLang="en-US" dirty="0" smtClean="0"/>
              <a:t>顧客情報は郵便番号、住所、会社名が必要</a:t>
            </a:r>
            <a:endParaRPr kumimoji="1" lang="en-US" altLang="ja-JP" dirty="0" smtClean="0"/>
          </a:p>
          <a:p>
            <a:pPr lvl="1"/>
            <a:r>
              <a:rPr lang="ja-JP" altLang="en-US" dirty="0" smtClean="0"/>
              <a:t>商品情報、数量、配送情報は明細というくくりで</a:t>
            </a:r>
            <a:endParaRPr lang="en-US" altLang="ja-JP" dirty="0" smtClean="0"/>
          </a:p>
          <a:p>
            <a:pPr lvl="1"/>
            <a:r>
              <a:rPr lang="ja-JP" altLang="en-US" dirty="0" smtClean="0"/>
              <a:t>などなど、トップダウンで設計していく。</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データベース設計をしてみよう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概念モデルができた</a:t>
            </a:r>
            <a:endParaRPr kumimoji="1" lang="en-US" altLang="ja-JP" dirty="0" smtClean="0"/>
          </a:p>
          <a:p>
            <a:endParaRPr kumimoji="1" lang="ja-JP" altLang="en-US" dirty="0"/>
          </a:p>
        </p:txBody>
      </p:sp>
      <p:pic>
        <p:nvPicPr>
          <p:cNvPr id="4" name="図 3" descr="納品概念.jpg"/>
          <p:cNvPicPr>
            <a:picLocks noChangeAspect="1"/>
          </p:cNvPicPr>
          <p:nvPr/>
        </p:nvPicPr>
        <p:blipFill>
          <a:blip r:embed="rId2"/>
          <a:stretch>
            <a:fillRect/>
          </a:stretch>
        </p:blipFill>
        <p:spPr>
          <a:xfrm>
            <a:off x="3394738" y="1571612"/>
            <a:ext cx="5177790" cy="4286250"/>
          </a:xfrm>
          <a:prstGeom prst="rect">
            <a:avLst/>
          </a:prstGeom>
        </p:spPr>
      </p:pic>
      <p:pic>
        <p:nvPicPr>
          <p:cNvPr id="5" name="図 4" descr="納品ワークフロー.jpg"/>
          <p:cNvPicPr>
            <a:picLocks noChangeAspect="1"/>
          </p:cNvPicPr>
          <p:nvPr/>
        </p:nvPicPr>
        <p:blipFill>
          <a:blip r:embed="rId3"/>
          <a:stretch>
            <a:fillRect/>
          </a:stretch>
        </p:blipFill>
        <p:spPr>
          <a:xfrm>
            <a:off x="404804" y="1600211"/>
            <a:ext cx="2952750" cy="3400425"/>
          </a:xfrm>
          <a:prstGeom prst="rect">
            <a:avLst/>
          </a:prstGeom>
        </p:spPr>
      </p:pic>
    </p:spTree>
  </p:cSld>
  <p:clrMapOvr>
    <a:masterClrMapping/>
  </p:clrMapOvr>
</p:sld>
</file>

<file path=ppt/theme/theme1.xml><?xml version="1.0" encoding="utf-8"?>
<a:theme xmlns:a="http://schemas.openxmlformats.org/drawingml/2006/main" name="スライドマスタT27">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スライドマスタT27</Template>
  <TotalTime>1270</TotalTime>
  <Words>2623</Words>
  <Application>Microsoft Office PowerPoint</Application>
  <PresentationFormat>画面に合わせる (4:3)</PresentationFormat>
  <Paragraphs>856</Paragraphs>
  <Slides>32</Slides>
  <Notes>1</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スライドマスタT27</vt:lpstr>
      <vt:lpstr>スライド 1</vt:lpstr>
      <vt:lpstr>アジェンタ</vt:lpstr>
      <vt:lpstr>はじめに</vt:lpstr>
      <vt:lpstr>はじめに</vt:lpstr>
      <vt:lpstr>はじめに</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データベース設計をしてみよう</vt:lpstr>
      <vt:lpstr>Linq to Entities で組んでみよう</vt:lpstr>
      <vt:lpstr>Linq to Entities で組んでみよう</vt:lpstr>
      <vt:lpstr>Linq to Entities で組んでみよう</vt:lpstr>
      <vt:lpstr>Linq to Entities で組んでみよう</vt:lpstr>
      <vt:lpstr>Linq to Entities で組んでみよう</vt:lpstr>
      <vt:lpstr>Linq to Entities で組んでみよう</vt:lpstr>
      <vt:lpstr>Linq to Entities で組んでみよう</vt:lpstr>
      <vt:lpstr>Linq to Entities マッピング シナリオ</vt:lpstr>
      <vt:lpstr>Linq to Entities マッピング シナリオ</vt:lpstr>
      <vt:lpstr>Linq to Entities マッピング シナリオ</vt:lpstr>
      <vt:lpstr>Linq to Entities マッピング シナリオ</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えムナウ</dc:creator>
  <cp:lastModifiedBy>えムナウ</cp:lastModifiedBy>
  <cp:revision>105</cp:revision>
  <dcterms:created xsi:type="dcterms:W3CDTF">2008-12-11T11:28:16Z</dcterms:created>
  <dcterms:modified xsi:type="dcterms:W3CDTF">2008-12-15T06:55:12Z</dcterms:modified>
</cp:coreProperties>
</file>