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Layouts/slideLayout3.xml" ContentType="application/vnd.openxmlformats-officedocument.presentationml.slideLayout+xml"/>
  <Default Extension="jpeg" ContentType="image/jpe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99" r:id="rId20"/>
    <p:sldId id="275" r:id="rId21"/>
    <p:sldId id="298" r:id="rId22"/>
    <p:sldId id="283" r:id="rId23"/>
    <p:sldId id="284" r:id="rId24"/>
    <p:sldId id="285" r:id="rId25"/>
    <p:sldId id="286" r:id="rId26"/>
    <p:sldId id="287" r:id="rId27"/>
    <p:sldId id="288" r:id="rId28"/>
    <p:sldId id="289" r:id="rId29"/>
    <p:sldId id="290" r:id="rId30"/>
    <p:sldId id="291" r:id="rId31"/>
    <p:sldId id="292" r:id="rId32"/>
    <p:sldId id="293" r:id="rId33"/>
    <p:sldId id="294" r:id="rId34"/>
    <p:sldId id="295" r:id="rId35"/>
    <p:sldId id="296" r:id="rId36"/>
    <p:sldId id="297" r:id="rId37"/>
    <p:sldId id="281" r:id="rId38"/>
    <p:sldId id="282" r:id="rId39"/>
  </p:sldIdLst>
  <p:sldSz cx="9144000" cy="6858000" type="screen4x3"/>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showGuides="1">
      <p:cViewPr varScale="1">
        <p:scale>
          <a:sx n="103" d="100"/>
          <a:sy n="103" d="100"/>
        </p:scale>
        <p:origin x="-204" y="-102"/>
      </p:cViewPr>
      <p:guideLst>
        <p:guide orient="horz" pos="2205"/>
        <p:guide pos="3396"/>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lang="ja-JP" altLang="en-US" smtClean="0"/>
              <a:t>マスタ タイトルの書式設定</a:t>
            </a:r>
            <a:endParaRPr lang="ja-JP" altLang="en-US"/>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ja-JP" altLang="en-US" smtClean="0"/>
              <a:t>マスタ サブタイトルの書式設定</a:t>
            </a:r>
            <a:endParaRPr lang="ja-JP" altLang="en-US" dirty="0"/>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a:xfrm>
            <a:off x="457200" y="274638"/>
            <a:ext cx="6019800" cy="5851525"/>
          </a:xfrm>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 preserve="1">
  <p:cSld name="タイトルと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357158" y="1052513"/>
            <a:ext cx="8329642" cy="5073650"/>
          </a:xfrm>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smtClean="0"/>
              <a:t>マスタ テキストの書式設定</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sz="half" idx="1"/>
          </p:nvPr>
        </p:nvSpPr>
        <p:spPr>
          <a:xfrm>
            <a:off x="457200" y="1052513"/>
            <a:ext cx="4038600" cy="50736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4648200" y="1052513"/>
            <a:ext cx="4038600" cy="50736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143000"/>
          </a:xfrm>
        </p:spPr>
        <p:txBody>
          <a:bodyPr/>
          <a:lstStyle>
            <a:lvl1pPr>
              <a:defRPr/>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lang="ja-JP" altLang="en-US" smtClean="0"/>
              <a:t>マスタ タイトルの書式設定</a:t>
            </a:r>
            <a:endParaRPr lang="ja-JP" altLang="en-US"/>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ja-JP" altLang="en-US" noProof="0" smtClean="0"/>
              <a:t>アイコンをクリックして図を追加</a:t>
            </a:r>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7" name="Picture 3" descr="C:\Users\localnaka\Desktop\3.png"/>
          <p:cNvPicPr>
            <a:picLocks noChangeAspect="1" noChangeArrowheads="1"/>
          </p:cNvPicPr>
          <p:nvPr/>
        </p:nvPicPr>
        <p:blipFill>
          <a:blip r:embed="rId14"/>
          <a:srcRect/>
          <a:stretch>
            <a:fillRect/>
          </a:stretch>
        </p:blipFill>
        <p:spPr bwMode="hidden">
          <a:xfrm>
            <a:off x="357158" y="285728"/>
            <a:ext cx="8286808" cy="5709181"/>
          </a:xfrm>
          <a:prstGeom prst="rect">
            <a:avLst/>
          </a:prstGeom>
          <a:noFill/>
        </p:spPr>
      </p:pic>
      <p:sp>
        <p:nvSpPr>
          <p:cNvPr id="1027" name="Rectangle 2"/>
          <p:cNvSpPr>
            <a:spLocks noGrp="1" noChangeArrowheads="1"/>
          </p:cNvSpPr>
          <p:nvPr>
            <p:ph type="title"/>
          </p:nvPr>
        </p:nvSpPr>
        <p:spPr bwMode="auto">
          <a:xfrm>
            <a:off x="357158" y="274638"/>
            <a:ext cx="8286808" cy="706437"/>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endParaRPr lang="ja-JP" altLang="ja-JP" dirty="0" smtClean="0"/>
          </a:p>
        </p:txBody>
      </p:sp>
      <p:sp>
        <p:nvSpPr>
          <p:cNvPr id="1028" name="Rectangle 3"/>
          <p:cNvSpPr>
            <a:spLocks noGrp="1" noChangeArrowheads="1"/>
          </p:cNvSpPr>
          <p:nvPr>
            <p:ph type="body" idx="1"/>
          </p:nvPr>
        </p:nvSpPr>
        <p:spPr bwMode="auto">
          <a:xfrm>
            <a:off x="357158" y="1052513"/>
            <a:ext cx="8286808" cy="494825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ja-JP" altLang="en-US" dirty="0" smtClean="0"/>
              <a:t>マスタ テキストの書式設定</a:t>
            </a:r>
          </a:p>
          <a:p>
            <a:pPr lvl="1"/>
            <a:r>
              <a:rPr lang="ja-JP" altLang="en-US" dirty="0" smtClean="0"/>
              <a:t>第 </a:t>
            </a:r>
            <a:r>
              <a:rPr lang="en-US" altLang="ja-JP" dirty="0" smtClean="0"/>
              <a:t>2 </a:t>
            </a:r>
            <a:r>
              <a:rPr lang="ja-JP" altLang="en-US" dirty="0" smtClean="0"/>
              <a:t>レベル</a:t>
            </a:r>
          </a:p>
          <a:p>
            <a:pPr lvl="2"/>
            <a:r>
              <a:rPr lang="ja-JP" altLang="en-US" dirty="0" smtClean="0"/>
              <a:t>第 </a:t>
            </a:r>
            <a:r>
              <a:rPr lang="en-US" altLang="ja-JP" dirty="0" smtClean="0"/>
              <a:t>3 </a:t>
            </a:r>
            <a:r>
              <a:rPr lang="ja-JP" altLang="en-US" dirty="0" smtClean="0"/>
              <a:t>レベル</a:t>
            </a:r>
          </a:p>
          <a:p>
            <a:pPr lvl="3"/>
            <a:r>
              <a:rPr lang="ja-JP" altLang="en-US" dirty="0" smtClean="0"/>
              <a:t>第 </a:t>
            </a:r>
            <a:r>
              <a:rPr lang="en-US" altLang="ja-JP" dirty="0" smtClean="0"/>
              <a:t>4 </a:t>
            </a:r>
            <a:r>
              <a:rPr lang="ja-JP" altLang="en-US" dirty="0" smtClean="0"/>
              <a:t>レベル</a:t>
            </a:r>
          </a:p>
          <a:p>
            <a:pPr lvl="4"/>
            <a:r>
              <a:rPr lang="ja-JP" altLang="en-US" dirty="0" smtClean="0"/>
              <a:t>第 </a:t>
            </a:r>
            <a:r>
              <a:rPr lang="en-US" altLang="ja-JP" dirty="0" smtClean="0"/>
              <a:t>5 </a:t>
            </a:r>
            <a:r>
              <a:rPr lang="ja-JP" altLang="en-US" dirty="0" smtClean="0"/>
              <a:t>レベル</a:t>
            </a:r>
          </a:p>
        </p:txBody>
      </p:sp>
      <p:sp>
        <p:nvSpPr>
          <p:cNvPr id="4101" name="Rectangle 5"/>
          <p:cNvSpPr>
            <a:spLocks noChangeArrowheads="1"/>
          </p:cNvSpPr>
          <p:nvPr/>
        </p:nvSpPr>
        <p:spPr bwMode="auto">
          <a:xfrm>
            <a:off x="1979613" y="6165850"/>
            <a:ext cx="6624637" cy="571500"/>
          </a:xfrm>
          <a:prstGeom prst="rect">
            <a:avLst/>
          </a:prstGeom>
          <a:solidFill>
            <a:srgbClr val="F3BB50"/>
          </a:solidFill>
          <a:ln w="9525">
            <a:noFill/>
            <a:miter lim="800000"/>
            <a:headEnd/>
            <a:tailEnd/>
          </a:ln>
          <a:effectLst/>
        </p:spPr>
        <p:txBody>
          <a:bodyPr anchor="ctr"/>
          <a:lstStyle/>
          <a:p>
            <a:pPr algn="ctr">
              <a:defRPr/>
            </a:pPr>
            <a:r>
              <a:rPr kumimoji="0" lang="ja-JP" altLang="en-US" sz="2300" dirty="0" err="1">
                <a:solidFill>
                  <a:schemeClr val="tx2"/>
                </a:solidFill>
                <a:ea typeface="ＭＳ Ｐゴシック" pitchFamily="50" charset="-128"/>
              </a:rPr>
              <a:t>わんくま</a:t>
            </a:r>
            <a:r>
              <a:rPr kumimoji="0" lang="ja-JP" altLang="en-US" sz="2300" dirty="0">
                <a:solidFill>
                  <a:schemeClr val="tx2"/>
                </a:solidFill>
                <a:ea typeface="ＭＳ Ｐゴシック" pitchFamily="50" charset="-128"/>
              </a:rPr>
              <a:t>同盟 </a:t>
            </a:r>
            <a:r>
              <a:rPr kumimoji="0" lang="ja-JP" altLang="en-US" sz="2300" dirty="0" smtClean="0">
                <a:solidFill>
                  <a:schemeClr val="tx2"/>
                </a:solidFill>
                <a:ea typeface="ＭＳ Ｐゴシック" pitchFamily="50" charset="-128"/>
              </a:rPr>
              <a:t>東京勉強会 </a:t>
            </a:r>
            <a:r>
              <a:rPr kumimoji="0" lang="en-US" altLang="ja-JP" sz="2300" dirty="0" smtClean="0">
                <a:solidFill>
                  <a:schemeClr val="tx2"/>
                </a:solidFill>
                <a:ea typeface="ＭＳ Ｐゴシック" pitchFamily="50" charset="-128"/>
              </a:rPr>
              <a:t>#27</a:t>
            </a:r>
            <a:endParaRPr kumimoji="0" lang="en-US" altLang="ja-JP" sz="2300" dirty="0">
              <a:solidFill>
                <a:schemeClr val="tx2"/>
              </a:solidFill>
              <a:ea typeface="ＭＳ Ｐゴシック" pitchFamily="50" charset="-128"/>
            </a:endParaRPr>
          </a:p>
        </p:txBody>
      </p:sp>
      <p:pic>
        <p:nvPicPr>
          <p:cNvPr id="10" name="Picture 2" descr="C:\Users\localnaka\Desktop\名称未設定1.png"/>
          <p:cNvPicPr>
            <a:picLocks noChangeAspect="1" noChangeArrowheads="1"/>
          </p:cNvPicPr>
          <p:nvPr/>
        </p:nvPicPr>
        <p:blipFill>
          <a:blip r:embed="rId15"/>
          <a:srcRect/>
          <a:stretch>
            <a:fillRect/>
          </a:stretch>
        </p:blipFill>
        <p:spPr bwMode="auto">
          <a:xfrm>
            <a:off x="428596" y="6165056"/>
            <a:ext cx="1643074" cy="572951"/>
          </a:xfrm>
          <a:prstGeom prst="rect">
            <a:avLst/>
          </a:prstGeom>
          <a:noFill/>
        </p:spPr>
      </p:pic>
      <p:sp>
        <p:nvSpPr>
          <p:cNvPr id="8" name="テキスト ボックス 7"/>
          <p:cNvSpPr txBox="1"/>
          <p:nvPr userDrawn="1"/>
        </p:nvSpPr>
        <p:spPr>
          <a:xfrm>
            <a:off x="8001024" y="6357958"/>
            <a:ext cx="736099" cy="369332"/>
          </a:xfrm>
          <a:prstGeom prst="rect">
            <a:avLst/>
          </a:prstGeom>
          <a:noFill/>
        </p:spPr>
        <p:txBody>
          <a:bodyPr wrap="none" rtlCol="0">
            <a:spAutoFit/>
          </a:bodyPr>
          <a:lstStyle/>
          <a:p>
            <a:pPr algn="ctr"/>
            <a:r>
              <a:rPr kumimoji="1" lang="en-US" altLang="ja-JP" dirty="0" smtClean="0"/>
              <a:t>-</a:t>
            </a:r>
            <a:fld id="{282ADC69-39E9-42BD-B4F7-D5CBD464950A}" type="slidenum">
              <a:rPr kumimoji="1" lang="ja-JP" altLang="en-US" smtClean="0"/>
              <a:pPr algn="ctr"/>
              <a:t>&lt;#&gt;</a:t>
            </a:fld>
            <a:r>
              <a:rPr kumimoji="1" lang="en-US" altLang="ja-JP" dirty="0" smtClean="0"/>
              <a:t>-</a:t>
            </a:r>
            <a:endParaRPr kumimoji="1" lang="ja-JP" altLang="en-US"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iming>
    <p:tnLst>
      <p:par>
        <p:cTn id="1" dur="indefinite" restart="never" nodeType="tmRoot"/>
      </p:par>
    </p:tnLst>
  </p:timing>
  <p:txStyles>
    <p:titleStyle>
      <a:lvl1pPr algn="ctr" rtl="0" eaLnBrk="1" fontAlgn="base" hangingPunct="1">
        <a:spcBef>
          <a:spcPct val="0"/>
        </a:spcBef>
        <a:spcAft>
          <a:spcPct val="0"/>
        </a:spcAft>
        <a:defRPr kumimoji="1" sz="2400">
          <a:solidFill>
            <a:schemeClr val="tx2"/>
          </a:solidFill>
          <a:latin typeface="+mj-lt"/>
          <a:ea typeface="+mj-ea"/>
          <a:cs typeface="+mj-cs"/>
        </a:defRPr>
      </a:lvl1pPr>
      <a:lvl2pPr algn="ctr" rtl="0" eaLnBrk="1" fontAlgn="base" hangingPunct="1">
        <a:spcBef>
          <a:spcPct val="0"/>
        </a:spcBef>
        <a:spcAft>
          <a:spcPct val="0"/>
        </a:spcAft>
        <a:defRPr kumimoji="1" sz="2400">
          <a:solidFill>
            <a:schemeClr val="tx2"/>
          </a:solidFill>
          <a:latin typeface="Arial" charset="0"/>
          <a:ea typeface="ＭＳ Ｐゴシック" pitchFamily="50" charset="-128"/>
        </a:defRPr>
      </a:lvl2pPr>
      <a:lvl3pPr algn="ctr" rtl="0" eaLnBrk="1" fontAlgn="base" hangingPunct="1">
        <a:spcBef>
          <a:spcPct val="0"/>
        </a:spcBef>
        <a:spcAft>
          <a:spcPct val="0"/>
        </a:spcAft>
        <a:defRPr kumimoji="1" sz="2400">
          <a:solidFill>
            <a:schemeClr val="tx2"/>
          </a:solidFill>
          <a:latin typeface="Arial" charset="0"/>
          <a:ea typeface="ＭＳ Ｐゴシック" pitchFamily="50" charset="-128"/>
        </a:defRPr>
      </a:lvl3pPr>
      <a:lvl4pPr algn="ctr" rtl="0" eaLnBrk="1" fontAlgn="base" hangingPunct="1">
        <a:spcBef>
          <a:spcPct val="0"/>
        </a:spcBef>
        <a:spcAft>
          <a:spcPct val="0"/>
        </a:spcAft>
        <a:defRPr kumimoji="1" sz="2400">
          <a:solidFill>
            <a:schemeClr val="tx2"/>
          </a:solidFill>
          <a:latin typeface="Arial" charset="0"/>
          <a:ea typeface="ＭＳ Ｐゴシック" pitchFamily="50" charset="-128"/>
        </a:defRPr>
      </a:lvl4pPr>
      <a:lvl5pPr algn="ctr" rtl="0" eaLnBrk="1" fontAlgn="base" hangingPunct="1">
        <a:spcBef>
          <a:spcPct val="0"/>
        </a:spcBef>
        <a:spcAft>
          <a:spcPct val="0"/>
        </a:spcAft>
        <a:defRPr kumimoji="1" sz="2400">
          <a:solidFill>
            <a:schemeClr val="tx2"/>
          </a:solidFill>
          <a:latin typeface="Arial" charset="0"/>
          <a:ea typeface="ＭＳ Ｐゴシック" pitchFamily="50" charset="-128"/>
        </a:defRPr>
      </a:lvl5pPr>
      <a:lvl6pPr marL="457200" algn="ctr" rtl="0" eaLnBrk="1" fontAlgn="base" hangingPunct="1">
        <a:spcBef>
          <a:spcPct val="0"/>
        </a:spcBef>
        <a:spcAft>
          <a:spcPct val="0"/>
        </a:spcAft>
        <a:defRPr kumimoji="1" sz="2400">
          <a:solidFill>
            <a:schemeClr val="tx2"/>
          </a:solidFill>
          <a:latin typeface="Arial" charset="0"/>
          <a:ea typeface="ＭＳ Ｐゴシック" pitchFamily="50" charset="-128"/>
        </a:defRPr>
      </a:lvl6pPr>
      <a:lvl7pPr marL="914400" algn="ctr" rtl="0" eaLnBrk="1" fontAlgn="base" hangingPunct="1">
        <a:spcBef>
          <a:spcPct val="0"/>
        </a:spcBef>
        <a:spcAft>
          <a:spcPct val="0"/>
        </a:spcAft>
        <a:defRPr kumimoji="1" sz="2400">
          <a:solidFill>
            <a:schemeClr val="tx2"/>
          </a:solidFill>
          <a:latin typeface="Arial" charset="0"/>
          <a:ea typeface="ＭＳ Ｐゴシック" pitchFamily="50" charset="-128"/>
        </a:defRPr>
      </a:lvl7pPr>
      <a:lvl8pPr marL="1371600" algn="ctr" rtl="0" eaLnBrk="1" fontAlgn="base" hangingPunct="1">
        <a:spcBef>
          <a:spcPct val="0"/>
        </a:spcBef>
        <a:spcAft>
          <a:spcPct val="0"/>
        </a:spcAft>
        <a:defRPr kumimoji="1" sz="2400">
          <a:solidFill>
            <a:schemeClr val="tx2"/>
          </a:solidFill>
          <a:latin typeface="Arial" charset="0"/>
          <a:ea typeface="ＭＳ Ｐゴシック" pitchFamily="50" charset="-128"/>
        </a:defRPr>
      </a:lvl8pPr>
      <a:lvl9pPr marL="1828800" algn="ctr" rtl="0" eaLnBrk="1" fontAlgn="base" hangingPunct="1">
        <a:spcBef>
          <a:spcPct val="0"/>
        </a:spcBef>
        <a:spcAft>
          <a:spcPct val="0"/>
        </a:spcAft>
        <a:defRPr kumimoji="1" sz="2400">
          <a:solidFill>
            <a:schemeClr val="tx2"/>
          </a:solidFill>
          <a:latin typeface="Arial" charset="0"/>
          <a:ea typeface="ＭＳ Ｐゴシック" pitchFamily="50" charset="-128"/>
        </a:defRPr>
      </a:lvl9pPr>
    </p:titleStyle>
    <p:bodyStyle>
      <a:lvl1pPr marL="342900" indent="-342900" algn="l" rtl="0" eaLnBrk="1" fontAlgn="base" hangingPunct="1">
        <a:spcBef>
          <a:spcPct val="20000"/>
        </a:spcBef>
        <a:spcAft>
          <a:spcPct val="0"/>
        </a:spcAft>
        <a:buChar char="•"/>
        <a:defRPr kumimoji="1"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kumimoji="1" sz="2800">
          <a:solidFill>
            <a:schemeClr val="tx1"/>
          </a:solidFill>
          <a:latin typeface="+mn-lt"/>
          <a:ea typeface="+mn-ea"/>
        </a:defRPr>
      </a:lvl2pPr>
      <a:lvl3pPr marL="1143000" indent="-228600" algn="l" rtl="0" eaLnBrk="1" fontAlgn="base" hangingPunct="1">
        <a:spcBef>
          <a:spcPct val="20000"/>
        </a:spcBef>
        <a:spcAft>
          <a:spcPct val="0"/>
        </a:spcAft>
        <a:buChar char="•"/>
        <a:defRPr kumimoji="1" sz="2400">
          <a:solidFill>
            <a:schemeClr val="tx1"/>
          </a:solidFill>
          <a:latin typeface="+mn-lt"/>
          <a:ea typeface="+mn-ea"/>
        </a:defRPr>
      </a:lvl3pPr>
      <a:lvl4pPr marL="1600200" indent="-228600" algn="l" rtl="0" eaLnBrk="1" fontAlgn="base" hangingPunct="1">
        <a:spcBef>
          <a:spcPct val="20000"/>
        </a:spcBef>
        <a:spcAft>
          <a:spcPct val="0"/>
        </a:spcAft>
        <a:buChar char="–"/>
        <a:defRPr kumimoji="1" sz="2000">
          <a:solidFill>
            <a:schemeClr val="tx1"/>
          </a:solidFill>
          <a:latin typeface="+mn-lt"/>
          <a:ea typeface="+mn-ea"/>
        </a:defRPr>
      </a:lvl4pPr>
      <a:lvl5pPr marL="2057400" indent="-228600" algn="l" rtl="0" eaLnBrk="1" fontAlgn="base" hangingPunct="1">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8" Type="http://schemas.openxmlformats.org/officeDocument/2006/relationships/image" Target="../media/image10.jpeg"/><Relationship Id="rId3" Type="http://schemas.openxmlformats.org/officeDocument/2006/relationships/image" Target="../media/image5.wmf"/><Relationship Id="rId7" Type="http://schemas.openxmlformats.org/officeDocument/2006/relationships/image" Target="../media/image9.wmf"/><Relationship Id="rId2" Type="http://schemas.openxmlformats.org/officeDocument/2006/relationships/image" Target="../media/image4.wmf"/><Relationship Id="rId1" Type="http://schemas.openxmlformats.org/officeDocument/2006/relationships/slideLayout" Target="../slideLayouts/slideLayout6.xml"/><Relationship Id="rId6" Type="http://schemas.openxmlformats.org/officeDocument/2006/relationships/image" Target="../media/image8.wmf"/><Relationship Id="rId5" Type="http://schemas.openxmlformats.org/officeDocument/2006/relationships/image" Target="../media/image7.wmf"/><Relationship Id="rId4" Type="http://schemas.openxmlformats.org/officeDocument/2006/relationships/image" Target="../media/image6.jpe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11.wmf"/><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image" Target="../media/image12.wmf"/><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hyperlink" Target="http://www5e.biglobe.ne.jp/~aji/3min/index.html"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wmf"/><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p:txBody>
          <a:bodyPr/>
          <a:lstStyle/>
          <a:p>
            <a:r>
              <a:rPr lang="en-US" altLang="ja-JP" sz="3200" dirty="0" smtClean="0"/>
              <a:t>(</a:t>
            </a:r>
            <a:r>
              <a:rPr lang="ja-JP" altLang="en-US" sz="3200" dirty="0" smtClean="0"/>
              <a:t>元</a:t>
            </a:r>
            <a:r>
              <a:rPr lang="en-US" altLang="ja-JP" sz="3200" dirty="0" smtClean="0"/>
              <a:t>)</a:t>
            </a:r>
            <a:r>
              <a:rPr lang="ja-JP" altLang="en-US" sz="3200" dirty="0" smtClean="0"/>
              <a:t>勝手にインフラ隊</a:t>
            </a:r>
            <a:r>
              <a:rPr lang="en-US" altLang="ja-JP" dirty="0" smtClean="0"/>
              <a:t/>
            </a:r>
            <a:br>
              <a:rPr lang="en-US" altLang="ja-JP" dirty="0" smtClean="0"/>
            </a:br>
            <a:r>
              <a:rPr lang="en-US" altLang="ja-JP" dirty="0" smtClean="0"/>
              <a:t>(</a:t>
            </a:r>
            <a:r>
              <a:rPr lang="ja-JP" altLang="en-US" dirty="0" smtClean="0"/>
              <a:t>の中の人といっしょ</a:t>
            </a:r>
            <a:r>
              <a:rPr lang="en-US" altLang="ja-JP" dirty="0" smtClean="0"/>
              <a:t>)</a:t>
            </a:r>
            <a:br>
              <a:rPr lang="en-US" altLang="ja-JP" dirty="0" smtClean="0"/>
            </a:br>
            <a:r>
              <a:rPr lang="ja-JP" altLang="en-US" sz="3200" dirty="0" smtClean="0"/>
              <a:t>に学ぶネットワーク講座 </a:t>
            </a:r>
            <a:r>
              <a:rPr lang="en-US" altLang="ja-JP" sz="3200" dirty="0" smtClean="0"/>
              <a:t>in </a:t>
            </a:r>
            <a:r>
              <a:rPr lang="ja-JP" altLang="en-US" sz="3200" dirty="0" smtClean="0"/>
              <a:t>東京</a:t>
            </a:r>
            <a:endParaRPr kumimoji="1" lang="ja-JP" altLang="en-US" sz="3200" dirty="0"/>
          </a:p>
        </p:txBody>
      </p:sp>
      <p:sp>
        <p:nvSpPr>
          <p:cNvPr id="3" name="サブタイトル 2"/>
          <p:cNvSpPr>
            <a:spLocks noGrp="1"/>
          </p:cNvSpPr>
          <p:nvPr>
            <p:ph type="subTitle" idx="1"/>
          </p:nvPr>
        </p:nvSpPr>
        <p:spPr/>
        <p:txBody>
          <a:bodyPr/>
          <a:lstStyle/>
          <a:p>
            <a:r>
              <a:rPr lang="ja-JP" altLang="en-US" dirty="0" smtClean="0"/>
              <a:t>まー</a:t>
            </a:r>
            <a:r>
              <a:rPr lang="ja-JP" altLang="en-US" dirty="0" err="1" smtClean="0"/>
              <a:t>る</a:t>
            </a:r>
            <a:endParaRPr lang="en-US" altLang="ja-JP" dirty="0" smtClean="0"/>
          </a:p>
          <a:p>
            <a:r>
              <a:rPr lang="en-US" altLang="ja-JP" dirty="0" smtClean="0"/>
              <a:t>maruesh@wankuma.com</a:t>
            </a:r>
            <a:endParaRPr lang="ja-JP" altLang="en-US" dirty="0" smtClean="0"/>
          </a:p>
          <a:p>
            <a:endParaRPr kumimoji="1" lang="ja-JP" alt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OSI</a:t>
            </a:r>
            <a:r>
              <a:rPr kumimoji="1" lang="ja-JP" altLang="en-US" dirty="0" smtClean="0"/>
              <a:t>参照モデル</a:t>
            </a:r>
            <a:r>
              <a:rPr kumimoji="1" lang="en-US" altLang="ja-JP" dirty="0" smtClean="0"/>
              <a:t>(</a:t>
            </a:r>
            <a:r>
              <a:rPr kumimoji="1" lang="ja-JP" altLang="en-US" dirty="0" smtClean="0"/>
              <a:t>手紙の例</a:t>
            </a:r>
            <a:r>
              <a:rPr kumimoji="1" lang="en-US" altLang="ja-JP" dirty="0" smtClean="0"/>
              <a:t>)</a:t>
            </a:r>
            <a:endParaRPr kumimoji="1" lang="ja-JP" altLang="en-US" dirty="0"/>
          </a:p>
        </p:txBody>
      </p:sp>
      <p:sp>
        <p:nvSpPr>
          <p:cNvPr id="3" name="コンテンツ プレースホルダ 2"/>
          <p:cNvSpPr>
            <a:spLocks noGrp="1"/>
          </p:cNvSpPr>
          <p:nvPr>
            <p:ph idx="1"/>
          </p:nvPr>
        </p:nvSpPr>
        <p:spPr/>
        <p:txBody>
          <a:bodyPr/>
          <a:lstStyle/>
          <a:p>
            <a:r>
              <a:rPr kumimoji="1" lang="ja-JP" altLang="en-US" dirty="0" smtClean="0"/>
              <a:t>手紙を送ることを考える。</a:t>
            </a:r>
            <a:endParaRPr lang="en-US" altLang="ja-JP" dirty="0" smtClean="0"/>
          </a:p>
          <a:p>
            <a:pPr lvl="1"/>
            <a:r>
              <a:rPr kumimoji="1" lang="ja-JP" altLang="en-US" dirty="0" smtClean="0"/>
              <a:t>単純に言ってしまえば「手紙を書いて封筒に入れてポストに投函」すること</a:t>
            </a:r>
            <a:endParaRPr kumimoji="1" lang="en-US" altLang="ja-JP" dirty="0" smtClean="0"/>
          </a:p>
          <a:p>
            <a:pPr lvl="1"/>
            <a:r>
              <a:rPr lang="ja-JP" altLang="en-US" dirty="0" smtClean="0"/>
              <a:t>その後「郵便局員が回収して仕分けして相手の近くの郵便局に運んで相手に届ける」</a:t>
            </a:r>
            <a:endParaRPr kumimoji="1" lang="en-US" altLang="ja-JP" dirty="0" smtClean="0"/>
          </a:p>
          <a:p>
            <a:pPr lvl="1"/>
            <a:r>
              <a:rPr lang="ja-JP" altLang="en-US" dirty="0" smtClean="0"/>
              <a:t>この手順をおおざっぱに分けると次の事柄のルールを決める必要がある。</a:t>
            </a:r>
            <a:endParaRPr lang="en-US" altLang="ja-JP" dirty="0" smtClean="0"/>
          </a:p>
          <a:p>
            <a:pPr lvl="2"/>
            <a:r>
              <a:rPr kumimoji="1" lang="ja-JP" altLang="en-US" dirty="0" smtClean="0"/>
              <a:t>内容</a:t>
            </a:r>
            <a:endParaRPr kumimoji="1" lang="en-US" altLang="ja-JP" dirty="0" smtClean="0"/>
          </a:p>
          <a:p>
            <a:pPr lvl="2"/>
            <a:r>
              <a:rPr lang="ja-JP" altLang="en-US" dirty="0" smtClean="0"/>
              <a:t>表現</a:t>
            </a:r>
            <a:endParaRPr lang="en-US" altLang="ja-JP" dirty="0" smtClean="0"/>
          </a:p>
          <a:p>
            <a:pPr lvl="2"/>
            <a:r>
              <a:rPr kumimoji="1" lang="ja-JP" altLang="en-US" dirty="0" smtClean="0"/>
              <a:t>伝送物</a:t>
            </a:r>
            <a:endParaRPr kumimoji="1" lang="en-US" altLang="ja-JP" dirty="0" smtClean="0"/>
          </a:p>
          <a:p>
            <a:pPr lvl="2"/>
            <a:r>
              <a:rPr lang="ja-JP" altLang="en-US" dirty="0" smtClean="0"/>
              <a:t>伝送方法</a:t>
            </a:r>
            <a:endParaRPr kumimoji="1" lang="en-US" altLang="ja-JP" dirty="0" smtClean="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OSI</a:t>
            </a:r>
            <a:r>
              <a:rPr kumimoji="1" lang="ja-JP" altLang="en-US" dirty="0" smtClean="0"/>
              <a:t>参照モデル</a:t>
            </a:r>
            <a:r>
              <a:rPr kumimoji="1" lang="en-US" altLang="ja-JP" dirty="0" smtClean="0"/>
              <a:t>(</a:t>
            </a:r>
            <a:r>
              <a:rPr kumimoji="1" lang="ja-JP" altLang="en-US" dirty="0" smtClean="0"/>
              <a:t>手紙の例</a:t>
            </a:r>
            <a:r>
              <a:rPr kumimoji="1" lang="en-US" altLang="ja-JP" dirty="0" smtClean="0"/>
              <a:t>)</a:t>
            </a:r>
            <a:endParaRPr kumimoji="1" lang="ja-JP" altLang="en-US" dirty="0"/>
          </a:p>
        </p:txBody>
      </p:sp>
      <p:pic>
        <p:nvPicPr>
          <p:cNvPr id="1028" name="Picture 4" descr="C:\Documents and Settings\mtera\Local Settings\Temporary Internet Files\Content.IE5\6LXQ7AL4\MCj04288610000[1].wmf"/>
          <p:cNvPicPr>
            <a:picLocks noChangeAspect="1" noChangeArrowheads="1"/>
          </p:cNvPicPr>
          <p:nvPr/>
        </p:nvPicPr>
        <p:blipFill>
          <a:blip r:embed="rId2"/>
          <a:srcRect/>
          <a:stretch>
            <a:fillRect/>
          </a:stretch>
        </p:blipFill>
        <p:spPr bwMode="auto">
          <a:xfrm>
            <a:off x="3643306" y="1571612"/>
            <a:ext cx="1631950" cy="1752600"/>
          </a:xfrm>
          <a:prstGeom prst="rect">
            <a:avLst/>
          </a:prstGeom>
          <a:noFill/>
        </p:spPr>
      </p:pic>
      <p:pic>
        <p:nvPicPr>
          <p:cNvPr id="1029" name="Picture 5" descr="C:\Documents and Settings\mtera\Local Settings\Temporary Internet Files\Content.IE5\XZJB1TOE\MCj04241620000[1].wmf"/>
          <p:cNvPicPr>
            <a:picLocks noChangeAspect="1" noChangeArrowheads="1"/>
          </p:cNvPicPr>
          <p:nvPr/>
        </p:nvPicPr>
        <p:blipFill>
          <a:blip r:embed="rId3"/>
          <a:srcRect/>
          <a:stretch>
            <a:fillRect/>
          </a:stretch>
        </p:blipFill>
        <p:spPr bwMode="auto">
          <a:xfrm>
            <a:off x="3428992" y="4286256"/>
            <a:ext cx="1390650" cy="1835150"/>
          </a:xfrm>
          <a:prstGeom prst="rect">
            <a:avLst/>
          </a:prstGeom>
          <a:noFill/>
        </p:spPr>
      </p:pic>
      <p:pic>
        <p:nvPicPr>
          <p:cNvPr id="1030" name="Picture 6" descr="C:\Documents and Settings\mtera\Local Settings\Temporary Internet Files\Content.IE5\K3XNA6RH\MPj04225140000[1].jpg"/>
          <p:cNvPicPr>
            <a:picLocks noChangeAspect="1" noChangeArrowheads="1"/>
          </p:cNvPicPr>
          <p:nvPr/>
        </p:nvPicPr>
        <p:blipFill>
          <a:blip r:embed="rId4" cstate="print"/>
          <a:srcRect/>
          <a:stretch>
            <a:fillRect/>
          </a:stretch>
        </p:blipFill>
        <p:spPr bwMode="auto">
          <a:xfrm>
            <a:off x="428597" y="857233"/>
            <a:ext cx="2357454" cy="2947538"/>
          </a:xfrm>
          <a:prstGeom prst="rect">
            <a:avLst/>
          </a:prstGeom>
          <a:noFill/>
        </p:spPr>
      </p:pic>
      <p:pic>
        <p:nvPicPr>
          <p:cNvPr id="1031" name="Picture 7" descr="C:\Documents and Settings\mtera\Local Settings\Temporary Internet Files\Content.IE5\UDETEBMB\MCj04176520000[1].wmf"/>
          <p:cNvPicPr>
            <a:picLocks noChangeAspect="1" noChangeArrowheads="1"/>
          </p:cNvPicPr>
          <p:nvPr/>
        </p:nvPicPr>
        <p:blipFill>
          <a:blip r:embed="rId5"/>
          <a:srcRect/>
          <a:stretch>
            <a:fillRect/>
          </a:stretch>
        </p:blipFill>
        <p:spPr bwMode="auto">
          <a:xfrm>
            <a:off x="6215074" y="1643050"/>
            <a:ext cx="1641475" cy="1703388"/>
          </a:xfrm>
          <a:prstGeom prst="rect">
            <a:avLst/>
          </a:prstGeom>
          <a:noFill/>
        </p:spPr>
      </p:pic>
      <p:pic>
        <p:nvPicPr>
          <p:cNvPr id="1032" name="Picture 8" descr="C:\Documents and Settings\mtera\Local Settings\Temporary Internet Files\Content.IE5\9ATC4EFG\MCj04136660000[1].wmf"/>
          <p:cNvPicPr>
            <a:picLocks noChangeAspect="1" noChangeArrowheads="1"/>
          </p:cNvPicPr>
          <p:nvPr/>
        </p:nvPicPr>
        <p:blipFill>
          <a:blip r:embed="rId6"/>
          <a:srcRect/>
          <a:stretch>
            <a:fillRect/>
          </a:stretch>
        </p:blipFill>
        <p:spPr bwMode="auto">
          <a:xfrm>
            <a:off x="1142976" y="4286256"/>
            <a:ext cx="2048197" cy="2000264"/>
          </a:xfrm>
          <a:prstGeom prst="rect">
            <a:avLst/>
          </a:prstGeom>
          <a:noFill/>
        </p:spPr>
      </p:pic>
      <p:pic>
        <p:nvPicPr>
          <p:cNvPr id="1033" name="Picture 9" descr="C:\Documents and Settings\mtera\Local Settings\Temporary Internet Files\Content.IE5\QRSTUVE6\MCj04128060000[1].wmf"/>
          <p:cNvPicPr>
            <a:picLocks noChangeAspect="1" noChangeArrowheads="1"/>
          </p:cNvPicPr>
          <p:nvPr/>
        </p:nvPicPr>
        <p:blipFill>
          <a:blip r:embed="rId7"/>
          <a:srcRect/>
          <a:stretch>
            <a:fillRect/>
          </a:stretch>
        </p:blipFill>
        <p:spPr bwMode="auto">
          <a:xfrm>
            <a:off x="4929190" y="4071942"/>
            <a:ext cx="1568737" cy="1571636"/>
          </a:xfrm>
          <a:prstGeom prst="rect">
            <a:avLst/>
          </a:prstGeom>
          <a:noFill/>
        </p:spPr>
      </p:pic>
      <p:sp>
        <p:nvSpPr>
          <p:cNvPr id="12" name="テキスト ボックス 11"/>
          <p:cNvSpPr txBox="1"/>
          <p:nvPr/>
        </p:nvSpPr>
        <p:spPr>
          <a:xfrm>
            <a:off x="2786050" y="857232"/>
            <a:ext cx="1441420" cy="646331"/>
          </a:xfrm>
          <a:prstGeom prst="rect">
            <a:avLst/>
          </a:prstGeom>
          <a:noFill/>
        </p:spPr>
        <p:txBody>
          <a:bodyPr wrap="none" rtlCol="0">
            <a:spAutoFit/>
          </a:bodyPr>
          <a:lstStyle/>
          <a:p>
            <a:r>
              <a:rPr kumimoji="1" lang="ja-JP" altLang="en-US" dirty="0" smtClean="0"/>
              <a:t>①手紙を書く</a:t>
            </a:r>
            <a:endParaRPr kumimoji="1" lang="en-US" altLang="ja-JP" dirty="0" smtClean="0"/>
          </a:p>
          <a:p>
            <a:r>
              <a:rPr lang="en-US" altLang="ja-JP" dirty="0" smtClean="0"/>
              <a:t>(</a:t>
            </a:r>
            <a:r>
              <a:rPr lang="ja-JP" altLang="en-US" dirty="0" smtClean="0"/>
              <a:t>内容・表現</a:t>
            </a:r>
            <a:r>
              <a:rPr lang="en-US" altLang="ja-JP" dirty="0" smtClean="0"/>
              <a:t>)</a:t>
            </a:r>
            <a:endParaRPr kumimoji="1" lang="ja-JP" altLang="en-US" dirty="0"/>
          </a:p>
        </p:txBody>
      </p:sp>
      <p:sp>
        <p:nvSpPr>
          <p:cNvPr id="13" name="テキスト ボックス 12"/>
          <p:cNvSpPr txBox="1"/>
          <p:nvPr/>
        </p:nvSpPr>
        <p:spPr>
          <a:xfrm>
            <a:off x="3571868" y="3143248"/>
            <a:ext cx="1755609" cy="646331"/>
          </a:xfrm>
          <a:prstGeom prst="rect">
            <a:avLst/>
          </a:prstGeom>
          <a:noFill/>
        </p:spPr>
        <p:txBody>
          <a:bodyPr wrap="none" rtlCol="0">
            <a:spAutoFit/>
          </a:bodyPr>
          <a:lstStyle/>
          <a:p>
            <a:r>
              <a:rPr kumimoji="1" lang="ja-JP" altLang="en-US" dirty="0" smtClean="0"/>
              <a:t>②封筒に入れる</a:t>
            </a:r>
            <a:endParaRPr kumimoji="1" lang="en-US" altLang="ja-JP" dirty="0" smtClean="0"/>
          </a:p>
          <a:p>
            <a:r>
              <a:rPr lang="en-US" altLang="ja-JP" dirty="0" smtClean="0"/>
              <a:t>(</a:t>
            </a:r>
            <a:r>
              <a:rPr lang="ja-JP" altLang="en-US" dirty="0" smtClean="0"/>
              <a:t>伝送物</a:t>
            </a:r>
            <a:r>
              <a:rPr lang="en-US" altLang="ja-JP" dirty="0" smtClean="0"/>
              <a:t>)</a:t>
            </a:r>
            <a:endParaRPr kumimoji="1" lang="ja-JP" altLang="en-US" dirty="0"/>
          </a:p>
        </p:txBody>
      </p:sp>
      <p:sp>
        <p:nvSpPr>
          <p:cNvPr id="14" name="テキスト ボックス 13"/>
          <p:cNvSpPr txBox="1"/>
          <p:nvPr/>
        </p:nvSpPr>
        <p:spPr>
          <a:xfrm>
            <a:off x="6286512" y="1142984"/>
            <a:ext cx="2092239" cy="646331"/>
          </a:xfrm>
          <a:prstGeom prst="rect">
            <a:avLst/>
          </a:prstGeom>
          <a:noFill/>
        </p:spPr>
        <p:txBody>
          <a:bodyPr wrap="none" rtlCol="0">
            <a:spAutoFit/>
          </a:bodyPr>
          <a:lstStyle/>
          <a:p>
            <a:r>
              <a:rPr kumimoji="1" lang="ja-JP" altLang="en-US" dirty="0" smtClean="0"/>
              <a:t>③ポストに投函する</a:t>
            </a:r>
            <a:endParaRPr kumimoji="1" lang="en-US" altLang="ja-JP" dirty="0" smtClean="0"/>
          </a:p>
          <a:p>
            <a:r>
              <a:rPr lang="en-US" altLang="ja-JP" dirty="0" smtClean="0"/>
              <a:t>(</a:t>
            </a:r>
            <a:r>
              <a:rPr lang="ja-JP" altLang="en-US" dirty="0" smtClean="0"/>
              <a:t>伝送方法</a:t>
            </a:r>
            <a:r>
              <a:rPr lang="en-US" altLang="ja-JP" dirty="0" smtClean="0"/>
              <a:t>)</a:t>
            </a:r>
            <a:endParaRPr kumimoji="1" lang="ja-JP" altLang="en-US" dirty="0"/>
          </a:p>
        </p:txBody>
      </p:sp>
      <p:sp>
        <p:nvSpPr>
          <p:cNvPr id="15" name="テキスト ボックス 14"/>
          <p:cNvSpPr txBox="1"/>
          <p:nvPr/>
        </p:nvSpPr>
        <p:spPr>
          <a:xfrm>
            <a:off x="642910" y="3786190"/>
            <a:ext cx="2826415" cy="646331"/>
          </a:xfrm>
          <a:prstGeom prst="rect">
            <a:avLst/>
          </a:prstGeom>
          <a:noFill/>
        </p:spPr>
        <p:txBody>
          <a:bodyPr wrap="none" rtlCol="0">
            <a:spAutoFit/>
          </a:bodyPr>
          <a:lstStyle/>
          <a:p>
            <a:r>
              <a:rPr kumimoji="1" lang="ja-JP" altLang="en-US" dirty="0" smtClean="0"/>
              <a:t>④郵便局員が回収・仕分け</a:t>
            </a:r>
            <a:endParaRPr kumimoji="1" lang="en-US" altLang="ja-JP" dirty="0" smtClean="0"/>
          </a:p>
          <a:p>
            <a:r>
              <a:rPr lang="en-US" altLang="ja-JP" dirty="0" smtClean="0"/>
              <a:t>(</a:t>
            </a:r>
            <a:r>
              <a:rPr lang="ja-JP" altLang="en-US" dirty="0" smtClean="0"/>
              <a:t>伝送方法</a:t>
            </a:r>
            <a:r>
              <a:rPr lang="en-US" altLang="ja-JP" dirty="0" smtClean="0"/>
              <a:t>)</a:t>
            </a:r>
            <a:endParaRPr kumimoji="1" lang="ja-JP" altLang="en-US" dirty="0"/>
          </a:p>
        </p:txBody>
      </p:sp>
      <p:sp>
        <p:nvSpPr>
          <p:cNvPr id="16" name="テキスト ボックス 15"/>
          <p:cNvSpPr txBox="1"/>
          <p:nvPr/>
        </p:nvSpPr>
        <p:spPr>
          <a:xfrm>
            <a:off x="4429124" y="5572140"/>
            <a:ext cx="2031325" cy="646331"/>
          </a:xfrm>
          <a:prstGeom prst="rect">
            <a:avLst/>
          </a:prstGeom>
          <a:noFill/>
        </p:spPr>
        <p:txBody>
          <a:bodyPr wrap="none" rtlCol="0">
            <a:spAutoFit/>
          </a:bodyPr>
          <a:lstStyle/>
          <a:p>
            <a:r>
              <a:rPr kumimoji="1" lang="ja-JP" altLang="en-US" dirty="0" smtClean="0"/>
              <a:t>⑤郵便局員が配達</a:t>
            </a:r>
            <a:endParaRPr kumimoji="1" lang="en-US" altLang="ja-JP" dirty="0" smtClean="0"/>
          </a:p>
          <a:p>
            <a:r>
              <a:rPr lang="en-US" altLang="ja-JP" dirty="0" smtClean="0"/>
              <a:t>(</a:t>
            </a:r>
            <a:r>
              <a:rPr lang="ja-JP" altLang="en-US" dirty="0" smtClean="0"/>
              <a:t>伝送方法</a:t>
            </a:r>
            <a:r>
              <a:rPr lang="en-US" altLang="ja-JP" dirty="0" smtClean="0"/>
              <a:t>)</a:t>
            </a:r>
            <a:endParaRPr kumimoji="1" lang="ja-JP" altLang="en-US" dirty="0"/>
          </a:p>
        </p:txBody>
      </p:sp>
      <p:pic>
        <p:nvPicPr>
          <p:cNvPr id="1038" name="Picture 14" descr="C:\Documents and Settings\mtera\Local Settings\Temporary Internet Files\Content.IE5\G9E3SHIR\MPj04091130000[1].jpg"/>
          <p:cNvPicPr>
            <a:picLocks noChangeAspect="1" noChangeArrowheads="1"/>
          </p:cNvPicPr>
          <p:nvPr/>
        </p:nvPicPr>
        <p:blipFill>
          <a:blip r:embed="rId8" cstate="print"/>
          <a:srcRect/>
          <a:stretch>
            <a:fillRect/>
          </a:stretch>
        </p:blipFill>
        <p:spPr bwMode="auto">
          <a:xfrm>
            <a:off x="7215206" y="3500438"/>
            <a:ext cx="1428760" cy="2148385"/>
          </a:xfrm>
          <a:prstGeom prst="rect">
            <a:avLst/>
          </a:prstGeom>
          <a:noFill/>
        </p:spPr>
      </p:pic>
      <p:sp>
        <p:nvSpPr>
          <p:cNvPr id="22" name="テキスト ボックス 21"/>
          <p:cNvSpPr txBox="1"/>
          <p:nvPr/>
        </p:nvSpPr>
        <p:spPr>
          <a:xfrm>
            <a:off x="7112778" y="5572140"/>
            <a:ext cx="1531188" cy="646331"/>
          </a:xfrm>
          <a:prstGeom prst="rect">
            <a:avLst/>
          </a:prstGeom>
          <a:noFill/>
        </p:spPr>
        <p:txBody>
          <a:bodyPr wrap="none" rtlCol="0">
            <a:spAutoFit/>
          </a:bodyPr>
          <a:lstStyle/>
          <a:p>
            <a:r>
              <a:rPr kumimoji="1" lang="ja-JP" altLang="en-US" dirty="0" smtClean="0"/>
              <a:t>⑥手紙を読む</a:t>
            </a:r>
            <a:endParaRPr kumimoji="1" lang="en-US" altLang="ja-JP" dirty="0" smtClean="0"/>
          </a:p>
          <a:p>
            <a:r>
              <a:rPr lang="en-US" altLang="ja-JP" dirty="0" smtClean="0"/>
              <a:t>(</a:t>
            </a:r>
            <a:r>
              <a:rPr lang="ja-JP" altLang="en-US" dirty="0" smtClean="0"/>
              <a:t>内容・表現</a:t>
            </a:r>
            <a:r>
              <a:rPr lang="en-US" altLang="ja-JP" dirty="0" smtClean="0"/>
              <a:t>)</a:t>
            </a:r>
            <a:endParaRPr kumimoji="1" lang="ja-JP" alt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smtClean="0"/>
              <a:t>OSI</a:t>
            </a:r>
            <a:r>
              <a:rPr lang="ja-JP" altLang="en-US" dirty="0" smtClean="0"/>
              <a:t>参照モデル</a:t>
            </a:r>
            <a:r>
              <a:rPr lang="en-US" altLang="ja-JP" dirty="0" smtClean="0"/>
              <a:t>(</a:t>
            </a:r>
            <a:r>
              <a:rPr lang="ja-JP" altLang="en-US" dirty="0" smtClean="0"/>
              <a:t>手紙の例</a:t>
            </a:r>
            <a:r>
              <a:rPr lang="en-US" altLang="ja-JP" dirty="0" smtClean="0"/>
              <a:t>)</a:t>
            </a:r>
            <a:endParaRPr kumimoji="1" lang="ja-JP" altLang="en-US" dirty="0"/>
          </a:p>
        </p:txBody>
      </p:sp>
      <p:sp>
        <p:nvSpPr>
          <p:cNvPr id="3" name="コンテンツ プレースホルダ 2"/>
          <p:cNvSpPr>
            <a:spLocks noGrp="1"/>
          </p:cNvSpPr>
          <p:nvPr>
            <p:ph idx="1"/>
          </p:nvPr>
        </p:nvSpPr>
        <p:spPr/>
        <p:txBody>
          <a:bodyPr/>
          <a:lstStyle/>
          <a:p>
            <a:r>
              <a:rPr kumimoji="1" lang="ja-JP" altLang="en-US" dirty="0" smtClean="0"/>
              <a:t>ルールを表にすると次の通り</a:t>
            </a:r>
            <a:endParaRPr lang="en-US" altLang="ja-JP" baseline="30000" dirty="0" smtClean="0"/>
          </a:p>
          <a:p>
            <a:endParaRPr kumimoji="1" lang="en-US" altLang="ja-JP" baseline="30000" dirty="0" smtClean="0"/>
          </a:p>
          <a:p>
            <a:endParaRPr lang="en-US" altLang="ja-JP" baseline="30000" dirty="0" smtClean="0"/>
          </a:p>
          <a:p>
            <a:endParaRPr kumimoji="1" lang="en-US" altLang="ja-JP" baseline="30000" dirty="0" smtClean="0"/>
          </a:p>
          <a:p>
            <a:endParaRPr lang="en-US" altLang="ja-JP" baseline="30000" dirty="0" smtClean="0"/>
          </a:p>
          <a:p>
            <a:endParaRPr kumimoji="1" lang="en-US" altLang="ja-JP" dirty="0" smtClean="0"/>
          </a:p>
          <a:p>
            <a:r>
              <a:rPr kumimoji="1" lang="ja-JP" altLang="en-US" dirty="0" smtClean="0"/>
              <a:t>それぞれの階層に応じてルールが存在</a:t>
            </a:r>
            <a:endParaRPr kumimoji="1" lang="en-US" altLang="ja-JP" dirty="0" smtClean="0"/>
          </a:p>
        </p:txBody>
      </p:sp>
      <p:graphicFrame>
        <p:nvGraphicFramePr>
          <p:cNvPr id="4" name="表 3"/>
          <p:cNvGraphicFramePr>
            <a:graphicFrameLocks noGrp="1"/>
          </p:cNvGraphicFramePr>
          <p:nvPr/>
        </p:nvGraphicFramePr>
        <p:xfrm>
          <a:off x="571472" y="1643050"/>
          <a:ext cx="7929618" cy="1854200"/>
        </p:xfrm>
        <a:graphic>
          <a:graphicData uri="http://schemas.openxmlformats.org/drawingml/2006/table">
            <a:tbl>
              <a:tblPr firstRow="1" bandRow="1">
                <a:tableStyleId>{073A0DAA-6AF3-43AB-8588-CEC1D06C72B9}</a:tableStyleId>
              </a:tblPr>
              <a:tblGrid>
                <a:gridCol w="1174758"/>
                <a:gridCol w="2569784"/>
                <a:gridCol w="4185076"/>
              </a:tblGrid>
              <a:tr h="370840">
                <a:tc>
                  <a:txBody>
                    <a:bodyPr/>
                    <a:lstStyle/>
                    <a:p>
                      <a:r>
                        <a:rPr kumimoji="1" lang="ja-JP" altLang="en-US" dirty="0" smtClean="0"/>
                        <a:t>階層</a:t>
                      </a:r>
                      <a:endParaRPr kumimoji="1" lang="ja-JP" altLang="en-US" dirty="0"/>
                    </a:p>
                  </a:txBody>
                  <a:tcPr/>
                </a:tc>
                <a:tc>
                  <a:txBody>
                    <a:bodyPr/>
                    <a:lstStyle/>
                    <a:p>
                      <a:r>
                        <a:rPr kumimoji="1" lang="ja-JP" altLang="en-US" dirty="0" smtClean="0"/>
                        <a:t>行うこと・するもの</a:t>
                      </a:r>
                      <a:endParaRPr kumimoji="1" lang="ja-JP" altLang="en-US" dirty="0"/>
                    </a:p>
                  </a:txBody>
                  <a:tcPr/>
                </a:tc>
                <a:tc>
                  <a:txBody>
                    <a:bodyPr/>
                    <a:lstStyle/>
                    <a:p>
                      <a:r>
                        <a:rPr kumimoji="1" lang="ja-JP" altLang="en-US" dirty="0" smtClean="0"/>
                        <a:t>ルール</a:t>
                      </a:r>
                      <a:endParaRPr kumimoji="1" lang="ja-JP" altLang="en-US" dirty="0"/>
                    </a:p>
                  </a:txBody>
                  <a:tcPr/>
                </a:tc>
              </a:tr>
              <a:tr h="370840">
                <a:tc>
                  <a:txBody>
                    <a:bodyPr/>
                    <a:lstStyle/>
                    <a:p>
                      <a:r>
                        <a:rPr kumimoji="1" lang="ja-JP" altLang="en-US" dirty="0" smtClean="0"/>
                        <a:t>内容</a:t>
                      </a:r>
                      <a:endParaRPr kumimoji="1" lang="ja-JP" altLang="en-US" dirty="0"/>
                    </a:p>
                  </a:txBody>
                  <a:tcPr/>
                </a:tc>
                <a:tc>
                  <a:txBody>
                    <a:bodyPr/>
                    <a:lstStyle/>
                    <a:p>
                      <a:r>
                        <a:rPr kumimoji="1" lang="ja-JP" altLang="en-US" dirty="0" smtClean="0"/>
                        <a:t>伝えたいことを考える。</a:t>
                      </a:r>
                      <a:endParaRPr kumimoji="1" lang="ja-JP" altLang="en-US" dirty="0"/>
                    </a:p>
                  </a:txBody>
                  <a:tcPr/>
                </a:tc>
                <a:tc>
                  <a:txBody>
                    <a:bodyPr/>
                    <a:lstStyle/>
                    <a:p>
                      <a:r>
                        <a:rPr kumimoji="1" lang="ja-JP" altLang="en-US" dirty="0" smtClean="0"/>
                        <a:t>明瞭に・簡潔に。</a:t>
                      </a:r>
                      <a:endParaRPr kumimoji="1" lang="ja-JP" altLang="en-US" dirty="0"/>
                    </a:p>
                  </a:txBody>
                  <a:tcPr/>
                </a:tc>
              </a:tr>
              <a:tr h="370840">
                <a:tc>
                  <a:txBody>
                    <a:bodyPr/>
                    <a:lstStyle/>
                    <a:p>
                      <a:r>
                        <a:rPr kumimoji="1" lang="ja-JP" altLang="en-US" dirty="0" smtClean="0"/>
                        <a:t>表現</a:t>
                      </a:r>
                      <a:endParaRPr kumimoji="1" lang="ja-JP" altLang="en-US" dirty="0"/>
                    </a:p>
                  </a:txBody>
                  <a:tcPr/>
                </a:tc>
                <a:tc>
                  <a:txBody>
                    <a:bodyPr/>
                    <a:lstStyle/>
                    <a:p>
                      <a:r>
                        <a:rPr kumimoji="1" lang="ja-JP" altLang="en-US" dirty="0" smtClean="0"/>
                        <a:t>手紙に書く</a:t>
                      </a:r>
                      <a:endParaRPr kumimoji="1" lang="ja-JP" altLang="en-US" dirty="0"/>
                    </a:p>
                  </a:txBody>
                  <a:tcPr/>
                </a:tc>
                <a:tc>
                  <a:txBody>
                    <a:bodyPr/>
                    <a:lstStyle/>
                    <a:p>
                      <a:r>
                        <a:rPr kumimoji="1" lang="ja-JP" altLang="en-US" dirty="0" smtClean="0"/>
                        <a:t>相手がわかる言葉で。文語文にする。</a:t>
                      </a:r>
                      <a:endParaRPr kumimoji="1" lang="ja-JP" altLang="en-US" dirty="0"/>
                    </a:p>
                  </a:txBody>
                  <a:tcPr/>
                </a:tc>
              </a:tr>
              <a:tr h="370840">
                <a:tc>
                  <a:txBody>
                    <a:bodyPr/>
                    <a:lstStyle/>
                    <a:p>
                      <a:r>
                        <a:rPr kumimoji="1" lang="ja-JP" altLang="en-US" dirty="0" smtClean="0"/>
                        <a:t>伝送物</a:t>
                      </a:r>
                      <a:endParaRPr kumimoji="1" lang="ja-JP" altLang="en-US" dirty="0"/>
                    </a:p>
                  </a:txBody>
                  <a:tcPr/>
                </a:tc>
                <a:tc>
                  <a:txBody>
                    <a:bodyPr/>
                    <a:lstStyle/>
                    <a:p>
                      <a:r>
                        <a:rPr kumimoji="1" lang="ja-JP" altLang="en-US" dirty="0" smtClean="0"/>
                        <a:t>便箋・封筒・宛名</a:t>
                      </a:r>
                      <a:endParaRPr kumimoji="1" lang="ja-JP" altLang="en-US" dirty="0"/>
                    </a:p>
                  </a:txBody>
                  <a:tcPr/>
                </a:tc>
                <a:tc>
                  <a:txBody>
                    <a:bodyPr/>
                    <a:lstStyle/>
                    <a:p>
                      <a:r>
                        <a:rPr kumimoji="1" lang="ja-JP" altLang="en-US" dirty="0" smtClean="0"/>
                        <a:t>定型の便箋・封筒。切手や宛名の書き方</a:t>
                      </a:r>
                      <a:endParaRPr kumimoji="1" lang="ja-JP" altLang="en-US" dirty="0"/>
                    </a:p>
                  </a:txBody>
                  <a:tcPr/>
                </a:tc>
              </a:tr>
              <a:tr h="370840">
                <a:tc>
                  <a:txBody>
                    <a:bodyPr/>
                    <a:lstStyle/>
                    <a:p>
                      <a:r>
                        <a:rPr kumimoji="1" lang="ja-JP" altLang="en-US" dirty="0" smtClean="0"/>
                        <a:t>伝送方法</a:t>
                      </a:r>
                      <a:endParaRPr kumimoji="1" lang="ja-JP" altLang="en-US" dirty="0"/>
                    </a:p>
                  </a:txBody>
                  <a:tcPr/>
                </a:tc>
                <a:tc>
                  <a:txBody>
                    <a:bodyPr/>
                    <a:lstStyle/>
                    <a:p>
                      <a:r>
                        <a:rPr kumimoji="1" lang="ja-JP" altLang="en-US" dirty="0" smtClean="0"/>
                        <a:t>郵便局員・郵便トラック</a:t>
                      </a:r>
                      <a:endParaRPr kumimoji="1" lang="ja-JP" altLang="en-US" dirty="0"/>
                    </a:p>
                  </a:txBody>
                  <a:tcPr/>
                </a:tc>
                <a:tc>
                  <a:txBody>
                    <a:bodyPr/>
                    <a:lstStyle/>
                    <a:p>
                      <a:r>
                        <a:rPr kumimoji="1" lang="ja-JP" altLang="en-US" dirty="0" smtClean="0"/>
                        <a:t>宛先までの道を決定する。</a:t>
                      </a:r>
                      <a:endParaRPr kumimoji="1" lang="ja-JP" altLang="en-US" dirty="0"/>
                    </a:p>
                  </a:txBody>
                  <a:tcPr/>
                </a:tc>
              </a:tr>
            </a:tbl>
          </a:graphicData>
        </a:graphic>
      </p:graphicFrame>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OSI</a:t>
            </a:r>
            <a:r>
              <a:rPr kumimoji="1" lang="ja-JP" altLang="en-US" dirty="0" smtClean="0"/>
              <a:t>参照モデルはなぜ階層構造か？</a:t>
            </a:r>
            <a:endParaRPr kumimoji="1" lang="ja-JP" altLang="en-US" dirty="0"/>
          </a:p>
        </p:txBody>
      </p:sp>
      <p:sp>
        <p:nvSpPr>
          <p:cNvPr id="3" name="コンテンツ プレースホルダ 2"/>
          <p:cNvSpPr>
            <a:spLocks noGrp="1"/>
          </p:cNvSpPr>
          <p:nvPr>
            <p:ph idx="1"/>
          </p:nvPr>
        </p:nvSpPr>
        <p:spPr/>
        <p:txBody>
          <a:bodyPr/>
          <a:lstStyle/>
          <a:p>
            <a:r>
              <a:rPr kumimoji="1" lang="ja-JP" altLang="en-US" sz="2800" dirty="0" smtClean="0"/>
              <a:t>それぞれの層を独立させて扱いやすくする</a:t>
            </a:r>
            <a:endParaRPr kumimoji="1" lang="en-US" altLang="ja-JP" sz="2800" dirty="0" smtClean="0"/>
          </a:p>
          <a:p>
            <a:r>
              <a:rPr lang="ja-JP" altLang="en-US" sz="2800" dirty="0" smtClean="0"/>
              <a:t>手紙の例</a:t>
            </a:r>
            <a:endParaRPr lang="en-US" altLang="ja-JP" sz="2800" dirty="0" smtClean="0"/>
          </a:p>
          <a:p>
            <a:pPr lvl="1"/>
            <a:r>
              <a:rPr kumimoji="1" lang="ja-JP" altLang="en-US" sz="2400" dirty="0" smtClean="0"/>
              <a:t>手紙を中身を考えること</a:t>
            </a:r>
            <a:endParaRPr kumimoji="1" lang="en-US" altLang="ja-JP" sz="2400" dirty="0" smtClean="0"/>
          </a:p>
          <a:p>
            <a:pPr lvl="1"/>
            <a:r>
              <a:rPr lang="ja-JP" altLang="en-US" sz="2400" dirty="0" smtClean="0"/>
              <a:t>手紙を</a:t>
            </a:r>
            <a:r>
              <a:rPr kumimoji="1" lang="ja-JP" altLang="en-US" sz="2400" dirty="0" smtClean="0"/>
              <a:t>書くこと</a:t>
            </a:r>
            <a:endParaRPr kumimoji="1" lang="en-US" altLang="ja-JP" sz="2400" dirty="0" smtClean="0"/>
          </a:p>
          <a:p>
            <a:pPr lvl="1"/>
            <a:r>
              <a:rPr kumimoji="1" lang="ja-JP" altLang="en-US" sz="2400" dirty="0" smtClean="0"/>
              <a:t>便せん</a:t>
            </a:r>
            <a:r>
              <a:rPr kumimoji="1" lang="ja-JP" altLang="en-US" sz="2400" dirty="0" err="1" smtClean="0"/>
              <a:t>を</a:t>
            </a:r>
            <a:r>
              <a:rPr kumimoji="1" lang="ja-JP" altLang="en-US" sz="2400" dirty="0" smtClean="0"/>
              <a:t>封筒に入れて封をすること</a:t>
            </a:r>
            <a:endParaRPr kumimoji="1" lang="en-US" altLang="ja-JP" sz="2400" dirty="0" smtClean="0"/>
          </a:p>
          <a:p>
            <a:pPr lvl="1"/>
            <a:r>
              <a:rPr lang="ja-JP" altLang="en-US" sz="2400" dirty="0" smtClean="0"/>
              <a:t>郵便局員が回収・仕分けすること</a:t>
            </a:r>
            <a:endParaRPr lang="en-US" altLang="ja-JP" sz="2400" dirty="0" smtClean="0"/>
          </a:p>
          <a:p>
            <a:r>
              <a:rPr lang="ja-JP" altLang="en-US" sz="2800" dirty="0" smtClean="0"/>
              <a:t>独立しているので、ある階層でルールが変わってもそれ以外には影響がない。</a:t>
            </a:r>
            <a:endParaRPr lang="en-US" altLang="ja-JP" sz="2800" dirty="0" smtClean="0"/>
          </a:p>
          <a:p>
            <a:pPr lvl="1"/>
            <a:r>
              <a:rPr lang="ja-JP" altLang="en-US" sz="2400" dirty="0" smtClean="0"/>
              <a:t>例</a:t>
            </a:r>
            <a:r>
              <a:rPr lang="en-US" altLang="ja-JP" sz="2400" dirty="0" smtClean="0"/>
              <a:t>)</a:t>
            </a:r>
            <a:r>
              <a:rPr lang="ja-JP" altLang="en-US" sz="2400" dirty="0" smtClean="0"/>
              <a:t>郵便事業の民営化による伝送方法の変更</a:t>
            </a:r>
            <a:endParaRPr lang="en-US" altLang="ja-JP" sz="2400" dirty="0" smtClean="0"/>
          </a:p>
          <a:p>
            <a:r>
              <a:rPr lang="ja-JP" altLang="en-US" sz="2800" dirty="0" smtClean="0"/>
              <a:t>機能別に考えればよい</a:t>
            </a:r>
            <a:endParaRPr lang="en-US" altLang="ja-JP" sz="2800" dirty="0" smtClean="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OSI</a:t>
            </a:r>
            <a:r>
              <a:rPr kumimoji="1" lang="ja-JP" altLang="en-US" dirty="0" smtClean="0"/>
              <a:t>参照モデル</a:t>
            </a:r>
            <a:r>
              <a:rPr kumimoji="1" lang="en-US" altLang="ja-JP" dirty="0" smtClean="0"/>
              <a:t>(</a:t>
            </a:r>
            <a:r>
              <a:rPr kumimoji="1" lang="ja-JP" altLang="en-US" dirty="0" smtClean="0"/>
              <a:t>７つの階層</a:t>
            </a:r>
            <a:r>
              <a:rPr kumimoji="1" lang="en-US" altLang="ja-JP" dirty="0" smtClean="0"/>
              <a:t>)</a:t>
            </a:r>
            <a:endParaRPr kumimoji="1" lang="ja-JP" altLang="en-US" dirty="0"/>
          </a:p>
        </p:txBody>
      </p:sp>
      <p:sp>
        <p:nvSpPr>
          <p:cNvPr id="3" name="コンテンツ プレースホルダ 2"/>
          <p:cNvSpPr>
            <a:spLocks noGrp="1"/>
          </p:cNvSpPr>
          <p:nvPr>
            <p:ph idx="1"/>
          </p:nvPr>
        </p:nvSpPr>
        <p:spPr/>
        <p:txBody>
          <a:bodyPr/>
          <a:lstStyle/>
          <a:p>
            <a:r>
              <a:rPr kumimoji="1" lang="ja-JP" altLang="en-US" dirty="0" smtClean="0"/>
              <a:t>実際の</a:t>
            </a:r>
            <a:r>
              <a:rPr kumimoji="1" lang="en-US" altLang="ja-JP" dirty="0" smtClean="0"/>
              <a:t>OSI</a:t>
            </a:r>
            <a:r>
              <a:rPr kumimoji="1" lang="ja-JP" altLang="en-US" dirty="0" smtClean="0"/>
              <a:t>参照モデルは７階層</a:t>
            </a:r>
            <a:endParaRPr kumimoji="1" lang="en-US" altLang="ja-JP" dirty="0" smtClean="0"/>
          </a:p>
          <a:p>
            <a:pPr lvl="1"/>
            <a:r>
              <a:rPr lang="ja-JP" altLang="en-US" dirty="0" smtClean="0"/>
              <a:t>アプリケーション層</a:t>
            </a:r>
            <a:endParaRPr lang="en-US" altLang="ja-JP" dirty="0" smtClean="0"/>
          </a:p>
          <a:p>
            <a:pPr lvl="1"/>
            <a:r>
              <a:rPr kumimoji="1" lang="ja-JP" altLang="en-US" dirty="0" smtClean="0"/>
              <a:t>プレゼンテーション層</a:t>
            </a:r>
            <a:endParaRPr kumimoji="1" lang="en-US" altLang="ja-JP" dirty="0" smtClean="0"/>
          </a:p>
          <a:p>
            <a:pPr lvl="1"/>
            <a:r>
              <a:rPr lang="ja-JP" altLang="en-US" dirty="0" smtClean="0"/>
              <a:t>セション層</a:t>
            </a:r>
            <a:endParaRPr lang="en-US" altLang="ja-JP" dirty="0" smtClean="0"/>
          </a:p>
          <a:p>
            <a:pPr lvl="1"/>
            <a:r>
              <a:rPr kumimoji="1" lang="ja-JP" altLang="en-US" dirty="0" smtClean="0"/>
              <a:t>トランスポート層</a:t>
            </a:r>
            <a:endParaRPr kumimoji="1" lang="en-US" altLang="ja-JP" dirty="0" smtClean="0"/>
          </a:p>
          <a:p>
            <a:pPr lvl="1"/>
            <a:r>
              <a:rPr lang="ja-JP" altLang="en-US" dirty="0" smtClean="0"/>
              <a:t>ネットワーク層</a:t>
            </a:r>
            <a:endParaRPr lang="en-US" altLang="ja-JP" dirty="0" smtClean="0"/>
          </a:p>
          <a:p>
            <a:pPr lvl="1"/>
            <a:r>
              <a:rPr kumimoji="1" lang="ja-JP" altLang="en-US" dirty="0" smtClean="0"/>
              <a:t>データリンク層</a:t>
            </a:r>
            <a:endParaRPr kumimoji="1" lang="en-US" altLang="ja-JP" dirty="0" smtClean="0"/>
          </a:p>
          <a:p>
            <a:pPr lvl="1"/>
            <a:r>
              <a:rPr lang="ja-JP" altLang="en-US" dirty="0" smtClean="0"/>
              <a:t>物理層</a:t>
            </a:r>
            <a:endParaRPr kumimoji="1" lang="ja-JP" altLang="en-US"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OSI</a:t>
            </a:r>
            <a:r>
              <a:rPr kumimoji="1" lang="ja-JP" altLang="en-US" dirty="0" smtClean="0"/>
              <a:t>参照モデル</a:t>
            </a:r>
            <a:r>
              <a:rPr kumimoji="1" lang="en-US" altLang="ja-JP" dirty="0" smtClean="0"/>
              <a:t>(</a:t>
            </a:r>
            <a:r>
              <a:rPr kumimoji="1" lang="ja-JP" altLang="en-US" dirty="0" smtClean="0"/>
              <a:t>レイヤ５～７</a:t>
            </a:r>
            <a:r>
              <a:rPr kumimoji="1" lang="en-US" altLang="ja-JP" dirty="0" smtClean="0"/>
              <a:t>)</a:t>
            </a:r>
            <a:endParaRPr kumimoji="1" lang="ja-JP" altLang="en-US" dirty="0"/>
          </a:p>
        </p:txBody>
      </p:sp>
      <p:sp>
        <p:nvSpPr>
          <p:cNvPr id="3" name="コンテンツ プレースホルダ 2"/>
          <p:cNvSpPr>
            <a:spLocks noGrp="1"/>
          </p:cNvSpPr>
          <p:nvPr>
            <p:ph idx="1"/>
          </p:nvPr>
        </p:nvSpPr>
        <p:spPr/>
        <p:txBody>
          <a:bodyPr/>
          <a:lstStyle/>
          <a:p>
            <a:r>
              <a:rPr kumimoji="1" lang="ja-JP" altLang="en-US" dirty="0" smtClean="0"/>
              <a:t>レイヤ７：アプリケーション層</a:t>
            </a:r>
            <a:endParaRPr kumimoji="1" lang="en-US" altLang="ja-JP" dirty="0" smtClean="0"/>
          </a:p>
          <a:p>
            <a:pPr lvl="1"/>
            <a:r>
              <a:rPr lang="ja-JP" altLang="en-US" dirty="0" smtClean="0"/>
              <a:t>階層の最上位に位置し、アプリケーションにネットワークというサービスを提供する。</a:t>
            </a:r>
            <a:endParaRPr lang="en-US" altLang="ja-JP" dirty="0" smtClean="0"/>
          </a:p>
          <a:p>
            <a:r>
              <a:rPr kumimoji="1" lang="ja-JP" altLang="en-US" dirty="0" smtClean="0"/>
              <a:t>レイヤ６：プレゼンテーション層</a:t>
            </a:r>
            <a:endParaRPr kumimoji="1" lang="en-US" altLang="ja-JP" dirty="0" smtClean="0"/>
          </a:p>
          <a:p>
            <a:pPr lvl="1"/>
            <a:r>
              <a:rPr lang="ja-JP" altLang="en-US" dirty="0" smtClean="0"/>
              <a:t>データの変換、圧縮、暗号化を行う。</a:t>
            </a:r>
            <a:endParaRPr lang="en-US" altLang="ja-JP" dirty="0" smtClean="0"/>
          </a:p>
          <a:p>
            <a:r>
              <a:rPr kumimoji="1" lang="ja-JP" altLang="en-US" dirty="0" smtClean="0"/>
              <a:t>レイヤ５：セション層</a:t>
            </a:r>
            <a:endParaRPr kumimoji="1" lang="en-US" altLang="ja-JP" dirty="0" smtClean="0"/>
          </a:p>
          <a:p>
            <a:pPr lvl="1"/>
            <a:r>
              <a:rPr lang="ja-JP" altLang="en-US" dirty="0" smtClean="0"/>
              <a:t>セッションの開始、維持、管理、終了を行う。</a:t>
            </a:r>
            <a:endParaRPr lang="en-US" altLang="ja-JP" dirty="0" smtClean="0"/>
          </a:p>
          <a:p>
            <a:r>
              <a:rPr kumimoji="1" lang="en-US" altLang="ja-JP" dirty="0" smtClean="0"/>
              <a:t>TCP/IP</a:t>
            </a:r>
            <a:r>
              <a:rPr kumimoji="1" lang="ja-JP" altLang="en-US" dirty="0" smtClean="0"/>
              <a:t>の場合、レイヤ５～７は１つのプロトコルとして実装される場合が多い</a:t>
            </a:r>
            <a:endParaRPr kumimoji="1" lang="ja-JP" altLang="en-US"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OSI</a:t>
            </a:r>
            <a:r>
              <a:rPr kumimoji="1" lang="ja-JP" altLang="en-US" dirty="0" smtClean="0"/>
              <a:t>参照モデル</a:t>
            </a:r>
            <a:r>
              <a:rPr kumimoji="1" lang="en-US" altLang="ja-JP" dirty="0" smtClean="0"/>
              <a:t>(</a:t>
            </a:r>
            <a:r>
              <a:rPr kumimoji="1" lang="ja-JP" altLang="en-US" dirty="0" smtClean="0"/>
              <a:t>レイヤ３，４</a:t>
            </a:r>
            <a:r>
              <a:rPr kumimoji="1" lang="en-US" altLang="ja-JP" dirty="0" smtClean="0"/>
              <a:t>)</a:t>
            </a:r>
            <a:endParaRPr kumimoji="1" lang="ja-JP" altLang="en-US" dirty="0"/>
          </a:p>
        </p:txBody>
      </p:sp>
      <p:sp>
        <p:nvSpPr>
          <p:cNvPr id="3" name="コンテンツ プレースホルダ 2"/>
          <p:cNvSpPr>
            <a:spLocks noGrp="1"/>
          </p:cNvSpPr>
          <p:nvPr>
            <p:ph idx="1"/>
          </p:nvPr>
        </p:nvSpPr>
        <p:spPr/>
        <p:txBody>
          <a:bodyPr/>
          <a:lstStyle/>
          <a:p>
            <a:r>
              <a:rPr kumimoji="1" lang="ja-JP" altLang="en-US" dirty="0" smtClean="0"/>
              <a:t>レイヤ４：トランスポート層</a:t>
            </a:r>
            <a:endParaRPr kumimoji="1" lang="en-US" altLang="ja-JP" dirty="0" smtClean="0"/>
          </a:p>
          <a:p>
            <a:pPr lvl="1"/>
            <a:r>
              <a:rPr lang="ja-JP" altLang="en-US" dirty="0" smtClean="0"/>
              <a:t>信頼性の高い通信サービスを保証する</a:t>
            </a:r>
            <a:endParaRPr lang="en-US" altLang="ja-JP" dirty="0" smtClean="0"/>
          </a:p>
          <a:p>
            <a:pPr lvl="1"/>
            <a:r>
              <a:rPr kumimoji="1" lang="en-US" altLang="ja-JP" dirty="0" smtClean="0"/>
              <a:t>TCP/IP</a:t>
            </a:r>
            <a:r>
              <a:rPr kumimoji="1" lang="ja-JP" altLang="en-US" dirty="0" smtClean="0"/>
              <a:t>の場合は、</a:t>
            </a:r>
            <a:r>
              <a:rPr kumimoji="1" lang="en-US" altLang="ja-JP" dirty="0" smtClean="0"/>
              <a:t>TCP</a:t>
            </a:r>
            <a:r>
              <a:rPr kumimoji="1" lang="ja-JP" altLang="en-US" dirty="0" smtClean="0"/>
              <a:t>と</a:t>
            </a:r>
            <a:r>
              <a:rPr kumimoji="1" lang="en-US" altLang="ja-JP" dirty="0" smtClean="0"/>
              <a:t>UDP</a:t>
            </a:r>
            <a:r>
              <a:rPr kumimoji="1" lang="ja-JP" altLang="en-US" dirty="0" smtClean="0"/>
              <a:t>が担当</a:t>
            </a:r>
            <a:endParaRPr kumimoji="1" lang="en-US" altLang="ja-JP" dirty="0" smtClean="0"/>
          </a:p>
          <a:p>
            <a:r>
              <a:rPr lang="ja-JP" altLang="en-US" dirty="0" smtClean="0"/>
              <a:t>レイヤ３：ネットワーク層</a:t>
            </a:r>
            <a:endParaRPr lang="en-US" altLang="ja-JP" dirty="0" smtClean="0"/>
          </a:p>
          <a:p>
            <a:pPr lvl="1"/>
            <a:r>
              <a:rPr kumimoji="1" lang="ja-JP" altLang="en-US" dirty="0" smtClean="0"/>
              <a:t>離れた場所に存在する相手との間でデータ伝送・運ぶルートの決定・宛先の決定などを行う</a:t>
            </a:r>
            <a:endParaRPr kumimoji="1" lang="en-US" altLang="ja-JP" dirty="0" smtClean="0"/>
          </a:p>
          <a:p>
            <a:pPr lvl="1"/>
            <a:r>
              <a:rPr lang="en-US" altLang="ja-JP" dirty="0" smtClean="0"/>
              <a:t>TCP/IP</a:t>
            </a:r>
            <a:r>
              <a:rPr lang="ja-JP" altLang="en-US" dirty="0" smtClean="0"/>
              <a:t>の場合は、</a:t>
            </a:r>
            <a:r>
              <a:rPr lang="en-US" altLang="ja-JP" dirty="0" smtClean="0"/>
              <a:t>IP</a:t>
            </a:r>
            <a:r>
              <a:rPr lang="ja-JP" altLang="en-US" dirty="0" smtClean="0"/>
              <a:t>が担当</a:t>
            </a:r>
            <a:endParaRPr lang="en-US" altLang="ja-JP" dirty="0" smtClean="0"/>
          </a:p>
          <a:p>
            <a:r>
              <a:rPr kumimoji="1" lang="en-US" altLang="ja-JP" dirty="0" smtClean="0"/>
              <a:t>TCP/IP</a:t>
            </a:r>
            <a:r>
              <a:rPr kumimoji="1" lang="ja-JP" altLang="en-US" dirty="0" smtClean="0"/>
              <a:t>の場合、レイヤ７～３のプロトコルは</a:t>
            </a:r>
            <a:r>
              <a:rPr kumimoji="1" lang="en-US" altLang="ja-JP" dirty="0" smtClean="0"/>
              <a:t>IETF</a:t>
            </a:r>
            <a:r>
              <a:rPr kumimoji="1" lang="ja-JP" altLang="en-US" dirty="0" smtClean="0"/>
              <a:t>の</a:t>
            </a:r>
            <a:r>
              <a:rPr kumimoji="1" lang="en-US" altLang="ja-JP" dirty="0" smtClean="0"/>
              <a:t>RFC</a:t>
            </a:r>
            <a:r>
              <a:rPr kumimoji="1" lang="ja-JP" altLang="en-US" dirty="0" smtClean="0"/>
              <a:t>で規定</a:t>
            </a:r>
            <a:endParaRPr kumimoji="1" lang="ja-JP" altLang="en-US"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OSI</a:t>
            </a:r>
            <a:r>
              <a:rPr kumimoji="1" lang="ja-JP" altLang="en-US" dirty="0" smtClean="0"/>
              <a:t>参照モデル</a:t>
            </a:r>
            <a:r>
              <a:rPr kumimoji="1" lang="en-US" altLang="ja-JP" dirty="0" smtClean="0"/>
              <a:t>(</a:t>
            </a:r>
            <a:r>
              <a:rPr kumimoji="1" lang="ja-JP" altLang="en-US" dirty="0" smtClean="0"/>
              <a:t>レイヤ１，２</a:t>
            </a:r>
            <a:r>
              <a:rPr kumimoji="1" lang="en-US" altLang="ja-JP" dirty="0" smtClean="0"/>
              <a:t>)</a:t>
            </a:r>
            <a:endParaRPr kumimoji="1" lang="ja-JP" altLang="en-US" dirty="0"/>
          </a:p>
        </p:txBody>
      </p:sp>
      <p:sp>
        <p:nvSpPr>
          <p:cNvPr id="3" name="コンテンツ プレースホルダ 2"/>
          <p:cNvSpPr>
            <a:spLocks noGrp="1"/>
          </p:cNvSpPr>
          <p:nvPr>
            <p:ph idx="1"/>
          </p:nvPr>
        </p:nvSpPr>
        <p:spPr/>
        <p:txBody>
          <a:bodyPr/>
          <a:lstStyle/>
          <a:p>
            <a:r>
              <a:rPr kumimoji="1" lang="ja-JP" altLang="en-US" dirty="0" smtClean="0"/>
              <a:t>レイヤ２：データリンク層</a:t>
            </a:r>
            <a:endParaRPr kumimoji="1" lang="en-US" altLang="ja-JP" dirty="0" smtClean="0"/>
          </a:p>
          <a:p>
            <a:pPr lvl="1"/>
            <a:r>
              <a:rPr kumimoji="1" lang="ja-JP" altLang="en-US" dirty="0" smtClean="0"/>
              <a:t>近くの機器とのデータ伝送制御を行う</a:t>
            </a:r>
            <a:endParaRPr kumimoji="1" lang="en-US" altLang="ja-JP" dirty="0" smtClean="0"/>
          </a:p>
          <a:p>
            <a:r>
              <a:rPr lang="ja-JP" altLang="en-US" dirty="0" smtClean="0"/>
              <a:t>レイヤ１：物理層</a:t>
            </a:r>
            <a:endParaRPr lang="en-US" altLang="ja-JP" dirty="0" smtClean="0"/>
          </a:p>
          <a:p>
            <a:pPr lvl="1"/>
            <a:r>
              <a:rPr kumimoji="1" lang="ja-JP" altLang="en-US" dirty="0" smtClean="0"/>
              <a:t>実際に電気信号のやりとりを行う</a:t>
            </a:r>
            <a:endParaRPr kumimoji="1" lang="en-US" altLang="ja-JP" dirty="0" smtClean="0"/>
          </a:p>
          <a:p>
            <a:r>
              <a:rPr lang="ja-JP" altLang="en-US" dirty="0" smtClean="0"/>
              <a:t>これら２層はイーサネットや</a:t>
            </a:r>
            <a:r>
              <a:rPr lang="en-US" altLang="ja-JP" dirty="0" smtClean="0"/>
              <a:t>IEEE802.3,802.5,FDDI</a:t>
            </a:r>
            <a:r>
              <a:rPr lang="ja-JP" altLang="en-US" dirty="0" smtClean="0"/>
              <a:t>といった規格で取り決められている。</a:t>
            </a:r>
            <a:endParaRPr kumimoji="1" lang="ja-JP" altLang="en-US"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データとデータユニット</a:t>
            </a:r>
            <a:r>
              <a:rPr lang="en-US" altLang="ja-JP" dirty="0" smtClean="0"/>
              <a:t>(</a:t>
            </a:r>
            <a:r>
              <a:rPr lang="ja-JP" altLang="en-US" dirty="0" smtClean="0"/>
              <a:t>宅配便の例</a:t>
            </a:r>
            <a:r>
              <a:rPr lang="en-US" altLang="ja-JP" dirty="0" smtClean="0"/>
              <a:t>)</a:t>
            </a:r>
            <a:endParaRPr kumimoji="1" lang="ja-JP" altLang="en-US" dirty="0"/>
          </a:p>
        </p:txBody>
      </p:sp>
      <p:sp>
        <p:nvSpPr>
          <p:cNvPr id="3" name="コンテンツ プレースホルダ 2"/>
          <p:cNvSpPr>
            <a:spLocks noGrp="1"/>
          </p:cNvSpPr>
          <p:nvPr>
            <p:ph idx="1"/>
          </p:nvPr>
        </p:nvSpPr>
        <p:spPr/>
        <p:txBody>
          <a:bodyPr/>
          <a:lstStyle/>
          <a:p>
            <a:r>
              <a:rPr kumimoji="1" lang="ja-JP" altLang="en-US" dirty="0" smtClean="0"/>
              <a:t>宅配便を送ることを考える。</a:t>
            </a:r>
            <a:endParaRPr kumimoji="1" lang="en-US" altLang="ja-JP" dirty="0" smtClean="0"/>
          </a:p>
          <a:p>
            <a:pPr lvl="1"/>
            <a:r>
              <a:rPr lang="ja-JP" altLang="en-US" dirty="0" smtClean="0"/>
              <a:t>まず、荷物を梱包。</a:t>
            </a:r>
            <a:endParaRPr lang="en-US" altLang="ja-JP" dirty="0" smtClean="0"/>
          </a:p>
          <a:p>
            <a:pPr lvl="1"/>
            <a:r>
              <a:rPr kumimoji="1" lang="ja-JP" altLang="en-US" dirty="0" smtClean="0"/>
              <a:t>梱包した荷物に宛名を貼って配達を依頼。</a:t>
            </a:r>
            <a:endParaRPr kumimoji="1" lang="en-US" altLang="ja-JP" dirty="0" smtClean="0"/>
          </a:p>
          <a:p>
            <a:pPr lvl="1"/>
            <a:r>
              <a:rPr lang="ja-JP" altLang="en-US" dirty="0" smtClean="0"/>
              <a:t>宅配業者は配送表を貼って宛先に宅配。</a:t>
            </a:r>
            <a:endParaRPr lang="en-US" altLang="ja-JP" dirty="0" smtClean="0"/>
          </a:p>
          <a:p>
            <a:pPr lvl="1"/>
            <a:r>
              <a:rPr kumimoji="1" lang="ja-JP" altLang="en-US" dirty="0" smtClean="0"/>
              <a:t>受け取った側は逆のことをする。</a:t>
            </a:r>
            <a:endParaRPr kumimoji="1" lang="en-US" altLang="ja-JP" dirty="0" smtClean="0"/>
          </a:p>
          <a:p>
            <a:r>
              <a:rPr lang="ja-JP" altLang="en-US" dirty="0" smtClean="0"/>
              <a:t>つまり送りたい荷物以外に必要な情報等をつけて相手に送る。</a:t>
            </a:r>
            <a:endParaRPr lang="en-US" altLang="ja-JP" dirty="0" smtClean="0"/>
          </a:p>
          <a:p>
            <a:pPr lvl="1"/>
            <a:r>
              <a:rPr lang="ja-JP" altLang="en-US" dirty="0" smtClean="0"/>
              <a:t>中身をデータとすると、制御情報を付加された全体をデータユニットと呼ぶ</a:t>
            </a:r>
            <a:endParaRPr lang="en-US" altLang="ja-JP" dirty="0" smtClean="0"/>
          </a:p>
          <a:p>
            <a:endParaRPr kumimoji="1" lang="en-US" altLang="ja-JP" dirty="0" smtClean="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データとデータユニット</a:t>
            </a:r>
            <a:r>
              <a:rPr kumimoji="1" lang="en-US" altLang="ja-JP" dirty="0" smtClean="0"/>
              <a:t>(TCP/IP</a:t>
            </a:r>
            <a:r>
              <a:rPr kumimoji="1" lang="ja-JP" altLang="en-US" dirty="0" smtClean="0"/>
              <a:t>の場合</a:t>
            </a:r>
            <a:r>
              <a:rPr kumimoji="1" lang="en-US" altLang="ja-JP" dirty="0" smtClean="0"/>
              <a:t>)</a:t>
            </a:r>
            <a:endParaRPr kumimoji="1" lang="ja-JP" altLang="en-US" dirty="0"/>
          </a:p>
        </p:txBody>
      </p:sp>
      <p:sp>
        <p:nvSpPr>
          <p:cNvPr id="4" name="正方形/長方形 3"/>
          <p:cNvSpPr/>
          <p:nvPr/>
        </p:nvSpPr>
        <p:spPr>
          <a:xfrm>
            <a:off x="1142976" y="1500174"/>
            <a:ext cx="2286016" cy="57150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chemeClr val="tx1"/>
                </a:solidFill>
              </a:rPr>
              <a:t>アプリケーション層</a:t>
            </a:r>
            <a:endParaRPr kumimoji="1" lang="ja-JP" altLang="en-US" dirty="0">
              <a:solidFill>
                <a:schemeClr val="tx1"/>
              </a:solidFill>
            </a:endParaRPr>
          </a:p>
        </p:txBody>
      </p:sp>
      <p:sp>
        <p:nvSpPr>
          <p:cNvPr id="5" name="正方形/長方形 4"/>
          <p:cNvSpPr/>
          <p:nvPr/>
        </p:nvSpPr>
        <p:spPr>
          <a:xfrm>
            <a:off x="1142976" y="2071678"/>
            <a:ext cx="2286016" cy="57150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chemeClr val="tx1"/>
                </a:solidFill>
              </a:rPr>
              <a:t>プレゼンテーション層</a:t>
            </a:r>
            <a:endParaRPr kumimoji="1" lang="ja-JP" altLang="en-US" dirty="0">
              <a:solidFill>
                <a:schemeClr val="tx1"/>
              </a:solidFill>
            </a:endParaRPr>
          </a:p>
        </p:txBody>
      </p:sp>
      <p:sp>
        <p:nvSpPr>
          <p:cNvPr id="6" name="正方形/長方形 5"/>
          <p:cNvSpPr/>
          <p:nvPr/>
        </p:nvSpPr>
        <p:spPr>
          <a:xfrm>
            <a:off x="1142976" y="2643182"/>
            <a:ext cx="2286016" cy="57150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chemeClr val="tx1"/>
                </a:solidFill>
              </a:rPr>
              <a:t>セション層</a:t>
            </a:r>
            <a:endParaRPr kumimoji="1" lang="ja-JP" altLang="en-US" dirty="0">
              <a:solidFill>
                <a:schemeClr val="tx1"/>
              </a:solidFill>
            </a:endParaRPr>
          </a:p>
        </p:txBody>
      </p:sp>
      <p:sp>
        <p:nvSpPr>
          <p:cNvPr id="7" name="正方形/長方形 6"/>
          <p:cNvSpPr/>
          <p:nvPr/>
        </p:nvSpPr>
        <p:spPr>
          <a:xfrm>
            <a:off x="1142976" y="3214686"/>
            <a:ext cx="2286016" cy="57150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chemeClr val="tx1"/>
                </a:solidFill>
              </a:rPr>
              <a:t>トランスポート層</a:t>
            </a:r>
            <a:endParaRPr kumimoji="1" lang="ja-JP" altLang="en-US" dirty="0">
              <a:solidFill>
                <a:schemeClr val="tx1"/>
              </a:solidFill>
            </a:endParaRPr>
          </a:p>
        </p:txBody>
      </p:sp>
      <p:sp>
        <p:nvSpPr>
          <p:cNvPr id="8" name="正方形/長方形 7"/>
          <p:cNvSpPr/>
          <p:nvPr/>
        </p:nvSpPr>
        <p:spPr>
          <a:xfrm>
            <a:off x="1142976" y="3786190"/>
            <a:ext cx="2286016" cy="57150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dirty="0">
                <a:solidFill>
                  <a:schemeClr val="tx1"/>
                </a:solidFill>
              </a:rPr>
              <a:t>ネットワーク</a:t>
            </a:r>
            <a:r>
              <a:rPr kumimoji="1" lang="ja-JP" altLang="en-US" dirty="0" smtClean="0">
                <a:solidFill>
                  <a:schemeClr val="tx1"/>
                </a:solidFill>
              </a:rPr>
              <a:t>層</a:t>
            </a:r>
            <a:endParaRPr kumimoji="1" lang="ja-JP" altLang="en-US" dirty="0">
              <a:solidFill>
                <a:schemeClr val="tx1"/>
              </a:solidFill>
            </a:endParaRPr>
          </a:p>
        </p:txBody>
      </p:sp>
      <p:sp>
        <p:nvSpPr>
          <p:cNvPr id="9" name="正方形/長方形 8"/>
          <p:cNvSpPr/>
          <p:nvPr/>
        </p:nvSpPr>
        <p:spPr>
          <a:xfrm>
            <a:off x="1142976" y="4357694"/>
            <a:ext cx="2286016" cy="57150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chemeClr val="tx1"/>
                </a:solidFill>
              </a:rPr>
              <a:t>データリンク層</a:t>
            </a:r>
            <a:endParaRPr kumimoji="1" lang="ja-JP" altLang="en-US" dirty="0">
              <a:solidFill>
                <a:schemeClr val="tx1"/>
              </a:solidFill>
            </a:endParaRPr>
          </a:p>
        </p:txBody>
      </p:sp>
      <p:sp>
        <p:nvSpPr>
          <p:cNvPr id="10" name="正方形/長方形 9"/>
          <p:cNvSpPr/>
          <p:nvPr/>
        </p:nvSpPr>
        <p:spPr>
          <a:xfrm>
            <a:off x="1142976" y="4929198"/>
            <a:ext cx="2286016" cy="57150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chemeClr val="tx1"/>
                </a:solidFill>
              </a:rPr>
              <a:t>物理層</a:t>
            </a:r>
            <a:endParaRPr kumimoji="1" lang="ja-JP" altLang="en-US" dirty="0">
              <a:solidFill>
                <a:schemeClr val="tx1"/>
              </a:solidFill>
            </a:endParaRPr>
          </a:p>
        </p:txBody>
      </p:sp>
      <p:sp>
        <p:nvSpPr>
          <p:cNvPr id="12" name="正方形/長方形 11"/>
          <p:cNvSpPr/>
          <p:nvPr/>
        </p:nvSpPr>
        <p:spPr>
          <a:xfrm>
            <a:off x="4786314" y="1571612"/>
            <a:ext cx="1214446" cy="35719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chemeClr val="tx1"/>
                </a:solidFill>
              </a:rPr>
              <a:t>データ</a:t>
            </a:r>
          </a:p>
        </p:txBody>
      </p:sp>
      <p:sp>
        <p:nvSpPr>
          <p:cNvPr id="15" name="正方形/長方形 14"/>
          <p:cNvSpPr/>
          <p:nvPr/>
        </p:nvSpPr>
        <p:spPr>
          <a:xfrm>
            <a:off x="4786314" y="2143116"/>
            <a:ext cx="1214446" cy="35719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chemeClr val="tx1"/>
                </a:solidFill>
              </a:rPr>
              <a:t>データ</a:t>
            </a:r>
          </a:p>
        </p:txBody>
      </p:sp>
      <p:sp>
        <p:nvSpPr>
          <p:cNvPr id="16" name="正方形/長方形 15"/>
          <p:cNvSpPr/>
          <p:nvPr/>
        </p:nvSpPr>
        <p:spPr>
          <a:xfrm>
            <a:off x="4786314" y="2714620"/>
            <a:ext cx="1214446" cy="35719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chemeClr val="tx1"/>
                </a:solidFill>
              </a:rPr>
              <a:t>データ</a:t>
            </a:r>
          </a:p>
        </p:txBody>
      </p:sp>
      <p:sp>
        <p:nvSpPr>
          <p:cNvPr id="17" name="正方形/長方形 16"/>
          <p:cNvSpPr/>
          <p:nvPr/>
        </p:nvSpPr>
        <p:spPr>
          <a:xfrm>
            <a:off x="4500562" y="3286124"/>
            <a:ext cx="1500198" cy="35719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chemeClr val="tx1"/>
                </a:solidFill>
              </a:rPr>
              <a:t>セグメント</a:t>
            </a:r>
          </a:p>
        </p:txBody>
      </p:sp>
      <p:sp>
        <p:nvSpPr>
          <p:cNvPr id="18" name="正方形/長方形 17"/>
          <p:cNvSpPr/>
          <p:nvPr/>
        </p:nvSpPr>
        <p:spPr>
          <a:xfrm>
            <a:off x="4214810" y="3857628"/>
            <a:ext cx="1785950" cy="35719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chemeClr val="tx1"/>
                </a:solidFill>
              </a:rPr>
              <a:t>パケット</a:t>
            </a:r>
          </a:p>
        </p:txBody>
      </p:sp>
      <p:sp>
        <p:nvSpPr>
          <p:cNvPr id="19" name="正方形/長方形 18"/>
          <p:cNvSpPr/>
          <p:nvPr/>
        </p:nvSpPr>
        <p:spPr>
          <a:xfrm>
            <a:off x="3929058" y="4500570"/>
            <a:ext cx="2357454" cy="35719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chemeClr val="tx1"/>
                </a:solidFill>
              </a:rPr>
              <a:t>フレーム</a:t>
            </a:r>
          </a:p>
        </p:txBody>
      </p:sp>
      <p:sp>
        <p:nvSpPr>
          <p:cNvPr id="20" name="正方形/長方形 19"/>
          <p:cNvSpPr/>
          <p:nvPr/>
        </p:nvSpPr>
        <p:spPr>
          <a:xfrm>
            <a:off x="3929058" y="5072074"/>
            <a:ext cx="2357454" cy="35719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chemeClr val="tx1"/>
                </a:solidFill>
              </a:rPr>
              <a:t>ビット列→電気信号</a:t>
            </a:r>
          </a:p>
        </p:txBody>
      </p:sp>
      <p:cxnSp>
        <p:nvCxnSpPr>
          <p:cNvPr id="22" name="直線矢印コネクタ 21"/>
          <p:cNvCxnSpPr/>
          <p:nvPr/>
        </p:nvCxnSpPr>
        <p:spPr>
          <a:xfrm rot="5400000">
            <a:off x="4715670" y="3500438"/>
            <a:ext cx="3429024" cy="1588"/>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23" name="右中かっこ 22"/>
          <p:cNvSpPr/>
          <p:nvPr/>
        </p:nvSpPr>
        <p:spPr>
          <a:xfrm>
            <a:off x="6643702" y="1571612"/>
            <a:ext cx="357190" cy="1571636"/>
          </a:xfrm>
          <a:prstGeom prst="rightBrace">
            <a:avLst/>
          </a:prstGeom>
          <a:ln w="1270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25" name="テキスト ボックス 24"/>
          <p:cNvSpPr txBox="1"/>
          <p:nvPr/>
        </p:nvSpPr>
        <p:spPr>
          <a:xfrm>
            <a:off x="7000892" y="1857364"/>
            <a:ext cx="1922321" cy="923330"/>
          </a:xfrm>
          <a:prstGeom prst="rect">
            <a:avLst/>
          </a:prstGeom>
          <a:noFill/>
        </p:spPr>
        <p:txBody>
          <a:bodyPr wrap="none" rtlCol="0">
            <a:spAutoFit/>
          </a:bodyPr>
          <a:lstStyle/>
          <a:p>
            <a:r>
              <a:rPr kumimoji="1" lang="ja-JP" altLang="en-US" dirty="0" smtClean="0"/>
              <a:t>レイヤ７～５</a:t>
            </a:r>
            <a:endParaRPr kumimoji="1" lang="en-US" altLang="ja-JP" dirty="0" smtClean="0"/>
          </a:p>
          <a:p>
            <a:r>
              <a:rPr lang="ja-JP" altLang="en-US" dirty="0" smtClean="0"/>
              <a:t>ではとくに</a:t>
            </a:r>
            <a:endParaRPr lang="en-US" altLang="ja-JP" dirty="0" smtClean="0"/>
          </a:p>
          <a:p>
            <a:r>
              <a:rPr kumimoji="1" lang="ja-JP" altLang="en-US" dirty="0"/>
              <a:t>制御データはない</a:t>
            </a:r>
          </a:p>
        </p:txBody>
      </p:sp>
      <p:sp>
        <p:nvSpPr>
          <p:cNvPr id="27" name="テキスト ボックス 26"/>
          <p:cNvSpPr txBox="1"/>
          <p:nvPr/>
        </p:nvSpPr>
        <p:spPr>
          <a:xfrm>
            <a:off x="6572264" y="3211297"/>
            <a:ext cx="2441694" cy="646331"/>
          </a:xfrm>
          <a:prstGeom prst="rect">
            <a:avLst/>
          </a:prstGeom>
          <a:noFill/>
        </p:spPr>
        <p:txBody>
          <a:bodyPr wrap="none" rtlCol="0">
            <a:spAutoFit/>
          </a:bodyPr>
          <a:lstStyle/>
          <a:p>
            <a:r>
              <a:rPr kumimoji="1" lang="ja-JP" altLang="en-US" dirty="0" smtClean="0"/>
              <a:t>レイヤ４で制御データを</a:t>
            </a:r>
            <a:endParaRPr kumimoji="1" lang="en-US" altLang="ja-JP" dirty="0" smtClean="0"/>
          </a:p>
          <a:p>
            <a:r>
              <a:rPr lang="ja-JP" altLang="en-US" dirty="0"/>
              <a:t>付与</a:t>
            </a:r>
            <a:r>
              <a:rPr lang="ja-JP" altLang="en-US" dirty="0" smtClean="0"/>
              <a:t>されてセグメント</a:t>
            </a:r>
            <a:endParaRPr kumimoji="1" lang="ja-JP" altLang="en-US" dirty="0"/>
          </a:p>
        </p:txBody>
      </p:sp>
      <p:sp>
        <p:nvSpPr>
          <p:cNvPr id="28" name="テキスト ボックス 27"/>
          <p:cNvSpPr txBox="1"/>
          <p:nvPr/>
        </p:nvSpPr>
        <p:spPr>
          <a:xfrm>
            <a:off x="6572264" y="3786190"/>
            <a:ext cx="2441694" cy="646331"/>
          </a:xfrm>
          <a:prstGeom prst="rect">
            <a:avLst/>
          </a:prstGeom>
          <a:noFill/>
        </p:spPr>
        <p:txBody>
          <a:bodyPr wrap="none" rtlCol="0">
            <a:spAutoFit/>
          </a:bodyPr>
          <a:lstStyle/>
          <a:p>
            <a:r>
              <a:rPr kumimoji="1" lang="ja-JP" altLang="en-US" dirty="0" smtClean="0"/>
              <a:t>レイヤ３で制御データを</a:t>
            </a:r>
            <a:endParaRPr kumimoji="1" lang="en-US" altLang="ja-JP" dirty="0" smtClean="0"/>
          </a:p>
          <a:p>
            <a:r>
              <a:rPr lang="ja-JP" altLang="en-US" dirty="0"/>
              <a:t>付与</a:t>
            </a:r>
            <a:r>
              <a:rPr lang="ja-JP" altLang="en-US" dirty="0" smtClean="0"/>
              <a:t>されてパケット</a:t>
            </a:r>
            <a:endParaRPr kumimoji="1" lang="ja-JP" altLang="en-US" dirty="0"/>
          </a:p>
        </p:txBody>
      </p:sp>
      <p:sp>
        <p:nvSpPr>
          <p:cNvPr id="29" name="テキスト ボックス 28"/>
          <p:cNvSpPr txBox="1"/>
          <p:nvPr/>
        </p:nvSpPr>
        <p:spPr>
          <a:xfrm>
            <a:off x="6572264" y="4357694"/>
            <a:ext cx="2441694" cy="646331"/>
          </a:xfrm>
          <a:prstGeom prst="rect">
            <a:avLst/>
          </a:prstGeom>
          <a:noFill/>
        </p:spPr>
        <p:txBody>
          <a:bodyPr wrap="none" rtlCol="0">
            <a:spAutoFit/>
          </a:bodyPr>
          <a:lstStyle/>
          <a:p>
            <a:r>
              <a:rPr kumimoji="1" lang="ja-JP" altLang="en-US" dirty="0" smtClean="0"/>
              <a:t>レイヤ２で制御データを</a:t>
            </a:r>
            <a:endParaRPr kumimoji="1" lang="en-US" altLang="ja-JP" dirty="0" smtClean="0"/>
          </a:p>
          <a:p>
            <a:r>
              <a:rPr lang="ja-JP" altLang="en-US" dirty="0"/>
              <a:t>付与</a:t>
            </a:r>
            <a:r>
              <a:rPr lang="ja-JP" altLang="en-US" dirty="0" smtClean="0"/>
              <a:t>されてフレーム</a:t>
            </a:r>
            <a:endParaRPr kumimoji="1" lang="ja-JP" altLang="en-US" dirty="0"/>
          </a:p>
        </p:txBody>
      </p:sp>
      <p:sp>
        <p:nvSpPr>
          <p:cNvPr id="30" name="テキスト ボックス 29"/>
          <p:cNvSpPr txBox="1"/>
          <p:nvPr/>
        </p:nvSpPr>
        <p:spPr>
          <a:xfrm>
            <a:off x="6572264" y="4929198"/>
            <a:ext cx="2130711" cy="923330"/>
          </a:xfrm>
          <a:prstGeom prst="rect">
            <a:avLst/>
          </a:prstGeom>
          <a:noFill/>
        </p:spPr>
        <p:txBody>
          <a:bodyPr wrap="none" rtlCol="0">
            <a:spAutoFit/>
          </a:bodyPr>
          <a:lstStyle/>
          <a:p>
            <a:r>
              <a:rPr kumimoji="1" lang="ja-JP" altLang="en-US" dirty="0" smtClean="0"/>
              <a:t>レイヤ１でフ</a:t>
            </a:r>
            <a:r>
              <a:rPr lang="ja-JP" altLang="en-US" dirty="0" smtClean="0"/>
              <a:t>レーム</a:t>
            </a:r>
            <a:endParaRPr lang="en-US" altLang="ja-JP" dirty="0" smtClean="0"/>
          </a:p>
          <a:p>
            <a:r>
              <a:rPr kumimoji="1" lang="ja-JP" altLang="en-US" dirty="0" smtClean="0"/>
              <a:t>をビット列とみなして</a:t>
            </a:r>
            <a:endParaRPr kumimoji="1" lang="en-US" altLang="ja-JP" dirty="0" smtClean="0"/>
          </a:p>
          <a:p>
            <a:r>
              <a:rPr lang="ja-JP" altLang="en-US" dirty="0"/>
              <a:t>電気信号</a:t>
            </a:r>
            <a:r>
              <a:rPr lang="ja-JP" altLang="en-US" dirty="0" smtClean="0"/>
              <a:t>に変換</a:t>
            </a:r>
            <a:endParaRPr kumimoji="1" lang="ja-JP" alt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自己紹介</a:t>
            </a:r>
            <a:endParaRPr kumimoji="1" lang="ja-JP" altLang="en-US" dirty="0"/>
          </a:p>
        </p:txBody>
      </p:sp>
      <p:sp>
        <p:nvSpPr>
          <p:cNvPr id="3" name="コンテンツ プレースホルダ 2"/>
          <p:cNvSpPr>
            <a:spLocks noGrp="1"/>
          </p:cNvSpPr>
          <p:nvPr>
            <p:ph idx="1"/>
          </p:nvPr>
        </p:nvSpPr>
        <p:spPr/>
        <p:txBody>
          <a:bodyPr/>
          <a:lstStyle/>
          <a:p>
            <a:r>
              <a:rPr kumimoji="1" lang="ja-JP" altLang="en-US" dirty="0" smtClean="0"/>
              <a:t>元勝手にインフラ隊の中の人</a:t>
            </a:r>
            <a:endParaRPr kumimoji="1" lang="en-US" altLang="ja-JP" dirty="0" smtClean="0"/>
          </a:p>
          <a:p>
            <a:r>
              <a:rPr lang="ja-JP" altLang="en-US" dirty="0" smtClean="0"/>
              <a:t>普段はユーザ企業のインフラ屋</a:t>
            </a:r>
            <a:endParaRPr lang="en-US" altLang="ja-JP" dirty="0" smtClean="0"/>
          </a:p>
          <a:p>
            <a:pPr lvl="1"/>
            <a:r>
              <a:rPr lang="ja-JP" altLang="en-US" dirty="0" smtClean="0"/>
              <a:t>主にサーバ準備等</a:t>
            </a:r>
            <a:endParaRPr lang="en-US" altLang="ja-JP" dirty="0" smtClean="0"/>
          </a:p>
          <a:p>
            <a:r>
              <a:rPr kumimoji="1" lang="ja-JP" altLang="en-US" dirty="0" smtClean="0"/>
              <a:t>趣味は・・・</a:t>
            </a:r>
            <a:endParaRPr kumimoji="1" lang="en-US" altLang="ja-JP" dirty="0" smtClean="0"/>
          </a:p>
          <a:p>
            <a:pPr lvl="1"/>
            <a:r>
              <a:rPr kumimoji="1" lang="ja-JP" altLang="en-US" dirty="0" smtClean="0"/>
              <a:t>最近は会社帰りに一駅分歩くこと</a:t>
            </a:r>
            <a:endParaRPr kumimoji="1" lang="en-US" altLang="ja-JP" dirty="0" smtClean="0"/>
          </a:p>
          <a:p>
            <a:pPr lvl="1"/>
            <a:r>
              <a:rPr lang="ja-JP" altLang="en-US" dirty="0" smtClean="0"/>
              <a:t>前は</a:t>
            </a:r>
            <a:r>
              <a:rPr lang="en-US" altLang="ja-JP" dirty="0" smtClean="0"/>
              <a:t>JTAG</a:t>
            </a:r>
            <a:r>
              <a:rPr lang="ja-JP" altLang="en-US" dirty="0" smtClean="0"/>
              <a:t>ケーブル自作とかしてました</a:t>
            </a:r>
            <a:endParaRPr lang="en-US" altLang="ja-JP" dirty="0" smtClean="0"/>
          </a:p>
          <a:p>
            <a:pPr lvl="1"/>
            <a:r>
              <a:rPr lang="ja-JP" altLang="en-US" dirty="0" smtClean="0"/>
              <a:t>秋葉原散歩も最近してないなぁ</a:t>
            </a:r>
            <a:endParaRPr kumimoji="1" lang="ja-JP" altLang="en-US"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データとデータユニット</a:t>
            </a:r>
            <a:r>
              <a:rPr lang="en-US" altLang="ja-JP" dirty="0" smtClean="0"/>
              <a:t>(TCP/IP</a:t>
            </a:r>
            <a:r>
              <a:rPr lang="ja-JP" altLang="en-US" dirty="0" smtClean="0"/>
              <a:t>の場合</a:t>
            </a:r>
            <a:r>
              <a:rPr lang="en-US" altLang="ja-JP" dirty="0" smtClean="0"/>
              <a:t>)</a:t>
            </a:r>
            <a:endParaRPr kumimoji="1" lang="ja-JP" altLang="en-US" dirty="0"/>
          </a:p>
        </p:txBody>
      </p:sp>
      <p:sp>
        <p:nvSpPr>
          <p:cNvPr id="3" name="コンテンツ プレースホルダ 2"/>
          <p:cNvSpPr>
            <a:spLocks noGrp="1"/>
          </p:cNvSpPr>
          <p:nvPr>
            <p:ph idx="1"/>
          </p:nvPr>
        </p:nvSpPr>
        <p:spPr/>
        <p:txBody>
          <a:bodyPr/>
          <a:lstStyle/>
          <a:p>
            <a:r>
              <a:rPr kumimoji="1" lang="ja-JP" altLang="en-US" dirty="0" smtClean="0"/>
              <a:t>それぞれで付加される制御データの例</a:t>
            </a:r>
            <a:endParaRPr kumimoji="1" lang="en-US" altLang="ja-JP" dirty="0" smtClean="0"/>
          </a:p>
          <a:p>
            <a:pPr lvl="1"/>
            <a:r>
              <a:rPr kumimoji="1" lang="ja-JP" altLang="en-US" dirty="0" smtClean="0"/>
              <a:t>トランスポート層：</a:t>
            </a:r>
            <a:r>
              <a:rPr kumimoji="1" lang="en-US" altLang="ja-JP" dirty="0" smtClean="0"/>
              <a:t>TCP or UDP</a:t>
            </a:r>
          </a:p>
          <a:p>
            <a:pPr lvl="2"/>
            <a:r>
              <a:rPr lang="ja-JP" altLang="en-US" dirty="0" smtClean="0"/>
              <a:t>発信元、宛先ポート番号等</a:t>
            </a:r>
            <a:endParaRPr lang="en-US" altLang="ja-JP" dirty="0" smtClean="0"/>
          </a:p>
          <a:p>
            <a:pPr lvl="1"/>
            <a:r>
              <a:rPr kumimoji="1" lang="ja-JP" altLang="en-US" dirty="0" smtClean="0"/>
              <a:t>ネットワーク層：</a:t>
            </a:r>
            <a:r>
              <a:rPr kumimoji="1" lang="en-US" altLang="ja-JP" dirty="0" smtClean="0"/>
              <a:t>IP</a:t>
            </a:r>
          </a:p>
          <a:p>
            <a:pPr lvl="2"/>
            <a:r>
              <a:rPr lang="ja-JP" altLang="en-US" dirty="0" smtClean="0"/>
              <a:t>発信元、宛先</a:t>
            </a:r>
            <a:r>
              <a:rPr lang="en-US" altLang="ja-JP" dirty="0" smtClean="0"/>
              <a:t>IP</a:t>
            </a:r>
            <a:r>
              <a:rPr lang="ja-JP" altLang="en-US" dirty="0" smtClean="0"/>
              <a:t>アドレス等</a:t>
            </a:r>
            <a:endParaRPr lang="en-US" altLang="ja-JP" dirty="0" smtClean="0"/>
          </a:p>
          <a:p>
            <a:pPr lvl="1"/>
            <a:r>
              <a:rPr lang="ja-JP" altLang="en-US" dirty="0" smtClean="0"/>
              <a:t>データリンク層：イーサネット</a:t>
            </a:r>
            <a:endParaRPr lang="en-US" altLang="ja-JP" dirty="0" smtClean="0"/>
          </a:p>
          <a:p>
            <a:pPr lvl="2"/>
            <a:r>
              <a:rPr kumimoji="1" lang="ja-JP" altLang="en-US" dirty="0" smtClean="0"/>
              <a:t>発信元、宛先</a:t>
            </a:r>
            <a:r>
              <a:rPr kumimoji="1" lang="en-US" altLang="ja-JP" dirty="0" smtClean="0"/>
              <a:t>MAC</a:t>
            </a:r>
            <a:r>
              <a:rPr kumimoji="1" lang="ja-JP" altLang="en-US" dirty="0" smtClean="0"/>
              <a:t>アドレス等</a:t>
            </a:r>
            <a:endParaRPr kumimoji="1" lang="en-US" altLang="ja-JP" dirty="0" smtClean="0"/>
          </a:p>
          <a:p>
            <a:r>
              <a:rPr kumimoji="1" lang="ja-JP" altLang="en-US" dirty="0" smtClean="0"/>
              <a:t>特に</a:t>
            </a:r>
            <a:r>
              <a:rPr kumimoji="1" lang="en-US" altLang="ja-JP" dirty="0" smtClean="0"/>
              <a:t>TCP</a:t>
            </a:r>
            <a:r>
              <a:rPr kumimoji="1" lang="ja-JP" altLang="en-US" dirty="0" smtClean="0"/>
              <a:t>は信頼性のない</a:t>
            </a:r>
            <a:r>
              <a:rPr kumimoji="1" lang="en-US" altLang="ja-JP" dirty="0" smtClean="0"/>
              <a:t>IP</a:t>
            </a:r>
            <a:r>
              <a:rPr kumimoji="1" lang="ja-JP" altLang="en-US" dirty="0" smtClean="0"/>
              <a:t>上で上位のプロトコルに信頼性を提供するため様々な制御データを付与</a:t>
            </a:r>
            <a:endParaRPr kumimoji="1" lang="ja-JP" altLang="en-US"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イーサネットの基本動作</a:t>
            </a:r>
            <a:endParaRPr kumimoji="1" lang="ja-JP" altLang="en-US" dirty="0"/>
          </a:p>
        </p:txBody>
      </p:sp>
      <p:sp>
        <p:nvSpPr>
          <p:cNvPr id="3" name="コンテンツ プレースホルダ 2"/>
          <p:cNvSpPr>
            <a:spLocks noGrp="1"/>
          </p:cNvSpPr>
          <p:nvPr>
            <p:ph idx="1"/>
          </p:nvPr>
        </p:nvSpPr>
        <p:spPr/>
        <p:txBody>
          <a:bodyPr/>
          <a:lstStyle/>
          <a:p>
            <a:r>
              <a:rPr kumimoji="1" lang="ja-JP" altLang="en-US" dirty="0" smtClean="0"/>
              <a:t>ここから実際のプロトコルを説明</a:t>
            </a:r>
            <a:endParaRPr kumimoji="1" lang="en-US" altLang="ja-JP" dirty="0" smtClean="0"/>
          </a:p>
          <a:p>
            <a:r>
              <a:rPr lang="ja-JP" altLang="en-US" dirty="0" smtClean="0"/>
              <a:t>今回は時間もないのでレイヤ</a:t>
            </a:r>
            <a:r>
              <a:rPr lang="en-US" altLang="ja-JP" dirty="0" smtClean="0"/>
              <a:t>2</a:t>
            </a:r>
            <a:r>
              <a:rPr lang="ja-JP" altLang="en-US" dirty="0" smtClean="0"/>
              <a:t>のイーサネットとレイヤ</a:t>
            </a:r>
            <a:r>
              <a:rPr lang="en-US" altLang="ja-JP" dirty="0" smtClean="0"/>
              <a:t>3</a:t>
            </a:r>
            <a:r>
              <a:rPr lang="ja-JP" altLang="en-US" dirty="0" smtClean="0"/>
              <a:t>の</a:t>
            </a:r>
            <a:r>
              <a:rPr lang="en-US" altLang="ja-JP" dirty="0" smtClean="0"/>
              <a:t>IP</a:t>
            </a:r>
            <a:r>
              <a:rPr lang="ja-JP" altLang="en-US" dirty="0" smtClean="0"/>
              <a:t>をさわりだけ説明</a:t>
            </a:r>
            <a:endParaRPr lang="en-US" altLang="ja-JP" dirty="0" smtClean="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イーサネットの基本動作</a:t>
            </a:r>
            <a:endParaRPr kumimoji="1" lang="ja-JP" altLang="en-US" dirty="0"/>
          </a:p>
        </p:txBody>
      </p:sp>
      <p:sp>
        <p:nvSpPr>
          <p:cNvPr id="3" name="コンテンツ プレースホルダ 2"/>
          <p:cNvSpPr>
            <a:spLocks noGrp="1"/>
          </p:cNvSpPr>
          <p:nvPr>
            <p:ph idx="1"/>
          </p:nvPr>
        </p:nvSpPr>
        <p:spPr/>
        <p:txBody>
          <a:bodyPr/>
          <a:lstStyle/>
          <a:p>
            <a:r>
              <a:rPr kumimoji="1" lang="en-US" altLang="ja-JP" dirty="0" smtClean="0"/>
              <a:t>CSMA/CD</a:t>
            </a:r>
          </a:p>
          <a:p>
            <a:pPr lvl="1"/>
            <a:r>
              <a:rPr lang="en-US" altLang="ja-JP" dirty="0" smtClean="0"/>
              <a:t>CS(Carrier Sense)</a:t>
            </a:r>
            <a:endParaRPr kumimoji="1" lang="en-US" altLang="ja-JP" dirty="0" smtClean="0"/>
          </a:p>
          <a:p>
            <a:pPr lvl="2"/>
            <a:r>
              <a:rPr lang="ja-JP" altLang="en-US" dirty="0" smtClean="0"/>
              <a:t>ケーブル</a:t>
            </a:r>
            <a:r>
              <a:rPr lang="en-US" altLang="ja-JP" dirty="0" smtClean="0"/>
              <a:t>(</a:t>
            </a:r>
            <a:r>
              <a:rPr lang="ja-JP" altLang="en-US" dirty="0" smtClean="0"/>
              <a:t>メディア</a:t>
            </a:r>
            <a:r>
              <a:rPr lang="en-US" altLang="ja-JP" dirty="0" smtClean="0"/>
              <a:t>)</a:t>
            </a:r>
            <a:r>
              <a:rPr lang="ja-JP" altLang="en-US" dirty="0" smtClean="0"/>
              <a:t>の通信状況を監視</a:t>
            </a:r>
            <a:endParaRPr lang="en-US" altLang="ja-JP" dirty="0" smtClean="0"/>
          </a:p>
          <a:p>
            <a:pPr lvl="1"/>
            <a:r>
              <a:rPr lang="en-US" altLang="ja-JP" dirty="0" smtClean="0"/>
              <a:t>MA(Multiple Access)</a:t>
            </a:r>
            <a:endParaRPr kumimoji="1" lang="en-US" altLang="ja-JP" dirty="0" smtClean="0"/>
          </a:p>
          <a:p>
            <a:pPr lvl="2"/>
            <a:r>
              <a:rPr lang="ja-JP" altLang="en-US" dirty="0" smtClean="0"/>
              <a:t>誰でもアクセス可能</a:t>
            </a:r>
            <a:r>
              <a:rPr lang="en-US" altLang="ja-JP" dirty="0" smtClean="0"/>
              <a:t>(</a:t>
            </a:r>
            <a:r>
              <a:rPr lang="ja-JP" altLang="en-US" dirty="0" smtClean="0"/>
              <a:t>特殊なトークン等は必要なし</a:t>
            </a:r>
            <a:r>
              <a:rPr lang="en-US" altLang="ja-JP" dirty="0" smtClean="0"/>
              <a:t>)</a:t>
            </a:r>
          </a:p>
          <a:p>
            <a:pPr lvl="1"/>
            <a:r>
              <a:rPr lang="en-US" altLang="ja-JP" dirty="0" smtClean="0"/>
              <a:t>CD(Collision Detection)</a:t>
            </a:r>
          </a:p>
          <a:p>
            <a:pPr lvl="2"/>
            <a:r>
              <a:rPr kumimoji="1" lang="ja-JP" altLang="en-US" dirty="0" smtClean="0"/>
              <a:t>複数ノードが同時に送信すると衝突する。</a:t>
            </a:r>
            <a:endParaRPr kumimoji="1" lang="en-US" altLang="ja-JP" dirty="0" smtClean="0"/>
          </a:p>
          <a:p>
            <a:pPr lvl="2"/>
            <a:r>
              <a:rPr kumimoji="1" lang="ja-JP" altLang="en-US" dirty="0" smtClean="0"/>
              <a:t>衝突を検知したらジャム信号を流してランダム時間待ってから送信再開</a:t>
            </a:r>
            <a:endParaRPr kumimoji="1" lang="ja-JP" altLang="en-US"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イーサネットの基本動作</a:t>
            </a:r>
            <a:endParaRPr kumimoji="1" lang="ja-JP" altLang="en-US" dirty="0"/>
          </a:p>
        </p:txBody>
      </p:sp>
      <p:sp>
        <p:nvSpPr>
          <p:cNvPr id="39" name="テキスト プレースホルダ 38"/>
          <p:cNvSpPr>
            <a:spLocks noGrp="1"/>
          </p:cNvSpPr>
          <p:nvPr>
            <p:ph idx="1"/>
          </p:nvPr>
        </p:nvSpPr>
        <p:spPr/>
        <p:txBody>
          <a:bodyPr/>
          <a:lstStyle/>
          <a:p>
            <a:r>
              <a:rPr kumimoji="1" lang="ja-JP" altLang="en-US" dirty="0" smtClean="0"/>
              <a:t>例</a:t>
            </a:r>
            <a:r>
              <a:rPr kumimoji="1" lang="en-US" altLang="ja-JP" dirty="0" smtClean="0"/>
              <a:t>)</a:t>
            </a:r>
            <a:r>
              <a:rPr kumimoji="1" lang="ja-JP" altLang="en-US" dirty="0" smtClean="0"/>
              <a:t> </a:t>
            </a:r>
            <a:r>
              <a:rPr lang="en-US" altLang="ja-JP" dirty="0" smtClean="0"/>
              <a:t>A</a:t>
            </a:r>
            <a:r>
              <a:rPr lang="ja-JP" altLang="en-US" dirty="0" smtClean="0"/>
              <a:t> → </a:t>
            </a:r>
            <a:r>
              <a:rPr lang="en-US" altLang="ja-JP" dirty="0" smtClean="0"/>
              <a:t>D</a:t>
            </a:r>
            <a:r>
              <a:rPr lang="ja-JP" altLang="en-US" dirty="0" smtClean="0"/>
              <a:t>と通信したい場合</a:t>
            </a:r>
            <a:endParaRPr kumimoji="1" lang="ja-JP" altLang="en-US" dirty="0"/>
          </a:p>
        </p:txBody>
      </p:sp>
      <p:cxnSp>
        <p:nvCxnSpPr>
          <p:cNvPr id="4" name="直線コネクタ 3"/>
          <p:cNvCxnSpPr/>
          <p:nvPr/>
        </p:nvCxnSpPr>
        <p:spPr>
          <a:xfrm>
            <a:off x="571472" y="2357430"/>
            <a:ext cx="7786742" cy="1588"/>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sp>
        <p:nvSpPr>
          <p:cNvPr id="5" name="正方形/長方形 4"/>
          <p:cNvSpPr/>
          <p:nvPr/>
        </p:nvSpPr>
        <p:spPr>
          <a:xfrm>
            <a:off x="500034" y="2285992"/>
            <a:ext cx="142876" cy="142876"/>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smtClean="0">
              <a:solidFill>
                <a:schemeClr val="tx1"/>
              </a:solidFill>
            </a:endParaRPr>
          </a:p>
        </p:txBody>
      </p:sp>
      <p:sp>
        <p:nvSpPr>
          <p:cNvPr id="6" name="正方形/長方形 5"/>
          <p:cNvSpPr/>
          <p:nvPr/>
        </p:nvSpPr>
        <p:spPr>
          <a:xfrm>
            <a:off x="8358214" y="2285992"/>
            <a:ext cx="142876" cy="142876"/>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smtClean="0">
              <a:solidFill>
                <a:schemeClr val="tx1"/>
              </a:solidFill>
            </a:endParaRPr>
          </a:p>
        </p:txBody>
      </p:sp>
      <p:sp>
        <p:nvSpPr>
          <p:cNvPr id="7" name="computr1"/>
          <p:cNvSpPr>
            <a:spLocks noEditPoints="1" noChangeArrowheads="1"/>
          </p:cNvSpPr>
          <p:nvPr/>
        </p:nvSpPr>
        <p:spPr bwMode="auto">
          <a:xfrm>
            <a:off x="1071538" y="3571876"/>
            <a:ext cx="854056" cy="871526"/>
          </a:xfrm>
          <a:custGeom>
            <a:avLst/>
            <a:gdLst>
              <a:gd name="T0" fmla="*/ 19535 w 21600"/>
              <a:gd name="T1" fmla="*/ 0 h 21600"/>
              <a:gd name="T2" fmla="*/ 10800 w 21600"/>
              <a:gd name="T3" fmla="*/ 0 h 21600"/>
              <a:gd name="T4" fmla="*/ 2065 w 21600"/>
              <a:gd name="T5" fmla="*/ 0 h 21600"/>
              <a:gd name="T6" fmla="*/ 0 w 21600"/>
              <a:gd name="T7" fmla="*/ 15388 h 21600"/>
              <a:gd name="T8" fmla="*/ 0 w 21600"/>
              <a:gd name="T9" fmla="*/ 21600 h 21600"/>
              <a:gd name="T10" fmla="*/ 10800 w 21600"/>
              <a:gd name="T11" fmla="*/ 21600 h 21600"/>
              <a:gd name="T12" fmla="*/ 21600 w 21600"/>
              <a:gd name="T13" fmla="*/ 21600 h 21600"/>
              <a:gd name="T14" fmla="*/ 21600 w 21600"/>
              <a:gd name="T15" fmla="*/ 15388 h 21600"/>
              <a:gd name="T16" fmla="*/ 19535 w 21600"/>
              <a:gd name="T17" fmla="*/ 13553 h 21600"/>
              <a:gd name="T18" fmla="*/ 2065 w 21600"/>
              <a:gd name="T19" fmla="*/ 13553 h 21600"/>
              <a:gd name="T20" fmla="*/ 2065 w 21600"/>
              <a:gd name="T21" fmla="*/ 6776 h 21600"/>
              <a:gd name="T22" fmla="*/ 19535 w 21600"/>
              <a:gd name="T23" fmla="*/ 6776 h 21600"/>
              <a:gd name="T24" fmla="*/ 0 w 21600"/>
              <a:gd name="T25" fmla="*/ 18494 h 21600"/>
              <a:gd name="T26" fmla="*/ 21600 w 21600"/>
              <a:gd name="T27" fmla="*/ 18494 h 21600"/>
              <a:gd name="T28" fmla="*/ 4923 w 21600"/>
              <a:gd name="T29" fmla="*/ 2541 h 21600"/>
              <a:gd name="T30" fmla="*/ 16756 w 21600"/>
              <a:gd name="T31" fmla="*/ 11153 h 216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T28" t="T29" r="T30" b="T31"/>
            <a:pathLst>
              <a:path w="21600" h="21600" extrusionOk="0">
                <a:moveTo>
                  <a:pt x="16994" y="15388"/>
                </a:moveTo>
                <a:lnTo>
                  <a:pt x="16994" y="13553"/>
                </a:lnTo>
                <a:lnTo>
                  <a:pt x="19535" y="13553"/>
                </a:lnTo>
                <a:lnTo>
                  <a:pt x="19535" y="10729"/>
                </a:lnTo>
                <a:lnTo>
                  <a:pt x="19535" y="6776"/>
                </a:lnTo>
                <a:lnTo>
                  <a:pt x="19535" y="0"/>
                </a:lnTo>
                <a:lnTo>
                  <a:pt x="10800" y="0"/>
                </a:lnTo>
                <a:lnTo>
                  <a:pt x="2065" y="0"/>
                </a:lnTo>
                <a:lnTo>
                  <a:pt x="2065" y="6776"/>
                </a:lnTo>
                <a:lnTo>
                  <a:pt x="2065" y="10729"/>
                </a:lnTo>
                <a:lnTo>
                  <a:pt x="2065" y="13553"/>
                </a:lnTo>
                <a:lnTo>
                  <a:pt x="4606" y="13553"/>
                </a:lnTo>
                <a:lnTo>
                  <a:pt x="4606" y="15388"/>
                </a:lnTo>
                <a:lnTo>
                  <a:pt x="0" y="15388"/>
                </a:lnTo>
                <a:lnTo>
                  <a:pt x="0" y="21600"/>
                </a:lnTo>
                <a:lnTo>
                  <a:pt x="10800" y="21600"/>
                </a:lnTo>
                <a:lnTo>
                  <a:pt x="21600" y="21600"/>
                </a:lnTo>
                <a:lnTo>
                  <a:pt x="21600" y="15388"/>
                </a:lnTo>
                <a:lnTo>
                  <a:pt x="16994" y="15388"/>
                </a:lnTo>
                <a:close/>
              </a:path>
              <a:path w="21600" h="21600" extrusionOk="0">
                <a:moveTo>
                  <a:pt x="4606" y="15388"/>
                </a:moveTo>
                <a:lnTo>
                  <a:pt x="4606" y="13553"/>
                </a:lnTo>
                <a:lnTo>
                  <a:pt x="16994" y="13553"/>
                </a:lnTo>
                <a:lnTo>
                  <a:pt x="16994" y="15388"/>
                </a:lnTo>
                <a:lnTo>
                  <a:pt x="4606" y="15388"/>
                </a:lnTo>
              </a:path>
              <a:path w="21600" h="21600" extrusionOk="0">
                <a:moveTo>
                  <a:pt x="4606" y="11294"/>
                </a:moveTo>
                <a:lnTo>
                  <a:pt x="4606" y="2259"/>
                </a:lnTo>
                <a:lnTo>
                  <a:pt x="16994" y="2259"/>
                </a:lnTo>
                <a:lnTo>
                  <a:pt x="16994" y="11294"/>
                </a:lnTo>
                <a:lnTo>
                  <a:pt x="4606" y="11294"/>
                </a:lnTo>
                <a:moveTo>
                  <a:pt x="13976" y="17082"/>
                </a:moveTo>
                <a:lnTo>
                  <a:pt x="13976" y="16376"/>
                </a:lnTo>
                <a:lnTo>
                  <a:pt x="20171" y="16376"/>
                </a:lnTo>
                <a:lnTo>
                  <a:pt x="20171" y="17082"/>
                </a:lnTo>
                <a:lnTo>
                  <a:pt x="13976" y="17082"/>
                </a:lnTo>
              </a:path>
            </a:pathLst>
          </a:custGeom>
          <a:solidFill>
            <a:srgbClr val="FFFFCC"/>
          </a:solidFill>
          <a:ln w="9525">
            <a:solidFill>
              <a:srgbClr val="000000"/>
            </a:solidFill>
            <a:miter lim="800000"/>
            <a:headEnd/>
            <a:tailEnd/>
          </a:ln>
          <a:effectLst/>
        </p:spPr>
        <p:txBody>
          <a:bodyPr vert="horz" wrap="square" lIns="91440" tIns="45720" rIns="91440" bIns="45720" numCol="1" anchor="t" anchorCtr="0" compatLnSpc="1">
            <a:prstTxWarp prst="textNoShape">
              <a:avLst/>
            </a:prstTxWarp>
          </a:bodyPr>
          <a:lstStyle/>
          <a:p>
            <a:r>
              <a:rPr lang="en-US" altLang="ja-JP" dirty="0" smtClean="0"/>
              <a:t>A</a:t>
            </a:r>
            <a:endParaRPr lang="ja-JP" altLang="en-US" dirty="0"/>
          </a:p>
        </p:txBody>
      </p:sp>
      <p:sp>
        <p:nvSpPr>
          <p:cNvPr id="8" name="computr1"/>
          <p:cNvSpPr>
            <a:spLocks noEditPoints="1" noChangeArrowheads="1"/>
          </p:cNvSpPr>
          <p:nvPr/>
        </p:nvSpPr>
        <p:spPr bwMode="auto">
          <a:xfrm>
            <a:off x="2789250" y="3571876"/>
            <a:ext cx="854056" cy="871526"/>
          </a:xfrm>
          <a:custGeom>
            <a:avLst/>
            <a:gdLst>
              <a:gd name="T0" fmla="*/ 19535 w 21600"/>
              <a:gd name="T1" fmla="*/ 0 h 21600"/>
              <a:gd name="T2" fmla="*/ 10800 w 21600"/>
              <a:gd name="T3" fmla="*/ 0 h 21600"/>
              <a:gd name="T4" fmla="*/ 2065 w 21600"/>
              <a:gd name="T5" fmla="*/ 0 h 21600"/>
              <a:gd name="T6" fmla="*/ 0 w 21600"/>
              <a:gd name="T7" fmla="*/ 15388 h 21600"/>
              <a:gd name="T8" fmla="*/ 0 w 21600"/>
              <a:gd name="T9" fmla="*/ 21600 h 21600"/>
              <a:gd name="T10" fmla="*/ 10800 w 21600"/>
              <a:gd name="T11" fmla="*/ 21600 h 21600"/>
              <a:gd name="T12" fmla="*/ 21600 w 21600"/>
              <a:gd name="T13" fmla="*/ 21600 h 21600"/>
              <a:gd name="T14" fmla="*/ 21600 w 21600"/>
              <a:gd name="T15" fmla="*/ 15388 h 21600"/>
              <a:gd name="T16" fmla="*/ 19535 w 21600"/>
              <a:gd name="T17" fmla="*/ 13553 h 21600"/>
              <a:gd name="T18" fmla="*/ 2065 w 21600"/>
              <a:gd name="T19" fmla="*/ 13553 h 21600"/>
              <a:gd name="T20" fmla="*/ 2065 w 21600"/>
              <a:gd name="T21" fmla="*/ 6776 h 21600"/>
              <a:gd name="T22" fmla="*/ 19535 w 21600"/>
              <a:gd name="T23" fmla="*/ 6776 h 21600"/>
              <a:gd name="T24" fmla="*/ 0 w 21600"/>
              <a:gd name="T25" fmla="*/ 18494 h 21600"/>
              <a:gd name="T26" fmla="*/ 21600 w 21600"/>
              <a:gd name="T27" fmla="*/ 18494 h 21600"/>
              <a:gd name="T28" fmla="*/ 4923 w 21600"/>
              <a:gd name="T29" fmla="*/ 2541 h 21600"/>
              <a:gd name="T30" fmla="*/ 16756 w 21600"/>
              <a:gd name="T31" fmla="*/ 11153 h 216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T28" t="T29" r="T30" b="T31"/>
            <a:pathLst>
              <a:path w="21600" h="21600" extrusionOk="0">
                <a:moveTo>
                  <a:pt x="16994" y="15388"/>
                </a:moveTo>
                <a:lnTo>
                  <a:pt x="16994" y="13553"/>
                </a:lnTo>
                <a:lnTo>
                  <a:pt x="19535" y="13553"/>
                </a:lnTo>
                <a:lnTo>
                  <a:pt x="19535" y="10729"/>
                </a:lnTo>
                <a:lnTo>
                  <a:pt x="19535" y="6776"/>
                </a:lnTo>
                <a:lnTo>
                  <a:pt x="19535" y="0"/>
                </a:lnTo>
                <a:lnTo>
                  <a:pt x="10800" y="0"/>
                </a:lnTo>
                <a:lnTo>
                  <a:pt x="2065" y="0"/>
                </a:lnTo>
                <a:lnTo>
                  <a:pt x="2065" y="6776"/>
                </a:lnTo>
                <a:lnTo>
                  <a:pt x="2065" y="10729"/>
                </a:lnTo>
                <a:lnTo>
                  <a:pt x="2065" y="13553"/>
                </a:lnTo>
                <a:lnTo>
                  <a:pt x="4606" y="13553"/>
                </a:lnTo>
                <a:lnTo>
                  <a:pt x="4606" y="15388"/>
                </a:lnTo>
                <a:lnTo>
                  <a:pt x="0" y="15388"/>
                </a:lnTo>
                <a:lnTo>
                  <a:pt x="0" y="21600"/>
                </a:lnTo>
                <a:lnTo>
                  <a:pt x="10800" y="21600"/>
                </a:lnTo>
                <a:lnTo>
                  <a:pt x="21600" y="21600"/>
                </a:lnTo>
                <a:lnTo>
                  <a:pt x="21600" y="15388"/>
                </a:lnTo>
                <a:lnTo>
                  <a:pt x="16994" y="15388"/>
                </a:lnTo>
                <a:close/>
              </a:path>
              <a:path w="21600" h="21600" extrusionOk="0">
                <a:moveTo>
                  <a:pt x="4606" y="15388"/>
                </a:moveTo>
                <a:lnTo>
                  <a:pt x="4606" y="13553"/>
                </a:lnTo>
                <a:lnTo>
                  <a:pt x="16994" y="13553"/>
                </a:lnTo>
                <a:lnTo>
                  <a:pt x="16994" y="15388"/>
                </a:lnTo>
                <a:lnTo>
                  <a:pt x="4606" y="15388"/>
                </a:lnTo>
              </a:path>
              <a:path w="21600" h="21600" extrusionOk="0">
                <a:moveTo>
                  <a:pt x="4606" y="11294"/>
                </a:moveTo>
                <a:lnTo>
                  <a:pt x="4606" y="2259"/>
                </a:lnTo>
                <a:lnTo>
                  <a:pt x="16994" y="2259"/>
                </a:lnTo>
                <a:lnTo>
                  <a:pt x="16994" y="11294"/>
                </a:lnTo>
                <a:lnTo>
                  <a:pt x="4606" y="11294"/>
                </a:lnTo>
                <a:moveTo>
                  <a:pt x="13976" y="17082"/>
                </a:moveTo>
                <a:lnTo>
                  <a:pt x="13976" y="16376"/>
                </a:lnTo>
                <a:lnTo>
                  <a:pt x="20171" y="16376"/>
                </a:lnTo>
                <a:lnTo>
                  <a:pt x="20171" y="17082"/>
                </a:lnTo>
                <a:lnTo>
                  <a:pt x="13976" y="17082"/>
                </a:lnTo>
              </a:path>
            </a:pathLst>
          </a:custGeom>
          <a:solidFill>
            <a:srgbClr val="FFFFCC"/>
          </a:solidFill>
          <a:ln w="9525">
            <a:solidFill>
              <a:srgbClr val="000000"/>
            </a:solidFill>
            <a:miter lim="800000"/>
            <a:headEnd/>
            <a:tailEnd/>
          </a:ln>
          <a:effectLst/>
        </p:spPr>
        <p:txBody>
          <a:bodyPr vert="horz" wrap="square" lIns="91440" tIns="45720" rIns="91440" bIns="45720" numCol="1" anchor="t" anchorCtr="0" compatLnSpc="1">
            <a:prstTxWarp prst="textNoShape">
              <a:avLst/>
            </a:prstTxWarp>
          </a:bodyPr>
          <a:lstStyle/>
          <a:p>
            <a:r>
              <a:rPr lang="en-US" altLang="ja-JP" dirty="0" smtClean="0"/>
              <a:t>B</a:t>
            </a:r>
            <a:endParaRPr lang="ja-JP" altLang="en-US" dirty="0"/>
          </a:p>
        </p:txBody>
      </p:sp>
      <p:sp>
        <p:nvSpPr>
          <p:cNvPr id="9" name="computr1"/>
          <p:cNvSpPr>
            <a:spLocks noEditPoints="1" noChangeArrowheads="1"/>
          </p:cNvSpPr>
          <p:nvPr/>
        </p:nvSpPr>
        <p:spPr bwMode="auto">
          <a:xfrm>
            <a:off x="5361018" y="3571876"/>
            <a:ext cx="854056" cy="871526"/>
          </a:xfrm>
          <a:custGeom>
            <a:avLst/>
            <a:gdLst>
              <a:gd name="T0" fmla="*/ 19535 w 21600"/>
              <a:gd name="T1" fmla="*/ 0 h 21600"/>
              <a:gd name="T2" fmla="*/ 10800 w 21600"/>
              <a:gd name="T3" fmla="*/ 0 h 21600"/>
              <a:gd name="T4" fmla="*/ 2065 w 21600"/>
              <a:gd name="T5" fmla="*/ 0 h 21600"/>
              <a:gd name="T6" fmla="*/ 0 w 21600"/>
              <a:gd name="T7" fmla="*/ 15388 h 21600"/>
              <a:gd name="T8" fmla="*/ 0 w 21600"/>
              <a:gd name="T9" fmla="*/ 21600 h 21600"/>
              <a:gd name="T10" fmla="*/ 10800 w 21600"/>
              <a:gd name="T11" fmla="*/ 21600 h 21600"/>
              <a:gd name="T12" fmla="*/ 21600 w 21600"/>
              <a:gd name="T13" fmla="*/ 21600 h 21600"/>
              <a:gd name="T14" fmla="*/ 21600 w 21600"/>
              <a:gd name="T15" fmla="*/ 15388 h 21600"/>
              <a:gd name="T16" fmla="*/ 19535 w 21600"/>
              <a:gd name="T17" fmla="*/ 13553 h 21600"/>
              <a:gd name="T18" fmla="*/ 2065 w 21600"/>
              <a:gd name="T19" fmla="*/ 13553 h 21600"/>
              <a:gd name="T20" fmla="*/ 2065 w 21600"/>
              <a:gd name="T21" fmla="*/ 6776 h 21600"/>
              <a:gd name="T22" fmla="*/ 19535 w 21600"/>
              <a:gd name="T23" fmla="*/ 6776 h 21600"/>
              <a:gd name="T24" fmla="*/ 0 w 21600"/>
              <a:gd name="T25" fmla="*/ 18494 h 21600"/>
              <a:gd name="T26" fmla="*/ 21600 w 21600"/>
              <a:gd name="T27" fmla="*/ 18494 h 21600"/>
              <a:gd name="T28" fmla="*/ 4923 w 21600"/>
              <a:gd name="T29" fmla="*/ 2541 h 21600"/>
              <a:gd name="T30" fmla="*/ 16756 w 21600"/>
              <a:gd name="T31" fmla="*/ 11153 h 216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T28" t="T29" r="T30" b="T31"/>
            <a:pathLst>
              <a:path w="21600" h="21600" extrusionOk="0">
                <a:moveTo>
                  <a:pt x="16994" y="15388"/>
                </a:moveTo>
                <a:lnTo>
                  <a:pt x="16994" y="13553"/>
                </a:lnTo>
                <a:lnTo>
                  <a:pt x="19535" y="13553"/>
                </a:lnTo>
                <a:lnTo>
                  <a:pt x="19535" y="10729"/>
                </a:lnTo>
                <a:lnTo>
                  <a:pt x="19535" y="6776"/>
                </a:lnTo>
                <a:lnTo>
                  <a:pt x="19535" y="0"/>
                </a:lnTo>
                <a:lnTo>
                  <a:pt x="10800" y="0"/>
                </a:lnTo>
                <a:lnTo>
                  <a:pt x="2065" y="0"/>
                </a:lnTo>
                <a:lnTo>
                  <a:pt x="2065" y="6776"/>
                </a:lnTo>
                <a:lnTo>
                  <a:pt x="2065" y="10729"/>
                </a:lnTo>
                <a:lnTo>
                  <a:pt x="2065" y="13553"/>
                </a:lnTo>
                <a:lnTo>
                  <a:pt x="4606" y="13553"/>
                </a:lnTo>
                <a:lnTo>
                  <a:pt x="4606" y="15388"/>
                </a:lnTo>
                <a:lnTo>
                  <a:pt x="0" y="15388"/>
                </a:lnTo>
                <a:lnTo>
                  <a:pt x="0" y="21600"/>
                </a:lnTo>
                <a:lnTo>
                  <a:pt x="10800" y="21600"/>
                </a:lnTo>
                <a:lnTo>
                  <a:pt x="21600" y="21600"/>
                </a:lnTo>
                <a:lnTo>
                  <a:pt x="21600" y="15388"/>
                </a:lnTo>
                <a:lnTo>
                  <a:pt x="16994" y="15388"/>
                </a:lnTo>
                <a:close/>
              </a:path>
              <a:path w="21600" h="21600" extrusionOk="0">
                <a:moveTo>
                  <a:pt x="4606" y="15388"/>
                </a:moveTo>
                <a:lnTo>
                  <a:pt x="4606" y="13553"/>
                </a:lnTo>
                <a:lnTo>
                  <a:pt x="16994" y="13553"/>
                </a:lnTo>
                <a:lnTo>
                  <a:pt x="16994" y="15388"/>
                </a:lnTo>
                <a:lnTo>
                  <a:pt x="4606" y="15388"/>
                </a:lnTo>
              </a:path>
              <a:path w="21600" h="21600" extrusionOk="0">
                <a:moveTo>
                  <a:pt x="4606" y="11294"/>
                </a:moveTo>
                <a:lnTo>
                  <a:pt x="4606" y="2259"/>
                </a:lnTo>
                <a:lnTo>
                  <a:pt x="16994" y="2259"/>
                </a:lnTo>
                <a:lnTo>
                  <a:pt x="16994" y="11294"/>
                </a:lnTo>
                <a:lnTo>
                  <a:pt x="4606" y="11294"/>
                </a:lnTo>
                <a:moveTo>
                  <a:pt x="13976" y="17082"/>
                </a:moveTo>
                <a:lnTo>
                  <a:pt x="13976" y="16376"/>
                </a:lnTo>
                <a:lnTo>
                  <a:pt x="20171" y="16376"/>
                </a:lnTo>
                <a:lnTo>
                  <a:pt x="20171" y="17082"/>
                </a:lnTo>
                <a:lnTo>
                  <a:pt x="13976" y="17082"/>
                </a:lnTo>
              </a:path>
            </a:pathLst>
          </a:custGeom>
          <a:solidFill>
            <a:srgbClr val="FFFFCC"/>
          </a:solidFill>
          <a:ln w="9525">
            <a:solidFill>
              <a:srgbClr val="000000"/>
            </a:solidFill>
            <a:miter lim="800000"/>
            <a:headEnd/>
            <a:tailEnd/>
          </a:ln>
          <a:effectLst/>
        </p:spPr>
        <p:txBody>
          <a:bodyPr vert="horz" wrap="square" lIns="91440" tIns="45720" rIns="91440" bIns="45720" numCol="1" anchor="t" anchorCtr="0" compatLnSpc="1">
            <a:prstTxWarp prst="textNoShape">
              <a:avLst/>
            </a:prstTxWarp>
          </a:bodyPr>
          <a:lstStyle/>
          <a:p>
            <a:r>
              <a:rPr lang="en-US" altLang="ja-JP" dirty="0" smtClean="0"/>
              <a:t>C</a:t>
            </a:r>
            <a:endParaRPr lang="ja-JP" altLang="en-US" dirty="0"/>
          </a:p>
        </p:txBody>
      </p:sp>
      <p:sp>
        <p:nvSpPr>
          <p:cNvPr id="10" name="computr1"/>
          <p:cNvSpPr>
            <a:spLocks noEditPoints="1" noChangeArrowheads="1"/>
          </p:cNvSpPr>
          <p:nvPr/>
        </p:nvSpPr>
        <p:spPr bwMode="auto">
          <a:xfrm>
            <a:off x="7143768" y="3571876"/>
            <a:ext cx="854056" cy="871526"/>
          </a:xfrm>
          <a:custGeom>
            <a:avLst/>
            <a:gdLst>
              <a:gd name="T0" fmla="*/ 19535 w 21600"/>
              <a:gd name="T1" fmla="*/ 0 h 21600"/>
              <a:gd name="T2" fmla="*/ 10800 w 21600"/>
              <a:gd name="T3" fmla="*/ 0 h 21600"/>
              <a:gd name="T4" fmla="*/ 2065 w 21600"/>
              <a:gd name="T5" fmla="*/ 0 h 21600"/>
              <a:gd name="T6" fmla="*/ 0 w 21600"/>
              <a:gd name="T7" fmla="*/ 15388 h 21600"/>
              <a:gd name="T8" fmla="*/ 0 w 21600"/>
              <a:gd name="T9" fmla="*/ 21600 h 21600"/>
              <a:gd name="T10" fmla="*/ 10800 w 21600"/>
              <a:gd name="T11" fmla="*/ 21600 h 21600"/>
              <a:gd name="T12" fmla="*/ 21600 w 21600"/>
              <a:gd name="T13" fmla="*/ 21600 h 21600"/>
              <a:gd name="T14" fmla="*/ 21600 w 21600"/>
              <a:gd name="T15" fmla="*/ 15388 h 21600"/>
              <a:gd name="T16" fmla="*/ 19535 w 21600"/>
              <a:gd name="T17" fmla="*/ 13553 h 21600"/>
              <a:gd name="T18" fmla="*/ 2065 w 21600"/>
              <a:gd name="T19" fmla="*/ 13553 h 21600"/>
              <a:gd name="T20" fmla="*/ 2065 w 21600"/>
              <a:gd name="T21" fmla="*/ 6776 h 21600"/>
              <a:gd name="T22" fmla="*/ 19535 w 21600"/>
              <a:gd name="T23" fmla="*/ 6776 h 21600"/>
              <a:gd name="T24" fmla="*/ 0 w 21600"/>
              <a:gd name="T25" fmla="*/ 18494 h 21600"/>
              <a:gd name="T26" fmla="*/ 21600 w 21600"/>
              <a:gd name="T27" fmla="*/ 18494 h 21600"/>
              <a:gd name="T28" fmla="*/ 4923 w 21600"/>
              <a:gd name="T29" fmla="*/ 2541 h 21600"/>
              <a:gd name="T30" fmla="*/ 16756 w 21600"/>
              <a:gd name="T31" fmla="*/ 11153 h 216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T28" t="T29" r="T30" b="T31"/>
            <a:pathLst>
              <a:path w="21600" h="21600" extrusionOk="0">
                <a:moveTo>
                  <a:pt x="16994" y="15388"/>
                </a:moveTo>
                <a:lnTo>
                  <a:pt x="16994" y="13553"/>
                </a:lnTo>
                <a:lnTo>
                  <a:pt x="19535" y="13553"/>
                </a:lnTo>
                <a:lnTo>
                  <a:pt x="19535" y="10729"/>
                </a:lnTo>
                <a:lnTo>
                  <a:pt x="19535" y="6776"/>
                </a:lnTo>
                <a:lnTo>
                  <a:pt x="19535" y="0"/>
                </a:lnTo>
                <a:lnTo>
                  <a:pt x="10800" y="0"/>
                </a:lnTo>
                <a:lnTo>
                  <a:pt x="2065" y="0"/>
                </a:lnTo>
                <a:lnTo>
                  <a:pt x="2065" y="6776"/>
                </a:lnTo>
                <a:lnTo>
                  <a:pt x="2065" y="10729"/>
                </a:lnTo>
                <a:lnTo>
                  <a:pt x="2065" y="13553"/>
                </a:lnTo>
                <a:lnTo>
                  <a:pt x="4606" y="13553"/>
                </a:lnTo>
                <a:lnTo>
                  <a:pt x="4606" y="15388"/>
                </a:lnTo>
                <a:lnTo>
                  <a:pt x="0" y="15388"/>
                </a:lnTo>
                <a:lnTo>
                  <a:pt x="0" y="21600"/>
                </a:lnTo>
                <a:lnTo>
                  <a:pt x="10800" y="21600"/>
                </a:lnTo>
                <a:lnTo>
                  <a:pt x="21600" y="21600"/>
                </a:lnTo>
                <a:lnTo>
                  <a:pt x="21600" y="15388"/>
                </a:lnTo>
                <a:lnTo>
                  <a:pt x="16994" y="15388"/>
                </a:lnTo>
                <a:close/>
              </a:path>
              <a:path w="21600" h="21600" extrusionOk="0">
                <a:moveTo>
                  <a:pt x="4606" y="15388"/>
                </a:moveTo>
                <a:lnTo>
                  <a:pt x="4606" y="13553"/>
                </a:lnTo>
                <a:lnTo>
                  <a:pt x="16994" y="13553"/>
                </a:lnTo>
                <a:lnTo>
                  <a:pt x="16994" y="15388"/>
                </a:lnTo>
                <a:lnTo>
                  <a:pt x="4606" y="15388"/>
                </a:lnTo>
              </a:path>
              <a:path w="21600" h="21600" extrusionOk="0">
                <a:moveTo>
                  <a:pt x="4606" y="11294"/>
                </a:moveTo>
                <a:lnTo>
                  <a:pt x="4606" y="2259"/>
                </a:lnTo>
                <a:lnTo>
                  <a:pt x="16994" y="2259"/>
                </a:lnTo>
                <a:lnTo>
                  <a:pt x="16994" y="11294"/>
                </a:lnTo>
                <a:lnTo>
                  <a:pt x="4606" y="11294"/>
                </a:lnTo>
                <a:moveTo>
                  <a:pt x="13976" y="17082"/>
                </a:moveTo>
                <a:lnTo>
                  <a:pt x="13976" y="16376"/>
                </a:lnTo>
                <a:lnTo>
                  <a:pt x="20171" y="16376"/>
                </a:lnTo>
                <a:lnTo>
                  <a:pt x="20171" y="17082"/>
                </a:lnTo>
                <a:lnTo>
                  <a:pt x="13976" y="17082"/>
                </a:lnTo>
              </a:path>
            </a:pathLst>
          </a:custGeom>
          <a:solidFill>
            <a:srgbClr val="FFFFCC"/>
          </a:solidFill>
          <a:ln w="9525">
            <a:solidFill>
              <a:srgbClr val="000000"/>
            </a:solidFill>
            <a:miter lim="800000"/>
            <a:headEnd/>
            <a:tailEnd/>
          </a:ln>
          <a:effectLst/>
        </p:spPr>
        <p:txBody>
          <a:bodyPr vert="horz" wrap="square" lIns="91440" tIns="45720" rIns="91440" bIns="45720" numCol="1" anchor="t" anchorCtr="0" compatLnSpc="1">
            <a:prstTxWarp prst="textNoShape">
              <a:avLst/>
            </a:prstTxWarp>
          </a:bodyPr>
          <a:lstStyle/>
          <a:p>
            <a:r>
              <a:rPr lang="en-US" altLang="ja-JP" dirty="0" smtClean="0"/>
              <a:t>D</a:t>
            </a:r>
            <a:endParaRPr lang="ja-JP" altLang="en-US" dirty="0"/>
          </a:p>
        </p:txBody>
      </p:sp>
      <p:cxnSp>
        <p:nvCxnSpPr>
          <p:cNvPr id="11" name="直線コネクタ 10"/>
          <p:cNvCxnSpPr>
            <a:stCxn id="7" idx="1"/>
          </p:cNvCxnSpPr>
          <p:nvPr/>
        </p:nvCxnSpPr>
        <p:spPr>
          <a:xfrm flipV="1">
            <a:off x="1498566" y="2358224"/>
            <a:ext cx="2394" cy="1213652"/>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 name="直線コネクタ 11"/>
          <p:cNvCxnSpPr>
            <a:stCxn id="8" idx="1"/>
          </p:cNvCxnSpPr>
          <p:nvPr/>
        </p:nvCxnSpPr>
        <p:spPr>
          <a:xfrm flipH="1" flipV="1">
            <a:off x="3214678" y="2357430"/>
            <a:ext cx="1600" cy="1214446"/>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 name="直線コネクタ 12"/>
          <p:cNvCxnSpPr>
            <a:stCxn id="9" idx="1"/>
          </p:cNvCxnSpPr>
          <p:nvPr/>
        </p:nvCxnSpPr>
        <p:spPr>
          <a:xfrm flipH="1" flipV="1">
            <a:off x="5786446" y="2357430"/>
            <a:ext cx="1600" cy="1214446"/>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 name="直線コネクタ 13"/>
          <p:cNvCxnSpPr>
            <a:stCxn id="10" idx="1"/>
          </p:cNvCxnSpPr>
          <p:nvPr/>
        </p:nvCxnSpPr>
        <p:spPr>
          <a:xfrm flipV="1">
            <a:off x="7570796" y="2357430"/>
            <a:ext cx="1600" cy="1214446"/>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47" name="フローチャート : 書類 46"/>
          <p:cNvSpPr/>
          <p:nvPr/>
        </p:nvSpPr>
        <p:spPr>
          <a:xfrm>
            <a:off x="214282" y="3286124"/>
            <a:ext cx="1000132" cy="571504"/>
          </a:xfrm>
          <a:prstGeom prst="flowChartDocument">
            <a:avLst/>
          </a:prstGeom>
          <a:solidFill>
            <a:srgbClr val="99FF99"/>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chemeClr val="tx1"/>
                </a:solidFill>
              </a:rPr>
              <a:t>宛先</a:t>
            </a:r>
            <a:r>
              <a:rPr kumimoji="1" lang="en-US" altLang="ja-JP" dirty="0" smtClean="0">
                <a:solidFill>
                  <a:schemeClr val="tx1"/>
                </a:solidFill>
              </a:rPr>
              <a:t>:D</a:t>
            </a:r>
            <a:endParaRPr kumimoji="1" lang="ja-JP" altLang="en-US" dirty="0" smtClean="0">
              <a:solidFill>
                <a:schemeClr val="tx1"/>
              </a:solidFill>
            </a:endParaRPr>
          </a:p>
        </p:txBody>
      </p:sp>
      <p:sp>
        <p:nvSpPr>
          <p:cNvPr id="49" name="フローチャート : 書類 48"/>
          <p:cNvSpPr/>
          <p:nvPr/>
        </p:nvSpPr>
        <p:spPr>
          <a:xfrm>
            <a:off x="214282" y="3286124"/>
            <a:ext cx="1000132" cy="571504"/>
          </a:xfrm>
          <a:prstGeom prst="flowChartDocument">
            <a:avLst/>
          </a:prstGeom>
          <a:solidFill>
            <a:srgbClr val="99FF99"/>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chemeClr val="tx1"/>
                </a:solidFill>
              </a:rPr>
              <a:t>宛先</a:t>
            </a:r>
            <a:r>
              <a:rPr kumimoji="1" lang="en-US" altLang="ja-JP" dirty="0" smtClean="0">
                <a:solidFill>
                  <a:schemeClr val="tx1"/>
                </a:solidFill>
              </a:rPr>
              <a:t>:D</a:t>
            </a:r>
            <a:endParaRPr kumimoji="1" lang="ja-JP" altLang="en-US" dirty="0" smtClean="0">
              <a:solidFill>
                <a:schemeClr val="tx1"/>
              </a:solidFill>
            </a:endParaRPr>
          </a:p>
        </p:txBody>
      </p:sp>
      <p:sp>
        <p:nvSpPr>
          <p:cNvPr id="50" name="フローチャート : 書類 49"/>
          <p:cNvSpPr/>
          <p:nvPr/>
        </p:nvSpPr>
        <p:spPr>
          <a:xfrm>
            <a:off x="214282" y="3286124"/>
            <a:ext cx="1000132" cy="571504"/>
          </a:xfrm>
          <a:prstGeom prst="flowChartDocument">
            <a:avLst/>
          </a:prstGeom>
          <a:solidFill>
            <a:srgbClr val="99FF99"/>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chemeClr val="tx1"/>
                </a:solidFill>
              </a:rPr>
              <a:t>宛先</a:t>
            </a:r>
            <a:r>
              <a:rPr kumimoji="1" lang="en-US" altLang="ja-JP" dirty="0" smtClean="0">
                <a:solidFill>
                  <a:schemeClr val="tx1"/>
                </a:solidFill>
              </a:rPr>
              <a:t>:D</a:t>
            </a:r>
            <a:endParaRPr kumimoji="1" lang="ja-JP" altLang="en-US" dirty="0" smtClean="0">
              <a:solidFill>
                <a:schemeClr val="tx1"/>
              </a:solidFill>
            </a:endParaRP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イーサネットの基本動作</a:t>
            </a:r>
            <a:endParaRPr kumimoji="1" lang="ja-JP" altLang="en-US" dirty="0"/>
          </a:p>
        </p:txBody>
      </p:sp>
      <p:sp>
        <p:nvSpPr>
          <p:cNvPr id="39" name="テキスト プレースホルダ 38"/>
          <p:cNvSpPr>
            <a:spLocks noGrp="1"/>
          </p:cNvSpPr>
          <p:nvPr>
            <p:ph idx="1"/>
          </p:nvPr>
        </p:nvSpPr>
        <p:spPr/>
        <p:txBody>
          <a:bodyPr/>
          <a:lstStyle/>
          <a:p>
            <a:r>
              <a:rPr kumimoji="1" lang="ja-JP" altLang="en-US" dirty="0" smtClean="0"/>
              <a:t>例</a:t>
            </a:r>
            <a:r>
              <a:rPr kumimoji="1" lang="en-US" altLang="ja-JP" dirty="0" smtClean="0"/>
              <a:t>)</a:t>
            </a:r>
            <a:r>
              <a:rPr kumimoji="1" lang="ja-JP" altLang="en-US" dirty="0" smtClean="0"/>
              <a:t> </a:t>
            </a:r>
            <a:r>
              <a:rPr lang="en-US" altLang="ja-JP" dirty="0" smtClean="0"/>
              <a:t>A</a:t>
            </a:r>
            <a:r>
              <a:rPr lang="ja-JP" altLang="en-US" dirty="0" smtClean="0"/>
              <a:t> と </a:t>
            </a:r>
            <a:r>
              <a:rPr lang="en-US" altLang="ja-JP" dirty="0" smtClean="0"/>
              <a:t>C</a:t>
            </a:r>
            <a:r>
              <a:rPr lang="ja-JP" altLang="en-US" dirty="0" smtClean="0"/>
              <a:t> が同時に通信しようとした場合</a:t>
            </a:r>
            <a:endParaRPr kumimoji="1" lang="ja-JP" altLang="en-US" dirty="0"/>
          </a:p>
        </p:txBody>
      </p:sp>
      <p:cxnSp>
        <p:nvCxnSpPr>
          <p:cNvPr id="4" name="直線コネクタ 3"/>
          <p:cNvCxnSpPr/>
          <p:nvPr/>
        </p:nvCxnSpPr>
        <p:spPr>
          <a:xfrm>
            <a:off x="571472" y="2357430"/>
            <a:ext cx="7786742" cy="1588"/>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sp>
        <p:nvSpPr>
          <p:cNvPr id="5" name="正方形/長方形 4"/>
          <p:cNvSpPr/>
          <p:nvPr/>
        </p:nvSpPr>
        <p:spPr>
          <a:xfrm>
            <a:off x="500034" y="2285992"/>
            <a:ext cx="142876" cy="142876"/>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smtClean="0">
              <a:solidFill>
                <a:schemeClr val="tx1"/>
              </a:solidFill>
            </a:endParaRPr>
          </a:p>
        </p:txBody>
      </p:sp>
      <p:sp>
        <p:nvSpPr>
          <p:cNvPr id="6" name="正方形/長方形 5"/>
          <p:cNvSpPr/>
          <p:nvPr/>
        </p:nvSpPr>
        <p:spPr>
          <a:xfrm>
            <a:off x="8358214" y="2285992"/>
            <a:ext cx="142876" cy="142876"/>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smtClean="0">
              <a:solidFill>
                <a:schemeClr val="tx1"/>
              </a:solidFill>
            </a:endParaRPr>
          </a:p>
        </p:txBody>
      </p:sp>
      <p:sp>
        <p:nvSpPr>
          <p:cNvPr id="7" name="computr1"/>
          <p:cNvSpPr>
            <a:spLocks noEditPoints="1" noChangeArrowheads="1"/>
          </p:cNvSpPr>
          <p:nvPr/>
        </p:nvSpPr>
        <p:spPr bwMode="auto">
          <a:xfrm>
            <a:off x="1071538" y="3571876"/>
            <a:ext cx="854056" cy="871526"/>
          </a:xfrm>
          <a:custGeom>
            <a:avLst/>
            <a:gdLst>
              <a:gd name="T0" fmla="*/ 19535 w 21600"/>
              <a:gd name="T1" fmla="*/ 0 h 21600"/>
              <a:gd name="T2" fmla="*/ 10800 w 21600"/>
              <a:gd name="T3" fmla="*/ 0 h 21600"/>
              <a:gd name="T4" fmla="*/ 2065 w 21600"/>
              <a:gd name="T5" fmla="*/ 0 h 21600"/>
              <a:gd name="T6" fmla="*/ 0 w 21600"/>
              <a:gd name="T7" fmla="*/ 15388 h 21600"/>
              <a:gd name="T8" fmla="*/ 0 w 21600"/>
              <a:gd name="T9" fmla="*/ 21600 h 21600"/>
              <a:gd name="T10" fmla="*/ 10800 w 21600"/>
              <a:gd name="T11" fmla="*/ 21600 h 21600"/>
              <a:gd name="T12" fmla="*/ 21600 w 21600"/>
              <a:gd name="T13" fmla="*/ 21600 h 21600"/>
              <a:gd name="T14" fmla="*/ 21600 w 21600"/>
              <a:gd name="T15" fmla="*/ 15388 h 21600"/>
              <a:gd name="T16" fmla="*/ 19535 w 21600"/>
              <a:gd name="T17" fmla="*/ 13553 h 21600"/>
              <a:gd name="T18" fmla="*/ 2065 w 21600"/>
              <a:gd name="T19" fmla="*/ 13553 h 21600"/>
              <a:gd name="T20" fmla="*/ 2065 w 21600"/>
              <a:gd name="T21" fmla="*/ 6776 h 21600"/>
              <a:gd name="T22" fmla="*/ 19535 w 21600"/>
              <a:gd name="T23" fmla="*/ 6776 h 21600"/>
              <a:gd name="T24" fmla="*/ 0 w 21600"/>
              <a:gd name="T25" fmla="*/ 18494 h 21600"/>
              <a:gd name="T26" fmla="*/ 21600 w 21600"/>
              <a:gd name="T27" fmla="*/ 18494 h 21600"/>
              <a:gd name="T28" fmla="*/ 4923 w 21600"/>
              <a:gd name="T29" fmla="*/ 2541 h 21600"/>
              <a:gd name="T30" fmla="*/ 16756 w 21600"/>
              <a:gd name="T31" fmla="*/ 11153 h 216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T28" t="T29" r="T30" b="T31"/>
            <a:pathLst>
              <a:path w="21600" h="21600" extrusionOk="0">
                <a:moveTo>
                  <a:pt x="16994" y="15388"/>
                </a:moveTo>
                <a:lnTo>
                  <a:pt x="16994" y="13553"/>
                </a:lnTo>
                <a:lnTo>
                  <a:pt x="19535" y="13553"/>
                </a:lnTo>
                <a:lnTo>
                  <a:pt x="19535" y="10729"/>
                </a:lnTo>
                <a:lnTo>
                  <a:pt x="19535" y="6776"/>
                </a:lnTo>
                <a:lnTo>
                  <a:pt x="19535" y="0"/>
                </a:lnTo>
                <a:lnTo>
                  <a:pt x="10800" y="0"/>
                </a:lnTo>
                <a:lnTo>
                  <a:pt x="2065" y="0"/>
                </a:lnTo>
                <a:lnTo>
                  <a:pt x="2065" y="6776"/>
                </a:lnTo>
                <a:lnTo>
                  <a:pt x="2065" y="10729"/>
                </a:lnTo>
                <a:lnTo>
                  <a:pt x="2065" y="13553"/>
                </a:lnTo>
                <a:lnTo>
                  <a:pt x="4606" y="13553"/>
                </a:lnTo>
                <a:lnTo>
                  <a:pt x="4606" y="15388"/>
                </a:lnTo>
                <a:lnTo>
                  <a:pt x="0" y="15388"/>
                </a:lnTo>
                <a:lnTo>
                  <a:pt x="0" y="21600"/>
                </a:lnTo>
                <a:lnTo>
                  <a:pt x="10800" y="21600"/>
                </a:lnTo>
                <a:lnTo>
                  <a:pt x="21600" y="21600"/>
                </a:lnTo>
                <a:lnTo>
                  <a:pt x="21600" y="15388"/>
                </a:lnTo>
                <a:lnTo>
                  <a:pt x="16994" y="15388"/>
                </a:lnTo>
                <a:close/>
              </a:path>
              <a:path w="21600" h="21600" extrusionOk="0">
                <a:moveTo>
                  <a:pt x="4606" y="15388"/>
                </a:moveTo>
                <a:lnTo>
                  <a:pt x="4606" y="13553"/>
                </a:lnTo>
                <a:lnTo>
                  <a:pt x="16994" y="13553"/>
                </a:lnTo>
                <a:lnTo>
                  <a:pt x="16994" y="15388"/>
                </a:lnTo>
                <a:lnTo>
                  <a:pt x="4606" y="15388"/>
                </a:lnTo>
              </a:path>
              <a:path w="21600" h="21600" extrusionOk="0">
                <a:moveTo>
                  <a:pt x="4606" y="11294"/>
                </a:moveTo>
                <a:lnTo>
                  <a:pt x="4606" y="2259"/>
                </a:lnTo>
                <a:lnTo>
                  <a:pt x="16994" y="2259"/>
                </a:lnTo>
                <a:lnTo>
                  <a:pt x="16994" y="11294"/>
                </a:lnTo>
                <a:lnTo>
                  <a:pt x="4606" y="11294"/>
                </a:lnTo>
                <a:moveTo>
                  <a:pt x="13976" y="17082"/>
                </a:moveTo>
                <a:lnTo>
                  <a:pt x="13976" y="16376"/>
                </a:lnTo>
                <a:lnTo>
                  <a:pt x="20171" y="16376"/>
                </a:lnTo>
                <a:lnTo>
                  <a:pt x="20171" y="17082"/>
                </a:lnTo>
                <a:lnTo>
                  <a:pt x="13976" y="17082"/>
                </a:lnTo>
              </a:path>
            </a:pathLst>
          </a:custGeom>
          <a:solidFill>
            <a:srgbClr val="FFFFCC"/>
          </a:solidFill>
          <a:ln w="9525">
            <a:solidFill>
              <a:srgbClr val="000000"/>
            </a:solidFill>
            <a:miter lim="800000"/>
            <a:headEnd/>
            <a:tailEnd/>
          </a:ln>
          <a:effectLst/>
        </p:spPr>
        <p:txBody>
          <a:bodyPr vert="horz" wrap="square" lIns="91440" tIns="45720" rIns="91440" bIns="45720" numCol="1" anchor="t" anchorCtr="0" compatLnSpc="1">
            <a:prstTxWarp prst="textNoShape">
              <a:avLst/>
            </a:prstTxWarp>
          </a:bodyPr>
          <a:lstStyle/>
          <a:p>
            <a:r>
              <a:rPr lang="en-US" altLang="ja-JP" dirty="0" smtClean="0"/>
              <a:t>A</a:t>
            </a:r>
            <a:endParaRPr lang="ja-JP" altLang="en-US" dirty="0"/>
          </a:p>
        </p:txBody>
      </p:sp>
      <p:sp>
        <p:nvSpPr>
          <p:cNvPr id="8" name="computr1"/>
          <p:cNvSpPr>
            <a:spLocks noEditPoints="1" noChangeArrowheads="1"/>
          </p:cNvSpPr>
          <p:nvPr/>
        </p:nvSpPr>
        <p:spPr bwMode="auto">
          <a:xfrm>
            <a:off x="2789250" y="3571876"/>
            <a:ext cx="854056" cy="871526"/>
          </a:xfrm>
          <a:custGeom>
            <a:avLst/>
            <a:gdLst>
              <a:gd name="T0" fmla="*/ 19535 w 21600"/>
              <a:gd name="T1" fmla="*/ 0 h 21600"/>
              <a:gd name="T2" fmla="*/ 10800 w 21600"/>
              <a:gd name="T3" fmla="*/ 0 h 21600"/>
              <a:gd name="T4" fmla="*/ 2065 w 21600"/>
              <a:gd name="T5" fmla="*/ 0 h 21600"/>
              <a:gd name="T6" fmla="*/ 0 w 21600"/>
              <a:gd name="T7" fmla="*/ 15388 h 21600"/>
              <a:gd name="T8" fmla="*/ 0 w 21600"/>
              <a:gd name="T9" fmla="*/ 21600 h 21600"/>
              <a:gd name="T10" fmla="*/ 10800 w 21600"/>
              <a:gd name="T11" fmla="*/ 21600 h 21600"/>
              <a:gd name="T12" fmla="*/ 21600 w 21600"/>
              <a:gd name="T13" fmla="*/ 21600 h 21600"/>
              <a:gd name="T14" fmla="*/ 21600 w 21600"/>
              <a:gd name="T15" fmla="*/ 15388 h 21600"/>
              <a:gd name="T16" fmla="*/ 19535 w 21600"/>
              <a:gd name="T17" fmla="*/ 13553 h 21600"/>
              <a:gd name="T18" fmla="*/ 2065 w 21600"/>
              <a:gd name="T19" fmla="*/ 13553 h 21600"/>
              <a:gd name="T20" fmla="*/ 2065 w 21600"/>
              <a:gd name="T21" fmla="*/ 6776 h 21600"/>
              <a:gd name="T22" fmla="*/ 19535 w 21600"/>
              <a:gd name="T23" fmla="*/ 6776 h 21600"/>
              <a:gd name="T24" fmla="*/ 0 w 21600"/>
              <a:gd name="T25" fmla="*/ 18494 h 21600"/>
              <a:gd name="T26" fmla="*/ 21600 w 21600"/>
              <a:gd name="T27" fmla="*/ 18494 h 21600"/>
              <a:gd name="T28" fmla="*/ 4923 w 21600"/>
              <a:gd name="T29" fmla="*/ 2541 h 21600"/>
              <a:gd name="T30" fmla="*/ 16756 w 21600"/>
              <a:gd name="T31" fmla="*/ 11153 h 216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T28" t="T29" r="T30" b="T31"/>
            <a:pathLst>
              <a:path w="21600" h="21600" extrusionOk="0">
                <a:moveTo>
                  <a:pt x="16994" y="15388"/>
                </a:moveTo>
                <a:lnTo>
                  <a:pt x="16994" y="13553"/>
                </a:lnTo>
                <a:lnTo>
                  <a:pt x="19535" y="13553"/>
                </a:lnTo>
                <a:lnTo>
                  <a:pt x="19535" y="10729"/>
                </a:lnTo>
                <a:lnTo>
                  <a:pt x="19535" y="6776"/>
                </a:lnTo>
                <a:lnTo>
                  <a:pt x="19535" y="0"/>
                </a:lnTo>
                <a:lnTo>
                  <a:pt x="10800" y="0"/>
                </a:lnTo>
                <a:lnTo>
                  <a:pt x="2065" y="0"/>
                </a:lnTo>
                <a:lnTo>
                  <a:pt x="2065" y="6776"/>
                </a:lnTo>
                <a:lnTo>
                  <a:pt x="2065" y="10729"/>
                </a:lnTo>
                <a:lnTo>
                  <a:pt x="2065" y="13553"/>
                </a:lnTo>
                <a:lnTo>
                  <a:pt x="4606" y="13553"/>
                </a:lnTo>
                <a:lnTo>
                  <a:pt x="4606" y="15388"/>
                </a:lnTo>
                <a:lnTo>
                  <a:pt x="0" y="15388"/>
                </a:lnTo>
                <a:lnTo>
                  <a:pt x="0" y="21600"/>
                </a:lnTo>
                <a:lnTo>
                  <a:pt x="10800" y="21600"/>
                </a:lnTo>
                <a:lnTo>
                  <a:pt x="21600" y="21600"/>
                </a:lnTo>
                <a:lnTo>
                  <a:pt x="21600" y="15388"/>
                </a:lnTo>
                <a:lnTo>
                  <a:pt x="16994" y="15388"/>
                </a:lnTo>
                <a:close/>
              </a:path>
              <a:path w="21600" h="21600" extrusionOk="0">
                <a:moveTo>
                  <a:pt x="4606" y="15388"/>
                </a:moveTo>
                <a:lnTo>
                  <a:pt x="4606" y="13553"/>
                </a:lnTo>
                <a:lnTo>
                  <a:pt x="16994" y="13553"/>
                </a:lnTo>
                <a:lnTo>
                  <a:pt x="16994" y="15388"/>
                </a:lnTo>
                <a:lnTo>
                  <a:pt x="4606" y="15388"/>
                </a:lnTo>
              </a:path>
              <a:path w="21600" h="21600" extrusionOk="0">
                <a:moveTo>
                  <a:pt x="4606" y="11294"/>
                </a:moveTo>
                <a:lnTo>
                  <a:pt x="4606" y="2259"/>
                </a:lnTo>
                <a:lnTo>
                  <a:pt x="16994" y="2259"/>
                </a:lnTo>
                <a:lnTo>
                  <a:pt x="16994" y="11294"/>
                </a:lnTo>
                <a:lnTo>
                  <a:pt x="4606" y="11294"/>
                </a:lnTo>
                <a:moveTo>
                  <a:pt x="13976" y="17082"/>
                </a:moveTo>
                <a:lnTo>
                  <a:pt x="13976" y="16376"/>
                </a:lnTo>
                <a:lnTo>
                  <a:pt x="20171" y="16376"/>
                </a:lnTo>
                <a:lnTo>
                  <a:pt x="20171" y="17082"/>
                </a:lnTo>
                <a:lnTo>
                  <a:pt x="13976" y="17082"/>
                </a:lnTo>
              </a:path>
            </a:pathLst>
          </a:custGeom>
          <a:solidFill>
            <a:srgbClr val="FFFFCC"/>
          </a:solidFill>
          <a:ln w="9525">
            <a:solidFill>
              <a:srgbClr val="000000"/>
            </a:solidFill>
            <a:miter lim="800000"/>
            <a:headEnd/>
            <a:tailEnd/>
          </a:ln>
          <a:effectLst/>
        </p:spPr>
        <p:txBody>
          <a:bodyPr vert="horz" wrap="square" lIns="91440" tIns="45720" rIns="91440" bIns="45720" numCol="1" anchor="t" anchorCtr="0" compatLnSpc="1">
            <a:prstTxWarp prst="textNoShape">
              <a:avLst/>
            </a:prstTxWarp>
          </a:bodyPr>
          <a:lstStyle/>
          <a:p>
            <a:r>
              <a:rPr lang="en-US" altLang="ja-JP" dirty="0" smtClean="0"/>
              <a:t>B</a:t>
            </a:r>
            <a:endParaRPr lang="ja-JP" altLang="en-US" dirty="0"/>
          </a:p>
        </p:txBody>
      </p:sp>
      <p:sp>
        <p:nvSpPr>
          <p:cNvPr id="9" name="computr1"/>
          <p:cNvSpPr>
            <a:spLocks noEditPoints="1" noChangeArrowheads="1"/>
          </p:cNvSpPr>
          <p:nvPr/>
        </p:nvSpPr>
        <p:spPr bwMode="auto">
          <a:xfrm>
            <a:off x="5361018" y="3571876"/>
            <a:ext cx="854056" cy="871526"/>
          </a:xfrm>
          <a:custGeom>
            <a:avLst/>
            <a:gdLst>
              <a:gd name="T0" fmla="*/ 19535 w 21600"/>
              <a:gd name="T1" fmla="*/ 0 h 21600"/>
              <a:gd name="T2" fmla="*/ 10800 w 21600"/>
              <a:gd name="T3" fmla="*/ 0 h 21600"/>
              <a:gd name="T4" fmla="*/ 2065 w 21600"/>
              <a:gd name="T5" fmla="*/ 0 h 21600"/>
              <a:gd name="T6" fmla="*/ 0 w 21600"/>
              <a:gd name="T7" fmla="*/ 15388 h 21600"/>
              <a:gd name="T8" fmla="*/ 0 w 21600"/>
              <a:gd name="T9" fmla="*/ 21600 h 21600"/>
              <a:gd name="T10" fmla="*/ 10800 w 21600"/>
              <a:gd name="T11" fmla="*/ 21600 h 21600"/>
              <a:gd name="T12" fmla="*/ 21600 w 21600"/>
              <a:gd name="T13" fmla="*/ 21600 h 21600"/>
              <a:gd name="T14" fmla="*/ 21600 w 21600"/>
              <a:gd name="T15" fmla="*/ 15388 h 21600"/>
              <a:gd name="T16" fmla="*/ 19535 w 21600"/>
              <a:gd name="T17" fmla="*/ 13553 h 21600"/>
              <a:gd name="T18" fmla="*/ 2065 w 21600"/>
              <a:gd name="T19" fmla="*/ 13553 h 21600"/>
              <a:gd name="T20" fmla="*/ 2065 w 21600"/>
              <a:gd name="T21" fmla="*/ 6776 h 21600"/>
              <a:gd name="T22" fmla="*/ 19535 w 21600"/>
              <a:gd name="T23" fmla="*/ 6776 h 21600"/>
              <a:gd name="T24" fmla="*/ 0 w 21600"/>
              <a:gd name="T25" fmla="*/ 18494 h 21600"/>
              <a:gd name="T26" fmla="*/ 21600 w 21600"/>
              <a:gd name="T27" fmla="*/ 18494 h 21600"/>
              <a:gd name="T28" fmla="*/ 4923 w 21600"/>
              <a:gd name="T29" fmla="*/ 2541 h 21600"/>
              <a:gd name="T30" fmla="*/ 16756 w 21600"/>
              <a:gd name="T31" fmla="*/ 11153 h 216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T28" t="T29" r="T30" b="T31"/>
            <a:pathLst>
              <a:path w="21600" h="21600" extrusionOk="0">
                <a:moveTo>
                  <a:pt x="16994" y="15388"/>
                </a:moveTo>
                <a:lnTo>
                  <a:pt x="16994" y="13553"/>
                </a:lnTo>
                <a:lnTo>
                  <a:pt x="19535" y="13553"/>
                </a:lnTo>
                <a:lnTo>
                  <a:pt x="19535" y="10729"/>
                </a:lnTo>
                <a:lnTo>
                  <a:pt x="19535" y="6776"/>
                </a:lnTo>
                <a:lnTo>
                  <a:pt x="19535" y="0"/>
                </a:lnTo>
                <a:lnTo>
                  <a:pt x="10800" y="0"/>
                </a:lnTo>
                <a:lnTo>
                  <a:pt x="2065" y="0"/>
                </a:lnTo>
                <a:lnTo>
                  <a:pt x="2065" y="6776"/>
                </a:lnTo>
                <a:lnTo>
                  <a:pt x="2065" y="10729"/>
                </a:lnTo>
                <a:lnTo>
                  <a:pt x="2065" y="13553"/>
                </a:lnTo>
                <a:lnTo>
                  <a:pt x="4606" y="13553"/>
                </a:lnTo>
                <a:lnTo>
                  <a:pt x="4606" y="15388"/>
                </a:lnTo>
                <a:lnTo>
                  <a:pt x="0" y="15388"/>
                </a:lnTo>
                <a:lnTo>
                  <a:pt x="0" y="21600"/>
                </a:lnTo>
                <a:lnTo>
                  <a:pt x="10800" y="21600"/>
                </a:lnTo>
                <a:lnTo>
                  <a:pt x="21600" y="21600"/>
                </a:lnTo>
                <a:lnTo>
                  <a:pt x="21600" y="15388"/>
                </a:lnTo>
                <a:lnTo>
                  <a:pt x="16994" y="15388"/>
                </a:lnTo>
                <a:close/>
              </a:path>
              <a:path w="21600" h="21600" extrusionOk="0">
                <a:moveTo>
                  <a:pt x="4606" y="15388"/>
                </a:moveTo>
                <a:lnTo>
                  <a:pt x="4606" y="13553"/>
                </a:lnTo>
                <a:lnTo>
                  <a:pt x="16994" y="13553"/>
                </a:lnTo>
                <a:lnTo>
                  <a:pt x="16994" y="15388"/>
                </a:lnTo>
                <a:lnTo>
                  <a:pt x="4606" y="15388"/>
                </a:lnTo>
              </a:path>
              <a:path w="21600" h="21600" extrusionOk="0">
                <a:moveTo>
                  <a:pt x="4606" y="11294"/>
                </a:moveTo>
                <a:lnTo>
                  <a:pt x="4606" y="2259"/>
                </a:lnTo>
                <a:lnTo>
                  <a:pt x="16994" y="2259"/>
                </a:lnTo>
                <a:lnTo>
                  <a:pt x="16994" y="11294"/>
                </a:lnTo>
                <a:lnTo>
                  <a:pt x="4606" y="11294"/>
                </a:lnTo>
                <a:moveTo>
                  <a:pt x="13976" y="17082"/>
                </a:moveTo>
                <a:lnTo>
                  <a:pt x="13976" y="16376"/>
                </a:lnTo>
                <a:lnTo>
                  <a:pt x="20171" y="16376"/>
                </a:lnTo>
                <a:lnTo>
                  <a:pt x="20171" y="17082"/>
                </a:lnTo>
                <a:lnTo>
                  <a:pt x="13976" y="17082"/>
                </a:lnTo>
              </a:path>
            </a:pathLst>
          </a:custGeom>
          <a:solidFill>
            <a:srgbClr val="FFFFCC"/>
          </a:solidFill>
          <a:ln w="9525">
            <a:solidFill>
              <a:srgbClr val="000000"/>
            </a:solidFill>
            <a:miter lim="800000"/>
            <a:headEnd/>
            <a:tailEnd/>
          </a:ln>
          <a:effectLst/>
        </p:spPr>
        <p:txBody>
          <a:bodyPr vert="horz" wrap="square" lIns="91440" tIns="45720" rIns="91440" bIns="45720" numCol="1" anchor="t" anchorCtr="0" compatLnSpc="1">
            <a:prstTxWarp prst="textNoShape">
              <a:avLst/>
            </a:prstTxWarp>
          </a:bodyPr>
          <a:lstStyle/>
          <a:p>
            <a:r>
              <a:rPr lang="en-US" altLang="ja-JP" dirty="0" smtClean="0"/>
              <a:t>C</a:t>
            </a:r>
            <a:endParaRPr lang="ja-JP" altLang="en-US" dirty="0"/>
          </a:p>
        </p:txBody>
      </p:sp>
      <p:sp>
        <p:nvSpPr>
          <p:cNvPr id="10" name="computr1"/>
          <p:cNvSpPr>
            <a:spLocks noEditPoints="1" noChangeArrowheads="1"/>
          </p:cNvSpPr>
          <p:nvPr/>
        </p:nvSpPr>
        <p:spPr bwMode="auto">
          <a:xfrm>
            <a:off x="7143768" y="3571876"/>
            <a:ext cx="854056" cy="871526"/>
          </a:xfrm>
          <a:custGeom>
            <a:avLst/>
            <a:gdLst>
              <a:gd name="T0" fmla="*/ 19535 w 21600"/>
              <a:gd name="T1" fmla="*/ 0 h 21600"/>
              <a:gd name="T2" fmla="*/ 10800 w 21600"/>
              <a:gd name="T3" fmla="*/ 0 h 21600"/>
              <a:gd name="T4" fmla="*/ 2065 w 21600"/>
              <a:gd name="T5" fmla="*/ 0 h 21600"/>
              <a:gd name="T6" fmla="*/ 0 w 21600"/>
              <a:gd name="T7" fmla="*/ 15388 h 21600"/>
              <a:gd name="T8" fmla="*/ 0 w 21600"/>
              <a:gd name="T9" fmla="*/ 21600 h 21600"/>
              <a:gd name="T10" fmla="*/ 10800 w 21600"/>
              <a:gd name="T11" fmla="*/ 21600 h 21600"/>
              <a:gd name="T12" fmla="*/ 21600 w 21600"/>
              <a:gd name="T13" fmla="*/ 21600 h 21600"/>
              <a:gd name="T14" fmla="*/ 21600 w 21600"/>
              <a:gd name="T15" fmla="*/ 15388 h 21600"/>
              <a:gd name="T16" fmla="*/ 19535 w 21600"/>
              <a:gd name="T17" fmla="*/ 13553 h 21600"/>
              <a:gd name="T18" fmla="*/ 2065 w 21600"/>
              <a:gd name="T19" fmla="*/ 13553 h 21600"/>
              <a:gd name="T20" fmla="*/ 2065 w 21600"/>
              <a:gd name="T21" fmla="*/ 6776 h 21600"/>
              <a:gd name="T22" fmla="*/ 19535 w 21600"/>
              <a:gd name="T23" fmla="*/ 6776 h 21600"/>
              <a:gd name="T24" fmla="*/ 0 w 21600"/>
              <a:gd name="T25" fmla="*/ 18494 h 21600"/>
              <a:gd name="T26" fmla="*/ 21600 w 21600"/>
              <a:gd name="T27" fmla="*/ 18494 h 21600"/>
              <a:gd name="T28" fmla="*/ 4923 w 21600"/>
              <a:gd name="T29" fmla="*/ 2541 h 21600"/>
              <a:gd name="T30" fmla="*/ 16756 w 21600"/>
              <a:gd name="T31" fmla="*/ 11153 h 216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T28" t="T29" r="T30" b="T31"/>
            <a:pathLst>
              <a:path w="21600" h="21600" extrusionOk="0">
                <a:moveTo>
                  <a:pt x="16994" y="15388"/>
                </a:moveTo>
                <a:lnTo>
                  <a:pt x="16994" y="13553"/>
                </a:lnTo>
                <a:lnTo>
                  <a:pt x="19535" y="13553"/>
                </a:lnTo>
                <a:lnTo>
                  <a:pt x="19535" y="10729"/>
                </a:lnTo>
                <a:lnTo>
                  <a:pt x="19535" y="6776"/>
                </a:lnTo>
                <a:lnTo>
                  <a:pt x="19535" y="0"/>
                </a:lnTo>
                <a:lnTo>
                  <a:pt x="10800" y="0"/>
                </a:lnTo>
                <a:lnTo>
                  <a:pt x="2065" y="0"/>
                </a:lnTo>
                <a:lnTo>
                  <a:pt x="2065" y="6776"/>
                </a:lnTo>
                <a:lnTo>
                  <a:pt x="2065" y="10729"/>
                </a:lnTo>
                <a:lnTo>
                  <a:pt x="2065" y="13553"/>
                </a:lnTo>
                <a:lnTo>
                  <a:pt x="4606" y="13553"/>
                </a:lnTo>
                <a:lnTo>
                  <a:pt x="4606" y="15388"/>
                </a:lnTo>
                <a:lnTo>
                  <a:pt x="0" y="15388"/>
                </a:lnTo>
                <a:lnTo>
                  <a:pt x="0" y="21600"/>
                </a:lnTo>
                <a:lnTo>
                  <a:pt x="10800" y="21600"/>
                </a:lnTo>
                <a:lnTo>
                  <a:pt x="21600" y="21600"/>
                </a:lnTo>
                <a:lnTo>
                  <a:pt x="21600" y="15388"/>
                </a:lnTo>
                <a:lnTo>
                  <a:pt x="16994" y="15388"/>
                </a:lnTo>
                <a:close/>
              </a:path>
              <a:path w="21600" h="21600" extrusionOk="0">
                <a:moveTo>
                  <a:pt x="4606" y="15388"/>
                </a:moveTo>
                <a:lnTo>
                  <a:pt x="4606" y="13553"/>
                </a:lnTo>
                <a:lnTo>
                  <a:pt x="16994" y="13553"/>
                </a:lnTo>
                <a:lnTo>
                  <a:pt x="16994" y="15388"/>
                </a:lnTo>
                <a:lnTo>
                  <a:pt x="4606" y="15388"/>
                </a:lnTo>
              </a:path>
              <a:path w="21600" h="21600" extrusionOk="0">
                <a:moveTo>
                  <a:pt x="4606" y="11294"/>
                </a:moveTo>
                <a:lnTo>
                  <a:pt x="4606" y="2259"/>
                </a:lnTo>
                <a:lnTo>
                  <a:pt x="16994" y="2259"/>
                </a:lnTo>
                <a:lnTo>
                  <a:pt x="16994" y="11294"/>
                </a:lnTo>
                <a:lnTo>
                  <a:pt x="4606" y="11294"/>
                </a:lnTo>
                <a:moveTo>
                  <a:pt x="13976" y="17082"/>
                </a:moveTo>
                <a:lnTo>
                  <a:pt x="13976" y="16376"/>
                </a:lnTo>
                <a:lnTo>
                  <a:pt x="20171" y="16376"/>
                </a:lnTo>
                <a:lnTo>
                  <a:pt x="20171" y="17082"/>
                </a:lnTo>
                <a:lnTo>
                  <a:pt x="13976" y="17082"/>
                </a:lnTo>
              </a:path>
            </a:pathLst>
          </a:custGeom>
          <a:solidFill>
            <a:srgbClr val="FFFFCC"/>
          </a:solidFill>
          <a:ln w="9525">
            <a:solidFill>
              <a:srgbClr val="000000"/>
            </a:solidFill>
            <a:miter lim="800000"/>
            <a:headEnd/>
            <a:tailEnd/>
          </a:ln>
          <a:effectLst/>
        </p:spPr>
        <p:txBody>
          <a:bodyPr vert="horz" wrap="square" lIns="91440" tIns="45720" rIns="91440" bIns="45720" numCol="1" anchor="t" anchorCtr="0" compatLnSpc="1">
            <a:prstTxWarp prst="textNoShape">
              <a:avLst/>
            </a:prstTxWarp>
          </a:bodyPr>
          <a:lstStyle/>
          <a:p>
            <a:r>
              <a:rPr lang="en-US" altLang="ja-JP" dirty="0" smtClean="0"/>
              <a:t>D</a:t>
            </a:r>
            <a:endParaRPr lang="ja-JP" altLang="en-US" dirty="0"/>
          </a:p>
        </p:txBody>
      </p:sp>
      <p:cxnSp>
        <p:nvCxnSpPr>
          <p:cNvPr id="11" name="直線コネクタ 10"/>
          <p:cNvCxnSpPr>
            <a:stCxn id="7" idx="1"/>
          </p:cNvCxnSpPr>
          <p:nvPr/>
        </p:nvCxnSpPr>
        <p:spPr>
          <a:xfrm flipV="1">
            <a:off x="1498566" y="2358224"/>
            <a:ext cx="2394" cy="1213652"/>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 name="直線コネクタ 11"/>
          <p:cNvCxnSpPr>
            <a:stCxn id="8" idx="1"/>
          </p:cNvCxnSpPr>
          <p:nvPr/>
        </p:nvCxnSpPr>
        <p:spPr>
          <a:xfrm flipH="1" flipV="1">
            <a:off x="3214678" y="2357430"/>
            <a:ext cx="1600" cy="1214446"/>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 name="直線コネクタ 12"/>
          <p:cNvCxnSpPr>
            <a:stCxn id="9" idx="1"/>
          </p:cNvCxnSpPr>
          <p:nvPr/>
        </p:nvCxnSpPr>
        <p:spPr>
          <a:xfrm flipH="1" flipV="1">
            <a:off x="5786446" y="2357430"/>
            <a:ext cx="1600" cy="1214446"/>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 name="直線コネクタ 13"/>
          <p:cNvCxnSpPr>
            <a:stCxn id="10" idx="1"/>
          </p:cNvCxnSpPr>
          <p:nvPr/>
        </p:nvCxnSpPr>
        <p:spPr>
          <a:xfrm flipV="1">
            <a:off x="7570796" y="2357430"/>
            <a:ext cx="1600" cy="1214446"/>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46" name="フローチャート : 書類 45"/>
          <p:cNvSpPr/>
          <p:nvPr/>
        </p:nvSpPr>
        <p:spPr>
          <a:xfrm>
            <a:off x="1000100" y="2887790"/>
            <a:ext cx="914400" cy="612648"/>
          </a:xfrm>
          <a:prstGeom prst="flowChartDocument">
            <a:avLst/>
          </a:prstGeom>
          <a:solidFill>
            <a:srgbClr val="99FF99"/>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smtClean="0">
              <a:solidFill>
                <a:schemeClr val="tx1"/>
              </a:solidFill>
            </a:endParaRPr>
          </a:p>
        </p:txBody>
      </p:sp>
      <p:sp>
        <p:nvSpPr>
          <p:cNvPr id="48" name="フローチャート : 書類 47"/>
          <p:cNvSpPr/>
          <p:nvPr/>
        </p:nvSpPr>
        <p:spPr>
          <a:xfrm>
            <a:off x="5391150" y="2887790"/>
            <a:ext cx="914400" cy="612648"/>
          </a:xfrm>
          <a:prstGeom prst="flowChartDocument">
            <a:avLst/>
          </a:prstGeom>
          <a:solidFill>
            <a:srgbClr val="99FF99"/>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smtClean="0">
              <a:solidFill>
                <a:schemeClr val="tx1"/>
              </a:solidFill>
            </a:endParaRP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イーサネットの基本動作</a:t>
            </a:r>
            <a:endParaRPr kumimoji="1" lang="ja-JP" altLang="en-US" dirty="0"/>
          </a:p>
        </p:txBody>
      </p:sp>
      <p:sp>
        <p:nvSpPr>
          <p:cNvPr id="12" name="コンテンツ プレースホルダ 11"/>
          <p:cNvSpPr>
            <a:spLocks noGrp="1"/>
          </p:cNvSpPr>
          <p:nvPr>
            <p:ph idx="1"/>
          </p:nvPr>
        </p:nvSpPr>
        <p:spPr/>
        <p:txBody>
          <a:bodyPr/>
          <a:lstStyle/>
          <a:p>
            <a:r>
              <a:rPr kumimoji="1" lang="en-US" altLang="ja-JP" dirty="0" smtClean="0"/>
              <a:t>CSMA/CD</a:t>
            </a:r>
            <a:r>
              <a:rPr kumimoji="1" lang="ja-JP" altLang="en-US" dirty="0" smtClean="0"/>
              <a:t>の原理から</a:t>
            </a:r>
            <a:endParaRPr kumimoji="1" lang="en-US" altLang="ja-JP" dirty="0" smtClean="0"/>
          </a:p>
          <a:p>
            <a:pPr lvl="1"/>
            <a:r>
              <a:rPr lang="ja-JP" altLang="en-US" dirty="0" smtClean="0"/>
              <a:t>誰かが送信したデータはメディアを共有した全員に届く</a:t>
            </a:r>
            <a:endParaRPr lang="en-US" altLang="ja-JP" dirty="0" smtClean="0"/>
          </a:p>
          <a:p>
            <a:pPr lvl="1"/>
            <a:r>
              <a:rPr kumimoji="1" lang="ja-JP" altLang="en-US" dirty="0" smtClean="0"/>
              <a:t>同時に複数が送信すると衝突が起こる</a:t>
            </a:r>
            <a:endParaRPr kumimoji="1" lang="en-US" altLang="ja-JP" dirty="0" smtClean="0"/>
          </a:p>
          <a:p>
            <a:pPr lvl="1"/>
            <a:r>
              <a:rPr lang="ja-JP" altLang="en-US" dirty="0" smtClean="0"/>
              <a:t>衝突が起こると誰も通信できない</a:t>
            </a:r>
            <a:endParaRPr lang="en-US" altLang="ja-JP" dirty="0" smtClean="0"/>
          </a:p>
          <a:p>
            <a:r>
              <a:rPr lang="ja-JP" altLang="en-US" dirty="0" smtClean="0"/>
              <a:t>イーサネット</a:t>
            </a:r>
            <a:r>
              <a:rPr kumimoji="1" lang="ja-JP" altLang="en-US" dirty="0" smtClean="0"/>
              <a:t>の進化は「いかに衝突を防ぐか」の技術革新の歴史</a:t>
            </a:r>
            <a:endParaRPr kumimoji="1" lang="ja-JP" altLang="en-US" dirty="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タイトル 2"/>
          <p:cNvSpPr>
            <a:spLocks noGrp="1"/>
          </p:cNvSpPr>
          <p:nvPr>
            <p:ph type="title"/>
          </p:nvPr>
        </p:nvSpPr>
        <p:spPr/>
        <p:txBody>
          <a:bodyPr/>
          <a:lstStyle/>
          <a:p>
            <a:r>
              <a:rPr kumimoji="1" lang="ja-JP" altLang="en-US" dirty="0" smtClean="0"/>
              <a:t>コリジョン</a:t>
            </a:r>
            <a:endParaRPr kumimoji="1" lang="ja-JP" altLang="en-US" dirty="0"/>
          </a:p>
        </p:txBody>
      </p:sp>
      <p:sp>
        <p:nvSpPr>
          <p:cNvPr id="4" name="コンテンツ プレースホルダ 3"/>
          <p:cNvSpPr>
            <a:spLocks noGrp="1"/>
          </p:cNvSpPr>
          <p:nvPr>
            <p:ph idx="1"/>
          </p:nvPr>
        </p:nvSpPr>
        <p:spPr/>
        <p:txBody>
          <a:bodyPr/>
          <a:lstStyle/>
          <a:p>
            <a:r>
              <a:rPr kumimoji="1" lang="ja-JP" altLang="en-US" dirty="0" smtClean="0"/>
              <a:t>コリジョンドメイン</a:t>
            </a:r>
            <a:endParaRPr kumimoji="1" lang="en-US" altLang="ja-JP" dirty="0" smtClean="0"/>
          </a:p>
          <a:p>
            <a:pPr lvl="1"/>
            <a:r>
              <a:rPr lang="ja-JP" altLang="en-US" dirty="0" smtClean="0"/>
              <a:t>ネットワーク中で衝突</a:t>
            </a:r>
            <a:r>
              <a:rPr lang="en-US" altLang="ja-JP" dirty="0" smtClean="0"/>
              <a:t>(</a:t>
            </a:r>
            <a:r>
              <a:rPr lang="ja-JP" altLang="en-US" dirty="0" smtClean="0"/>
              <a:t>コリジョン</a:t>
            </a:r>
            <a:r>
              <a:rPr lang="en-US" altLang="ja-JP" dirty="0" smtClean="0"/>
              <a:t>)</a:t>
            </a:r>
            <a:r>
              <a:rPr lang="ja-JP" altLang="en-US" dirty="0" smtClean="0"/>
              <a:t>が起こる範囲</a:t>
            </a:r>
            <a:r>
              <a:rPr lang="en-US" altLang="ja-JP" dirty="0" smtClean="0"/>
              <a:t>(</a:t>
            </a:r>
            <a:r>
              <a:rPr lang="ja-JP" altLang="en-US" dirty="0" smtClean="0"/>
              <a:t>ドメイン</a:t>
            </a:r>
            <a:r>
              <a:rPr lang="en-US" altLang="ja-JP" dirty="0" smtClean="0"/>
              <a:t>)</a:t>
            </a:r>
            <a:r>
              <a:rPr lang="ja-JP" altLang="en-US" dirty="0" smtClean="0"/>
              <a:t>のこと</a:t>
            </a:r>
            <a:endParaRPr lang="en-US" altLang="ja-JP" dirty="0" smtClean="0"/>
          </a:p>
          <a:p>
            <a:pPr lvl="1"/>
            <a:r>
              <a:rPr lang="ja-JP" altLang="en-US" dirty="0" smtClean="0"/>
              <a:t>下の図の場合、</a:t>
            </a:r>
            <a:r>
              <a:rPr lang="en-US" altLang="ja-JP" dirty="0" smtClean="0"/>
              <a:t>A</a:t>
            </a:r>
            <a:r>
              <a:rPr lang="ja-JP" altLang="en-US" dirty="0" smtClean="0"/>
              <a:t>→</a:t>
            </a:r>
            <a:r>
              <a:rPr lang="en-US" altLang="ja-JP" dirty="0" smtClean="0"/>
              <a:t>B</a:t>
            </a:r>
            <a:r>
              <a:rPr lang="ja-JP" altLang="en-US" dirty="0" smtClean="0"/>
              <a:t>の通信をしていた場合、</a:t>
            </a:r>
            <a:r>
              <a:rPr lang="en-US" altLang="ja-JP" dirty="0" smtClean="0"/>
              <a:t>C</a:t>
            </a:r>
            <a:r>
              <a:rPr lang="ja-JP" altLang="en-US" dirty="0" smtClean="0"/>
              <a:t>・</a:t>
            </a:r>
            <a:r>
              <a:rPr lang="en-US" altLang="ja-JP" dirty="0" smtClean="0"/>
              <a:t>D</a:t>
            </a:r>
            <a:r>
              <a:rPr lang="ja-JP" altLang="en-US" dirty="0" smtClean="0"/>
              <a:t>も同じコリジョンドメインのため</a:t>
            </a:r>
            <a:r>
              <a:rPr lang="en-US" altLang="ja-JP" dirty="0" smtClean="0"/>
              <a:t>C</a:t>
            </a:r>
            <a:r>
              <a:rPr lang="ja-JP" altLang="en-US" dirty="0" smtClean="0"/>
              <a:t>→</a:t>
            </a:r>
            <a:r>
              <a:rPr lang="en-US" altLang="ja-JP" dirty="0" smtClean="0"/>
              <a:t>D</a:t>
            </a:r>
            <a:r>
              <a:rPr lang="ja-JP" altLang="en-US" dirty="0" smtClean="0"/>
              <a:t>の通信を同時にできない。</a:t>
            </a:r>
            <a:endParaRPr lang="en-US" altLang="ja-JP" dirty="0" smtClean="0"/>
          </a:p>
        </p:txBody>
      </p:sp>
      <p:cxnSp>
        <p:nvCxnSpPr>
          <p:cNvPr id="6" name="直線コネクタ 5"/>
          <p:cNvCxnSpPr/>
          <p:nvPr/>
        </p:nvCxnSpPr>
        <p:spPr>
          <a:xfrm>
            <a:off x="571472" y="5857892"/>
            <a:ext cx="7786742" cy="1588"/>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sp>
        <p:nvSpPr>
          <p:cNvPr id="7" name="正方形/長方形 6"/>
          <p:cNvSpPr/>
          <p:nvPr/>
        </p:nvSpPr>
        <p:spPr>
          <a:xfrm>
            <a:off x="500034" y="5786454"/>
            <a:ext cx="142876" cy="142876"/>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smtClean="0">
              <a:solidFill>
                <a:schemeClr val="tx1"/>
              </a:solidFill>
            </a:endParaRPr>
          </a:p>
        </p:txBody>
      </p:sp>
      <p:sp>
        <p:nvSpPr>
          <p:cNvPr id="8" name="正方形/長方形 7"/>
          <p:cNvSpPr/>
          <p:nvPr/>
        </p:nvSpPr>
        <p:spPr>
          <a:xfrm>
            <a:off x="8358214" y="5786454"/>
            <a:ext cx="142876" cy="142876"/>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smtClean="0">
              <a:solidFill>
                <a:schemeClr val="tx1"/>
              </a:solidFill>
            </a:endParaRPr>
          </a:p>
        </p:txBody>
      </p:sp>
      <p:sp>
        <p:nvSpPr>
          <p:cNvPr id="1026" name="computr1"/>
          <p:cNvSpPr>
            <a:spLocks noEditPoints="1" noChangeArrowheads="1"/>
          </p:cNvSpPr>
          <p:nvPr/>
        </p:nvSpPr>
        <p:spPr bwMode="auto">
          <a:xfrm>
            <a:off x="1071538" y="4572008"/>
            <a:ext cx="854056" cy="871526"/>
          </a:xfrm>
          <a:custGeom>
            <a:avLst/>
            <a:gdLst>
              <a:gd name="T0" fmla="*/ 19535 w 21600"/>
              <a:gd name="T1" fmla="*/ 0 h 21600"/>
              <a:gd name="T2" fmla="*/ 10800 w 21600"/>
              <a:gd name="T3" fmla="*/ 0 h 21600"/>
              <a:gd name="T4" fmla="*/ 2065 w 21600"/>
              <a:gd name="T5" fmla="*/ 0 h 21600"/>
              <a:gd name="T6" fmla="*/ 0 w 21600"/>
              <a:gd name="T7" fmla="*/ 15388 h 21600"/>
              <a:gd name="T8" fmla="*/ 0 w 21600"/>
              <a:gd name="T9" fmla="*/ 21600 h 21600"/>
              <a:gd name="T10" fmla="*/ 10800 w 21600"/>
              <a:gd name="T11" fmla="*/ 21600 h 21600"/>
              <a:gd name="T12" fmla="*/ 21600 w 21600"/>
              <a:gd name="T13" fmla="*/ 21600 h 21600"/>
              <a:gd name="T14" fmla="*/ 21600 w 21600"/>
              <a:gd name="T15" fmla="*/ 15388 h 21600"/>
              <a:gd name="T16" fmla="*/ 19535 w 21600"/>
              <a:gd name="T17" fmla="*/ 13553 h 21600"/>
              <a:gd name="T18" fmla="*/ 2065 w 21600"/>
              <a:gd name="T19" fmla="*/ 13553 h 21600"/>
              <a:gd name="T20" fmla="*/ 2065 w 21600"/>
              <a:gd name="T21" fmla="*/ 6776 h 21600"/>
              <a:gd name="T22" fmla="*/ 19535 w 21600"/>
              <a:gd name="T23" fmla="*/ 6776 h 21600"/>
              <a:gd name="T24" fmla="*/ 0 w 21600"/>
              <a:gd name="T25" fmla="*/ 18494 h 21600"/>
              <a:gd name="T26" fmla="*/ 21600 w 21600"/>
              <a:gd name="T27" fmla="*/ 18494 h 21600"/>
              <a:gd name="T28" fmla="*/ 4923 w 21600"/>
              <a:gd name="T29" fmla="*/ 2541 h 21600"/>
              <a:gd name="T30" fmla="*/ 16756 w 21600"/>
              <a:gd name="T31" fmla="*/ 11153 h 216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T28" t="T29" r="T30" b="T31"/>
            <a:pathLst>
              <a:path w="21600" h="21600" extrusionOk="0">
                <a:moveTo>
                  <a:pt x="16994" y="15388"/>
                </a:moveTo>
                <a:lnTo>
                  <a:pt x="16994" y="13553"/>
                </a:lnTo>
                <a:lnTo>
                  <a:pt x="19535" y="13553"/>
                </a:lnTo>
                <a:lnTo>
                  <a:pt x="19535" y="10729"/>
                </a:lnTo>
                <a:lnTo>
                  <a:pt x="19535" y="6776"/>
                </a:lnTo>
                <a:lnTo>
                  <a:pt x="19535" y="0"/>
                </a:lnTo>
                <a:lnTo>
                  <a:pt x="10800" y="0"/>
                </a:lnTo>
                <a:lnTo>
                  <a:pt x="2065" y="0"/>
                </a:lnTo>
                <a:lnTo>
                  <a:pt x="2065" y="6776"/>
                </a:lnTo>
                <a:lnTo>
                  <a:pt x="2065" y="10729"/>
                </a:lnTo>
                <a:lnTo>
                  <a:pt x="2065" y="13553"/>
                </a:lnTo>
                <a:lnTo>
                  <a:pt x="4606" y="13553"/>
                </a:lnTo>
                <a:lnTo>
                  <a:pt x="4606" y="15388"/>
                </a:lnTo>
                <a:lnTo>
                  <a:pt x="0" y="15388"/>
                </a:lnTo>
                <a:lnTo>
                  <a:pt x="0" y="21600"/>
                </a:lnTo>
                <a:lnTo>
                  <a:pt x="10800" y="21600"/>
                </a:lnTo>
                <a:lnTo>
                  <a:pt x="21600" y="21600"/>
                </a:lnTo>
                <a:lnTo>
                  <a:pt x="21600" y="15388"/>
                </a:lnTo>
                <a:lnTo>
                  <a:pt x="16994" y="15388"/>
                </a:lnTo>
                <a:close/>
              </a:path>
              <a:path w="21600" h="21600" extrusionOk="0">
                <a:moveTo>
                  <a:pt x="4606" y="15388"/>
                </a:moveTo>
                <a:lnTo>
                  <a:pt x="4606" y="13553"/>
                </a:lnTo>
                <a:lnTo>
                  <a:pt x="16994" y="13553"/>
                </a:lnTo>
                <a:lnTo>
                  <a:pt x="16994" y="15388"/>
                </a:lnTo>
                <a:lnTo>
                  <a:pt x="4606" y="15388"/>
                </a:lnTo>
              </a:path>
              <a:path w="21600" h="21600" extrusionOk="0">
                <a:moveTo>
                  <a:pt x="4606" y="11294"/>
                </a:moveTo>
                <a:lnTo>
                  <a:pt x="4606" y="2259"/>
                </a:lnTo>
                <a:lnTo>
                  <a:pt x="16994" y="2259"/>
                </a:lnTo>
                <a:lnTo>
                  <a:pt x="16994" y="11294"/>
                </a:lnTo>
                <a:lnTo>
                  <a:pt x="4606" y="11294"/>
                </a:lnTo>
                <a:moveTo>
                  <a:pt x="13976" y="17082"/>
                </a:moveTo>
                <a:lnTo>
                  <a:pt x="13976" y="16376"/>
                </a:lnTo>
                <a:lnTo>
                  <a:pt x="20171" y="16376"/>
                </a:lnTo>
                <a:lnTo>
                  <a:pt x="20171" y="17082"/>
                </a:lnTo>
                <a:lnTo>
                  <a:pt x="13976" y="17082"/>
                </a:lnTo>
              </a:path>
            </a:pathLst>
          </a:custGeom>
          <a:solidFill>
            <a:srgbClr val="FFFFCC"/>
          </a:solidFill>
          <a:ln w="9525">
            <a:solidFill>
              <a:srgbClr val="000000"/>
            </a:solidFill>
            <a:miter lim="800000"/>
            <a:headEnd/>
            <a:tailEnd/>
          </a:ln>
          <a:effectLst/>
        </p:spPr>
        <p:txBody>
          <a:bodyPr vert="horz" wrap="square" lIns="91440" tIns="45720" rIns="91440" bIns="45720" numCol="1" anchor="t" anchorCtr="0" compatLnSpc="1">
            <a:prstTxWarp prst="textNoShape">
              <a:avLst/>
            </a:prstTxWarp>
          </a:bodyPr>
          <a:lstStyle/>
          <a:p>
            <a:r>
              <a:rPr lang="en-US" altLang="ja-JP" dirty="0" smtClean="0"/>
              <a:t>A</a:t>
            </a:r>
            <a:endParaRPr lang="ja-JP" altLang="en-US" dirty="0"/>
          </a:p>
        </p:txBody>
      </p:sp>
      <p:sp>
        <p:nvSpPr>
          <p:cNvPr id="9" name="computr1"/>
          <p:cNvSpPr>
            <a:spLocks noEditPoints="1" noChangeArrowheads="1"/>
          </p:cNvSpPr>
          <p:nvPr/>
        </p:nvSpPr>
        <p:spPr bwMode="auto">
          <a:xfrm>
            <a:off x="2789250" y="4572008"/>
            <a:ext cx="854056" cy="871526"/>
          </a:xfrm>
          <a:custGeom>
            <a:avLst/>
            <a:gdLst>
              <a:gd name="T0" fmla="*/ 19535 w 21600"/>
              <a:gd name="T1" fmla="*/ 0 h 21600"/>
              <a:gd name="T2" fmla="*/ 10800 w 21600"/>
              <a:gd name="T3" fmla="*/ 0 h 21600"/>
              <a:gd name="T4" fmla="*/ 2065 w 21600"/>
              <a:gd name="T5" fmla="*/ 0 h 21600"/>
              <a:gd name="T6" fmla="*/ 0 w 21600"/>
              <a:gd name="T7" fmla="*/ 15388 h 21600"/>
              <a:gd name="T8" fmla="*/ 0 w 21600"/>
              <a:gd name="T9" fmla="*/ 21600 h 21600"/>
              <a:gd name="T10" fmla="*/ 10800 w 21600"/>
              <a:gd name="T11" fmla="*/ 21600 h 21600"/>
              <a:gd name="T12" fmla="*/ 21600 w 21600"/>
              <a:gd name="T13" fmla="*/ 21600 h 21600"/>
              <a:gd name="T14" fmla="*/ 21600 w 21600"/>
              <a:gd name="T15" fmla="*/ 15388 h 21600"/>
              <a:gd name="T16" fmla="*/ 19535 w 21600"/>
              <a:gd name="T17" fmla="*/ 13553 h 21600"/>
              <a:gd name="T18" fmla="*/ 2065 w 21600"/>
              <a:gd name="T19" fmla="*/ 13553 h 21600"/>
              <a:gd name="T20" fmla="*/ 2065 w 21600"/>
              <a:gd name="T21" fmla="*/ 6776 h 21600"/>
              <a:gd name="T22" fmla="*/ 19535 w 21600"/>
              <a:gd name="T23" fmla="*/ 6776 h 21600"/>
              <a:gd name="T24" fmla="*/ 0 w 21600"/>
              <a:gd name="T25" fmla="*/ 18494 h 21600"/>
              <a:gd name="T26" fmla="*/ 21600 w 21600"/>
              <a:gd name="T27" fmla="*/ 18494 h 21600"/>
              <a:gd name="T28" fmla="*/ 4923 w 21600"/>
              <a:gd name="T29" fmla="*/ 2541 h 21600"/>
              <a:gd name="T30" fmla="*/ 16756 w 21600"/>
              <a:gd name="T31" fmla="*/ 11153 h 216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T28" t="T29" r="T30" b="T31"/>
            <a:pathLst>
              <a:path w="21600" h="21600" extrusionOk="0">
                <a:moveTo>
                  <a:pt x="16994" y="15388"/>
                </a:moveTo>
                <a:lnTo>
                  <a:pt x="16994" y="13553"/>
                </a:lnTo>
                <a:lnTo>
                  <a:pt x="19535" y="13553"/>
                </a:lnTo>
                <a:lnTo>
                  <a:pt x="19535" y="10729"/>
                </a:lnTo>
                <a:lnTo>
                  <a:pt x="19535" y="6776"/>
                </a:lnTo>
                <a:lnTo>
                  <a:pt x="19535" y="0"/>
                </a:lnTo>
                <a:lnTo>
                  <a:pt x="10800" y="0"/>
                </a:lnTo>
                <a:lnTo>
                  <a:pt x="2065" y="0"/>
                </a:lnTo>
                <a:lnTo>
                  <a:pt x="2065" y="6776"/>
                </a:lnTo>
                <a:lnTo>
                  <a:pt x="2065" y="10729"/>
                </a:lnTo>
                <a:lnTo>
                  <a:pt x="2065" y="13553"/>
                </a:lnTo>
                <a:lnTo>
                  <a:pt x="4606" y="13553"/>
                </a:lnTo>
                <a:lnTo>
                  <a:pt x="4606" y="15388"/>
                </a:lnTo>
                <a:lnTo>
                  <a:pt x="0" y="15388"/>
                </a:lnTo>
                <a:lnTo>
                  <a:pt x="0" y="21600"/>
                </a:lnTo>
                <a:lnTo>
                  <a:pt x="10800" y="21600"/>
                </a:lnTo>
                <a:lnTo>
                  <a:pt x="21600" y="21600"/>
                </a:lnTo>
                <a:lnTo>
                  <a:pt x="21600" y="15388"/>
                </a:lnTo>
                <a:lnTo>
                  <a:pt x="16994" y="15388"/>
                </a:lnTo>
                <a:close/>
              </a:path>
              <a:path w="21600" h="21600" extrusionOk="0">
                <a:moveTo>
                  <a:pt x="4606" y="15388"/>
                </a:moveTo>
                <a:lnTo>
                  <a:pt x="4606" y="13553"/>
                </a:lnTo>
                <a:lnTo>
                  <a:pt x="16994" y="13553"/>
                </a:lnTo>
                <a:lnTo>
                  <a:pt x="16994" y="15388"/>
                </a:lnTo>
                <a:lnTo>
                  <a:pt x="4606" y="15388"/>
                </a:lnTo>
              </a:path>
              <a:path w="21600" h="21600" extrusionOk="0">
                <a:moveTo>
                  <a:pt x="4606" y="11294"/>
                </a:moveTo>
                <a:lnTo>
                  <a:pt x="4606" y="2259"/>
                </a:lnTo>
                <a:lnTo>
                  <a:pt x="16994" y="2259"/>
                </a:lnTo>
                <a:lnTo>
                  <a:pt x="16994" y="11294"/>
                </a:lnTo>
                <a:lnTo>
                  <a:pt x="4606" y="11294"/>
                </a:lnTo>
                <a:moveTo>
                  <a:pt x="13976" y="17082"/>
                </a:moveTo>
                <a:lnTo>
                  <a:pt x="13976" y="16376"/>
                </a:lnTo>
                <a:lnTo>
                  <a:pt x="20171" y="16376"/>
                </a:lnTo>
                <a:lnTo>
                  <a:pt x="20171" y="17082"/>
                </a:lnTo>
                <a:lnTo>
                  <a:pt x="13976" y="17082"/>
                </a:lnTo>
              </a:path>
            </a:pathLst>
          </a:custGeom>
          <a:solidFill>
            <a:srgbClr val="FFFFCC"/>
          </a:solidFill>
          <a:ln w="9525">
            <a:solidFill>
              <a:srgbClr val="000000"/>
            </a:solidFill>
            <a:miter lim="800000"/>
            <a:headEnd/>
            <a:tailEnd/>
          </a:ln>
          <a:effectLst/>
        </p:spPr>
        <p:txBody>
          <a:bodyPr vert="horz" wrap="square" lIns="91440" tIns="45720" rIns="91440" bIns="45720" numCol="1" anchor="t" anchorCtr="0" compatLnSpc="1">
            <a:prstTxWarp prst="textNoShape">
              <a:avLst/>
            </a:prstTxWarp>
          </a:bodyPr>
          <a:lstStyle/>
          <a:p>
            <a:r>
              <a:rPr lang="en-US" altLang="ja-JP" dirty="0" smtClean="0"/>
              <a:t>B</a:t>
            </a:r>
            <a:endParaRPr lang="ja-JP" altLang="en-US" dirty="0"/>
          </a:p>
        </p:txBody>
      </p:sp>
      <p:sp>
        <p:nvSpPr>
          <p:cNvPr id="10" name="computr1"/>
          <p:cNvSpPr>
            <a:spLocks noEditPoints="1" noChangeArrowheads="1"/>
          </p:cNvSpPr>
          <p:nvPr/>
        </p:nvSpPr>
        <p:spPr bwMode="auto">
          <a:xfrm>
            <a:off x="5361018" y="4572008"/>
            <a:ext cx="854056" cy="871526"/>
          </a:xfrm>
          <a:custGeom>
            <a:avLst/>
            <a:gdLst>
              <a:gd name="T0" fmla="*/ 19535 w 21600"/>
              <a:gd name="T1" fmla="*/ 0 h 21600"/>
              <a:gd name="T2" fmla="*/ 10800 w 21600"/>
              <a:gd name="T3" fmla="*/ 0 h 21600"/>
              <a:gd name="T4" fmla="*/ 2065 w 21600"/>
              <a:gd name="T5" fmla="*/ 0 h 21600"/>
              <a:gd name="T6" fmla="*/ 0 w 21600"/>
              <a:gd name="T7" fmla="*/ 15388 h 21600"/>
              <a:gd name="T8" fmla="*/ 0 w 21600"/>
              <a:gd name="T9" fmla="*/ 21600 h 21600"/>
              <a:gd name="T10" fmla="*/ 10800 w 21600"/>
              <a:gd name="T11" fmla="*/ 21600 h 21600"/>
              <a:gd name="T12" fmla="*/ 21600 w 21600"/>
              <a:gd name="T13" fmla="*/ 21600 h 21600"/>
              <a:gd name="T14" fmla="*/ 21600 w 21600"/>
              <a:gd name="T15" fmla="*/ 15388 h 21600"/>
              <a:gd name="T16" fmla="*/ 19535 w 21600"/>
              <a:gd name="T17" fmla="*/ 13553 h 21600"/>
              <a:gd name="T18" fmla="*/ 2065 w 21600"/>
              <a:gd name="T19" fmla="*/ 13553 h 21600"/>
              <a:gd name="T20" fmla="*/ 2065 w 21600"/>
              <a:gd name="T21" fmla="*/ 6776 h 21600"/>
              <a:gd name="T22" fmla="*/ 19535 w 21600"/>
              <a:gd name="T23" fmla="*/ 6776 h 21600"/>
              <a:gd name="T24" fmla="*/ 0 w 21600"/>
              <a:gd name="T25" fmla="*/ 18494 h 21600"/>
              <a:gd name="T26" fmla="*/ 21600 w 21600"/>
              <a:gd name="T27" fmla="*/ 18494 h 21600"/>
              <a:gd name="T28" fmla="*/ 4923 w 21600"/>
              <a:gd name="T29" fmla="*/ 2541 h 21600"/>
              <a:gd name="T30" fmla="*/ 16756 w 21600"/>
              <a:gd name="T31" fmla="*/ 11153 h 216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T28" t="T29" r="T30" b="T31"/>
            <a:pathLst>
              <a:path w="21600" h="21600" extrusionOk="0">
                <a:moveTo>
                  <a:pt x="16994" y="15388"/>
                </a:moveTo>
                <a:lnTo>
                  <a:pt x="16994" y="13553"/>
                </a:lnTo>
                <a:lnTo>
                  <a:pt x="19535" y="13553"/>
                </a:lnTo>
                <a:lnTo>
                  <a:pt x="19535" y="10729"/>
                </a:lnTo>
                <a:lnTo>
                  <a:pt x="19535" y="6776"/>
                </a:lnTo>
                <a:lnTo>
                  <a:pt x="19535" y="0"/>
                </a:lnTo>
                <a:lnTo>
                  <a:pt x="10800" y="0"/>
                </a:lnTo>
                <a:lnTo>
                  <a:pt x="2065" y="0"/>
                </a:lnTo>
                <a:lnTo>
                  <a:pt x="2065" y="6776"/>
                </a:lnTo>
                <a:lnTo>
                  <a:pt x="2065" y="10729"/>
                </a:lnTo>
                <a:lnTo>
                  <a:pt x="2065" y="13553"/>
                </a:lnTo>
                <a:lnTo>
                  <a:pt x="4606" y="13553"/>
                </a:lnTo>
                <a:lnTo>
                  <a:pt x="4606" y="15388"/>
                </a:lnTo>
                <a:lnTo>
                  <a:pt x="0" y="15388"/>
                </a:lnTo>
                <a:lnTo>
                  <a:pt x="0" y="21600"/>
                </a:lnTo>
                <a:lnTo>
                  <a:pt x="10800" y="21600"/>
                </a:lnTo>
                <a:lnTo>
                  <a:pt x="21600" y="21600"/>
                </a:lnTo>
                <a:lnTo>
                  <a:pt x="21600" y="15388"/>
                </a:lnTo>
                <a:lnTo>
                  <a:pt x="16994" y="15388"/>
                </a:lnTo>
                <a:close/>
              </a:path>
              <a:path w="21600" h="21600" extrusionOk="0">
                <a:moveTo>
                  <a:pt x="4606" y="15388"/>
                </a:moveTo>
                <a:lnTo>
                  <a:pt x="4606" y="13553"/>
                </a:lnTo>
                <a:lnTo>
                  <a:pt x="16994" y="13553"/>
                </a:lnTo>
                <a:lnTo>
                  <a:pt x="16994" y="15388"/>
                </a:lnTo>
                <a:lnTo>
                  <a:pt x="4606" y="15388"/>
                </a:lnTo>
              </a:path>
              <a:path w="21600" h="21600" extrusionOk="0">
                <a:moveTo>
                  <a:pt x="4606" y="11294"/>
                </a:moveTo>
                <a:lnTo>
                  <a:pt x="4606" y="2259"/>
                </a:lnTo>
                <a:lnTo>
                  <a:pt x="16994" y="2259"/>
                </a:lnTo>
                <a:lnTo>
                  <a:pt x="16994" y="11294"/>
                </a:lnTo>
                <a:lnTo>
                  <a:pt x="4606" y="11294"/>
                </a:lnTo>
                <a:moveTo>
                  <a:pt x="13976" y="17082"/>
                </a:moveTo>
                <a:lnTo>
                  <a:pt x="13976" y="16376"/>
                </a:lnTo>
                <a:lnTo>
                  <a:pt x="20171" y="16376"/>
                </a:lnTo>
                <a:lnTo>
                  <a:pt x="20171" y="17082"/>
                </a:lnTo>
                <a:lnTo>
                  <a:pt x="13976" y="17082"/>
                </a:lnTo>
              </a:path>
            </a:pathLst>
          </a:custGeom>
          <a:solidFill>
            <a:srgbClr val="FFFFCC"/>
          </a:solidFill>
          <a:ln w="9525">
            <a:solidFill>
              <a:srgbClr val="000000"/>
            </a:solidFill>
            <a:miter lim="800000"/>
            <a:headEnd/>
            <a:tailEnd/>
          </a:ln>
          <a:effectLst/>
        </p:spPr>
        <p:txBody>
          <a:bodyPr vert="horz" wrap="square" lIns="91440" tIns="45720" rIns="91440" bIns="45720" numCol="1" anchor="t" anchorCtr="0" compatLnSpc="1">
            <a:prstTxWarp prst="textNoShape">
              <a:avLst/>
            </a:prstTxWarp>
          </a:bodyPr>
          <a:lstStyle/>
          <a:p>
            <a:r>
              <a:rPr lang="en-US" altLang="ja-JP" dirty="0" smtClean="0"/>
              <a:t>C</a:t>
            </a:r>
            <a:endParaRPr lang="ja-JP" altLang="en-US" dirty="0"/>
          </a:p>
        </p:txBody>
      </p:sp>
      <p:sp>
        <p:nvSpPr>
          <p:cNvPr id="11" name="computr1"/>
          <p:cNvSpPr>
            <a:spLocks noEditPoints="1" noChangeArrowheads="1"/>
          </p:cNvSpPr>
          <p:nvPr/>
        </p:nvSpPr>
        <p:spPr bwMode="auto">
          <a:xfrm>
            <a:off x="7143768" y="4572008"/>
            <a:ext cx="854056" cy="871526"/>
          </a:xfrm>
          <a:custGeom>
            <a:avLst/>
            <a:gdLst>
              <a:gd name="T0" fmla="*/ 19535 w 21600"/>
              <a:gd name="T1" fmla="*/ 0 h 21600"/>
              <a:gd name="T2" fmla="*/ 10800 w 21600"/>
              <a:gd name="T3" fmla="*/ 0 h 21600"/>
              <a:gd name="T4" fmla="*/ 2065 w 21600"/>
              <a:gd name="T5" fmla="*/ 0 h 21600"/>
              <a:gd name="T6" fmla="*/ 0 w 21600"/>
              <a:gd name="T7" fmla="*/ 15388 h 21600"/>
              <a:gd name="T8" fmla="*/ 0 w 21600"/>
              <a:gd name="T9" fmla="*/ 21600 h 21600"/>
              <a:gd name="T10" fmla="*/ 10800 w 21600"/>
              <a:gd name="T11" fmla="*/ 21600 h 21600"/>
              <a:gd name="T12" fmla="*/ 21600 w 21600"/>
              <a:gd name="T13" fmla="*/ 21600 h 21600"/>
              <a:gd name="T14" fmla="*/ 21600 w 21600"/>
              <a:gd name="T15" fmla="*/ 15388 h 21600"/>
              <a:gd name="T16" fmla="*/ 19535 w 21600"/>
              <a:gd name="T17" fmla="*/ 13553 h 21600"/>
              <a:gd name="T18" fmla="*/ 2065 w 21600"/>
              <a:gd name="T19" fmla="*/ 13553 h 21600"/>
              <a:gd name="T20" fmla="*/ 2065 w 21600"/>
              <a:gd name="T21" fmla="*/ 6776 h 21600"/>
              <a:gd name="T22" fmla="*/ 19535 w 21600"/>
              <a:gd name="T23" fmla="*/ 6776 h 21600"/>
              <a:gd name="T24" fmla="*/ 0 w 21600"/>
              <a:gd name="T25" fmla="*/ 18494 h 21600"/>
              <a:gd name="T26" fmla="*/ 21600 w 21600"/>
              <a:gd name="T27" fmla="*/ 18494 h 21600"/>
              <a:gd name="T28" fmla="*/ 4923 w 21600"/>
              <a:gd name="T29" fmla="*/ 2541 h 21600"/>
              <a:gd name="T30" fmla="*/ 16756 w 21600"/>
              <a:gd name="T31" fmla="*/ 11153 h 216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T28" t="T29" r="T30" b="T31"/>
            <a:pathLst>
              <a:path w="21600" h="21600" extrusionOk="0">
                <a:moveTo>
                  <a:pt x="16994" y="15388"/>
                </a:moveTo>
                <a:lnTo>
                  <a:pt x="16994" y="13553"/>
                </a:lnTo>
                <a:lnTo>
                  <a:pt x="19535" y="13553"/>
                </a:lnTo>
                <a:lnTo>
                  <a:pt x="19535" y="10729"/>
                </a:lnTo>
                <a:lnTo>
                  <a:pt x="19535" y="6776"/>
                </a:lnTo>
                <a:lnTo>
                  <a:pt x="19535" y="0"/>
                </a:lnTo>
                <a:lnTo>
                  <a:pt x="10800" y="0"/>
                </a:lnTo>
                <a:lnTo>
                  <a:pt x="2065" y="0"/>
                </a:lnTo>
                <a:lnTo>
                  <a:pt x="2065" y="6776"/>
                </a:lnTo>
                <a:lnTo>
                  <a:pt x="2065" y="10729"/>
                </a:lnTo>
                <a:lnTo>
                  <a:pt x="2065" y="13553"/>
                </a:lnTo>
                <a:lnTo>
                  <a:pt x="4606" y="13553"/>
                </a:lnTo>
                <a:lnTo>
                  <a:pt x="4606" y="15388"/>
                </a:lnTo>
                <a:lnTo>
                  <a:pt x="0" y="15388"/>
                </a:lnTo>
                <a:lnTo>
                  <a:pt x="0" y="21600"/>
                </a:lnTo>
                <a:lnTo>
                  <a:pt x="10800" y="21600"/>
                </a:lnTo>
                <a:lnTo>
                  <a:pt x="21600" y="21600"/>
                </a:lnTo>
                <a:lnTo>
                  <a:pt x="21600" y="15388"/>
                </a:lnTo>
                <a:lnTo>
                  <a:pt x="16994" y="15388"/>
                </a:lnTo>
                <a:close/>
              </a:path>
              <a:path w="21600" h="21600" extrusionOk="0">
                <a:moveTo>
                  <a:pt x="4606" y="15388"/>
                </a:moveTo>
                <a:lnTo>
                  <a:pt x="4606" y="13553"/>
                </a:lnTo>
                <a:lnTo>
                  <a:pt x="16994" y="13553"/>
                </a:lnTo>
                <a:lnTo>
                  <a:pt x="16994" y="15388"/>
                </a:lnTo>
                <a:lnTo>
                  <a:pt x="4606" y="15388"/>
                </a:lnTo>
              </a:path>
              <a:path w="21600" h="21600" extrusionOk="0">
                <a:moveTo>
                  <a:pt x="4606" y="11294"/>
                </a:moveTo>
                <a:lnTo>
                  <a:pt x="4606" y="2259"/>
                </a:lnTo>
                <a:lnTo>
                  <a:pt x="16994" y="2259"/>
                </a:lnTo>
                <a:lnTo>
                  <a:pt x="16994" y="11294"/>
                </a:lnTo>
                <a:lnTo>
                  <a:pt x="4606" y="11294"/>
                </a:lnTo>
                <a:moveTo>
                  <a:pt x="13976" y="17082"/>
                </a:moveTo>
                <a:lnTo>
                  <a:pt x="13976" y="16376"/>
                </a:lnTo>
                <a:lnTo>
                  <a:pt x="20171" y="16376"/>
                </a:lnTo>
                <a:lnTo>
                  <a:pt x="20171" y="17082"/>
                </a:lnTo>
                <a:lnTo>
                  <a:pt x="13976" y="17082"/>
                </a:lnTo>
              </a:path>
            </a:pathLst>
          </a:custGeom>
          <a:solidFill>
            <a:srgbClr val="FFFFCC"/>
          </a:solidFill>
          <a:ln w="9525">
            <a:solidFill>
              <a:srgbClr val="000000"/>
            </a:solidFill>
            <a:miter lim="800000"/>
            <a:headEnd/>
            <a:tailEnd/>
          </a:ln>
          <a:effectLst/>
        </p:spPr>
        <p:txBody>
          <a:bodyPr vert="horz" wrap="square" lIns="91440" tIns="45720" rIns="91440" bIns="45720" numCol="1" anchor="t" anchorCtr="0" compatLnSpc="1">
            <a:prstTxWarp prst="textNoShape">
              <a:avLst/>
            </a:prstTxWarp>
          </a:bodyPr>
          <a:lstStyle/>
          <a:p>
            <a:r>
              <a:rPr lang="en-US" altLang="ja-JP" dirty="0" smtClean="0"/>
              <a:t>D</a:t>
            </a:r>
            <a:endParaRPr lang="ja-JP" altLang="en-US" dirty="0"/>
          </a:p>
        </p:txBody>
      </p:sp>
      <p:cxnSp>
        <p:nvCxnSpPr>
          <p:cNvPr id="13" name="直線コネクタ 12"/>
          <p:cNvCxnSpPr>
            <a:stCxn id="1026" idx="5"/>
          </p:cNvCxnSpPr>
          <p:nvPr/>
        </p:nvCxnSpPr>
        <p:spPr>
          <a:xfrm>
            <a:off x="1498566" y="5443534"/>
            <a:ext cx="1600" cy="414358"/>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 name="直線コネクタ 14"/>
          <p:cNvCxnSpPr/>
          <p:nvPr/>
        </p:nvCxnSpPr>
        <p:spPr>
          <a:xfrm>
            <a:off x="3214678" y="5443534"/>
            <a:ext cx="1600" cy="414358"/>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 name="直線コネクタ 15"/>
          <p:cNvCxnSpPr/>
          <p:nvPr/>
        </p:nvCxnSpPr>
        <p:spPr>
          <a:xfrm>
            <a:off x="5786446" y="5443534"/>
            <a:ext cx="1600" cy="414358"/>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 name="直線コネクタ 16"/>
          <p:cNvCxnSpPr/>
          <p:nvPr/>
        </p:nvCxnSpPr>
        <p:spPr>
          <a:xfrm>
            <a:off x="7572396" y="5443534"/>
            <a:ext cx="1600" cy="414358"/>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 name="直線コネクタ 18"/>
          <p:cNvCxnSpPr/>
          <p:nvPr/>
        </p:nvCxnSpPr>
        <p:spPr>
          <a:xfrm rot="5400000">
            <a:off x="1476374" y="5643578"/>
            <a:ext cx="285752" cy="1588"/>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3" name="直線矢印コネクタ 22"/>
          <p:cNvCxnSpPr/>
          <p:nvPr/>
        </p:nvCxnSpPr>
        <p:spPr>
          <a:xfrm>
            <a:off x="1619250" y="5786454"/>
            <a:ext cx="5881708" cy="1588"/>
          </a:xfrm>
          <a:prstGeom prst="straightConnector1">
            <a:avLst/>
          </a:prstGeom>
          <a:ln w="19050">
            <a:solidFill>
              <a:srgbClr val="FF0000"/>
            </a:solidFill>
            <a:tailEnd type="none"/>
          </a:ln>
        </p:spPr>
        <p:style>
          <a:lnRef idx="1">
            <a:schemeClr val="accent1"/>
          </a:lnRef>
          <a:fillRef idx="0">
            <a:schemeClr val="accent1"/>
          </a:fillRef>
          <a:effectRef idx="0">
            <a:schemeClr val="accent1"/>
          </a:effectRef>
          <a:fontRef idx="minor">
            <a:schemeClr val="tx1"/>
          </a:fontRef>
        </p:style>
      </p:cxnSp>
      <p:cxnSp>
        <p:nvCxnSpPr>
          <p:cNvPr id="26" name="直線矢印コネクタ 25"/>
          <p:cNvCxnSpPr/>
          <p:nvPr/>
        </p:nvCxnSpPr>
        <p:spPr>
          <a:xfrm rot="5400000" flipH="1" flipV="1">
            <a:off x="3143240" y="5643578"/>
            <a:ext cx="285752" cy="1588"/>
          </a:xfrm>
          <a:prstGeom prst="straightConnector1">
            <a:avLst/>
          </a:prstGeom>
          <a:ln w="1905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27" name="直線矢印コネクタ 26"/>
          <p:cNvCxnSpPr/>
          <p:nvPr/>
        </p:nvCxnSpPr>
        <p:spPr>
          <a:xfrm rot="5400000" flipH="1" flipV="1">
            <a:off x="5715802" y="5643578"/>
            <a:ext cx="285752" cy="1588"/>
          </a:xfrm>
          <a:prstGeom prst="straightConnector1">
            <a:avLst/>
          </a:prstGeom>
          <a:ln w="1905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28" name="直線矢印コネクタ 27"/>
          <p:cNvCxnSpPr/>
          <p:nvPr/>
        </p:nvCxnSpPr>
        <p:spPr>
          <a:xfrm rot="5400000" flipH="1" flipV="1">
            <a:off x="7358876" y="5643578"/>
            <a:ext cx="285752" cy="1588"/>
          </a:xfrm>
          <a:prstGeom prst="straightConnector1">
            <a:avLst/>
          </a:prstGeom>
          <a:ln w="19050">
            <a:solidFill>
              <a:srgbClr val="FF0000"/>
            </a:solidFill>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コリジョン</a:t>
            </a:r>
            <a:endParaRPr kumimoji="1" lang="ja-JP" altLang="en-US" dirty="0"/>
          </a:p>
        </p:txBody>
      </p:sp>
      <p:sp>
        <p:nvSpPr>
          <p:cNvPr id="3" name="コンテンツ プレースホルダ 2"/>
          <p:cNvSpPr>
            <a:spLocks noGrp="1"/>
          </p:cNvSpPr>
          <p:nvPr>
            <p:ph idx="1"/>
          </p:nvPr>
        </p:nvSpPr>
        <p:spPr/>
        <p:txBody>
          <a:bodyPr/>
          <a:lstStyle/>
          <a:p>
            <a:r>
              <a:rPr kumimoji="1" lang="ja-JP" altLang="en-US" dirty="0" smtClean="0"/>
              <a:t>ブリッジによるコリジョンドメインの分割</a:t>
            </a:r>
            <a:endParaRPr kumimoji="1" lang="en-US" altLang="ja-JP" dirty="0" smtClean="0"/>
          </a:p>
          <a:p>
            <a:pPr lvl="1"/>
            <a:r>
              <a:rPr lang="en-US" altLang="ja-JP" dirty="0" smtClean="0"/>
              <a:t>B</a:t>
            </a:r>
            <a:r>
              <a:rPr lang="ja-JP" altLang="en-US" dirty="0" smtClean="0"/>
              <a:t>と</a:t>
            </a:r>
            <a:r>
              <a:rPr lang="en-US" altLang="ja-JP" dirty="0" smtClean="0"/>
              <a:t>C</a:t>
            </a:r>
            <a:r>
              <a:rPr lang="ja-JP" altLang="en-US" dirty="0" smtClean="0"/>
              <a:t>の間にブリッジが入ることによりコリジョンドメインが分割</a:t>
            </a:r>
            <a:endParaRPr lang="en-US" altLang="ja-JP" dirty="0" smtClean="0"/>
          </a:p>
          <a:p>
            <a:pPr lvl="1"/>
            <a:r>
              <a:rPr kumimoji="1" lang="en-US" altLang="ja-JP" dirty="0" smtClean="0"/>
              <a:t>A</a:t>
            </a:r>
            <a:r>
              <a:rPr kumimoji="1" lang="ja-JP" altLang="en-US" dirty="0" smtClean="0"/>
              <a:t>→</a:t>
            </a:r>
            <a:r>
              <a:rPr kumimoji="1" lang="en-US" altLang="ja-JP" dirty="0" smtClean="0"/>
              <a:t>B</a:t>
            </a:r>
            <a:r>
              <a:rPr kumimoji="1" lang="ja-JP" altLang="en-US" dirty="0" smtClean="0"/>
              <a:t>の通信と同時に</a:t>
            </a:r>
            <a:r>
              <a:rPr kumimoji="1" lang="en-US" altLang="ja-JP" dirty="0" smtClean="0"/>
              <a:t>C</a:t>
            </a:r>
            <a:r>
              <a:rPr kumimoji="1" lang="ja-JP" altLang="en-US" dirty="0" smtClean="0"/>
              <a:t>→</a:t>
            </a:r>
            <a:r>
              <a:rPr kumimoji="1" lang="en-US" altLang="ja-JP" dirty="0" smtClean="0"/>
              <a:t>D</a:t>
            </a:r>
            <a:r>
              <a:rPr kumimoji="1" lang="ja-JP" altLang="en-US" dirty="0" smtClean="0"/>
              <a:t>の通信が可能</a:t>
            </a:r>
            <a:endParaRPr kumimoji="1" lang="en-US" altLang="ja-JP" dirty="0" smtClean="0"/>
          </a:p>
          <a:p>
            <a:pPr lvl="1"/>
            <a:r>
              <a:rPr lang="ja-JP" altLang="en-US" dirty="0" smtClean="0"/>
              <a:t>もちろん</a:t>
            </a:r>
            <a:r>
              <a:rPr lang="en-US" altLang="ja-JP" dirty="0" smtClean="0"/>
              <a:t>A</a:t>
            </a:r>
            <a:r>
              <a:rPr lang="ja-JP" altLang="en-US" dirty="0" smtClean="0"/>
              <a:t>→</a:t>
            </a:r>
            <a:r>
              <a:rPr lang="en-US" altLang="ja-JP" dirty="0" smtClean="0"/>
              <a:t>C</a:t>
            </a:r>
            <a:r>
              <a:rPr lang="ja-JP" altLang="en-US" dirty="0" smtClean="0"/>
              <a:t>の通信も可能</a:t>
            </a:r>
            <a:endParaRPr kumimoji="1" lang="ja-JP" altLang="en-US" dirty="0"/>
          </a:p>
        </p:txBody>
      </p:sp>
      <p:cxnSp>
        <p:nvCxnSpPr>
          <p:cNvPr id="4" name="直線コネクタ 3"/>
          <p:cNvCxnSpPr/>
          <p:nvPr/>
        </p:nvCxnSpPr>
        <p:spPr>
          <a:xfrm>
            <a:off x="571472" y="5857892"/>
            <a:ext cx="7786742" cy="1588"/>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sp>
        <p:nvSpPr>
          <p:cNvPr id="5" name="正方形/長方形 4"/>
          <p:cNvSpPr/>
          <p:nvPr/>
        </p:nvSpPr>
        <p:spPr>
          <a:xfrm>
            <a:off x="500034" y="5786454"/>
            <a:ext cx="142876" cy="142876"/>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smtClean="0">
              <a:solidFill>
                <a:schemeClr val="tx1"/>
              </a:solidFill>
            </a:endParaRPr>
          </a:p>
        </p:txBody>
      </p:sp>
      <p:sp>
        <p:nvSpPr>
          <p:cNvPr id="6" name="正方形/長方形 5"/>
          <p:cNvSpPr/>
          <p:nvPr/>
        </p:nvSpPr>
        <p:spPr>
          <a:xfrm>
            <a:off x="8358214" y="5786454"/>
            <a:ext cx="142876" cy="142876"/>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smtClean="0">
              <a:solidFill>
                <a:schemeClr val="tx1"/>
              </a:solidFill>
            </a:endParaRPr>
          </a:p>
        </p:txBody>
      </p:sp>
      <p:sp>
        <p:nvSpPr>
          <p:cNvPr id="7" name="computr1"/>
          <p:cNvSpPr>
            <a:spLocks noEditPoints="1" noChangeArrowheads="1"/>
          </p:cNvSpPr>
          <p:nvPr/>
        </p:nvSpPr>
        <p:spPr bwMode="auto">
          <a:xfrm>
            <a:off x="1071538" y="4572008"/>
            <a:ext cx="854056" cy="871526"/>
          </a:xfrm>
          <a:custGeom>
            <a:avLst/>
            <a:gdLst>
              <a:gd name="T0" fmla="*/ 19535 w 21600"/>
              <a:gd name="T1" fmla="*/ 0 h 21600"/>
              <a:gd name="T2" fmla="*/ 10800 w 21600"/>
              <a:gd name="T3" fmla="*/ 0 h 21600"/>
              <a:gd name="T4" fmla="*/ 2065 w 21600"/>
              <a:gd name="T5" fmla="*/ 0 h 21600"/>
              <a:gd name="T6" fmla="*/ 0 w 21600"/>
              <a:gd name="T7" fmla="*/ 15388 h 21600"/>
              <a:gd name="T8" fmla="*/ 0 w 21600"/>
              <a:gd name="T9" fmla="*/ 21600 h 21600"/>
              <a:gd name="T10" fmla="*/ 10800 w 21600"/>
              <a:gd name="T11" fmla="*/ 21600 h 21600"/>
              <a:gd name="T12" fmla="*/ 21600 w 21600"/>
              <a:gd name="T13" fmla="*/ 21600 h 21600"/>
              <a:gd name="T14" fmla="*/ 21600 w 21600"/>
              <a:gd name="T15" fmla="*/ 15388 h 21600"/>
              <a:gd name="T16" fmla="*/ 19535 w 21600"/>
              <a:gd name="T17" fmla="*/ 13553 h 21600"/>
              <a:gd name="T18" fmla="*/ 2065 w 21600"/>
              <a:gd name="T19" fmla="*/ 13553 h 21600"/>
              <a:gd name="T20" fmla="*/ 2065 w 21600"/>
              <a:gd name="T21" fmla="*/ 6776 h 21600"/>
              <a:gd name="T22" fmla="*/ 19535 w 21600"/>
              <a:gd name="T23" fmla="*/ 6776 h 21600"/>
              <a:gd name="T24" fmla="*/ 0 w 21600"/>
              <a:gd name="T25" fmla="*/ 18494 h 21600"/>
              <a:gd name="T26" fmla="*/ 21600 w 21600"/>
              <a:gd name="T27" fmla="*/ 18494 h 21600"/>
              <a:gd name="T28" fmla="*/ 4923 w 21600"/>
              <a:gd name="T29" fmla="*/ 2541 h 21600"/>
              <a:gd name="T30" fmla="*/ 16756 w 21600"/>
              <a:gd name="T31" fmla="*/ 11153 h 216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T28" t="T29" r="T30" b="T31"/>
            <a:pathLst>
              <a:path w="21600" h="21600" extrusionOk="0">
                <a:moveTo>
                  <a:pt x="16994" y="15388"/>
                </a:moveTo>
                <a:lnTo>
                  <a:pt x="16994" y="13553"/>
                </a:lnTo>
                <a:lnTo>
                  <a:pt x="19535" y="13553"/>
                </a:lnTo>
                <a:lnTo>
                  <a:pt x="19535" y="10729"/>
                </a:lnTo>
                <a:lnTo>
                  <a:pt x="19535" y="6776"/>
                </a:lnTo>
                <a:lnTo>
                  <a:pt x="19535" y="0"/>
                </a:lnTo>
                <a:lnTo>
                  <a:pt x="10800" y="0"/>
                </a:lnTo>
                <a:lnTo>
                  <a:pt x="2065" y="0"/>
                </a:lnTo>
                <a:lnTo>
                  <a:pt x="2065" y="6776"/>
                </a:lnTo>
                <a:lnTo>
                  <a:pt x="2065" y="10729"/>
                </a:lnTo>
                <a:lnTo>
                  <a:pt x="2065" y="13553"/>
                </a:lnTo>
                <a:lnTo>
                  <a:pt x="4606" y="13553"/>
                </a:lnTo>
                <a:lnTo>
                  <a:pt x="4606" y="15388"/>
                </a:lnTo>
                <a:lnTo>
                  <a:pt x="0" y="15388"/>
                </a:lnTo>
                <a:lnTo>
                  <a:pt x="0" y="21600"/>
                </a:lnTo>
                <a:lnTo>
                  <a:pt x="10800" y="21600"/>
                </a:lnTo>
                <a:lnTo>
                  <a:pt x="21600" y="21600"/>
                </a:lnTo>
                <a:lnTo>
                  <a:pt x="21600" y="15388"/>
                </a:lnTo>
                <a:lnTo>
                  <a:pt x="16994" y="15388"/>
                </a:lnTo>
                <a:close/>
              </a:path>
              <a:path w="21600" h="21600" extrusionOk="0">
                <a:moveTo>
                  <a:pt x="4606" y="15388"/>
                </a:moveTo>
                <a:lnTo>
                  <a:pt x="4606" y="13553"/>
                </a:lnTo>
                <a:lnTo>
                  <a:pt x="16994" y="13553"/>
                </a:lnTo>
                <a:lnTo>
                  <a:pt x="16994" y="15388"/>
                </a:lnTo>
                <a:lnTo>
                  <a:pt x="4606" y="15388"/>
                </a:lnTo>
              </a:path>
              <a:path w="21600" h="21600" extrusionOk="0">
                <a:moveTo>
                  <a:pt x="4606" y="11294"/>
                </a:moveTo>
                <a:lnTo>
                  <a:pt x="4606" y="2259"/>
                </a:lnTo>
                <a:lnTo>
                  <a:pt x="16994" y="2259"/>
                </a:lnTo>
                <a:lnTo>
                  <a:pt x="16994" y="11294"/>
                </a:lnTo>
                <a:lnTo>
                  <a:pt x="4606" y="11294"/>
                </a:lnTo>
                <a:moveTo>
                  <a:pt x="13976" y="17082"/>
                </a:moveTo>
                <a:lnTo>
                  <a:pt x="13976" y="16376"/>
                </a:lnTo>
                <a:lnTo>
                  <a:pt x="20171" y="16376"/>
                </a:lnTo>
                <a:lnTo>
                  <a:pt x="20171" y="17082"/>
                </a:lnTo>
                <a:lnTo>
                  <a:pt x="13976" y="17082"/>
                </a:lnTo>
              </a:path>
            </a:pathLst>
          </a:custGeom>
          <a:solidFill>
            <a:srgbClr val="FFFFCC"/>
          </a:solidFill>
          <a:ln w="9525">
            <a:solidFill>
              <a:srgbClr val="000000"/>
            </a:solidFill>
            <a:miter lim="800000"/>
            <a:headEnd/>
            <a:tailEnd/>
          </a:ln>
          <a:effectLst/>
        </p:spPr>
        <p:txBody>
          <a:bodyPr vert="horz" wrap="square" lIns="91440" tIns="45720" rIns="91440" bIns="45720" numCol="1" anchor="t" anchorCtr="0" compatLnSpc="1">
            <a:prstTxWarp prst="textNoShape">
              <a:avLst/>
            </a:prstTxWarp>
          </a:bodyPr>
          <a:lstStyle/>
          <a:p>
            <a:r>
              <a:rPr lang="en-US" altLang="ja-JP" dirty="0" smtClean="0"/>
              <a:t>A</a:t>
            </a:r>
            <a:endParaRPr lang="ja-JP" altLang="en-US" dirty="0"/>
          </a:p>
        </p:txBody>
      </p:sp>
      <p:sp>
        <p:nvSpPr>
          <p:cNvPr id="8" name="computr1"/>
          <p:cNvSpPr>
            <a:spLocks noEditPoints="1" noChangeArrowheads="1"/>
          </p:cNvSpPr>
          <p:nvPr/>
        </p:nvSpPr>
        <p:spPr bwMode="auto">
          <a:xfrm>
            <a:off x="2789250" y="4572008"/>
            <a:ext cx="854056" cy="871526"/>
          </a:xfrm>
          <a:custGeom>
            <a:avLst/>
            <a:gdLst>
              <a:gd name="T0" fmla="*/ 19535 w 21600"/>
              <a:gd name="T1" fmla="*/ 0 h 21600"/>
              <a:gd name="T2" fmla="*/ 10800 w 21600"/>
              <a:gd name="T3" fmla="*/ 0 h 21600"/>
              <a:gd name="T4" fmla="*/ 2065 w 21600"/>
              <a:gd name="T5" fmla="*/ 0 h 21600"/>
              <a:gd name="T6" fmla="*/ 0 w 21600"/>
              <a:gd name="T7" fmla="*/ 15388 h 21600"/>
              <a:gd name="T8" fmla="*/ 0 w 21600"/>
              <a:gd name="T9" fmla="*/ 21600 h 21600"/>
              <a:gd name="T10" fmla="*/ 10800 w 21600"/>
              <a:gd name="T11" fmla="*/ 21600 h 21600"/>
              <a:gd name="T12" fmla="*/ 21600 w 21600"/>
              <a:gd name="T13" fmla="*/ 21600 h 21600"/>
              <a:gd name="T14" fmla="*/ 21600 w 21600"/>
              <a:gd name="T15" fmla="*/ 15388 h 21600"/>
              <a:gd name="T16" fmla="*/ 19535 w 21600"/>
              <a:gd name="T17" fmla="*/ 13553 h 21600"/>
              <a:gd name="T18" fmla="*/ 2065 w 21600"/>
              <a:gd name="T19" fmla="*/ 13553 h 21600"/>
              <a:gd name="T20" fmla="*/ 2065 w 21600"/>
              <a:gd name="T21" fmla="*/ 6776 h 21600"/>
              <a:gd name="T22" fmla="*/ 19535 w 21600"/>
              <a:gd name="T23" fmla="*/ 6776 h 21600"/>
              <a:gd name="T24" fmla="*/ 0 w 21600"/>
              <a:gd name="T25" fmla="*/ 18494 h 21600"/>
              <a:gd name="T26" fmla="*/ 21600 w 21600"/>
              <a:gd name="T27" fmla="*/ 18494 h 21600"/>
              <a:gd name="T28" fmla="*/ 4923 w 21600"/>
              <a:gd name="T29" fmla="*/ 2541 h 21600"/>
              <a:gd name="T30" fmla="*/ 16756 w 21600"/>
              <a:gd name="T31" fmla="*/ 11153 h 216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T28" t="T29" r="T30" b="T31"/>
            <a:pathLst>
              <a:path w="21600" h="21600" extrusionOk="0">
                <a:moveTo>
                  <a:pt x="16994" y="15388"/>
                </a:moveTo>
                <a:lnTo>
                  <a:pt x="16994" y="13553"/>
                </a:lnTo>
                <a:lnTo>
                  <a:pt x="19535" y="13553"/>
                </a:lnTo>
                <a:lnTo>
                  <a:pt x="19535" y="10729"/>
                </a:lnTo>
                <a:lnTo>
                  <a:pt x="19535" y="6776"/>
                </a:lnTo>
                <a:lnTo>
                  <a:pt x="19535" y="0"/>
                </a:lnTo>
                <a:lnTo>
                  <a:pt x="10800" y="0"/>
                </a:lnTo>
                <a:lnTo>
                  <a:pt x="2065" y="0"/>
                </a:lnTo>
                <a:lnTo>
                  <a:pt x="2065" y="6776"/>
                </a:lnTo>
                <a:lnTo>
                  <a:pt x="2065" y="10729"/>
                </a:lnTo>
                <a:lnTo>
                  <a:pt x="2065" y="13553"/>
                </a:lnTo>
                <a:lnTo>
                  <a:pt x="4606" y="13553"/>
                </a:lnTo>
                <a:lnTo>
                  <a:pt x="4606" y="15388"/>
                </a:lnTo>
                <a:lnTo>
                  <a:pt x="0" y="15388"/>
                </a:lnTo>
                <a:lnTo>
                  <a:pt x="0" y="21600"/>
                </a:lnTo>
                <a:lnTo>
                  <a:pt x="10800" y="21600"/>
                </a:lnTo>
                <a:lnTo>
                  <a:pt x="21600" y="21600"/>
                </a:lnTo>
                <a:lnTo>
                  <a:pt x="21600" y="15388"/>
                </a:lnTo>
                <a:lnTo>
                  <a:pt x="16994" y="15388"/>
                </a:lnTo>
                <a:close/>
              </a:path>
              <a:path w="21600" h="21600" extrusionOk="0">
                <a:moveTo>
                  <a:pt x="4606" y="15388"/>
                </a:moveTo>
                <a:lnTo>
                  <a:pt x="4606" y="13553"/>
                </a:lnTo>
                <a:lnTo>
                  <a:pt x="16994" y="13553"/>
                </a:lnTo>
                <a:lnTo>
                  <a:pt x="16994" y="15388"/>
                </a:lnTo>
                <a:lnTo>
                  <a:pt x="4606" y="15388"/>
                </a:lnTo>
              </a:path>
              <a:path w="21600" h="21600" extrusionOk="0">
                <a:moveTo>
                  <a:pt x="4606" y="11294"/>
                </a:moveTo>
                <a:lnTo>
                  <a:pt x="4606" y="2259"/>
                </a:lnTo>
                <a:lnTo>
                  <a:pt x="16994" y="2259"/>
                </a:lnTo>
                <a:lnTo>
                  <a:pt x="16994" y="11294"/>
                </a:lnTo>
                <a:lnTo>
                  <a:pt x="4606" y="11294"/>
                </a:lnTo>
                <a:moveTo>
                  <a:pt x="13976" y="17082"/>
                </a:moveTo>
                <a:lnTo>
                  <a:pt x="13976" y="16376"/>
                </a:lnTo>
                <a:lnTo>
                  <a:pt x="20171" y="16376"/>
                </a:lnTo>
                <a:lnTo>
                  <a:pt x="20171" y="17082"/>
                </a:lnTo>
                <a:lnTo>
                  <a:pt x="13976" y="17082"/>
                </a:lnTo>
              </a:path>
            </a:pathLst>
          </a:custGeom>
          <a:solidFill>
            <a:srgbClr val="FFFFCC"/>
          </a:solidFill>
          <a:ln w="9525">
            <a:solidFill>
              <a:srgbClr val="000000"/>
            </a:solidFill>
            <a:miter lim="800000"/>
            <a:headEnd/>
            <a:tailEnd/>
          </a:ln>
          <a:effectLst/>
        </p:spPr>
        <p:txBody>
          <a:bodyPr vert="horz" wrap="square" lIns="91440" tIns="45720" rIns="91440" bIns="45720" numCol="1" anchor="t" anchorCtr="0" compatLnSpc="1">
            <a:prstTxWarp prst="textNoShape">
              <a:avLst/>
            </a:prstTxWarp>
          </a:bodyPr>
          <a:lstStyle/>
          <a:p>
            <a:r>
              <a:rPr lang="en-US" altLang="ja-JP" dirty="0" smtClean="0"/>
              <a:t>B</a:t>
            </a:r>
            <a:endParaRPr lang="ja-JP" altLang="en-US" dirty="0"/>
          </a:p>
        </p:txBody>
      </p:sp>
      <p:sp>
        <p:nvSpPr>
          <p:cNvPr id="9" name="computr1"/>
          <p:cNvSpPr>
            <a:spLocks noEditPoints="1" noChangeArrowheads="1"/>
          </p:cNvSpPr>
          <p:nvPr/>
        </p:nvSpPr>
        <p:spPr bwMode="auto">
          <a:xfrm>
            <a:off x="5361018" y="4572008"/>
            <a:ext cx="854056" cy="871526"/>
          </a:xfrm>
          <a:custGeom>
            <a:avLst/>
            <a:gdLst>
              <a:gd name="T0" fmla="*/ 19535 w 21600"/>
              <a:gd name="T1" fmla="*/ 0 h 21600"/>
              <a:gd name="T2" fmla="*/ 10800 w 21600"/>
              <a:gd name="T3" fmla="*/ 0 h 21600"/>
              <a:gd name="T4" fmla="*/ 2065 w 21600"/>
              <a:gd name="T5" fmla="*/ 0 h 21600"/>
              <a:gd name="T6" fmla="*/ 0 w 21600"/>
              <a:gd name="T7" fmla="*/ 15388 h 21600"/>
              <a:gd name="T8" fmla="*/ 0 w 21600"/>
              <a:gd name="T9" fmla="*/ 21600 h 21600"/>
              <a:gd name="T10" fmla="*/ 10800 w 21600"/>
              <a:gd name="T11" fmla="*/ 21600 h 21600"/>
              <a:gd name="T12" fmla="*/ 21600 w 21600"/>
              <a:gd name="T13" fmla="*/ 21600 h 21600"/>
              <a:gd name="T14" fmla="*/ 21600 w 21600"/>
              <a:gd name="T15" fmla="*/ 15388 h 21600"/>
              <a:gd name="T16" fmla="*/ 19535 w 21600"/>
              <a:gd name="T17" fmla="*/ 13553 h 21600"/>
              <a:gd name="T18" fmla="*/ 2065 w 21600"/>
              <a:gd name="T19" fmla="*/ 13553 h 21600"/>
              <a:gd name="T20" fmla="*/ 2065 w 21600"/>
              <a:gd name="T21" fmla="*/ 6776 h 21600"/>
              <a:gd name="T22" fmla="*/ 19535 w 21600"/>
              <a:gd name="T23" fmla="*/ 6776 h 21600"/>
              <a:gd name="T24" fmla="*/ 0 w 21600"/>
              <a:gd name="T25" fmla="*/ 18494 h 21600"/>
              <a:gd name="T26" fmla="*/ 21600 w 21600"/>
              <a:gd name="T27" fmla="*/ 18494 h 21600"/>
              <a:gd name="T28" fmla="*/ 4923 w 21600"/>
              <a:gd name="T29" fmla="*/ 2541 h 21600"/>
              <a:gd name="T30" fmla="*/ 16756 w 21600"/>
              <a:gd name="T31" fmla="*/ 11153 h 216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T28" t="T29" r="T30" b="T31"/>
            <a:pathLst>
              <a:path w="21600" h="21600" extrusionOk="0">
                <a:moveTo>
                  <a:pt x="16994" y="15388"/>
                </a:moveTo>
                <a:lnTo>
                  <a:pt x="16994" y="13553"/>
                </a:lnTo>
                <a:lnTo>
                  <a:pt x="19535" y="13553"/>
                </a:lnTo>
                <a:lnTo>
                  <a:pt x="19535" y="10729"/>
                </a:lnTo>
                <a:lnTo>
                  <a:pt x="19535" y="6776"/>
                </a:lnTo>
                <a:lnTo>
                  <a:pt x="19535" y="0"/>
                </a:lnTo>
                <a:lnTo>
                  <a:pt x="10800" y="0"/>
                </a:lnTo>
                <a:lnTo>
                  <a:pt x="2065" y="0"/>
                </a:lnTo>
                <a:lnTo>
                  <a:pt x="2065" y="6776"/>
                </a:lnTo>
                <a:lnTo>
                  <a:pt x="2065" y="10729"/>
                </a:lnTo>
                <a:lnTo>
                  <a:pt x="2065" y="13553"/>
                </a:lnTo>
                <a:lnTo>
                  <a:pt x="4606" y="13553"/>
                </a:lnTo>
                <a:lnTo>
                  <a:pt x="4606" y="15388"/>
                </a:lnTo>
                <a:lnTo>
                  <a:pt x="0" y="15388"/>
                </a:lnTo>
                <a:lnTo>
                  <a:pt x="0" y="21600"/>
                </a:lnTo>
                <a:lnTo>
                  <a:pt x="10800" y="21600"/>
                </a:lnTo>
                <a:lnTo>
                  <a:pt x="21600" y="21600"/>
                </a:lnTo>
                <a:lnTo>
                  <a:pt x="21600" y="15388"/>
                </a:lnTo>
                <a:lnTo>
                  <a:pt x="16994" y="15388"/>
                </a:lnTo>
                <a:close/>
              </a:path>
              <a:path w="21600" h="21600" extrusionOk="0">
                <a:moveTo>
                  <a:pt x="4606" y="15388"/>
                </a:moveTo>
                <a:lnTo>
                  <a:pt x="4606" y="13553"/>
                </a:lnTo>
                <a:lnTo>
                  <a:pt x="16994" y="13553"/>
                </a:lnTo>
                <a:lnTo>
                  <a:pt x="16994" y="15388"/>
                </a:lnTo>
                <a:lnTo>
                  <a:pt x="4606" y="15388"/>
                </a:lnTo>
              </a:path>
              <a:path w="21600" h="21600" extrusionOk="0">
                <a:moveTo>
                  <a:pt x="4606" y="11294"/>
                </a:moveTo>
                <a:lnTo>
                  <a:pt x="4606" y="2259"/>
                </a:lnTo>
                <a:lnTo>
                  <a:pt x="16994" y="2259"/>
                </a:lnTo>
                <a:lnTo>
                  <a:pt x="16994" y="11294"/>
                </a:lnTo>
                <a:lnTo>
                  <a:pt x="4606" y="11294"/>
                </a:lnTo>
                <a:moveTo>
                  <a:pt x="13976" y="17082"/>
                </a:moveTo>
                <a:lnTo>
                  <a:pt x="13976" y="16376"/>
                </a:lnTo>
                <a:lnTo>
                  <a:pt x="20171" y="16376"/>
                </a:lnTo>
                <a:lnTo>
                  <a:pt x="20171" y="17082"/>
                </a:lnTo>
                <a:lnTo>
                  <a:pt x="13976" y="17082"/>
                </a:lnTo>
              </a:path>
            </a:pathLst>
          </a:custGeom>
          <a:solidFill>
            <a:srgbClr val="FFFFCC"/>
          </a:solidFill>
          <a:ln w="9525">
            <a:solidFill>
              <a:srgbClr val="000000"/>
            </a:solidFill>
            <a:miter lim="800000"/>
            <a:headEnd/>
            <a:tailEnd/>
          </a:ln>
          <a:effectLst/>
        </p:spPr>
        <p:txBody>
          <a:bodyPr vert="horz" wrap="square" lIns="91440" tIns="45720" rIns="91440" bIns="45720" numCol="1" anchor="t" anchorCtr="0" compatLnSpc="1">
            <a:prstTxWarp prst="textNoShape">
              <a:avLst/>
            </a:prstTxWarp>
          </a:bodyPr>
          <a:lstStyle/>
          <a:p>
            <a:r>
              <a:rPr lang="en-US" altLang="ja-JP" dirty="0" smtClean="0"/>
              <a:t>C</a:t>
            </a:r>
            <a:endParaRPr lang="ja-JP" altLang="en-US" dirty="0"/>
          </a:p>
        </p:txBody>
      </p:sp>
      <p:sp>
        <p:nvSpPr>
          <p:cNvPr id="10" name="computr1"/>
          <p:cNvSpPr>
            <a:spLocks noEditPoints="1" noChangeArrowheads="1"/>
          </p:cNvSpPr>
          <p:nvPr/>
        </p:nvSpPr>
        <p:spPr bwMode="auto">
          <a:xfrm>
            <a:off x="7143768" y="4572008"/>
            <a:ext cx="854056" cy="871526"/>
          </a:xfrm>
          <a:custGeom>
            <a:avLst/>
            <a:gdLst>
              <a:gd name="T0" fmla="*/ 19535 w 21600"/>
              <a:gd name="T1" fmla="*/ 0 h 21600"/>
              <a:gd name="T2" fmla="*/ 10800 w 21600"/>
              <a:gd name="T3" fmla="*/ 0 h 21600"/>
              <a:gd name="T4" fmla="*/ 2065 w 21600"/>
              <a:gd name="T5" fmla="*/ 0 h 21600"/>
              <a:gd name="T6" fmla="*/ 0 w 21600"/>
              <a:gd name="T7" fmla="*/ 15388 h 21600"/>
              <a:gd name="T8" fmla="*/ 0 w 21600"/>
              <a:gd name="T9" fmla="*/ 21600 h 21600"/>
              <a:gd name="T10" fmla="*/ 10800 w 21600"/>
              <a:gd name="T11" fmla="*/ 21600 h 21600"/>
              <a:gd name="T12" fmla="*/ 21600 w 21600"/>
              <a:gd name="T13" fmla="*/ 21600 h 21600"/>
              <a:gd name="T14" fmla="*/ 21600 w 21600"/>
              <a:gd name="T15" fmla="*/ 15388 h 21600"/>
              <a:gd name="T16" fmla="*/ 19535 w 21600"/>
              <a:gd name="T17" fmla="*/ 13553 h 21600"/>
              <a:gd name="T18" fmla="*/ 2065 w 21600"/>
              <a:gd name="T19" fmla="*/ 13553 h 21600"/>
              <a:gd name="T20" fmla="*/ 2065 w 21600"/>
              <a:gd name="T21" fmla="*/ 6776 h 21600"/>
              <a:gd name="T22" fmla="*/ 19535 w 21600"/>
              <a:gd name="T23" fmla="*/ 6776 h 21600"/>
              <a:gd name="T24" fmla="*/ 0 w 21600"/>
              <a:gd name="T25" fmla="*/ 18494 h 21600"/>
              <a:gd name="T26" fmla="*/ 21600 w 21600"/>
              <a:gd name="T27" fmla="*/ 18494 h 21600"/>
              <a:gd name="T28" fmla="*/ 4923 w 21600"/>
              <a:gd name="T29" fmla="*/ 2541 h 21600"/>
              <a:gd name="T30" fmla="*/ 16756 w 21600"/>
              <a:gd name="T31" fmla="*/ 11153 h 216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T28" t="T29" r="T30" b="T31"/>
            <a:pathLst>
              <a:path w="21600" h="21600" extrusionOk="0">
                <a:moveTo>
                  <a:pt x="16994" y="15388"/>
                </a:moveTo>
                <a:lnTo>
                  <a:pt x="16994" y="13553"/>
                </a:lnTo>
                <a:lnTo>
                  <a:pt x="19535" y="13553"/>
                </a:lnTo>
                <a:lnTo>
                  <a:pt x="19535" y="10729"/>
                </a:lnTo>
                <a:lnTo>
                  <a:pt x="19535" y="6776"/>
                </a:lnTo>
                <a:lnTo>
                  <a:pt x="19535" y="0"/>
                </a:lnTo>
                <a:lnTo>
                  <a:pt x="10800" y="0"/>
                </a:lnTo>
                <a:lnTo>
                  <a:pt x="2065" y="0"/>
                </a:lnTo>
                <a:lnTo>
                  <a:pt x="2065" y="6776"/>
                </a:lnTo>
                <a:lnTo>
                  <a:pt x="2065" y="10729"/>
                </a:lnTo>
                <a:lnTo>
                  <a:pt x="2065" y="13553"/>
                </a:lnTo>
                <a:lnTo>
                  <a:pt x="4606" y="13553"/>
                </a:lnTo>
                <a:lnTo>
                  <a:pt x="4606" y="15388"/>
                </a:lnTo>
                <a:lnTo>
                  <a:pt x="0" y="15388"/>
                </a:lnTo>
                <a:lnTo>
                  <a:pt x="0" y="21600"/>
                </a:lnTo>
                <a:lnTo>
                  <a:pt x="10800" y="21600"/>
                </a:lnTo>
                <a:lnTo>
                  <a:pt x="21600" y="21600"/>
                </a:lnTo>
                <a:lnTo>
                  <a:pt x="21600" y="15388"/>
                </a:lnTo>
                <a:lnTo>
                  <a:pt x="16994" y="15388"/>
                </a:lnTo>
                <a:close/>
              </a:path>
              <a:path w="21600" h="21600" extrusionOk="0">
                <a:moveTo>
                  <a:pt x="4606" y="15388"/>
                </a:moveTo>
                <a:lnTo>
                  <a:pt x="4606" y="13553"/>
                </a:lnTo>
                <a:lnTo>
                  <a:pt x="16994" y="13553"/>
                </a:lnTo>
                <a:lnTo>
                  <a:pt x="16994" y="15388"/>
                </a:lnTo>
                <a:lnTo>
                  <a:pt x="4606" y="15388"/>
                </a:lnTo>
              </a:path>
              <a:path w="21600" h="21600" extrusionOk="0">
                <a:moveTo>
                  <a:pt x="4606" y="11294"/>
                </a:moveTo>
                <a:lnTo>
                  <a:pt x="4606" y="2259"/>
                </a:lnTo>
                <a:lnTo>
                  <a:pt x="16994" y="2259"/>
                </a:lnTo>
                <a:lnTo>
                  <a:pt x="16994" y="11294"/>
                </a:lnTo>
                <a:lnTo>
                  <a:pt x="4606" y="11294"/>
                </a:lnTo>
                <a:moveTo>
                  <a:pt x="13976" y="17082"/>
                </a:moveTo>
                <a:lnTo>
                  <a:pt x="13976" y="16376"/>
                </a:lnTo>
                <a:lnTo>
                  <a:pt x="20171" y="16376"/>
                </a:lnTo>
                <a:lnTo>
                  <a:pt x="20171" y="17082"/>
                </a:lnTo>
                <a:lnTo>
                  <a:pt x="13976" y="17082"/>
                </a:lnTo>
              </a:path>
            </a:pathLst>
          </a:custGeom>
          <a:solidFill>
            <a:srgbClr val="FFFFCC"/>
          </a:solidFill>
          <a:ln w="9525">
            <a:solidFill>
              <a:srgbClr val="000000"/>
            </a:solidFill>
            <a:miter lim="800000"/>
            <a:headEnd/>
            <a:tailEnd/>
          </a:ln>
          <a:effectLst/>
        </p:spPr>
        <p:txBody>
          <a:bodyPr vert="horz" wrap="square" lIns="91440" tIns="45720" rIns="91440" bIns="45720" numCol="1" anchor="t" anchorCtr="0" compatLnSpc="1">
            <a:prstTxWarp prst="textNoShape">
              <a:avLst/>
            </a:prstTxWarp>
          </a:bodyPr>
          <a:lstStyle/>
          <a:p>
            <a:r>
              <a:rPr lang="en-US" altLang="ja-JP" dirty="0" smtClean="0"/>
              <a:t>D</a:t>
            </a:r>
            <a:endParaRPr lang="ja-JP" altLang="en-US" dirty="0"/>
          </a:p>
        </p:txBody>
      </p:sp>
      <p:cxnSp>
        <p:nvCxnSpPr>
          <p:cNvPr id="11" name="直線コネクタ 10"/>
          <p:cNvCxnSpPr>
            <a:stCxn id="7" idx="5"/>
          </p:cNvCxnSpPr>
          <p:nvPr/>
        </p:nvCxnSpPr>
        <p:spPr>
          <a:xfrm>
            <a:off x="1498566" y="5443534"/>
            <a:ext cx="1600" cy="414358"/>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 name="直線コネクタ 11"/>
          <p:cNvCxnSpPr/>
          <p:nvPr/>
        </p:nvCxnSpPr>
        <p:spPr>
          <a:xfrm>
            <a:off x="3214678" y="5443534"/>
            <a:ext cx="1600" cy="414358"/>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 name="直線コネクタ 12"/>
          <p:cNvCxnSpPr/>
          <p:nvPr/>
        </p:nvCxnSpPr>
        <p:spPr>
          <a:xfrm>
            <a:off x="5786446" y="5443534"/>
            <a:ext cx="1600" cy="414358"/>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 name="直線コネクタ 13"/>
          <p:cNvCxnSpPr/>
          <p:nvPr/>
        </p:nvCxnSpPr>
        <p:spPr>
          <a:xfrm>
            <a:off x="7572396" y="5443534"/>
            <a:ext cx="1600" cy="414358"/>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 name="直線コネクタ 14"/>
          <p:cNvCxnSpPr/>
          <p:nvPr/>
        </p:nvCxnSpPr>
        <p:spPr>
          <a:xfrm rot="5400000">
            <a:off x="1476374" y="5643578"/>
            <a:ext cx="285752" cy="1588"/>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6" name="直線矢印コネクタ 15"/>
          <p:cNvCxnSpPr/>
          <p:nvPr/>
        </p:nvCxnSpPr>
        <p:spPr>
          <a:xfrm>
            <a:off x="1619250" y="5786454"/>
            <a:ext cx="1666866" cy="1588"/>
          </a:xfrm>
          <a:prstGeom prst="straightConnector1">
            <a:avLst/>
          </a:prstGeom>
          <a:ln w="19050">
            <a:solidFill>
              <a:srgbClr val="FF0000"/>
            </a:solidFill>
            <a:tailEnd type="none"/>
          </a:ln>
        </p:spPr>
        <p:style>
          <a:lnRef idx="1">
            <a:schemeClr val="accent1"/>
          </a:lnRef>
          <a:fillRef idx="0">
            <a:schemeClr val="accent1"/>
          </a:fillRef>
          <a:effectRef idx="0">
            <a:schemeClr val="accent1"/>
          </a:effectRef>
          <a:fontRef idx="minor">
            <a:schemeClr val="tx1"/>
          </a:fontRef>
        </p:style>
      </p:cxnSp>
      <p:cxnSp>
        <p:nvCxnSpPr>
          <p:cNvPr id="17" name="直線矢印コネクタ 16"/>
          <p:cNvCxnSpPr/>
          <p:nvPr/>
        </p:nvCxnSpPr>
        <p:spPr>
          <a:xfrm rot="5400000" flipH="1" flipV="1">
            <a:off x="3143240" y="5643578"/>
            <a:ext cx="285752" cy="1588"/>
          </a:xfrm>
          <a:prstGeom prst="straightConnector1">
            <a:avLst/>
          </a:prstGeom>
          <a:ln w="1905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19" name="直線矢印コネクタ 18"/>
          <p:cNvCxnSpPr/>
          <p:nvPr/>
        </p:nvCxnSpPr>
        <p:spPr>
          <a:xfrm rot="5400000" flipH="1" flipV="1">
            <a:off x="7500163" y="5643578"/>
            <a:ext cx="285752" cy="1588"/>
          </a:xfrm>
          <a:prstGeom prst="straightConnector1">
            <a:avLst/>
          </a:prstGeom>
          <a:ln w="19050">
            <a:solidFill>
              <a:srgbClr val="FF0000"/>
            </a:solidFill>
            <a:tailEnd type="arrow"/>
          </a:ln>
        </p:spPr>
        <p:style>
          <a:lnRef idx="1">
            <a:schemeClr val="accent1"/>
          </a:lnRef>
          <a:fillRef idx="0">
            <a:schemeClr val="accent1"/>
          </a:fillRef>
          <a:effectRef idx="0">
            <a:schemeClr val="accent1"/>
          </a:effectRef>
          <a:fontRef idx="minor">
            <a:schemeClr val="tx1"/>
          </a:fontRef>
        </p:style>
      </p:cxnSp>
      <p:pic>
        <p:nvPicPr>
          <p:cNvPr id="20" name="Picture 26"/>
          <p:cNvPicPr>
            <a:picLocks noChangeAspect="1" noChangeArrowheads="1"/>
          </p:cNvPicPr>
          <p:nvPr/>
        </p:nvPicPr>
        <p:blipFill>
          <a:blip r:embed="rId2"/>
          <a:srcRect/>
          <a:stretch>
            <a:fillRect/>
          </a:stretch>
        </p:blipFill>
        <p:spPr bwMode="auto">
          <a:xfrm>
            <a:off x="3929058" y="5259404"/>
            <a:ext cx="1056220" cy="741364"/>
          </a:xfrm>
          <a:prstGeom prst="rect">
            <a:avLst/>
          </a:prstGeom>
          <a:noFill/>
          <a:ln w="9525">
            <a:noFill/>
            <a:miter lim="800000"/>
            <a:headEnd/>
            <a:tailEnd/>
          </a:ln>
          <a:effectLst/>
        </p:spPr>
      </p:pic>
      <p:cxnSp>
        <p:nvCxnSpPr>
          <p:cNvPr id="22" name="直線コネクタ 21"/>
          <p:cNvCxnSpPr/>
          <p:nvPr/>
        </p:nvCxnSpPr>
        <p:spPr>
          <a:xfrm rot="5400000">
            <a:off x="5715008" y="5643578"/>
            <a:ext cx="285752" cy="1588"/>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3" name="直線矢印コネクタ 22"/>
          <p:cNvCxnSpPr/>
          <p:nvPr/>
        </p:nvCxnSpPr>
        <p:spPr>
          <a:xfrm>
            <a:off x="5857884" y="5786454"/>
            <a:ext cx="1785950" cy="1588"/>
          </a:xfrm>
          <a:prstGeom prst="straightConnector1">
            <a:avLst/>
          </a:prstGeom>
          <a:ln w="19050">
            <a:solidFill>
              <a:srgbClr val="FF0000"/>
            </a:solidFill>
            <a:tailEnd type="none"/>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コリジョン</a:t>
            </a:r>
            <a:endParaRPr kumimoji="1" lang="ja-JP" altLang="en-US" dirty="0"/>
          </a:p>
        </p:txBody>
      </p:sp>
      <p:sp>
        <p:nvSpPr>
          <p:cNvPr id="3" name="コンテンツ プレースホルダ 2"/>
          <p:cNvSpPr>
            <a:spLocks noGrp="1"/>
          </p:cNvSpPr>
          <p:nvPr>
            <p:ph idx="1"/>
          </p:nvPr>
        </p:nvSpPr>
        <p:spPr/>
        <p:txBody>
          <a:bodyPr/>
          <a:lstStyle/>
          <a:p>
            <a:r>
              <a:rPr kumimoji="1" lang="ja-JP" altLang="en-US" dirty="0" smtClean="0"/>
              <a:t>スイッチングハブによる全二重通信</a:t>
            </a:r>
            <a:endParaRPr kumimoji="1" lang="en-US" altLang="ja-JP" dirty="0" smtClean="0"/>
          </a:p>
          <a:p>
            <a:pPr lvl="1"/>
            <a:r>
              <a:rPr kumimoji="1" lang="ja-JP" altLang="en-US" dirty="0" smtClean="0"/>
              <a:t>今までの説明は通信メディアを各ノードで共有していたためどうしても半二重通信となる。</a:t>
            </a:r>
            <a:endParaRPr kumimoji="1" lang="en-US" altLang="ja-JP" dirty="0" smtClean="0"/>
          </a:p>
          <a:p>
            <a:pPr lvl="1"/>
            <a:r>
              <a:rPr lang="ja-JP" altLang="en-US" dirty="0" smtClean="0"/>
              <a:t>次の３つの条件をそろえることで全二重通信可能</a:t>
            </a:r>
            <a:endParaRPr lang="en-US" altLang="ja-JP" dirty="0" smtClean="0"/>
          </a:p>
          <a:p>
            <a:pPr lvl="2"/>
            <a:r>
              <a:rPr lang="ja-JP" altLang="en-US" dirty="0" smtClean="0"/>
              <a:t>各ノードが送受信ポートを持つ</a:t>
            </a:r>
            <a:endParaRPr lang="en-US" altLang="ja-JP" dirty="0" smtClean="0"/>
          </a:p>
          <a:p>
            <a:pPr lvl="2"/>
            <a:r>
              <a:rPr lang="ja-JP" altLang="en-US" dirty="0" smtClean="0"/>
              <a:t>コリジョンドメインをハブと各ノードに限定</a:t>
            </a:r>
            <a:endParaRPr lang="en-US" altLang="ja-JP" dirty="0" smtClean="0"/>
          </a:p>
          <a:p>
            <a:pPr lvl="2"/>
            <a:r>
              <a:rPr lang="ja-JP" altLang="en-US" dirty="0" smtClean="0"/>
              <a:t>ハブの中でそれぞれのノード間通信をスイッチング</a:t>
            </a:r>
            <a:endParaRPr lang="en-US" altLang="ja-JP" dirty="0" smtClean="0"/>
          </a:p>
          <a:p>
            <a:endParaRPr kumimoji="1" lang="en-US" altLang="ja-JP" dirty="0" smtClean="0"/>
          </a:p>
          <a:p>
            <a:r>
              <a:rPr lang="ja-JP" altLang="en-US" dirty="0" smtClean="0"/>
              <a:t>スイッチを利用して完全に全二重通信にしてしまうと</a:t>
            </a:r>
            <a:r>
              <a:rPr lang="en-US" altLang="ja-JP" dirty="0" smtClean="0"/>
              <a:t>CSMA/CD</a:t>
            </a:r>
            <a:r>
              <a:rPr lang="ja-JP" altLang="en-US" dirty="0" smtClean="0"/>
              <a:t>は実質的に使わなくなる。</a:t>
            </a:r>
            <a:endParaRPr kumimoji="1" lang="ja-JP" altLang="en-US" dirty="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コリジョン</a:t>
            </a:r>
            <a:endParaRPr kumimoji="1" lang="ja-JP" altLang="en-US" dirty="0"/>
          </a:p>
        </p:txBody>
      </p:sp>
      <p:sp>
        <p:nvSpPr>
          <p:cNvPr id="4" name="computr1"/>
          <p:cNvSpPr>
            <a:spLocks noEditPoints="1" noChangeArrowheads="1"/>
          </p:cNvSpPr>
          <p:nvPr/>
        </p:nvSpPr>
        <p:spPr bwMode="auto">
          <a:xfrm>
            <a:off x="1071538" y="4572008"/>
            <a:ext cx="854056" cy="871526"/>
          </a:xfrm>
          <a:custGeom>
            <a:avLst/>
            <a:gdLst>
              <a:gd name="T0" fmla="*/ 19535 w 21600"/>
              <a:gd name="T1" fmla="*/ 0 h 21600"/>
              <a:gd name="T2" fmla="*/ 10800 w 21600"/>
              <a:gd name="T3" fmla="*/ 0 h 21600"/>
              <a:gd name="T4" fmla="*/ 2065 w 21600"/>
              <a:gd name="T5" fmla="*/ 0 h 21600"/>
              <a:gd name="T6" fmla="*/ 0 w 21600"/>
              <a:gd name="T7" fmla="*/ 15388 h 21600"/>
              <a:gd name="T8" fmla="*/ 0 w 21600"/>
              <a:gd name="T9" fmla="*/ 21600 h 21600"/>
              <a:gd name="T10" fmla="*/ 10800 w 21600"/>
              <a:gd name="T11" fmla="*/ 21600 h 21600"/>
              <a:gd name="T12" fmla="*/ 21600 w 21600"/>
              <a:gd name="T13" fmla="*/ 21600 h 21600"/>
              <a:gd name="T14" fmla="*/ 21600 w 21600"/>
              <a:gd name="T15" fmla="*/ 15388 h 21600"/>
              <a:gd name="T16" fmla="*/ 19535 w 21600"/>
              <a:gd name="T17" fmla="*/ 13553 h 21600"/>
              <a:gd name="T18" fmla="*/ 2065 w 21600"/>
              <a:gd name="T19" fmla="*/ 13553 h 21600"/>
              <a:gd name="T20" fmla="*/ 2065 w 21600"/>
              <a:gd name="T21" fmla="*/ 6776 h 21600"/>
              <a:gd name="T22" fmla="*/ 19535 w 21600"/>
              <a:gd name="T23" fmla="*/ 6776 h 21600"/>
              <a:gd name="T24" fmla="*/ 0 w 21600"/>
              <a:gd name="T25" fmla="*/ 18494 h 21600"/>
              <a:gd name="T26" fmla="*/ 21600 w 21600"/>
              <a:gd name="T27" fmla="*/ 18494 h 21600"/>
              <a:gd name="T28" fmla="*/ 4923 w 21600"/>
              <a:gd name="T29" fmla="*/ 2541 h 21600"/>
              <a:gd name="T30" fmla="*/ 16756 w 21600"/>
              <a:gd name="T31" fmla="*/ 11153 h 216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T28" t="T29" r="T30" b="T31"/>
            <a:pathLst>
              <a:path w="21600" h="21600" extrusionOk="0">
                <a:moveTo>
                  <a:pt x="16994" y="15388"/>
                </a:moveTo>
                <a:lnTo>
                  <a:pt x="16994" y="13553"/>
                </a:lnTo>
                <a:lnTo>
                  <a:pt x="19535" y="13553"/>
                </a:lnTo>
                <a:lnTo>
                  <a:pt x="19535" y="10729"/>
                </a:lnTo>
                <a:lnTo>
                  <a:pt x="19535" y="6776"/>
                </a:lnTo>
                <a:lnTo>
                  <a:pt x="19535" y="0"/>
                </a:lnTo>
                <a:lnTo>
                  <a:pt x="10800" y="0"/>
                </a:lnTo>
                <a:lnTo>
                  <a:pt x="2065" y="0"/>
                </a:lnTo>
                <a:lnTo>
                  <a:pt x="2065" y="6776"/>
                </a:lnTo>
                <a:lnTo>
                  <a:pt x="2065" y="10729"/>
                </a:lnTo>
                <a:lnTo>
                  <a:pt x="2065" y="13553"/>
                </a:lnTo>
                <a:lnTo>
                  <a:pt x="4606" y="13553"/>
                </a:lnTo>
                <a:lnTo>
                  <a:pt x="4606" y="15388"/>
                </a:lnTo>
                <a:lnTo>
                  <a:pt x="0" y="15388"/>
                </a:lnTo>
                <a:lnTo>
                  <a:pt x="0" y="21600"/>
                </a:lnTo>
                <a:lnTo>
                  <a:pt x="10800" y="21600"/>
                </a:lnTo>
                <a:lnTo>
                  <a:pt x="21600" y="21600"/>
                </a:lnTo>
                <a:lnTo>
                  <a:pt x="21600" y="15388"/>
                </a:lnTo>
                <a:lnTo>
                  <a:pt x="16994" y="15388"/>
                </a:lnTo>
                <a:close/>
              </a:path>
              <a:path w="21600" h="21600" extrusionOk="0">
                <a:moveTo>
                  <a:pt x="4606" y="15388"/>
                </a:moveTo>
                <a:lnTo>
                  <a:pt x="4606" y="13553"/>
                </a:lnTo>
                <a:lnTo>
                  <a:pt x="16994" y="13553"/>
                </a:lnTo>
                <a:lnTo>
                  <a:pt x="16994" y="15388"/>
                </a:lnTo>
                <a:lnTo>
                  <a:pt x="4606" y="15388"/>
                </a:lnTo>
              </a:path>
              <a:path w="21600" h="21600" extrusionOk="0">
                <a:moveTo>
                  <a:pt x="4606" y="11294"/>
                </a:moveTo>
                <a:lnTo>
                  <a:pt x="4606" y="2259"/>
                </a:lnTo>
                <a:lnTo>
                  <a:pt x="16994" y="2259"/>
                </a:lnTo>
                <a:lnTo>
                  <a:pt x="16994" y="11294"/>
                </a:lnTo>
                <a:lnTo>
                  <a:pt x="4606" y="11294"/>
                </a:lnTo>
                <a:moveTo>
                  <a:pt x="13976" y="17082"/>
                </a:moveTo>
                <a:lnTo>
                  <a:pt x="13976" y="16376"/>
                </a:lnTo>
                <a:lnTo>
                  <a:pt x="20171" y="16376"/>
                </a:lnTo>
                <a:lnTo>
                  <a:pt x="20171" y="17082"/>
                </a:lnTo>
                <a:lnTo>
                  <a:pt x="13976" y="17082"/>
                </a:lnTo>
              </a:path>
            </a:pathLst>
          </a:custGeom>
          <a:solidFill>
            <a:srgbClr val="FFFFCC"/>
          </a:solidFill>
          <a:ln w="9525">
            <a:solidFill>
              <a:srgbClr val="000000"/>
            </a:solidFill>
            <a:miter lim="800000"/>
            <a:headEnd/>
            <a:tailEnd/>
          </a:ln>
          <a:effectLst/>
        </p:spPr>
        <p:txBody>
          <a:bodyPr vert="horz" wrap="square" lIns="91440" tIns="45720" rIns="91440" bIns="45720" numCol="1" anchor="t" anchorCtr="0" compatLnSpc="1">
            <a:prstTxWarp prst="textNoShape">
              <a:avLst/>
            </a:prstTxWarp>
          </a:bodyPr>
          <a:lstStyle/>
          <a:p>
            <a:r>
              <a:rPr lang="en-US" altLang="ja-JP" dirty="0" smtClean="0"/>
              <a:t>A</a:t>
            </a:r>
            <a:endParaRPr lang="ja-JP" altLang="en-US" dirty="0"/>
          </a:p>
        </p:txBody>
      </p:sp>
      <p:sp>
        <p:nvSpPr>
          <p:cNvPr id="5" name="computr1"/>
          <p:cNvSpPr>
            <a:spLocks noEditPoints="1" noChangeArrowheads="1"/>
          </p:cNvSpPr>
          <p:nvPr/>
        </p:nvSpPr>
        <p:spPr bwMode="auto">
          <a:xfrm>
            <a:off x="3217878" y="4572008"/>
            <a:ext cx="854056" cy="871526"/>
          </a:xfrm>
          <a:custGeom>
            <a:avLst/>
            <a:gdLst>
              <a:gd name="T0" fmla="*/ 19535 w 21600"/>
              <a:gd name="T1" fmla="*/ 0 h 21600"/>
              <a:gd name="T2" fmla="*/ 10800 w 21600"/>
              <a:gd name="T3" fmla="*/ 0 h 21600"/>
              <a:gd name="T4" fmla="*/ 2065 w 21600"/>
              <a:gd name="T5" fmla="*/ 0 h 21600"/>
              <a:gd name="T6" fmla="*/ 0 w 21600"/>
              <a:gd name="T7" fmla="*/ 15388 h 21600"/>
              <a:gd name="T8" fmla="*/ 0 w 21600"/>
              <a:gd name="T9" fmla="*/ 21600 h 21600"/>
              <a:gd name="T10" fmla="*/ 10800 w 21600"/>
              <a:gd name="T11" fmla="*/ 21600 h 21600"/>
              <a:gd name="T12" fmla="*/ 21600 w 21600"/>
              <a:gd name="T13" fmla="*/ 21600 h 21600"/>
              <a:gd name="T14" fmla="*/ 21600 w 21600"/>
              <a:gd name="T15" fmla="*/ 15388 h 21600"/>
              <a:gd name="T16" fmla="*/ 19535 w 21600"/>
              <a:gd name="T17" fmla="*/ 13553 h 21600"/>
              <a:gd name="T18" fmla="*/ 2065 w 21600"/>
              <a:gd name="T19" fmla="*/ 13553 h 21600"/>
              <a:gd name="T20" fmla="*/ 2065 w 21600"/>
              <a:gd name="T21" fmla="*/ 6776 h 21600"/>
              <a:gd name="T22" fmla="*/ 19535 w 21600"/>
              <a:gd name="T23" fmla="*/ 6776 h 21600"/>
              <a:gd name="T24" fmla="*/ 0 w 21600"/>
              <a:gd name="T25" fmla="*/ 18494 h 21600"/>
              <a:gd name="T26" fmla="*/ 21600 w 21600"/>
              <a:gd name="T27" fmla="*/ 18494 h 21600"/>
              <a:gd name="T28" fmla="*/ 4923 w 21600"/>
              <a:gd name="T29" fmla="*/ 2541 h 21600"/>
              <a:gd name="T30" fmla="*/ 16756 w 21600"/>
              <a:gd name="T31" fmla="*/ 11153 h 216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T28" t="T29" r="T30" b="T31"/>
            <a:pathLst>
              <a:path w="21600" h="21600" extrusionOk="0">
                <a:moveTo>
                  <a:pt x="16994" y="15388"/>
                </a:moveTo>
                <a:lnTo>
                  <a:pt x="16994" y="13553"/>
                </a:lnTo>
                <a:lnTo>
                  <a:pt x="19535" y="13553"/>
                </a:lnTo>
                <a:lnTo>
                  <a:pt x="19535" y="10729"/>
                </a:lnTo>
                <a:lnTo>
                  <a:pt x="19535" y="6776"/>
                </a:lnTo>
                <a:lnTo>
                  <a:pt x="19535" y="0"/>
                </a:lnTo>
                <a:lnTo>
                  <a:pt x="10800" y="0"/>
                </a:lnTo>
                <a:lnTo>
                  <a:pt x="2065" y="0"/>
                </a:lnTo>
                <a:lnTo>
                  <a:pt x="2065" y="6776"/>
                </a:lnTo>
                <a:lnTo>
                  <a:pt x="2065" y="10729"/>
                </a:lnTo>
                <a:lnTo>
                  <a:pt x="2065" y="13553"/>
                </a:lnTo>
                <a:lnTo>
                  <a:pt x="4606" y="13553"/>
                </a:lnTo>
                <a:lnTo>
                  <a:pt x="4606" y="15388"/>
                </a:lnTo>
                <a:lnTo>
                  <a:pt x="0" y="15388"/>
                </a:lnTo>
                <a:lnTo>
                  <a:pt x="0" y="21600"/>
                </a:lnTo>
                <a:lnTo>
                  <a:pt x="10800" y="21600"/>
                </a:lnTo>
                <a:lnTo>
                  <a:pt x="21600" y="21600"/>
                </a:lnTo>
                <a:lnTo>
                  <a:pt x="21600" y="15388"/>
                </a:lnTo>
                <a:lnTo>
                  <a:pt x="16994" y="15388"/>
                </a:lnTo>
                <a:close/>
              </a:path>
              <a:path w="21600" h="21600" extrusionOk="0">
                <a:moveTo>
                  <a:pt x="4606" y="15388"/>
                </a:moveTo>
                <a:lnTo>
                  <a:pt x="4606" y="13553"/>
                </a:lnTo>
                <a:lnTo>
                  <a:pt x="16994" y="13553"/>
                </a:lnTo>
                <a:lnTo>
                  <a:pt x="16994" y="15388"/>
                </a:lnTo>
                <a:lnTo>
                  <a:pt x="4606" y="15388"/>
                </a:lnTo>
              </a:path>
              <a:path w="21600" h="21600" extrusionOk="0">
                <a:moveTo>
                  <a:pt x="4606" y="11294"/>
                </a:moveTo>
                <a:lnTo>
                  <a:pt x="4606" y="2259"/>
                </a:lnTo>
                <a:lnTo>
                  <a:pt x="16994" y="2259"/>
                </a:lnTo>
                <a:lnTo>
                  <a:pt x="16994" y="11294"/>
                </a:lnTo>
                <a:lnTo>
                  <a:pt x="4606" y="11294"/>
                </a:lnTo>
                <a:moveTo>
                  <a:pt x="13976" y="17082"/>
                </a:moveTo>
                <a:lnTo>
                  <a:pt x="13976" y="16376"/>
                </a:lnTo>
                <a:lnTo>
                  <a:pt x="20171" y="16376"/>
                </a:lnTo>
                <a:lnTo>
                  <a:pt x="20171" y="17082"/>
                </a:lnTo>
                <a:lnTo>
                  <a:pt x="13976" y="17082"/>
                </a:lnTo>
              </a:path>
            </a:pathLst>
          </a:custGeom>
          <a:solidFill>
            <a:srgbClr val="FFFFCC"/>
          </a:solidFill>
          <a:ln w="9525">
            <a:solidFill>
              <a:srgbClr val="000000"/>
            </a:solidFill>
            <a:miter lim="800000"/>
            <a:headEnd/>
            <a:tailEnd/>
          </a:ln>
          <a:effectLst/>
        </p:spPr>
        <p:txBody>
          <a:bodyPr vert="horz" wrap="square" lIns="91440" tIns="45720" rIns="91440" bIns="45720" numCol="1" anchor="t" anchorCtr="0" compatLnSpc="1">
            <a:prstTxWarp prst="textNoShape">
              <a:avLst/>
            </a:prstTxWarp>
          </a:bodyPr>
          <a:lstStyle/>
          <a:p>
            <a:r>
              <a:rPr lang="en-US" altLang="ja-JP" dirty="0" smtClean="0"/>
              <a:t>B</a:t>
            </a:r>
            <a:endParaRPr lang="ja-JP" altLang="en-US" dirty="0"/>
          </a:p>
        </p:txBody>
      </p:sp>
      <p:sp>
        <p:nvSpPr>
          <p:cNvPr id="6" name="computr1"/>
          <p:cNvSpPr>
            <a:spLocks noEditPoints="1" noChangeArrowheads="1"/>
          </p:cNvSpPr>
          <p:nvPr/>
        </p:nvSpPr>
        <p:spPr bwMode="auto">
          <a:xfrm>
            <a:off x="5361018" y="4572008"/>
            <a:ext cx="854056" cy="871526"/>
          </a:xfrm>
          <a:custGeom>
            <a:avLst/>
            <a:gdLst>
              <a:gd name="T0" fmla="*/ 19535 w 21600"/>
              <a:gd name="T1" fmla="*/ 0 h 21600"/>
              <a:gd name="T2" fmla="*/ 10800 w 21600"/>
              <a:gd name="T3" fmla="*/ 0 h 21600"/>
              <a:gd name="T4" fmla="*/ 2065 w 21600"/>
              <a:gd name="T5" fmla="*/ 0 h 21600"/>
              <a:gd name="T6" fmla="*/ 0 w 21600"/>
              <a:gd name="T7" fmla="*/ 15388 h 21600"/>
              <a:gd name="T8" fmla="*/ 0 w 21600"/>
              <a:gd name="T9" fmla="*/ 21600 h 21600"/>
              <a:gd name="T10" fmla="*/ 10800 w 21600"/>
              <a:gd name="T11" fmla="*/ 21600 h 21600"/>
              <a:gd name="T12" fmla="*/ 21600 w 21600"/>
              <a:gd name="T13" fmla="*/ 21600 h 21600"/>
              <a:gd name="T14" fmla="*/ 21600 w 21600"/>
              <a:gd name="T15" fmla="*/ 15388 h 21600"/>
              <a:gd name="T16" fmla="*/ 19535 w 21600"/>
              <a:gd name="T17" fmla="*/ 13553 h 21600"/>
              <a:gd name="T18" fmla="*/ 2065 w 21600"/>
              <a:gd name="T19" fmla="*/ 13553 h 21600"/>
              <a:gd name="T20" fmla="*/ 2065 w 21600"/>
              <a:gd name="T21" fmla="*/ 6776 h 21600"/>
              <a:gd name="T22" fmla="*/ 19535 w 21600"/>
              <a:gd name="T23" fmla="*/ 6776 h 21600"/>
              <a:gd name="T24" fmla="*/ 0 w 21600"/>
              <a:gd name="T25" fmla="*/ 18494 h 21600"/>
              <a:gd name="T26" fmla="*/ 21600 w 21600"/>
              <a:gd name="T27" fmla="*/ 18494 h 21600"/>
              <a:gd name="T28" fmla="*/ 4923 w 21600"/>
              <a:gd name="T29" fmla="*/ 2541 h 21600"/>
              <a:gd name="T30" fmla="*/ 16756 w 21600"/>
              <a:gd name="T31" fmla="*/ 11153 h 216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T28" t="T29" r="T30" b="T31"/>
            <a:pathLst>
              <a:path w="21600" h="21600" extrusionOk="0">
                <a:moveTo>
                  <a:pt x="16994" y="15388"/>
                </a:moveTo>
                <a:lnTo>
                  <a:pt x="16994" y="13553"/>
                </a:lnTo>
                <a:lnTo>
                  <a:pt x="19535" y="13553"/>
                </a:lnTo>
                <a:lnTo>
                  <a:pt x="19535" y="10729"/>
                </a:lnTo>
                <a:lnTo>
                  <a:pt x="19535" y="6776"/>
                </a:lnTo>
                <a:lnTo>
                  <a:pt x="19535" y="0"/>
                </a:lnTo>
                <a:lnTo>
                  <a:pt x="10800" y="0"/>
                </a:lnTo>
                <a:lnTo>
                  <a:pt x="2065" y="0"/>
                </a:lnTo>
                <a:lnTo>
                  <a:pt x="2065" y="6776"/>
                </a:lnTo>
                <a:lnTo>
                  <a:pt x="2065" y="10729"/>
                </a:lnTo>
                <a:lnTo>
                  <a:pt x="2065" y="13553"/>
                </a:lnTo>
                <a:lnTo>
                  <a:pt x="4606" y="13553"/>
                </a:lnTo>
                <a:lnTo>
                  <a:pt x="4606" y="15388"/>
                </a:lnTo>
                <a:lnTo>
                  <a:pt x="0" y="15388"/>
                </a:lnTo>
                <a:lnTo>
                  <a:pt x="0" y="21600"/>
                </a:lnTo>
                <a:lnTo>
                  <a:pt x="10800" y="21600"/>
                </a:lnTo>
                <a:lnTo>
                  <a:pt x="21600" y="21600"/>
                </a:lnTo>
                <a:lnTo>
                  <a:pt x="21600" y="15388"/>
                </a:lnTo>
                <a:lnTo>
                  <a:pt x="16994" y="15388"/>
                </a:lnTo>
                <a:close/>
              </a:path>
              <a:path w="21600" h="21600" extrusionOk="0">
                <a:moveTo>
                  <a:pt x="4606" y="15388"/>
                </a:moveTo>
                <a:lnTo>
                  <a:pt x="4606" y="13553"/>
                </a:lnTo>
                <a:lnTo>
                  <a:pt x="16994" y="13553"/>
                </a:lnTo>
                <a:lnTo>
                  <a:pt x="16994" y="15388"/>
                </a:lnTo>
                <a:lnTo>
                  <a:pt x="4606" y="15388"/>
                </a:lnTo>
              </a:path>
              <a:path w="21600" h="21600" extrusionOk="0">
                <a:moveTo>
                  <a:pt x="4606" y="11294"/>
                </a:moveTo>
                <a:lnTo>
                  <a:pt x="4606" y="2259"/>
                </a:lnTo>
                <a:lnTo>
                  <a:pt x="16994" y="2259"/>
                </a:lnTo>
                <a:lnTo>
                  <a:pt x="16994" y="11294"/>
                </a:lnTo>
                <a:lnTo>
                  <a:pt x="4606" y="11294"/>
                </a:lnTo>
                <a:moveTo>
                  <a:pt x="13976" y="17082"/>
                </a:moveTo>
                <a:lnTo>
                  <a:pt x="13976" y="16376"/>
                </a:lnTo>
                <a:lnTo>
                  <a:pt x="20171" y="16376"/>
                </a:lnTo>
                <a:lnTo>
                  <a:pt x="20171" y="17082"/>
                </a:lnTo>
                <a:lnTo>
                  <a:pt x="13976" y="17082"/>
                </a:lnTo>
              </a:path>
            </a:pathLst>
          </a:custGeom>
          <a:solidFill>
            <a:srgbClr val="FFFFCC"/>
          </a:solidFill>
          <a:ln w="9525">
            <a:solidFill>
              <a:srgbClr val="000000"/>
            </a:solidFill>
            <a:miter lim="800000"/>
            <a:headEnd/>
            <a:tailEnd/>
          </a:ln>
          <a:effectLst/>
        </p:spPr>
        <p:txBody>
          <a:bodyPr vert="horz" wrap="square" lIns="91440" tIns="45720" rIns="91440" bIns="45720" numCol="1" anchor="t" anchorCtr="0" compatLnSpc="1">
            <a:prstTxWarp prst="textNoShape">
              <a:avLst/>
            </a:prstTxWarp>
          </a:bodyPr>
          <a:lstStyle/>
          <a:p>
            <a:r>
              <a:rPr lang="en-US" altLang="ja-JP" dirty="0" smtClean="0"/>
              <a:t>C</a:t>
            </a:r>
            <a:endParaRPr lang="ja-JP" altLang="en-US" dirty="0"/>
          </a:p>
        </p:txBody>
      </p:sp>
      <p:sp>
        <p:nvSpPr>
          <p:cNvPr id="7" name="正方形/長方形 6"/>
          <p:cNvSpPr/>
          <p:nvPr/>
        </p:nvSpPr>
        <p:spPr>
          <a:xfrm>
            <a:off x="714348" y="928670"/>
            <a:ext cx="5715040" cy="2000264"/>
          </a:xfrm>
          <a:prstGeom prst="rect">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smtClean="0">
              <a:solidFill>
                <a:schemeClr val="tx1"/>
              </a:solidFill>
            </a:endParaRPr>
          </a:p>
        </p:txBody>
      </p:sp>
      <p:sp>
        <p:nvSpPr>
          <p:cNvPr id="8" name="正方形/長方形 7"/>
          <p:cNvSpPr/>
          <p:nvPr/>
        </p:nvSpPr>
        <p:spPr>
          <a:xfrm>
            <a:off x="1510508" y="4071942"/>
            <a:ext cx="214314" cy="42862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dirty="0" smtClean="0">
                <a:solidFill>
                  <a:schemeClr val="tx1"/>
                </a:solidFill>
              </a:rPr>
              <a:t>受信</a:t>
            </a:r>
          </a:p>
        </p:txBody>
      </p:sp>
      <p:sp>
        <p:nvSpPr>
          <p:cNvPr id="9" name="正方形/長方形 8"/>
          <p:cNvSpPr/>
          <p:nvPr/>
        </p:nvSpPr>
        <p:spPr>
          <a:xfrm>
            <a:off x="1224756" y="4071942"/>
            <a:ext cx="214314" cy="428628"/>
          </a:xfrm>
          <a:prstGeom prst="rect">
            <a:avLst/>
          </a:prstGeom>
          <a:solidFill>
            <a:srgbClr val="99FF9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200" dirty="0" smtClean="0">
                <a:solidFill>
                  <a:schemeClr val="tx1"/>
                </a:solidFill>
              </a:rPr>
              <a:t>送</a:t>
            </a:r>
            <a:r>
              <a:rPr kumimoji="1" lang="ja-JP" altLang="en-US" sz="1200" dirty="0" smtClean="0">
                <a:solidFill>
                  <a:schemeClr val="tx1"/>
                </a:solidFill>
              </a:rPr>
              <a:t>信</a:t>
            </a:r>
          </a:p>
        </p:txBody>
      </p:sp>
      <p:sp>
        <p:nvSpPr>
          <p:cNvPr id="10" name="正方形/長方形 9"/>
          <p:cNvSpPr/>
          <p:nvPr/>
        </p:nvSpPr>
        <p:spPr>
          <a:xfrm>
            <a:off x="1510508" y="2714620"/>
            <a:ext cx="214314" cy="42862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dirty="0" smtClean="0">
                <a:solidFill>
                  <a:schemeClr val="tx1"/>
                </a:solidFill>
              </a:rPr>
              <a:t>受信</a:t>
            </a:r>
          </a:p>
        </p:txBody>
      </p:sp>
      <p:sp>
        <p:nvSpPr>
          <p:cNvPr id="11" name="正方形/長方形 10"/>
          <p:cNvSpPr/>
          <p:nvPr/>
        </p:nvSpPr>
        <p:spPr>
          <a:xfrm>
            <a:off x="1224756" y="2714620"/>
            <a:ext cx="214314" cy="428628"/>
          </a:xfrm>
          <a:prstGeom prst="rect">
            <a:avLst/>
          </a:prstGeom>
          <a:solidFill>
            <a:srgbClr val="99FF9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200" dirty="0" smtClean="0">
                <a:solidFill>
                  <a:schemeClr val="tx1"/>
                </a:solidFill>
              </a:rPr>
              <a:t>送</a:t>
            </a:r>
            <a:r>
              <a:rPr kumimoji="1" lang="ja-JP" altLang="en-US" sz="1200" dirty="0" smtClean="0">
                <a:solidFill>
                  <a:schemeClr val="tx1"/>
                </a:solidFill>
              </a:rPr>
              <a:t>信</a:t>
            </a:r>
          </a:p>
        </p:txBody>
      </p:sp>
      <p:sp>
        <p:nvSpPr>
          <p:cNvPr id="12" name="正方形/長方形 11"/>
          <p:cNvSpPr/>
          <p:nvPr/>
        </p:nvSpPr>
        <p:spPr>
          <a:xfrm>
            <a:off x="3643306" y="2714620"/>
            <a:ext cx="214314" cy="42862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dirty="0" smtClean="0">
                <a:solidFill>
                  <a:schemeClr val="tx1"/>
                </a:solidFill>
              </a:rPr>
              <a:t>受信</a:t>
            </a:r>
          </a:p>
        </p:txBody>
      </p:sp>
      <p:sp>
        <p:nvSpPr>
          <p:cNvPr id="13" name="正方形/長方形 12"/>
          <p:cNvSpPr/>
          <p:nvPr/>
        </p:nvSpPr>
        <p:spPr>
          <a:xfrm>
            <a:off x="3312318" y="2714620"/>
            <a:ext cx="214314" cy="428628"/>
          </a:xfrm>
          <a:prstGeom prst="rect">
            <a:avLst/>
          </a:prstGeom>
          <a:solidFill>
            <a:srgbClr val="99FF9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200" dirty="0" smtClean="0">
                <a:solidFill>
                  <a:schemeClr val="tx1"/>
                </a:solidFill>
              </a:rPr>
              <a:t>送</a:t>
            </a:r>
            <a:r>
              <a:rPr kumimoji="1" lang="ja-JP" altLang="en-US" sz="1200" dirty="0" smtClean="0">
                <a:solidFill>
                  <a:schemeClr val="tx1"/>
                </a:solidFill>
              </a:rPr>
              <a:t>信</a:t>
            </a:r>
          </a:p>
        </p:txBody>
      </p:sp>
      <p:sp>
        <p:nvSpPr>
          <p:cNvPr id="14" name="正方形/長方形 13"/>
          <p:cNvSpPr/>
          <p:nvPr/>
        </p:nvSpPr>
        <p:spPr>
          <a:xfrm>
            <a:off x="5904706" y="2714620"/>
            <a:ext cx="214314" cy="42862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dirty="0" smtClean="0">
                <a:solidFill>
                  <a:schemeClr val="tx1"/>
                </a:solidFill>
              </a:rPr>
              <a:t>受信</a:t>
            </a:r>
          </a:p>
        </p:txBody>
      </p:sp>
      <p:sp>
        <p:nvSpPr>
          <p:cNvPr id="15" name="正方形/長方形 14"/>
          <p:cNvSpPr/>
          <p:nvPr/>
        </p:nvSpPr>
        <p:spPr>
          <a:xfrm>
            <a:off x="5572132" y="2714620"/>
            <a:ext cx="214314" cy="428628"/>
          </a:xfrm>
          <a:prstGeom prst="rect">
            <a:avLst/>
          </a:prstGeom>
          <a:solidFill>
            <a:srgbClr val="99FF9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200" dirty="0" smtClean="0">
                <a:solidFill>
                  <a:schemeClr val="tx1"/>
                </a:solidFill>
              </a:rPr>
              <a:t>送</a:t>
            </a:r>
            <a:r>
              <a:rPr kumimoji="1" lang="ja-JP" altLang="en-US" sz="1200" dirty="0" smtClean="0">
                <a:solidFill>
                  <a:schemeClr val="tx1"/>
                </a:solidFill>
              </a:rPr>
              <a:t>信</a:t>
            </a:r>
          </a:p>
        </p:txBody>
      </p:sp>
      <p:sp>
        <p:nvSpPr>
          <p:cNvPr id="16" name="正方形/長方形 15"/>
          <p:cNvSpPr/>
          <p:nvPr/>
        </p:nvSpPr>
        <p:spPr>
          <a:xfrm>
            <a:off x="5904706" y="4071942"/>
            <a:ext cx="214314" cy="42862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dirty="0" smtClean="0">
                <a:solidFill>
                  <a:schemeClr val="tx1"/>
                </a:solidFill>
              </a:rPr>
              <a:t>受信</a:t>
            </a:r>
          </a:p>
        </p:txBody>
      </p:sp>
      <p:sp>
        <p:nvSpPr>
          <p:cNvPr id="17" name="正方形/長方形 16"/>
          <p:cNvSpPr/>
          <p:nvPr/>
        </p:nvSpPr>
        <p:spPr>
          <a:xfrm>
            <a:off x="5572132" y="4071942"/>
            <a:ext cx="214314" cy="428628"/>
          </a:xfrm>
          <a:prstGeom prst="rect">
            <a:avLst/>
          </a:prstGeom>
          <a:solidFill>
            <a:srgbClr val="99FF9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200" dirty="0" smtClean="0">
                <a:solidFill>
                  <a:schemeClr val="tx1"/>
                </a:solidFill>
              </a:rPr>
              <a:t>送</a:t>
            </a:r>
            <a:r>
              <a:rPr kumimoji="1" lang="ja-JP" altLang="en-US" sz="1200" dirty="0" smtClean="0">
                <a:solidFill>
                  <a:schemeClr val="tx1"/>
                </a:solidFill>
              </a:rPr>
              <a:t>信</a:t>
            </a:r>
          </a:p>
        </p:txBody>
      </p:sp>
      <p:sp>
        <p:nvSpPr>
          <p:cNvPr id="18" name="正方形/長方形 17"/>
          <p:cNvSpPr/>
          <p:nvPr/>
        </p:nvSpPr>
        <p:spPr>
          <a:xfrm>
            <a:off x="3643306" y="4071942"/>
            <a:ext cx="214314" cy="42862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dirty="0" smtClean="0">
                <a:solidFill>
                  <a:schemeClr val="tx1"/>
                </a:solidFill>
              </a:rPr>
              <a:t>受信</a:t>
            </a:r>
          </a:p>
        </p:txBody>
      </p:sp>
      <p:sp>
        <p:nvSpPr>
          <p:cNvPr id="19" name="正方形/長方形 18"/>
          <p:cNvSpPr/>
          <p:nvPr/>
        </p:nvSpPr>
        <p:spPr>
          <a:xfrm>
            <a:off x="3312318" y="4071942"/>
            <a:ext cx="214314" cy="428628"/>
          </a:xfrm>
          <a:prstGeom prst="rect">
            <a:avLst/>
          </a:prstGeom>
          <a:solidFill>
            <a:srgbClr val="99FF9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200" dirty="0" smtClean="0">
                <a:solidFill>
                  <a:schemeClr val="tx1"/>
                </a:solidFill>
              </a:rPr>
              <a:t>送</a:t>
            </a:r>
            <a:r>
              <a:rPr kumimoji="1" lang="ja-JP" altLang="en-US" sz="1200" dirty="0" smtClean="0">
                <a:solidFill>
                  <a:schemeClr val="tx1"/>
                </a:solidFill>
              </a:rPr>
              <a:t>信</a:t>
            </a:r>
          </a:p>
        </p:txBody>
      </p:sp>
      <p:cxnSp>
        <p:nvCxnSpPr>
          <p:cNvPr id="21" name="直線コネクタ 20"/>
          <p:cNvCxnSpPr>
            <a:stCxn id="13" idx="2"/>
            <a:endCxn id="18" idx="0"/>
          </p:cNvCxnSpPr>
          <p:nvPr/>
        </p:nvCxnSpPr>
        <p:spPr>
          <a:xfrm rot="16200000" flipH="1">
            <a:off x="3120622" y="3442101"/>
            <a:ext cx="928694" cy="330988"/>
          </a:xfrm>
          <a:prstGeom prst="line">
            <a:avLst/>
          </a:prstGeom>
          <a:ln w="19050">
            <a:solidFill>
              <a:srgbClr val="FFC000"/>
            </a:solidFill>
          </a:ln>
        </p:spPr>
        <p:style>
          <a:lnRef idx="1">
            <a:schemeClr val="accent1"/>
          </a:lnRef>
          <a:fillRef idx="0">
            <a:schemeClr val="accent1"/>
          </a:fillRef>
          <a:effectRef idx="0">
            <a:schemeClr val="accent1"/>
          </a:effectRef>
          <a:fontRef idx="minor">
            <a:schemeClr val="tx1"/>
          </a:fontRef>
        </p:style>
      </p:cxnSp>
      <p:cxnSp>
        <p:nvCxnSpPr>
          <p:cNvPr id="23" name="直線コネクタ 22"/>
          <p:cNvCxnSpPr>
            <a:stCxn id="12" idx="2"/>
            <a:endCxn id="19" idx="0"/>
          </p:cNvCxnSpPr>
          <p:nvPr/>
        </p:nvCxnSpPr>
        <p:spPr>
          <a:xfrm rot="5400000">
            <a:off x="3120622" y="3442101"/>
            <a:ext cx="928694" cy="330988"/>
          </a:xfrm>
          <a:prstGeom prst="line">
            <a:avLst/>
          </a:prstGeom>
          <a:ln w="19050">
            <a:solidFill>
              <a:srgbClr val="FFC000"/>
            </a:solidFill>
          </a:ln>
        </p:spPr>
        <p:style>
          <a:lnRef idx="1">
            <a:schemeClr val="accent1"/>
          </a:lnRef>
          <a:fillRef idx="0">
            <a:schemeClr val="accent1"/>
          </a:fillRef>
          <a:effectRef idx="0">
            <a:schemeClr val="accent1"/>
          </a:effectRef>
          <a:fontRef idx="minor">
            <a:schemeClr val="tx1"/>
          </a:fontRef>
        </p:style>
      </p:cxnSp>
      <p:cxnSp>
        <p:nvCxnSpPr>
          <p:cNvPr id="24" name="直線コネクタ 23"/>
          <p:cNvCxnSpPr>
            <a:stCxn id="15" idx="2"/>
            <a:endCxn id="16" idx="0"/>
          </p:cNvCxnSpPr>
          <p:nvPr/>
        </p:nvCxnSpPr>
        <p:spPr>
          <a:xfrm rot="16200000" flipH="1">
            <a:off x="5381229" y="3441308"/>
            <a:ext cx="928694" cy="332574"/>
          </a:xfrm>
          <a:prstGeom prst="line">
            <a:avLst/>
          </a:prstGeom>
          <a:ln w="19050">
            <a:solidFill>
              <a:srgbClr val="FFC000"/>
            </a:solidFill>
          </a:ln>
        </p:spPr>
        <p:style>
          <a:lnRef idx="1">
            <a:schemeClr val="accent1"/>
          </a:lnRef>
          <a:fillRef idx="0">
            <a:schemeClr val="accent1"/>
          </a:fillRef>
          <a:effectRef idx="0">
            <a:schemeClr val="accent1"/>
          </a:effectRef>
          <a:fontRef idx="minor">
            <a:schemeClr val="tx1"/>
          </a:fontRef>
        </p:style>
      </p:cxnSp>
      <p:cxnSp>
        <p:nvCxnSpPr>
          <p:cNvPr id="25" name="直線コネクタ 24"/>
          <p:cNvCxnSpPr>
            <a:stCxn id="14" idx="2"/>
            <a:endCxn id="17" idx="0"/>
          </p:cNvCxnSpPr>
          <p:nvPr/>
        </p:nvCxnSpPr>
        <p:spPr>
          <a:xfrm rot="5400000">
            <a:off x="5381229" y="3441308"/>
            <a:ext cx="928694" cy="332574"/>
          </a:xfrm>
          <a:prstGeom prst="line">
            <a:avLst/>
          </a:prstGeom>
          <a:ln w="19050">
            <a:solidFill>
              <a:srgbClr val="FFC000"/>
            </a:solidFill>
          </a:ln>
        </p:spPr>
        <p:style>
          <a:lnRef idx="1">
            <a:schemeClr val="accent1"/>
          </a:lnRef>
          <a:fillRef idx="0">
            <a:schemeClr val="accent1"/>
          </a:fillRef>
          <a:effectRef idx="0">
            <a:schemeClr val="accent1"/>
          </a:effectRef>
          <a:fontRef idx="minor">
            <a:schemeClr val="tx1"/>
          </a:fontRef>
        </p:style>
      </p:cxnSp>
      <p:cxnSp>
        <p:nvCxnSpPr>
          <p:cNvPr id="26" name="直線コネクタ 25"/>
          <p:cNvCxnSpPr>
            <a:stCxn id="10" idx="2"/>
            <a:endCxn id="9" idx="0"/>
          </p:cNvCxnSpPr>
          <p:nvPr/>
        </p:nvCxnSpPr>
        <p:spPr>
          <a:xfrm rot="5400000">
            <a:off x="1010442" y="3464719"/>
            <a:ext cx="928694" cy="285752"/>
          </a:xfrm>
          <a:prstGeom prst="line">
            <a:avLst/>
          </a:prstGeom>
          <a:ln w="19050">
            <a:solidFill>
              <a:srgbClr val="FFC000"/>
            </a:solidFill>
          </a:ln>
        </p:spPr>
        <p:style>
          <a:lnRef idx="1">
            <a:schemeClr val="accent1"/>
          </a:lnRef>
          <a:fillRef idx="0">
            <a:schemeClr val="accent1"/>
          </a:fillRef>
          <a:effectRef idx="0">
            <a:schemeClr val="accent1"/>
          </a:effectRef>
          <a:fontRef idx="minor">
            <a:schemeClr val="tx1"/>
          </a:fontRef>
        </p:style>
      </p:cxnSp>
      <p:cxnSp>
        <p:nvCxnSpPr>
          <p:cNvPr id="27" name="直線コネクタ 26"/>
          <p:cNvCxnSpPr>
            <a:stCxn id="11" idx="2"/>
            <a:endCxn id="8" idx="0"/>
          </p:cNvCxnSpPr>
          <p:nvPr/>
        </p:nvCxnSpPr>
        <p:spPr>
          <a:xfrm rot="16200000" flipH="1">
            <a:off x="1010442" y="3464719"/>
            <a:ext cx="928694" cy="285752"/>
          </a:xfrm>
          <a:prstGeom prst="line">
            <a:avLst/>
          </a:prstGeom>
          <a:ln w="19050">
            <a:solidFill>
              <a:srgbClr val="FFC000"/>
            </a:solidFill>
          </a:ln>
        </p:spPr>
        <p:style>
          <a:lnRef idx="1">
            <a:schemeClr val="accent1"/>
          </a:lnRef>
          <a:fillRef idx="0">
            <a:schemeClr val="accent1"/>
          </a:fillRef>
          <a:effectRef idx="0">
            <a:schemeClr val="accent1"/>
          </a:effectRef>
          <a:fontRef idx="minor">
            <a:schemeClr val="tx1"/>
          </a:fontRef>
        </p:style>
      </p:cxnSp>
      <p:cxnSp>
        <p:nvCxnSpPr>
          <p:cNvPr id="38" name="直線コネクタ 37"/>
          <p:cNvCxnSpPr>
            <a:endCxn id="14" idx="0"/>
          </p:cNvCxnSpPr>
          <p:nvPr/>
        </p:nvCxnSpPr>
        <p:spPr>
          <a:xfrm rot="5400000">
            <a:off x="5368923" y="2071678"/>
            <a:ext cx="1285882" cy="2"/>
          </a:xfrm>
          <a:prstGeom prst="line">
            <a:avLst/>
          </a:prstGeom>
          <a:ln w="19050">
            <a:solidFill>
              <a:srgbClr val="FFC000"/>
            </a:solidFill>
          </a:ln>
        </p:spPr>
        <p:style>
          <a:lnRef idx="1">
            <a:schemeClr val="accent1"/>
          </a:lnRef>
          <a:fillRef idx="0">
            <a:schemeClr val="accent1"/>
          </a:fillRef>
          <a:effectRef idx="0">
            <a:schemeClr val="accent1"/>
          </a:effectRef>
          <a:fontRef idx="minor">
            <a:schemeClr val="tx1"/>
          </a:fontRef>
        </p:style>
      </p:cxnSp>
      <p:cxnSp>
        <p:nvCxnSpPr>
          <p:cNvPr id="44" name="直線コネクタ 43"/>
          <p:cNvCxnSpPr>
            <a:endCxn id="11" idx="0"/>
          </p:cNvCxnSpPr>
          <p:nvPr/>
        </p:nvCxnSpPr>
        <p:spPr>
          <a:xfrm rot="5400000">
            <a:off x="688971" y="2071678"/>
            <a:ext cx="1285884" cy="1588"/>
          </a:xfrm>
          <a:prstGeom prst="line">
            <a:avLst/>
          </a:prstGeom>
          <a:ln w="19050">
            <a:solidFill>
              <a:srgbClr val="FFC000"/>
            </a:solidFill>
          </a:ln>
        </p:spPr>
        <p:style>
          <a:lnRef idx="1">
            <a:schemeClr val="accent1"/>
          </a:lnRef>
          <a:fillRef idx="0">
            <a:schemeClr val="accent1"/>
          </a:fillRef>
          <a:effectRef idx="0">
            <a:schemeClr val="accent1"/>
          </a:effectRef>
          <a:fontRef idx="minor">
            <a:schemeClr val="tx1"/>
          </a:fontRef>
        </p:style>
      </p:cxnSp>
      <p:cxnSp>
        <p:nvCxnSpPr>
          <p:cNvPr id="50" name="直線コネクタ 49"/>
          <p:cNvCxnSpPr/>
          <p:nvPr/>
        </p:nvCxnSpPr>
        <p:spPr>
          <a:xfrm rot="10800000">
            <a:off x="1331914" y="1428736"/>
            <a:ext cx="4668847" cy="1588"/>
          </a:xfrm>
          <a:prstGeom prst="line">
            <a:avLst/>
          </a:prstGeom>
          <a:ln w="19050">
            <a:solidFill>
              <a:srgbClr val="FFC000"/>
            </a:solidFill>
          </a:ln>
        </p:spPr>
        <p:style>
          <a:lnRef idx="1">
            <a:schemeClr val="accent1"/>
          </a:lnRef>
          <a:fillRef idx="0">
            <a:schemeClr val="accent1"/>
          </a:fillRef>
          <a:effectRef idx="0">
            <a:schemeClr val="accent1"/>
          </a:effectRef>
          <a:fontRef idx="minor">
            <a:schemeClr val="tx1"/>
          </a:fontRef>
        </p:style>
      </p:cxnSp>
      <p:cxnSp>
        <p:nvCxnSpPr>
          <p:cNvPr id="53" name="直線コネクタ 52"/>
          <p:cNvCxnSpPr>
            <a:endCxn id="10" idx="0"/>
          </p:cNvCxnSpPr>
          <p:nvPr/>
        </p:nvCxnSpPr>
        <p:spPr>
          <a:xfrm rot="5400000">
            <a:off x="1082674" y="2178044"/>
            <a:ext cx="1071568" cy="1585"/>
          </a:xfrm>
          <a:prstGeom prst="line">
            <a:avLst/>
          </a:prstGeom>
          <a:ln w="19050">
            <a:solidFill>
              <a:srgbClr val="FFC000"/>
            </a:solidFill>
            <a:prstDash val="sysDash"/>
          </a:ln>
        </p:spPr>
        <p:style>
          <a:lnRef idx="1">
            <a:schemeClr val="accent1"/>
          </a:lnRef>
          <a:fillRef idx="0">
            <a:schemeClr val="accent1"/>
          </a:fillRef>
          <a:effectRef idx="0">
            <a:schemeClr val="accent1"/>
          </a:effectRef>
          <a:fontRef idx="minor">
            <a:schemeClr val="tx1"/>
          </a:fontRef>
        </p:style>
      </p:cxnSp>
      <p:cxnSp>
        <p:nvCxnSpPr>
          <p:cNvPr id="57" name="直線コネクタ 56"/>
          <p:cNvCxnSpPr>
            <a:endCxn id="13" idx="0"/>
          </p:cNvCxnSpPr>
          <p:nvPr/>
        </p:nvCxnSpPr>
        <p:spPr>
          <a:xfrm rot="5400000">
            <a:off x="2883690" y="2178835"/>
            <a:ext cx="1071570" cy="1588"/>
          </a:xfrm>
          <a:prstGeom prst="line">
            <a:avLst/>
          </a:prstGeom>
          <a:ln w="19050">
            <a:solidFill>
              <a:srgbClr val="FFC000"/>
            </a:solidFill>
            <a:prstDash val="sysDash"/>
          </a:ln>
        </p:spPr>
        <p:style>
          <a:lnRef idx="1">
            <a:schemeClr val="accent1"/>
          </a:lnRef>
          <a:fillRef idx="0">
            <a:schemeClr val="accent1"/>
          </a:fillRef>
          <a:effectRef idx="0">
            <a:schemeClr val="accent1"/>
          </a:effectRef>
          <a:fontRef idx="minor">
            <a:schemeClr val="tx1"/>
          </a:fontRef>
        </p:style>
      </p:cxnSp>
      <p:cxnSp>
        <p:nvCxnSpPr>
          <p:cNvPr id="62" name="直線コネクタ 61"/>
          <p:cNvCxnSpPr/>
          <p:nvPr/>
        </p:nvCxnSpPr>
        <p:spPr>
          <a:xfrm>
            <a:off x="1643042" y="1643050"/>
            <a:ext cx="1776435" cy="1588"/>
          </a:xfrm>
          <a:prstGeom prst="line">
            <a:avLst/>
          </a:prstGeom>
          <a:ln w="19050">
            <a:solidFill>
              <a:srgbClr val="FFC000"/>
            </a:solidFill>
            <a:prstDash val="sysDash"/>
          </a:ln>
        </p:spPr>
        <p:style>
          <a:lnRef idx="1">
            <a:schemeClr val="accent1"/>
          </a:lnRef>
          <a:fillRef idx="0">
            <a:schemeClr val="accent1"/>
          </a:fillRef>
          <a:effectRef idx="0">
            <a:schemeClr val="accent1"/>
          </a:effectRef>
          <a:fontRef idx="minor">
            <a:schemeClr val="tx1"/>
          </a:fontRef>
        </p:style>
      </p:cxnSp>
      <p:sp>
        <p:nvSpPr>
          <p:cNvPr id="65" name="テキスト ボックス 64"/>
          <p:cNvSpPr txBox="1"/>
          <p:nvPr/>
        </p:nvSpPr>
        <p:spPr>
          <a:xfrm>
            <a:off x="2570524" y="928670"/>
            <a:ext cx="1697901" cy="369332"/>
          </a:xfrm>
          <a:prstGeom prst="rect">
            <a:avLst/>
          </a:prstGeom>
          <a:noFill/>
        </p:spPr>
        <p:txBody>
          <a:bodyPr wrap="none" rtlCol="0">
            <a:spAutoFit/>
          </a:bodyPr>
          <a:lstStyle/>
          <a:p>
            <a:r>
              <a:rPr kumimoji="1" lang="en-US" altLang="ja-JP" dirty="0" smtClean="0"/>
              <a:t>Layer 2 Switch</a:t>
            </a:r>
            <a:endParaRPr kumimoji="1" lang="ja-JP" altLang="en-US" dirty="0"/>
          </a:p>
        </p:txBody>
      </p:sp>
      <p:sp>
        <p:nvSpPr>
          <p:cNvPr id="32" name="円/楕円 31"/>
          <p:cNvSpPr/>
          <p:nvPr/>
        </p:nvSpPr>
        <p:spPr>
          <a:xfrm>
            <a:off x="1214414" y="3857628"/>
            <a:ext cx="214314" cy="214314"/>
          </a:xfrm>
          <a:prstGeom prst="ellipse">
            <a:avLst/>
          </a:prstGeom>
          <a:solidFill>
            <a:srgbClr val="FFC00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smtClean="0">
              <a:solidFill>
                <a:schemeClr val="tx1"/>
              </a:solidFill>
            </a:endParaRPr>
          </a:p>
        </p:txBody>
      </p:sp>
      <p:sp>
        <p:nvSpPr>
          <p:cNvPr id="33" name="円/楕円 32"/>
          <p:cNvSpPr/>
          <p:nvPr/>
        </p:nvSpPr>
        <p:spPr>
          <a:xfrm>
            <a:off x="5572132" y="3857628"/>
            <a:ext cx="214314" cy="214314"/>
          </a:xfrm>
          <a:prstGeom prst="ellipse">
            <a:avLst/>
          </a:prstGeom>
          <a:solidFill>
            <a:srgbClr val="FFC00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smtClean="0">
              <a:solidFill>
                <a:schemeClr val="tx1"/>
              </a:solidFill>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Agenda</a:t>
            </a:r>
            <a:endParaRPr kumimoji="1" lang="ja-JP" altLang="en-US" dirty="0"/>
          </a:p>
        </p:txBody>
      </p:sp>
      <p:sp>
        <p:nvSpPr>
          <p:cNvPr id="3" name="コンテンツ プレースホルダ 2"/>
          <p:cNvSpPr>
            <a:spLocks noGrp="1"/>
          </p:cNvSpPr>
          <p:nvPr>
            <p:ph idx="1"/>
          </p:nvPr>
        </p:nvSpPr>
        <p:spPr/>
        <p:txBody>
          <a:bodyPr/>
          <a:lstStyle/>
          <a:p>
            <a:r>
              <a:rPr kumimoji="1" lang="ja-JP" altLang="en-US" dirty="0" smtClean="0"/>
              <a:t>そもそもネットワークとは？</a:t>
            </a:r>
            <a:endParaRPr kumimoji="1" lang="en-US" altLang="ja-JP" dirty="0" smtClean="0"/>
          </a:p>
          <a:p>
            <a:r>
              <a:rPr lang="ja-JP" altLang="en-US" dirty="0" smtClean="0"/>
              <a:t>プロトコル</a:t>
            </a:r>
            <a:endParaRPr lang="en-US" altLang="ja-JP" dirty="0" smtClean="0"/>
          </a:p>
          <a:p>
            <a:r>
              <a:rPr lang="en-US" altLang="ja-JP" dirty="0" smtClean="0"/>
              <a:t>OSI</a:t>
            </a:r>
            <a:r>
              <a:rPr lang="ja-JP" altLang="en-US" dirty="0" smtClean="0"/>
              <a:t>参照モデル</a:t>
            </a:r>
            <a:endParaRPr lang="en-US" altLang="ja-JP" dirty="0" smtClean="0"/>
          </a:p>
          <a:p>
            <a:r>
              <a:rPr lang="ja-JP" altLang="en-US" dirty="0" smtClean="0"/>
              <a:t>データとデータユニット</a:t>
            </a:r>
            <a:endParaRPr lang="en-US" altLang="ja-JP" dirty="0" smtClean="0"/>
          </a:p>
          <a:p>
            <a:r>
              <a:rPr lang="ja-JP" altLang="en-US" dirty="0" smtClean="0"/>
              <a:t>イーサネットの基本動作</a:t>
            </a:r>
            <a:endParaRPr lang="en-US" altLang="ja-JP" dirty="0" smtClean="0"/>
          </a:p>
          <a:p>
            <a:r>
              <a:rPr lang="ja-JP" altLang="en-US" dirty="0" smtClean="0"/>
              <a:t>コリジョン</a:t>
            </a:r>
            <a:endParaRPr lang="en-US" altLang="ja-JP" dirty="0" smtClean="0"/>
          </a:p>
          <a:p>
            <a:r>
              <a:rPr kumimoji="1" lang="en-US" altLang="ja-JP" dirty="0" smtClean="0"/>
              <a:t>IP</a:t>
            </a:r>
            <a:r>
              <a:rPr kumimoji="1" lang="ja-JP" altLang="en-US" dirty="0" smtClean="0"/>
              <a:t>通信</a:t>
            </a:r>
            <a:endParaRPr kumimoji="1" lang="en-US" altLang="ja-JP" dirty="0" smtClean="0"/>
          </a:p>
          <a:p>
            <a:r>
              <a:rPr lang="ja-JP" altLang="en-US" dirty="0" smtClean="0"/>
              <a:t>まとめ</a:t>
            </a:r>
            <a:endParaRPr kumimoji="1" lang="en-US" altLang="ja-JP" dirty="0" smtClean="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IP</a:t>
            </a:r>
            <a:r>
              <a:rPr kumimoji="1" lang="ja-JP" altLang="en-US" dirty="0" smtClean="0"/>
              <a:t>通信</a:t>
            </a:r>
            <a:endParaRPr kumimoji="1" lang="ja-JP" altLang="en-US" dirty="0"/>
          </a:p>
        </p:txBody>
      </p:sp>
      <p:sp>
        <p:nvSpPr>
          <p:cNvPr id="3" name="コンテンツ プレースホルダ 2"/>
          <p:cNvSpPr>
            <a:spLocks noGrp="1"/>
          </p:cNvSpPr>
          <p:nvPr>
            <p:ph idx="1"/>
          </p:nvPr>
        </p:nvSpPr>
        <p:spPr/>
        <p:txBody>
          <a:bodyPr/>
          <a:lstStyle/>
          <a:p>
            <a:r>
              <a:rPr kumimoji="1" lang="ja-JP" altLang="en-US" dirty="0" smtClean="0"/>
              <a:t>イーサネットは</a:t>
            </a:r>
            <a:r>
              <a:rPr lang="ja-JP" altLang="en-US" dirty="0" smtClean="0"/>
              <a:t>レイヤ２のプロトコル</a:t>
            </a:r>
            <a:endParaRPr lang="en-US" altLang="ja-JP" dirty="0" smtClean="0"/>
          </a:p>
          <a:p>
            <a:pPr lvl="1"/>
            <a:r>
              <a:rPr kumimoji="1" lang="ja-JP" altLang="en-US" dirty="0" smtClean="0"/>
              <a:t>ネットワーク内での相互通信手順</a:t>
            </a:r>
            <a:endParaRPr kumimoji="1" lang="en-US" altLang="ja-JP" dirty="0" smtClean="0"/>
          </a:p>
          <a:p>
            <a:r>
              <a:rPr lang="ja-JP" altLang="en-US" dirty="0" smtClean="0"/>
              <a:t>対して</a:t>
            </a:r>
            <a:r>
              <a:rPr lang="en-US" altLang="ja-JP" dirty="0" smtClean="0"/>
              <a:t>TCP/IP</a:t>
            </a:r>
            <a:r>
              <a:rPr lang="ja-JP" altLang="en-US" dirty="0" smtClean="0"/>
              <a:t>はレイヤ３以上のプロトコル</a:t>
            </a:r>
            <a:endParaRPr lang="en-US" altLang="ja-JP" dirty="0" smtClean="0"/>
          </a:p>
          <a:p>
            <a:pPr lvl="1"/>
            <a:r>
              <a:rPr kumimoji="1" lang="en-US" altLang="ja-JP" dirty="0" smtClean="0"/>
              <a:t>IP</a:t>
            </a:r>
            <a:r>
              <a:rPr kumimoji="1" lang="ja-JP" altLang="en-US" dirty="0" smtClean="0"/>
              <a:t>がレイヤ３、</a:t>
            </a:r>
            <a:r>
              <a:rPr kumimoji="1" lang="en-US" altLang="ja-JP" dirty="0" smtClean="0"/>
              <a:t>TCP</a:t>
            </a:r>
            <a:r>
              <a:rPr kumimoji="1" lang="ja-JP" altLang="en-US" dirty="0" smtClean="0"/>
              <a:t>がレイヤ４、そのほかアプリケーションプロトコルがレイヤ</a:t>
            </a:r>
            <a:r>
              <a:rPr kumimoji="1" lang="en-US" altLang="ja-JP" dirty="0" smtClean="0"/>
              <a:t>5</a:t>
            </a:r>
            <a:r>
              <a:rPr kumimoji="1" lang="ja-JP" altLang="en-US" dirty="0" smtClean="0"/>
              <a:t>～</a:t>
            </a:r>
            <a:r>
              <a:rPr kumimoji="1" lang="en-US" altLang="ja-JP" dirty="0" smtClean="0"/>
              <a:t>7</a:t>
            </a:r>
          </a:p>
          <a:p>
            <a:r>
              <a:rPr lang="ja-JP" altLang="en-US" dirty="0" smtClean="0"/>
              <a:t>ここからはレイヤ</a:t>
            </a:r>
            <a:r>
              <a:rPr lang="en-US" altLang="ja-JP" dirty="0" smtClean="0"/>
              <a:t>3</a:t>
            </a:r>
            <a:r>
              <a:rPr lang="ja-JP" altLang="en-US" dirty="0" smtClean="0"/>
              <a:t>プロトコルの</a:t>
            </a:r>
            <a:r>
              <a:rPr lang="en-US" altLang="ja-JP" dirty="0" smtClean="0"/>
              <a:t>IP</a:t>
            </a:r>
            <a:r>
              <a:rPr lang="ja-JP" altLang="en-US" dirty="0" smtClean="0"/>
              <a:t>を説明</a:t>
            </a:r>
            <a:endParaRPr lang="en-US" altLang="ja-JP" dirty="0" smtClean="0"/>
          </a:p>
          <a:p>
            <a:pPr lvl="1"/>
            <a:r>
              <a:rPr kumimoji="1" lang="ja-JP" altLang="en-US" dirty="0" smtClean="0"/>
              <a:t>ネットワーク間の相互通信手順</a:t>
            </a:r>
            <a:endParaRPr kumimoji="1" lang="en-US" altLang="ja-JP" dirty="0" smtClean="0"/>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IP</a:t>
            </a:r>
            <a:r>
              <a:rPr kumimoji="1" lang="ja-JP" altLang="en-US" dirty="0" smtClean="0"/>
              <a:t>通信</a:t>
            </a:r>
            <a:endParaRPr kumimoji="1" lang="ja-JP" altLang="en-US" dirty="0"/>
          </a:p>
        </p:txBody>
      </p:sp>
      <p:sp>
        <p:nvSpPr>
          <p:cNvPr id="3" name="コンテンツ プレースホルダ 2"/>
          <p:cNvSpPr>
            <a:spLocks noGrp="1"/>
          </p:cNvSpPr>
          <p:nvPr>
            <p:ph idx="1"/>
          </p:nvPr>
        </p:nvSpPr>
        <p:spPr/>
        <p:txBody>
          <a:bodyPr/>
          <a:lstStyle/>
          <a:p>
            <a:r>
              <a:rPr kumimoji="1" lang="ja-JP" altLang="en-US" dirty="0" smtClean="0"/>
              <a:t>ネットワークとネットワークをつないで大きなネットワークとして通信しているのが今のインターネット</a:t>
            </a:r>
            <a:endParaRPr kumimoji="1" lang="en-US" altLang="ja-JP" dirty="0" smtClean="0"/>
          </a:p>
          <a:p>
            <a:pPr lvl="1"/>
            <a:r>
              <a:rPr lang="ja-JP" altLang="en-US" dirty="0" smtClean="0"/>
              <a:t>逆に言うと巨大なネットワークを小さなネットワークに分割してそれらを相互に接続しているともいえる</a:t>
            </a:r>
            <a:endParaRPr kumimoji="1" lang="en-US" altLang="ja-JP" dirty="0" smtClean="0"/>
          </a:p>
          <a:p>
            <a:r>
              <a:rPr lang="en-US" altLang="ja-JP" dirty="0" smtClean="0"/>
              <a:t>IP</a:t>
            </a:r>
            <a:r>
              <a:rPr lang="ja-JP" altLang="en-US" dirty="0" smtClean="0"/>
              <a:t>はネットワークをまたいだノード間</a:t>
            </a:r>
            <a:r>
              <a:rPr lang="en-US" altLang="ja-JP" dirty="0" smtClean="0"/>
              <a:t>(</a:t>
            </a:r>
            <a:r>
              <a:rPr lang="ja-JP" altLang="en-US" dirty="0" smtClean="0"/>
              <a:t>エンド</a:t>
            </a:r>
            <a:r>
              <a:rPr lang="en-US" altLang="ja-JP" dirty="0" smtClean="0"/>
              <a:t>to</a:t>
            </a:r>
            <a:r>
              <a:rPr lang="ja-JP" altLang="en-US" dirty="0" smtClean="0"/>
              <a:t>エンド</a:t>
            </a:r>
            <a:r>
              <a:rPr lang="en-US" altLang="ja-JP" dirty="0" smtClean="0"/>
              <a:t>)</a:t>
            </a:r>
            <a:r>
              <a:rPr lang="ja-JP" altLang="en-US" dirty="0" smtClean="0"/>
              <a:t>の通信を提供</a:t>
            </a:r>
            <a:endParaRPr lang="en-US" altLang="ja-JP" dirty="0" smtClean="0"/>
          </a:p>
          <a:p>
            <a:pPr lvl="1"/>
            <a:r>
              <a:rPr kumimoji="1" lang="ja-JP" altLang="en-US" dirty="0" smtClean="0"/>
              <a:t>アドレッシングは</a:t>
            </a:r>
            <a:r>
              <a:rPr kumimoji="1" lang="en-US" altLang="ja-JP" dirty="0" smtClean="0"/>
              <a:t>IP</a:t>
            </a:r>
            <a:r>
              <a:rPr kumimoji="1" lang="ja-JP" altLang="en-US" dirty="0" smtClean="0"/>
              <a:t>アドレスを利用</a:t>
            </a:r>
            <a:endParaRPr kumimoji="1" lang="ja-JP" altLang="en-US" dirty="0"/>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IP</a:t>
            </a:r>
            <a:r>
              <a:rPr kumimoji="1" lang="ja-JP" altLang="en-US" dirty="0" smtClean="0"/>
              <a:t>通信</a:t>
            </a:r>
            <a:endParaRPr kumimoji="1" lang="ja-JP" altLang="en-US" dirty="0"/>
          </a:p>
        </p:txBody>
      </p:sp>
      <p:sp>
        <p:nvSpPr>
          <p:cNvPr id="3" name="コンテンツ プレースホルダ 2"/>
          <p:cNvSpPr>
            <a:spLocks noGrp="1"/>
          </p:cNvSpPr>
          <p:nvPr>
            <p:ph idx="1"/>
          </p:nvPr>
        </p:nvSpPr>
        <p:spPr/>
        <p:txBody>
          <a:bodyPr/>
          <a:lstStyle/>
          <a:p>
            <a:r>
              <a:rPr kumimoji="1" lang="en-US" altLang="ja-JP" dirty="0" smtClean="0"/>
              <a:t>IP</a:t>
            </a:r>
            <a:r>
              <a:rPr lang="ja-JP" altLang="en-US" dirty="0" smtClean="0"/>
              <a:t>ではイーサネット等のレイヤ２の機能を使って通信を行う。</a:t>
            </a:r>
            <a:endParaRPr lang="en-US" altLang="ja-JP" dirty="0" smtClean="0"/>
          </a:p>
          <a:p>
            <a:pPr lvl="1"/>
            <a:r>
              <a:rPr kumimoji="1" lang="en-US" altLang="ja-JP" dirty="0" smtClean="0"/>
              <a:t>IP</a:t>
            </a:r>
            <a:r>
              <a:rPr kumimoji="1" lang="ja-JP" altLang="en-US" dirty="0" smtClean="0"/>
              <a:t>アドレスとイーサネットのアドレスである</a:t>
            </a:r>
            <a:r>
              <a:rPr kumimoji="1" lang="en-US" altLang="ja-JP" dirty="0" smtClean="0"/>
              <a:t>MAC</a:t>
            </a:r>
            <a:r>
              <a:rPr kumimoji="1" lang="ja-JP" altLang="en-US" dirty="0" smtClean="0"/>
              <a:t>アドレスの</a:t>
            </a:r>
            <a:r>
              <a:rPr kumimoji="1" lang="ja-JP" altLang="en-US" dirty="0" err="1" smtClean="0"/>
              <a:t>ひも</a:t>
            </a:r>
            <a:r>
              <a:rPr kumimoji="1" lang="ja-JP" altLang="en-US" dirty="0" smtClean="0"/>
              <a:t>付けが必要</a:t>
            </a:r>
            <a:endParaRPr kumimoji="1" lang="en-US" altLang="ja-JP" dirty="0" smtClean="0"/>
          </a:p>
          <a:p>
            <a:pPr lvl="1"/>
            <a:r>
              <a:rPr lang="ja-JP" altLang="en-US" dirty="0" smtClean="0"/>
              <a:t>自分自身の</a:t>
            </a:r>
            <a:r>
              <a:rPr lang="en-US" altLang="ja-JP" dirty="0" smtClean="0"/>
              <a:t>MAC</a:t>
            </a:r>
            <a:r>
              <a:rPr lang="ja-JP" altLang="en-US" dirty="0" smtClean="0"/>
              <a:t>アドレスは当然わかるが、相手の</a:t>
            </a:r>
            <a:r>
              <a:rPr lang="en-US" altLang="ja-JP" dirty="0" smtClean="0"/>
              <a:t>MAC</a:t>
            </a:r>
            <a:r>
              <a:rPr lang="ja-JP" altLang="en-US" dirty="0" smtClean="0"/>
              <a:t>アドレスは静的に設定してなければ通常はわからない</a:t>
            </a:r>
            <a:endParaRPr lang="en-US" altLang="ja-JP" dirty="0" smtClean="0"/>
          </a:p>
          <a:p>
            <a:pPr lvl="1"/>
            <a:r>
              <a:rPr kumimoji="1" lang="ja-JP" altLang="en-US" dirty="0" smtClean="0"/>
              <a:t>そのため</a:t>
            </a:r>
            <a:r>
              <a:rPr kumimoji="1" lang="en-US" altLang="ja-JP" dirty="0" smtClean="0"/>
              <a:t>ARP</a:t>
            </a:r>
            <a:r>
              <a:rPr kumimoji="1" lang="ja-JP" altLang="en-US" dirty="0" smtClean="0"/>
              <a:t>を使って相手のアドレスを調べる</a:t>
            </a:r>
            <a:endParaRPr kumimoji="1" lang="ja-JP" altLang="en-US" dirty="0"/>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IP</a:t>
            </a:r>
            <a:r>
              <a:rPr kumimoji="1" lang="ja-JP" altLang="en-US" dirty="0" smtClean="0"/>
              <a:t>通信</a:t>
            </a:r>
            <a:r>
              <a:rPr kumimoji="1" lang="en-US" altLang="ja-JP" dirty="0" smtClean="0"/>
              <a:t>(ARP)</a:t>
            </a:r>
            <a:endParaRPr kumimoji="1" lang="ja-JP" altLang="en-US" dirty="0"/>
          </a:p>
        </p:txBody>
      </p:sp>
      <p:sp>
        <p:nvSpPr>
          <p:cNvPr id="3" name="コンテンツ プレースホルダ 2"/>
          <p:cNvSpPr>
            <a:spLocks noGrp="1"/>
          </p:cNvSpPr>
          <p:nvPr>
            <p:ph idx="1"/>
          </p:nvPr>
        </p:nvSpPr>
        <p:spPr/>
        <p:txBody>
          <a:bodyPr/>
          <a:lstStyle/>
          <a:p>
            <a:pPr marL="514350" indent="-514350">
              <a:buFont typeface="+mj-lt"/>
              <a:buAutoNum type="arabicPeriod"/>
            </a:pPr>
            <a:r>
              <a:rPr lang="ja-JP" altLang="en-US" dirty="0" smtClean="0"/>
              <a:t>「</a:t>
            </a:r>
            <a:r>
              <a:rPr lang="en-US" altLang="ja-JP" dirty="0" smtClean="0"/>
              <a:t>IP</a:t>
            </a:r>
            <a:r>
              <a:rPr lang="ja-JP" altLang="en-US" dirty="0" smtClean="0"/>
              <a:t>アドレス</a:t>
            </a:r>
            <a:r>
              <a:rPr lang="en-US" altLang="ja-JP" dirty="0" smtClean="0"/>
              <a:t>”</a:t>
            </a:r>
            <a:r>
              <a:rPr lang="en-US" altLang="ja-JP" dirty="0" err="1" smtClean="0"/>
              <a:t>xxx.xxx.xxx.xxx</a:t>
            </a:r>
            <a:r>
              <a:rPr lang="en-US" altLang="ja-JP" dirty="0" smtClean="0"/>
              <a:t>”</a:t>
            </a:r>
            <a:r>
              <a:rPr lang="ja-JP" altLang="en-US" dirty="0" smtClean="0"/>
              <a:t>を持つ人は応答してください。」というニュアンスのイーサネットフレームをブロードキャスト</a:t>
            </a:r>
            <a:endParaRPr lang="en-US" altLang="ja-JP" dirty="0" smtClean="0"/>
          </a:p>
          <a:p>
            <a:pPr marL="514350" indent="-514350">
              <a:buFont typeface="+mj-lt"/>
              <a:buAutoNum type="arabicPeriod"/>
            </a:pPr>
            <a:r>
              <a:rPr kumimoji="1" lang="en-US" altLang="ja-JP" dirty="0" smtClean="0"/>
              <a:t>IP</a:t>
            </a:r>
            <a:r>
              <a:rPr kumimoji="1" lang="ja-JP" altLang="en-US" dirty="0" smtClean="0"/>
              <a:t>アドレス</a:t>
            </a:r>
            <a:r>
              <a:rPr kumimoji="1" lang="en-US" altLang="ja-JP" dirty="0" smtClean="0"/>
              <a:t>”</a:t>
            </a:r>
            <a:r>
              <a:rPr kumimoji="1" lang="en-US" altLang="ja-JP" dirty="0" err="1" smtClean="0"/>
              <a:t>xxx.xxx.xxx.xxx</a:t>
            </a:r>
            <a:r>
              <a:rPr kumimoji="1" lang="en-US" altLang="ja-JP" dirty="0" smtClean="0"/>
              <a:t>”</a:t>
            </a:r>
            <a:r>
              <a:rPr kumimoji="1" lang="ja-JP" altLang="en-US" dirty="0" smtClean="0"/>
              <a:t>を持つマシンが自分の</a:t>
            </a:r>
            <a:r>
              <a:rPr kumimoji="1" lang="en-US" altLang="ja-JP" dirty="0" smtClean="0"/>
              <a:t>MAC</a:t>
            </a:r>
            <a:r>
              <a:rPr kumimoji="1" lang="ja-JP" altLang="en-US" dirty="0" smtClean="0"/>
              <a:t>アドレスを通知</a:t>
            </a:r>
            <a:endParaRPr kumimoji="1" lang="en-US" altLang="ja-JP" dirty="0" smtClean="0"/>
          </a:p>
          <a:p>
            <a:pPr marL="514350" indent="-514350">
              <a:buFont typeface="+mj-lt"/>
              <a:buAutoNum type="arabicPeriod"/>
            </a:pPr>
            <a:endParaRPr lang="en-US" altLang="ja-JP" dirty="0" smtClean="0"/>
          </a:p>
          <a:p>
            <a:pPr marL="514350" indent="-514350"/>
            <a:r>
              <a:rPr kumimoji="1" lang="ja-JP" altLang="en-US" dirty="0" smtClean="0"/>
              <a:t>というように大変単純なプロトコル</a:t>
            </a:r>
            <a:endParaRPr kumimoji="1" lang="ja-JP" altLang="en-US" dirty="0"/>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IP</a:t>
            </a:r>
            <a:r>
              <a:rPr kumimoji="1" lang="ja-JP" altLang="en-US" dirty="0" smtClean="0"/>
              <a:t>通信</a:t>
            </a:r>
            <a:r>
              <a:rPr kumimoji="1" lang="en-US" altLang="ja-JP" dirty="0" smtClean="0"/>
              <a:t>(ARP)</a:t>
            </a:r>
            <a:endParaRPr kumimoji="1" lang="ja-JP" altLang="en-US" dirty="0"/>
          </a:p>
        </p:txBody>
      </p:sp>
      <p:sp>
        <p:nvSpPr>
          <p:cNvPr id="3" name="コンテンツ プレースホルダ 2"/>
          <p:cNvSpPr>
            <a:spLocks noGrp="1"/>
          </p:cNvSpPr>
          <p:nvPr>
            <p:ph idx="1"/>
          </p:nvPr>
        </p:nvSpPr>
        <p:spPr/>
        <p:txBody>
          <a:bodyPr/>
          <a:lstStyle/>
          <a:p>
            <a:r>
              <a:rPr kumimoji="1" lang="ja-JP" altLang="en-US" dirty="0" smtClean="0"/>
              <a:t>例</a:t>
            </a:r>
            <a:r>
              <a:rPr kumimoji="1" lang="en-US" altLang="ja-JP" dirty="0" smtClean="0"/>
              <a:t>)</a:t>
            </a:r>
            <a:r>
              <a:rPr kumimoji="1" lang="ja-JP" altLang="en-US" dirty="0" smtClean="0"/>
              <a:t> </a:t>
            </a:r>
            <a:r>
              <a:rPr kumimoji="1" lang="en-US" altLang="ja-JP" dirty="0" smtClean="0"/>
              <a:t>A(192.168.1.10)</a:t>
            </a:r>
            <a:r>
              <a:rPr kumimoji="1" lang="ja-JP" altLang="en-US" dirty="0" smtClean="0"/>
              <a:t>が </a:t>
            </a:r>
            <a:r>
              <a:rPr kumimoji="1" lang="en-US" altLang="ja-JP" dirty="0" smtClean="0"/>
              <a:t>C(192.168.1.30)</a:t>
            </a:r>
            <a:r>
              <a:rPr kumimoji="1" lang="ja-JP" altLang="en-US" dirty="0" smtClean="0"/>
              <a:t>と通信したい場合</a:t>
            </a:r>
            <a:endParaRPr kumimoji="1" lang="ja-JP" altLang="en-US" dirty="0"/>
          </a:p>
        </p:txBody>
      </p:sp>
      <p:cxnSp>
        <p:nvCxnSpPr>
          <p:cNvPr id="4" name="直線コネクタ 3"/>
          <p:cNvCxnSpPr/>
          <p:nvPr/>
        </p:nvCxnSpPr>
        <p:spPr>
          <a:xfrm>
            <a:off x="571472" y="3000372"/>
            <a:ext cx="7786742" cy="1588"/>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sp>
        <p:nvSpPr>
          <p:cNvPr id="5" name="正方形/長方形 4"/>
          <p:cNvSpPr/>
          <p:nvPr/>
        </p:nvSpPr>
        <p:spPr>
          <a:xfrm>
            <a:off x="500034" y="2928934"/>
            <a:ext cx="142876" cy="142876"/>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smtClean="0">
              <a:solidFill>
                <a:schemeClr val="tx1"/>
              </a:solidFill>
            </a:endParaRPr>
          </a:p>
        </p:txBody>
      </p:sp>
      <p:sp>
        <p:nvSpPr>
          <p:cNvPr id="6" name="正方形/長方形 5"/>
          <p:cNvSpPr/>
          <p:nvPr/>
        </p:nvSpPr>
        <p:spPr>
          <a:xfrm>
            <a:off x="8358214" y="2928934"/>
            <a:ext cx="142876" cy="142876"/>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smtClean="0">
              <a:solidFill>
                <a:schemeClr val="tx1"/>
              </a:solidFill>
            </a:endParaRPr>
          </a:p>
        </p:txBody>
      </p:sp>
      <p:sp>
        <p:nvSpPr>
          <p:cNvPr id="7" name="computr1"/>
          <p:cNvSpPr>
            <a:spLocks noEditPoints="1" noChangeArrowheads="1"/>
          </p:cNvSpPr>
          <p:nvPr/>
        </p:nvSpPr>
        <p:spPr bwMode="auto">
          <a:xfrm>
            <a:off x="1071538" y="4000504"/>
            <a:ext cx="854056" cy="871526"/>
          </a:xfrm>
          <a:custGeom>
            <a:avLst/>
            <a:gdLst>
              <a:gd name="T0" fmla="*/ 19535 w 21600"/>
              <a:gd name="T1" fmla="*/ 0 h 21600"/>
              <a:gd name="T2" fmla="*/ 10800 w 21600"/>
              <a:gd name="T3" fmla="*/ 0 h 21600"/>
              <a:gd name="T4" fmla="*/ 2065 w 21600"/>
              <a:gd name="T5" fmla="*/ 0 h 21600"/>
              <a:gd name="T6" fmla="*/ 0 w 21600"/>
              <a:gd name="T7" fmla="*/ 15388 h 21600"/>
              <a:gd name="T8" fmla="*/ 0 w 21600"/>
              <a:gd name="T9" fmla="*/ 21600 h 21600"/>
              <a:gd name="T10" fmla="*/ 10800 w 21600"/>
              <a:gd name="T11" fmla="*/ 21600 h 21600"/>
              <a:gd name="T12" fmla="*/ 21600 w 21600"/>
              <a:gd name="T13" fmla="*/ 21600 h 21600"/>
              <a:gd name="T14" fmla="*/ 21600 w 21600"/>
              <a:gd name="T15" fmla="*/ 15388 h 21600"/>
              <a:gd name="T16" fmla="*/ 19535 w 21600"/>
              <a:gd name="T17" fmla="*/ 13553 h 21600"/>
              <a:gd name="T18" fmla="*/ 2065 w 21600"/>
              <a:gd name="T19" fmla="*/ 13553 h 21600"/>
              <a:gd name="T20" fmla="*/ 2065 w 21600"/>
              <a:gd name="T21" fmla="*/ 6776 h 21600"/>
              <a:gd name="T22" fmla="*/ 19535 w 21600"/>
              <a:gd name="T23" fmla="*/ 6776 h 21600"/>
              <a:gd name="T24" fmla="*/ 0 w 21600"/>
              <a:gd name="T25" fmla="*/ 18494 h 21600"/>
              <a:gd name="T26" fmla="*/ 21600 w 21600"/>
              <a:gd name="T27" fmla="*/ 18494 h 21600"/>
              <a:gd name="T28" fmla="*/ 4923 w 21600"/>
              <a:gd name="T29" fmla="*/ 2541 h 21600"/>
              <a:gd name="T30" fmla="*/ 16756 w 21600"/>
              <a:gd name="T31" fmla="*/ 11153 h 216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T28" t="T29" r="T30" b="T31"/>
            <a:pathLst>
              <a:path w="21600" h="21600" extrusionOk="0">
                <a:moveTo>
                  <a:pt x="16994" y="15388"/>
                </a:moveTo>
                <a:lnTo>
                  <a:pt x="16994" y="13553"/>
                </a:lnTo>
                <a:lnTo>
                  <a:pt x="19535" y="13553"/>
                </a:lnTo>
                <a:lnTo>
                  <a:pt x="19535" y="10729"/>
                </a:lnTo>
                <a:lnTo>
                  <a:pt x="19535" y="6776"/>
                </a:lnTo>
                <a:lnTo>
                  <a:pt x="19535" y="0"/>
                </a:lnTo>
                <a:lnTo>
                  <a:pt x="10800" y="0"/>
                </a:lnTo>
                <a:lnTo>
                  <a:pt x="2065" y="0"/>
                </a:lnTo>
                <a:lnTo>
                  <a:pt x="2065" y="6776"/>
                </a:lnTo>
                <a:lnTo>
                  <a:pt x="2065" y="10729"/>
                </a:lnTo>
                <a:lnTo>
                  <a:pt x="2065" y="13553"/>
                </a:lnTo>
                <a:lnTo>
                  <a:pt x="4606" y="13553"/>
                </a:lnTo>
                <a:lnTo>
                  <a:pt x="4606" y="15388"/>
                </a:lnTo>
                <a:lnTo>
                  <a:pt x="0" y="15388"/>
                </a:lnTo>
                <a:lnTo>
                  <a:pt x="0" y="21600"/>
                </a:lnTo>
                <a:lnTo>
                  <a:pt x="10800" y="21600"/>
                </a:lnTo>
                <a:lnTo>
                  <a:pt x="21600" y="21600"/>
                </a:lnTo>
                <a:lnTo>
                  <a:pt x="21600" y="15388"/>
                </a:lnTo>
                <a:lnTo>
                  <a:pt x="16994" y="15388"/>
                </a:lnTo>
                <a:close/>
              </a:path>
              <a:path w="21600" h="21600" extrusionOk="0">
                <a:moveTo>
                  <a:pt x="4606" y="15388"/>
                </a:moveTo>
                <a:lnTo>
                  <a:pt x="4606" y="13553"/>
                </a:lnTo>
                <a:lnTo>
                  <a:pt x="16994" y="13553"/>
                </a:lnTo>
                <a:lnTo>
                  <a:pt x="16994" y="15388"/>
                </a:lnTo>
                <a:lnTo>
                  <a:pt x="4606" y="15388"/>
                </a:lnTo>
              </a:path>
              <a:path w="21600" h="21600" extrusionOk="0">
                <a:moveTo>
                  <a:pt x="4606" y="11294"/>
                </a:moveTo>
                <a:lnTo>
                  <a:pt x="4606" y="2259"/>
                </a:lnTo>
                <a:lnTo>
                  <a:pt x="16994" y="2259"/>
                </a:lnTo>
                <a:lnTo>
                  <a:pt x="16994" y="11294"/>
                </a:lnTo>
                <a:lnTo>
                  <a:pt x="4606" y="11294"/>
                </a:lnTo>
                <a:moveTo>
                  <a:pt x="13976" y="17082"/>
                </a:moveTo>
                <a:lnTo>
                  <a:pt x="13976" y="16376"/>
                </a:lnTo>
                <a:lnTo>
                  <a:pt x="20171" y="16376"/>
                </a:lnTo>
                <a:lnTo>
                  <a:pt x="20171" y="17082"/>
                </a:lnTo>
                <a:lnTo>
                  <a:pt x="13976" y="17082"/>
                </a:lnTo>
              </a:path>
            </a:pathLst>
          </a:custGeom>
          <a:solidFill>
            <a:srgbClr val="FFFFCC"/>
          </a:solidFill>
          <a:ln w="9525">
            <a:solidFill>
              <a:srgbClr val="000000"/>
            </a:solidFill>
            <a:miter lim="800000"/>
            <a:headEnd/>
            <a:tailEnd/>
          </a:ln>
          <a:effectLst/>
        </p:spPr>
        <p:txBody>
          <a:bodyPr vert="horz" wrap="square" lIns="91440" tIns="45720" rIns="91440" bIns="45720" numCol="1" anchor="t" anchorCtr="0" compatLnSpc="1">
            <a:prstTxWarp prst="textNoShape">
              <a:avLst/>
            </a:prstTxWarp>
          </a:bodyPr>
          <a:lstStyle/>
          <a:p>
            <a:r>
              <a:rPr lang="en-US" altLang="ja-JP" dirty="0" smtClean="0"/>
              <a:t>A</a:t>
            </a:r>
            <a:endParaRPr lang="ja-JP" altLang="en-US" dirty="0"/>
          </a:p>
        </p:txBody>
      </p:sp>
      <p:sp>
        <p:nvSpPr>
          <p:cNvPr id="8" name="computr1"/>
          <p:cNvSpPr>
            <a:spLocks noEditPoints="1" noChangeArrowheads="1"/>
          </p:cNvSpPr>
          <p:nvPr/>
        </p:nvSpPr>
        <p:spPr bwMode="auto">
          <a:xfrm>
            <a:off x="3849737" y="4000504"/>
            <a:ext cx="854056" cy="871526"/>
          </a:xfrm>
          <a:custGeom>
            <a:avLst/>
            <a:gdLst>
              <a:gd name="T0" fmla="*/ 19535 w 21600"/>
              <a:gd name="T1" fmla="*/ 0 h 21600"/>
              <a:gd name="T2" fmla="*/ 10800 w 21600"/>
              <a:gd name="T3" fmla="*/ 0 h 21600"/>
              <a:gd name="T4" fmla="*/ 2065 w 21600"/>
              <a:gd name="T5" fmla="*/ 0 h 21600"/>
              <a:gd name="T6" fmla="*/ 0 w 21600"/>
              <a:gd name="T7" fmla="*/ 15388 h 21600"/>
              <a:gd name="T8" fmla="*/ 0 w 21600"/>
              <a:gd name="T9" fmla="*/ 21600 h 21600"/>
              <a:gd name="T10" fmla="*/ 10800 w 21600"/>
              <a:gd name="T11" fmla="*/ 21600 h 21600"/>
              <a:gd name="T12" fmla="*/ 21600 w 21600"/>
              <a:gd name="T13" fmla="*/ 21600 h 21600"/>
              <a:gd name="T14" fmla="*/ 21600 w 21600"/>
              <a:gd name="T15" fmla="*/ 15388 h 21600"/>
              <a:gd name="T16" fmla="*/ 19535 w 21600"/>
              <a:gd name="T17" fmla="*/ 13553 h 21600"/>
              <a:gd name="T18" fmla="*/ 2065 w 21600"/>
              <a:gd name="T19" fmla="*/ 13553 h 21600"/>
              <a:gd name="T20" fmla="*/ 2065 w 21600"/>
              <a:gd name="T21" fmla="*/ 6776 h 21600"/>
              <a:gd name="T22" fmla="*/ 19535 w 21600"/>
              <a:gd name="T23" fmla="*/ 6776 h 21600"/>
              <a:gd name="T24" fmla="*/ 0 w 21600"/>
              <a:gd name="T25" fmla="*/ 18494 h 21600"/>
              <a:gd name="T26" fmla="*/ 21600 w 21600"/>
              <a:gd name="T27" fmla="*/ 18494 h 21600"/>
              <a:gd name="T28" fmla="*/ 4923 w 21600"/>
              <a:gd name="T29" fmla="*/ 2541 h 21600"/>
              <a:gd name="T30" fmla="*/ 16756 w 21600"/>
              <a:gd name="T31" fmla="*/ 11153 h 216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T28" t="T29" r="T30" b="T31"/>
            <a:pathLst>
              <a:path w="21600" h="21600" extrusionOk="0">
                <a:moveTo>
                  <a:pt x="16994" y="15388"/>
                </a:moveTo>
                <a:lnTo>
                  <a:pt x="16994" y="13553"/>
                </a:lnTo>
                <a:lnTo>
                  <a:pt x="19535" y="13553"/>
                </a:lnTo>
                <a:lnTo>
                  <a:pt x="19535" y="10729"/>
                </a:lnTo>
                <a:lnTo>
                  <a:pt x="19535" y="6776"/>
                </a:lnTo>
                <a:lnTo>
                  <a:pt x="19535" y="0"/>
                </a:lnTo>
                <a:lnTo>
                  <a:pt x="10800" y="0"/>
                </a:lnTo>
                <a:lnTo>
                  <a:pt x="2065" y="0"/>
                </a:lnTo>
                <a:lnTo>
                  <a:pt x="2065" y="6776"/>
                </a:lnTo>
                <a:lnTo>
                  <a:pt x="2065" y="10729"/>
                </a:lnTo>
                <a:lnTo>
                  <a:pt x="2065" y="13553"/>
                </a:lnTo>
                <a:lnTo>
                  <a:pt x="4606" y="13553"/>
                </a:lnTo>
                <a:lnTo>
                  <a:pt x="4606" y="15388"/>
                </a:lnTo>
                <a:lnTo>
                  <a:pt x="0" y="15388"/>
                </a:lnTo>
                <a:lnTo>
                  <a:pt x="0" y="21600"/>
                </a:lnTo>
                <a:lnTo>
                  <a:pt x="10800" y="21600"/>
                </a:lnTo>
                <a:lnTo>
                  <a:pt x="21600" y="21600"/>
                </a:lnTo>
                <a:lnTo>
                  <a:pt x="21600" y="15388"/>
                </a:lnTo>
                <a:lnTo>
                  <a:pt x="16994" y="15388"/>
                </a:lnTo>
                <a:close/>
              </a:path>
              <a:path w="21600" h="21600" extrusionOk="0">
                <a:moveTo>
                  <a:pt x="4606" y="15388"/>
                </a:moveTo>
                <a:lnTo>
                  <a:pt x="4606" y="13553"/>
                </a:lnTo>
                <a:lnTo>
                  <a:pt x="16994" y="13553"/>
                </a:lnTo>
                <a:lnTo>
                  <a:pt x="16994" y="15388"/>
                </a:lnTo>
                <a:lnTo>
                  <a:pt x="4606" y="15388"/>
                </a:lnTo>
              </a:path>
              <a:path w="21600" h="21600" extrusionOk="0">
                <a:moveTo>
                  <a:pt x="4606" y="11294"/>
                </a:moveTo>
                <a:lnTo>
                  <a:pt x="4606" y="2259"/>
                </a:lnTo>
                <a:lnTo>
                  <a:pt x="16994" y="2259"/>
                </a:lnTo>
                <a:lnTo>
                  <a:pt x="16994" y="11294"/>
                </a:lnTo>
                <a:lnTo>
                  <a:pt x="4606" y="11294"/>
                </a:lnTo>
                <a:moveTo>
                  <a:pt x="13976" y="17082"/>
                </a:moveTo>
                <a:lnTo>
                  <a:pt x="13976" y="16376"/>
                </a:lnTo>
                <a:lnTo>
                  <a:pt x="20171" y="16376"/>
                </a:lnTo>
                <a:lnTo>
                  <a:pt x="20171" y="17082"/>
                </a:lnTo>
                <a:lnTo>
                  <a:pt x="13976" y="17082"/>
                </a:lnTo>
              </a:path>
            </a:pathLst>
          </a:custGeom>
          <a:solidFill>
            <a:srgbClr val="FFFFCC"/>
          </a:solidFill>
          <a:ln w="9525">
            <a:solidFill>
              <a:srgbClr val="000000"/>
            </a:solidFill>
            <a:miter lim="800000"/>
            <a:headEnd/>
            <a:tailEnd/>
          </a:ln>
          <a:effectLst/>
        </p:spPr>
        <p:txBody>
          <a:bodyPr vert="horz" wrap="square" lIns="91440" tIns="45720" rIns="91440" bIns="45720" numCol="1" anchor="t" anchorCtr="0" compatLnSpc="1">
            <a:prstTxWarp prst="textNoShape">
              <a:avLst/>
            </a:prstTxWarp>
          </a:bodyPr>
          <a:lstStyle/>
          <a:p>
            <a:r>
              <a:rPr lang="en-US" altLang="ja-JP" dirty="0" smtClean="0"/>
              <a:t>B</a:t>
            </a:r>
            <a:endParaRPr lang="ja-JP" altLang="en-US" dirty="0"/>
          </a:p>
        </p:txBody>
      </p:sp>
      <p:sp>
        <p:nvSpPr>
          <p:cNvPr id="9" name="computr1"/>
          <p:cNvSpPr>
            <a:spLocks noEditPoints="1" noChangeArrowheads="1"/>
          </p:cNvSpPr>
          <p:nvPr/>
        </p:nvSpPr>
        <p:spPr bwMode="auto">
          <a:xfrm>
            <a:off x="7143768" y="4000504"/>
            <a:ext cx="854056" cy="871526"/>
          </a:xfrm>
          <a:custGeom>
            <a:avLst/>
            <a:gdLst>
              <a:gd name="T0" fmla="*/ 19535 w 21600"/>
              <a:gd name="T1" fmla="*/ 0 h 21600"/>
              <a:gd name="T2" fmla="*/ 10800 w 21600"/>
              <a:gd name="T3" fmla="*/ 0 h 21600"/>
              <a:gd name="T4" fmla="*/ 2065 w 21600"/>
              <a:gd name="T5" fmla="*/ 0 h 21600"/>
              <a:gd name="T6" fmla="*/ 0 w 21600"/>
              <a:gd name="T7" fmla="*/ 15388 h 21600"/>
              <a:gd name="T8" fmla="*/ 0 w 21600"/>
              <a:gd name="T9" fmla="*/ 21600 h 21600"/>
              <a:gd name="T10" fmla="*/ 10800 w 21600"/>
              <a:gd name="T11" fmla="*/ 21600 h 21600"/>
              <a:gd name="T12" fmla="*/ 21600 w 21600"/>
              <a:gd name="T13" fmla="*/ 21600 h 21600"/>
              <a:gd name="T14" fmla="*/ 21600 w 21600"/>
              <a:gd name="T15" fmla="*/ 15388 h 21600"/>
              <a:gd name="T16" fmla="*/ 19535 w 21600"/>
              <a:gd name="T17" fmla="*/ 13553 h 21600"/>
              <a:gd name="T18" fmla="*/ 2065 w 21600"/>
              <a:gd name="T19" fmla="*/ 13553 h 21600"/>
              <a:gd name="T20" fmla="*/ 2065 w 21600"/>
              <a:gd name="T21" fmla="*/ 6776 h 21600"/>
              <a:gd name="T22" fmla="*/ 19535 w 21600"/>
              <a:gd name="T23" fmla="*/ 6776 h 21600"/>
              <a:gd name="T24" fmla="*/ 0 w 21600"/>
              <a:gd name="T25" fmla="*/ 18494 h 21600"/>
              <a:gd name="T26" fmla="*/ 21600 w 21600"/>
              <a:gd name="T27" fmla="*/ 18494 h 21600"/>
              <a:gd name="T28" fmla="*/ 4923 w 21600"/>
              <a:gd name="T29" fmla="*/ 2541 h 21600"/>
              <a:gd name="T30" fmla="*/ 16756 w 21600"/>
              <a:gd name="T31" fmla="*/ 11153 h 216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T28" t="T29" r="T30" b="T31"/>
            <a:pathLst>
              <a:path w="21600" h="21600" extrusionOk="0">
                <a:moveTo>
                  <a:pt x="16994" y="15388"/>
                </a:moveTo>
                <a:lnTo>
                  <a:pt x="16994" y="13553"/>
                </a:lnTo>
                <a:lnTo>
                  <a:pt x="19535" y="13553"/>
                </a:lnTo>
                <a:lnTo>
                  <a:pt x="19535" y="10729"/>
                </a:lnTo>
                <a:lnTo>
                  <a:pt x="19535" y="6776"/>
                </a:lnTo>
                <a:lnTo>
                  <a:pt x="19535" y="0"/>
                </a:lnTo>
                <a:lnTo>
                  <a:pt x="10800" y="0"/>
                </a:lnTo>
                <a:lnTo>
                  <a:pt x="2065" y="0"/>
                </a:lnTo>
                <a:lnTo>
                  <a:pt x="2065" y="6776"/>
                </a:lnTo>
                <a:lnTo>
                  <a:pt x="2065" y="10729"/>
                </a:lnTo>
                <a:lnTo>
                  <a:pt x="2065" y="13553"/>
                </a:lnTo>
                <a:lnTo>
                  <a:pt x="4606" y="13553"/>
                </a:lnTo>
                <a:lnTo>
                  <a:pt x="4606" y="15388"/>
                </a:lnTo>
                <a:lnTo>
                  <a:pt x="0" y="15388"/>
                </a:lnTo>
                <a:lnTo>
                  <a:pt x="0" y="21600"/>
                </a:lnTo>
                <a:lnTo>
                  <a:pt x="10800" y="21600"/>
                </a:lnTo>
                <a:lnTo>
                  <a:pt x="21600" y="21600"/>
                </a:lnTo>
                <a:lnTo>
                  <a:pt x="21600" y="15388"/>
                </a:lnTo>
                <a:lnTo>
                  <a:pt x="16994" y="15388"/>
                </a:lnTo>
                <a:close/>
              </a:path>
              <a:path w="21600" h="21600" extrusionOk="0">
                <a:moveTo>
                  <a:pt x="4606" y="15388"/>
                </a:moveTo>
                <a:lnTo>
                  <a:pt x="4606" y="13553"/>
                </a:lnTo>
                <a:lnTo>
                  <a:pt x="16994" y="13553"/>
                </a:lnTo>
                <a:lnTo>
                  <a:pt x="16994" y="15388"/>
                </a:lnTo>
                <a:lnTo>
                  <a:pt x="4606" y="15388"/>
                </a:lnTo>
              </a:path>
              <a:path w="21600" h="21600" extrusionOk="0">
                <a:moveTo>
                  <a:pt x="4606" y="11294"/>
                </a:moveTo>
                <a:lnTo>
                  <a:pt x="4606" y="2259"/>
                </a:lnTo>
                <a:lnTo>
                  <a:pt x="16994" y="2259"/>
                </a:lnTo>
                <a:lnTo>
                  <a:pt x="16994" y="11294"/>
                </a:lnTo>
                <a:lnTo>
                  <a:pt x="4606" y="11294"/>
                </a:lnTo>
                <a:moveTo>
                  <a:pt x="13976" y="17082"/>
                </a:moveTo>
                <a:lnTo>
                  <a:pt x="13976" y="16376"/>
                </a:lnTo>
                <a:lnTo>
                  <a:pt x="20171" y="16376"/>
                </a:lnTo>
                <a:lnTo>
                  <a:pt x="20171" y="17082"/>
                </a:lnTo>
                <a:lnTo>
                  <a:pt x="13976" y="17082"/>
                </a:lnTo>
              </a:path>
            </a:pathLst>
          </a:custGeom>
          <a:solidFill>
            <a:srgbClr val="FFFFCC"/>
          </a:solidFill>
          <a:ln w="9525">
            <a:solidFill>
              <a:srgbClr val="000000"/>
            </a:solidFill>
            <a:miter lim="800000"/>
            <a:headEnd/>
            <a:tailEnd/>
          </a:ln>
          <a:effectLst/>
        </p:spPr>
        <p:txBody>
          <a:bodyPr vert="horz" wrap="square" lIns="91440" tIns="45720" rIns="91440" bIns="45720" numCol="1" anchor="t" anchorCtr="0" compatLnSpc="1">
            <a:prstTxWarp prst="textNoShape">
              <a:avLst/>
            </a:prstTxWarp>
          </a:bodyPr>
          <a:lstStyle/>
          <a:p>
            <a:r>
              <a:rPr lang="en-US" altLang="ja-JP" dirty="0" smtClean="0"/>
              <a:t>C</a:t>
            </a:r>
            <a:endParaRPr lang="ja-JP" altLang="en-US" dirty="0"/>
          </a:p>
        </p:txBody>
      </p:sp>
      <p:cxnSp>
        <p:nvCxnSpPr>
          <p:cNvPr id="11" name="直線コネクタ 10"/>
          <p:cNvCxnSpPr>
            <a:endCxn id="7" idx="1"/>
          </p:cNvCxnSpPr>
          <p:nvPr/>
        </p:nvCxnSpPr>
        <p:spPr>
          <a:xfrm rot="5400000">
            <a:off x="999300" y="3499638"/>
            <a:ext cx="1000132" cy="16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 name="直線コネクタ 11"/>
          <p:cNvCxnSpPr>
            <a:endCxn id="8" idx="1"/>
          </p:cNvCxnSpPr>
          <p:nvPr/>
        </p:nvCxnSpPr>
        <p:spPr>
          <a:xfrm rot="5400000">
            <a:off x="3781441" y="3495697"/>
            <a:ext cx="1000132" cy="9483"/>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 name="直線コネクタ 13"/>
          <p:cNvCxnSpPr>
            <a:endCxn id="9" idx="1"/>
          </p:cNvCxnSpPr>
          <p:nvPr/>
        </p:nvCxnSpPr>
        <p:spPr>
          <a:xfrm rot="5400000">
            <a:off x="7071530" y="3499638"/>
            <a:ext cx="1000132" cy="16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20" name="テキスト ボックス 19"/>
          <p:cNvSpPr txBox="1"/>
          <p:nvPr/>
        </p:nvSpPr>
        <p:spPr>
          <a:xfrm>
            <a:off x="214282" y="4922420"/>
            <a:ext cx="2467342" cy="646331"/>
          </a:xfrm>
          <a:prstGeom prst="rect">
            <a:avLst/>
          </a:prstGeom>
          <a:noFill/>
        </p:spPr>
        <p:txBody>
          <a:bodyPr wrap="none" rtlCol="0">
            <a:spAutoFit/>
          </a:bodyPr>
          <a:lstStyle/>
          <a:p>
            <a:r>
              <a:rPr kumimoji="1" lang="en-US" altLang="ja-JP" dirty="0" smtClean="0"/>
              <a:t>IP:192.168.1.10</a:t>
            </a:r>
          </a:p>
          <a:p>
            <a:r>
              <a:rPr lang="en-US" altLang="ja-JP" dirty="0" err="1" smtClean="0"/>
              <a:t>MAC:xx:xx:xx:xx:xx:xx</a:t>
            </a:r>
            <a:endParaRPr kumimoji="1" lang="ja-JP" altLang="en-US" dirty="0"/>
          </a:p>
        </p:txBody>
      </p:sp>
      <p:sp>
        <p:nvSpPr>
          <p:cNvPr id="21" name="テキスト ボックス 20"/>
          <p:cNvSpPr txBox="1"/>
          <p:nvPr/>
        </p:nvSpPr>
        <p:spPr>
          <a:xfrm>
            <a:off x="3214678" y="4925809"/>
            <a:ext cx="2467342" cy="646331"/>
          </a:xfrm>
          <a:prstGeom prst="rect">
            <a:avLst/>
          </a:prstGeom>
          <a:noFill/>
        </p:spPr>
        <p:txBody>
          <a:bodyPr wrap="none" rtlCol="0">
            <a:spAutoFit/>
          </a:bodyPr>
          <a:lstStyle/>
          <a:p>
            <a:r>
              <a:rPr kumimoji="1" lang="en-US" altLang="ja-JP" dirty="0" smtClean="0"/>
              <a:t>IP:192.168.1.20</a:t>
            </a:r>
          </a:p>
          <a:p>
            <a:r>
              <a:rPr lang="en-US" altLang="ja-JP" dirty="0" err="1" smtClean="0"/>
              <a:t>MAC:yy:yy:yy:yy:yy:yy</a:t>
            </a:r>
            <a:endParaRPr kumimoji="1" lang="ja-JP" altLang="en-US" dirty="0"/>
          </a:p>
        </p:txBody>
      </p:sp>
      <p:sp>
        <p:nvSpPr>
          <p:cNvPr id="22" name="テキスト ボックス 21"/>
          <p:cNvSpPr txBox="1"/>
          <p:nvPr/>
        </p:nvSpPr>
        <p:spPr>
          <a:xfrm>
            <a:off x="6451364" y="4922420"/>
            <a:ext cx="2621230" cy="646331"/>
          </a:xfrm>
          <a:prstGeom prst="rect">
            <a:avLst/>
          </a:prstGeom>
          <a:noFill/>
        </p:spPr>
        <p:txBody>
          <a:bodyPr wrap="none" rtlCol="0">
            <a:spAutoFit/>
          </a:bodyPr>
          <a:lstStyle/>
          <a:p>
            <a:r>
              <a:rPr kumimoji="1" lang="en-US" altLang="ja-JP" dirty="0" smtClean="0"/>
              <a:t>IP:192.168.1.30</a:t>
            </a:r>
          </a:p>
          <a:p>
            <a:r>
              <a:rPr lang="en-US" altLang="ja-JP" dirty="0" err="1" smtClean="0"/>
              <a:t>MAC:aa:aa:aa:aa:aa:aa</a:t>
            </a:r>
            <a:endParaRPr kumimoji="1" lang="ja-JP" altLang="en-US" dirty="0"/>
          </a:p>
        </p:txBody>
      </p:sp>
      <p:sp>
        <p:nvSpPr>
          <p:cNvPr id="34" name="フローチャート : 書類 33"/>
          <p:cNvSpPr/>
          <p:nvPr/>
        </p:nvSpPr>
        <p:spPr>
          <a:xfrm>
            <a:off x="285720" y="3357562"/>
            <a:ext cx="1143008" cy="642942"/>
          </a:xfrm>
          <a:prstGeom prst="flowChartDocumen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smtClean="0">
                <a:solidFill>
                  <a:schemeClr val="tx1"/>
                </a:solidFill>
              </a:rPr>
              <a:t>ARP</a:t>
            </a:r>
            <a:r>
              <a:rPr kumimoji="1" lang="ja-JP" altLang="en-US" dirty="0" smtClean="0">
                <a:solidFill>
                  <a:schemeClr val="tx1"/>
                </a:solidFill>
              </a:rPr>
              <a:t>要求</a:t>
            </a:r>
          </a:p>
        </p:txBody>
      </p:sp>
      <p:sp>
        <p:nvSpPr>
          <p:cNvPr id="35" name="フローチャート : 書類 34"/>
          <p:cNvSpPr/>
          <p:nvPr/>
        </p:nvSpPr>
        <p:spPr>
          <a:xfrm>
            <a:off x="285720" y="3357562"/>
            <a:ext cx="1143008" cy="642942"/>
          </a:xfrm>
          <a:prstGeom prst="flowChartDocumen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smtClean="0">
                <a:solidFill>
                  <a:schemeClr val="tx1"/>
                </a:solidFill>
              </a:rPr>
              <a:t>ARP</a:t>
            </a:r>
            <a:r>
              <a:rPr kumimoji="1" lang="ja-JP" altLang="en-US" dirty="0" smtClean="0">
                <a:solidFill>
                  <a:schemeClr val="tx1"/>
                </a:solidFill>
              </a:rPr>
              <a:t>要求</a:t>
            </a:r>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IP</a:t>
            </a:r>
            <a:r>
              <a:rPr kumimoji="1" lang="ja-JP" altLang="en-US" dirty="0" smtClean="0"/>
              <a:t>通信</a:t>
            </a:r>
            <a:endParaRPr kumimoji="1" lang="ja-JP" altLang="en-US" dirty="0"/>
          </a:p>
        </p:txBody>
      </p:sp>
      <p:sp>
        <p:nvSpPr>
          <p:cNvPr id="3" name="コンテンツ プレースホルダ 2"/>
          <p:cNvSpPr>
            <a:spLocks noGrp="1"/>
          </p:cNvSpPr>
          <p:nvPr>
            <p:ph idx="1"/>
          </p:nvPr>
        </p:nvSpPr>
        <p:spPr/>
        <p:txBody>
          <a:bodyPr/>
          <a:lstStyle/>
          <a:p>
            <a:r>
              <a:rPr kumimoji="1" lang="en-US" altLang="ja-JP" dirty="0" smtClean="0"/>
              <a:t>ARP</a:t>
            </a:r>
            <a:r>
              <a:rPr kumimoji="1" lang="ja-JP" altLang="en-US" dirty="0" smtClean="0"/>
              <a:t>により相手の</a:t>
            </a:r>
            <a:r>
              <a:rPr kumimoji="1" lang="en-US" altLang="ja-JP" dirty="0" smtClean="0"/>
              <a:t>MAC</a:t>
            </a:r>
            <a:r>
              <a:rPr kumimoji="1" lang="ja-JP" altLang="en-US" dirty="0" smtClean="0"/>
              <a:t>アドレスがわかればあとはイーサネットを利用してパケットを相手に送れば通信可能</a:t>
            </a:r>
            <a:endParaRPr kumimoji="1" lang="en-US" altLang="ja-JP" dirty="0" smtClean="0"/>
          </a:p>
          <a:p>
            <a:endParaRPr lang="en-US" altLang="ja-JP" dirty="0" smtClean="0"/>
          </a:p>
          <a:p>
            <a:r>
              <a:rPr lang="ja-JP" altLang="en-US" dirty="0" smtClean="0"/>
              <a:t>イーサネットはネットワークをまたいだ通信はできない</a:t>
            </a:r>
            <a:endParaRPr lang="en-US" altLang="ja-JP" dirty="0" smtClean="0"/>
          </a:p>
          <a:p>
            <a:r>
              <a:rPr kumimoji="1" lang="ja-JP" altLang="en-US" dirty="0" smtClean="0"/>
              <a:t>ここで</a:t>
            </a:r>
            <a:r>
              <a:rPr kumimoji="1" lang="en-US" altLang="ja-JP" dirty="0" smtClean="0"/>
              <a:t>IP</a:t>
            </a:r>
            <a:r>
              <a:rPr kumimoji="1" lang="ja-JP" altLang="en-US" dirty="0" smtClean="0"/>
              <a:t>のルータ、ルーティングが登場</a:t>
            </a:r>
            <a:endParaRPr kumimoji="1" lang="en-US" altLang="ja-JP" dirty="0" smtClean="0"/>
          </a:p>
          <a:p>
            <a:r>
              <a:rPr lang="ja-JP" altLang="en-US" dirty="0" smtClean="0"/>
              <a:t>が、ルーティングだけで１セッション必要と思うのでルーティングの詳細はまた後日</a:t>
            </a:r>
            <a:endParaRPr kumimoji="1" lang="ja-JP" altLang="en-US" dirty="0"/>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IP</a:t>
            </a:r>
            <a:r>
              <a:rPr kumimoji="1" lang="ja-JP" altLang="en-US" dirty="0" smtClean="0"/>
              <a:t>通信</a:t>
            </a:r>
            <a:r>
              <a:rPr kumimoji="1" lang="en-US" altLang="ja-JP" dirty="0" smtClean="0"/>
              <a:t>	</a:t>
            </a:r>
            <a:endParaRPr kumimoji="1" lang="ja-JP" altLang="en-US" dirty="0"/>
          </a:p>
        </p:txBody>
      </p:sp>
      <p:sp>
        <p:nvSpPr>
          <p:cNvPr id="3" name="コンテンツ プレースホルダ 2"/>
          <p:cNvSpPr>
            <a:spLocks noGrp="1"/>
          </p:cNvSpPr>
          <p:nvPr>
            <p:ph idx="1"/>
          </p:nvPr>
        </p:nvSpPr>
        <p:spPr/>
        <p:txBody>
          <a:bodyPr/>
          <a:lstStyle/>
          <a:p>
            <a:r>
              <a:rPr kumimoji="1" lang="en-US" altLang="ja-JP" dirty="0" smtClean="0"/>
              <a:t>A</a:t>
            </a:r>
            <a:r>
              <a:rPr kumimoji="1" lang="ja-JP" altLang="en-US" dirty="0" smtClean="0"/>
              <a:t>→</a:t>
            </a:r>
            <a:r>
              <a:rPr kumimoji="1" lang="en-US" altLang="ja-JP" dirty="0" smtClean="0"/>
              <a:t>D</a:t>
            </a:r>
            <a:r>
              <a:rPr kumimoji="1" lang="ja-JP" altLang="en-US" dirty="0" smtClean="0"/>
              <a:t>の通信の場合</a:t>
            </a:r>
            <a:endParaRPr kumimoji="1" lang="en-US" altLang="ja-JP" dirty="0" smtClean="0"/>
          </a:p>
          <a:p>
            <a:pPr lvl="1"/>
            <a:r>
              <a:rPr lang="en-US" altLang="ja-JP" dirty="0" smtClean="0"/>
              <a:t>A</a:t>
            </a:r>
            <a:r>
              <a:rPr lang="ja-JP" altLang="en-US" dirty="0" smtClean="0"/>
              <a:t>にとって</a:t>
            </a:r>
            <a:r>
              <a:rPr lang="en-US" altLang="ja-JP" dirty="0" smtClean="0"/>
              <a:t>192.168.2.20</a:t>
            </a:r>
            <a:r>
              <a:rPr lang="ja-JP" altLang="en-US" dirty="0" smtClean="0"/>
              <a:t>は違うネットワークのためルータにパケットを転送</a:t>
            </a:r>
            <a:endParaRPr lang="en-US" altLang="ja-JP" dirty="0" smtClean="0"/>
          </a:p>
          <a:p>
            <a:pPr lvl="1"/>
            <a:r>
              <a:rPr kumimoji="1" lang="ja-JP" altLang="en-US" dirty="0" smtClean="0"/>
              <a:t>ルータは</a:t>
            </a:r>
            <a:r>
              <a:rPr kumimoji="1" lang="en-US" altLang="ja-JP" dirty="0" smtClean="0"/>
              <a:t>192.168.2.20</a:t>
            </a:r>
            <a:r>
              <a:rPr kumimoji="1" lang="ja-JP" altLang="en-US" dirty="0" smtClean="0"/>
              <a:t>は</a:t>
            </a:r>
            <a:r>
              <a:rPr kumimoji="1" lang="en-US" altLang="ja-JP" dirty="0" smtClean="0"/>
              <a:t>192.168.2.1</a:t>
            </a:r>
            <a:r>
              <a:rPr kumimoji="1" lang="ja-JP" altLang="en-US" dirty="0" smtClean="0"/>
              <a:t>側にいるのでそちらから</a:t>
            </a:r>
            <a:r>
              <a:rPr kumimoji="1" lang="en-US" altLang="ja-JP" dirty="0" smtClean="0"/>
              <a:t>D</a:t>
            </a:r>
            <a:r>
              <a:rPr kumimoji="1" lang="ja-JP" altLang="en-US" dirty="0" smtClean="0"/>
              <a:t>にパケットを転送</a:t>
            </a:r>
            <a:endParaRPr kumimoji="1" lang="ja-JP" altLang="en-US" dirty="0"/>
          </a:p>
        </p:txBody>
      </p:sp>
      <p:cxnSp>
        <p:nvCxnSpPr>
          <p:cNvPr id="4" name="直線コネクタ 3"/>
          <p:cNvCxnSpPr/>
          <p:nvPr/>
        </p:nvCxnSpPr>
        <p:spPr>
          <a:xfrm>
            <a:off x="571472" y="5857892"/>
            <a:ext cx="7786742" cy="1588"/>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sp>
        <p:nvSpPr>
          <p:cNvPr id="5" name="正方形/長方形 4"/>
          <p:cNvSpPr/>
          <p:nvPr/>
        </p:nvSpPr>
        <p:spPr>
          <a:xfrm>
            <a:off x="500034" y="5786454"/>
            <a:ext cx="142876" cy="142876"/>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smtClean="0">
              <a:solidFill>
                <a:schemeClr val="tx1"/>
              </a:solidFill>
            </a:endParaRPr>
          </a:p>
        </p:txBody>
      </p:sp>
      <p:sp>
        <p:nvSpPr>
          <p:cNvPr id="6" name="正方形/長方形 5"/>
          <p:cNvSpPr/>
          <p:nvPr/>
        </p:nvSpPr>
        <p:spPr>
          <a:xfrm>
            <a:off x="8358214" y="5786454"/>
            <a:ext cx="142876" cy="142876"/>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smtClean="0">
              <a:solidFill>
                <a:schemeClr val="tx1"/>
              </a:solidFill>
            </a:endParaRPr>
          </a:p>
        </p:txBody>
      </p:sp>
      <p:sp>
        <p:nvSpPr>
          <p:cNvPr id="7" name="computr1"/>
          <p:cNvSpPr>
            <a:spLocks noEditPoints="1" noChangeArrowheads="1"/>
          </p:cNvSpPr>
          <p:nvPr/>
        </p:nvSpPr>
        <p:spPr bwMode="auto">
          <a:xfrm>
            <a:off x="1071538" y="4572008"/>
            <a:ext cx="854056" cy="871526"/>
          </a:xfrm>
          <a:custGeom>
            <a:avLst/>
            <a:gdLst>
              <a:gd name="T0" fmla="*/ 19535 w 21600"/>
              <a:gd name="T1" fmla="*/ 0 h 21600"/>
              <a:gd name="T2" fmla="*/ 10800 w 21600"/>
              <a:gd name="T3" fmla="*/ 0 h 21600"/>
              <a:gd name="T4" fmla="*/ 2065 w 21600"/>
              <a:gd name="T5" fmla="*/ 0 h 21600"/>
              <a:gd name="T6" fmla="*/ 0 w 21600"/>
              <a:gd name="T7" fmla="*/ 15388 h 21600"/>
              <a:gd name="T8" fmla="*/ 0 w 21600"/>
              <a:gd name="T9" fmla="*/ 21600 h 21600"/>
              <a:gd name="T10" fmla="*/ 10800 w 21600"/>
              <a:gd name="T11" fmla="*/ 21600 h 21600"/>
              <a:gd name="T12" fmla="*/ 21600 w 21600"/>
              <a:gd name="T13" fmla="*/ 21600 h 21600"/>
              <a:gd name="T14" fmla="*/ 21600 w 21600"/>
              <a:gd name="T15" fmla="*/ 15388 h 21600"/>
              <a:gd name="T16" fmla="*/ 19535 w 21600"/>
              <a:gd name="T17" fmla="*/ 13553 h 21600"/>
              <a:gd name="T18" fmla="*/ 2065 w 21600"/>
              <a:gd name="T19" fmla="*/ 13553 h 21600"/>
              <a:gd name="T20" fmla="*/ 2065 w 21600"/>
              <a:gd name="T21" fmla="*/ 6776 h 21600"/>
              <a:gd name="T22" fmla="*/ 19535 w 21600"/>
              <a:gd name="T23" fmla="*/ 6776 h 21600"/>
              <a:gd name="T24" fmla="*/ 0 w 21600"/>
              <a:gd name="T25" fmla="*/ 18494 h 21600"/>
              <a:gd name="T26" fmla="*/ 21600 w 21600"/>
              <a:gd name="T27" fmla="*/ 18494 h 21600"/>
              <a:gd name="T28" fmla="*/ 4923 w 21600"/>
              <a:gd name="T29" fmla="*/ 2541 h 21600"/>
              <a:gd name="T30" fmla="*/ 16756 w 21600"/>
              <a:gd name="T31" fmla="*/ 11153 h 216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T28" t="T29" r="T30" b="T31"/>
            <a:pathLst>
              <a:path w="21600" h="21600" extrusionOk="0">
                <a:moveTo>
                  <a:pt x="16994" y="15388"/>
                </a:moveTo>
                <a:lnTo>
                  <a:pt x="16994" y="13553"/>
                </a:lnTo>
                <a:lnTo>
                  <a:pt x="19535" y="13553"/>
                </a:lnTo>
                <a:lnTo>
                  <a:pt x="19535" y="10729"/>
                </a:lnTo>
                <a:lnTo>
                  <a:pt x="19535" y="6776"/>
                </a:lnTo>
                <a:lnTo>
                  <a:pt x="19535" y="0"/>
                </a:lnTo>
                <a:lnTo>
                  <a:pt x="10800" y="0"/>
                </a:lnTo>
                <a:lnTo>
                  <a:pt x="2065" y="0"/>
                </a:lnTo>
                <a:lnTo>
                  <a:pt x="2065" y="6776"/>
                </a:lnTo>
                <a:lnTo>
                  <a:pt x="2065" y="10729"/>
                </a:lnTo>
                <a:lnTo>
                  <a:pt x="2065" y="13553"/>
                </a:lnTo>
                <a:lnTo>
                  <a:pt x="4606" y="13553"/>
                </a:lnTo>
                <a:lnTo>
                  <a:pt x="4606" y="15388"/>
                </a:lnTo>
                <a:lnTo>
                  <a:pt x="0" y="15388"/>
                </a:lnTo>
                <a:lnTo>
                  <a:pt x="0" y="21600"/>
                </a:lnTo>
                <a:lnTo>
                  <a:pt x="10800" y="21600"/>
                </a:lnTo>
                <a:lnTo>
                  <a:pt x="21600" y="21600"/>
                </a:lnTo>
                <a:lnTo>
                  <a:pt x="21600" y="15388"/>
                </a:lnTo>
                <a:lnTo>
                  <a:pt x="16994" y="15388"/>
                </a:lnTo>
                <a:close/>
              </a:path>
              <a:path w="21600" h="21600" extrusionOk="0">
                <a:moveTo>
                  <a:pt x="4606" y="15388"/>
                </a:moveTo>
                <a:lnTo>
                  <a:pt x="4606" y="13553"/>
                </a:lnTo>
                <a:lnTo>
                  <a:pt x="16994" y="13553"/>
                </a:lnTo>
                <a:lnTo>
                  <a:pt x="16994" y="15388"/>
                </a:lnTo>
                <a:lnTo>
                  <a:pt x="4606" y="15388"/>
                </a:lnTo>
              </a:path>
              <a:path w="21600" h="21600" extrusionOk="0">
                <a:moveTo>
                  <a:pt x="4606" y="11294"/>
                </a:moveTo>
                <a:lnTo>
                  <a:pt x="4606" y="2259"/>
                </a:lnTo>
                <a:lnTo>
                  <a:pt x="16994" y="2259"/>
                </a:lnTo>
                <a:lnTo>
                  <a:pt x="16994" y="11294"/>
                </a:lnTo>
                <a:lnTo>
                  <a:pt x="4606" y="11294"/>
                </a:lnTo>
                <a:moveTo>
                  <a:pt x="13976" y="17082"/>
                </a:moveTo>
                <a:lnTo>
                  <a:pt x="13976" y="16376"/>
                </a:lnTo>
                <a:lnTo>
                  <a:pt x="20171" y="16376"/>
                </a:lnTo>
                <a:lnTo>
                  <a:pt x="20171" y="17082"/>
                </a:lnTo>
                <a:lnTo>
                  <a:pt x="13976" y="17082"/>
                </a:lnTo>
              </a:path>
            </a:pathLst>
          </a:custGeom>
          <a:solidFill>
            <a:srgbClr val="FFFFCC"/>
          </a:solidFill>
          <a:ln w="9525">
            <a:solidFill>
              <a:srgbClr val="000000"/>
            </a:solidFill>
            <a:miter lim="800000"/>
            <a:headEnd/>
            <a:tailEnd/>
          </a:ln>
          <a:effectLst/>
        </p:spPr>
        <p:txBody>
          <a:bodyPr vert="horz" wrap="square" lIns="91440" tIns="45720" rIns="91440" bIns="45720" numCol="1" anchor="t" anchorCtr="0" compatLnSpc="1">
            <a:prstTxWarp prst="textNoShape">
              <a:avLst/>
            </a:prstTxWarp>
          </a:bodyPr>
          <a:lstStyle/>
          <a:p>
            <a:r>
              <a:rPr lang="en-US" altLang="ja-JP" dirty="0" smtClean="0"/>
              <a:t>A</a:t>
            </a:r>
            <a:endParaRPr lang="ja-JP" altLang="en-US" dirty="0"/>
          </a:p>
        </p:txBody>
      </p:sp>
      <p:sp>
        <p:nvSpPr>
          <p:cNvPr id="8" name="computr1"/>
          <p:cNvSpPr>
            <a:spLocks noEditPoints="1" noChangeArrowheads="1"/>
          </p:cNvSpPr>
          <p:nvPr/>
        </p:nvSpPr>
        <p:spPr bwMode="auto">
          <a:xfrm>
            <a:off x="2789250" y="4572008"/>
            <a:ext cx="854056" cy="871526"/>
          </a:xfrm>
          <a:custGeom>
            <a:avLst/>
            <a:gdLst>
              <a:gd name="T0" fmla="*/ 19535 w 21600"/>
              <a:gd name="T1" fmla="*/ 0 h 21600"/>
              <a:gd name="T2" fmla="*/ 10800 w 21600"/>
              <a:gd name="T3" fmla="*/ 0 h 21600"/>
              <a:gd name="T4" fmla="*/ 2065 w 21600"/>
              <a:gd name="T5" fmla="*/ 0 h 21600"/>
              <a:gd name="T6" fmla="*/ 0 w 21600"/>
              <a:gd name="T7" fmla="*/ 15388 h 21600"/>
              <a:gd name="T8" fmla="*/ 0 w 21600"/>
              <a:gd name="T9" fmla="*/ 21600 h 21600"/>
              <a:gd name="T10" fmla="*/ 10800 w 21600"/>
              <a:gd name="T11" fmla="*/ 21600 h 21600"/>
              <a:gd name="T12" fmla="*/ 21600 w 21600"/>
              <a:gd name="T13" fmla="*/ 21600 h 21600"/>
              <a:gd name="T14" fmla="*/ 21600 w 21600"/>
              <a:gd name="T15" fmla="*/ 15388 h 21600"/>
              <a:gd name="T16" fmla="*/ 19535 w 21600"/>
              <a:gd name="T17" fmla="*/ 13553 h 21600"/>
              <a:gd name="T18" fmla="*/ 2065 w 21600"/>
              <a:gd name="T19" fmla="*/ 13553 h 21600"/>
              <a:gd name="T20" fmla="*/ 2065 w 21600"/>
              <a:gd name="T21" fmla="*/ 6776 h 21600"/>
              <a:gd name="T22" fmla="*/ 19535 w 21600"/>
              <a:gd name="T23" fmla="*/ 6776 h 21600"/>
              <a:gd name="T24" fmla="*/ 0 w 21600"/>
              <a:gd name="T25" fmla="*/ 18494 h 21600"/>
              <a:gd name="T26" fmla="*/ 21600 w 21600"/>
              <a:gd name="T27" fmla="*/ 18494 h 21600"/>
              <a:gd name="T28" fmla="*/ 4923 w 21600"/>
              <a:gd name="T29" fmla="*/ 2541 h 21600"/>
              <a:gd name="T30" fmla="*/ 16756 w 21600"/>
              <a:gd name="T31" fmla="*/ 11153 h 216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T28" t="T29" r="T30" b="T31"/>
            <a:pathLst>
              <a:path w="21600" h="21600" extrusionOk="0">
                <a:moveTo>
                  <a:pt x="16994" y="15388"/>
                </a:moveTo>
                <a:lnTo>
                  <a:pt x="16994" y="13553"/>
                </a:lnTo>
                <a:lnTo>
                  <a:pt x="19535" y="13553"/>
                </a:lnTo>
                <a:lnTo>
                  <a:pt x="19535" y="10729"/>
                </a:lnTo>
                <a:lnTo>
                  <a:pt x="19535" y="6776"/>
                </a:lnTo>
                <a:lnTo>
                  <a:pt x="19535" y="0"/>
                </a:lnTo>
                <a:lnTo>
                  <a:pt x="10800" y="0"/>
                </a:lnTo>
                <a:lnTo>
                  <a:pt x="2065" y="0"/>
                </a:lnTo>
                <a:lnTo>
                  <a:pt x="2065" y="6776"/>
                </a:lnTo>
                <a:lnTo>
                  <a:pt x="2065" y="10729"/>
                </a:lnTo>
                <a:lnTo>
                  <a:pt x="2065" y="13553"/>
                </a:lnTo>
                <a:lnTo>
                  <a:pt x="4606" y="13553"/>
                </a:lnTo>
                <a:lnTo>
                  <a:pt x="4606" y="15388"/>
                </a:lnTo>
                <a:lnTo>
                  <a:pt x="0" y="15388"/>
                </a:lnTo>
                <a:lnTo>
                  <a:pt x="0" y="21600"/>
                </a:lnTo>
                <a:lnTo>
                  <a:pt x="10800" y="21600"/>
                </a:lnTo>
                <a:lnTo>
                  <a:pt x="21600" y="21600"/>
                </a:lnTo>
                <a:lnTo>
                  <a:pt x="21600" y="15388"/>
                </a:lnTo>
                <a:lnTo>
                  <a:pt x="16994" y="15388"/>
                </a:lnTo>
                <a:close/>
              </a:path>
              <a:path w="21600" h="21600" extrusionOk="0">
                <a:moveTo>
                  <a:pt x="4606" y="15388"/>
                </a:moveTo>
                <a:lnTo>
                  <a:pt x="4606" y="13553"/>
                </a:lnTo>
                <a:lnTo>
                  <a:pt x="16994" y="13553"/>
                </a:lnTo>
                <a:lnTo>
                  <a:pt x="16994" y="15388"/>
                </a:lnTo>
                <a:lnTo>
                  <a:pt x="4606" y="15388"/>
                </a:lnTo>
              </a:path>
              <a:path w="21600" h="21600" extrusionOk="0">
                <a:moveTo>
                  <a:pt x="4606" y="11294"/>
                </a:moveTo>
                <a:lnTo>
                  <a:pt x="4606" y="2259"/>
                </a:lnTo>
                <a:lnTo>
                  <a:pt x="16994" y="2259"/>
                </a:lnTo>
                <a:lnTo>
                  <a:pt x="16994" y="11294"/>
                </a:lnTo>
                <a:lnTo>
                  <a:pt x="4606" y="11294"/>
                </a:lnTo>
                <a:moveTo>
                  <a:pt x="13976" y="17082"/>
                </a:moveTo>
                <a:lnTo>
                  <a:pt x="13976" y="16376"/>
                </a:lnTo>
                <a:lnTo>
                  <a:pt x="20171" y="16376"/>
                </a:lnTo>
                <a:lnTo>
                  <a:pt x="20171" y="17082"/>
                </a:lnTo>
                <a:lnTo>
                  <a:pt x="13976" y="17082"/>
                </a:lnTo>
              </a:path>
            </a:pathLst>
          </a:custGeom>
          <a:solidFill>
            <a:srgbClr val="FFFFCC"/>
          </a:solidFill>
          <a:ln w="9525">
            <a:solidFill>
              <a:srgbClr val="000000"/>
            </a:solidFill>
            <a:miter lim="800000"/>
            <a:headEnd/>
            <a:tailEnd/>
          </a:ln>
          <a:effectLst/>
        </p:spPr>
        <p:txBody>
          <a:bodyPr vert="horz" wrap="square" lIns="91440" tIns="45720" rIns="91440" bIns="45720" numCol="1" anchor="t" anchorCtr="0" compatLnSpc="1">
            <a:prstTxWarp prst="textNoShape">
              <a:avLst/>
            </a:prstTxWarp>
          </a:bodyPr>
          <a:lstStyle/>
          <a:p>
            <a:r>
              <a:rPr lang="en-US" altLang="ja-JP" dirty="0" smtClean="0"/>
              <a:t>B</a:t>
            </a:r>
            <a:endParaRPr lang="ja-JP" altLang="en-US" dirty="0"/>
          </a:p>
        </p:txBody>
      </p:sp>
      <p:sp>
        <p:nvSpPr>
          <p:cNvPr id="9" name="computr1"/>
          <p:cNvSpPr>
            <a:spLocks noEditPoints="1" noChangeArrowheads="1"/>
          </p:cNvSpPr>
          <p:nvPr/>
        </p:nvSpPr>
        <p:spPr bwMode="auto">
          <a:xfrm>
            <a:off x="5361018" y="4572008"/>
            <a:ext cx="854056" cy="871526"/>
          </a:xfrm>
          <a:custGeom>
            <a:avLst/>
            <a:gdLst>
              <a:gd name="T0" fmla="*/ 19535 w 21600"/>
              <a:gd name="T1" fmla="*/ 0 h 21600"/>
              <a:gd name="T2" fmla="*/ 10800 w 21600"/>
              <a:gd name="T3" fmla="*/ 0 h 21600"/>
              <a:gd name="T4" fmla="*/ 2065 w 21600"/>
              <a:gd name="T5" fmla="*/ 0 h 21600"/>
              <a:gd name="T6" fmla="*/ 0 w 21600"/>
              <a:gd name="T7" fmla="*/ 15388 h 21600"/>
              <a:gd name="T8" fmla="*/ 0 w 21600"/>
              <a:gd name="T9" fmla="*/ 21600 h 21600"/>
              <a:gd name="T10" fmla="*/ 10800 w 21600"/>
              <a:gd name="T11" fmla="*/ 21600 h 21600"/>
              <a:gd name="T12" fmla="*/ 21600 w 21600"/>
              <a:gd name="T13" fmla="*/ 21600 h 21600"/>
              <a:gd name="T14" fmla="*/ 21600 w 21600"/>
              <a:gd name="T15" fmla="*/ 15388 h 21600"/>
              <a:gd name="T16" fmla="*/ 19535 w 21600"/>
              <a:gd name="T17" fmla="*/ 13553 h 21600"/>
              <a:gd name="T18" fmla="*/ 2065 w 21600"/>
              <a:gd name="T19" fmla="*/ 13553 h 21600"/>
              <a:gd name="T20" fmla="*/ 2065 w 21600"/>
              <a:gd name="T21" fmla="*/ 6776 h 21600"/>
              <a:gd name="T22" fmla="*/ 19535 w 21600"/>
              <a:gd name="T23" fmla="*/ 6776 h 21600"/>
              <a:gd name="T24" fmla="*/ 0 w 21600"/>
              <a:gd name="T25" fmla="*/ 18494 h 21600"/>
              <a:gd name="T26" fmla="*/ 21600 w 21600"/>
              <a:gd name="T27" fmla="*/ 18494 h 21600"/>
              <a:gd name="T28" fmla="*/ 4923 w 21600"/>
              <a:gd name="T29" fmla="*/ 2541 h 21600"/>
              <a:gd name="T30" fmla="*/ 16756 w 21600"/>
              <a:gd name="T31" fmla="*/ 11153 h 216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T28" t="T29" r="T30" b="T31"/>
            <a:pathLst>
              <a:path w="21600" h="21600" extrusionOk="0">
                <a:moveTo>
                  <a:pt x="16994" y="15388"/>
                </a:moveTo>
                <a:lnTo>
                  <a:pt x="16994" y="13553"/>
                </a:lnTo>
                <a:lnTo>
                  <a:pt x="19535" y="13553"/>
                </a:lnTo>
                <a:lnTo>
                  <a:pt x="19535" y="10729"/>
                </a:lnTo>
                <a:lnTo>
                  <a:pt x="19535" y="6776"/>
                </a:lnTo>
                <a:lnTo>
                  <a:pt x="19535" y="0"/>
                </a:lnTo>
                <a:lnTo>
                  <a:pt x="10800" y="0"/>
                </a:lnTo>
                <a:lnTo>
                  <a:pt x="2065" y="0"/>
                </a:lnTo>
                <a:lnTo>
                  <a:pt x="2065" y="6776"/>
                </a:lnTo>
                <a:lnTo>
                  <a:pt x="2065" y="10729"/>
                </a:lnTo>
                <a:lnTo>
                  <a:pt x="2065" y="13553"/>
                </a:lnTo>
                <a:lnTo>
                  <a:pt x="4606" y="13553"/>
                </a:lnTo>
                <a:lnTo>
                  <a:pt x="4606" y="15388"/>
                </a:lnTo>
                <a:lnTo>
                  <a:pt x="0" y="15388"/>
                </a:lnTo>
                <a:lnTo>
                  <a:pt x="0" y="21600"/>
                </a:lnTo>
                <a:lnTo>
                  <a:pt x="10800" y="21600"/>
                </a:lnTo>
                <a:lnTo>
                  <a:pt x="21600" y="21600"/>
                </a:lnTo>
                <a:lnTo>
                  <a:pt x="21600" y="15388"/>
                </a:lnTo>
                <a:lnTo>
                  <a:pt x="16994" y="15388"/>
                </a:lnTo>
                <a:close/>
              </a:path>
              <a:path w="21600" h="21600" extrusionOk="0">
                <a:moveTo>
                  <a:pt x="4606" y="15388"/>
                </a:moveTo>
                <a:lnTo>
                  <a:pt x="4606" y="13553"/>
                </a:lnTo>
                <a:lnTo>
                  <a:pt x="16994" y="13553"/>
                </a:lnTo>
                <a:lnTo>
                  <a:pt x="16994" y="15388"/>
                </a:lnTo>
                <a:lnTo>
                  <a:pt x="4606" y="15388"/>
                </a:lnTo>
              </a:path>
              <a:path w="21600" h="21600" extrusionOk="0">
                <a:moveTo>
                  <a:pt x="4606" y="11294"/>
                </a:moveTo>
                <a:lnTo>
                  <a:pt x="4606" y="2259"/>
                </a:lnTo>
                <a:lnTo>
                  <a:pt x="16994" y="2259"/>
                </a:lnTo>
                <a:lnTo>
                  <a:pt x="16994" y="11294"/>
                </a:lnTo>
                <a:lnTo>
                  <a:pt x="4606" y="11294"/>
                </a:lnTo>
                <a:moveTo>
                  <a:pt x="13976" y="17082"/>
                </a:moveTo>
                <a:lnTo>
                  <a:pt x="13976" y="16376"/>
                </a:lnTo>
                <a:lnTo>
                  <a:pt x="20171" y="16376"/>
                </a:lnTo>
                <a:lnTo>
                  <a:pt x="20171" y="17082"/>
                </a:lnTo>
                <a:lnTo>
                  <a:pt x="13976" y="17082"/>
                </a:lnTo>
              </a:path>
            </a:pathLst>
          </a:custGeom>
          <a:solidFill>
            <a:srgbClr val="FFFFCC"/>
          </a:solidFill>
          <a:ln w="9525">
            <a:solidFill>
              <a:srgbClr val="000000"/>
            </a:solidFill>
            <a:miter lim="800000"/>
            <a:headEnd/>
            <a:tailEnd/>
          </a:ln>
          <a:effectLst/>
        </p:spPr>
        <p:txBody>
          <a:bodyPr vert="horz" wrap="square" lIns="91440" tIns="45720" rIns="91440" bIns="45720" numCol="1" anchor="t" anchorCtr="0" compatLnSpc="1">
            <a:prstTxWarp prst="textNoShape">
              <a:avLst/>
            </a:prstTxWarp>
          </a:bodyPr>
          <a:lstStyle/>
          <a:p>
            <a:r>
              <a:rPr lang="en-US" altLang="ja-JP" dirty="0" smtClean="0"/>
              <a:t>C</a:t>
            </a:r>
            <a:endParaRPr lang="ja-JP" altLang="en-US" dirty="0"/>
          </a:p>
        </p:txBody>
      </p:sp>
      <p:sp>
        <p:nvSpPr>
          <p:cNvPr id="10" name="computr1"/>
          <p:cNvSpPr>
            <a:spLocks noEditPoints="1" noChangeArrowheads="1"/>
          </p:cNvSpPr>
          <p:nvPr/>
        </p:nvSpPr>
        <p:spPr bwMode="auto">
          <a:xfrm>
            <a:off x="7143768" y="4572008"/>
            <a:ext cx="854056" cy="871526"/>
          </a:xfrm>
          <a:custGeom>
            <a:avLst/>
            <a:gdLst>
              <a:gd name="T0" fmla="*/ 19535 w 21600"/>
              <a:gd name="T1" fmla="*/ 0 h 21600"/>
              <a:gd name="T2" fmla="*/ 10800 w 21600"/>
              <a:gd name="T3" fmla="*/ 0 h 21600"/>
              <a:gd name="T4" fmla="*/ 2065 w 21600"/>
              <a:gd name="T5" fmla="*/ 0 h 21600"/>
              <a:gd name="T6" fmla="*/ 0 w 21600"/>
              <a:gd name="T7" fmla="*/ 15388 h 21600"/>
              <a:gd name="T8" fmla="*/ 0 w 21600"/>
              <a:gd name="T9" fmla="*/ 21600 h 21600"/>
              <a:gd name="T10" fmla="*/ 10800 w 21600"/>
              <a:gd name="T11" fmla="*/ 21600 h 21600"/>
              <a:gd name="T12" fmla="*/ 21600 w 21600"/>
              <a:gd name="T13" fmla="*/ 21600 h 21600"/>
              <a:gd name="T14" fmla="*/ 21600 w 21600"/>
              <a:gd name="T15" fmla="*/ 15388 h 21600"/>
              <a:gd name="T16" fmla="*/ 19535 w 21600"/>
              <a:gd name="T17" fmla="*/ 13553 h 21600"/>
              <a:gd name="T18" fmla="*/ 2065 w 21600"/>
              <a:gd name="T19" fmla="*/ 13553 h 21600"/>
              <a:gd name="T20" fmla="*/ 2065 w 21600"/>
              <a:gd name="T21" fmla="*/ 6776 h 21600"/>
              <a:gd name="T22" fmla="*/ 19535 w 21600"/>
              <a:gd name="T23" fmla="*/ 6776 h 21600"/>
              <a:gd name="T24" fmla="*/ 0 w 21600"/>
              <a:gd name="T25" fmla="*/ 18494 h 21600"/>
              <a:gd name="T26" fmla="*/ 21600 w 21600"/>
              <a:gd name="T27" fmla="*/ 18494 h 21600"/>
              <a:gd name="T28" fmla="*/ 4923 w 21600"/>
              <a:gd name="T29" fmla="*/ 2541 h 21600"/>
              <a:gd name="T30" fmla="*/ 16756 w 21600"/>
              <a:gd name="T31" fmla="*/ 11153 h 216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T28" t="T29" r="T30" b="T31"/>
            <a:pathLst>
              <a:path w="21600" h="21600" extrusionOk="0">
                <a:moveTo>
                  <a:pt x="16994" y="15388"/>
                </a:moveTo>
                <a:lnTo>
                  <a:pt x="16994" y="13553"/>
                </a:lnTo>
                <a:lnTo>
                  <a:pt x="19535" y="13553"/>
                </a:lnTo>
                <a:lnTo>
                  <a:pt x="19535" y="10729"/>
                </a:lnTo>
                <a:lnTo>
                  <a:pt x="19535" y="6776"/>
                </a:lnTo>
                <a:lnTo>
                  <a:pt x="19535" y="0"/>
                </a:lnTo>
                <a:lnTo>
                  <a:pt x="10800" y="0"/>
                </a:lnTo>
                <a:lnTo>
                  <a:pt x="2065" y="0"/>
                </a:lnTo>
                <a:lnTo>
                  <a:pt x="2065" y="6776"/>
                </a:lnTo>
                <a:lnTo>
                  <a:pt x="2065" y="10729"/>
                </a:lnTo>
                <a:lnTo>
                  <a:pt x="2065" y="13553"/>
                </a:lnTo>
                <a:lnTo>
                  <a:pt x="4606" y="13553"/>
                </a:lnTo>
                <a:lnTo>
                  <a:pt x="4606" y="15388"/>
                </a:lnTo>
                <a:lnTo>
                  <a:pt x="0" y="15388"/>
                </a:lnTo>
                <a:lnTo>
                  <a:pt x="0" y="21600"/>
                </a:lnTo>
                <a:lnTo>
                  <a:pt x="10800" y="21600"/>
                </a:lnTo>
                <a:lnTo>
                  <a:pt x="21600" y="21600"/>
                </a:lnTo>
                <a:lnTo>
                  <a:pt x="21600" y="15388"/>
                </a:lnTo>
                <a:lnTo>
                  <a:pt x="16994" y="15388"/>
                </a:lnTo>
                <a:close/>
              </a:path>
              <a:path w="21600" h="21600" extrusionOk="0">
                <a:moveTo>
                  <a:pt x="4606" y="15388"/>
                </a:moveTo>
                <a:lnTo>
                  <a:pt x="4606" y="13553"/>
                </a:lnTo>
                <a:lnTo>
                  <a:pt x="16994" y="13553"/>
                </a:lnTo>
                <a:lnTo>
                  <a:pt x="16994" y="15388"/>
                </a:lnTo>
                <a:lnTo>
                  <a:pt x="4606" y="15388"/>
                </a:lnTo>
              </a:path>
              <a:path w="21600" h="21600" extrusionOk="0">
                <a:moveTo>
                  <a:pt x="4606" y="11294"/>
                </a:moveTo>
                <a:lnTo>
                  <a:pt x="4606" y="2259"/>
                </a:lnTo>
                <a:lnTo>
                  <a:pt x="16994" y="2259"/>
                </a:lnTo>
                <a:lnTo>
                  <a:pt x="16994" y="11294"/>
                </a:lnTo>
                <a:lnTo>
                  <a:pt x="4606" y="11294"/>
                </a:lnTo>
                <a:moveTo>
                  <a:pt x="13976" y="17082"/>
                </a:moveTo>
                <a:lnTo>
                  <a:pt x="13976" y="16376"/>
                </a:lnTo>
                <a:lnTo>
                  <a:pt x="20171" y="16376"/>
                </a:lnTo>
                <a:lnTo>
                  <a:pt x="20171" y="17082"/>
                </a:lnTo>
                <a:lnTo>
                  <a:pt x="13976" y="17082"/>
                </a:lnTo>
              </a:path>
            </a:pathLst>
          </a:custGeom>
          <a:solidFill>
            <a:srgbClr val="FFFFCC"/>
          </a:solidFill>
          <a:ln w="9525">
            <a:solidFill>
              <a:srgbClr val="000000"/>
            </a:solidFill>
            <a:miter lim="800000"/>
            <a:headEnd/>
            <a:tailEnd/>
          </a:ln>
          <a:effectLst/>
        </p:spPr>
        <p:txBody>
          <a:bodyPr vert="horz" wrap="square" lIns="91440" tIns="45720" rIns="91440" bIns="45720" numCol="1" anchor="t" anchorCtr="0" compatLnSpc="1">
            <a:prstTxWarp prst="textNoShape">
              <a:avLst/>
            </a:prstTxWarp>
          </a:bodyPr>
          <a:lstStyle/>
          <a:p>
            <a:r>
              <a:rPr lang="en-US" altLang="ja-JP" dirty="0" smtClean="0"/>
              <a:t>D</a:t>
            </a:r>
            <a:endParaRPr lang="ja-JP" altLang="en-US" dirty="0"/>
          </a:p>
        </p:txBody>
      </p:sp>
      <p:cxnSp>
        <p:nvCxnSpPr>
          <p:cNvPr id="11" name="直線コネクタ 10"/>
          <p:cNvCxnSpPr>
            <a:stCxn id="7" idx="5"/>
          </p:cNvCxnSpPr>
          <p:nvPr/>
        </p:nvCxnSpPr>
        <p:spPr>
          <a:xfrm>
            <a:off x="1498566" y="5443534"/>
            <a:ext cx="1600" cy="414358"/>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 name="直線コネクタ 11"/>
          <p:cNvCxnSpPr/>
          <p:nvPr/>
        </p:nvCxnSpPr>
        <p:spPr>
          <a:xfrm>
            <a:off x="3214678" y="5443534"/>
            <a:ext cx="1600" cy="414358"/>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 name="直線コネクタ 12"/>
          <p:cNvCxnSpPr/>
          <p:nvPr/>
        </p:nvCxnSpPr>
        <p:spPr>
          <a:xfrm>
            <a:off x="5786446" y="5443534"/>
            <a:ext cx="1600" cy="414358"/>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 name="直線コネクタ 13"/>
          <p:cNvCxnSpPr/>
          <p:nvPr/>
        </p:nvCxnSpPr>
        <p:spPr>
          <a:xfrm>
            <a:off x="7572396" y="5443534"/>
            <a:ext cx="1600" cy="414358"/>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 name="直線コネクタ 14"/>
          <p:cNvCxnSpPr/>
          <p:nvPr/>
        </p:nvCxnSpPr>
        <p:spPr>
          <a:xfrm rot="5400000">
            <a:off x="1476374" y="5643578"/>
            <a:ext cx="285752" cy="1588"/>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6" name="直線矢印コネクタ 15"/>
          <p:cNvCxnSpPr/>
          <p:nvPr/>
        </p:nvCxnSpPr>
        <p:spPr>
          <a:xfrm>
            <a:off x="1619250" y="5786454"/>
            <a:ext cx="1666866" cy="1588"/>
          </a:xfrm>
          <a:prstGeom prst="straightConnector1">
            <a:avLst/>
          </a:prstGeom>
          <a:ln w="19050">
            <a:solidFill>
              <a:srgbClr val="FF0000"/>
            </a:solidFill>
            <a:tailEnd type="none"/>
          </a:ln>
        </p:spPr>
        <p:style>
          <a:lnRef idx="1">
            <a:schemeClr val="accent1"/>
          </a:lnRef>
          <a:fillRef idx="0">
            <a:schemeClr val="accent1"/>
          </a:fillRef>
          <a:effectRef idx="0">
            <a:schemeClr val="accent1"/>
          </a:effectRef>
          <a:fontRef idx="minor">
            <a:schemeClr val="tx1"/>
          </a:fontRef>
        </p:style>
      </p:cxnSp>
      <p:cxnSp>
        <p:nvCxnSpPr>
          <p:cNvPr id="17" name="直線矢印コネクタ 16"/>
          <p:cNvCxnSpPr>
            <a:endCxn id="22" idx="1"/>
          </p:cNvCxnSpPr>
          <p:nvPr/>
        </p:nvCxnSpPr>
        <p:spPr>
          <a:xfrm flipV="1">
            <a:off x="3285322" y="5767402"/>
            <a:ext cx="737406" cy="19846"/>
          </a:xfrm>
          <a:prstGeom prst="straightConnector1">
            <a:avLst/>
          </a:prstGeom>
          <a:ln w="1905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18" name="直線矢印コネクタ 17"/>
          <p:cNvCxnSpPr/>
          <p:nvPr/>
        </p:nvCxnSpPr>
        <p:spPr>
          <a:xfrm rot="5400000" flipH="1" flipV="1">
            <a:off x="7500163" y="5643578"/>
            <a:ext cx="285752" cy="1588"/>
          </a:xfrm>
          <a:prstGeom prst="straightConnector1">
            <a:avLst/>
          </a:prstGeom>
          <a:ln w="1905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20" name="直線コネクタ 19"/>
          <p:cNvCxnSpPr>
            <a:stCxn id="22" idx="3"/>
          </p:cNvCxnSpPr>
          <p:nvPr/>
        </p:nvCxnSpPr>
        <p:spPr>
          <a:xfrm>
            <a:off x="4929190" y="5767402"/>
            <a:ext cx="927900" cy="19846"/>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1" name="直線矢印コネクタ 20"/>
          <p:cNvCxnSpPr/>
          <p:nvPr/>
        </p:nvCxnSpPr>
        <p:spPr>
          <a:xfrm>
            <a:off x="5857884" y="5786454"/>
            <a:ext cx="1785950" cy="1588"/>
          </a:xfrm>
          <a:prstGeom prst="straightConnector1">
            <a:avLst/>
          </a:prstGeom>
          <a:ln w="19050">
            <a:solidFill>
              <a:srgbClr val="FF0000"/>
            </a:solidFill>
            <a:tailEnd type="none"/>
          </a:ln>
        </p:spPr>
        <p:style>
          <a:lnRef idx="1">
            <a:schemeClr val="accent1"/>
          </a:lnRef>
          <a:fillRef idx="0">
            <a:schemeClr val="accent1"/>
          </a:fillRef>
          <a:effectRef idx="0">
            <a:schemeClr val="accent1"/>
          </a:effectRef>
          <a:fontRef idx="minor">
            <a:schemeClr val="tx1"/>
          </a:fontRef>
        </p:style>
      </p:cxnSp>
      <p:pic>
        <p:nvPicPr>
          <p:cNvPr id="22" name="Picture 37"/>
          <p:cNvPicPr>
            <a:picLocks noChangeArrowheads="1"/>
          </p:cNvPicPr>
          <p:nvPr/>
        </p:nvPicPr>
        <p:blipFill>
          <a:blip r:embed="rId2"/>
          <a:srcRect/>
          <a:stretch>
            <a:fillRect/>
          </a:stretch>
        </p:blipFill>
        <p:spPr bwMode="auto">
          <a:xfrm>
            <a:off x="4022728" y="5500702"/>
            <a:ext cx="906462" cy="533400"/>
          </a:xfrm>
          <a:prstGeom prst="rect">
            <a:avLst/>
          </a:prstGeom>
          <a:noFill/>
          <a:ln w="9525">
            <a:noFill/>
            <a:miter lim="800000"/>
            <a:headEnd/>
            <a:tailEnd/>
          </a:ln>
          <a:effectLst/>
        </p:spPr>
      </p:pic>
      <p:sp>
        <p:nvSpPr>
          <p:cNvPr id="25" name="テキスト ボックス 24"/>
          <p:cNvSpPr txBox="1"/>
          <p:nvPr/>
        </p:nvSpPr>
        <p:spPr>
          <a:xfrm>
            <a:off x="785786" y="4286256"/>
            <a:ext cx="1531188" cy="369332"/>
          </a:xfrm>
          <a:prstGeom prst="rect">
            <a:avLst/>
          </a:prstGeom>
          <a:noFill/>
        </p:spPr>
        <p:txBody>
          <a:bodyPr wrap="none" rtlCol="0">
            <a:spAutoFit/>
          </a:bodyPr>
          <a:lstStyle/>
          <a:p>
            <a:r>
              <a:rPr kumimoji="1" lang="en-US" altLang="ja-JP" dirty="0" smtClean="0"/>
              <a:t>192.168.1.10</a:t>
            </a:r>
            <a:endParaRPr kumimoji="1" lang="ja-JP" altLang="en-US" dirty="0"/>
          </a:p>
        </p:txBody>
      </p:sp>
      <p:sp>
        <p:nvSpPr>
          <p:cNvPr id="26" name="テキスト ボックス 25"/>
          <p:cNvSpPr txBox="1"/>
          <p:nvPr/>
        </p:nvSpPr>
        <p:spPr>
          <a:xfrm>
            <a:off x="2500298" y="4286256"/>
            <a:ext cx="1531188" cy="369332"/>
          </a:xfrm>
          <a:prstGeom prst="rect">
            <a:avLst/>
          </a:prstGeom>
          <a:noFill/>
        </p:spPr>
        <p:txBody>
          <a:bodyPr wrap="none" rtlCol="0">
            <a:spAutoFit/>
          </a:bodyPr>
          <a:lstStyle/>
          <a:p>
            <a:r>
              <a:rPr kumimoji="1" lang="en-US" altLang="ja-JP" dirty="0" smtClean="0"/>
              <a:t>192.168.1.20</a:t>
            </a:r>
            <a:endParaRPr kumimoji="1" lang="ja-JP" altLang="en-US" dirty="0"/>
          </a:p>
        </p:txBody>
      </p:sp>
      <p:sp>
        <p:nvSpPr>
          <p:cNvPr id="27" name="テキスト ボックス 26"/>
          <p:cNvSpPr txBox="1"/>
          <p:nvPr/>
        </p:nvSpPr>
        <p:spPr>
          <a:xfrm>
            <a:off x="5072066" y="4286256"/>
            <a:ext cx="1531188" cy="369332"/>
          </a:xfrm>
          <a:prstGeom prst="rect">
            <a:avLst/>
          </a:prstGeom>
          <a:noFill/>
        </p:spPr>
        <p:txBody>
          <a:bodyPr wrap="none" rtlCol="0">
            <a:spAutoFit/>
          </a:bodyPr>
          <a:lstStyle/>
          <a:p>
            <a:r>
              <a:rPr kumimoji="1" lang="en-US" altLang="ja-JP" dirty="0" smtClean="0"/>
              <a:t>192.168.2.10</a:t>
            </a:r>
            <a:endParaRPr kumimoji="1" lang="ja-JP" altLang="en-US" dirty="0"/>
          </a:p>
        </p:txBody>
      </p:sp>
      <p:sp>
        <p:nvSpPr>
          <p:cNvPr id="28" name="テキスト ボックス 27"/>
          <p:cNvSpPr txBox="1"/>
          <p:nvPr/>
        </p:nvSpPr>
        <p:spPr>
          <a:xfrm>
            <a:off x="6858016" y="4286256"/>
            <a:ext cx="1531188" cy="369332"/>
          </a:xfrm>
          <a:prstGeom prst="rect">
            <a:avLst/>
          </a:prstGeom>
          <a:noFill/>
        </p:spPr>
        <p:txBody>
          <a:bodyPr wrap="none" rtlCol="0">
            <a:spAutoFit/>
          </a:bodyPr>
          <a:lstStyle/>
          <a:p>
            <a:r>
              <a:rPr kumimoji="1" lang="en-US" altLang="ja-JP" dirty="0" smtClean="0"/>
              <a:t>192.168.2.20</a:t>
            </a:r>
            <a:endParaRPr kumimoji="1" lang="ja-JP" altLang="en-US" dirty="0"/>
          </a:p>
        </p:txBody>
      </p:sp>
      <p:sp>
        <p:nvSpPr>
          <p:cNvPr id="29" name="テキスト ボックス 28"/>
          <p:cNvSpPr txBox="1"/>
          <p:nvPr/>
        </p:nvSpPr>
        <p:spPr>
          <a:xfrm>
            <a:off x="2811862" y="5857892"/>
            <a:ext cx="1402948" cy="369332"/>
          </a:xfrm>
          <a:prstGeom prst="rect">
            <a:avLst/>
          </a:prstGeom>
          <a:noFill/>
        </p:spPr>
        <p:txBody>
          <a:bodyPr wrap="none" rtlCol="0">
            <a:spAutoFit/>
          </a:bodyPr>
          <a:lstStyle/>
          <a:p>
            <a:r>
              <a:rPr kumimoji="1" lang="en-US" altLang="ja-JP" dirty="0" smtClean="0"/>
              <a:t>192.168.1.1</a:t>
            </a:r>
            <a:endParaRPr kumimoji="1" lang="ja-JP" altLang="en-US" dirty="0"/>
          </a:p>
        </p:txBody>
      </p:sp>
      <p:sp>
        <p:nvSpPr>
          <p:cNvPr id="30" name="テキスト ボックス 29"/>
          <p:cNvSpPr txBox="1"/>
          <p:nvPr/>
        </p:nvSpPr>
        <p:spPr>
          <a:xfrm>
            <a:off x="4714876" y="5857892"/>
            <a:ext cx="1402948" cy="369332"/>
          </a:xfrm>
          <a:prstGeom prst="rect">
            <a:avLst/>
          </a:prstGeom>
          <a:noFill/>
        </p:spPr>
        <p:txBody>
          <a:bodyPr wrap="none" rtlCol="0">
            <a:spAutoFit/>
          </a:bodyPr>
          <a:lstStyle/>
          <a:p>
            <a:r>
              <a:rPr kumimoji="1" lang="en-US" altLang="ja-JP" dirty="0" smtClean="0"/>
              <a:t>192.168.2.1</a:t>
            </a:r>
            <a:endParaRPr kumimoji="1" lang="ja-JP" altLang="en-US" dirty="0"/>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まとめ</a:t>
            </a:r>
            <a:endParaRPr kumimoji="1" lang="ja-JP" altLang="en-US" dirty="0"/>
          </a:p>
        </p:txBody>
      </p:sp>
      <p:sp>
        <p:nvSpPr>
          <p:cNvPr id="3" name="コンテンツ プレースホルダ 2"/>
          <p:cNvSpPr>
            <a:spLocks noGrp="1"/>
          </p:cNvSpPr>
          <p:nvPr>
            <p:ph idx="1"/>
          </p:nvPr>
        </p:nvSpPr>
        <p:spPr/>
        <p:txBody>
          <a:bodyPr/>
          <a:lstStyle/>
          <a:p>
            <a:r>
              <a:rPr kumimoji="1" lang="ja-JP" altLang="en-US" dirty="0" smtClean="0"/>
              <a:t>プロトコル：通信手順のこと</a:t>
            </a:r>
            <a:endParaRPr kumimoji="1" lang="en-US" altLang="ja-JP" dirty="0" smtClean="0"/>
          </a:p>
          <a:p>
            <a:pPr lvl="1"/>
            <a:r>
              <a:rPr kumimoji="1" lang="ja-JP" altLang="en-US" dirty="0" smtClean="0"/>
              <a:t>双方同じでないと意味がない</a:t>
            </a:r>
            <a:endParaRPr kumimoji="1" lang="en-US" altLang="ja-JP" dirty="0" smtClean="0"/>
          </a:p>
          <a:p>
            <a:r>
              <a:rPr lang="en-US" altLang="ja-JP" dirty="0" smtClean="0"/>
              <a:t>OSI</a:t>
            </a:r>
            <a:r>
              <a:rPr lang="ja-JP" altLang="en-US" dirty="0" smtClean="0"/>
              <a:t>参照モデル</a:t>
            </a:r>
            <a:endParaRPr lang="en-US" altLang="ja-JP" dirty="0" smtClean="0"/>
          </a:p>
          <a:p>
            <a:pPr lvl="1"/>
            <a:r>
              <a:rPr lang="ja-JP" altLang="en-US" dirty="0" smtClean="0"/>
              <a:t>通信プロトコルは階層構造</a:t>
            </a:r>
            <a:endParaRPr lang="en-US" altLang="ja-JP" dirty="0" smtClean="0"/>
          </a:p>
          <a:p>
            <a:pPr lvl="1"/>
            <a:r>
              <a:rPr lang="ja-JP" altLang="en-US" dirty="0" smtClean="0"/>
              <a:t>それぞれのレイヤで制御データを付与</a:t>
            </a:r>
            <a:endParaRPr lang="en-US" altLang="ja-JP" dirty="0" smtClean="0"/>
          </a:p>
          <a:p>
            <a:r>
              <a:rPr lang="ja-JP" altLang="en-US" dirty="0" smtClean="0"/>
              <a:t>イーサネットの基本</a:t>
            </a:r>
            <a:endParaRPr lang="en-US" altLang="ja-JP" dirty="0" smtClean="0"/>
          </a:p>
          <a:p>
            <a:pPr lvl="1"/>
            <a:r>
              <a:rPr lang="en-US" altLang="ja-JP" dirty="0" smtClean="0"/>
              <a:t>CSMA/CD</a:t>
            </a:r>
          </a:p>
          <a:p>
            <a:r>
              <a:rPr lang="ja-JP" altLang="en-US" dirty="0" smtClean="0"/>
              <a:t>コリジョン</a:t>
            </a:r>
            <a:endParaRPr lang="en-US" altLang="ja-JP" dirty="0" smtClean="0"/>
          </a:p>
          <a:p>
            <a:r>
              <a:rPr lang="en-US" altLang="ja-JP" dirty="0" smtClean="0"/>
              <a:t>IP</a:t>
            </a:r>
            <a:r>
              <a:rPr lang="ja-JP" altLang="en-US" dirty="0" smtClean="0"/>
              <a:t>通信</a:t>
            </a:r>
            <a:endParaRPr lang="en-US" altLang="ja-JP" dirty="0" smtClean="0"/>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参考文献</a:t>
            </a:r>
            <a:endParaRPr kumimoji="1" lang="ja-JP" altLang="en-US" dirty="0"/>
          </a:p>
        </p:txBody>
      </p:sp>
      <p:sp>
        <p:nvSpPr>
          <p:cNvPr id="3" name="コンテンツ プレースホルダ 2"/>
          <p:cNvSpPr>
            <a:spLocks noGrp="1"/>
          </p:cNvSpPr>
          <p:nvPr>
            <p:ph idx="1"/>
          </p:nvPr>
        </p:nvSpPr>
        <p:spPr>
          <a:xfrm>
            <a:off x="357158" y="1052513"/>
            <a:ext cx="8429684" cy="4948255"/>
          </a:xfrm>
        </p:spPr>
        <p:txBody>
          <a:bodyPr/>
          <a:lstStyle/>
          <a:p>
            <a:r>
              <a:rPr kumimoji="1" lang="ja-JP" altLang="en-US" dirty="0" smtClean="0"/>
              <a:t>３分間ネットワーキング</a:t>
            </a:r>
            <a:endParaRPr kumimoji="1" lang="en-US" altLang="ja-JP" dirty="0" smtClean="0"/>
          </a:p>
          <a:p>
            <a:pPr lvl="1"/>
            <a:r>
              <a:rPr lang="en-US" altLang="ja-JP" dirty="0" smtClean="0">
                <a:hlinkClick r:id="rId2"/>
              </a:rPr>
              <a:t>http://www5e.biglobe.ne.jp/~aji/3min/index.html</a:t>
            </a:r>
            <a:endParaRPr lang="en-US" altLang="ja-JP" dirty="0" smtClean="0"/>
          </a:p>
          <a:p>
            <a:pPr lvl="1"/>
            <a:r>
              <a:rPr kumimoji="1" lang="ja-JP" altLang="en-US" dirty="0" smtClean="0"/>
              <a:t>書籍も出てます</a:t>
            </a:r>
            <a:r>
              <a:rPr lang="ja-JP" altLang="en-US" dirty="0" smtClean="0"/>
              <a:t>。</a:t>
            </a:r>
            <a:r>
              <a:rPr lang="en-US" altLang="ja-JP" dirty="0" smtClean="0"/>
              <a:t>(ISBN:978-4-7741-3279-2)</a:t>
            </a:r>
          </a:p>
          <a:p>
            <a:r>
              <a:rPr kumimoji="1" lang="ja-JP" altLang="en-US" dirty="0" smtClean="0"/>
              <a:t>マスタリング</a:t>
            </a:r>
            <a:r>
              <a:rPr kumimoji="1" lang="en-US" altLang="ja-JP" dirty="0" smtClean="0"/>
              <a:t>TCP/IP</a:t>
            </a:r>
            <a:r>
              <a:rPr kumimoji="1" lang="ja-JP" altLang="en-US" dirty="0" smtClean="0"/>
              <a:t>のシリーズ</a:t>
            </a:r>
            <a:endParaRPr kumimoji="1" lang="ja-JP" alt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そもそもネットワークとは？</a:t>
            </a:r>
            <a:endParaRPr kumimoji="1" lang="ja-JP" altLang="en-US" dirty="0"/>
          </a:p>
        </p:txBody>
      </p:sp>
      <p:sp>
        <p:nvSpPr>
          <p:cNvPr id="3" name="コンテンツ プレースホルダ 2"/>
          <p:cNvSpPr>
            <a:spLocks noGrp="1"/>
          </p:cNvSpPr>
          <p:nvPr>
            <p:ph idx="1"/>
          </p:nvPr>
        </p:nvSpPr>
        <p:spPr/>
        <p:txBody>
          <a:bodyPr/>
          <a:lstStyle/>
          <a:p>
            <a:r>
              <a:rPr lang="ja-JP" altLang="en-US" dirty="0" smtClean="0"/>
              <a:t>本来の意味は「網の目」</a:t>
            </a:r>
            <a:endParaRPr lang="en-US" altLang="ja-JP" dirty="0" smtClean="0"/>
          </a:p>
          <a:p>
            <a:pPr lvl="1"/>
            <a:r>
              <a:rPr kumimoji="1" lang="ja-JP" altLang="en-US" dirty="0" smtClean="0"/>
              <a:t>派生して「</a:t>
            </a:r>
            <a:r>
              <a:rPr kumimoji="1" lang="en-US" altLang="ja-JP" dirty="0" smtClean="0"/>
              <a:t>(</a:t>
            </a:r>
            <a:r>
              <a:rPr kumimoji="1" lang="ja-JP" altLang="en-US" dirty="0" smtClean="0"/>
              <a:t>何かを</a:t>
            </a:r>
            <a:r>
              <a:rPr kumimoji="1" lang="en-US" altLang="ja-JP" dirty="0" smtClean="0"/>
              <a:t>)</a:t>
            </a:r>
            <a:r>
              <a:rPr kumimoji="1" lang="ja-JP" altLang="en-US" dirty="0" smtClean="0"/>
              <a:t>網の目に張り巡らせた状態」</a:t>
            </a:r>
            <a:endParaRPr kumimoji="1" lang="en-US" altLang="ja-JP" dirty="0" smtClean="0"/>
          </a:p>
          <a:p>
            <a:pPr lvl="1"/>
            <a:r>
              <a:rPr lang="ja-JP" altLang="en-US" dirty="0" smtClean="0"/>
              <a:t>「</a:t>
            </a:r>
            <a:r>
              <a:rPr lang="en-US" altLang="ja-JP" dirty="0" smtClean="0"/>
              <a:t>e</a:t>
            </a:r>
            <a:r>
              <a:rPr kumimoji="1" lang="en-US" altLang="ja-JP" dirty="0" smtClean="0"/>
              <a:t>-Words</a:t>
            </a:r>
            <a:r>
              <a:rPr kumimoji="1" lang="ja-JP" altLang="en-US" dirty="0" smtClean="0"/>
              <a:t>」によると </a:t>
            </a:r>
            <a:r>
              <a:rPr kumimoji="1" lang="en-US" altLang="ja-JP" baseline="30000" dirty="0" smtClean="0"/>
              <a:t>(</a:t>
            </a:r>
            <a:r>
              <a:rPr lang="en-US" altLang="ja-JP" baseline="30000" dirty="0" smtClean="0"/>
              <a:t>http://e-words.jp/)</a:t>
            </a:r>
            <a:endParaRPr kumimoji="1" lang="en-US" altLang="ja-JP" baseline="30000" dirty="0" smtClean="0"/>
          </a:p>
          <a:p>
            <a:pPr lvl="2"/>
            <a:r>
              <a:rPr lang="ja-JP" altLang="en-US" dirty="0" smtClean="0"/>
              <a:t>網という意味の英単語。複数の要素が互いに接続された網状の構造体。ネットワークを構成する各要素のことをノード、ノード間をつなぐ線のことをリンクと言う。</a:t>
            </a:r>
            <a:endParaRPr kumimoji="1" lang="en-US" altLang="ja-JP" dirty="0" smtClean="0"/>
          </a:p>
          <a:p>
            <a:pPr lvl="1"/>
            <a:r>
              <a:rPr lang="ja-JP" altLang="en-US" dirty="0" smtClean="0"/>
              <a:t>例</a:t>
            </a:r>
            <a:r>
              <a:rPr lang="en-US" altLang="ja-JP" dirty="0" smtClean="0"/>
              <a:t>1)</a:t>
            </a:r>
            <a:r>
              <a:rPr lang="ja-JP" altLang="en-US" dirty="0" smtClean="0"/>
              <a:t>物流ネットワーク</a:t>
            </a:r>
            <a:endParaRPr lang="en-US" altLang="ja-JP" dirty="0" smtClean="0"/>
          </a:p>
          <a:p>
            <a:pPr lvl="1"/>
            <a:r>
              <a:rPr kumimoji="1" lang="ja-JP" altLang="en-US" dirty="0" smtClean="0"/>
              <a:t>例</a:t>
            </a:r>
            <a:r>
              <a:rPr kumimoji="1" lang="en-US" altLang="ja-JP" dirty="0" smtClean="0"/>
              <a:t>2)</a:t>
            </a:r>
            <a:r>
              <a:rPr lang="ja-JP" altLang="en-US" dirty="0" smtClean="0"/>
              <a:t>道路ネットワーク</a:t>
            </a:r>
            <a:endParaRPr lang="en-US" altLang="ja-JP" dirty="0" smtClean="0"/>
          </a:p>
          <a:p>
            <a:r>
              <a:rPr kumimoji="1" lang="ja-JP" altLang="en-US" dirty="0" smtClean="0"/>
              <a:t>今回は「コンピュータ間通信ネットワーク」を説明</a:t>
            </a:r>
            <a:endParaRPr kumimoji="1" lang="ja-JP" alt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コンピュータ間通信ネットワーク</a:t>
            </a:r>
            <a:endParaRPr kumimoji="1" lang="ja-JP" altLang="en-US" dirty="0"/>
          </a:p>
        </p:txBody>
      </p:sp>
      <p:pic>
        <p:nvPicPr>
          <p:cNvPr id="1026" name="Picture 2" descr="C:\Documents and Settings\mtera\Local Settings\Temporary Internet Files\Content.IE5\0TSURQGW\MCj04289450000[1].wmf"/>
          <p:cNvPicPr>
            <a:picLocks noChangeAspect="1" noChangeArrowheads="1"/>
          </p:cNvPicPr>
          <p:nvPr/>
        </p:nvPicPr>
        <p:blipFill>
          <a:blip r:embed="rId2"/>
          <a:srcRect/>
          <a:stretch>
            <a:fillRect/>
          </a:stretch>
        </p:blipFill>
        <p:spPr bwMode="auto">
          <a:xfrm>
            <a:off x="1071538" y="1214422"/>
            <a:ext cx="1783994" cy="1277417"/>
          </a:xfrm>
          <a:prstGeom prst="rect">
            <a:avLst/>
          </a:prstGeom>
          <a:noFill/>
        </p:spPr>
      </p:pic>
      <p:pic>
        <p:nvPicPr>
          <p:cNvPr id="7" name="Picture 2" descr="C:\Documents and Settings\mtera\Local Settings\Temporary Internet Files\Content.IE5\0TSURQGW\MCj04289450000[1].wmf"/>
          <p:cNvPicPr>
            <a:picLocks noChangeAspect="1" noChangeArrowheads="1"/>
          </p:cNvPicPr>
          <p:nvPr/>
        </p:nvPicPr>
        <p:blipFill>
          <a:blip r:embed="rId2"/>
          <a:srcRect/>
          <a:stretch>
            <a:fillRect/>
          </a:stretch>
        </p:blipFill>
        <p:spPr bwMode="auto">
          <a:xfrm>
            <a:off x="6572264" y="1214422"/>
            <a:ext cx="1783994" cy="1277417"/>
          </a:xfrm>
          <a:prstGeom prst="rect">
            <a:avLst/>
          </a:prstGeom>
          <a:noFill/>
        </p:spPr>
      </p:pic>
      <p:cxnSp>
        <p:nvCxnSpPr>
          <p:cNvPr id="10" name="直線コネクタ 9"/>
          <p:cNvCxnSpPr>
            <a:stCxn id="1026" idx="2"/>
            <a:endCxn id="6" idx="2"/>
          </p:cNvCxnSpPr>
          <p:nvPr/>
        </p:nvCxnSpPr>
        <p:spPr>
          <a:xfrm rot="16200000" flipH="1">
            <a:off x="2856510" y="1598864"/>
            <a:ext cx="1643074" cy="3429024"/>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 name="直線コネクタ 12"/>
          <p:cNvCxnSpPr>
            <a:stCxn id="1026" idx="2"/>
            <a:endCxn id="5" idx="2"/>
          </p:cNvCxnSpPr>
          <p:nvPr/>
        </p:nvCxnSpPr>
        <p:spPr>
          <a:xfrm rot="5400000">
            <a:off x="641932" y="3313376"/>
            <a:ext cx="2143140" cy="500066"/>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 name="直線コネクタ 16"/>
          <p:cNvCxnSpPr>
            <a:stCxn id="1026" idx="2"/>
            <a:endCxn id="7" idx="2"/>
          </p:cNvCxnSpPr>
          <p:nvPr/>
        </p:nvCxnSpPr>
        <p:spPr>
          <a:xfrm rot="16200000" flipH="1">
            <a:off x="4713898" y="-258524"/>
            <a:ext cx="1588" cy="5500726"/>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 name="直線コネクタ 20"/>
          <p:cNvCxnSpPr>
            <a:stCxn id="6" idx="2"/>
            <a:endCxn id="7" idx="2"/>
          </p:cNvCxnSpPr>
          <p:nvPr/>
        </p:nvCxnSpPr>
        <p:spPr>
          <a:xfrm rot="5400000" flipH="1" flipV="1">
            <a:off x="5606873" y="2277525"/>
            <a:ext cx="1643074" cy="2071702"/>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6" name="直線コネクタ 35"/>
          <p:cNvCxnSpPr>
            <a:stCxn id="8" idx="2"/>
            <a:endCxn id="7" idx="2"/>
          </p:cNvCxnSpPr>
          <p:nvPr/>
        </p:nvCxnSpPr>
        <p:spPr>
          <a:xfrm rot="5400000" flipH="1" flipV="1">
            <a:off x="5678311" y="3920599"/>
            <a:ext cx="3214710" cy="35719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0" name="直線コネクタ 39"/>
          <p:cNvCxnSpPr>
            <a:stCxn id="8" idx="2"/>
            <a:endCxn id="6" idx="2"/>
          </p:cNvCxnSpPr>
          <p:nvPr/>
        </p:nvCxnSpPr>
        <p:spPr>
          <a:xfrm rot="5400000" flipH="1">
            <a:off x="5463997" y="4063475"/>
            <a:ext cx="1571636" cy="1714512"/>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4" name="直線コネクタ 43"/>
          <p:cNvCxnSpPr>
            <a:stCxn id="8" idx="2"/>
            <a:endCxn id="52" idx="2"/>
          </p:cNvCxnSpPr>
          <p:nvPr/>
        </p:nvCxnSpPr>
        <p:spPr>
          <a:xfrm rot="5400000">
            <a:off x="4999650" y="3742004"/>
            <a:ext cx="142876" cy="4071966"/>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pic>
        <p:nvPicPr>
          <p:cNvPr id="6" name="Picture 2" descr="C:\Documents and Settings\mtera\Local Settings\Temporary Internet Files\Content.IE5\0TSURQGW\MCj04289450000[1].wmf"/>
          <p:cNvPicPr>
            <a:picLocks noChangeAspect="1" noChangeArrowheads="1"/>
          </p:cNvPicPr>
          <p:nvPr/>
        </p:nvPicPr>
        <p:blipFill>
          <a:blip r:embed="rId2"/>
          <a:srcRect/>
          <a:stretch>
            <a:fillRect/>
          </a:stretch>
        </p:blipFill>
        <p:spPr bwMode="auto">
          <a:xfrm>
            <a:off x="4500562" y="2857496"/>
            <a:ext cx="1783994" cy="1277417"/>
          </a:xfrm>
          <a:prstGeom prst="rect">
            <a:avLst/>
          </a:prstGeom>
          <a:noFill/>
        </p:spPr>
      </p:pic>
      <p:pic>
        <p:nvPicPr>
          <p:cNvPr id="8" name="Picture 2" descr="C:\Documents and Settings\mtera\Local Settings\Temporary Internet Files\Content.IE5\0TSURQGW\MCj04289450000[1].wmf"/>
          <p:cNvPicPr>
            <a:picLocks noChangeAspect="1" noChangeArrowheads="1"/>
          </p:cNvPicPr>
          <p:nvPr/>
        </p:nvPicPr>
        <p:blipFill>
          <a:blip r:embed="rId2"/>
          <a:srcRect/>
          <a:stretch>
            <a:fillRect/>
          </a:stretch>
        </p:blipFill>
        <p:spPr bwMode="auto">
          <a:xfrm>
            <a:off x="6215074" y="4429132"/>
            <a:ext cx="1783994" cy="1277417"/>
          </a:xfrm>
          <a:prstGeom prst="rect">
            <a:avLst/>
          </a:prstGeom>
          <a:noFill/>
        </p:spPr>
      </p:pic>
      <p:pic>
        <p:nvPicPr>
          <p:cNvPr id="5" name="Picture 2" descr="C:\Documents and Settings\mtera\Local Settings\Temporary Internet Files\Content.IE5\0TSURQGW\MCj04289450000[1].wmf"/>
          <p:cNvPicPr>
            <a:picLocks noChangeAspect="1" noChangeArrowheads="1"/>
          </p:cNvPicPr>
          <p:nvPr/>
        </p:nvPicPr>
        <p:blipFill>
          <a:blip r:embed="rId2"/>
          <a:srcRect/>
          <a:stretch>
            <a:fillRect/>
          </a:stretch>
        </p:blipFill>
        <p:spPr bwMode="auto">
          <a:xfrm>
            <a:off x="571472" y="3357562"/>
            <a:ext cx="1783994" cy="1277417"/>
          </a:xfrm>
          <a:prstGeom prst="rect">
            <a:avLst/>
          </a:prstGeom>
          <a:noFill/>
        </p:spPr>
      </p:pic>
      <p:cxnSp>
        <p:nvCxnSpPr>
          <p:cNvPr id="54" name="直線コネクタ 53"/>
          <p:cNvCxnSpPr>
            <a:stCxn id="52" idx="2"/>
            <a:endCxn id="5" idx="2"/>
          </p:cNvCxnSpPr>
          <p:nvPr/>
        </p:nvCxnSpPr>
        <p:spPr>
          <a:xfrm rot="5400000" flipH="1">
            <a:off x="1642064" y="4456384"/>
            <a:ext cx="1214446" cy="1571636"/>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pic>
        <p:nvPicPr>
          <p:cNvPr id="52" name="Picture 2" descr="C:\Documents and Settings\mtera\Local Settings\Temporary Internet Files\Content.IE5\0TSURQGW\MCj04289450000[1].wmf"/>
          <p:cNvPicPr>
            <a:picLocks noChangeAspect="1" noChangeArrowheads="1"/>
          </p:cNvPicPr>
          <p:nvPr/>
        </p:nvPicPr>
        <p:blipFill>
          <a:blip r:embed="rId2"/>
          <a:srcRect/>
          <a:stretch>
            <a:fillRect/>
          </a:stretch>
        </p:blipFill>
        <p:spPr bwMode="auto">
          <a:xfrm>
            <a:off x="2143108" y="4572008"/>
            <a:ext cx="1783994" cy="1277417"/>
          </a:xfrm>
          <a:prstGeom prst="rect">
            <a:avLst/>
          </a:prstGeom>
          <a:noFill/>
        </p:spPr>
      </p:pic>
      <p:sp>
        <p:nvSpPr>
          <p:cNvPr id="57" name="角丸四角形 56"/>
          <p:cNvSpPr/>
          <p:nvPr/>
        </p:nvSpPr>
        <p:spPr>
          <a:xfrm>
            <a:off x="3962390" y="2214554"/>
            <a:ext cx="1428760" cy="42862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smtClean="0">
                <a:solidFill>
                  <a:schemeClr val="tx1"/>
                </a:solidFill>
              </a:rPr>
              <a:t>データ</a:t>
            </a:r>
          </a:p>
        </p:txBody>
      </p:sp>
      <p:sp>
        <p:nvSpPr>
          <p:cNvPr id="18" name="角丸四角形 17"/>
          <p:cNvSpPr/>
          <p:nvPr/>
        </p:nvSpPr>
        <p:spPr>
          <a:xfrm>
            <a:off x="4357686" y="5572140"/>
            <a:ext cx="1428760" cy="42862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smtClean="0">
                <a:solidFill>
                  <a:schemeClr val="tx1"/>
                </a:solidFill>
              </a:rPr>
              <a:t>データ</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コンピュータ間通信ネットワーク</a:t>
            </a:r>
            <a:endParaRPr kumimoji="1" lang="ja-JP" altLang="en-US" dirty="0"/>
          </a:p>
        </p:txBody>
      </p:sp>
      <p:sp>
        <p:nvSpPr>
          <p:cNvPr id="3" name="コンテンツ プレースホルダ 2"/>
          <p:cNvSpPr>
            <a:spLocks noGrp="1"/>
          </p:cNvSpPr>
          <p:nvPr>
            <p:ph idx="1"/>
          </p:nvPr>
        </p:nvSpPr>
        <p:spPr/>
        <p:txBody>
          <a:bodyPr/>
          <a:lstStyle/>
          <a:p>
            <a:r>
              <a:rPr kumimoji="1" lang="ja-JP" altLang="en-US" dirty="0" smtClean="0"/>
              <a:t>コンピュータ</a:t>
            </a:r>
            <a:r>
              <a:rPr kumimoji="1" lang="en-US" altLang="ja-JP" dirty="0" smtClean="0"/>
              <a:t>(</a:t>
            </a:r>
            <a:r>
              <a:rPr kumimoji="1" lang="ja-JP" altLang="en-US" dirty="0" smtClean="0"/>
              <a:t>ノード</a:t>
            </a:r>
            <a:r>
              <a:rPr kumimoji="1" lang="en-US" altLang="ja-JP" dirty="0" smtClean="0"/>
              <a:t>)</a:t>
            </a:r>
            <a:r>
              <a:rPr kumimoji="1" lang="ja-JP" altLang="en-US" dirty="0" smtClean="0"/>
              <a:t>間を何らかの媒体</a:t>
            </a:r>
            <a:r>
              <a:rPr kumimoji="1" lang="en-US" altLang="ja-JP" dirty="0" smtClean="0"/>
              <a:t>(</a:t>
            </a:r>
            <a:r>
              <a:rPr kumimoji="1" lang="ja-JP" altLang="en-US" dirty="0" smtClean="0"/>
              <a:t>リンク</a:t>
            </a:r>
            <a:r>
              <a:rPr kumimoji="1" lang="en-US" altLang="ja-JP" dirty="0" smtClean="0"/>
              <a:t>)</a:t>
            </a:r>
            <a:r>
              <a:rPr kumimoji="1" lang="ja-JP" altLang="en-US" dirty="0" smtClean="0"/>
              <a:t>を介して接続しデータ通信を行うネットワーク</a:t>
            </a:r>
            <a:endParaRPr kumimoji="1" lang="en-US" altLang="ja-JP" dirty="0" smtClean="0"/>
          </a:p>
          <a:p>
            <a:r>
              <a:rPr kumimoji="1" lang="ja-JP" altLang="en-US" dirty="0" smtClean="0"/>
              <a:t>初期のネットワーク</a:t>
            </a:r>
            <a:endParaRPr kumimoji="1" lang="en-US" altLang="ja-JP" dirty="0" smtClean="0"/>
          </a:p>
          <a:p>
            <a:pPr lvl="1"/>
            <a:r>
              <a:rPr kumimoji="1" lang="ja-JP" altLang="en-US" dirty="0" smtClean="0"/>
              <a:t>人が媒体となってコンピュータ間を渡り歩いてい</a:t>
            </a:r>
            <a:r>
              <a:rPr lang="ja-JP" altLang="en-US" dirty="0" smtClean="0"/>
              <a:t>た</a:t>
            </a:r>
            <a:r>
              <a:rPr lang="en-US" altLang="ja-JP" dirty="0" smtClean="0"/>
              <a:t>(</a:t>
            </a:r>
            <a:r>
              <a:rPr lang="ja-JP" altLang="en-US" dirty="0" smtClean="0"/>
              <a:t>スニーカーネットワーク</a:t>
            </a:r>
            <a:r>
              <a:rPr lang="en-US" altLang="ja-JP" dirty="0" smtClean="0"/>
              <a:t>)</a:t>
            </a:r>
            <a:r>
              <a:rPr lang="en-US" altLang="ja-JP" baseline="30000" dirty="0" smtClean="0"/>
              <a:t>(3</a:t>
            </a:r>
            <a:r>
              <a:rPr lang="ja-JP" altLang="en-US" baseline="30000" dirty="0" smtClean="0"/>
              <a:t>分間ネットワーキング</a:t>
            </a:r>
            <a:r>
              <a:rPr lang="en-US" altLang="ja-JP" baseline="30000" dirty="0" smtClean="0"/>
              <a:t>*1</a:t>
            </a:r>
            <a:r>
              <a:rPr lang="ja-JP" altLang="en-US" baseline="30000" dirty="0" smtClean="0"/>
              <a:t>より</a:t>
            </a:r>
            <a:r>
              <a:rPr lang="en-US" altLang="ja-JP" baseline="30000" dirty="0" smtClean="0"/>
              <a:t>)</a:t>
            </a:r>
            <a:endParaRPr lang="ja-JP" altLang="en-US" baseline="30000" dirty="0" smtClean="0"/>
          </a:p>
          <a:p>
            <a:r>
              <a:rPr lang="ja-JP" altLang="en-US" dirty="0" smtClean="0"/>
              <a:t>現在のネットワーク</a:t>
            </a:r>
            <a:endParaRPr lang="en-US" altLang="ja-JP" dirty="0" smtClean="0"/>
          </a:p>
          <a:p>
            <a:pPr lvl="1"/>
            <a:r>
              <a:rPr kumimoji="1" lang="en-US" altLang="ja-JP" dirty="0" smtClean="0"/>
              <a:t>LAN</a:t>
            </a:r>
          </a:p>
          <a:p>
            <a:pPr lvl="1"/>
            <a:r>
              <a:rPr lang="en-US" altLang="ja-JP" dirty="0" smtClean="0"/>
              <a:t>WAN</a:t>
            </a:r>
            <a:endParaRPr kumimoji="1" lang="en-US" altLang="ja-JP" dirty="0" smtClean="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LAN</a:t>
            </a:r>
            <a:r>
              <a:rPr kumimoji="1" lang="ja-JP" altLang="en-US" dirty="0" smtClean="0"/>
              <a:t>と</a:t>
            </a:r>
            <a:r>
              <a:rPr kumimoji="1" lang="en-US" altLang="ja-JP" dirty="0" smtClean="0"/>
              <a:t>WAN</a:t>
            </a:r>
            <a:endParaRPr kumimoji="1" lang="ja-JP" altLang="en-US" dirty="0"/>
          </a:p>
        </p:txBody>
      </p:sp>
      <p:sp>
        <p:nvSpPr>
          <p:cNvPr id="3" name="コンテンツ プレースホルダ 2"/>
          <p:cNvSpPr>
            <a:spLocks noGrp="1"/>
          </p:cNvSpPr>
          <p:nvPr>
            <p:ph idx="1"/>
          </p:nvPr>
        </p:nvSpPr>
        <p:spPr/>
        <p:txBody>
          <a:bodyPr/>
          <a:lstStyle/>
          <a:p>
            <a:r>
              <a:rPr kumimoji="1" lang="en-US" altLang="ja-JP" dirty="0" smtClean="0"/>
              <a:t>LAN(Local Area Network)</a:t>
            </a:r>
          </a:p>
          <a:p>
            <a:pPr lvl="1"/>
            <a:r>
              <a:rPr lang="ja-JP" altLang="en-US" dirty="0" smtClean="0"/>
              <a:t>狭い範囲のネットワーク</a:t>
            </a:r>
            <a:endParaRPr lang="en-US" altLang="ja-JP" dirty="0" smtClean="0"/>
          </a:p>
          <a:p>
            <a:pPr lvl="1"/>
            <a:r>
              <a:rPr kumimoji="1" lang="ja-JP" altLang="en-US" dirty="0" smtClean="0"/>
              <a:t>いつでも接続可能で高速・高品質</a:t>
            </a:r>
            <a:endParaRPr kumimoji="1" lang="en-US" altLang="ja-JP" dirty="0" smtClean="0"/>
          </a:p>
          <a:p>
            <a:pPr lvl="1"/>
            <a:r>
              <a:rPr lang="ja-JP" altLang="en-US" dirty="0" smtClean="0"/>
              <a:t>ケーブルは自前で引くので使用料はいらない</a:t>
            </a:r>
            <a:endParaRPr lang="en-US" altLang="ja-JP" dirty="0" smtClean="0"/>
          </a:p>
          <a:p>
            <a:pPr lvl="1"/>
            <a:r>
              <a:rPr lang="en-US" altLang="ja-JP" dirty="0" smtClean="0"/>
              <a:t>(PC</a:t>
            </a:r>
            <a:r>
              <a:rPr lang="ja-JP" altLang="en-US" dirty="0" smtClean="0"/>
              <a:t>等の</a:t>
            </a:r>
            <a:r>
              <a:rPr lang="en-US" altLang="ja-JP" dirty="0" smtClean="0"/>
              <a:t>)</a:t>
            </a:r>
            <a:r>
              <a:rPr lang="ja-JP" altLang="en-US" dirty="0" smtClean="0"/>
              <a:t>デバイス同士を接続</a:t>
            </a:r>
            <a:endParaRPr kumimoji="1" lang="en-US" altLang="ja-JP" dirty="0" smtClean="0"/>
          </a:p>
          <a:p>
            <a:r>
              <a:rPr lang="en-US" altLang="ja-JP" dirty="0" smtClean="0"/>
              <a:t>WAN(Wide Area Network)</a:t>
            </a:r>
          </a:p>
          <a:p>
            <a:pPr lvl="1"/>
            <a:r>
              <a:rPr kumimoji="1" lang="ja-JP" altLang="en-US" dirty="0" smtClean="0"/>
              <a:t>広い範囲のネットワーク</a:t>
            </a:r>
            <a:endParaRPr kumimoji="1" lang="en-US" altLang="ja-JP" dirty="0" smtClean="0"/>
          </a:p>
          <a:p>
            <a:pPr lvl="1"/>
            <a:r>
              <a:rPr lang="ja-JP" altLang="en-US" dirty="0" smtClean="0"/>
              <a:t>いつでも接続可能ではなく、低速・低品質</a:t>
            </a:r>
            <a:endParaRPr lang="en-US" altLang="ja-JP" dirty="0" smtClean="0"/>
          </a:p>
          <a:p>
            <a:pPr lvl="1"/>
            <a:r>
              <a:rPr kumimoji="1" lang="ja-JP" altLang="en-US" dirty="0" smtClean="0"/>
              <a:t>ケーブルは通信会社から借りるので使用料発生</a:t>
            </a:r>
            <a:endParaRPr kumimoji="1" lang="en-US" altLang="ja-JP" dirty="0" smtClean="0"/>
          </a:p>
          <a:p>
            <a:pPr lvl="1"/>
            <a:r>
              <a:rPr lang="ja-JP" altLang="en-US" dirty="0" smtClean="0"/>
              <a:t>ネットワーク同士を接続</a:t>
            </a:r>
            <a:endParaRPr kumimoji="1" lang="ja-JP" alt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プロトコル</a:t>
            </a:r>
            <a:endParaRPr kumimoji="1" lang="ja-JP" altLang="en-US" dirty="0"/>
          </a:p>
        </p:txBody>
      </p:sp>
      <p:sp>
        <p:nvSpPr>
          <p:cNvPr id="3" name="コンテンツ プレースホルダ 2"/>
          <p:cNvSpPr>
            <a:spLocks noGrp="1"/>
          </p:cNvSpPr>
          <p:nvPr>
            <p:ph idx="1"/>
          </p:nvPr>
        </p:nvSpPr>
        <p:spPr/>
        <p:txBody>
          <a:bodyPr/>
          <a:lstStyle/>
          <a:p>
            <a:r>
              <a:rPr kumimoji="1" lang="en-US" altLang="ja-JP" dirty="0" smtClean="0"/>
              <a:t>PC</a:t>
            </a:r>
            <a:r>
              <a:rPr kumimoji="1" lang="ja-JP" altLang="en-US" dirty="0" smtClean="0"/>
              <a:t>同士の</a:t>
            </a:r>
            <a:r>
              <a:rPr kumimoji="1" lang="en-US" altLang="ja-JP" dirty="0" smtClean="0"/>
              <a:t>NIC</a:t>
            </a:r>
            <a:r>
              <a:rPr kumimoji="1" lang="ja-JP" altLang="en-US" dirty="0" smtClean="0"/>
              <a:t>を</a:t>
            </a:r>
            <a:r>
              <a:rPr kumimoji="1" lang="en-US" altLang="ja-JP" dirty="0" smtClean="0"/>
              <a:t>LAN</a:t>
            </a:r>
            <a:r>
              <a:rPr kumimoji="1" lang="ja-JP" altLang="en-US" dirty="0" smtClean="0"/>
              <a:t>ケーブルで接続しただけでは通信できない</a:t>
            </a:r>
            <a:endParaRPr kumimoji="1" lang="en-US" altLang="ja-JP" dirty="0" smtClean="0"/>
          </a:p>
          <a:p>
            <a:r>
              <a:rPr lang="ja-JP" altLang="en-US" dirty="0" smtClean="0"/>
              <a:t>通信の取り決めを設定する必要がある</a:t>
            </a:r>
            <a:endParaRPr lang="en-US" altLang="ja-JP" dirty="0" smtClean="0"/>
          </a:p>
          <a:p>
            <a:r>
              <a:rPr kumimoji="1" lang="ja-JP" altLang="en-US" dirty="0" smtClean="0"/>
              <a:t>通信の取り決め＝プロトコル</a:t>
            </a:r>
            <a:endParaRPr kumimoji="1" lang="en-US" altLang="ja-JP" dirty="0" smtClean="0"/>
          </a:p>
          <a:p>
            <a:r>
              <a:rPr lang="ja-JP" altLang="en-US" dirty="0" smtClean="0"/>
              <a:t>現在主流のプロトコルは階層構造</a:t>
            </a:r>
            <a:endParaRPr lang="en-US" altLang="ja-JP" dirty="0" smtClean="0"/>
          </a:p>
          <a:p>
            <a:pPr lvl="1"/>
            <a:r>
              <a:rPr kumimoji="1" lang="ja-JP" altLang="en-US" dirty="0" smtClean="0"/>
              <a:t>すなわちプロトコルスタックを構成</a:t>
            </a:r>
            <a:endParaRPr kumimoji="1" lang="en-US" altLang="ja-JP" dirty="0" smtClean="0"/>
          </a:p>
          <a:p>
            <a:pPr lvl="1"/>
            <a:r>
              <a:rPr lang="ja-JP" altLang="en-US" dirty="0" smtClean="0"/>
              <a:t>具体的には</a:t>
            </a:r>
            <a:r>
              <a:rPr lang="en-US" altLang="ja-JP" dirty="0" smtClean="0"/>
              <a:t>TCP/IP</a:t>
            </a:r>
            <a:r>
              <a:rPr lang="ja-JP" altLang="en-US" dirty="0" smtClean="0"/>
              <a:t>を使っている</a:t>
            </a:r>
            <a:endParaRPr kumimoji="1" lang="ja-JP" alt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OSI</a:t>
            </a:r>
            <a:r>
              <a:rPr lang="ja-JP" altLang="en-US" dirty="0" smtClean="0"/>
              <a:t>参照モデル</a:t>
            </a:r>
            <a:endParaRPr kumimoji="1" lang="ja-JP" altLang="en-US" dirty="0"/>
          </a:p>
        </p:txBody>
      </p:sp>
      <p:sp>
        <p:nvSpPr>
          <p:cNvPr id="3" name="コンテンツ プレースホルダ 2"/>
          <p:cNvSpPr>
            <a:spLocks noGrp="1"/>
          </p:cNvSpPr>
          <p:nvPr>
            <p:ph idx="1"/>
          </p:nvPr>
        </p:nvSpPr>
        <p:spPr/>
        <p:txBody>
          <a:bodyPr/>
          <a:lstStyle/>
          <a:p>
            <a:r>
              <a:rPr kumimoji="1" lang="ja-JP" altLang="en-US" dirty="0" smtClean="0"/>
              <a:t>昔は各デバイスメーカがでんでバラバラなプロトコルを利用</a:t>
            </a:r>
            <a:endParaRPr kumimoji="1" lang="en-US" altLang="ja-JP" dirty="0" smtClean="0"/>
          </a:p>
          <a:p>
            <a:pPr lvl="1"/>
            <a:r>
              <a:rPr kumimoji="1" lang="ja-JP" altLang="en-US" dirty="0" smtClean="0"/>
              <a:t>メーカが異なるデバイス間を通信するのに四苦八苦</a:t>
            </a:r>
            <a:endParaRPr kumimoji="1" lang="en-US" altLang="ja-JP" dirty="0" smtClean="0"/>
          </a:p>
          <a:p>
            <a:r>
              <a:rPr lang="en-US" altLang="ja-JP" dirty="0" smtClean="0"/>
              <a:t>ISO</a:t>
            </a:r>
            <a:r>
              <a:rPr lang="ja-JP" altLang="en-US" dirty="0" smtClean="0"/>
              <a:t>がメーカが異なっても相互通信できるようにネットワークモデルを策定</a:t>
            </a:r>
            <a:endParaRPr lang="en-US" altLang="ja-JP" dirty="0" smtClean="0"/>
          </a:p>
          <a:p>
            <a:pPr lvl="1"/>
            <a:r>
              <a:rPr kumimoji="1" lang="en-US" altLang="ja-JP" dirty="0" smtClean="0"/>
              <a:t>OSI</a:t>
            </a:r>
            <a:r>
              <a:rPr kumimoji="1" lang="ja-JP" altLang="en-US" dirty="0" smtClean="0"/>
              <a:t>参照モデル</a:t>
            </a:r>
            <a:r>
              <a:rPr kumimoji="1" lang="en-US" altLang="ja-JP" dirty="0" smtClean="0"/>
              <a:t/>
            </a:r>
            <a:br>
              <a:rPr kumimoji="1" lang="en-US" altLang="ja-JP" dirty="0" smtClean="0"/>
            </a:br>
            <a:r>
              <a:rPr kumimoji="1" lang="en-US" altLang="ja-JP" dirty="0" smtClean="0"/>
              <a:t>Open Systems Interconnection Reference Model</a:t>
            </a:r>
            <a:endParaRPr kumimoji="1" lang="ja-JP" altLang="en-US"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スライドマスタN05">
  <a:themeElements>
    <a:clrScheme name="プレゼンテーション1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プレゼンテーション1">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100000" t="-60000" r="100000" b="200000"/>
          </a:path>
        </a:gradFill>
        <a:gradFill rotWithShape="1">
          <a:gsLst>
            <a:gs pos="0">
              <a:schemeClr val="phClr">
                <a:tint val="80000"/>
                <a:satMod val="300000"/>
              </a:schemeClr>
            </a:gs>
            <a:gs pos="100000">
              <a:schemeClr val="phClr">
                <a:shade val="30000"/>
                <a:satMod val="200000"/>
              </a:schemeClr>
            </a:gs>
          </a:gsLst>
          <a:path path="circle">
            <a:fillToRect l="100000" t="100000" r="100000" b="100000"/>
          </a:path>
        </a:gradFill>
      </a:bgFillStyleLst>
    </a:fmtScheme>
  </a:themeElements>
  <a:objectDefaults/>
  <a:extraClrSchemeLst>
    <a:extraClrScheme>
      <a:clrScheme name="プレゼンテーション1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プレゼンテーション1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プレゼンテーション1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プレゼンテーション1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プレゼンテーション1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プレゼンテーション1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プレゼンテーション1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プレゼンテーション1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プレゼンテーション1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プレゼンテーション1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プレゼンテーション1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プレゼンテーション1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emplate>スライドマスタT27</Template>
  <TotalTime>88</TotalTime>
  <Words>1988</Words>
  <Application>Microsoft Office PowerPoint</Application>
  <PresentationFormat>画面に合わせる (4:3)</PresentationFormat>
  <Paragraphs>337</Paragraphs>
  <Slides>38</Slides>
  <Notes>0</Notes>
  <HiddenSlides>0</HiddenSlides>
  <MMClips>0</MMClips>
  <ScaleCrop>false</ScaleCrop>
  <HeadingPairs>
    <vt:vector size="4" baseType="variant">
      <vt:variant>
        <vt:lpstr>テーマ</vt:lpstr>
      </vt:variant>
      <vt:variant>
        <vt:i4>1</vt:i4>
      </vt:variant>
      <vt:variant>
        <vt:lpstr>スライド タイトル</vt:lpstr>
      </vt:variant>
      <vt:variant>
        <vt:i4>38</vt:i4>
      </vt:variant>
    </vt:vector>
  </HeadingPairs>
  <TitlesOfParts>
    <vt:vector size="39" baseType="lpstr">
      <vt:lpstr>スライドマスタN05</vt:lpstr>
      <vt:lpstr>(元)勝手にインフラ隊 (の中の人といっしょ) に学ぶネットワーク講座 in 東京</vt:lpstr>
      <vt:lpstr>自己紹介</vt:lpstr>
      <vt:lpstr>Agenda</vt:lpstr>
      <vt:lpstr>そもそもネットワークとは？</vt:lpstr>
      <vt:lpstr>コンピュータ間通信ネットワーク</vt:lpstr>
      <vt:lpstr>コンピュータ間通信ネットワーク</vt:lpstr>
      <vt:lpstr>LANとWAN</vt:lpstr>
      <vt:lpstr>プロトコル</vt:lpstr>
      <vt:lpstr>OSI参照モデル</vt:lpstr>
      <vt:lpstr>OSI参照モデル(手紙の例)</vt:lpstr>
      <vt:lpstr>OSI参照モデル(手紙の例)</vt:lpstr>
      <vt:lpstr>OSI参照モデル(手紙の例)</vt:lpstr>
      <vt:lpstr>OSI参照モデルはなぜ階層構造か？</vt:lpstr>
      <vt:lpstr>OSI参照モデル(７つの階層)</vt:lpstr>
      <vt:lpstr>OSI参照モデル(レイヤ５～７)</vt:lpstr>
      <vt:lpstr>OSI参照モデル(レイヤ３，４)</vt:lpstr>
      <vt:lpstr>OSI参照モデル(レイヤ１，２)</vt:lpstr>
      <vt:lpstr>データとデータユニット(宅配便の例)</vt:lpstr>
      <vt:lpstr>データとデータユニット(TCP/IPの場合)</vt:lpstr>
      <vt:lpstr>データとデータユニット(TCP/IPの場合)</vt:lpstr>
      <vt:lpstr>イーサネットの基本動作</vt:lpstr>
      <vt:lpstr>イーサネットの基本動作</vt:lpstr>
      <vt:lpstr>イーサネットの基本動作</vt:lpstr>
      <vt:lpstr>イーサネットの基本動作</vt:lpstr>
      <vt:lpstr>イーサネットの基本動作</vt:lpstr>
      <vt:lpstr>コリジョン</vt:lpstr>
      <vt:lpstr>コリジョン</vt:lpstr>
      <vt:lpstr>コリジョン</vt:lpstr>
      <vt:lpstr>コリジョン</vt:lpstr>
      <vt:lpstr>IP通信</vt:lpstr>
      <vt:lpstr>IP通信</vt:lpstr>
      <vt:lpstr>IP通信</vt:lpstr>
      <vt:lpstr>IP通信(ARP)</vt:lpstr>
      <vt:lpstr>IP通信(ARP)</vt:lpstr>
      <vt:lpstr>IP通信</vt:lpstr>
      <vt:lpstr>IP通信 </vt:lpstr>
      <vt:lpstr>まとめ</vt:lpstr>
      <vt:lpstr>参考文献</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元勝手にインフラ隊 (の中の人といっしょ) に学ぶネットワーク講座 in 東京</dc:title>
  <dc:creator>寺澤 真</dc:creator>
  <cp:lastModifiedBy>寺澤 真</cp:lastModifiedBy>
  <cp:revision>8</cp:revision>
  <dcterms:created xsi:type="dcterms:W3CDTF">2008-12-08T10:30:23Z</dcterms:created>
  <dcterms:modified xsi:type="dcterms:W3CDTF">2008-12-08T13:14:07Z</dcterms:modified>
</cp:coreProperties>
</file>