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4"/>
  </p:notesMasterIdLst>
  <p:handoutMasterIdLst>
    <p:handoutMasterId r:id="rId45"/>
  </p:handoutMasterIdLst>
  <p:sldIdLst>
    <p:sldId id="265" r:id="rId2"/>
    <p:sldId id="266" r:id="rId3"/>
    <p:sldId id="314" r:id="rId4"/>
    <p:sldId id="300" r:id="rId5"/>
    <p:sldId id="360" r:id="rId6"/>
    <p:sldId id="317" r:id="rId7"/>
    <p:sldId id="305" r:id="rId8"/>
    <p:sldId id="361" r:id="rId9"/>
    <p:sldId id="362" r:id="rId10"/>
    <p:sldId id="268" r:id="rId11"/>
    <p:sldId id="313" r:id="rId12"/>
    <p:sldId id="363" r:id="rId13"/>
    <p:sldId id="344" r:id="rId14"/>
    <p:sldId id="345" r:id="rId15"/>
    <p:sldId id="346" r:id="rId16"/>
    <p:sldId id="364" r:id="rId17"/>
    <p:sldId id="350" r:id="rId18"/>
    <p:sldId id="352" r:id="rId19"/>
    <p:sldId id="353" r:id="rId20"/>
    <p:sldId id="354" r:id="rId21"/>
    <p:sldId id="365" r:id="rId22"/>
    <p:sldId id="366" r:id="rId23"/>
    <p:sldId id="374" r:id="rId24"/>
    <p:sldId id="367" r:id="rId25"/>
    <p:sldId id="368" r:id="rId26"/>
    <p:sldId id="377" r:id="rId27"/>
    <p:sldId id="369" r:id="rId28"/>
    <p:sldId id="370" r:id="rId29"/>
    <p:sldId id="375" r:id="rId30"/>
    <p:sldId id="376" r:id="rId31"/>
    <p:sldId id="355" r:id="rId32"/>
    <p:sldId id="378" r:id="rId33"/>
    <p:sldId id="357" r:id="rId34"/>
    <p:sldId id="342" r:id="rId35"/>
    <p:sldId id="373" r:id="rId36"/>
    <p:sldId id="372" r:id="rId37"/>
    <p:sldId id="379" r:id="rId38"/>
    <p:sldId id="380" r:id="rId39"/>
    <p:sldId id="371" r:id="rId40"/>
    <p:sldId id="340" r:id="rId41"/>
    <p:sldId id="341" r:id="rId42"/>
    <p:sldId id="307" r:id="rId43"/>
  </p:sldIdLst>
  <p:sldSz cx="9144000" cy="6858000" type="screen4x3"/>
  <p:notesSz cx="6735763" cy="98694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CCE9AD"/>
    <a:srgbClr val="E4D9BA"/>
    <a:srgbClr val="FFFF99"/>
    <a:srgbClr val="FFDCB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1584" autoAdjust="0"/>
    <p:restoredTop sz="86412" autoAdjust="0"/>
  </p:normalViewPr>
  <p:slideViewPr>
    <p:cSldViewPr>
      <p:cViewPr>
        <p:scale>
          <a:sx n="66" d="100"/>
          <a:sy n="66" d="100"/>
        </p:scale>
        <p:origin x="-36" y="-600"/>
      </p:cViewPr>
      <p:guideLst>
        <p:guide orient="horz" pos="2160"/>
        <p:guide pos="2880"/>
      </p:guideLst>
    </p:cSldViewPr>
  </p:slideViewPr>
  <p:outlineViewPr>
    <p:cViewPr>
      <p:scale>
        <a:sx n="33" d="100"/>
        <a:sy n="33" d="100"/>
      </p:scale>
      <p:origin x="246" y="33510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688" y="-90"/>
      </p:cViewPr>
      <p:guideLst>
        <p:guide orient="horz" pos="3108"/>
        <p:guide pos="21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0637F090-A464-4DB0-BAFB-47C3C5A13B97}" type="datetimeFigureOut">
              <a:rPr lang="ja-JP" altLang="en-US"/>
              <a:pPr>
                <a:defRPr/>
              </a:pPr>
              <a:t>2008/11/17</a:t>
            </a:fld>
            <a:endParaRPr lang="ja-JP" altLang="en-US"/>
          </a:p>
        </p:txBody>
      </p:sp>
      <p:sp>
        <p:nvSpPr>
          <p:cNvPr id="4" name="フッター プレースホルダ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4705C5AB-02CF-4CCC-A956-74C6F179023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F011CFB6-9015-4149-BECA-7DB4840AD67E}" type="datetimeFigureOut">
              <a:rPr lang="ja-JP" altLang="en-US"/>
              <a:pPr>
                <a:defRPr/>
              </a:pPr>
              <a:t>2008/11/17</a:t>
            </a:fld>
            <a:endParaRPr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047C8599-9CE0-477B-A3D8-9FF56947F25A}"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7DE64F-F0A0-4650-9314-83CFF234B3F0}"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2E594-7C31-423B-A177-17682849D386}" type="slidenum">
              <a:rPr lang="ja-JP" altLang="en-US" smtClean="0"/>
              <a:pPr/>
              <a:t>2</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4</a:t>
            </a:fld>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5</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福岡勉強会 </a:t>
            </a:r>
            <a:r>
              <a:rPr kumimoji="0" lang="en-US" altLang="ja-JP" sz="2300" dirty="0" smtClean="0">
                <a:solidFill>
                  <a:schemeClr val="tx2"/>
                </a:solidFill>
                <a:ea typeface="ＭＳ Ｐゴシック" pitchFamily="50" charset="-128"/>
              </a:rPr>
              <a:t>#</a:t>
            </a:r>
            <a:r>
              <a:rPr kumimoji="0" lang="ja-JP" altLang="en-US" sz="2300" dirty="0" smtClean="0">
                <a:solidFill>
                  <a:schemeClr val="tx2"/>
                </a:solidFill>
                <a:ea typeface="ＭＳ Ｐゴシック" pitchFamily="50" charset="-128"/>
              </a:rPr>
              <a:t>４</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r>
              <a:rPr lang="ja-JP" altLang="en-US" sz="6000" spc="600" dirty="0" err="1" smtClean="0">
                <a:solidFill>
                  <a:schemeClr val="accent2"/>
                </a:solidFill>
                <a:effectLst>
                  <a:outerShdw blurRad="38100" dist="38100" dir="2700000" algn="tl">
                    <a:srgbClr val="000000">
                      <a:alpha val="43137"/>
                    </a:srgbClr>
                  </a:outerShdw>
                </a:effectLst>
              </a:rPr>
              <a:t>ｗ</a:t>
            </a:r>
            <a:endParaRPr lang="ja-JP" altLang="en-US" sz="6000" spc="600" dirty="0" smtClean="0">
              <a:solidFill>
                <a:schemeClr val="accent2"/>
              </a:solidFill>
              <a:effectLst>
                <a:outerShdw blurRad="38100" dist="38100" dir="2700000" algn="tl">
                  <a:srgbClr val="000000">
                    <a:alpha val="43137"/>
                  </a:srgbClr>
                </a:outerShdw>
              </a:effectLst>
            </a:endParaRPr>
          </a:p>
        </p:txBody>
      </p:sp>
      <p:sp>
        <p:nvSpPr>
          <p:cNvPr id="2051" name="サブタイトル 4"/>
          <p:cNvSpPr>
            <a:spLocks noGrp="1"/>
          </p:cNvSpPr>
          <p:nvPr>
            <p:ph type="subTitle" idx="1"/>
          </p:nvPr>
        </p:nvSpPr>
        <p:spPr/>
        <p:txBody>
          <a:bodyPr/>
          <a:lstStyle/>
          <a:p>
            <a:r>
              <a:rPr lang="ja-JP" altLang="en-US" sz="2400" dirty="0" smtClean="0"/>
              <a:t>マルチな時代の設計と開発</a:t>
            </a:r>
            <a:endParaRPr lang="en-US" altLang="ja-JP" sz="2400" dirty="0" smtClean="0"/>
          </a:p>
          <a:p>
            <a:r>
              <a:rPr lang="ja-JP" altLang="en-US" sz="3600" dirty="0" smtClean="0"/>
              <a:t>パート３</a:t>
            </a:r>
            <a:endParaRPr lang="en-US" altLang="ja-JP" sz="3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 2"/>
          <p:cNvSpPr>
            <a:spLocks noGrp="1"/>
          </p:cNvSpPr>
          <p:nvPr>
            <p:ph type="body" idx="1"/>
          </p:nvPr>
        </p:nvSpPr>
        <p:spPr>
          <a:xfrm>
            <a:off x="457200" y="1052513"/>
            <a:ext cx="8229600" cy="5073650"/>
          </a:xfrm>
        </p:spPr>
        <p:txBody>
          <a:bodyPr/>
          <a:lstStyle/>
          <a:p>
            <a:pPr>
              <a:buFontTx/>
              <a:buNone/>
            </a:pPr>
            <a:endParaRPr lang="en-US" altLang="ja-JP" sz="2800" dirty="0" smtClean="0"/>
          </a:p>
          <a:p>
            <a:pPr>
              <a:buFontTx/>
              <a:buNone/>
            </a:pPr>
            <a:endParaRPr lang="en-US" altLang="ja-JP" sz="2800" dirty="0" smtClean="0"/>
          </a:p>
          <a:p>
            <a:pPr>
              <a:buFontTx/>
              <a:buNone/>
            </a:pPr>
            <a:endParaRPr lang="ja-JP" altLang="en-US" sz="2800" dirty="0" smtClean="0"/>
          </a:p>
        </p:txBody>
      </p:sp>
      <p:sp>
        <p:nvSpPr>
          <p:cNvPr id="6" name="タイトル 5"/>
          <p:cNvSpPr>
            <a:spLocks noGrp="1"/>
          </p:cNvSpPr>
          <p:nvPr>
            <p:ph type="title"/>
          </p:nvPr>
        </p:nvSpPr>
        <p:spPr>
          <a:xfrm>
            <a:off x="357158" y="642918"/>
            <a:ext cx="8229600" cy="706437"/>
          </a:xfrm>
        </p:spPr>
        <p:txBody>
          <a:bodyPr/>
          <a:lstStyle/>
          <a:p>
            <a:r>
              <a:rPr lang="ja-JP" altLang="en-US" sz="6000" dirty="0" smtClean="0"/>
              <a:t>クラスの考え方</a:t>
            </a:r>
            <a:endParaRPr kumimoji="1" lang="ja-JP" altLang="en-US" sz="6000" dirty="0"/>
          </a:p>
        </p:txBody>
      </p:sp>
      <p:sp>
        <p:nvSpPr>
          <p:cNvPr id="9" name="正方形/長方形 8"/>
          <p:cNvSpPr/>
          <p:nvPr/>
        </p:nvSpPr>
        <p:spPr>
          <a:xfrm>
            <a:off x="714348" y="1428736"/>
            <a:ext cx="2357454" cy="1285884"/>
          </a:xfrm>
          <a:prstGeom prst="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社員コード</a:t>
            </a:r>
            <a:endParaRPr kumimoji="1" lang="en-US" altLang="ja-JP" dirty="0" smtClean="0">
              <a:solidFill>
                <a:schemeClr val="tx1"/>
              </a:solidFill>
            </a:endParaRPr>
          </a:p>
          <a:p>
            <a:r>
              <a:rPr lang="ja-JP" altLang="en-US" dirty="0" smtClean="0">
                <a:solidFill>
                  <a:schemeClr val="tx1"/>
                </a:solidFill>
              </a:rPr>
              <a:t>氏名</a:t>
            </a:r>
            <a:endParaRPr lang="en-US" altLang="ja-JP" dirty="0" smtClean="0">
              <a:solidFill>
                <a:schemeClr val="tx1"/>
              </a:solidFill>
            </a:endParaRPr>
          </a:p>
          <a:p>
            <a:r>
              <a:rPr kumimoji="1" lang="ja-JP" altLang="en-US" dirty="0" smtClean="0">
                <a:solidFill>
                  <a:schemeClr val="tx1"/>
                </a:solidFill>
              </a:rPr>
              <a:t>生年月日</a:t>
            </a:r>
            <a:endParaRPr kumimoji="1" lang="ja-JP" altLang="en-US" dirty="0">
              <a:solidFill>
                <a:schemeClr val="tx1"/>
              </a:solidFill>
            </a:endParaRPr>
          </a:p>
        </p:txBody>
      </p:sp>
      <p:sp>
        <p:nvSpPr>
          <p:cNvPr id="10" name="正方形/長方形 9"/>
          <p:cNvSpPr/>
          <p:nvPr/>
        </p:nvSpPr>
        <p:spPr>
          <a:xfrm>
            <a:off x="4357686" y="1428736"/>
            <a:ext cx="2357454" cy="1285884"/>
          </a:xfrm>
          <a:prstGeom prst="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ファイル名</a:t>
            </a:r>
            <a:endParaRPr kumimoji="1" lang="en-US" altLang="ja-JP" dirty="0" smtClean="0">
              <a:solidFill>
                <a:schemeClr val="tx1"/>
              </a:solidFill>
            </a:endParaRPr>
          </a:p>
          <a:p>
            <a:r>
              <a:rPr kumimoji="1" lang="ja-JP" altLang="en-US" dirty="0" smtClean="0">
                <a:solidFill>
                  <a:schemeClr val="tx1"/>
                </a:solidFill>
              </a:rPr>
              <a:t>ファイルハンドル</a:t>
            </a:r>
            <a:endParaRPr kumimoji="1" lang="en-US" altLang="ja-JP" dirty="0" smtClean="0">
              <a:solidFill>
                <a:schemeClr val="tx1"/>
              </a:solidFill>
            </a:endParaRPr>
          </a:p>
          <a:p>
            <a:r>
              <a:rPr kumimoji="1" lang="ja-JP" altLang="en-US" dirty="0" smtClean="0">
                <a:solidFill>
                  <a:schemeClr val="tx1"/>
                </a:solidFill>
              </a:rPr>
              <a:t>バッファ</a:t>
            </a:r>
            <a:endParaRPr kumimoji="1" lang="en-US" altLang="ja-JP" dirty="0" smtClean="0">
              <a:solidFill>
                <a:schemeClr val="tx1"/>
              </a:solidFill>
            </a:endParaRPr>
          </a:p>
          <a:p>
            <a:r>
              <a:rPr lang="ja-JP" altLang="en-US" dirty="0" smtClean="0">
                <a:solidFill>
                  <a:schemeClr val="tx1"/>
                </a:solidFill>
              </a:rPr>
              <a:t>バッファの大きさ</a:t>
            </a:r>
            <a:endParaRPr kumimoji="1" lang="en-US" altLang="ja-JP" dirty="0" smtClean="0">
              <a:solidFill>
                <a:schemeClr val="tx1"/>
              </a:solidFill>
            </a:endParaRPr>
          </a:p>
        </p:txBody>
      </p:sp>
      <p:sp>
        <p:nvSpPr>
          <p:cNvPr id="11" name="正方形/長方形 10"/>
          <p:cNvSpPr/>
          <p:nvPr/>
        </p:nvSpPr>
        <p:spPr>
          <a:xfrm>
            <a:off x="928662" y="2714620"/>
            <a:ext cx="2571768" cy="2643206"/>
          </a:xfrm>
          <a:prstGeom prst="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class Staff</a:t>
            </a:r>
          </a:p>
          <a:p>
            <a:r>
              <a:rPr lang="en-US" altLang="ja-JP" dirty="0" smtClean="0">
                <a:solidFill>
                  <a:schemeClr val="tx1"/>
                </a:solidFill>
              </a:rPr>
              <a:t>{</a:t>
            </a:r>
          </a:p>
          <a:p>
            <a:r>
              <a:rPr lang="en-US" altLang="ja-JP" dirty="0" smtClean="0">
                <a:solidFill>
                  <a:schemeClr val="tx1"/>
                </a:solidFill>
              </a:rPr>
              <a:t>    long  Id;</a:t>
            </a:r>
          </a:p>
          <a:p>
            <a:r>
              <a:rPr lang="en-US" altLang="ja-JP" dirty="0" smtClean="0">
                <a:solidFill>
                  <a:schemeClr val="tx1"/>
                </a:solidFill>
              </a:rPr>
              <a:t>    string Name;</a:t>
            </a:r>
          </a:p>
          <a:p>
            <a:r>
              <a:rPr lang="en-US" altLang="ja-JP" dirty="0" smtClean="0">
                <a:solidFill>
                  <a:schemeClr val="tx1"/>
                </a:solidFill>
              </a:rPr>
              <a:t>    </a:t>
            </a:r>
            <a:r>
              <a:rPr lang="en-US" altLang="ja-JP" dirty="0" err="1" smtClean="0">
                <a:solidFill>
                  <a:schemeClr val="tx1"/>
                </a:solidFill>
              </a:rPr>
              <a:t>DateTime</a:t>
            </a:r>
            <a:r>
              <a:rPr lang="en-US" altLang="ja-JP" dirty="0" smtClean="0">
                <a:solidFill>
                  <a:schemeClr val="tx1"/>
                </a:solidFill>
              </a:rPr>
              <a:t> Birthday;</a:t>
            </a:r>
          </a:p>
          <a:p>
            <a:r>
              <a:rPr lang="en-US" altLang="ja-JP" dirty="0" smtClean="0">
                <a:solidFill>
                  <a:schemeClr val="tx1"/>
                </a:solidFill>
              </a:rPr>
              <a:t>public:</a:t>
            </a:r>
          </a:p>
          <a:p>
            <a:r>
              <a:rPr lang="en-US" altLang="ja-JP" dirty="0" smtClean="0">
                <a:solidFill>
                  <a:schemeClr val="tx1"/>
                </a:solidFill>
              </a:rPr>
              <a:t>    Staff();</a:t>
            </a:r>
          </a:p>
          <a:p>
            <a:r>
              <a:rPr lang="en-US" altLang="ja-JP" dirty="0" smtClean="0">
                <a:solidFill>
                  <a:schemeClr val="tx1"/>
                </a:solidFill>
              </a:rPr>
              <a:t>    :</a:t>
            </a:r>
          </a:p>
          <a:p>
            <a:r>
              <a:rPr kumimoji="1" lang="en-US" altLang="ja-JP" dirty="0" smtClean="0">
                <a:solidFill>
                  <a:schemeClr val="tx1"/>
                </a:solidFill>
              </a:rPr>
              <a:t>};</a:t>
            </a:r>
            <a:endParaRPr kumimoji="1" lang="ja-JP" altLang="en-US" dirty="0" smtClean="0">
              <a:solidFill>
                <a:schemeClr val="tx1"/>
              </a:solidFill>
            </a:endParaRPr>
          </a:p>
        </p:txBody>
      </p:sp>
      <p:sp>
        <p:nvSpPr>
          <p:cNvPr id="12" name="正方形/長方形 11"/>
          <p:cNvSpPr/>
          <p:nvPr/>
        </p:nvSpPr>
        <p:spPr>
          <a:xfrm>
            <a:off x="5000628" y="2714620"/>
            <a:ext cx="3429024" cy="2928958"/>
          </a:xfrm>
          <a:prstGeom prst="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class File</a:t>
            </a:r>
          </a:p>
          <a:p>
            <a:r>
              <a:rPr lang="en-US" altLang="ja-JP" dirty="0" smtClean="0">
                <a:solidFill>
                  <a:schemeClr val="tx1"/>
                </a:solidFill>
              </a:rPr>
              <a:t>{</a:t>
            </a:r>
          </a:p>
          <a:p>
            <a:r>
              <a:rPr lang="en-US" altLang="ja-JP" dirty="0" smtClean="0">
                <a:solidFill>
                  <a:schemeClr val="tx1"/>
                </a:solidFill>
              </a:rPr>
              <a:t>    string Name;</a:t>
            </a:r>
          </a:p>
          <a:p>
            <a:r>
              <a:rPr lang="en-US" altLang="ja-JP" dirty="0" smtClean="0">
                <a:solidFill>
                  <a:schemeClr val="tx1"/>
                </a:solidFill>
              </a:rPr>
              <a:t>    HANDLE </a:t>
            </a:r>
            <a:r>
              <a:rPr lang="en-US" altLang="ja-JP" dirty="0" err="1" smtClean="0">
                <a:solidFill>
                  <a:schemeClr val="tx1"/>
                </a:solidFill>
              </a:rPr>
              <a:t>Handle</a:t>
            </a:r>
            <a:r>
              <a:rPr lang="en-US" altLang="ja-JP" dirty="0" smtClean="0">
                <a:solidFill>
                  <a:schemeClr val="tx1"/>
                </a:solidFill>
              </a:rPr>
              <a:t>;</a:t>
            </a:r>
          </a:p>
          <a:p>
            <a:r>
              <a:rPr lang="en-US" altLang="ja-JP" dirty="0" smtClean="0">
                <a:solidFill>
                  <a:schemeClr val="tx1"/>
                </a:solidFill>
              </a:rPr>
              <a:t>    void *Buffer;</a:t>
            </a:r>
          </a:p>
          <a:p>
            <a:r>
              <a:rPr lang="en-US" altLang="ja-JP" dirty="0" smtClean="0">
                <a:solidFill>
                  <a:schemeClr val="tx1"/>
                </a:solidFill>
              </a:rPr>
              <a:t>    </a:t>
            </a:r>
            <a:r>
              <a:rPr lang="en-US" altLang="ja-JP" dirty="0" err="1" smtClean="0">
                <a:solidFill>
                  <a:schemeClr val="tx1"/>
                </a:solidFill>
              </a:rPr>
              <a:t>size_t</a:t>
            </a:r>
            <a:r>
              <a:rPr lang="en-US" altLang="ja-JP" dirty="0" smtClean="0">
                <a:solidFill>
                  <a:schemeClr val="tx1"/>
                </a:solidFill>
              </a:rPr>
              <a:t> </a:t>
            </a:r>
            <a:r>
              <a:rPr lang="en-US" altLang="ja-JP" dirty="0" err="1" smtClean="0">
                <a:solidFill>
                  <a:schemeClr val="tx1"/>
                </a:solidFill>
              </a:rPr>
              <a:t>BufferSize</a:t>
            </a:r>
            <a:r>
              <a:rPr lang="en-US" altLang="ja-JP" dirty="0" smtClean="0">
                <a:solidFill>
                  <a:schemeClr val="tx1"/>
                </a:solidFill>
              </a:rPr>
              <a:t>;</a:t>
            </a:r>
          </a:p>
          <a:p>
            <a:r>
              <a:rPr lang="en-US" altLang="ja-JP" dirty="0" smtClean="0">
                <a:solidFill>
                  <a:schemeClr val="tx1"/>
                </a:solidFill>
              </a:rPr>
              <a:t>public:</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Open( string name );</a:t>
            </a:r>
          </a:p>
          <a:p>
            <a:r>
              <a:rPr lang="en-US" altLang="ja-JP" dirty="0" smtClean="0">
                <a:solidFill>
                  <a:schemeClr val="tx1"/>
                </a:solidFill>
              </a:rPr>
              <a:t>      :</a:t>
            </a:r>
          </a:p>
          <a:p>
            <a:r>
              <a:rPr kumimoji="1" lang="en-US" altLang="ja-JP" dirty="0" smtClean="0">
                <a:solidFill>
                  <a:schemeClr val="tx1"/>
                </a:solidFill>
              </a:rPr>
              <a:t>};</a:t>
            </a:r>
            <a:endParaRPr kumimoji="1" lang="ja-JP" altLang="en-US" dirty="0" smtClean="0">
              <a:solidFill>
                <a:schemeClr val="tx1"/>
              </a:solidFill>
            </a:endParaRPr>
          </a:p>
        </p:txBody>
      </p:sp>
      <p:sp>
        <p:nvSpPr>
          <p:cNvPr id="13" name="角丸四角形 12"/>
          <p:cNvSpPr/>
          <p:nvPr/>
        </p:nvSpPr>
        <p:spPr>
          <a:xfrm>
            <a:off x="1285852" y="4643446"/>
            <a:ext cx="4214842" cy="1571636"/>
          </a:xfrm>
          <a:prstGeom prst="roundRect">
            <a:avLst/>
          </a:prstGeom>
          <a:solidFill>
            <a:srgbClr val="FFFF99">
              <a:alpha val="89804"/>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__________</a:t>
            </a:r>
          </a:p>
          <a:p>
            <a:r>
              <a:rPr lang="ja-JP" altLang="en-US" sz="1100" dirty="0" smtClean="0">
                <a:solidFill>
                  <a:schemeClr val="tx1"/>
                </a:solidFill>
                <a:latin typeface="ＭＳ Ｐ明朝" pitchFamily="18" charset="-128"/>
                <a:ea typeface="ＭＳ Ｐ明朝" pitchFamily="18" charset="-128"/>
              </a:rPr>
              <a:t>　　　　　　　／　　 　 　＼　　　　　普通、こう書きますが、なにか？</a:t>
            </a:r>
          </a:p>
          <a:p>
            <a:r>
              <a:rPr lang="ja-JP" altLang="en-US" sz="1100" dirty="0" smtClean="0">
                <a:solidFill>
                  <a:schemeClr val="tx1"/>
                </a:solidFill>
                <a:latin typeface="ＭＳ Ｐ明朝" pitchFamily="18" charset="-128"/>
                <a:ea typeface="ＭＳ Ｐ明朝" pitchFamily="18" charset="-128"/>
              </a:rPr>
              <a:t>　　　　 　／　　─　 　 ─＼ 　　</a:t>
            </a:r>
          </a:p>
          <a:p>
            <a:r>
              <a:rPr lang="ja-JP" altLang="en-US" sz="1100" dirty="0" smtClean="0">
                <a:solidFill>
                  <a:schemeClr val="tx1"/>
                </a:solidFill>
                <a:latin typeface="ＭＳ Ｐ明朝" pitchFamily="18" charset="-128"/>
                <a:ea typeface="ＭＳ Ｐ明朝" pitchFamily="18" charset="-128"/>
              </a:rPr>
              <a:t>　　　　／ 　　 （●） 　（●） ＼　　　</a:t>
            </a:r>
          </a:p>
          <a:p>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__</a:t>
            </a:r>
            <a:r>
              <a:rPr lang="ja-JP" altLang="en-US" sz="1100" dirty="0" smtClean="0">
                <a:solidFill>
                  <a:schemeClr val="tx1"/>
                </a:solidFill>
                <a:latin typeface="ＭＳ Ｐ明朝" pitchFamily="18" charset="-128"/>
                <a:ea typeface="ＭＳ Ｐ明朝" pitchFamily="18" charset="-128"/>
              </a:rPr>
              <a:t>人</a:t>
            </a:r>
            <a:r>
              <a:rPr lang="en-US" altLang="ja-JP" sz="1100" dirty="0" smtClean="0">
                <a:solidFill>
                  <a:schemeClr val="tx1"/>
                </a:solidFill>
                <a:latin typeface="ＭＳ Ｐ明朝" pitchFamily="18" charset="-128"/>
                <a:ea typeface="ＭＳ Ｐ明朝" pitchFamily="18" charset="-128"/>
              </a:rPr>
              <a:t>__</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_</a:t>
            </a:r>
          </a:p>
          <a:p>
            <a:r>
              <a:rPr lang="ja-JP" altLang="en-US" sz="1100" dirty="0" smtClean="0">
                <a:solidFill>
                  <a:schemeClr val="tx1"/>
                </a:solidFill>
                <a:latin typeface="ＭＳ Ｐ明朝" pitchFamily="18" charset="-128"/>
                <a:ea typeface="ＭＳ Ｐ明朝" pitchFamily="18" charset="-128"/>
              </a:rPr>
              <a:t>　 　　 ＼　　 　　 ｀ ⌒</a:t>
            </a:r>
            <a:r>
              <a:rPr lang="en-US" altLang="ja-JP" sz="1100" dirty="0" smtClean="0">
                <a:solidFill>
                  <a:schemeClr val="tx1"/>
                </a:solidFill>
                <a:latin typeface="ＭＳ Ｐ明朝" pitchFamily="18" charset="-128"/>
                <a:ea typeface="ＭＳ Ｐ明朝" pitchFamily="18" charset="-128"/>
              </a:rPr>
              <a:t>´ </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 |</a:t>
            </a:r>
            <a:r>
              <a:rPr lang="ja-JP" altLang="en-US" sz="1100" dirty="0" smtClean="0">
                <a:solidFill>
                  <a:schemeClr val="tx1"/>
                </a:solidFill>
                <a:latin typeface="ＭＳ Ｐ明朝" pitchFamily="18" charset="-128"/>
                <a:ea typeface="ＭＳ Ｐ明朝" pitchFamily="18" charset="-128"/>
              </a:rPr>
              <a:t>　Ｃ</a:t>
            </a:r>
            <a:r>
              <a:rPr lang="en-US" altLang="ja-JP" sz="1100" dirty="0" smtClean="0">
                <a:solidFill>
                  <a:schemeClr val="tx1"/>
                </a:solidFill>
                <a:latin typeface="ＭＳ Ｐ明朝" pitchFamily="18" charset="-128"/>
                <a:ea typeface="ＭＳ Ｐ明朝" pitchFamily="18" charset="-128"/>
              </a:rPr>
              <a:t>lass</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a:t>
            </a:r>
          </a:p>
          <a:p>
            <a:r>
              <a:rPr lang="ja-JP" altLang="en-US" sz="1100" dirty="0" smtClean="0">
                <a:solidFill>
                  <a:schemeClr val="tx1"/>
                </a:solidFill>
                <a:latin typeface="ＭＳ Ｐ明朝" pitchFamily="18" charset="-128"/>
                <a:ea typeface="ＭＳ Ｐ明朝" pitchFamily="18" charset="-128"/>
              </a:rPr>
              <a:t>　　　　ノ　　　　　　　　　　　＼　 </a:t>
            </a:r>
            <a:r>
              <a:rPr lang="en-US" altLang="ja-JP" sz="1100" dirty="0" smtClean="0">
                <a:solidFill>
                  <a:schemeClr val="tx1"/>
                </a:solidFill>
                <a:latin typeface="ＭＳ Ｐ明朝" pitchFamily="18" charset="-128"/>
                <a:ea typeface="ＭＳ Ｐ明朝" pitchFamily="18" charset="-128"/>
              </a:rPr>
              <a:t>| |</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Event     </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a:t>
            </a:r>
          </a:p>
          <a:p>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 </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 |</a:t>
            </a:r>
            <a:r>
              <a:rPr lang="ja-JP" altLang="en-US" sz="1100" dirty="0" smtClean="0">
                <a:solidFill>
                  <a:schemeClr val="tx1"/>
                </a:solidFill>
                <a:latin typeface="ＭＳ Ｐ明朝" pitchFamily="18" charset="-128"/>
                <a:ea typeface="ＭＳ Ｐ明朝" pitchFamily="18" charset="-128"/>
              </a:rPr>
              <a:t>　           　　　　</a:t>
            </a:r>
            <a:r>
              <a:rPr lang="en-US" altLang="ja-JP" sz="1100" dirty="0" smtClean="0">
                <a:solidFill>
                  <a:schemeClr val="tx1"/>
                </a:solidFill>
                <a:latin typeface="ＭＳ Ｐ明朝" pitchFamily="18" charset="-128"/>
                <a:ea typeface="ＭＳ Ｐ明朝" pitchFamily="18" charset="-128"/>
              </a:rPr>
              <a:t>|</a:t>
            </a:r>
          </a:p>
          <a:p>
            <a:endParaRPr lang="ja-JP" altLang="en-US" sz="1100" dirty="0">
              <a:solidFill>
                <a:schemeClr val="tx1"/>
              </a:solidFill>
              <a:latin typeface="ＭＳ Ｐ明朝" pitchFamily="18" charset="-128"/>
              <a:ea typeface="ＭＳ Ｐ明朝" pitchFamily="18"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タイトル 5"/>
          <p:cNvSpPr txBox="1">
            <a:spLocks/>
          </p:cNvSpPr>
          <p:nvPr/>
        </p:nvSpPr>
        <p:spPr bwMode="auto">
          <a:xfrm>
            <a:off x="357158" y="64291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0" cap="none" spc="0" normalizeH="0" baseline="0" noProof="0" dirty="0" smtClean="0">
                <a:ln>
                  <a:noFill/>
                </a:ln>
                <a:solidFill>
                  <a:schemeClr val="tx2"/>
                </a:solidFill>
                <a:effectLst/>
                <a:uLnTx/>
                <a:uFillTx/>
                <a:latin typeface="+mj-lt"/>
                <a:ea typeface="+mj-ea"/>
                <a:cs typeface="+mj-cs"/>
              </a:rPr>
              <a:t>クラスの要素は？</a:t>
            </a:r>
            <a:endParaRPr kumimoji="1" lang="ja-JP" altLang="en-US" sz="6000" b="0" i="0" u="none" strike="noStrike" kern="0" cap="none" spc="0" normalizeH="0" baseline="0" noProof="0" dirty="0">
              <a:ln>
                <a:noFill/>
              </a:ln>
              <a:solidFill>
                <a:schemeClr val="tx2"/>
              </a:solidFill>
              <a:effectLst/>
              <a:uLnTx/>
              <a:uFillTx/>
              <a:latin typeface="+mj-lt"/>
              <a:ea typeface="+mj-ea"/>
              <a:cs typeface="+mj-cs"/>
            </a:endParaRPr>
          </a:p>
        </p:txBody>
      </p:sp>
      <p:sp>
        <p:nvSpPr>
          <p:cNvPr id="32" name="テキスト ボックス 31"/>
          <p:cNvSpPr txBox="1"/>
          <p:nvPr/>
        </p:nvSpPr>
        <p:spPr>
          <a:xfrm>
            <a:off x="714348" y="1428736"/>
            <a:ext cx="6066084" cy="2862322"/>
          </a:xfrm>
          <a:prstGeom prst="rect">
            <a:avLst/>
          </a:prstGeom>
          <a:noFill/>
        </p:spPr>
        <p:txBody>
          <a:bodyPr wrap="none" rtlCol="0">
            <a:spAutoFit/>
          </a:bodyPr>
          <a:lstStyle/>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_ </a:t>
            </a:r>
            <a:r>
              <a:rPr lang="ja-JP" altLang="en-US" sz="1200" dirty="0" smtClean="0">
                <a:latin typeface="ＭＳ Ｐ明朝" pitchFamily="18" charset="-128"/>
                <a:ea typeface="ＭＳ Ｐ明朝" pitchFamily="18" charset="-128"/>
              </a:rPr>
              <a:t>　　 　　　 ） 　　</a:t>
            </a:r>
          </a:p>
          <a:p>
            <a:r>
              <a:rPr lang="ja-JP" altLang="en-US" sz="1200" dirty="0" smtClean="0">
                <a:latin typeface="ＭＳ Ｐ明朝" pitchFamily="18" charset="-128"/>
                <a:ea typeface="ＭＳ Ｐ明朝" pitchFamily="18" charset="-128"/>
              </a:rPr>
              <a:t>　　　　　　　 ／⌒　 　⌒＼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簡単</a:t>
            </a:r>
            <a:r>
              <a:rPr lang="ja-JP" altLang="en-US" sz="1200" dirty="0" err="1" smtClean="0">
                <a:latin typeface="ＭＳ Ｐ明朝" pitchFamily="18" charset="-128"/>
                <a:ea typeface="ＭＳ Ｐ明朝" pitchFamily="18" charset="-128"/>
              </a:rPr>
              <a:t>だお</a:t>
            </a:r>
            <a:endParaRPr lang="ja-JP" altLang="en-US" sz="1200" dirty="0" smtClean="0">
              <a:latin typeface="ＭＳ Ｐ明朝" pitchFamily="18" charset="-128"/>
              <a:ea typeface="ＭＳ Ｐ明朝" pitchFamily="18" charset="-128"/>
            </a:endParaRPr>
          </a:p>
          <a:p>
            <a:r>
              <a:rPr lang="ja-JP" altLang="en-US" sz="1200" dirty="0" smtClean="0">
                <a:latin typeface="ＭＳ Ｐ明朝" pitchFamily="18" charset="-128"/>
                <a:ea typeface="ＭＳ Ｐ明朝" pitchFamily="18" charset="-128"/>
              </a:rPr>
              <a:t>　　　　　　／（ ●）  　（●）  ＼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Y⌒Y⌒</a:t>
            </a:r>
            <a:r>
              <a:rPr lang="ja-JP" altLang="en-US" sz="1200" dirty="0" smtClean="0">
                <a:latin typeface="ＭＳ Ｐ明朝" pitchFamily="18" charset="-128"/>
                <a:ea typeface="ＭＳ Ｐ明朝" pitchFamily="18" charset="-128"/>
              </a:rPr>
              <a:t>Ｙ⌒</a:t>
            </a:r>
            <a:r>
              <a:rPr lang="en-US" altLang="ja-JP" sz="1200" dirty="0" smtClean="0">
                <a:latin typeface="ＭＳ Ｐ明朝" pitchFamily="18" charset="-128"/>
                <a:ea typeface="ＭＳ Ｐ明朝" pitchFamily="18" charset="-128"/>
              </a:rPr>
              <a:t>Y⌒Y⌒Y⌒Y⌒Y⌒Y⌒Y⌒</a:t>
            </a:r>
            <a:r>
              <a:rPr lang="ja-JP" altLang="en-US" sz="1200" dirty="0" smtClean="0">
                <a:latin typeface="ＭＳ Ｐ明朝" pitchFamily="18" charset="-128"/>
                <a:ea typeface="ＭＳ Ｐ明朝" pitchFamily="18" charset="-128"/>
              </a:rPr>
              <a:t>Ｙ⌒</a:t>
            </a:r>
            <a:r>
              <a:rPr lang="en-US" altLang="ja-JP" sz="1200" dirty="0" smtClean="0">
                <a:latin typeface="ＭＳ Ｐ明朝" pitchFamily="18" charset="-128"/>
                <a:ea typeface="ＭＳ Ｐ明朝" pitchFamily="18" charset="-128"/>
              </a:rPr>
              <a:t>Y⌒Y</a:t>
            </a:r>
            <a:r>
              <a:rPr lang="ja-JP" altLang="en-US" sz="1200" dirty="0" smtClean="0">
                <a:latin typeface="ＭＳ Ｐ明朝" pitchFamily="18" charset="-128"/>
                <a:ea typeface="ＭＳ Ｐ明朝" pitchFamily="18" charset="-128"/>
              </a:rPr>
              <a:t>丶</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人</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|r┬-|</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a:t>
            </a:r>
          </a:p>
          <a:p>
            <a:r>
              <a:rPr lang="ja-JP" altLang="en-US" sz="1200" dirty="0" smtClean="0">
                <a:latin typeface="ＭＳ Ｐ明朝" pitchFamily="18" charset="-128"/>
                <a:ea typeface="ＭＳ Ｐ明朝" pitchFamily="18" charset="-128"/>
              </a:rPr>
              <a:t>　　　　 ＼ 　 　 　 </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ー</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　　　　　　カ　</a:t>
            </a:r>
          </a:p>
          <a:p>
            <a:r>
              <a:rPr lang="ja-JP" altLang="en-US" sz="1200" dirty="0" smtClean="0">
                <a:latin typeface="ＭＳ Ｐ明朝" pitchFamily="18" charset="-128"/>
                <a:ea typeface="ＭＳ Ｐ明朝" pitchFamily="18" charset="-128"/>
              </a:rPr>
              <a:t>　　　　　ノ　　　　　　　　　　 　 ＼　　　　　　　タ</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ヽ 　 　 　 　 　 　 　 　 カ</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ja-JP" altLang="en-US" sz="1200" dirty="0" err="1" smtClean="0">
                <a:latin typeface="ＭＳ Ｐ明朝" pitchFamily="18" charset="-128"/>
                <a:ea typeface="ＭＳ Ｐ明朝" pitchFamily="18" charset="-128"/>
              </a:rPr>
              <a:t>ｌ</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l||l</a:t>
            </a:r>
            <a:r>
              <a:rPr lang="ja-JP" altLang="en-US" sz="1200" dirty="0" smtClean="0">
                <a:latin typeface="ＭＳ Ｐ明朝" pitchFamily="18" charset="-128"/>
                <a:ea typeface="ＭＳ Ｐ明朝" pitchFamily="18" charset="-128"/>
              </a:rPr>
              <a:t>　从人 </a:t>
            </a:r>
            <a:r>
              <a:rPr lang="en-US" altLang="ja-JP" sz="1200" dirty="0" smtClean="0">
                <a:latin typeface="ＭＳ Ｐ明朝" pitchFamily="18" charset="-128"/>
                <a:ea typeface="ＭＳ Ｐ明朝" pitchFamily="18" charset="-128"/>
              </a:rPr>
              <a:t>l||l </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l||l </a:t>
            </a:r>
            <a:r>
              <a:rPr lang="ja-JP" altLang="en-US" sz="1200" dirty="0" smtClean="0">
                <a:latin typeface="ＭＳ Ｐ明朝" pitchFamily="18" charset="-128"/>
                <a:ea typeface="ＭＳ Ｐ明朝" pitchFamily="18" charset="-128"/>
              </a:rPr>
              <a:t>从人 </a:t>
            </a:r>
            <a:r>
              <a:rPr lang="en-US" altLang="ja-JP" sz="1200" dirty="0" smtClean="0">
                <a:latin typeface="ＭＳ Ｐ明朝" pitchFamily="18" charset="-128"/>
                <a:ea typeface="ＭＳ Ｐ明朝" pitchFamily="18" charset="-128"/>
              </a:rPr>
              <a:t>l||l </a:t>
            </a:r>
            <a:r>
              <a:rPr lang="ja-JP" altLang="en-US" sz="1200" dirty="0" smtClean="0">
                <a:latin typeface="ＭＳ Ｐ明朝" pitchFamily="18" charset="-128"/>
                <a:ea typeface="ＭＳ Ｐ明朝" pitchFamily="18" charset="-128"/>
              </a:rPr>
              <a:t>　 カ 　 　タ</a:t>
            </a:r>
          </a:p>
          <a:p>
            <a:r>
              <a:rPr lang="ja-JP" altLang="en-US" sz="1200" dirty="0" smtClean="0">
                <a:latin typeface="ＭＳ Ｐ明朝" pitchFamily="18" charset="-128"/>
                <a:ea typeface="ＭＳ Ｐ明朝" pitchFamily="18" charset="-128"/>
              </a:rPr>
              <a:t>　　ヽ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一</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ー</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一</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ー</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タ　　　タ</a:t>
            </a:r>
          </a:p>
          <a:p>
            <a:r>
              <a:rPr lang="ja-JP" altLang="en-US" sz="1200" dirty="0" smtClean="0">
                <a:latin typeface="ＭＳ Ｐ明朝" pitchFamily="18" charset="-128"/>
                <a:ea typeface="ＭＳ Ｐ明朝" pitchFamily="18" charset="-128"/>
              </a:rPr>
              <a:t>　　　ヽ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タ　　　タ</a:t>
            </a:r>
          </a:p>
          <a:p>
            <a:r>
              <a:rPr lang="ja-JP" altLang="en-US" sz="1200" dirty="0" smtClean="0">
                <a:latin typeface="ＭＳ Ｐ明朝" pitchFamily="18" charset="-128"/>
                <a:ea typeface="ＭＳ Ｐ明朝" pitchFamily="18" charset="-128"/>
              </a:rPr>
              <a:t>　　　　　　┌┬┬┐┌┬┬┬┐┌┬┬┬┐┌┬┬┬┐</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 ''"|</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ρ</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ｌ</a:t>
            </a:r>
            <a:endParaRPr lang="ja-JP" altLang="en-US" sz="1200" dirty="0" smtClean="0">
              <a:latin typeface="ＭＳ Ｐ明朝" pitchFamily="18" charset="-128"/>
              <a:ea typeface="ＭＳ Ｐ明朝" pitchFamily="18" charset="-128"/>
            </a:endParaRPr>
          </a:p>
          <a:p>
            <a:r>
              <a:rPr lang="ja-JP" altLang="en-US" sz="1200" dirty="0" smtClean="0">
                <a:latin typeface="ＭＳ Ｐ明朝" pitchFamily="18" charset="-128"/>
                <a:ea typeface="ＭＳ Ｐ明朝" pitchFamily="18" charset="-128"/>
              </a:rPr>
              <a:t>　　 ￣￣￣￣￣￣￣￣￣￣￣￣￣￣￣￣￣￣￣ノ￣￣</a:t>
            </a:r>
          </a:p>
          <a:p>
            <a:endParaRPr kumimoji="1" lang="ja-JP" altLang="en-US" sz="1200" dirty="0">
              <a:latin typeface="ＭＳ Ｐ明朝" pitchFamily="18" charset="-128"/>
              <a:ea typeface="ＭＳ Ｐ明朝" pitchFamily="18" charset="-128"/>
            </a:endParaRPr>
          </a:p>
        </p:txBody>
      </p:sp>
      <p:sp>
        <p:nvSpPr>
          <p:cNvPr id="33" name="正方形/長方形 32"/>
          <p:cNvSpPr/>
          <p:nvPr/>
        </p:nvSpPr>
        <p:spPr>
          <a:xfrm>
            <a:off x="5000628" y="1785926"/>
            <a:ext cx="3286148" cy="1143008"/>
          </a:xfrm>
          <a:prstGeom prst="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smtClean="0">
                <a:solidFill>
                  <a:schemeClr val="tx1"/>
                </a:solidFill>
              </a:rPr>
              <a:t>メンバ（データ）</a:t>
            </a:r>
            <a:endParaRPr kumimoji="1" lang="ja-JP" altLang="en-US" sz="3600" dirty="0" smtClean="0">
              <a:solidFill>
                <a:schemeClr val="tx1"/>
              </a:solidFill>
            </a:endParaRPr>
          </a:p>
        </p:txBody>
      </p:sp>
      <p:sp>
        <p:nvSpPr>
          <p:cNvPr id="34" name="正方形/長方形 33"/>
          <p:cNvSpPr/>
          <p:nvPr/>
        </p:nvSpPr>
        <p:spPr>
          <a:xfrm>
            <a:off x="5000628" y="3071810"/>
            <a:ext cx="3286148" cy="1143008"/>
          </a:xfrm>
          <a:prstGeom prst="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smtClean="0">
                <a:solidFill>
                  <a:schemeClr val="tx1"/>
                </a:solidFill>
              </a:rPr>
              <a:t>メソッド（処理）</a:t>
            </a:r>
            <a:endParaRPr kumimoji="1" lang="ja-JP" altLang="en-US" sz="3600" dirty="0" smtClean="0">
              <a:solidFill>
                <a:schemeClr val="tx1"/>
              </a:solidFill>
            </a:endParaRPr>
          </a:p>
        </p:txBody>
      </p:sp>
      <p:sp>
        <p:nvSpPr>
          <p:cNvPr id="35" name="角丸四角形 34"/>
          <p:cNvSpPr/>
          <p:nvPr/>
        </p:nvSpPr>
        <p:spPr>
          <a:xfrm>
            <a:off x="3214678" y="4357694"/>
            <a:ext cx="5000660" cy="1357322"/>
          </a:xfrm>
          <a:prstGeom prst="roundRect">
            <a:avLst/>
          </a:prstGeom>
          <a:solidFill>
            <a:srgbClr val="FFFF9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600" dirty="0" smtClean="0">
                <a:solidFill>
                  <a:srgbClr val="FF0000"/>
                </a:solidFill>
              </a:rPr>
              <a:t>時間軸！？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クラスに「時間」の概念を追加する</a:t>
            </a:r>
            <a:endParaRPr kumimoji="1" lang="ja-JP" altLang="en-US" sz="3600" dirty="0"/>
          </a:p>
        </p:txBody>
      </p:sp>
      <p:grpSp>
        <p:nvGrpSpPr>
          <p:cNvPr id="3" name="グループ化 20"/>
          <p:cNvGrpSpPr/>
          <p:nvPr/>
        </p:nvGrpSpPr>
        <p:grpSpPr>
          <a:xfrm>
            <a:off x="3857620" y="1142984"/>
            <a:ext cx="1357322" cy="4714908"/>
            <a:chOff x="357158" y="1214422"/>
            <a:chExt cx="2286000" cy="4144962"/>
          </a:xfrm>
        </p:grpSpPr>
        <p:cxnSp>
          <p:nvCxnSpPr>
            <p:cNvPr id="8" name="直線コネクタ 7"/>
            <p:cNvCxnSpPr>
              <a:stCxn id="9"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検査ロジック</a:t>
              </a:r>
              <a:endParaRPr lang="ja-JP" altLang="en-US" sz="1400" dirty="0">
                <a:solidFill>
                  <a:schemeClr val="accent2"/>
                </a:solidFill>
              </a:endParaRPr>
            </a:p>
          </p:txBody>
        </p:sp>
      </p:grpSp>
      <p:grpSp>
        <p:nvGrpSpPr>
          <p:cNvPr id="4" name="グループ化 20"/>
          <p:cNvGrpSpPr/>
          <p:nvPr/>
        </p:nvGrpSpPr>
        <p:grpSpPr>
          <a:xfrm>
            <a:off x="6429388" y="1142984"/>
            <a:ext cx="1357322" cy="4714908"/>
            <a:chOff x="357158" y="1214422"/>
            <a:chExt cx="2286000" cy="4144962"/>
          </a:xfrm>
        </p:grpSpPr>
        <p:cxnSp>
          <p:nvCxnSpPr>
            <p:cNvPr id="11" name="直線コネクタ 10"/>
            <p:cNvCxnSpPr>
              <a:stCxn id="12"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ファイル</a:t>
              </a:r>
              <a:r>
                <a:rPr lang="en-US" altLang="ja-JP" sz="1400" dirty="0" smtClean="0">
                  <a:solidFill>
                    <a:schemeClr val="accent2"/>
                  </a:solidFill>
                </a:rPr>
                <a:t>×</a:t>
              </a:r>
              <a:r>
                <a:rPr lang="ja-JP" altLang="en-US" sz="1400" dirty="0" smtClean="0">
                  <a:solidFill>
                    <a:schemeClr val="accent2"/>
                  </a:solidFill>
                </a:rPr>
                <a:t>２</a:t>
              </a:r>
              <a:endParaRPr lang="ja-JP" altLang="en-US" sz="1400" dirty="0">
                <a:solidFill>
                  <a:schemeClr val="accent2"/>
                </a:solidFill>
              </a:endParaRPr>
            </a:p>
          </p:txBody>
        </p:sp>
      </p:grpSp>
      <p:grpSp>
        <p:nvGrpSpPr>
          <p:cNvPr id="5" name="グループ化 15"/>
          <p:cNvGrpSpPr/>
          <p:nvPr/>
        </p:nvGrpSpPr>
        <p:grpSpPr>
          <a:xfrm flipH="1">
            <a:off x="1071538" y="1928802"/>
            <a:ext cx="3471434" cy="428628"/>
            <a:chOff x="4542972" y="1928802"/>
            <a:chExt cx="2571768" cy="285752"/>
          </a:xfrm>
        </p:grpSpPr>
        <p:cxnSp>
          <p:nvCxnSpPr>
            <p:cNvPr id="14" name="直線矢印コネクタ 13"/>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5072066" y="1928802"/>
              <a:ext cx="1571636" cy="285752"/>
            </a:xfrm>
            <a:prstGeom prst="rect">
              <a:avLst/>
            </a:prstGeom>
            <a:noFill/>
          </p:spPr>
          <p:txBody>
            <a:bodyPr wrap="square" rtlCol="0">
              <a:spAutoFit/>
            </a:bodyPr>
            <a:lstStyle/>
            <a:p>
              <a:pPr algn="ctr"/>
              <a:r>
                <a:rPr kumimoji="1" lang="ja-JP" altLang="en-US" sz="1200" dirty="0" smtClean="0"/>
                <a:t>メモリ挿入検出</a:t>
              </a:r>
              <a:endParaRPr kumimoji="1" lang="ja-JP" altLang="en-US" sz="1200" dirty="0"/>
            </a:p>
          </p:txBody>
        </p:sp>
      </p:grpSp>
      <p:grpSp>
        <p:nvGrpSpPr>
          <p:cNvPr id="6" name="グループ化 16"/>
          <p:cNvGrpSpPr/>
          <p:nvPr/>
        </p:nvGrpSpPr>
        <p:grpSpPr>
          <a:xfrm flipH="1">
            <a:off x="1000100" y="5357826"/>
            <a:ext cx="3500462" cy="357190"/>
            <a:chOff x="4542972" y="1928802"/>
            <a:chExt cx="2571768" cy="285752"/>
          </a:xfrm>
        </p:grpSpPr>
        <p:cxnSp>
          <p:nvCxnSpPr>
            <p:cNvPr id="18" name="直線矢印コネクタ 17"/>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072066" y="1928802"/>
              <a:ext cx="1571636" cy="285752"/>
            </a:xfrm>
            <a:prstGeom prst="rect">
              <a:avLst/>
            </a:prstGeom>
            <a:noFill/>
          </p:spPr>
          <p:txBody>
            <a:bodyPr wrap="square" rtlCol="0">
              <a:spAutoFit/>
            </a:bodyPr>
            <a:lstStyle/>
            <a:p>
              <a:pPr algn="ctr"/>
              <a:r>
                <a:rPr kumimoji="1" lang="ja-JP" altLang="en-US" sz="1200" dirty="0" smtClean="0"/>
                <a:t>メモリ抜出検出</a:t>
              </a:r>
              <a:endParaRPr kumimoji="1" lang="ja-JP" altLang="en-US" sz="1200" dirty="0"/>
            </a:p>
          </p:txBody>
        </p:sp>
      </p:grpSp>
      <p:grpSp>
        <p:nvGrpSpPr>
          <p:cNvPr id="7" name="グループ化 19"/>
          <p:cNvGrpSpPr/>
          <p:nvPr/>
        </p:nvGrpSpPr>
        <p:grpSpPr>
          <a:xfrm flipH="1">
            <a:off x="4515076" y="2214554"/>
            <a:ext cx="2628692" cy="276999"/>
            <a:chOff x="4542972" y="1928802"/>
            <a:chExt cx="2571768" cy="184666"/>
          </a:xfrm>
        </p:grpSpPr>
        <p:cxnSp>
          <p:nvCxnSpPr>
            <p:cNvPr id="21" name="直線矢印コネクタ 20"/>
            <p:cNvCxnSpPr/>
            <p:nvPr/>
          </p:nvCxnSpPr>
          <p:spPr>
            <a:xfrm rot="10800000">
              <a:off x="4542972" y="1928802"/>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ファイルオープン</a:t>
              </a:r>
              <a:endParaRPr kumimoji="1" lang="ja-JP" altLang="en-US" sz="1200" dirty="0"/>
            </a:p>
          </p:txBody>
        </p:sp>
      </p:grpSp>
      <p:grpSp>
        <p:nvGrpSpPr>
          <p:cNvPr id="10" name="グループ化 20"/>
          <p:cNvGrpSpPr/>
          <p:nvPr/>
        </p:nvGrpSpPr>
        <p:grpSpPr>
          <a:xfrm>
            <a:off x="1285852" y="1071546"/>
            <a:ext cx="1357322" cy="4714908"/>
            <a:chOff x="357158" y="1214422"/>
            <a:chExt cx="2286000" cy="4144962"/>
          </a:xfrm>
        </p:grpSpPr>
        <p:cxnSp>
          <p:nvCxnSpPr>
            <p:cNvPr id="24" name="直線コネクタ 23"/>
            <p:cNvCxnSpPr>
              <a:stCxn id="25"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検査フォーム</a:t>
              </a:r>
              <a:endParaRPr lang="ja-JP" altLang="en-US" sz="1400" dirty="0">
                <a:solidFill>
                  <a:schemeClr val="accent2"/>
                </a:solidFill>
              </a:endParaRPr>
            </a:p>
          </p:txBody>
        </p:sp>
      </p:grpSp>
      <p:grpSp>
        <p:nvGrpSpPr>
          <p:cNvPr id="13" name="グループ化 25"/>
          <p:cNvGrpSpPr/>
          <p:nvPr/>
        </p:nvGrpSpPr>
        <p:grpSpPr>
          <a:xfrm flipH="1">
            <a:off x="4500562" y="2786058"/>
            <a:ext cx="2628692" cy="276999"/>
            <a:chOff x="4542972" y="1928802"/>
            <a:chExt cx="2571768" cy="184666"/>
          </a:xfrm>
        </p:grpSpPr>
        <p:cxnSp>
          <p:nvCxnSpPr>
            <p:cNvPr id="27" name="直線矢印コネクタ 26"/>
            <p:cNvCxnSpPr/>
            <p:nvPr/>
          </p:nvCxnSpPr>
          <p:spPr>
            <a:xfrm rot="10800000">
              <a:off x="4542972" y="1928802"/>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ファイル読み込み</a:t>
              </a:r>
              <a:endParaRPr kumimoji="1" lang="ja-JP" altLang="en-US" sz="1200" dirty="0"/>
            </a:p>
          </p:txBody>
        </p:sp>
      </p:grpSp>
      <p:grpSp>
        <p:nvGrpSpPr>
          <p:cNvPr id="16" name="グループ化 28"/>
          <p:cNvGrpSpPr/>
          <p:nvPr/>
        </p:nvGrpSpPr>
        <p:grpSpPr>
          <a:xfrm flipH="1">
            <a:off x="4500562" y="3357562"/>
            <a:ext cx="2628692" cy="277002"/>
            <a:chOff x="4542972" y="1928800"/>
            <a:chExt cx="2571768" cy="184668"/>
          </a:xfrm>
        </p:grpSpPr>
        <p:cxnSp>
          <p:nvCxnSpPr>
            <p:cNvPr id="30" name="直線矢印コネクタ 29"/>
            <p:cNvCxnSpPr/>
            <p:nvPr/>
          </p:nvCxnSpPr>
          <p:spPr>
            <a:xfrm rot="10800000">
              <a:off x="4542972" y="1928800"/>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ファイル書き込み</a:t>
              </a:r>
              <a:endParaRPr kumimoji="1" lang="ja-JP" altLang="en-US" sz="1200" dirty="0"/>
            </a:p>
          </p:txBody>
        </p:sp>
      </p:grpSp>
      <p:grpSp>
        <p:nvGrpSpPr>
          <p:cNvPr id="17" name="グループ化 31"/>
          <p:cNvGrpSpPr/>
          <p:nvPr/>
        </p:nvGrpSpPr>
        <p:grpSpPr>
          <a:xfrm>
            <a:off x="1928794" y="3786193"/>
            <a:ext cx="2571768" cy="428625"/>
            <a:chOff x="4542972" y="1928802"/>
            <a:chExt cx="2571768" cy="158285"/>
          </a:xfrm>
        </p:grpSpPr>
        <p:cxnSp>
          <p:nvCxnSpPr>
            <p:cNvPr id="33" name="直線矢印コネクタ 32"/>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5072066" y="1928802"/>
              <a:ext cx="1571636" cy="158285"/>
            </a:xfrm>
            <a:prstGeom prst="rect">
              <a:avLst/>
            </a:prstGeom>
            <a:noFill/>
          </p:spPr>
          <p:txBody>
            <a:bodyPr wrap="square" rtlCol="0">
              <a:spAutoFit/>
            </a:bodyPr>
            <a:lstStyle/>
            <a:p>
              <a:pPr algn="ctr"/>
              <a:r>
                <a:rPr lang="ja-JP" altLang="en-US" sz="1200" dirty="0" smtClean="0"/>
                <a:t>プログレス通知</a:t>
              </a:r>
              <a:endParaRPr kumimoji="1" lang="ja-JP" altLang="en-US" sz="1200" dirty="0"/>
            </a:p>
          </p:txBody>
        </p:sp>
      </p:grpSp>
      <p:grpSp>
        <p:nvGrpSpPr>
          <p:cNvPr id="20" name="グループ化 34"/>
          <p:cNvGrpSpPr/>
          <p:nvPr/>
        </p:nvGrpSpPr>
        <p:grpSpPr>
          <a:xfrm flipH="1">
            <a:off x="1928794" y="4286256"/>
            <a:ext cx="2643206" cy="276999"/>
            <a:chOff x="4542972" y="1928802"/>
            <a:chExt cx="2571768" cy="87678"/>
          </a:xfrm>
        </p:grpSpPr>
        <p:cxnSp>
          <p:nvCxnSpPr>
            <p:cNvPr id="36" name="直線矢印コネクタ 35"/>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5072066" y="1928802"/>
              <a:ext cx="1571636" cy="87678"/>
            </a:xfrm>
            <a:prstGeom prst="rect">
              <a:avLst/>
            </a:prstGeom>
            <a:noFill/>
          </p:spPr>
          <p:txBody>
            <a:bodyPr wrap="square" rtlCol="0">
              <a:spAutoFit/>
            </a:bodyPr>
            <a:lstStyle/>
            <a:p>
              <a:pPr algn="ctr"/>
              <a:r>
                <a:rPr kumimoji="1" lang="ja-JP" altLang="en-US" sz="1200" dirty="0" smtClean="0"/>
                <a:t>検査完了判定</a:t>
              </a:r>
              <a:endParaRPr kumimoji="1" lang="ja-JP" altLang="en-US" sz="1200" dirty="0"/>
            </a:p>
          </p:txBody>
        </p:sp>
      </p:grpSp>
      <p:grpSp>
        <p:nvGrpSpPr>
          <p:cNvPr id="23" name="グループ化 37"/>
          <p:cNvGrpSpPr/>
          <p:nvPr/>
        </p:nvGrpSpPr>
        <p:grpSpPr>
          <a:xfrm flipH="1">
            <a:off x="1971204" y="2500312"/>
            <a:ext cx="2529358" cy="500060"/>
            <a:chOff x="4542972" y="1928802"/>
            <a:chExt cx="2571768" cy="48567"/>
          </a:xfrm>
        </p:grpSpPr>
        <p:cxnSp>
          <p:nvCxnSpPr>
            <p:cNvPr id="39" name="直線矢印コネクタ 38"/>
            <p:cNvCxnSpPr/>
            <p:nvPr/>
          </p:nvCxnSpPr>
          <p:spPr>
            <a:xfrm rot="10800000">
              <a:off x="4542972" y="1928802"/>
              <a:ext cx="2571768" cy="1588"/>
            </a:xfrm>
            <a:prstGeom prst="straightConnector1">
              <a:avLst/>
            </a:prstGeom>
            <a:ln w="22225">
              <a:solidFill>
                <a:srgbClr val="FFC000"/>
              </a:solidFill>
              <a:tailEnd type="arrow" w="med" len="lg"/>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5072066" y="1928802"/>
              <a:ext cx="1571636" cy="48567"/>
            </a:xfrm>
            <a:prstGeom prst="rect">
              <a:avLst/>
            </a:prstGeom>
            <a:noFill/>
          </p:spPr>
          <p:txBody>
            <a:bodyPr wrap="square" rtlCol="0">
              <a:spAutoFit/>
            </a:bodyPr>
            <a:lstStyle/>
            <a:p>
              <a:pPr algn="ctr"/>
              <a:r>
                <a:rPr lang="ja-JP" altLang="en-US" sz="1200" dirty="0" smtClean="0">
                  <a:solidFill>
                    <a:srgbClr val="FFC000"/>
                  </a:solidFill>
                </a:rPr>
                <a:t>中止</a:t>
              </a:r>
              <a:endParaRPr kumimoji="1" lang="ja-JP" altLang="en-US" sz="1200" dirty="0">
                <a:solidFill>
                  <a:srgbClr val="FFC000"/>
                </a:solidFill>
              </a:endParaRPr>
            </a:p>
          </p:txBody>
        </p:sp>
      </p:grpSp>
      <p:grpSp>
        <p:nvGrpSpPr>
          <p:cNvPr id="26" name="グループ化 40"/>
          <p:cNvGrpSpPr/>
          <p:nvPr/>
        </p:nvGrpSpPr>
        <p:grpSpPr>
          <a:xfrm flipH="1">
            <a:off x="4500562" y="4572008"/>
            <a:ext cx="2628692" cy="276999"/>
            <a:chOff x="4542972" y="1928802"/>
            <a:chExt cx="2571768" cy="184666"/>
          </a:xfrm>
        </p:grpSpPr>
        <p:cxnSp>
          <p:nvCxnSpPr>
            <p:cNvPr id="42" name="直線矢印コネクタ 41"/>
            <p:cNvCxnSpPr/>
            <p:nvPr/>
          </p:nvCxnSpPr>
          <p:spPr>
            <a:xfrm rot="10800000">
              <a:off x="4542972" y="1928802"/>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ファイルクローズ</a:t>
              </a:r>
              <a:endParaRPr kumimoji="1" lang="ja-JP" altLang="en-US" sz="1200" dirty="0"/>
            </a:p>
          </p:txBody>
        </p:sp>
      </p:grpSp>
      <p:grpSp>
        <p:nvGrpSpPr>
          <p:cNvPr id="29" name="グループ化 20"/>
          <p:cNvGrpSpPr/>
          <p:nvPr/>
        </p:nvGrpSpPr>
        <p:grpSpPr>
          <a:xfrm>
            <a:off x="6500826" y="1214422"/>
            <a:ext cx="1357322" cy="4714908"/>
            <a:chOff x="357158" y="1214422"/>
            <a:chExt cx="2286000" cy="4144962"/>
          </a:xfrm>
        </p:grpSpPr>
        <p:cxnSp>
          <p:nvCxnSpPr>
            <p:cNvPr id="45" name="直線コネクタ 44"/>
            <p:cNvCxnSpPr>
              <a:stCxn id="46"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6" name="正方形/長方形 45"/>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ファイル</a:t>
              </a:r>
              <a:r>
                <a:rPr lang="en-US" altLang="ja-JP" sz="1400" dirty="0" smtClean="0">
                  <a:solidFill>
                    <a:schemeClr val="accent2"/>
                  </a:solidFill>
                </a:rPr>
                <a:t>×</a:t>
              </a:r>
              <a:r>
                <a:rPr lang="ja-JP" altLang="en-US" sz="1400" dirty="0" smtClean="0">
                  <a:solidFill>
                    <a:schemeClr val="accent2"/>
                  </a:solidFill>
                </a:rPr>
                <a:t>２</a:t>
              </a:r>
              <a:endParaRPr lang="ja-JP" altLang="en-US" sz="1400" dirty="0">
                <a:solidFill>
                  <a:schemeClr val="accent2"/>
                </a:solidFill>
              </a:endParaRPr>
            </a:p>
          </p:txBody>
        </p:sp>
      </p:grpSp>
      <p:sp>
        <p:nvSpPr>
          <p:cNvPr id="44" name="角丸四角形 43"/>
          <p:cNvSpPr/>
          <p:nvPr/>
        </p:nvSpPr>
        <p:spPr>
          <a:xfrm>
            <a:off x="285720" y="2928934"/>
            <a:ext cx="3643338" cy="278608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_</a:t>
            </a:r>
          </a:p>
          <a:p>
            <a:r>
              <a:rPr lang="ja-JP" altLang="en-US" sz="1200" dirty="0" smtClean="0">
                <a:solidFill>
                  <a:schemeClr val="tx1"/>
                </a:solidFill>
                <a:latin typeface="ＭＳ Ｐ明朝" pitchFamily="18" charset="-128"/>
                <a:ea typeface="ＭＳ Ｐ明朝" pitchFamily="18" charset="-128"/>
              </a:rPr>
              <a:t>　　　 　　　／　　 　 　＼　　　　　</a:t>
            </a:r>
          </a:p>
          <a:p>
            <a:r>
              <a:rPr lang="ja-JP" altLang="en-US" sz="1200" dirty="0" smtClean="0">
                <a:solidFill>
                  <a:schemeClr val="tx1"/>
                </a:solidFill>
                <a:latin typeface="ＭＳ Ｐ明朝" pitchFamily="18" charset="-128"/>
                <a:ea typeface="ＭＳ Ｐ明朝" pitchFamily="18" charset="-128"/>
              </a:rPr>
              <a:t>　　　　　／　 </a:t>
            </a:r>
            <a:r>
              <a:rPr lang="en-US" altLang="ja-JP" sz="1200" dirty="0" smtClean="0">
                <a:solidFill>
                  <a:schemeClr val="tx1"/>
                </a:solidFill>
                <a:latin typeface="ＭＳ Ｐ明朝" pitchFamily="18" charset="-128"/>
                <a:ea typeface="ＭＳ Ｐ明朝" pitchFamily="18" charset="-128"/>
              </a:rPr>
              <a:t>_</a:t>
            </a:r>
            <a:r>
              <a:rPr lang="ja-JP" altLang="en-US" sz="1200" dirty="0" smtClean="0">
                <a:solidFill>
                  <a:schemeClr val="tx1"/>
                </a:solidFill>
                <a:latin typeface="ＭＳ Ｐ明朝" pitchFamily="18" charset="-128"/>
                <a:ea typeface="ＭＳ Ｐ明朝" pitchFamily="18" charset="-128"/>
              </a:rPr>
              <a:t>ノ 　ヽ</a:t>
            </a:r>
            <a:r>
              <a:rPr lang="en-US" altLang="ja-JP" sz="1200" dirty="0" smtClean="0">
                <a:solidFill>
                  <a:schemeClr val="tx1"/>
                </a:solidFill>
                <a:latin typeface="ＭＳ Ｐ明朝" pitchFamily="18" charset="-128"/>
                <a:ea typeface="ＭＳ Ｐ明朝" pitchFamily="18" charset="-128"/>
              </a:rPr>
              <a:t>､_</a:t>
            </a:r>
            <a:r>
              <a:rPr lang="ja-JP" altLang="en-US" sz="1200" dirty="0" smtClean="0">
                <a:solidFill>
                  <a:schemeClr val="tx1"/>
                </a:solidFill>
                <a:latin typeface="ＭＳ Ｐ明朝" pitchFamily="18" charset="-128"/>
                <a:ea typeface="ＭＳ Ｐ明朝" pitchFamily="18" charset="-128"/>
              </a:rPr>
              <a:t>　 ＼　　　</a:t>
            </a:r>
          </a:p>
          <a:p>
            <a:r>
              <a:rPr lang="ja-JP" altLang="en-US" sz="1200" dirty="0" smtClean="0">
                <a:solidFill>
                  <a:schemeClr val="tx1"/>
                </a:solidFill>
                <a:latin typeface="ＭＳ Ｐ明朝" pitchFamily="18" charset="-128"/>
                <a:ea typeface="ＭＳ Ｐ明朝" pitchFamily="18" charset="-128"/>
              </a:rPr>
              <a:t>　　　 ／ </a:t>
            </a:r>
            <a:r>
              <a:rPr lang="en-US" altLang="ja-JP" sz="1200" dirty="0" smtClean="0">
                <a:solidFill>
                  <a:schemeClr val="tx1"/>
                </a:solidFill>
                <a:latin typeface="ＭＳ Ｐ明朝" pitchFamily="18" charset="-128"/>
                <a:ea typeface="ＭＳ Ｐ明朝" pitchFamily="18" charset="-128"/>
              </a:rPr>
              <a:t>o</a:t>
            </a:r>
            <a:r>
              <a:rPr lang="ja-JP" altLang="en-US" sz="1200" dirty="0" smtClean="0">
                <a:solidFill>
                  <a:schemeClr val="tx1"/>
                </a:solidFill>
                <a:latin typeface="ＭＳ Ｐ明朝" pitchFamily="18" charset="-128"/>
                <a:ea typeface="ＭＳ Ｐ明朝" pitchFamily="18" charset="-128"/>
              </a:rPr>
              <a:t>ﾟ</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a:t>
            </a:r>
            <a:r>
              <a:rPr lang="en-US" altLang="ja-JP" sz="1200" dirty="0" smtClean="0">
                <a:solidFill>
                  <a:schemeClr val="tx1"/>
                </a:solidFill>
                <a:latin typeface="ＭＳ Ｐ明朝" pitchFamily="18" charset="-128"/>
                <a:ea typeface="ＭＳ Ｐ明朝" pitchFamily="18" charset="-128"/>
              </a:rPr>
              <a:t>) (</a:t>
            </a:r>
            <a:r>
              <a:rPr lang="ja-JP" altLang="en-US" sz="1200" dirty="0" smtClean="0">
                <a:solidFill>
                  <a:schemeClr val="tx1"/>
                </a:solidFill>
                <a:latin typeface="ＭＳ Ｐ明朝" pitchFamily="18" charset="-128"/>
                <a:ea typeface="ＭＳ Ｐ明朝" pitchFamily="18" charset="-128"/>
              </a:rPr>
              <a:t>（●）</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ﾟ</a:t>
            </a:r>
            <a:r>
              <a:rPr lang="en-US" altLang="ja-JP" sz="1200" dirty="0" smtClean="0">
                <a:solidFill>
                  <a:schemeClr val="tx1"/>
                </a:solidFill>
                <a:latin typeface="ＭＳ Ｐ明朝" pitchFamily="18" charset="-128"/>
                <a:ea typeface="ＭＳ Ｐ明朝" pitchFamily="18" charset="-128"/>
              </a:rPr>
              <a:t>o</a:t>
            </a:r>
            <a:r>
              <a:rPr lang="ja-JP" altLang="en-US" sz="1200" dirty="0" smtClean="0">
                <a:solidFill>
                  <a:schemeClr val="tx1"/>
                </a:solidFill>
                <a:latin typeface="ＭＳ Ｐ明朝" pitchFamily="18" charset="-128"/>
                <a:ea typeface="ＭＳ Ｐ明朝" pitchFamily="18" charset="-128"/>
              </a:rPr>
              <a:t>＼　書き方、しらない</a:t>
            </a:r>
            <a:r>
              <a:rPr lang="ja-JP" altLang="en-US" sz="1200" dirty="0" err="1" smtClean="0">
                <a:solidFill>
                  <a:schemeClr val="tx1"/>
                </a:solidFill>
                <a:latin typeface="ＭＳ Ｐ明朝" pitchFamily="18" charset="-128"/>
                <a:ea typeface="ＭＳ Ｐ明朝" pitchFamily="18" charset="-128"/>
              </a:rPr>
              <a:t>お。</a:t>
            </a:r>
            <a:endParaRPr lang="ja-JP" altLang="en-US" sz="1200" dirty="0" smtClean="0">
              <a:solidFill>
                <a:schemeClr val="tx1"/>
              </a:solidFill>
              <a:latin typeface="ＭＳ Ｐ明朝" pitchFamily="18" charset="-128"/>
              <a:ea typeface="ＭＳ Ｐ明朝" pitchFamily="18" charset="-128"/>
            </a:endParaRPr>
          </a:p>
          <a:p>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__</a:t>
            </a:r>
            <a:r>
              <a:rPr lang="ja-JP" altLang="en-US" sz="1200" dirty="0" smtClean="0">
                <a:solidFill>
                  <a:schemeClr val="tx1"/>
                </a:solidFill>
                <a:latin typeface="ＭＳ Ｐ明朝" pitchFamily="18" charset="-128"/>
                <a:ea typeface="ＭＳ Ｐ明朝" pitchFamily="18" charset="-128"/>
              </a:rPr>
              <a:t>人</a:t>
            </a:r>
            <a:r>
              <a:rPr lang="en-US" altLang="ja-JP" sz="1200" dirty="0" smtClean="0">
                <a:solidFill>
                  <a:schemeClr val="tx1"/>
                </a:solidFill>
                <a:latin typeface="ＭＳ Ｐ明朝" pitchFamily="18" charset="-128"/>
                <a:ea typeface="ＭＳ Ｐ明朝" pitchFamily="18" charset="-128"/>
              </a:rPr>
              <a:t>__</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endParaRPr lang="en-US" altLang="ja-JP" sz="1200" dirty="0" smtClean="0">
              <a:solidFill>
                <a:schemeClr val="tx1"/>
              </a:solidFill>
              <a:latin typeface="ＭＳ Ｐ明朝" pitchFamily="18" charset="-128"/>
              <a:ea typeface="ＭＳ Ｐ明朝" pitchFamily="18" charset="-128"/>
            </a:endParaRPr>
          </a:p>
          <a:p>
            <a:r>
              <a:rPr lang="ja-JP" altLang="en-US" sz="1200" dirty="0" smtClean="0">
                <a:solidFill>
                  <a:schemeClr val="tx1"/>
                </a:solidFill>
                <a:latin typeface="ＭＳ Ｐ明朝" pitchFamily="18" charset="-128"/>
                <a:ea typeface="ＭＳ Ｐ明朝" pitchFamily="18" charset="-128"/>
              </a:rPr>
              <a:t>　　　 ＼　　 　 ｀ ⌒</a:t>
            </a:r>
            <a:r>
              <a:rPr lang="en-US" altLang="ja-JP" sz="1200" dirty="0" smtClean="0">
                <a:solidFill>
                  <a:schemeClr val="tx1"/>
                </a:solidFill>
                <a:latin typeface="ＭＳ Ｐ明朝" pitchFamily="18" charset="-128"/>
                <a:ea typeface="ＭＳ Ｐ明朝" pitchFamily="18" charset="-128"/>
              </a:rPr>
              <a:t>´ </a:t>
            </a:r>
            <a:r>
              <a:rPr lang="ja-JP" altLang="en-US" sz="1200" dirty="0" smtClean="0">
                <a:solidFill>
                  <a:schemeClr val="tx1"/>
                </a:solidFill>
                <a:latin typeface="ＭＳ Ｐ明朝" pitchFamily="18" charset="-128"/>
                <a:ea typeface="ＭＳ Ｐ明朝" pitchFamily="18" charset="-128"/>
              </a:rPr>
              <a:t>　 　 ／</a:t>
            </a:r>
          </a:p>
          <a:p>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p>
          <a:p>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l</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l</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a:t>
            </a:r>
          </a:p>
          <a:p>
            <a:r>
              <a:rPr lang="ja-JP" altLang="en-US" sz="1200" dirty="0" smtClean="0">
                <a:solidFill>
                  <a:schemeClr val="tx1"/>
                </a:solidFill>
                <a:latin typeface="ＭＳ Ｐ明朝" pitchFamily="18" charset="-128"/>
                <a:ea typeface="ＭＳ Ｐ明朝" pitchFamily="18" charset="-128"/>
              </a:rPr>
              <a:t>＿</a:t>
            </a:r>
            <a:r>
              <a:rPr lang="en-US" altLang="ja-JP" sz="1200" dirty="0" smtClean="0">
                <a:solidFill>
                  <a:schemeClr val="tx1"/>
                </a:solidFill>
                <a:latin typeface="ＭＳ Ｐ明朝" pitchFamily="18" charset="-128"/>
                <a:ea typeface="ＭＳ Ｐ明朝" pitchFamily="18" charset="-128"/>
              </a:rPr>
              <a:t>_l</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l_¶</a:t>
            </a:r>
            <a:r>
              <a:rPr lang="ja-JP" altLang="en-US" sz="1200" dirty="0" smtClean="0">
                <a:solidFill>
                  <a:schemeClr val="tx1"/>
                </a:solidFill>
                <a:latin typeface="ＭＳ Ｐ明朝" pitchFamily="18" charset="-128"/>
                <a:ea typeface="ＭＳ Ｐ明朝" pitchFamily="18" charset="-128"/>
              </a:rPr>
              <a:t>＿＿＿＿＿＿</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a:t>
            </a:r>
            <a:r>
              <a:rPr lang="en-US" altLang="ja-JP" sz="1200" dirty="0" smtClean="0">
                <a:solidFill>
                  <a:schemeClr val="tx1"/>
                </a:solidFill>
                <a:latin typeface="ＭＳ Ｐ明朝" pitchFamily="18" charset="-128"/>
                <a:ea typeface="ＭＳ Ｐ明朝" pitchFamily="18" charset="-128"/>
              </a:rPr>
              <a:t>_/</a:t>
            </a:r>
            <a:r>
              <a:rPr lang="ja-JP" altLang="en-US" sz="1200" dirty="0" smtClean="0">
                <a:solidFill>
                  <a:schemeClr val="tx1"/>
                </a:solidFill>
                <a:latin typeface="ＭＳ Ｐ明朝" pitchFamily="18" charset="-128"/>
                <a:ea typeface="ＭＳ Ｐ明朝" pitchFamily="18" charset="-128"/>
              </a:rPr>
              <a:t>　　　　 ヽ</a:t>
            </a:r>
          </a:p>
          <a:p>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ヽ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l</a:t>
            </a:r>
            <a:r>
              <a:rPr lang="ja-JP" altLang="en-US" sz="1200" dirty="0" smtClean="0">
                <a:solidFill>
                  <a:schemeClr val="tx1"/>
                </a:solidFill>
                <a:latin typeface="ＭＳ Ｐ明朝" pitchFamily="18" charset="-128"/>
                <a:ea typeface="ＭＳ Ｐ明朝" pitchFamily="18" charset="-128"/>
              </a:rPr>
              <a:t>二二二二</a:t>
            </a:r>
            <a:r>
              <a:rPr lang="en-US" altLang="ja-JP" sz="1200" dirty="0" smtClean="0">
                <a:solidFill>
                  <a:schemeClr val="tx1"/>
                </a:solidFill>
                <a:latin typeface="ＭＳ Ｐ明朝" pitchFamily="18" charset="-128"/>
                <a:ea typeface="ＭＳ Ｐ明朝" pitchFamily="18" charset="-128"/>
              </a:rPr>
              <a:t>l</a:t>
            </a:r>
          </a:p>
          <a:p>
            <a:r>
              <a:rPr lang="ja-JP" altLang="en-US" sz="1200" dirty="0" smtClean="0">
                <a:solidFill>
                  <a:schemeClr val="tx1"/>
                </a:solidFill>
                <a:latin typeface="ＭＳ Ｐ明朝" pitchFamily="18" charset="-128"/>
                <a:ea typeface="ＭＳ Ｐ明朝" pitchFamily="18" charset="-128"/>
              </a:rPr>
              <a:t>　　　 ヾ＿ノ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 '</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l</a:t>
            </a:r>
            <a:r>
              <a:rPr lang="ja-JP" altLang="en-US" sz="1200" dirty="0" smtClean="0">
                <a:solidFill>
                  <a:schemeClr val="tx1"/>
                </a:solidFill>
                <a:latin typeface="ＭＳ Ｐ明朝" pitchFamily="18" charset="-128"/>
                <a:ea typeface="ＭＳ Ｐ明朝" pitchFamily="18" charset="-128"/>
              </a:rPr>
              <a:t>二二二二</a:t>
            </a:r>
            <a:r>
              <a:rPr lang="en-US" altLang="ja-JP" sz="1200" dirty="0" smtClean="0">
                <a:solidFill>
                  <a:schemeClr val="tx1"/>
                </a:solidFill>
                <a:latin typeface="ＭＳ Ｐ明朝" pitchFamily="18" charset="-128"/>
                <a:ea typeface="ＭＳ Ｐ明朝" pitchFamily="18" charset="-128"/>
              </a:rPr>
              <a:t>l</a:t>
            </a:r>
          </a:p>
          <a:p>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 9=ε-8.</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l</a:t>
            </a:r>
            <a:r>
              <a:rPr lang="ja-JP" altLang="en-US" sz="1200" dirty="0" smtClean="0">
                <a:solidFill>
                  <a:schemeClr val="tx1"/>
                </a:solidFill>
                <a:latin typeface="ＭＳ Ｐ明朝" pitchFamily="18" charset="-128"/>
                <a:ea typeface="ＭＳ Ｐ明朝" pitchFamily="18" charset="-128"/>
              </a:rPr>
              <a:t>二二二二</a:t>
            </a:r>
            <a:r>
              <a:rPr lang="en-US" altLang="ja-JP" sz="1200" dirty="0" smtClean="0">
                <a:solidFill>
                  <a:schemeClr val="tx1"/>
                </a:solidFill>
                <a:latin typeface="ＭＳ Ｐ明朝" pitchFamily="18" charset="-128"/>
                <a:ea typeface="ＭＳ Ｐ明朝" pitchFamily="18" charset="-128"/>
              </a:rPr>
              <a:t>l:::..</a:t>
            </a:r>
          </a:p>
          <a:p>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r>
              <a:rPr lang="ja-JP" altLang="en-US" sz="1200" dirty="0" smtClean="0">
                <a:solidFill>
                  <a:schemeClr val="tx1"/>
                </a:solidFill>
                <a:latin typeface="ＭＳ Ｐ明朝" pitchFamily="18" charset="-128"/>
                <a:ea typeface="ＭＳ Ｐ明朝" pitchFamily="18" charset="-128"/>
              </a:rPr>
              <a:t>　　</a:t>
            </a:r>
            <a:r>
              <a:rPr lang="en-US" altLang="ja-JP" sz="1200" dirty="0" smtClean="0">
                <a:solidFill>
                  <a:schemeClr val="tx1"/>
                </a:solidFill>
                <a:latin typeface="ＭＳ Ｐ明朝" pitchFamily="18" charset="-128"/>
                <a:ea typeface="ＭＳ Ｐ明朝" pitchFamily="18" charset="-128"/>
              </a:rPr>
              <a:t>,|</a:t>
            </a:r>
          </a:p>
          <a:p>
            <a:endParaRPr lang="ja-JP" altLang="en-US" sz="1200" dirty="0" smtClean="0">
              <a:solidFill>
                <a:schemeClr val="tx1"/>
              </a:solidFill>
              <a:latin typeface="ＭＳ Ｐ明朝" pitchFamily="18" charset="-128"/>
              <a:ea typeface="ＭＳ Ｐ明朝" pitchFamily="18" charset="-128"/>
            </a:endParaRPr>
          </a:p>
          <a:p>
            <a:pPr algn="ctr"/>
            <a:endParaRPr kumimoji="1" lang="ja-JP" altLang="en-US" sz="1200" dirty="0" smtClean="0">
              <a:solidFill>
                <a:schemeClr val="tx1"/>
              </a:solidFill>
            </a:endParaRPr>
          </a:p>
        </p:txBody>
      </p:sp>
      <p:sp>
        <p:nvSpPr>
          <p:cNvPr id="47" name="角丸四角形 46"/>
          <p:cNvSpPr/>
          <p:nvPr/>
        </p:nvSpPr>
        <p:spPr>
          <a:xfrm>
            <a:off x="5072066" y="5072074"/>
            <a:ext cx="3429024" cy="1000132"/>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0070C0"/>
                </a:solidFill>
              </a:rPr>
              <a:t>言語仕様としてクラスには時間の概念は含まれていません。</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blinds(horizontal)">
                                      <p:cBhvr>
                                        <p:cTn id="1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5072066" y="928670"/>
            <a:ext cx="3214710" cy="4643470"/>
          </a:xfrm>
          <a:prstGeom prst="roundRect">
            <a:avLst/>
          </a:prstGeom>
          <a:solidFill>
            <a:srgbClr val="E4D9BA">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smtClean="0">
                <a:solidFill>
                  <a:schemeClr val="tx1"/>
                </a:solidFill>
              </a:rPr>
              <a:t>クラス</a:t>
            </a:r>
            <a:r>
              <a:rPr kumimoji="1" lang="en-US" altLang="ja-JP" dirty="0" smtClean="0">
                <a:solidFill>
                  <a:schemeClr val="tx1"/>
                </a:solidFill>
              </a:rPr>
              <a:t>B</a:t>
            </a:r>
            <a:endParaRPr kumimoji="1" lang="ja-JP" altLang="en-US" dirty="0" smtClean="0">
              <a:solidFill>
                <a:schemeClr val="tx1"/>
              </a:solidFill>
            </a:endParaRPr>
          </a:p>
        </p:txBody>
      </p:sp>
      <p:sp>
        <p:nvSpPr>
          <p:cNvPr id="12" name="角丸四角形 11"/>
          <p:cNvSpPr/>
          <p:nvPr/>
        </p:nvSpPr>
        <p:spPr>
          <a:xfrm>
            <a:off x="642910" y="928670"/>
            <a:ext cx="3214710" cy="4643470"/>
          </a:xfrm>
          <a:prstGeom prst="roundRect">
            <a:avLst/>
          </a:prstGeom>
          <a:solidFill>
            <a:srgbClr val="E4D9BA">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smtClean="0">
                <a:solidFill>
                  <a:schemeClr val="tx1"/>
                </a:solidFill>
              </a:rPr>
              <a:t>クラス</a:t>
            </a:r>
            <a:r>
              <a:rPr kumimoji="1" lang="en-US" altLang="ja-JP" dirty="0" smtClean="0">
                <a:solidFill>
                  <a:schemeClr val="tx1"/>
                </a:solidFill>
              </a:rPr>
              <a:t>A</a:t>
            </a:r>
            <a:endParaRPr kumimoji="1" lang="ja-JP" altLang="en-US" dirty="0" smtClean="0">
              <a:solidFill>
                <a:schemeClr val="tx1"/>
              </a:solidFill>
            </a:endParaRPr>
          </a:p>
        </p:txBody>
      </p:sp>
      <p:sp>
        <p:nvSpPr>
          <p:cNvPr id="2" name="タイトル 1"/>
          <p:cNvSpPr>
            <a:spLocks noGrp="1"/>
          </p:cNvSpPr>
          <p:nvPr>
            <p:ph type="title"/>
          </p:nvPr>
        </p:nvSpPr>
        <p:spPr/>
        <p:txBody>
          <a:bodyPr/>
          <a:lstStyle/>
          <a:p>
            <a:r>
              <a:rPr kumimoji="1" lang="ja-JP" altLang="en-US" sz="3600" dirty="0" smtClean="0"/>
              <a:t>イベントの発行と受け口の考察</a:t>
            </a:r>
            <a:endParaRPr kumimoji="1" lang="ja-JP" altLang="en-US" sz="3600" dirty="0"/>
          </a:p>
        </p:txBody>
      </p:sp>
      <p:sp>
        <p:nvSpPr>
          <p:cNvPr id="7" name="右矢印 6"/>
          <p:cNvSpPr/>
          <p:nvPr/>
        </p:nvSpPr>
        <p:spPr>
          <a:xfrm>
            <a:off x="3214678" y="2000240"/>
            <a:ext cx="2357454" cy="698946"/>
          </a:xfrm>
          <a:prstGeom prst="rightArrow">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通知</a:t>
            </a:r>
          </a:p>
        </p:txBody>
      </p:sp>
      <p:sp>
        <p:nvSpPr>
          <p:cNvPr id="8" name="正方形/長方形 7"/>
          <p:cNvSpPr/>
          <p:nvPr/>
        </p:nvSpPr>
        <p:spPr>
          <a:xfrm>
            <a:off x="5643570" y="1928802"/>
            <a:ext cx="2214578" cy="928694"/>
          </a:xfrm>
          <a:prstGeom prst="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事象の受取り</a:t>
            </a:r>
          </a:p>
        </p:txBody>
      </p:sp>
      <p:sp>
        <p:nvSpPr>
          <p:cNvPr id="9" name="爆発 2 8"/>
          <p:cNvSpPr/>
          <p:nvPr/>
        </p:nvSpPr>
        <p:spPr>
          <a:xfrm>
            <a:off x="714348" y="1571612"/>
            <a:ext cx="2857520" cy="1643074"/>
          </a:xfrm>
          <a:prstGeom prst="irregularSeal2">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事象発生</a:t>
            </a:r>
          </a:p>
        </p:txBody>
      </p:sp>
      <p:sp>
        <p:nvSpPr>
          <p:cNvPr id="10" name="下矢印 9"/>
          <p:cNvSpPr/>
          <p:nvPr/>
        </p:nvSpPr>
        <p:spPr>
          <a:xfrm>
            <a:off x="6357950" y="2857496"/>
            <a:ext cx="785818" cy="857256"/>
          </a:xfrm>
          <a:prstGeom prst="downArrow">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 name="正方形/長方形 10"/>
          <p:cNvSpPr/>
          <p:nvPr/>
        </p:nvSpPr>
        <p:spPr>
          <a:xfrm>
            <a:off x="5614542" y="3786190"/>
            <a:ext cx="2286016" cy="928694"/>
          </a:xfrm>
          <a:prstGeom prst="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処理（メソッド）</a:t>
            </a:r>
          </a:p>
        </p:txBody>
      </p:sp>
      <p:sp>
        <p:nvSpPr>
          <p:cNvPr id="14" name="テキスト ボックス 13"/>
          <p:cNvSpPr txBox="1">
            <a:spLocks noChangeArrowheads="1"/>
          </p:cNvSpPr>
          <p:nvPr/>
        </p:nvSpPr>
        <p:spPr bwMode="auto">
          <a:xfrm>
            <a:off x="1214414" y="3857628"/>
            <a:ext cx="4714908" cy="2246769"/>
          </a:xfrm>
          <a:prstGeom prst="rect">
            <a:avLst/>
          </a:prstGeom>
          <a:noFill/>
          <a:ln w="9525">
            <a:noFill/>
            <a:miter lim="800000"/>
            <a:headEnd/>
            <a:tailEnd/>
          </a:ln>
        </p:spPr>
        <p:txBody>
          <a:bodyPr wrap="square">
            <a:spAutoFit/>
          </a:bodyPr>
          <a:lstStyle/>
          <a:p>
            <a:r>
              <a:rPr lang="ja-JP" altLang="en-US" sz="1400" b="1" dirty="0"/>
              <a:t>　　　　 　＿ ＿</a:t>
            </a:r>
            <a:endParaRPr lang="en-US" altLang="ja-JP" sz="1400" b="1" dirty="0"/>
          </a:p>
          <a:p>
            <a:r>
              <a:rPr lang="ja-JP" altLang="en-US" sz="1400" b="1" dirty="0"/>
              <a:t>　　　／　　 　 　＼</a:t>
            </a:r>
          </a:p>
          <a:p>
            <a:r>
              <a:rPr lang="ja-JP" altLang="en-US" sz="1400" b="1" dirty="0"/>
              <a:t>　 ／　　─　 　 ─  ＼　 　</a:t>
            </a:r>
          </a:p>
          <a:p>
            <a:r>
              <a:rPr lang="ja-JP" altLang="en-US" sz="1400" b="1" dirty="0"/>
              <a:t>／ 　　 （●） 　（●） ＼　　</a:t>
            </a:r>
          </a:p>
          <a:p>
            <a:r>
              <a:rPr lang="en-US" altLang="ja-JP" sz="1400" b="1" dirty="0"/>
              <a:t>|</a:t>
            </a:r>
            <a:r>
              <a:rPr lang="ja-JP" altLang="en-US" sz="1400" b="1" dirty="0"/>
              <a:t>　 　　 　 （</a:t>
            </a:r>
            <a:r>
              <a:rPr lang="en-US" altLang="ja-JP" sz="1400" b="1" dirty="0"/>
              <a:t>__</a:t>
            </a:r>
            <a:r>
              <a:rPr lang="ja-JP" altLang="en-US" sz="1400" b="1" dirty="0"/>
              <a:t>人</a:t>
            </a:r>
            <a:r>
              <a:rPr lang="en-US" altLang="ja-JP" sz="1400" b="1" dirty="0"/>
              <a:t>__</a:t>
            </a:r>
            <a:r>
              <a:rPr lang="ja-JP" altLang="en-US" sz="1400" b="1" dirty="0"/>
              <a:t>）　 </a:t>
            </a:r>
            <a:r>
              <a:rPr lang="en-US" altLang="ja-JP" sz="1400" b="1" dirty="0"/>
              <a:t>|</a:t>
            </a:r>
            <a:r>
              <a:rPr lang="ja-JP" altLang="en-US" sz="1400" b="1" dirty="0"/>
              <a:t>　　</a:t>
            </a:r>
            <a:r>
              <a:rPr lang="ja-JP" altLang="en-US" sz="1400" b="1" dirty="0" smtClean="0"/>
              <a:t>仕様によってちがうんじゃない？</a:t>
            </a:r>
            <a:endParaRPr lang="ja-JP" altLang="en-US" sz="1400" b="1" dirty="0"/>
          </a:p>
          <a:p>
            <a:r>
              <a:rPr lang="en-US" altLang="ja-JP" sz="1400" b="1" dirty="0"/>
              <a:t>  /</a:t>
            </a:r>
            <a:r>
              <a:rPr lang="ja-JP" altLang="en-US" sz="1400" b="1" dirty="0"/>
              <a:t>　 　 　  ∩ノ ⊃　　／　　　</a:t>
            </a:r>
          </a:p>
          <a:p>
            <a:r>
              <a:rPr lang="en-US" altLang="ja-JP" sz="1400" b="1" dirty="0"/>
              <a:t>(</a:t>
            </a:r>
            <a:r>
              <a:rPr lang="ja-JP" altLang="en-US" sz="1400" b="1" dirty="0"/>
              <a:t>　 ＼　／ ＿ノ　</a:t>
            </a:r>
            <a:r>
              <a:rPr lang="en-US" altLang="ja-JP" sz="1400" b="1" dirty="0"/>
              <a:t>|</a:t>
            </a:r>
            <a:r>
              <a:rPr lang="ja-JP" altLang="en-US" sz="1400" b="1" dirty="0"/>
              <a:t>　 </a:t>
            </a:r>
            <a:r>
              <a:rPr lang="en-US" altLang="ja-JP" sz="1400" b="1" dirty="0"/>
              <a:t>|</a:t>
            </a:r>
            <a:r>
              <a:rPr lang="ja-JP" altLang="en-US" sz="1400" b="1" dirty="0"/>
              <a:t>　　</a:t>
            </a:r>
            <a:r>
              <a:rPr lang="ja-JP" altLang="en-US" sz="1400" b="1" dirty="0" smtClean="0"/>
              <a:t>    </a:t>
            </a:r>
            <a:endParaRPr lang="ja-JP" altLang="en-US" sz="1400" b="1" dirty="0"/>
          </a:p>
          <a:p>
            <a:r>
              <a:rPr lang="en-US" altLang="ja-JP" sz="1400" b="1" dirty="0"/>
              <a:t>.</a:t>
            </a:r>
            <a:r>
              <a:rPr lang="ja-JP" altLang="en-US" sz="1400" b="1" dirty="0"/>
              <a:t>＼　“　　／＿＿</a:t>
            </a:r>
            <a:r>
              <a:rPr lang="en-US" altLang="ja-JP" sz="1400" b="1" dirty="0"/>
              <a:t>|</a:t>
            </a:r>
            <a:r>
              <a:rPr lang="ja-JP" altLang="en-US" sz="1400" b="1" dirty="0"/>
              <a:t>　 </a:t>
            </a:r>
            <a:r>
              <a:rPr lang="en-US" altLang="ja-JP" sz="1400" b="1" dirty="0"/>
              <a:t>| </a:t>
            </a:r>
            <a:r>
              <a:rPr lang="ja-JP" altLang="en-US" sz="1400" b="1" dirty="0"/>
              <a:t>　　</a:t>
            </a:r>
          </a:p>
          <a:p>
            <a:r>
              <a:rPr lang="ja-JP" altLang="en-US" sz="1400" b="1" dirty="0"/>
              <a:t>　　＼ ／＿＿＿ ／ 　</a:t>
            </a:r>
          </a:p>
          <a:p>
            <a:endParaRPr lang="ja-JP" altLang="en-US" sz="1400" b="1" dirty="0"/>
          </a:p>
        </p:txBody>
      </p:sp>
      <p:sp>
        <p:nvSpPr>
          <p:cNvPr id="15" name="角丸四角形 14"/>
          <p:cNvSpPr/>
          <p:nvPr/>
        </p:nvSpPr>
        <p:spPr>
          <a:xfrm>
            <a:off x="2714612" y="3500438"/>
            <a:ext cx="2571768"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共通化できない？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ox(in)">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事象（イベント）って？</a:t>
            </a:r>
            <a:endParaRPr kumimoji="1" lang="ja-JP" altLang="en-US" sz="3600" dirty="0"/>
          </a:p>
        </p:txBody>
      </p:sp>
      <p:sp>
        <p:nvSpPr>
          <p:cNvPr id="3" name="コンテンツ プレースホルダ 2"/>
          <p:cNvSpPr>
            <a:spLocks noGrp="1"/>
          </p:cNvSpPr>
          <p:nvPr>
            <p:ph idx="1"/>
          </p:nvPr>
        </p:nvSpPr>
        <p:spPr>
          <a:xfrm>
            <a:off x="357158" y="1000108"/>
            <a:ext cx="8229600" cy="5073650"/>
          </a:xfrm>
        </p:spPr>
        <p:txBody>
          <a:bodyPr/>
          <a:lstStyle/>
          <a:p>
            <a:pPr>
              <a:buNone/>
            </a:pPr>
            <a:r>
              <a:rPr lang="ja-JP" altLang="en-US" sz="2400" b="1" dirty="0" smtClean="0"/>
              <a:t>関数呼び出し</a:t>
            </a:r>
            <a:endParaRPr lang="en-US" altLang="ja-JP" sz="2400" b="1" dirty="0" smtClean="0"/>
          </a:p>
          <a:p>
            <a:pPr>
              <a:buNone/>
            </a:pPr>
            <a:r>
              <a:rPr lang="ja-JP" altLang="en-US" sz="2400" b="1" dirty="0" smtClean="0"/>
              <a:t>ウィンドウメッセージ</a:t>
            </a:r>
            <a:endParaRPr lang="en-US" altLang="ja-JP" sz="2400" b="1" dirty="0" smtClean="0"/>
          </a:p>
          <a:p>
            <a:pPr>
              <a:buNone/>
            </a:pPr>
            <a:r>
              <a:rPr lang="ja-JP" altLang="en-US" sz="2400" b="1" dirty="0" smtClean="0"/>
              <a:t>シグナル</a:t>
            </a:r>
            <a:endParaRPr lang="en-US" altLang="ja-JP" sz="2400" b="1" dirty="0" smtClean="0"/>
          </a:p>
          <a:p>
            <a:pPr>
              <a:buNone/>
            </a:pPr>
            <a:r>
              <a:rPr lang="ja-JP" altLang="en-US" sz="2400" b="1" dirty="0" smtClean="0"/>
              <a:t>割り込み</a:t>
            </a:r>
            <a:endParaRPr lang="en-US" altLang="ja-JP" sz="2400" b="1" dirty="0" smtClean="0"/>
          </a:p>
          <a:p>
            <a:pPr>
              <a:buNone/>
            </a:pPr>
            <a:r>
              <a:rPr lang="ja-JP" altLang="en-US" sz="2400" b="1" dirty="0" smtClean="0"/>
              <a:t>ミューテックス</a:t>
            </a:r>
            <a:endParaRPr lang="en-US" altLang="ja-JP" sz="2400" b="1" dirty="0" smtClean="0"/>
          </a:p>
          <a:p>
            <a:pPr>
              <a:buNone/>
            </a:pPr>
            <a:r>
              <a:rPr lang="ja-JP" altLang="en-US" sz="2400" b="1" dirty="0" smtClean="0"/>
              <a:t>キュー</a:t>
            </a:r>
            <a:endParaRPr lang="en-US" altLang="ja-JP" sz="2400" b="1" dirty="0" smtClean="0"/>
          </a:p>
          <a:p>
            <a:pPr>
              <a:buNone/>
            </a:pPr>
            <a:r>
              <a:rPr lang="ja-JP" altLang="en-US" sz="2400" b="1" dirty="0" smtClean="0"/>
              <a:t>セマフォ</a:t>
            </a:r>
            <a:endParaRPr lang="en-US" altLang="ja-JP" sz="2400" b="1" dirty="0" smtClean="0"/>
          </a:p>
          <a:p>
            <a:pPr>
              <a:buNone/>
            </a:pPr>
            <a:r>
              <a:rPr lang="ja-JP" altLang="en-US" sz="2400" b="1" dirty="0" smtClean="0"/>
              <a:t>　　：</a:t>
            </a:r>
            <a:endParaRPr lang="en-US" altLang="ja-JP" sz="2400" b="1" dirty="0" smtClean="0"/>
          </a:p>
          <a:p>
            <a:pPr>
              <a:buNone/>
            </a:pPr>
            <a:r>
              <a:rPr lang="ja-JP" altLang="en-US" sz="2400" b="1" dirty="0" smtClean="0"/>
              <a:t>　　：</a:t>
            </a:r>
          </a:p>
        </p:txBody>
      </p:sp>
      <p:sp>
        <p:nvSpPr>
          <p:cNvPr id="5" name="角丸四角形吹き出し 4"/>
          <p:cNvSpPr/>
          <p:nvPr/>
        </p:nvSpPr>
        <p:spPr>
          <a:xfrm>
            <a:off x="3214678" y="3429000"/>
            <a:ext cx="3143272" cy="1143008"/>
          </a:xfrm>
          <a:prstGeom prst="wedgeRoundRectCallout">
            <a:avLst>
              <a:gd name="adj1" fmla="val -82296"/>
              <a:gd name="adj2" fmla="val -79920"/>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通知すべき相手</a:t>
            </a:r>
            <a:endParaRPr kumimoji="1" lang="ja-JP" altLang="en-US" sz="1600" dirty="0">
              <a:solidFill>
                <a:schemeClr val="tx1"/>
              </a:solidFill>
            </a:endParaRPr>
          </a:p>
        </p:txBody>
      </p:sp>
      <p:sp>
        <p:nvSpPr>
          <p:cNvPr id="6" name="角丸四角形吹き出し 5"/>
          <p:cNvSpPr/>
          <p:nvPr/>
        </p:nvSpPr>
        <p:spPr>
          <a:xfrm>
            <a:off x="4071934" y="1000108"/>
            <a:ext cx="3143272" cy="1143008"/>
          </a:xfrm>
          <a:prstGeom prst="wedgeRoundRectCallout">
            <a:avLst>
              <a:gd name="adj1" fmla="val -79064"/>
              <a:gd name="adj2" fmla="val -32936"/>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通知する内容</a:t>
            </a:r>
            <a:endParaRPr kumimoji="1" lang="ja-JP" altLang="en-US" sz="1600" dirty="0">
              <a:solidFill>
                <a:schemeClr val="tx1"/>
              </a:solidFill>
            </a:endParaRPr>
          </a:p>
        </p:txBody>
      </p:sp>
      <p:sp>
        <p:nvSpPr>
          <p:cNvPr id="7" name="角丸四角形吹き出し 6"/>
          <p:cNvSpPr/>
          <p:nvPr/>
        </p:nvSpPr>
        <p:spPr>
          <a:xfrm>
            <a:off x="3714744" y="2214554"/>
            <a:ext cx="3143272" cy="1143008"/>
          </a:xfrm>
          <a:prstGeom prst="wedgeRoundRectCallout">
            <a:avLst>
              <a:gd name="adj1" fmla="val -80449"/>
              <a:gd name="adj2" fmla="val -60872"/>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通知する方法</a:t>
            </a:r>
            <a:endParaRPr kumimoji="1" lang="ja-JP" altLang="en-US" sz="1600" dirty="0">
              <a:solidFill>
                <a:schemeClr val="tx1"/>
              </a:solidFill>
            </a:endParaRPr>
          </a:p>
        </p:txBody>
      </p:sp>
      <p:sp>
        <p:nvSpPr>
          <p:cNvPr id="8" name="角丸四角形吹き出し 7"/>
          <p:cNvSpPr/>
          <p:nvPr/>
        </p:nvSpPr>
        <p:spPr>
          <a:xfrm>
            <a:off x="1428728" y="4643446"/>
            <a:ext cx="3143272" cy="1143008"/>
          </a:xfrm>
          <a:prstGeom prst="wedgeRoundRectCallout">
            <a:avLst>
              <a:gd name="adj1" fmla="val -42584"/>
              <a:gd name="adj2" fmla="val -151031"/>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受け取る方法</a:t>
            </a:r>
            <a:endParaRPr kumimoji="1" lang="ja-JP" altLang="en-US" sz="1600" dirty="0">
              <a:solidFill>
                <a:schemeClr val="tx1"/>
              </a:solidFill>
            </a:endParaRPr>
          </a:p>
        </p:txBody>
      </p:sp>
      <p:sp>
        <p:nvSpPr>
          <p:cNvPr id="9" name="角丸四角形 8"/>
          <p:cNvSpPr/>
          <p:nvPr/>
        </p:nvSpPr>
        <p:spPr>
          <a:xfrm>
            <a:off x="4643438" y="4429132"/>
            <a:ext cx="3929090" cy="1571636"/>
          </a:xfrm>
          <a:prstGeom prst="roundRect">
            <a:avLst/>
          </a:prstGeom>
          <a:solidFill>
            <a:srgbClr val="FFFF9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設計仕様にあわせて</a:t>
            </a:r>
            <a:endParaRPr kumimoji="1" lang="en-US" altLang="ja-JP" sz="2400" b="1" dirty="0" smtClean="0">
              <a:solidFill>
                <a:schemeClr val="tx1"/>
              </a:solidFill>
            </a:endParaRPr>
          </a:p>
          <a:p>
            <a:pPr algn="ctr"/>
            <a:r>
              <a:rPr lang="ja-JP" altLang="en-US" sz="2400" b="1" dirty="0" smtClean="0">
                <a:solidFill>
                  <a:schemeClr val="tx1"/>
                </a:solidFill>
              </a:rPr>
              <a:t>個別に実装される</a:t>
            </a:r>
            <a:endParaRPr kumimoji="1" lang="ja-JP" altLang="en-US" sz="24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43438" y="928670"/>
            <a:ext cx="3857652"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dirty="0" smtClean="0">
                <a:solidFill>
                  <a:schemeClr val="tx1"/>
                </a:solidFill>
              </a:rPr>
              <a:t>受取</a:t>
            </a:r>
            <a:r>
              <a:rPr kumimoji="1" lang="ja-JP" altLang="en-US" dirty="0" smtClean="0">
                <a:solidFill>
                  <a:schemeClr val="tx1"/>
                </a:solidFill>
              </a:rPr>
              <a:t>側のクラス</a:t>
            </a:r>
            <a:endParaRPr kumimoji="1" lang="en-US" altLang="ja-JP" dirty="0" smtClean="0">
              <a:solidFill>
                <a:schemeClr val="tx1"/>
              </a:solidFill>
            </a:endParaRPr>
          </a:p>
          <a:p>
            <a:pPr algn="ctr"/>
            <a:r>
              <a:rPr lang="ja-JP" altLang="en-US" dirty="0" smtClean="0">
                <a:solidFill>
                  <a:schemeClr val="tx1"/>
                </a:solidFill>
              </a:rPr>
              <a:t>（観察者）</a:t>
            </a:r>
            <a:endParaRPr kumimoji="1" lang="ja-JP" altLang="en-US" dirty="0" smtClean="0">
              <a:solidFill>
                <a:schemeClr val="tx1"/>
              </a:solidFill>
            </a:endParaRPr>
          </a:p>
        </p:txBody>
      </p:sp>
      <p:sp>
        <p:nvSpPr>
          <p:cNvPr id="15" name="角丸四角形 14"/>
          <p:cNvSpPr/>
          <p:nvPr/>
        </p:nvSpPr>
        <p:spPr>
          <a:xfrm>
            <a:off x="642910" y="928670"/>
            <a:ext cx="3929090"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smtClean="0">
                <a:solidFill>
                  <a:schemeClr val="tx1"/>
                </a:solidFill>
              </a:rPr>
              <a:t>通知側のクラス</a:t>
            </a:r>
            <a:endParaRPr kumimoji="1" lang="en-US" altLang="ja-JP" dirty="0" smtClean="0">
              <a:solidFill>
                <a:schemeClr val="tx1"/>
              </a:solidFill>
            </a:endParaRPr>
          </a:p>
          <a:p>
            <a:pPr algn="ctr"/>
            <a:r>
              <a:rPr lang="ja-JP" altLang="en-US" dirty="0" smtClean="0">
                <a:solidFill>
                  <a:schemeClr val="tx1"/>
                </a:solidFill>
              </a:rPr>
              <a:t>（通知者）</a:t>
            </a:r>
            <a:endParaRPr kumimoji="1" lang="ja-JP" altLang="en-US" dirty="0" smtClean="0">
              <a:solidFill>
                <a:schemeClr val="tx1"/>
              </a:solidFill>
            </a:endParaRPr>
          </a:p>
        </p:txBody>
      </p:sp>
      <p:sp>
        <p:nvSpPr>
          <p:cNvPr id="2" name="タイトル 1"/>
          <p:cNvSpPr>
            <a:spLocks noGrp="1"/>
          </p:cNvSpPr>
          <p:nvPr>
            <p:ph type="title"/>
          </p:nvPr>
        </p:nvSpPr>
        <p:spPr/>
        <p:txBody>
          <a:bodyPr/>
          <a:lstStyle/>
          <a:p>
            <a:r>
              <a:rPr lang="ja-JP" altLang="en-US" sz="3600" dirty="0" smtClean="0"/>
              <a:t>要素の考察</a:t>
            </a:r>
            <a:endParaRPr kumimoji="1" lang="ja-JP" altLang="en-US" sz="3600" dirty="0"/>
          </a:p>
        </p:txBody>
      </p:sp>
      <p:sp>
        <p:nvSpPr>
          <p:cNvPr id="6" name="角丸四角形 5"/>
          <p:cNvSpPr/>
          <p:nvPr/>
        </p:nvSpPr>
        <p:spPr>
          <a:xfrm>
            <a:off x="3714744" y="1500174"/>
            <a:ext cx="1785950" cy="857256"/>
          </a:xfrm>
          <a:prstGeom prst="roundRect">
            <a:avLst/>
          </a:prstGeom>
          <a:solidFill>
            <a:srgbClr val="FFDCB9">
              <a:alpha val="77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通知</a:t>
            </a:r>
            <a:r>
              <a:rPr lang="ja-JP" altLang="en-US" dirty="0" smtClean="0">
                <a:solidFill>
                  <a:schemeClr val="tx1"/>
                </a:solidFill>
              </a:rPr>
              <a:t>情報</a:t>
            </a:r>
            <a:endParaRPr kumimoji="1" lang="ja-JP" altLang="en-US" dirty="0" smtClean="0">
              <a:solidFill>
                <a:schemeClr val="tx1"/>
              </a:solidFill>
            </a:endParaRPr>
          </a:p>
        </p:txBody>
      </p:sp>
      <p:sp>
        <p:nvSpPr>
          <p:cNvPr id="7" name="角丸四角形 6"/>
          <p:cNvSpPr/>
          <p:nvPr/>
        </p:nvSpPr>
        <p:spPr>
          <a:xfrm>
            <a:off x="1285852" y="2428868"/>
            <a:ext cx="1857388"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通知方法</a:t>
            </a:r>
          </a:p>
        </p:txBody>
      </p:sp>
      <p:sp>
        <p:nvSpPr>
          <p:cNvPr id="8" name="角丸四角形 7"/>
          <p:cNvSpPr/>
          <p:nvPr/>
        </p:nvSpPr>
        <p:spPr>
          <a:xfrm>
            <a:off x="2357422" y="40005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	</a:t>
            </a:r>
            <a:endParaRPr kumimoji="1" lang="ja-JP" altLang="en-US" dirty="0" smtClean="0">
              <a:solidFill>
                <a:schemeClr val="tx1"/>
              </a:solidFill>
            </a:endParaRPr>
          </a:p>
        </p:txBody>
      </p:sp>
      <p:sp>
        <p:nvSpPr>
          <p:cNvPr id="9" name="角丸四角形 8"/>
          <p:cNvSpPr/>
          <p:nvPr/>
        </p:nvSpPr>
        <p:spPr>
          <a:xfrm>
            <a:off x="2509822" y="41529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角丸四角形 9"/>
          <p:cNvSpPr/>
          <p:nvPr/>
        </p:nvSpPr>
        <p:spPr>
          <a:xfrm>
            <a:off x="2662222" y="43053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 name="角丸四角形 10"/>
          <p:cNvSpPr/>
          <p:nvPr/>
        </p:nvSpPr>
        <p:spPr>
          <a:xfrm>
            <a:off x="2814622" y="4457704"/>
            <a:ext cx="1643074" cy="785818"/>
          </a:xfrm>
          <a:prstGeom prst="roundRect">
            <a:avLst/>
          </a:prstGeom>
          <a:solidFill>
            <a:srgbClr val="FFDCB9">
              <a:alpha val="9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通知先</a:t>
            </a:r>
          </a:p>
        </p:txBody>
      </p:sp>
      <p:sp>
        <p:nvSpPr>
          <p:cNvPr id="12" name="角丸四角形 11"/>
          <p:cNvSpPr/>
          <p:nvPr/>
        </p:nvSpPr>
        <p:spPr>
          <a:xfrm>
            <a:off x="5929322" y="3000372"/>
            <a:ext cx="1857388"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受取</a:t>
            </a:r>
            <a:r>
              <a:rPr kumimoji="1" lang="ja-JP" altLang="en-US" dirty="0" smtClean="0">
                <a:solidFill>
                  <a:schemeClr val="tx1"/>
                </a:solidFill>
              </a:rPr>
              <a:t>方法</a:t>
            </a:r>
          </a:p>
        </p:txBody>
      </p:sp>
      <p:sp>
        <p:nvSpPr>
          <p:cNvPr id="14" name="テキスト ボックス 13"/>
          <p:cNvSpPr txBox="1"/>
          <p:nvPr/>
        </p:nvSpPr>
        <p:spPr>
          <a:xfrm>
            <a:off x="5357818" y="4429132"/>
            <a:ext cx="3214710" cy="1428760"/>
          </a:xfrm>
          <a:prstGeom prst="rect">
            <a:avLst/>
          </a:prstGeom>
          <a:noFill/>
        </p:spPr>
        <p:txBody>
          <a:bodyPr wrap="square">
            <a:spAutoFit/>
          </a:bodyPr>
          <a:lstStyle/>
          <a:p>
            <a:pPr>
              <a:defRPr/>
            </a:pPr>
            <a:r>
              <a:rPr lang="ja-JP" altLang="en-US" sz="1200" b="1" dirty="0">
                <a:latin typeface="+mn-ea"/>
                <a:ea typeface="+mn-ea"/>
              </a:rPr>
              <a:t>　 　　　／⌒　　⌒＼　　　　　　</a:t>
            </a:r>
          </a:p>
          <a:p>
            <a:pPr>
              <a:defRPr/>
            </a:pPr>
            <a:r>
              <a:rPr lang="ja-JP" altLang="en-US" sz="1200" b="1" dirty="0">
                <a:latin typeface="+mn-ea"/>
                <a:ea typeface="+mn-ea"/>
              </a:rPr>
              <a:t>　　　／（ ●） 　（●） ＼　　　</a:t>
            </a:r>
            <a:r>
              <a:rPr lang="ja-JP" altLang="en-US" sz="1200" b="1" dirty="0" smtClean="0">
                <a:latin typeface="+mn-ea"/>
                <a:ea typeface="+mn-ea"/>
              </a:rPr>
              <a:t>けっこう単純？</a:t>
            </a:r>
            <a:endParaRPr lang="ja-JP" altLang="en-US" sz="1200" b="1" dirty="0">
              <a:latin typeface="+mn-ea"/>
              <a:ea typeface="+mn-ea"/>
            </a:endParaRP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a:t>
            </a:r>
            <a:r>
              <a:rPr lang="en-US" altLang="ja-JP" sz="1200" b="1" dirty="0">
                <a:latin typeface="+mn-ea"/>
                <a:ea typeface="+mn-ea"/>
              </a:rPr>
              <a:t>::::: </a:t>
            </a: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|r┬-|</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a:t>
            </a:r>
          </a:p>
          <a:p>
            <a:pPr>
              <a:defRPr/>
            </a:pPr>
            <a:endParaRPr lang="ja-JP" altLang="en-US" sz="1200" b="1" dirty="0">
              <a:latin typeface="+mn-ea"/>
              <a:ea typeface="+mn-ea"/>
            </a:endParaRP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4643438" y="928670"/>
            <a:ext cx="3857652"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dirty="0" smtClean="0">
                <a:solidFill>
                  <a:schemeClr val="tx1"/>
                </a:solidFill>
              </a:rPr>
              <a:t>受取</a:t>
            </a:r>
            <a:r>
              <a:rPr kumimoji="1" lang="ja-JP" altLang="en-US" dirty="0" smtClean="0">
                <a:solidFill>
                  <a:schemeClr val="tx1"/>
                </a:solidFill>
              </a:rPr>
              <a:t>側のクラス</a:t>
            </a:r>
            <a:endParaRPr kumimoji="1" lang="en-US" altLang="ja-JP" dirty="0" smtClean="0">
              <a:solidFill>
                <a:schemeClr val="tx1"/>
              </a:solidFill>
            </a:endParaRPr>
          </a:p>
          <a:p>
            <a:pPr algn="ctr"/>
            <a:r>
              <a:rPr lang="ja-JP" altLang="en-US" dirty="0" smtClean="0">
                <a:solidFill>
                  <a:schemeClr val="tx1"/>
                </a:solidFill>
              </a:rPr>
              <a:t>（観察者）</a:t>
            </a:r>
            <a:endParaRPr kumimoji="1" lang="ja-JP" altLang="en-US" dirty="0" smtClean="0">
              <a:solidFill>
                <a:schemeClr val="tx1"/>
              </a:solidFill>
            </a:endParaRPr>
          </a:p>
        </p:txBody>
      </p:sp>
      <p:sp>
        <p:nvSpPr>
          <p:cNvPr id="16" name="角丸四角形 15"/>
          <p:cNvSpPr/>
          <p:nvPr/>
        </p:nvSpPr>
        <p:spPr>
          <a:xfrm>
            <a:off x="642910" y="928670"/>
            <a:ext cx="3929090"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smtClean="0">
                <a:solidFill>
                  <a:schemeClr val="tx1"/>
                </a:solidFill>
              </a:rPr>
              <a:t>通知側のクラス</a:t>
            </a:r>
          </a:p>
        </p:txBody>
      </p:sp>
      <p:sp>
        <p:nvSpPr>
          <p:cNvPr id="2" name="タイトル 1"/>
          <p:cNvSpPr>
            <a:spLocks noGrp="1"/>
          </p:cNvSpPr>
          <p:nvPr>
            <p:ph type="title"/>
          </p:nvPr>
        </p:nvSpPr>
        <p:spPr/>
        <p:txBody>
          <a:bodyPr/>
          <a:lstStyle/>
          <a:p>
            <a:r>
              <a:rPr kumimoji="1" lang="ja-JP" altLang="en-US" sz="3600" dirty="0" smtClean="0"/>
              <a:t>オブザーバ（観察者） パターン</a:t>
            </a:r>
            <a:endParaRPr kumimoji="1" lang="ja-JP" altLang="en-US" sz="3600" dirty="0"/>
          </a:p>
        </p:txBody>
      </p:sp>
      <p:sp>
        <p:nvSpPr>
          <p:cNvPr id="6" name="角丸四角形 5"/>
          <p:cNvSpPr/>
          <p:nvPr/>
        </p:nvSpPr>
        <p:spPr>
          <a:xfrm>
            <a:off x="3714744" y="1500174"/>
            <a:ext cx="1785950" cy="857256"/>
          </a:xfrm>
          <a:prstGeom prst="roundRect">
            <a:avLst/>
          </a:prstGeom>
          <a:solidFill>
            <a:srgbClr val="FFDCB9">
              <a:alpha val="9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Observable</a:t>
            </a:r>
          </a:p>
          <a:p>
            <a:pPr algn="ctr"/>
            <a:r>
              <a:rPr lang="ja-JP" altLang="en-US" dirty="0" smtClean="0">
                <a:solidFill>
                  <a:schemeClr val="tx1"/>
                </a:solidFill>
              </a:rPr>
              <a:t>（通知情報）</a:t>
            </a:r>
            <a:endParaRPr kumimoji="1" lang="ja-JP" altLang="en-US" dirty="0" smtClean="0">
              <a:solidFill>
                <a:schemeClr val="tx1"/>
              </a:solidFill>
            </a:endParaRPr>
          </a:p>
        </p:txBody>
      </p:sp>
      <p:sp>
        <p:nvSpPr>
          <p:cNvPr id="7" name="角丸四角形 6"/>
          <p:cNvSpPr/>
          <p:nvPr/>
        </p:nvSpPr>
        <p:spPr>
          <a:xfrm>
            <a:off x="1285852" y="2428868"/>
            <a:ext cx="1857388"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Notify()</a:t>
            </a:r>
          </a:p>
          <a:p>
            <a:pPr algn="ctr"/>
            <a:r>
              <a:rPr lang="ja-JP" altLang="en-US" dirty="0" smtClean="0">
                <a:solidFill>
                  <a:schemeClr val="tx1"/>
                </a:solidFill>
              </a:rPr>
              <a:t>（通知方法）</a:t>
            </a:r>
            <a:endParaRPr kumimoji="1" lang="ja-JP" altLang="en-US" dirty="0" smtClean="0">
              <a:solidFill>
                <a:schemeClr val="tx1"/>
              </a:solidFill>
            </a:endParaRPr>
          </a:p>
        </p:txBody>
      </p:sp>
      <p:sp>
        <p:nvSpPr>
          <p:cNvPr id="8" name="角丸四角形 7"/>
          <p:cNvSpPr/>
          <p:nvPr/>
        </p:nvSpPr>
        <p:spPr>
          <a:xfrm>
            <a:off x="2357422" y="40005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	</a:t>
            </a:r>
            <a:endParaRPr kumimoji="1" lang="ja-JP" altLang="en-US" dirty="0" smtClean="0">
              <a:solidFill>
                <a:schemeClr val="tx1"/>
              </a:solidFill>
            </a:endParaRPr>
          </a:p>
        </p:txBody>
      </p:sp>
      <p:sp>
        <p:nvSpPr>
          <p:cNvPr id="9" name="角丸四角形 8"/>
          <p:cNvSpPr/>
          <p:nvPr/>
        </p:nvSpPr>
        <p:spPr>
          <a:xfrm>
            <a:off x="2509822" y="41529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角丸四角形 9"/>
          <p:cNvSpPr/>
          <p:nvPr/>
        </p:nvSpPr>
        <p:spPr>
          <a:xfrm>
            <a:off x="2662222" y="43053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 name="角丸四角形 10"/>
          <p:cNvSpPr/>
          <p:nvPr/>
        </p:nvSpPr>
        <p:spPr>
          <a:xfrm>
            <a:off x="2814622" y="4457704"/>
            <a:ext cx="1643074" cy="785818"/>
          </a:xfrm>
          <a:prstGeom prst="roundRect">
            <a:avLst/>
          </a:prstGeom>
          <a:solidFill>
            <a:srgbClr val="FFDCB9">
              <a:alpha val="9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Observers</a:t>
            </a:r>
          </a:p>
          <a:p>
            <a:pPr algn="ctr"/>
            <a:r>
              <a:rPr lang="ja-JP" altLang="en-US" dirty="0" smtClean="0">
                <a:solidFill>
                  <a:schemeClr val="tx1"/>
                </a:solidFill>
              </a:rPr>
              <a:t>（通知先）</a:t>
            </a:r>
            <a:endParaRPr kumimoji="1" lang="ja-JP" altLang="en-US" dirty="0" smtClean="0">
              <a:solidFill>
                <a:schemeClr val="tx1"/>
              </a:solidFill>
            </a:endParaRPr>
          </a:p>
        </p:txBody>
      </p:sp>
      <p:sp>
        <p:nvSpPr>
          <p:cNvPr id="12" name="角丸四角形 11"/>
          <p:cNvSpPr/>
          <p:nvPr/>
        </p:nvSpPr>
        <p:spPr>
          <a:xfrm>
            <a:off x="5929322" y="3000372"/>
            <a:ext cx="1857388"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OnNotify</a:t>
            </a:r>
            <a:r>
              <a:rPr lang="en-US" altLang="ja-JP" dirty="0" smtClean="0">
                <a:solidFill>
                  <a:schemeClr val="tx1"/>
                </a:solidFill>
              </a:rPr>
              <a:t>()</a:t>
            </a:r>
          </a:p>
          <a:p>
            <a:pPr algn="ctr"/>
            <a:r>
              <a:rPr lang="ja-JP" altLang="en-US" dirty="0" smtClean="0">
                <a:solidFill>
                  <a:schemeClr val="tx1"/>
                </a:solidFill>
              </a:rPr>
              <a:t>（受取方法）</a:t>
            </a:r>
            <a:endParaRPr kumimoji="1" lang="ja-JP" altLang="en-US" dirty="0" smtClean="0">
              <a:solidFill>
                <a:schemeClr val="tx1"/>
              </a:solidFill>
            </a:endParaRPr>
          </a:p>
        </p:txBody>
      </p:sp>
      <p:sp>
        <p:nvSpPr>
          <p:cNvPr id="13" name="テキスト ボックス 3"/>
          <p:cNvSpPr txBox="1">
            <a:spLocks noChangeArrowheads="1"/>
          </p:cNvSpPr>
          <p:nvPr/>
        </p:nvSpPr>
        <p:spPr bwMode="auto">
          <a:xfrm>
            <a:off x="6072198" y="4071942"/>
            <a:ext cx="2286049"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r>
              <a:rPr lang="ja-JP" altLang="en-US" sz="1200" dirty="0" smtClean="0"/>
              <a:t>宇宙語</a:t>
            </a:r>
            <a:r>
              <a:rPr lang="ja-JP" altLang="en-US" sz="1200" dirty="0"/>
              <a:t>　</a:t>
            </a:r>
          </a:p>
          <a:p>
            <a:r>
              <a:rPr lang="en-US" altLang="ja-JP" sz="1200" dirty="0"/>
              <a:t>  /</a:t>
            </a:r>
            <a:r>
              <a:rPr lang="ja-JP" altLang="en-US" sz="1200" dirty="0"/>
              <a:t>　 　 　  ∩ノ ⊃　　／　</a:t>
            </a:r>
            <a:r>
              <a:rPr lang="ja-JP" altLang="en-US" sz="1200" dirty="0" smtClean="0"/>
              <a:t>・・・・？</a:t>
            </a:r>
            <a:r>
              <a:rPr lang="ja-JP" altLang="en-US" sz="1200" dirty="0"/>
              <a:t>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通知</a:t>
            </a:r>
            <a:r>
              <a:rPr lang="ja-JP" altLang="en-US" sz="3600" dirty="0" smtClean="0"/>
              <a:t>情報</a:t>
            </a:r>
            <a:r>
              <a:rPr kumimoji="1" lang="ja-JP" altLang="en-US" sz="3600" dirty="0" smtClean="0"/>
              <a:t>の基底クラス</a:t>
            </a:r>
            <a:endParaRPr kumimoji="1" lang="ja-JP" altLang="en-US" sz="3600" dirty="0"/>
          </a:p>
        </p:txBody>
      </p:sp>
      <p:sp>
        <p:nvSpPr>
          <p:cNvPr id="3" name="コンテンツ プレースホルダ 2"/>
          <p:cNvSpPr>
            <a:spLocks noGrp="1"/>
          </p:cNvSpPr>
          <p:nvPr>
            <p:ph idx="1"/>
          </p:nvPr>
        </p:nvSpPr>
        <p:spPr>
          <a:xfrm>
            <a:off x="500034" y="928670"/>
            <a:ext cx="7715304" cy="1928826"/>
          </a:xfrm>
        </p:spPr>
        <p:txBody>
          <a:bodyPr/>
          <a:lstStyle/>
          <a:p>
            <a:pPr>
              <a:buNone/>
            </a:pPr>
            <a:r>
              <a:rPr kumimoji="1" lang="en-US" altLang="ja-JP" sz="1600" dirty="0" smtClean="0">
                <a:solidFill>
                  <a:srgbClr val="0070C0"/>
                </a:solidFill>
              </a:rPr>
              <a:t>class Observable</a:t>
            </a:r>
          </a:p>
          <a:p>
            <a:pPr>
              <a:buNone/>
            </a:pPr>
            <a:r>
              <a:rPr lang="en-US" altLang="ja-JP" sz="1600" dirty="0" smtClean="0"/>
              <a:t>{</a:t>
            </a:r>
          </a:p>
          <a:p>
            <a:pPr>
              <a:buNone/>
            </a:pPr>
            <a:r>
              <a:rPr lang="en-US" altLang="ja-JP" sz="1600" dirty="0" smtClean="0"/>
              <a:t>public:</a:t>
            </a:r>
          </a:p>
          <a:p>
            <a:pPr>
              <a:buNone/>
            </a:pPr>
            <a:r>
              <a:rPr lang="en-US" altLang="ja-JP" sz="1600" dirty="0" smtClean="0"/>
              <a:t>    Observable</a:t>
            </a:r>
            <a:r>
              <a:rPr lang="en-US" altLang="ja-JP" sz="1600" dirty="0" smtClean="0"/>
              <a:t>(){ }</a:t>
            </a:r>
            <a:endParaRPr lang="en-US" altLang="ja-JP" sz="1600" dirty="0" smtClean="0"/>
          </a:p>
          <a:p>
            <a:pPr>
              <a:buNone/>
            </a:pPr>
            <a:r>
              <a:rPr lang="en-US" altLang="ja-JP" sz="1600" dirty="0" smtClean="0"/>
              <a:t>    virtual ~Observable</a:t>
            </a:r>
            <a:r>
              <a:rPr lang="en-US" altLang="ja-JP" sz="1600" dirty="0" smtClean="0"/>
              <a:t>(){}</a:t>
            </a:r>
            <a:endParaRPr lang="en-US" altLang="ja-JP" sz="1600" dirty="0" smtClean="0"/>
          </a:p>
          <a:p>
            <a:pPr>
              <a:buNone/>
            </a:pPr>
            <a:r>
              <a:rPr kumimoji="1" lang="en-US" altLang="ja-JP" sz="1600" dirty="0" smtClean="0"/>
              <a:t>};</a:t>
            </a:r>
            <a:endParaRPr kumimoji="1" lang="ja-JP" altLang="en-US" sz="1600" dirty="0"/>
          </a:p>
        </p:txBody>
      </p:sp>
      <p:sp>
        <p:nvSpPr>
          <p:cNvPr id="4" name="角丸四角形吹き出し 3"/>
          <p:cNvSpPr/>
          <p:nvPr/>
        </p:nvSpPr>
        <p:spPr>
          <a:xfrm>
            <a:off x="3071802" y="2500306"/>
            <a:ext cx="5429288" cy="1428760"/>
          </a:xfrm>
          <a:prstGeom prst="wedgeRoundRectCallout">
            <a:avLst>
              <a:gd name="adj1" fmla="val -56389"/>
              <a:gd name="adj2" fmla="val -82338"/>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クラス間の通信情報は、仕様ごとに異なる。</a:t>
            </a:r>
            <a:endParaRPr kumimoji="1" lang="en-US" altLang="ja-JP" dirty="0" smtClean="0">
              <a:solidFill>
                <a:schemeClr val="tx1"/>
              </a:solidFill>
            </a:endParaRPr>
          </a:p>
          <a:p>
            <a:r>
              <a:rPr lang="ja-JP" altLang="en-US" dirty="0" smtClean="0">
                <a:solidFill>
                  <a:schemeClr val="tx1"/>
                </a:solidFill>
              </a:rPr>
              <a:t>基底クラスでは、実体を持たないクラスとして定義。</a:t>
            </a:r>
            <a:endParaRPr kumimoji="1" lang="ja-JP" altLang="en-US" dirty="0" smtClean="0">
              <a:solidFill>
                <a:schemeClr val="tx1"/>
              </a:solidFill>
            </a:endParaRPr>
          </a:p>
        </p:txBody>
      </p:sp>
      <p:sp>
        <p:nvSpPr>
          <p:cNvPr id="5" name="テキスト ボックス 4"/>
          <p:cNvSpPr txBox="1"/>
          <p:nvPr/>
        </p:nvSpPr>
        <p:spPr>
          <a:xfrm>
            <a:off x="571472" y="4000504"/>
            <a:ext cx="4572032" cy="1815882"/>
          </a:xfrm>
          <a:prstGeom prst="rect">
            <a:avLst/>
          </a:prstGeom>
          <a:noFill/>
        </p:spPr>
        <p:txBody>
          <a:bodyPr wrap="square">
            <a:spAutoFit/>
          </a:bodyPr>
          <a:lstStyle/>
          <a:p>
            <a:pPr>
              <a:defRPr/>
            </a:pPr>
            <a:r>
              <a:rPr lang="ja-JP" altLang="en-US" sz="1600" b="1" dirty="0">
                <a:latin typeface="+mn-ea"/>
                <a:ea typeface="+mn-ea"/>
              </a:rPr>
              <a:t>　 　　　／⌒　　⌒＼　　　　　　</a:t>
            </a:r>
          </a:p>
          <a:p>
            <a:pPr>
              <a:defRPr/>
            </a:pPr>
            <a:r>
              <a:rPr lang="ja-JP" altLang="en-US" sz="1600" b="1" dirty="0">
                <a:latin typeface="+mn-ea"/>
                <a:ea typeface="+mn-ea"/>
              </a:rPr>
              <a:t>　　　／（ ●） 　（●） ＼　　　</a:t>
            </a:r>
            <a:r>
              <a:rPr lang="ja-JP" altLang="en-US" sz="1600" b="1" dirty="0" smtClean="0">
                <a:latin typeface="+mn-ea"/>
                <a:ea typeface="+mn-ea"/>
              </a:rPr>
              <a:t>からっぽ！？</a:t>
            </a:r>
            <a:endParaRPr lang="ja-JP" altLang="en-US" sz="1600" b="1" dirty="0">
              <a:latin typeface="+mn-ea"/>
              <a:ea typeface="+mn-ea"/>
            </a:endParaRP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a:t>
            </a:r>
            <a:r>
              <a:rPr lang="en-US" altLang="ja-JP" sz="1600" b="1" dirty="0">
                <a:latin typeface="+mn-ea"/>
                <a:ea typeface="+mn-ea"/>
              </a:rPr>
              <a:t>::::: </a:t>
            </a:r>
            <a:r>
              <a:rPr lang="ja-JP" altLang="en-US" sz="1600" b="1" dirty="0">
                <a:latin typeface="+mn-ea"/>
                <a:ea typeface="+mn-ea"/>
              </a:rPr>
              <a:t>＼ 　　</a:t>
            </a: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|r┬-|</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ja-JP" altLang="en-US" sz="1600" b="1" dirty="0">
                <a:latin typeface="+mn-ea"/>
                <a:ea typeface="+mn-ea"/>
              </a:rPr>
              <a:t>　 ＼ 　　 　 </a:t>
            </a:r>
            <a:r>
              <a:rPr lang="en-US" altLang="ja-JP" sz="1600" b="1" dirty="0">
                <a:latin typeface="+mn-ea"/>
                <a:ea typeface="+mn-ea"/>
              </a:rPr>
              <a:t>`</a:t>
            </a:r>
            <a:r>
              <a:rPr lang="ja-JP" altLang="en-US" sz="1600" b="1" dirty="0" err="1">
                <a:latin typeface="+mn-ea"/>
                <a:ea typeface="+mn-ea"/>
              </a:rPr>
              <a:t>ー</a:t>
            </a:r>
            <a:r>
              <a:rPr lang="en-US" altLang="ja-JP" sz="1600" b="1" dirty="0">
                <a:latin typeface="+mn-ea"/>
                <a:ea typeface="+mn-ea"/>
              </a:rPr>
              <a:t>'´ </a:t>
            </a:r>
            <a:r>
              <a:rPr lang="ja-JP" altLang="en-US" sz="1600" b="1" dirty="0">
                <a:latin typeface="+mn-ea"/>
                <a:ea typeface="+mn-ea"/>
              </a:rPr>
              <a:t>　 　 ／</a:t>
            </a:r>
          </a:p>
          <a:p>
            <a:pPr>
              <a:defRPr/>
            </a:pPr>
            <a:endParaRPr lang="ja-JP" altLang="en-US" sz="1600" b="1" dirty="0">
              <a:latin typeface="+mn-ea"/>
              <a:ea typeface="+mn-ea"/>
            </a:endParaRPr>
          </a:p>
          <a:p>
            <a:pPr>
              <a:defRPr/>
            </a:pPr>
            <a:endParaRPr lang="ja-JP" altLang="en-US" sz="1600" b="1" dirty="0">
              <a:latin typeface="+mn-ea"/>
              <a:ea typeface="+mn-ea"/>
            </a:endParaRPr>
          </a:p>
        </p:txBody>
      </p:sp>
      <p:sp>
        <p:nvSpPr>
          <p:cNvPr id="6" name="角丸四角形吹き出し 5"/>
          <p:cNvSpPr/>
          <p:nvPr/>
        </p:nvSpPr>
        <p:spPr>
          <a:xfrm>
            <a:off x="5072066" y="1000108"/>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Observable.h</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観察者の基底クラス</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#include "</a:t>
            </a:r>
            <a:r>
              <a:rPr lang="en-US" altLang="ja-JP" sz="1600" dirty="0" err="1" smtClean="0"/>
              <a:t>Observable.h</a:t>
            </a:r>
            <a:r>
              <a:rPr lang="en-US" altLang="ja-JP" sz="1600" dirty="0" smtClean="0"/>
              <a:t>"</a:t>
            </a:r>
          </a:p>
          <a:p>
            <a:pPr>
              <a:buNone/>
            </a:pPr>
            <a:endParaRPr lang="ja-JP" altLang="en-US" sz="1600" dirty="0" smtClean="0"/>
          </a:p>
          <a:p>
            <a:pPr>
              <a:buNone/>
            </a:pPr>
            <a:r>
              <a:rPr lang="en-US" altLang="ja-JP" sz="1600" dirty="0" smtClean="0"/>
              <a:t>class Observer</a:t>
            </a:r>
          </a:p>
          <a:p>
            <a:pPr>
              <a:buNone/>
            </a:pPr>
            <a:r>
              <a:rPr lang="en-US" altLang="ja-JP" sz="1600" dirty="0" smtClean="0"/>
              <a:t>{</a:t>
            </a:r>
          </a:p>
          <a:p>
            <a:pPr>
              <a:buNone/>
            </a:pPr>
            <a:r>
              <a:rPr lang="en-US" altLang="ja-JP" sz="1600" dirty="0" smtClean="0"/>
              <a:t>public:</a:t>
            </a:r>
          </a:p>
          <a:p>
            <a:pPr>
              <a:buNone/>
            </a:pPr>
            <a:r>
              <a:rPr lang="en-US" altLang="ja-JP" sz="1600" dirty="0" smtClean="0"/>
              <a:t>	Observer(){}</a:t>
            </a:r>
          </a:p>
          <a:p>
            <a:pPr>
              <a:buNone/>
            </a:pPr>
            <a:r>
              <a:rPr lang="en-US" altLang="ja-JP" sz="1600" dirty="0" smtClean="0"/>
              <a:t>    virtual ~Observer(){}</a:t>
            </a:r>
          </a:p>
          <a:p>
            <a:pPr>
              <a:buNone/>
            </a:pPr>
            <a:r>
              <a:rPr lang="ja-JP" altLang="en-US" sz="1600" dirty="0" smtClean="0"/>
              <a:t>	</a:t>
            </a:r>
            <a:r>
              <a:rPr lang="en-US" altLang="ja-JP" sz="1600" dirty="0" smtClean="0"/>
              <a:t>// </a:t>
            </a:r>
            <a:r>
              <a:rPr lang="ja-JP" altLang="en-US" sz="1600" dirty="0" smtClean="0"/>
              <a:t>受け取ったときの振る舞いを処理する仮想メソッド</a:t>
            </a:r>
          </a:p>
          <a:p>
            <a:pPr>
              <a:buNone/>
            </a:pPr>
            <a:r>
              <a:rPr lang="en-US" altLang="ja-JP" sz="1600" dirty="0" smtClean="0"/>
              <a:t>    virtual void </a:t>
            </a:r>
            <a:r>
              <a:rPr lang="en-US" altLang="ja-JP" sz="1600" dirty="0" err="1" smtClean="0"/>
              <a:t>OnNotify</a:t>
            </a:r>
            <a:r>
              <a:rPr lang="en-US" altLang="ja-JP" sz="1600" dirty="0" smtClean="0"/>
              <a:t>( Observable * data ) = 0;</a:t>
            </a:r>
          </a:p>
          <a:p>
            <a:pPr>
              <a:buNone/>
            </a:pPr>
            <a:r>
              <a:rPr lang="en-US" altLang="ja-JP" sz="1600" dirty="0" smtClean="0"/>
              <a:t>};</a:t>
            </a:r>
          </a:p>
        </p:txBody>
      </p:sp>
      <p:sp>
        <p:nvSpPr>
          <p:cNvPr id="4" name="角丸四角形吹き出し 3"/>
          <p:cNvSpPr/>
          <p:nvPr/>
        </p:nvSpPr>
        <p:spPr>
          <a:xfrm>
            <a:off x="3571868" y="1643050"/>
            <a:ext cx="3500462" cy="612648"/>
          </a:xfrm>
          <a:prstGeom prst="wedgeRoundRectCallout">
            <a:avLst>
              <a:gd name="adj1" fmla="val -74187"/>
              <a:gd name="adj2" fmla="val -93861"/>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通知情報の型</a:t>
            </a:r>
            <a:endParaRPr kumimoji="1" lang="ja-JP" altLang="en-US" dirty="0" smtClean="0">
              <a:solidFill>
                <a:schemeClr val="tx1"/>
              </a:solidFill>
            </a:endParaRPr>
          </a:p>
        </p:txBody>
      </p:sp>
      <p:sp>
        <p:nvSpPr>
          <p:cNvPr id="5" name="角丸四角形吹き出し 4"/>
          <p:cNvSpPr/>
          <p:nvPr/>
        </p:nvSpPr>
        <p:spPr>
          <a:xfrm>
            <a:off x="4214810" y="2428868"/>
            <a:ext cx="3500462" cy="612648"/>
          </a:xfrm>
          <a:prstGeom prst="wedgeRoundRectCallout">
            <a:avLst>
              <a:gd name="adj1" fmla="val -76674"/>
              <a:gd name="adj2" fmla="val 64870"/>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受取方法</a:t>
            </a:r>
          </a:p>
        </p:txBody>
      </p:sp>
      <p:sp>
        <p:nvSpPr>
          <p:cNvPr id="6" name="角丸四角形吹き出し 5"/>
          <p:cNvSpPr/>
          <p:nvPr/>
        </p:nvSpPr>
        <p:spPr>
          <a:xfrm>
            <a:off x="5143504" y="928670"/>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Observer.h</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情報配信者の基底クラス</a:t>
            </a:r>
            <a:endParaRPr kumimoji="1" lang="ja-JP" altLang="en-US" sz="3600" dirty="0"/>
          </a:p>
        </p:txBody>
      </p:sp>
      <p:sp>
        <p:nvSpPr>
          <p:cNvPr id="3" name="コンテンツ プレースホルダ 2"/>
          <p:cNvSpPr>
            <a:spLocks noGrp="1"/>
          </p:cNvSpPr>
          <p:nvPr>
            <p:ph idx="1"/>
          </p:nvPr>
        </p:nvSpPr>
        <p:spPr>
          <a:xfrm>
            <a:off x="428596" y="928670"/>
            <a:ext cx="8229600" cy="5073650"/>
          </a:xfrm>
        </p:spPr>
        <p:txBody>
          <a:bodyPr/>
          <a:lstStyle/>
          <a:p>
            <a:pPr>
              <a:buNone/>
            </a:pPr>
            <a:r>
              <a:rPr lang="en-US" altLang="ja-JP" sz="1600" dirty="0" smtClean="0"/>
              <a:t>#include &lt;vector&gt;</a:t>
            </a:r>
          </a:p>
          <a:p>
            <a:pPr>
              <a:buNone/>
            </a:pPr>
            <a:r>
              <a:rPr lang="en-US" altLang="ja-JP" sz="1600" dirty="0" smtClean="0"/>
              <a:t>#include "</a:t>
            </a:r>
            <a:r>
              <a:rPr lang="en-US" altLang="ja-JP" sz="1600" dirty="0" err="1" smtClean="0"/>
              <a:t>Observable.h</a:t>
            </a:r>
            <a:r>
              <a:rPr lang="en-US" altLang="ja-JP" sz="1600" dirty="0" smtClean="0"/>
              <a:t>“</a:t>
            </a:r>
            <a:endParaRPr lang="en-US" altLang="ja-JP" sz="1600" dirty="0" smtClean="0"/>
          </a:p>
          <a:p>
            <a:pPr>
              <a:buNone/>
            </a:pPr>
            <a:r>
              <a:rPr lang="en-US" altLang="ja-JP" sz="1600" dirty="0" smtClean="0"/>
              <a:t>class </a:t>
            </a:r>
            <a:r>
              <a:rPr lang="en-US" altLang="ja-JP" sz="1600" dirty="0" smtClean="0"/>
              <a:t>Observer;</a:t>
            </a:r>
          </a:p>
          <a:p>
            <a:pPr>
              <a:buNone/>
            </a:pPr>
            <a:r>
              <a:rPr lang="en-US" altLang="ja-JP" sz="1600" dirty="0" smtClean="0"/>
              <a:t>class </a:t>
            </a:r>
            <a:r>
              <a:rPr lang="en-US" altLang="ja-JP" sz="1600" dirty="0" err="1" smtClean="0"/>
              <a:t>ObserverSubject</a:t>
            </a:r>
            <a:endParaRPr lang="en-US" altLang="ja-JP" sz="1600" dirty="0" smtClean="0"/>
          </a:p>
          <a:p>
            <a:pPr>
              <a:buNone/>
            </a:pPr>
            <a:r>
              <a:rPr lang="en-US" altLang="ja-JP" sz="1600" dirty="0" smtClean="0"/>
              <a:t>{</a:t>
            </a:r>
          </a:p>
          <a:p>
            <a:pPr>
              <a:buNone/>
            </a:pPr>
            <a:r>
              <a:rPr lang="en-US" altLang="ja-JP" sz="1600" dirty="0" smtClean="0"/>
              <a:t>protected:</a:t>
            </a:r>
          </a:p>
          <a:p>
            <a:pPr>
              <a:buNone/>
            </a:pPr>
            <a:r>
              <a:rPr lang="en-US" altLang="ja-JP" sz="1600" dirty="0" smtClean="0"/>
              <a:t>    std::vector&lt;Observer *&gt; Observers;</a:t>
            </a:r>
          </a:p>
          <a:p>
            <a:pPr>
              <a:buNone/>
            </a:pPr>
            <a:r>
              <a:rPr lang="en-US" altLang="ja-JP" sz="1600" dirty="0" smtClean="0"/>
              <a:t>public</a:t>
            </a:r>
            <a:r>
              <a:rPr lang="en-US" altLang="ja-JP" sz="1600" dirty="0" smtClean="0"/>
              <a:t>:</a:t>
            </a:r>
          </a:p>
          <a:p>
            <a:pPr>
              <a:buNone/>
            </a:pPr>
            <a:r>
              <a:rPr lang="en-US" altLang="ja-JP" sz="1600" dirty="0" smtClean="0"/>
              <a:t>    </a:t>
            </a:r>
            <a:r>
              <a:rPr lang="en-US" altLang="ja-JP" sz="1600" dirty="0" err="1" smtClean="0"/>
              <a:t>ObserverSubject</a:t>
            </a:r>
            <a:r>
              <a:rPr lang="en-US" altLang="ja-JP" sz="1600" dirty="0" smtClean="0"/>
              <a:t>();</a:t>
            </a:r>
          </a:p>
          <a:p>
            <a:pPr>
              <a:buNone/>
            </a:pPr>
            <a:r>
              <a:rPr lang="en-US" altLang="ja-JP" sz="1600" dirty="0" smtClean="0"/>
              <a:t>    virtual ~</a:t>
            </a:r>
            <a:r>
              <a:rPr lang="en-US" altLang="ja-JP" sz="1600" dirty="0" err="1" smtClean="0"/>
              <a:t>ObserverSubject</a:t>
            </a:r>
            <a:r>
              <a:rPr lang="en-US" altLang="ja-JP" sz="1600" dirty="0" smtClean="0"/>
              <a:t>();</a:t>
            </a:r>
          </a:p>
          <a:p>
            <a:pPr>
              <a:buNone/>
            </a:pPr>
            <a:endParaRPr lang="ja-JP" altLang="en-US" sz="1600" dirty="0" smtClean="0"/>
          </a:p>
          <a:p>
            <a:pPr>
              <a:buNone/>
            </a:pPr>
            <a:r>
              <a:rPr lang="en-US" altLang="ja-JP" sz="1600" dirty="0" smtClean="0"/>
              <a:t>    void Add( Observer *</a:t>
            </a:r>
            <a:r>
              <a:rPr lang="en-US" altLang="ja-JP" sz="1600" dirty="0" err="1" smtClean="0"/>
              <a:t>obvserver</a:t>
            </a:r>
            <a:r>
              <a:rPr lang="en-US" altLang="ja-JP" sz="1600" dirty="0" smtClean="0"/>
              <a:t> );</a:t>
            </a:r>
          </a:p>
          <a:p>
            <a:pPr>
              <a:buNone/>
            </a:pPr>
            <a:r>
              <a:rPr lang="en-US" altLang="ja-JP" sz="1600" dirty="0" smtClean="0"/>
              <a:t>    void Remove( Observer *observer);</a:t>
            </a:r>
          </a:p>
          <a:p>
            <a:pPr>
              <a:buNone/>
            </a:pPr>
            <a:endParaRPr lang="ja-JP" altLang="en-US" sz="1600" dirty="0" smtClean="0"/>
          </a:p>
          <a:p>
            <a:pPr>
              <a:buNone/>
            </a:pPr>
            <a:r>
              <a:rPr lang="en-US" altLang="ja-JP" sz="1600" dirty="0" smtClean="0"/>
              <a:t>    virtual void Notify( Observable * data );</a:t>
            </a:r>
          </a:p>
          <a:p>
            <a:pPr>
              <a:buNone/>
            </a:pPr>
            <a:r>
              <a:rPr lang="en-US" altLang="ja-JP" sz="1600" dirty="0" smtClean="0"/>
              <a:t>};</a:t>
            </a:r>
          </a:p>
          <a:p>
            <a:pPr>
              <a:buNone/>
            </a:pPr>
            <a:endParaRPr lang="en-US" altLang="ja-JP" sz="1600" dirty="0" smtClean="0"/>
          </a:p>
        </p:txBody>
      </p:sp>
      <p:sp>
        <p:nvSpPr>
          <p:cNvPr id="4" name="角丸四角形吹き出し 3"/>
          <p:cNvSpPr/>
          <p:nvPr/>
        </p:nvSpPr>
        <p:spPr>
          <a:xfrm>
            <a:off x="3714744" y="1785926"/>
            <a:ext cx="3500462" cy="612648"/>
          </a:xfrm>
          <a:prstGeom prst="wedgeRoundRectCallout">
            <a:avLst>
              <a:gd name="adj1" fmla="val -76675"/>
              <a:gd name="adj2" fmla="val -108075"/>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通知情報の型</a:t>
            </a:r>
            <a:endParaRPr kumimoji="1" lang="ja-JP" altLang="en-US" dirty="0" smtClean="0">
              <a:solidFill>
                <a:schemeClr val="tx1"/>
              </a:solidFill>
            </a:endParaRPr>
          </a:p>
        </p:txBody>
      </p:sp>
      <p:sp>
        <p:nvSpPr>
          <p:cNvPr id="5" name="角丸四角形吹き出し 4"/>
          <p:cNvSpPr/>
          <p:nvPr/>
        </p:nvSpPr>
        <p:spPr>
          <a:xfrm>
            <a:off x="4429124" y="2786058"/>
            <a:ext cx="3500462" cy="612648"/>
          </a:xfrm>
          <a:prstGeom prst="wedgeRoundRectCallout">
            <a:avLst>
              <a:gd name="adj1" fmla="val -61332"/>
              <a:gd name="adj2" fmla="val -27525"/>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観察者のリスト</a:t>
            </a:r>
          </a:p>
        </p:txBody>
      </p:sp>
      <p:sp>
        <p:nvSpPr>
          <p:cNvPr id="6" name="角丸四角形吹き出し 5"/>
          <p:cNvSpPr/>
          <p:nvPr/>
        </p:nvSpPr>
        <p:spPr>
          <a:xfrm>
            <a:off x="4429124" y="3857628"/>
            <a:ext cx="3500462" cy="612648"/>
          </a:xfrm>
          <a:prstGeom prst="wedgeRoundRectCallout">
            <a:avLst>
              <a:gd name="adj1" fmla="val -69210"/>
              <a:gd name="adj2" fmla="val 90930"/>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観察者の追加と削除</a:t>
            </a:r>
          </a:p>
        </p:txBody>
      </p:sp>
      <p:sp>
        <p:nvSpPr>
          <p:cNvPr id="7" name="角丸四角形吹き出し 6"/>
          <p:cNvSpPr/>
          <p:nvPr/>
        </p:nvSpPr>
        <p:spPr>
          <a:xfrm>
            <a:off x="4857752" y="5000636"/>
            <a:ext cx="3500462" cy="612648"/>
          </a:xfrm>
          <a:prstGeom prst="wedgeRoundRectCallout">
            <a:avLst>
              <a:gd name="adj1" fmla="val -64235"/>
              <a:gd name="adj2" fmla="val 29333"/>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通知</a:t>
            </a:r>
          </a:p>
        </p:txBody>
      </p:sp>
      <p:sp>
        <p:nvSpPr>
          <p:cNvPr id="8" name="角丸四角形吹き出し 7"/>
          <p:cNvSpPr/>
          <p:nvPr/>
        </p:nvSpPr>
        <p:spPr>
          <a:xfrm>
            <a:off x="5072066" y="928670"/>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ObserverSubject.h</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ハンドル名です。</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４８歳です。</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r>
              <a:rPr lang="ja-JP" altLang="en-US" sz="1800" b="1" dirty="0" smtClean="0">
                <a:latin typeface="+mj-ea"/>
              </a:rPr>
              <a:t>おっさんです。＿</a:t>
            </a:r>
            <a:r>
              <a:rPr lang="en-US" altLang="ja-JP" sz="1800" b="1" dirty="0" smtClean="0">
                <a:latin typeface="+mj-ea"/>
              </a:rPr>
              <a:t>|</a:t>
            </a:r>
            <a:r>
              <a:rPr lang="ja-JP" altLang="en-US" sz="1800" b="1" dirty="0" smtClean="0">
                <a:latin typeface="+mj-ea"/>
              </a:rPr>
              <a:t>￣</a:t>
            </a:r>
            <a:r>
              <a:rPr lang="en-US" altLang="ja-JP" sz="1800" b="1" dirty="0" smtClean="0">
                <a:latin typeface="+mj-ea"/>
              </a:rPr>
              <a:t>|○</a:t>
            </a:r>
            <a:endParaRPr lang="en-US" altLang="ja-JP"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ja-JP" altLang="en-US" sz="1400" b="1" dirty="0" smtClean="0">
                <a:solidFill>
                  <a:schemeClr val="accent6">
                    <a:lumMod val="60000"/>
                    <a:lumOff val="40000"/>
                  </a:schemeClr>
                </a:solidFill>
                <a:latin typeface="+mj-ea"/>
              </a:rPr>
              <a:t>メールソフト </a:t>
            </a:r>
            <a:r>
              <a:rPr lang="en-US" altLang="ja-JP" sz="1400" b="1" dirty="0" smtClean="0">
                <a:solidFill>
                  <a:schemeClr val="accent6">
                    <a:lumMod val="60000"/>
                    <a:lumOff val="40000"/>
                  </a:schemeClr>
                </a:solidFill>
                <a:latin typeface="+mj-ea"/>
              </a:rPr>
              <a:t>Becky! </a:t>
            </a:r>
            <a:r>
              <a:rPr lang="ja-JP" altLang="en-US" sz="1400" b="1" dirty="0" smtClean="0">
                <a:solidFill>
                  <a:schemeClr val="accent6">
                    <a:lumMod val="60000"/>
                    <a:lumOff val="40000"/>
                  </a:schemeClr>
                </a:solidFill>
                <a:latin typeface="+mj-ea"/>
              </a:rPr>
              <a:t>用の </a:t>
            </a:r>
            <a:r>
              <a:rPr lang="en-US" altLang="ja-JP" sz="1400" b="1" dirty="0" err="1" smtClean="0">
                <a:solidFill>
                  <a:schemeClr val="accent6">
                    <a:lumMod val="60000"/>
                    <a:lumOff val="40000"/>
                  </a:schemeClr>
                </a:solidFill>
                <a:latin typeface="+mj-ea"/>
              </a:rPr>
              <a:t>BkReplyer</a:t>
            </a:r>
            <a:r>
              <a:rPr lang="en-US" altLang="ja-JP" sz="1400" b="1" dirty="0" smtClean="0">
                <a:solidFill>
                  <a:schemeClr val="accent6">
                    <a:lumMod val="60000"/>
                    <a:lumOff val="40000"/>
                  </a:schemeClr>
                </a:solidFill>
                <a:latin typeface="+mj-ea"/>
              </a:rPr>
              <a:t> </a:t>
            </a:r>
            <a:r>
              <a:rPr lang="ja-JP" altLang="en-US" sz="1400" b="1" dirty="0" smtClean="0">
                <a:solidFill>
                  <a:schemeClr val="accent6">
                    <a:lumMod val="60000"/>
                    <a:lumOff val="40000"/>
                  </a:schemeClr>
                </a:solidFill>
                <a:latin typeface="+mj-ea"/>
              </a:rPr>
              <a:t>という作品が微妙に有名ら</a:t>
            </a:r>
            <a:r>
              <a:rPr lang="ja-JP" altLang="en-US" sz="1400" b="1" dirty="0" err="1" smtClean="0">
                <a:solidFill>
                  <a:schemeClr val="accent6">
                    <a:lumMod val="60000"/>
                    <a:lumOff val="40000"/>
                  </a:schemeClr>
                </a:solidFill>
                <a:latin typeface="+mj-ea"/>
              </a:rPr>
              <a:t>しす。</a:t>
            </a:r>
            <a:endParaRPr lang="en-US" altLang="ja-JP" sz="1400" b="1" dirty="0" smtClean="0">
              <a:solidFill>
                <a:schemeClr val="accent6">
                  <a:lumMod val="60000"/>
                  <a:lumOff val="40000"/>
                </a:schemeClr>
              </a:solidFill>
              <a:latin typeface="+mj-ea"/>
            </a:endParaRPr>
          </a:p>
          <a:p>
            <a:pPr>
              <a:buFontTx/>
              <a:buNone/>
              <a:defRPr/>
            </a:pPr>
            <a:r>
              <a:rPr lang="ja-JP" altLang="en-US" sz="1400" b="1" dirty="0" smtClean="0">
                <a:solidFill>
                  <a:schemeClr val="accent6">
                    <a:lumMod val="60000"/>
                    <a:lumOff val="40000"/>
                  </a:schemeClr>
                </a:solidFill>
                <a:latin typeface="+mj-ea"/>
              </a:rPr>
              <a:t>２ちゃん</a:t>
            </a:r>
            <a:r>
              <a:rPr lang="ja-JP" altLang="en-US" sz="1400" b="1" dirty="0" err="1" smtClean="0">
                <a:solidFill>
                  <a:schemeClr val="accent6">
                    <a:lumMod val="60000"/>
                    <a:lumOff val="40000"/>
                  </a:schemeClr>
                </a:solidFill>
                <a:latin typeface="+mj-ea"/>
              </a:rPr>
              <a:t>ねら</a:t>
            </a:r>
            <a:r>
              <a:rPr lang="ja-JP" altLang="en-US" sz="1400" b="1" dirty="0" smtClean="0">
                <a:solidFill>
                  <a:schemeClr val="accent6">
                    <a:lumMod val="60000"/>
                    <a:lumOff val="40000"/>
                  </a:schemeClr>
                </a:solidFill>
                <a:latin typeface="+mj-ea"/>
              </a:rPr>
              <a:t>ーではありません。</a:t>
            </a:r>
          </a:p>
          <a:p>
            <a:pPr>
              <a:buFontTx/>
              <a:buNone/>
              <a:defRPr/>
            </a:pPr>
            <a:endParaRPr lang="ja-JP" altLang="en-US" sz="1800" b="1" dirty="0">
              <a:latin typeface="+mj-ea"/>
              <a:ea typeface="+mj-ea"/>
            </a:endParaRPr>
          </a:p>
        </p:txBody>
      </p:sp>
      <p:sp>
        <p:nvSpPr>
          <p:cNvPr id="4" name="角丸四角形 3"/>
          <p:cNvSpPr/>
          <p:nvPr/>
        </p:nvSpPr>
        <p:spPr>
          <a:xfrm>
            <a:off x="6572264" y="5500688"/>
            <a:ext cx="2000236"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000" dirty="0" smtClean="0">
                <a:solidFill>
                  <a:schemeClr val="accent6">
                    <a:lumMod val="40000"/>
                    <a:lumOff val="60000"/>
                  </a:schemeClr>
                </a:solidFill>
              </a:rPr>
              <a:t>Special thanks for 2ch.</a:t>
            </a:r>
            <a:endParaRPr lang="ja-JP" altLang="en-US" sz="1000" dirty="0">
              <a:solidFill>
                <a:schemeClr val="accent6">
                  <a:lumMod val="40000"/>
                  <a:lumOff val="6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 2"/>
          <p:cNvSpPr>
            <a:spLocks noGrp="1"/>
          </p:cNvSpPr>
          <p:nvPr>
            <p:ph idx="1"/>
          </p:nvPr>
        </p:nvSpPr>
        <p:spPr>
          <a:xfrm>
            <a:off x="428596" y="428604"/>
            <a:ext cx="8229600" cy="5500726"/>
          </a:xfrm>
        </p:spPr>
        <p:txBody>
          <a:bodyPr/>
          <a:lstStyle/>
          <a:p>
            <a:pPr>
              <a:buNone/>
            </a:pPr>
            <a:r>
              <a:rPr lang="en-US" altLang="ja-JP" sz="1600" dirty="0" smtClean="0"/>
              <a:t>#include &lt;algorithm</a:t>
            </a:r>
            <a:r>
              <a:rPr lang="en-US" altLang="ja-JP" sz="1600" dirty="0" smtClean="0"/>
              <a:t>&gt;</a:t>
            </a:r>
            <a:endParaRPr lang="ja-JP" altLang="en-US" sz="1600" dirty="0" smtClean="0"/>
          </a:p>
          <a:p>
            <a:pPr>
              <a:buNone/>
            </a:pPr>
            <a:r>
              <a:rPr lang="en-US" altLang="ja-JP" sz="1600" dirty="0" smtClean="0"/>
              <a:t>#include "</a:t>
            </a:r>
            <a:r>
              <a:rPr lang="en-US" altLang="ja-JP" sz="1600" dirty="0" err="1" smtClean="0"/>
              <a:t>observer.h</a:t>
            </a:r>
            <a:r>
              <a:rPr lang="en-US" altLang="ja-JP" sz="1600" dirty="0" smtClean="0"/>
              <a:t>"</a:t>
            </a:r>
          </a:p>
          <a:p>
            <a:pPr>
              <a:buNone/>
            </a:pPr>
            <a:r>
              <a:rPr lang="en-US" altLang="ja-JP" sz="1600" dirty="0" smtClean="0"/>
              <a:t>#include "</a:t>
            </a:r>
            <a:r>
              <a:rPr lang="en-US" altLang="ja-JP" sz="1600" dirty="0" err="1" smtClean="0"/>
              <a:t>ObserverSubject.h</a:t>
            </a:r>
            <a:r>
              <a:rPr lang="en-US" altLang="ja-JP" sz="1600" dirty="0" smtClean="0"/>
              <a:t>“</a:t>
            </a:r>
            <a:endParaRPr lang="en-US" altLang="ja-JP" sz="1600" dirty="0" smtClean="0"/>
          </a:p>
          <a:p>
            <a:pPr>
              <a:buNone/>
            </a:pPr>
            <a:r>
              <a:rPr lang="en-US" altLang="ja-JP" sz="1600" dirty="0" err="1" smtClean="0"/>
              <a:t>ObserverSubject</a:t>
            </a:r>
            <a:r>
              <a:rPr lang="en-US" altLang="ja-JP" sz="1600" dirty="0" smtClean="0"/>
              <a:t>::</a:t>
            </a:r>
            <a:r>
              <a:rPr lang="en-US" altLang="ja-JP" sz="1600" dirty="0" err="1" smtClean="0"/>
              <a:t>ObserverSubject</a:t>
            </a:r>
            <a:r>
              <a:rPr lang="en-US" altLang="ja-JP" sz="1600" dirty="0" smtClean="0"/>
              <a:t>(){}</a:t>
            </a:r>
            <a:endParaRPr lang="en-US" altLang="ja-JP" sz="1600" dirty="0" smtClean="0"/>
          </a:p>
          <a:p>
            <a:pPr>
              <a:buNone/>
            </a:pPr>
            <a:r>
              <a:rPr lang="en-US" altLang="ja-JP" sz="1600" dirty="0" err="1" smtClean="0"/>
              <a:t>ObserverSubject</a:t>
            </a:r>
            <a:r>
              <a:rPr lang="en-US" altLang="ja-JP" sz="1600" dirty="0" smtClean="0"/>
              <a:t>::~</a:t>
            </a:r>
            <a:r>
              <a:rPr lang="en-US" altLang="ja-JP" sz="1600" dirty="0" err="1" smtClean="0"/>
              <a:t>ObserverSubject</a:t>
            </a:r>
            <a:r>
              <a:rPr lang="en-US" altLang="ja-JP" sz="1600" dirty="0" smtClean="0"/>
              <a:t>(){}</a:t>
            </a:r>
            <a:endParaRPr lang="en-US" altLang="ja-JP" sz="1600" dirty="0" smtClean="0"/>
          </a:p>
          <a:p>
            <a:pPr>
              <a:buNone/>
            </a:pPr>
            <a:r>
              <a:rPr lang="en-US" altLang="ja-JP" sz="1600" dirty="0" smtClean="0"/>
              <a:t>void </a:t>
            </a:r>
            <a:r>
              <a:rPr lang="en-US" altLang="ja-JP" sz="1600" dirty="0" err="1" smtClean="0"/>
              <a:t>ObserverSubject</a:t>
            </a:r>
            <a:r>
              <a:rPr lang="en-US" altLang="ja-JP" sz="1600" dirty="0" smtClean="0"/>
              <a:t>::Add(Observer *observer </a:t>
            </a:r>
            <a:r>
              <a:rPr lang="en-US" altLang="ja-JP" sz="1600" dirty="0" smtClean="0"/>
              <a:t>){</a:t>
            </a:r>
            <a:endParaRPr lang="en-US" altLang="ja-JP" sz="1600" dirty="0" smtClean="0"/>
          </a:p>
          <a:p>
            <a:pPr>
              <a:buNone/>
            </a:pPr>
            <a:r>
              <a:rPr lang="en-US" altLang="ja-JP" sz="1600" dirty="0" smtClean="0"/>
              <a:t>    </a:t>
            </a:r>
            <a:r>
              <a:rPr lang="en-US" altLang="ja-JP" sz="1600" dirty="0" err="1" smtClean="0"/>
              <a:t>Observers.push_back</a:t>
            </a:r>
            <a:r>
              <a:rPr lang="en-US" altLang="ja-JP" sz="1600" dirty="0" smtClean="0"/>
              <a:t>(observer);</a:t>
            </a:r>
          </a:p>
          <a:p>
            <a:pPr>
              <a:buNone/>
            </a:pPr>
            <a:r>
              <a:rPr lang="en-US" altLang="ja-JP" sz="1600" dirty="0" smtClean="0"/>
              <a:t>}</a:t>
            </a:r>
          </a:p>
          <a:p>
            <a:pPr>
              <a:buNone/>
            </a:pPr>
            <a:r>
              <a:rPr lang="en-US" altLang="ja-JP" sz="1600" dirty="0" smtClean="0"/>
              <a:t>void </a:t>
            </a:r>
            <a:r>
              <a:rPr lang="en-US" altLang="ja-JP" sz="1600" dirty="0" err="1" smtClean="0"/>
              <a:t>ObserverSubject</a:t>
            </a:r>
            <a:r>
              <a:rPr lang="en-US" altLang="ja-JP" sz="1600" dirty="0" smtClean="0"/>
              <a:t>::Remove(Observer *observer</a:t>
            </a:r>
            <a:r>
              <a:rPr lang="en-US" altLang="ja-JP" sz="1600" dirty="0" smtClean="0"/>
              <a:t>){</a:t>
            </a:r>
            <a:endParaRPr lang="en-US" altLang="ja-JP" sz="1600" dirty="0" smtClean="0"/>
          </a:p>
          <a:p>
            <a:pPr>
              <a:buNone/>
            </a:pPr>
            <a:r>
              <a:rPr lang="en-US" altLang="ja-JP" sz="1600" dirty="0" smtClean="0"/>
              <a:t>    std::vector&lt;Observer *&gt;::</a:t>
            </a:r>
            <a:r>
              <a:rPr lang="en-US" altLang="ja-JP" sz="1600" dirty="0" err="1" smtClean="0"/>
              <a:t>iterator</a:t>
            </a:r>
            <a:r>
              <a:rPr lang="en-US" altLang="ja-JP" sz="1600" dirty="0" smtClean="0"/>
              <a:t> </a:t>
            </a:r>
            <a:r>
              <a:rPr lang="en-US" altLang="ja-JP" sz="1600" dirty="0" smtClean="0"/>
              <a:t>it;</a:t>
            </a:r>
          </a:p>
          <a:p>
            <a:pPr>
              <a:buNone/>
            </a:pPr>
            <a:r>
              <a:rPr lang="en-US" altLang="ja-JP" sz="1600" dirty="0" smtClean="0"/>
              <a:t>    it = std::find( </a:t>
            </a:r>
            <a:r>
              <a:rPr lang="en-US" altLang="ja-JP" sz="1600" dirty="0" err="1" smtClean="0"/>
              <a:t>Observers.begin</a:t>
            </a:r>
            <a:r>
              <a:rPr lang="en-US" altLang="ja-JP" sz="1600" dirty="0" smtClean="0"/>
              <a:t>(), </a:t>
            </a:r>
            <a:r>
              <a:rPr lang="en-US" altLang="ja-JP" sz="1600" dirty="0" err="1" smtClean="0"/>
              <a:t>Observers.end</a:t>
            </a:r>
            <a:r>
              <a:rPr lang="en-US" altLang="ja-JP" sz="1600" dirty="0" smtClean="0"/>
              <a:t>(), observer );</a:t>
            </a:r>
          </a:p>
          <a:p>
            <a:pPr>
              <a:buNone/>
            </a:pPr>
            <a:r>
              <a:rPr lang="en-US" altLang="ja-JP" sz="1600" dirty="0" smtClean="0"/>
              <a:t>    if</a:t>
            </a:r>
            <a:r>
              <a:rPr lang="en-US" altLang="ja-JP" sz="1600" dirty="0" smtClean="0"/>
              <a:t>( it != </a:t>
            </a:r>
            <a:r>
              <a:rPr lang="en-US" altLang="ja-JP" sz="1600" dirty="0" err="1" smtClean="0"/>
              <a:t>Observers.end</a:t>
            </a:r>
            <a:r>
              <a:rPr lang="en-US" altLang="ja-JP" sz="1600" dirty="0" smtClean="0"/>
              <a:t>() </a:t>
            </a:r>
            <a:r>
              <a:rPr lang="en-US" altLang="ja-JP" sz="1600" dirty="0" smtClean="0"/>
              <a:t>){   </a:t>
            </a:r>
            <a:r>
              <a:rPr lang="en-US" altLang="ja-JP" sz="1600" dirty="0" err="1" smtClean="0"/>
              <a:t>Observers.erase</a:t>
            </a:r>
            <a:r>
              <a:rPr lang="en-US" altLang="ja-JP" sz="1600" dirty="0" smtClean="0"/>
              <a:t>( it </a:t>
            </a:r>
            <a:r>
              <a:rPr lang="en-US" altLang="ja-JP" sz="1600" dirty="0" smtClean="0"/>
              <a:t>);   }</a:t>
            </a:r>
            <a:endParaRPr lang="en-US" altLang="ja-JP" sz="1600" dirty="0" smtClean="0"/>
          </a:p>
          <a:p>
            <a:pPr>
              <a:buNone/>
            </a:pPr>
            <a:r>
              <a:rPr lang="en-US" altLang="ja-JP" sz="1600" dirty="0" smtClean="0"/>
              <a:t>}</a:t>
            </a:r>
          </a:p>
          <a:p>
            <a:pPr>
              <a:buNone/>
            </a:pPr>
            <a:r>
              <a:rPr lang="en-US" altLang="ja-JP" sz="1600" dirty="0" smtClean="0"/>
              <a:t>void </a:t>
            </a:r>
            <a:r>
              <a:rPr lang="en-US" altLang="ja-JP" sz="1600" dirty="0" err="1" smtClean="0"/>
              <a:t>ObserverSubject</a:t>
            </a:r>
            <a:r>
              <a:rPr lang="en-US" altLang="ja-JP" sz="1600" dirty="0" smtClean="0"/>
              <a:t>::Notify( Observable * data </a:t>
            </a:r>
            <a:r>
              <a:rPr lang="en-US" altLang="ja-JP" sz="1600" dirty="0" smtClean="0"/>
              <a:t>){</a:t>
            </a:r>
            <a:endParaRPr lang="en-US" altLang="ja-JP" sz="1600" dirty="0" smtClean="0"/>
          </a:p>
          <a:p>
            <a:pPr>
              <a:buNone/>
            </a:pPr>
            <a:r>
              <a:rPr lang="en-US" altLang="ja-JP" sz="1600" dirty="0" smtClean="0"/>
              <a:t>    std::vector&lt;Observer *&gt;::</a:t>
            </a:r>
            <a:r>
              <a:rPr lang="en-US" altLang="ja-JP" sz="1600" dirty="0" err="1" smtClean="0"/>
              <a:t>iterator</a:t>
            </a:r>
            <a:r>
              <a:rPr lang="en-US" altLang="ja-JP" sz="1600" dirty="0" smtClean="0"/>
              <a:t> it;</a:t>
            </a:r>
          </a:p>
          <a:p>
            <a:pPr>
              <a:buNone/>
            </a:pPr>
            <a:r>
              <a:rPr lang="en-US" altLang="ja-JP" sz="1600" dirty="0" smtClean="0"/>
              <a:t>    for( it = </a:t>
            </a:r>
            <a:r>
              <a:rPr lang="en-US" altLang="ja-JP" sz="1600" dirty="0" err="1" smtClean="0"/>
              <a:t>Observers.begin</a:t>
            </a:r>
            <a:r>
              <a:rPr lang="en-US" altLang="ja-JP" sz="1600" dirty="0" smtClean="0"/>
              <a:t>(); it != </a:t>
            </a:r>
            <a:r>
              <a:rPr lang="en-US" altLang="ja-JP" sz="1600" dirty="0" err="1" smtClean="0"/>
              <a:t>Observers.end</a:t>
            </a:r>
            <a:r>
              <a:rPr lang="en-US" altLang="ja-JP" sz="1600" dirty="0" smtClean="0"/>
              <a:t>(); ++it </a:t>
            </a:r>
            <a:r>
              <a:rPr lang="en-US" altLang="ja-JP" sz="1600" dirty="0" smtClean="0"/>
              <a:t>){</a:t>
            </a:r>
            <a:endParaRPr lang="en-US" altLang="ja-JP" sz="1600" dirty="0" smtClean="0"/>
          </a:p>
          <a:p>
            <a:pPr>
              <a:buNone/>
            </a:pPr>
            <a:r>
              <a:rPr lang="en-US" altLang="ja-JP" sz="1600" dirty="0" smtClean="0"/>
              <a:t>         </a:t>
            </a:r>
            <a:r>
              <a:rPr lang="en-US" altLang="ja-JP" sz="1600" dirty="0" smtClean="0"/>
              <a:t>(*it)-&gt;</a:t>
            </a:r>
            <a:r>
              <a:rPr lang="en-US" altLang="ja-JP" sz="1600" dirty="0" err="1" smtClean="0"/>
              <a:t>OnNotify</a:t>
            </a:r>
            <a:r>
              <a:rPr lang="en-US" altLang="ja-JP" sz="1600" dirty="0" smtClean="0"/>
              <a:t>( data );</a:t>
            </a:r>
          </a:p>
          <a:p>
            <a:pPr>
              <a:buNone/>
            </a:pPr>
            <a:r>
              <a:rPr lang="ja-JP" altLang="en-US" sz="1600" dirty="0" smtClean="0"/>
              <a:t>    </a:t>
            </a:r>
            <a:r>
              <a:rPr lang="en-US" altLang="ja-JP" sz="1600" dirty="0" smtClean="0"/>
              <a:t>}</a:t>
            </a:r>
          </a:p>
          <a:p>
            <a:pPr>
              <a:buNone/>
            </a:pPr>
            <a:r>
              <a:rPr lang="en-US" altLang="ja-JP" sz="1600" dirty="0" smtClean="0"/>
              <a:t>}</a:t>
            </a:r>
          </a:p>
        </p:txBody>
      </p:sp>
      <p:sp>
        <p:nvSpPr>
          <p:cNvPr id="3" name="角丸四角形吹き出し 2"/>
          <p:cNvSpPr/>
          <p:nvPr/>
        </p:nvSpPr>
        <p:spPr>
          <a:xfrm>
            <a:off x="5072066" y="357166"/>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ObserverSubject.cpp</a:t>
            </a:r>
            <a:endParaRPr kumimoji="1" lang="ja-JP" altLang="en-US" dirty="0" smtClean="0">
              <a:solidFill>
                <a:schemeClr val="tx1"/>
              </a:solidFill>
            </a:endParaRPr>
          </a:p>
        </p:txBody>
      </p:sp>
      <p:sp>
        <p:nvSpPr>
          <p:cNvPr id="5" name="角丸四角形吹き出し 4"/>
          <p:cNvSpPr/>
          <p:nvPr/>
        </p:nvSpPr>
        <p:spPr>
          <a:xfrm>
            <a:off x="5000628" y="1000108"/>
            <a:ext cx="3500462" cy="612648"/>
          </a:xfrm>
          <a:prstGeom prst="wedgeRoundRectCallout">
            <a:avLst>
              <a:gd name="adj1" fmla="val -69625"/>
              <a:gd name="adj2" fmla="val 64870"/>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観察者の追加</a:t>
            </a:r>
          </a:p>
        </p:txBody>
      </p:sp>
      <p:sp>
        <p:nvSpPr>
          <p:cNvPr id="6" name="角丸四角形吹き出し 5"/>
          <p:cNvSpPr/>
          <p:nvPr/>
        </p:nvSpPr>
        <p:spPr>
          <a:xfrm>
            <a:off x="5143504" y="2000240"/>
            <a:ext cx="3429024" cy="785818"/>
          </a:xfrm>
          <a:prstGeom prst="wedgeRoundRectCallout">
            <a:avLst>
              <a:gd name="adj1" fmla="val -73909"/>
              <a:gd name="adj2" fmla="val 49667"/>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観察者の削除</a:t>
            </a:r>
            <a:endParaRPr kumimoji="1" lang="en-US" altLang="ja-JP" dirty="0" smtClean="0">
              <a:solidFill>
                <a:schemeClr val="tx1"/>
              </a:solidFill>
            </a:endParaRPr>
          </a:p>
          <a:p>
            <a:pPr algn="ctr"/>
            <a:r>
              <a:rPr lang="ja-JP" altLang="en-US" sz="1400" dirty="0" smtClean="0">
                <a:solidFill>
                  <a:schemeClr val="tx1"/>
                </a:solidFill>
              </a:rPr>
              <a:t>（リストから </a:t>
            </a:r>
            <a:r>
              <a:rPr lang="en-US" altLang="ja-JP" sz="1400" dirty="0" smtClean="0">
                <a:solidFill>
                  <a:schemeClr val="tx1"/>
                </a:solidFill>
              </a:rPr>
              <a:t>observer </a:t>
            </a:r>
            <a:r>
              <a:rPr lang="ja-JP" altLang="en-US" sz="1400" dirty="0" smtClean="0">
                <a:solidFill>
                  <a:schemeClr val="tx1"/>
                </a:solidFill>
              </a:rPr>
              <a:t>を見つけて削除）</a:t>
            </a:r>
            <a:endParaRPr kumimoji="1" lang="ja-JP" altLang="en-US" sz="1400" dirty="0" smtClean="0">
              <a:solidFill>
                <a:schemeClr val="tx1"/>
              </a:solidFill>
            </a:endParaRPr>
          </a:p>
        </p:txBody>
      </p:sp>
      <p:sp>
        <p:nvSpPr>
          <p:cNvPr id="7" name="角丸四角形吹き出し 6"/>
          <p:cNvSpPr/>
          <p:nvPr/>
        </p:nvSpPr>
        <p:spPr>
          <a:xfrm>
            <a:off x="5214942" y="3643314"/>
            <a:ext cx="3500462" cy="612648"/>
          </a:xfrm>
          <a:prstGeom prst="wedgeRoundRectCallout">
            <a:avLst>
              <a:gd name="adj1" fmla="val -75430"/>
              <a:gd name="adj2" fmla="val 57763"/>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通知処理</a:t>
            </a:r>
          </a:p>
        </p:txBody>
      </p:sp>
      <p:sp>
        <p:nvSpPr>
          <p:cNvPr id="8" name="角丸四角形吹き出し 7"/>
          <p:cNvSpPr/>
          <p:nvPr/>
        </p:nvSpPr>
        <p:spPr>
          <a:xfrm>
            <a:off x="3786182" y="5286388"/>
            <a:ext cx="4786346" cy="612648"/>
          </a:xfrm>
          <a:prstGeom prst="wedgeRoundRectCallout">
            <a:avLst>
              <a:gd name="adj1" fmla="val -63656"/>
              <a:gd name="adj2" fmla="val -44108"/>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Observer</a:t>
            </a:r>
            <a:r>
              <a:rPr lang="ja-JP" altLang="en-US" dirty="0" smtClean="0">
                <a:solidFill>
                  <a:schemeClr val="tx1"/>
                </a:solidFill>
              </a:rPr>
              <a:t>に</a:t>
            </a:r>
            <a:r>
              <a:rPr lang="en-US" altLang="ja-JP" dirty="0" err="1" smtClean="0">
                <a:solidFill>
                  <a:schemeClr val="tx1"/>
                </a:solidFill>
              </a:rPr>
              <a:t>OnNotify</a:t>
            </a:r>
            <a:r>
              <a:rPr lang="en-US" altLang="ja-JP" dirty="0" smtClean="0">
                <a:solidFill>
                  <a:schemeClr val="tx1"/>
                </a:solidFill>
              </a:rPr>
              <a:t>()</a:t>
            </a:r>
            <a:r>
              <a:rPr lang="ja-JP" altLang="en-US" dirty="0" smtClean="0">
                <a:solidFill>
                  <a:schemeClr val="tx1"/>
                </a:solidFill>
              </a:rPr>
              <a:t>があることを知っている</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プログレスバーを動かしてみよう</a:t>
            </a:r>
            <a:endParaRPr kumimoji="1" lang="ja-JP" altLang="en-US" sz="3600" dirty="0"/>
          </a:p>
        </p:txBody>
      </p:sp>
      <p:sp>
        <p:nvSpPr>
          <p:cNvPr id="3" name="コンテンツ プレースホルダ 2"/>
          <p:cNvSpPr>
            <a:spLocks noGrp="1"/>
          </p:cNvSpPr>
          <p:nvPr>
            <p:ph idx="1"/>
          </p:nvPr>
        </p:nvSpPr>
        <p:spPr>
          <a:xfrm>
            <a:off x="500034" y="928670"/>
            <a:ext cx="7715304" cy="5072098"/>
          </a:xfrm>
        </p:spPr>
        <p:txBody>
          <a:bodyPr/>
          <a:lstStyle/>
          <a:p>
            <a:pPr>
              <a:buNone/>
            </a:pPr>
            <a:r>
              <a:rPr lang="en-US" altLang="ja-JP" sz="1600" dirty="0" smtClean="0"/>
              <a:t>#include "</a:t>
            </a:r>
            <a:r>
              <a:rPr lang="en-US" altLang="ja-JP" sz="1600" dirty="0" err="1" smtClean="0"/>
              <a:t>Observable.h</a:t>
            </a:r>
            <a:r>
              <a:rPr lang="en-US" altLang="ja-JP" sz="1600" dirty="0" smtClean="0"/>
              <a:t>"</a:t>
            </a:r>
          </a:p>
          <a:p>
            <a:pPr>
              <a:buNone/>
            </a:pPr>
            <a:endParaRPr lang="ja-JP" altLang="en-US" sz="1600" dirty="0" smtClean="0"/>
          </a:p>
          <a:p>
            <a:pPr>
              <a:buNone/>
            </a:pPr>
            <a:r>
              <a:rPr lang="en-US" altLang="ja-JP" sz="1600" dirty="0" smtClean="0"/>
              <a:t>class </a:t>
            </a:r>
            <a:r>
              <a:rPr lang="en-US" altLang="ja-JP" sz="1600" dirty="0" err="1" smtClean="0"/>
              <a:t>SizeInformation</a:t>
            </a:r>
            <a:r>
              <a:rPr lang="en-US" altLang="ja-JP" sz="1600" dirty="0" smtClean="0"/>
              <a:t> : public </a:t>
            </a:r>
            <a:r>
              <a:rPr lang="en-US" altLang="ja-JP" sz="1600" dirty="0" smtClean="0"/>
              <a:t>Observable{</a:t>
            </a:r>
            <a:endParaRPr lang="en-US" altLang="ja-JP" sz="1600" dirty="0" smtClean="0"/>
          </a:p>
          <a:p>
            <a:pPr>
              <a:buNone/>
            </a:pPr>
            <a:r>
              <a:rPr lang="en-US" altLang="ja-JP" sz="1600" dirty="0" smtClean="0"/>
              <a:t>protected:</a:t>
            </a:r>
          </a:p>
          <a:p>
            <a:pPr>
              <a:buNone/>
            </a:pPr>
            <a:r>
              <a:rPr lang="en-US" altLang="ja-JP" sz="1600" dirty="0" smtClean="0"/>
              <a:t>    </a:t>
            </a:r>
            <a:r>
              <a:rPr lang="en-US" altLang="ja-JP" sz="1600" dirty="0" err="1" smtClean="0"/>
              <a:t>int</a:t>
            </a:r>
            <a:r>
              <a:rPr lang="en-US" altLang="ja-JP" sz="1600" dirty="0" smtClean="0"/>
              <a:t> </a:t>
            </a:r>
            <a:r>
              <a:rPr lang="en-US" altLang="ja-JP" sz="1600" dirty="0" err="1" smtClean="0"/>
              <a:t>TotalSize</a:t>
            </a:r>
            <a:r>
              <a:rPr lang="en-US" altLang="ja-JP" sz="1600" dirty="0" smtClean="0"/>
              <a:t>;		// </a:t>
            </a:r>
            <a:r>
              <a:rPr lang="ja-JP" altLang="en-US" sz="1600" dirty="0" smtClean="0"/>
              <a:t>全体の大きさ</a:t>
            </a:r>
          </a:p>
          <a:p>
            <a:pPr>
              <a:buNone/>
            </a:pPr>
            <a:r>
              <a:rPr lang="en-US" altLang="ja-JP" sz="1600" dirty="0" smtClean="0"/>
              <a:t>public</a:t>
            </a:r>
            <a:r>
              <a:rPr lang="en-US" altLang="ja-JP" sz="1600" dirty="0" smtClean="0"/>
              <a:t>:</a:t>
            </a:r>
          </a:p>
          <a:p>
            <a:pPr>
              <a:buNone/>
            </a:pPr>
            <a:r>
              <a:rPr lang="en-US" altLang="ja-JP" sz="1600" dirty="0" smtClean="0"/>
              <a:t>    </a:t>
            </a:r>
            <a:r>
              <a:rPr lang="en-US" altLang="ja-JP" sz="1600" dirty="0" err="1" smtClean="0"/>
              <a:t>SizeInformation</a:t>
            </a:r>
            <a:r>
              <a:rPr lang="en-US" altLang="ja-JP" sz="1600" dirty="0" smtClean="0"/>
              <a:t>( </a:t>
            </a:r>
            <a:r>
              <a:rPr lang="en-US" altLang="ja-JP" sz="1600" dirty="0" err="1" smtClean="0"/>
              <a:t>int</a:t>
            </a:r>
            <a:r>
              <a:rPr lang="en-US" altLang="ja-JP" sz="1600" dirty="0" smtClean="0"/>
              <a:t> </a:t>
            </a:r>
            <a:r>
              <a:rPr lang="en-US" altLang="ja-JP" sz="1600" dirty="0" err="1" smtClean="0"/>
              <a:t>totalSize</a:t>
            </a:r>
            <a:r>
              <a:rPr lang="en-US" altLang="ja-JP" sz="1600" dirty="0" smtClean="0"/>
              <a:t> </a:t>
            </a:r>
            <a:r>
              <a:rPr lang="en-US" altLang="ja-JP" sz="1600" dirty="0" smtClean="0"/>
              <a:t>){    </a:t>
            </a:r>
            <a:r>
              <a:rPr lang="en-US" altLang="ja-JP" sz="1600" dirty="0" err="1" smtClean="0"/>
              <a:t>TotalSize</a:t>
            </a:r>
            <a:r>
              <a:rPr lang="en-US" altLang="ja-JP" sz="1600" dirty="0" smtClean="0"/>
              <a:t> = </a:t>
            </a:r>
            <a:r>
              <a:rPr lang="en-US" altLang="ja-JP" sz="1600" dirty="0" err="1" smtClean="0"/>
              <a:t>totalSize</a:t>
            </a:r>
            <a:r>
              <a:rPr lang="en-US" altLang="ja-JP" sz="1600" dirty="0" smtClean="0"/>
              <a:t>;   }</a:t>
            </a:r>
            <a:endParaRPr lang="en-US" altLang="ja-JP" sz="1600" dirty="0" smtClean="0"/>
          </a:p>
          <a:p>
            <a:pPr>
              <a:buNone/>
            </a:pPr>
            <a:r>
              <a:rPr lang="en-US" altLang="ja-JP" sz="1600" dirty="0" smtClean="0"/>
              <a:t>    </a:t>
            </a:r>
            <a:r>
              <a:rPr lang="en-US" altLang="ja-JP" sz="1600" dirty="0" err="1" smtClean="0"/>
              <a:t>int</a:t>
            </a:r>
            <a:r>
              <a:rPr lang="en-US" altLang="ja-JP" sz="1600" dirty="0" smtClean="0"/>
              <a:t> </a:t>
            </a:r>
            <a:r>
              <a:rPr lang="en-US" altLang="ja-JP" sz="1600" dirty="0" err="1" smtClean="0"/>
              <a:t>GetTotalSize</a:t>
            </a:r>
            <a:r>
              <a:rPr lang="en-US" altLang="ja-JP" sz="1600" dirty="0" smtClean="0"/>
              <a:t>(){ return </a:t>
            </a:r>
            <a:r>
              <a:rPr lang="en-US" altLang="ja-JP" sz="1600" dirty="0" err="1" smtClean="0"/>
              <a:t>TotalSize</a:t>
            </a:r>
            <a:r>
              <a:rPr lang="en-US" altLang="ja-JP" sz="1600" dirty="0" smtClean="0"/>
              <a:t>; }</a:t>
            </a:r>
          </a:p>
          <a:p>
            <a:pPr>
              <a:buNone/>
            </a:pPr>
            <a:r>
              <a:rPr lang="en-US" altLang="ja-JP" sz="1600" dirty="0" smtClean="0"/>
              <a:t>};</a:t>
            </a:r>
          </a:p>
          <a:p>
            <a:pPr>
              <a:buNone/>
            </a:pPr>
            <a:r>
              <a:rPr lang="en-US" altLang="ja-JP" sz="1600" dirty="0" smtClean="0"/>
              <a:t>class </a:t>
            </a:r>
            <a:r>
              <a:rPr lang="en-US" altLang="ja-JP" sz="1600" dirty="0" err="1" smtClean="0"/>
              <a:t>LinearPosition</a:t>
            </a:r>
            <a:r>
              <a:rPr lang="en-US" altLang="ja-JP" sz="1600" dirty="0" smtClean="0"/>
              <a:t>: public </a:t>
            </a:r>
            <a:r>
              <a:rPr lang="en-US" altLang="ja-JP" sz="1600" dirty="0" smtClean="0"/>
              <a:t>Observable{</a:t>
            </a:r>
            <a:endParaRPr lang="en-US" altLang="ja-JP" sz="1600" dirty="0" smtClean="0"/>
          </a:p>
          <a:p>
            <a:pPr>
              <a:buNone/>
            </a:pPr>
            <a:r>
              <a:rPr lang="en-US" altLang="ja-JP" sz="1600" dirty="0" smtClean="0"/>
              <a:t>protected:</a:t>
            </a:r>
          </a:p>
          <a:p>
            <a:pPr>
              <a:buNone/>
            </a:pPr>
            <a:r>
              <a:rPr lang="en-US" altLang="ja-JP" sz="1600" dirty="0" smtClean="0"/>
              <a:t>    </a:t>
            </a:r>
            <a:r>
              <a:rPr lang="en-US" altLang="ja-JP" sz="1600" dirty="0" err="1" smtClean="0"/>
              <a:t>int</a:t>
            </a:r>
            <a:r>
              <a:rPr lang="en-US" altLang="ja-JP" sz="1600" dirty="0" smtClean="0"/>
              <a:t> Position;		// </a:t>
            </a:r>
            <a:r>
              <a:rPr lang="ja-JP" altLang="en-US" sz="1600" dirty="0" smtClean="0"/>
              <a:t>現在位置</a:t>
            </a:r>
          </a:p>
          <a:p>
            <a:pPr>
              <a:buNone/>
            </a:pPr>
            <a:r>
              <a:rPr lang="en-US" altLang="ja-JP" sz="1600" dirty="0" smtClean="0"/>
              <a:t>public:</a:t>
            </a:r>
          </a:p>
          <a:p>
            <a:pPr>
              <a:buNone/>
            </a:pPr>
            <a:r>
              <a:rPr lang="en-US" altLang="ja-JP" sz="1600" dirty="0" smtClean="0"/>
              <a:t>    </a:t>
            </a:r>
            <a:r>
              <a:rPr lang="en-US" altLang="ja-JP" sz="1600" dirty="0" err="1" smtClean="0"/>
              <a:t>LinearPosition</a:t>
            </a:r>
            <a:r>
              <a:rPr lang="en-US" altLang="ja-JP" sz="1600" dirty="0" smtClean="0"/>
              <a:t>( </a:t>
            </a:r>
            <a:r>
              <a:rPr lang="en-US" altLang="ja-JP" sz="1600" dirty="0" err="1" smtClean="0"/>
              <a:t>int</a:t>
            </a:r>
            <a:r>
              <a:rPr lang="en-US" altLang="ja-JP" sz="1600" dirty="0" smtClean="0"/>
              <a:t> position </a:t>
            </a:r>
            <a:r>
              <a:rPr lang="en-US" altLang="ja-JP" sz="1600" dirty="0" smtClean="0"/>
              <a:t>)</a:t>
            </a:r>
            <a:r>
              <a:rPr lang="ja-JP" altLang="en-US" sz="1600" dirty="0" smtClean="0"/>
              <a:t>	</a:t>
            </a:r>
            <a:r>
              <a:rPr lang="en-US" altLang="ja-JP" sz="1600" dirty="0" smtClean="0"/>
              <a:t>{</a:t>
            </a:r>
            <a:r>
              <a:rPr lang="ja-JP" altLang="en-US" sz="1600" dirty="0" smtClean="0"/>
              <a:t>　</a:t>
            </a:r>
            <a:r>
              <a:rPr lang="en-US" altLang="ja-JP" sz="1600" dirty="0" smtClean="0"/>
              <a:t>    </a:t>
            </a:r>
            <a:r>
              <a:rPr lang="en-US" altLang="ja-JP" sz="1600" dirty="0" smtClean="0"/>
              <a:t>Position = position</a:t>
            </a:r>
            <a:r>
              <a:rPr lang="en-US" altLang="ja-JP" sz="1600" dirty="0" smtClean="0"/>
              <a:t>;</a:t>
            </a:r>
            <a:r>
              <a:rPr lang="ja-JP" altLang="en-US" sz="1600" dirty="0" smtClean="0"/>
              <a:t> </a:t>
            </a:r>
            <a:r>
              <a:rPr lang="ja-JP" altLang="en-US" sz="1600" dirty="0" smtClean="0"/>
              <a:t>   </a:t>
            </a:r>
            <a:r>
              <a:rPr lang="en-US" altLang="ja-JP" sz="1600" dirty="0" smtClean="0"/>
              <a:t>}</a:t>
            </a:r>
            <a:endParaRPr lang="en-US" altLang="ja-JP" sz="1600" dirty="0" smtClean="0"/>
          </a:p>
          <a:p>
            <a:pPr>
              <a:buNone/>
            </a:pPr>
            <a:r>
              <a:rPr lang="en-US" altLang="ja-JP" sz="1600" dirty="0" smtClean="0"/>
              <a:t>    </a:t>
            </a:r>
            <a:r>
              <a:rPr lang="en-US" altLang="ja-JP" sz="1600" dirty="0" err="1" smtClean="0"/>
              <a:t>int</a:t>
            </a:r>
            <a:r>
              <a:rPr lang="en-US" altLang="ja-JP" sz="1600" dirty="0" smtClean="0"/>
              <a:t> </a:t>
            </a:r>
            <a:r>
              <a:rPr lang="en-US" altLang="ja-JP" sz="1600" dirty="0" err="1" smtClean="0"/>
              <a:t>GetPosition</a:t>
            </a:r>
            <a:r>
              <a:rPr lang="en-US" altLang="ja-JP" sz="1600" dirty="0" smtClean="0"/>
              <a:t>(){ return Position; }</a:t>
            </a:r>
          </a:p>
          <a:p>
            <a:pPr>
              <a:buNone/>
            </a:pPr>
            <a:r>
              <a:rPr lang="en-US" altLang="ja-JP" sz="1600" dirty="0" smtClean="0"/>
              <a:t>};</a:t>
            </a:r>
          </a:p>
        </p:txBody>
      </p:sp>
      <p:sp>
        <p:nvSpPr>
          <p:cNvPr id="5" name="テキスト ボックス 4"/>
          <p:cNvSpPr txBox="1"/>
          <p:nvPr/>
        </p:nvSpPr>
        <p:spPr>
          <a:xfrm>
            <a:off x="4643438" y="3214686"/>
            <a:ext cx="4143404" cy="1815882"/>
          </a:xfrm>
          <a:prstGeom prst="rect">
            <a:avLst/>
          </a:prstGeom>
          <a:noFill/>
        </p:spPr>
        <p:txBody>
          <a:bodyPr wrap="square">
            <a:spAutoFit/>
          </a:bodyPr>
          <a:lstStyle/>
          <a:p>
            <a:pPr>
              <a:defRPr/>
            </a:pPr>
            <a:r>
              <a:rPr lang="ja-JP" altLang="en-US" sz="1600" b="1" dirty="0">
                <a:latin typeface="+mn-ea"/>
                <a:ea typeface="+mn-ea"/>
              </a:rPr>
              <a:t>　 　　　／⌒　　⌒＼　　　　　　</a:t>
            </a:r>
          </a:p>
          <a:p>
            <a:pPr>
              <a:defRPr/>
            </a:pPr>
            <a:r>
              <a:rPr lang="ja-JP" altLang="en-US" sz="1600" b="1" dirty="0">
                <a:latin typeface="+mn-ea"/>
                <a:ea typeface="+mn-ea"/>
              </a:rPr>
              <a:t>　　　／（ ●） 　（●） ＼　　　</a:t>
            </a:r>
            <a:r>
              <a:rPr lang="ja-JP" altLang="en-US" sz="1600" b="1" dirty="0" smtClean="0">
                <a:latin typeface="+mn-ea"/>
                <a:ea typeface="+mn-ea"/>
              </a:rPr>
              <a:t>だんだん具体的</a:t>
            </a:r>
            <a:endParaRPr lang="ja-JP" altLang="en-US" sz="1600" b="1" dirty="0">
              <a:latin typeface="+mn-ea"/>
              <a:ea typeface="+mn-ea"/>
            </a:endParaRP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a:t>
            </a:r>
            <a:r>
              <a:rPr lang="en-US" altLang="ja-JP" sz="1600" b="1" dirty="0">
                <a:latin typeface="+mn-ea"/>
                <a:ea typeface="+mn-ea"/>
              </a:rPr>
              <a:t>::::: </a:t>
            </a:r>
            <a:r>
              <a:rPr lang="ja-JP" altLang="en-US" sz="1600" b="1" dirty="0" smtClean="0">
                <a:latin typeface="+mn-ea"/>
                <a:ea typeface="+mn-ea"/>
              </a:rPr>
              <a:t>＼  </a:t>
            </a:r>
            <a:r>
              <a:rPr lang="ja-JP" altLang="en-US" sz="1600" b="1" dirty="0" smtClean="0">
                <a:latin typeface="+mn-ea"/>
              </a:rPr>
              <a:t>になってきたお</a:t>
            </a:r>
            <a:r>
              <a:rPr lang="ja-JP" altLang="en-US" sz="1600" b="1" dirty="0">
                <a:latin typeface="+mn-ea"/>
                <a:ea typeface="+mn-ea"/>
              </a:rPr>
              <a:t>　</a:t>
            </a: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|r┬-|</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ja-JP" altLang="en-US" sz="1600" b="1" dirty="0">
                <a:latin typeface="+mn-ea"/>
                <a:ea typeface="+mn-ea"/>
              </a:rPr>
              <a:t>　 ＼ 　　 　 </a:t>
            </a:r>
            <a:r>
              <a:rPr lang="en-US" altLang="ja-JP" sz="1600" b="1" dirty="0">
                <a:latin typeface="+mn-ea"/>
                <a:ea typeface="+mn-ea"/>
              </a:rPr>
              <a:t>`</a:t>
            </a:r>
            <a:r>
              <a:rPr lang="ja-JP" altLang="en-US" sz="1600" b="1" dirty="0" err="1">
                <a:latin typeface="+mn-ea"/>
                <a:ea typeface="+mn-ea"/>
              </a:rPr>
              <a:t>ー</a:t>
            </a:r>
            <a:r>
              <a:rPr lang="en-US" altLang="ja-JP" sz="1600" b="1" dirty="0">
                <a:latin typeface="+mn-ea"/>
                <a:ea typeface="+mn-ea"/>
              </a:rPr>
              <a:t>'´ </a:t>
            </a:r>
            <a:r>
              <a:rPr lang="ja-JP" altLang="en-US" sz="1600" b="1" dirty="0">
                <a:latin typeface="+mn-ea"/>
                <a:ea typeface="+mn-ea"/>
              </a:rPr>
              <a:t>　 　 ／</a:t>
            </a:r>
          </a:p>
          <a:p>
            <a:pPr>
              <a:defRPr/>
            </a:pPr>
            <a:endParaRPr lang="ja-JP" altLang="en-US" sz="1600" b="1" dirty="0">
              <a:latin typeface="+mn-ea"/>
              <a:ea typeface="+mn-ea"/>
            </a:endParaRPr>
          </a:p>
          <a:p>
            <a:pPr>
              <a:defRPr/>
            </a:pPr>
            <a:endParaRPr lang="ja-JP" altLang="en-US" sz="1600" b="1" dirty="0">
              <a:latin typeface="+mn-ea"/>
              <a:ea typeface="+mn-ea"/>
            </a:endParaRPr>
          </a:p>
        </p:txBody>
      </p:sp>
      <p:sp>
        <p:nvSpPr>
          <p:cNvPr id="7" name="角丸四角形吹き出し 6"/>
          <p:cNvSpPr/>
          <p:nvPr/>
        </p:nvSpPr>
        <p:spPr>
          <a:xfrm>
            <a:off x="4714876" y="1643050"/>
            <a:ext cx="4000528" cy="500066"/>
          </a:xfrm>
          <a:prstGeom prst="wedgeRoundRectCallout">
            <a:avLst>
              <a:gd name="adj1" fmla="val -57867"/>
              <a:gd name="adj2" fmla="val -33133"/>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大きさ</a:t>
            </a:r>
            <a:r>
              <a:rPr lang="ja-JP" altLang="en-US" dirty="0" smtClean="0">
                <a:solidFill>
                  <a:schemeClr val="tx1"/>
                </a:solidFill>
              </a:rPr>
              <a:t>の通知</a:t>
            </a:r>
            <a:endParaRPr lang="en-US" altLang="ja-JP" dirty="0" smtClean="0">
              <a:solidFill>
                <a:schemeClr val="tx1"/>
              </a:solidFill>
            </a:endParaRPr>
          </a:p>
        </p:txBody>
      </p:sp>
      <p:sp>
        <p:nvSpPr>
          <p:cNvPr id="8" name="角丸四角形吹き出し 7"/>
          <p:cNvSpPr/>
          <p:nvPr/>
        </p:nvSpPr>
        <p:spPr>
          <a:xfrm>
            <a:off x="3286116" y="5572140"/>
            <a:ext cx="4000528" cy="428628"/>
          </a:xfrm>
          <a:prstGeom prst="wedgeRoundRectCallout">
            <a:avLst>
              <a:gd name="adj1" fmla="val -37551"/>
              <a:gd name="adj2" fmla="val -113880"/>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プロパティ使いたい（＾◇＾；</a:t>
            </a:r>
            <a:endParaRPr lang="en-US" altLang="ja-JP" dirty="0" smtClean="0">
              <a:solidFill>
                <a:schemeClr val="tx1"/>
              </a:solidFill>
            </a:endParaRPr>
          </a:p>
        </p:txBody>
      </p:sp>
      <p:sp>
        <p:nvSpPr>
          <p:cNvPr id="9" name="角丸四角形吹き出し 8"/>
          <p:cNvSpPr/>
          <p:nvPr/>
        </p:nvSpPr>
        <p:spPr>
          <a:xfrm>
            <a:off x="5072066" y="857232"/>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LinearPosition.h</a:t>
            </a:r>
            <a:endParaRPr kumimoji="1" lang="ja-JP" altLang="en-US" dirty="0" smtClean="0">
              <a:solidFill>
                <a:schemeClr val="tx1"/>
              </a:solidFill>
            </a:endParaRPr>
          </a:p>
        </p:txBody>
      </p:sp>
      <p:sp>
        <p:nvSpPr>
          <p:cNvPr id="10" name="角丸四角形吹き出し 9"/>
          <p:cNvSpPr/>
          <p:nvPr/>
        </p:nvSpPr>
        <p:spPr>
          <a:xfrm>
            <a:off x="4857752" y="5000636"/>
            <a:ext cx="4000528" cy="500066"/>
          </a:xfrm>
          <a:prstGeom prst="wedgeRoundRectCallout">
            <a:avLst>
              <a:gd name="adj1" fmla="val -68026"/>
              <a:gd name="adj2" fmla="val -33133"/>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現在位置</a:t>
            </a:r>
            <a:r>
              <a:rPr lang="ja-JP" altLang="en-US" dirty="0" smtClean="0">
                <a:solidFill>
                  <a:schemeClr val="tx1"/>
                </a:solidFill>
              </a:rPr>
              <a:t>の通知</a:t>
            </a:r>
            <a:endParaRPr lang="en-US" altLang="ja-JP"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観察者</a:t>
            </a:r>
            <a:r>
              <a:rPr kumimoji="1" lang="en-US" altLang="ja-JP" sz="3600" dirty="0" smtClean="0"/>
              <a:t>(</a:t>
            </a:r>
            <a:r>
              <a:rPr kumimoji="1" lang="ja-JP" altLang="en-US" sz="3600" dirty="0" smtClean="0"/>
              <a:t>受取側</a:t>
            </a:r>
            <a:r>
              <a:rPr kumimoji="1" lang="en-US" altLang="ja-JP" sz="3600" dirty="0" smtClean="0"/>
              <a:t>)</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#include "</a:t>
            </a:r>
            <a:r>
              <a:rPr lang="en-US" altLang="ja-JP" sz="1600" dirty="0" err="1" smtClean="0"/>
              <a:t>Observer.h</a:t>
            </a:r>
            <a:r>
              <a:rPr lang="en-US" altLang="ja-JP" sz="1600" dirty="0" smtClean="0"/>
              <a:t>“</a:t>
            </a:r>
            <a:endParaRPr lang="en-US" altLang="ja-JP" sz="1600" dirty="0" smtClean="0"/>
          </a:p>
          <a:p>
            <a:pPr>
              <a:buNone/>
            </a:pPr>
            <a:r>
              <a:rPr lang="en-US" altLang="ja-JP" sz="1600" dirty="0" smtClean="0"/>
              <a:t>class </a:t>
            </a:r>
            <a:r>
              <a:rPr lang="en-US" altLang="ja-JP" sz="1600" dirty="0" err="1" smtClean="0"/>
              <a:t>CProgressCtrl</a:t>
            </a:r>
            <a:r>
              <a:rPr lang="en-US" altLang="ja-JP" sz="1600" dirty="0" smtClean="0"/>
              <a:t>;</a:t>
            </a:r>
          </a:p>
          <a:p>
            <a:pPr>
              <a:buNone/>
            </a:pPr>
            <a:r>
              <a:rPr lang="en-US" altLang="ja-JP" sz="1600" dirty="0" smtClean="0"/>
              <a:t>class </a:t>
            </a:r>
            <a:r>
              <a:rPr lang="en-US" altLang="ja-JP" sz="1600" dirty="0" err="1" smtClean="0"/>
              <a:t>LinearPositionObserver</a:t>
            </a:r>
            <a:r>
              <a:rPr lang="en-US" altLang="ja-JP" sz="1600" dirty="0" smtClean="0"/>
              <a:t> : public </a:t>
            </a:r>
            <a:r>
              <a:rPr lang="en-US" altLang="ja-JP" sz="1600" dirty="0" smtClean="0"/>
              <a:t>Observer{</a:t>
            </a:r>
            <a:endParaRPr lang="en-US" altLang="ja-JP" sz="1600" dirty="0" smtClean="0"/>
          </a:p>
          <a:p>
            <a:pPr>
              <a:buNone/>
            </a:pPr>
            <a:r>
              <a:rPr lang="en-US" altLang="ja-JP" sz="1600" dirty="0" smtClean="0"/>
              <a:t>private:</a:t>
            </a:r>
          </a:p>
          <a:p>
            <a:pPr>
              <a:buNone/>
            </a:pPr>
            <a:r>
              <a:rPr lang="en-US" altLang="ja-JP" sz="1600" dirty="0" smtClean="0"/>
              <a:t>	</a:t>
            </a:r>
            <a:r>
              <a:rPr lang="en-US" altLang="ja-JP" sz="1600" dirty="0" err="1" smtClean="0"/>
              <a:t>CProgressCtrl</a:t>
            </a:r>
            <a:r>
              <a:rPr lang="en-US" altLang="ja-JP" sz="1600" dirty="0" smtClean="0"/>
              <a:t> *Progress;</a:t>
            </a:r>
          </a:p>
          <a:p>
            <a:pPr>
              <a:buNone/>
            </a:pPr>
            <a:endParaRPr lang="ja-JP" altLang="en-US" sz="1600" dirty="0" smtClean="0"/>
          </a:p>
          <a:p>
            <a:pPr>
              <a:buNone/>
            </a:pPr>
            <a:r>
              <a:rPr lang="en-US" altLang="ja-JP" sz="1600" dirty="0" smtClean="0"/>
              <a:t>public:</a:t>
            </a:r>
          </a:p>
          <a:p>
            <a:pPr>
              <a:buNone/>
            </a:pPr>
            <a:r>
              <a:rPr lang="en-US" altLang="ja-JP" sz="1600" dirty="0" smtClean="0"/>
              <a:t>    </a:t>
            </a:r>
            <a:r>
              <a:rPr lang="en-US" altLang="ja-JP" sz="1600" dirty="0" err="1" smtClean="0"/>
              <a:t>LinearPositionObserver</a:t>
            </a:r>
            <a:r>
              <a:rPr lang="en-US" altLang="ja-JP" sz="1600" dirty="0" smtClean="0"/>
              <a:t>( </a:t>
            </a:r>
            <a:r>
              <a:rPr lang="en-US" altLang="ja-JP" sz="1600" dirty="0" err="1" smtClean="0"/>
              <a:t>CProgressCtrl</a:t>
            </a:r>
            <a:r>
              <a:rPr lang="en-US" altLang="ja-JP" sz="1600" dirty="0" smtClean="0"/>
              <a:t> *progress </a:t>
            </a:r>
            <a:r>
              <a:rPr lang="en-US" altLang="ja-JP" sz="1600" dirty="0" smtClean="0"/>
              <a:t>){</a:t>
            </a:r>
            <a:endParaRPr lang="en-US" altLang="ja-JP" sz="1600" dirty="0" smtClean="0"/>
          </a:p>
          <a:p>
            <a:pPr>
              <a:buNone/>
            </a:pPr>
            <a:r>
              <a:rPr lang="en-US" altLang="ja-JP" sz="1600" dirty="0" smtClean="0"/>
              <a:t>	</a:t>
            </a:r>
            <a:r>
              <a:rPr lang="en-US" altLang="ja-JP" sz="1600" dirty="0" smtClean="0"/>
              <a:t>  Progress </a:t>
            </a:r>
            <a:r>
              <a:rPr lang="en-US" altLang="ja-JP" sz="1600" dirty="0" smtClean="0"/>
              <a:t>= progress;</a:t>
            </a:r>
          </a:p>
          <a:p>
            <a:pPr>
              <a:buNone/>
            </a:pPr>
            <a:r>
              <a:rPr lang="ja-JP" altLang="en-US" sz="1600" dirty="0" smtClean="0"/>
              <a:t>    </a:t>
            </a:r>
            <a:r>
              <a:rPr lang="en-US" altLang="ja-JP" sz="1600" dirty="0" smtClean="0"/>
              <a:t>}</a:t>
            </a:r>
            <a:endParaRPr lang="en-US" altLang="ja-JP" sz="1600" dirty="0" smtClean="0"/>
          </a:p>
          <a:p>
            <a:pPr>
              <a:buNone/>
            </a:pPr>
            <a:endParaRPr lang="ja-JP" altLang="en-US" sz="1600" dirty="0" smtClean="0"/>
          </a:p>
          <a:p>
            <a:pPr>
              <a:buNone/>
            </a:pPr>
            <a:r>
              <a:rPr lang="en-US" altLang="ja-JP" sz="1600" dirty="0" smtClean="0"/>
              <a:t>protected:</a:t>
            </a:r>
          </a:p>
          <a:p>
            <a:pPr>
              <a:buNone/>
            </a:pPr>
            <a:r>
              <a:rPr lang="en-US" altLang="ja-JP" sz="1600" dirty="0" smtClean="0"/>
              <a:t>    virtual void </a:t>
            </a:r>
            <a:r>
              <a:rPr lang="en-US" altLang="ja-JP" sz="1600" dirty="0" err="1" smtClean="0"/>
              <a:t>OnNotify</a:t>
            </a:r>
            <a:r>
              <a:rPr lang="en-US" altLang="ja-JP" sz="1600" dirty="0" smtClean="0"/>
              <a:t>( Observable* data );</a:t>
            </a:r>
          </a:p>
          <a:p>
            <a:pPr>
              <a:buNone/>
            </a:pPr>
            <a:r>
              <a:rPr lang="en-US" altLang="ja-JP" sz="1600" dirty="0" smtClean="0"/>
              <a:t>};</a:t>
            </a:r>
            <a:endParaRPr lang="en-US" altLang="ja-JP" sz="1600" dirty="0" smtClean="0"/>
          </a:p>
        </p:txBody>
      </p:sp>
      <p:sp>
        <p:nvSpPr>
          <p:cNvPr id="6" name="角丸四角形吹き出し 5"/>
          <p:cNvSpPr/>
          <p:nvPr/>
        </p:nvSpPr>
        <p:spPr>
          <a:xfrm>
            <a:off x="5072066" y="2143116"/>
            <a:ext cx="3414730" cy="612648"/>
          </a:xfrm>
          <a:prstGeom prst="wedgeRoundRectCallout">
            <a:avLst>
              <a:gd name="adj1" fmla="val -101746"/>
              <a:gd name="adj2" fmla="val -8574"/>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変更するプログレスバー</a:t>
            </a:r>
            <a:endParaRPr kumimoji="1" lang="ja-JP" altLang="en-US" dirty="0" smtClean="0">
              <a:solidFill>
                <a:schemeClr val="tx1"/>
              </a:solidFill>
            </a:endParaRPr>
          </a:p>
        </p:txBody>
      </p:sp>
      <p:sp>
        <p:nvSpPr>
          <p:cNvPr id="7" name="角丸四角形吹き出し 6"/>
          <p:cNvSpPr/>
          <p:nvPr/>
        </p:nvSpPr>
        <p:spPr>
          <a:xfrm>
            <a:off x="4000496" y="4143380"/>
            <a:ext cx="4629176" cy="642942"/>
          </a:xfrm>
          <a:prstGeom prst="wedgeRoundRectCallout">
            <a:avLst>
              <a:gd name="adj1" fmla="val -58993"/>
              <a:gd name="adj2" fmla="val -101230"/>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コンストラクタでプログレスバーを受け取り</a:t>
            </a:r>
            <a:endParaRPr kumimoji="1" lang="ja-JP" altLang="en-US" dirty="0" smtClean="0">
              <a:solidFill>
                <a:schemeClr val="tx1"/>
              </a:solidFill>
            </a:endParaRPr>
          </a:p>
        </p:txBody>
      </p:sp>
      <p:sp>
        <p:nvSpPr>
          <p:cNvPr id="8" name="角丸四角形吹き出し 7"/>
          <p:cNvSpPr/>
          <p:nvPr/>
        </p:nvSpPr>
        <p:spPr>
          <a:xfrm>
            <a:off x="5072066" y="857232"/>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LinearPositionObserver.h</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受取側</a:t>
            </a:r>
            <a:r>
              <a:rPr lang="ja-JP" altLang="en-US" sz="3600" dirty="0" smtClean="0"/>
              <a:t>の処理</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#include "</a:t>
            </a:r>
            <a:r>
              <a:rPr lang="en-US" altLang="ja-JP" sz="1600" dirty="0" err="1" smtClean="0"/>
              <a:t>LinearPosition.h</a:t>
            </a:r>
            <a:r>
              <a:rPr lang="en-US" altLang="ja-JP" sz="1600" dirty="0" smtClean="0"/>
              <a:t>"</a:t>
            </a:r>
          </a:p>
          <a:p>
            <a:pPr>
              <a:buNone/>
            </a:pPr>
            <a:r>
              <a:rPr lang="en-US" altLang="ja-JP" sz="1600" dirty="0" smtClean="0"/>
              <a:t>#include "</a:t>
            </a:r>
            <a:r>
              <a:rPr lang="en-US" altLang="ja-JP" sz="1600" dirty="0" err="1" smtClean="0"/>
              <a:t>LinearPositionObserver.h</a:t>
            </a:r>
            <a:r>
              <a:rPr lang="en-US" altLang="ja-JP" sz="1600" dirty="0" smtClean="0"/>
              <a:t>"</a:t>
            </a:r>
          </a:p>
          <a:p>
            <a:pPr>
              <a:buNone/>
            </a:pPr>
            <a:endParaRPr lang="ja-JP" altLang="en-US" sz="1600" dirty="0" smtClean="0"/>
          </a:p>
          <a:p>
            <a:pPr>
              <a:buNone/>
            </a:pPr>
            <a:r>
              <a:rPr lang="en-US" altLang="ja-JP" sz="1600" dirty="0" smtClean="0"/>
              <a:t>void </a:t>
            </a:r>
            <a:r>
              <a:rPr lang="en-US" altLang="ja-JP" sz="1600" dirty="0" err="1" smtClean="0"/>
              <a:t>LinearPositionObserver</a:t>
            </a:r>
            <a:r>
              <a:rPr lang="en-US" altLang="ja-JP" sz="1600" dirty="0" smtClean="0"/>
              <a:t>::</a:t>
            </a:r>
            <a:r>
              <a:rPr lang="en-US" altLang="ja-JP" sz="1600" dirty="0" err="1" smtClean="0"/>
              <a:t>OnNotify</a:t>
            </a:r>
            <a:r>
              <a:rPr lang="en-US" altLang="ja-JP" sz="1600" dirty="0" smtClean="0"/>
              <a:t>( Observable* data </a:t>
            </a:r>
            <a:r>
              <a:rPr lang="en-US" altLang="ja-JP" sz="1600" dirty="0" smtClean="0"/>
              <a:t>){</a:t>
            </a:r>
            <a:endParaRPr lang="en-US" altLang="ja-JP" sz="1600" dirty="0" smtClean="0"/>
          </a:p>
          <a:p>
            <a:pPr>
              <a:buNone/>
            </a:pPr>
            <a:r>
              <a:rPr lang="en-US" altLang="ja-JP" sz="1600" dirty="0" smtClean="0"/>
              <a:t>	</a:t>
            </a:r>
            <a:r>
              <a:rPr lang="en-US" altLang="ja-JP" sz="1600" dirty="0" err="1" smtClean="0"/>
              <a:t>SizeInformation</a:t>
            </a:r>
            <a:r>
              <a:rPr lang="en-US" altLang="ja-JP" sz="1600" dirty="0" smtClean="0"/>
              <a:t>	*</a:t>
            </a:r>
            <a:r>
              <a:rPr lang="en-US" altLang="ja-JP" sz="1600" dirty="0" err="1" smtClean="0"/>
              <a:t>sizeInformation</a:t>
            </a:r>
            <a:r>
              <a:rPr lang="en-US" altLang="ja-JP" sz="1600" dirty="0" smtClean="0"/>
              <a:t> = </a:t>
            </a:r>
            <a:r>
              <a:rPr lang="en-US" altLang="ja-JP" sz="1600" dirty="0" err="1" smtClean="0"/>
              <a:t>dynamic_cast</a:t>
            </a:r>
            <a:r>
              <a:rPr lang="en-US" altLang="ja-JP" sz="1600" dirty="0" smtClean="0"/>
              <a:t>&lt;</a:t>
            </a:r>
            <a:r>
              <a:rPr lang="en-US" altLang="ja-JP" sz="1600" dirty="0" err="1" smtClean="0"/>
              <a:t>SizeInformation</a:t>
            </a:r>
            <a:r>
              <a:rPr lang="en-US" altLang="ja-JP" sz="1600" dirty="0" smtClean="0"/>
              <a:t> *&gt;( data );</a:t>
            </a:r>
          </a:p>
          <a:p>
            <a:pPr>
              <a:buNone/>
            </a:pPr>
            <a:r>
              <a:rPr lang="en-US" altLang="ja-JP" sz="1600" dirty="0" smtClean="0"/>
              <a:t>	if( </a:t>
            </a:r>
            <a:r>
              <a:rPr lang="en-US" altLang="ja-JP" sz="1600" dirty="0" err="1" smtClean="0"/>
              <a:t>sizeInformation</a:t>
            </a:r>
            <a:r>
              <a:rPr lang="en-US" altLang="ja-JP" sz="1600" dirty="0" smtClean="0"/>
              <a:t> != NULL </a:t>
            </a:r>
            <a:r>
              <a:rPr lang="en-US" altLang="ja-JP" sz="1600" dirty="0" smtClean="0"/>
              <a:t>){</a:t>
            </a:r>
            <a:endParaRPr lang="ja-JP" altLang="en-US" sz="1600" dirty="0" smtClean="0"/>
          </a:p>
          <a:p>
            <a:pPr>
              <a:buNone/>
            </a:pPr>
            <a:r>
              <a:rPr lang="en-US" altLang="ja-JP" sz="1600" dirty="0" smtClean="0"/>
              <a:t>		Progress-&gt;</a:t>
            </a:r>
            <a:r>
              <a:rPr lang="en-US" altLang="ja-JP" sz="1600" dirty="0" err="1" smtClean="0"/>
              <a:t>SetRange</a:t>
            </a:r>
            <a:r>
              <a:rPr lang="en-US" altLang="ja-JP" sz="1600" dirty="0" smtClean="0"/>
              <a:t>( 0, </a:t>
            </a:r>
            <a:r>
              <a:rPr lang="en-US" altLang="ja-JP" sz="1600" dirty="0" err="1" smtClean="0"/>
              <a:t>sizeInformation</a:t>
            </a:r>
            <a:r>
              <a:rPr lang="en-US" altLang="ja-JP" sz="1600" dirty="0" smtClean="0"/>
              <a:t>-&gt;</a:t>
            </a:r>
            <a:r>
              <a:rPr lang="en-US" altLang="ja-JP" sz="1600" dirty="0" err="1" smtClean="0"/>
              <a:t>GetTotalSize</a:t>
            </a:r>
            <a:r>
              <a:rPr lang="en-US" altLang="ja-JP" sz="1600" dirty="0" smtClean="0"/>
              <a:t>();</a:t>
            </a:r>
            <a:r>
              <a:rPr lang="en-US" altLang="ja-JP" sz="1600" dirty="0" smtClean="0"/>
              <a:t> </a:t>
            </a:r>
            <a:r>
              <a:rPr lang="en-US" altLang="ja-JP" sz="1600" dirty="0" smtClean="0"/>
              <a:t>);</a:t>
            </a:r>
          </a:p>
          <a:p>
            <a:pPr>
              <a:buNone/>
            </a:pPr>
            <a:r>
              <a:rPr lang="en-US" altLang="ja-JP" sz="1600" dirty="0" smtClean="0"/>
              <a:t>		return;</a:t>
            </a:r>
          </a:p>
          <a:p>
            <a:pPr>
              <a:buNone/>
            </a:pPr>
            <a:r>
              <a:rPr lang="ja-JP" altLang="en-US" sz="1600" dirty="0" smtClean="0"/>
              <a:t>	</a:t>
            </a:r>
            <a:r>
              <a:rPr lang="en-US" altLang="ja-JP" sz="1600" dirty="0" smtClean="0"/>
              <a:t>}</a:t>
            </a:r>
          </a:p>
          <a:p>
            <a:pPr>
              <a:buNone/>
            </a:pPr>
            <a:r>
              <a:rPr lang="en-US" altLang="ja-JP" sz="1600" dirty="0" smtClean="0"/>
              <a:t>      </a:t>
            </a:r>
            <a:r>
              <a:rPr lang="en-US" altLang="ja-JP" sz="1600" dirty="0" err="1" smtClean="0"/>
              <a:t>LinearPosition</a:t>
            </a:r>
            <a:r>
              <a:rPr lang="en-US" altLang="ja-JP" sz="1600" dirty="0" smtClean="0"/>
              <a:t> *</a:t>
            </a:r>
            <a:r>
              <a:rPr lang="en-US" altLang="ja-JP" sz="1600" dirty="0" err="1" smtClean="0"/>
              <a:t>linearPosition</a:t>
            </a:r>
            <a:r>
              <a:rPr lang="en-US" altLang="ja-JP" sz="1600" dirty="0" smtClean="0"/>
              <a:t> = </a:t>
            </a:r>
            <a:r>
              <a:rPr lang="en-US" altLang="ja-JP" sz="1600" dirty="0" err="1" smtClean="0"/>
              <a:t>dynamic_cast</a:t>
            </a:r>
            <a:r>
              <a:rPr lang="en-US" altLang="ja-JP" sz="1600" dirty="0" smtClean="0"/>
              <a:t>&lt;</a:t>
            </a:r>
            <a:r>
              <a:rPr lang="en-US" altLang="ja-JP" sz="1600" dirty="0" err="1" smtClean="0"/>
              <a:t>LinearPosition</a:t>
            </a:r>
            <a:r>
              <a:rPr lang="en-US" altLang="ja-JP" sz="1600" dirty="0" smtClean="0"/>
              <a:t> *&gt;( data );</a:t>
            </a:r>
          </a:p>
          <a:p>
            <a:pPr>
              <a:buNone/>
            </a:pPr>
            <a:r>
              <a:rPr lang="en-US" altLang="ja-JP" sz="1600" dirty="0" smtClean="0"/>
              <a:t>    </a:t>
            </a:r>
            <a:r>
              <a:rPr lang="en-US" altLang="ja-JP" sz="1600" dirty="0" smtClean="0"/>
              <a:t>  if</a:t>
            </a:r>
            <a:r>
              <a:rPr lang="en-US" altLang="ja-JP" sz="1600" dirty="0" smtClean="0"/>
              <a:t>( </a:t>
            </a:r>
            <a:r>
              <a:rPr lang="en-US" altLang="ja-JP" sz="1600" dirty="0" err="1" smtClean="0"/>
              <a:t>linearPosition</a:t>
            </a:r>
            <a:r>
              <a:rPr lang="en-US" altLang="ja-JP" sz="1600" dirty="0" smtClean="0"/>
              <a:t> != NULL </a:t>
            </a:r>
            <a:r>
              <a:rPr lang="en-US" altLang="ja-JP" sz="1600" dirty="0" smtClean="0"/>
              <a:t>){</a:t>
            </a:r>
            <a:endParaRPr lang="en-US" altLang="ja-JP" sz="1600" dirty="0" smtClean="0"/>
          </a:p>
          <a:p>
            <a:pPr>
              <a:buNone/>
            </a:pPr>
            <a:r>
              <a:rPr lang="en-US" altLang="ja-JP" sz="1600" dirty="0" smtClean="0"/>
              <a:t>		Progress-&gt;</a:t>
            </a:r>
            <a:r>
              <a:rPr lang="en-US" altLang="ja-JP" sz="1600" dirty="0" err="1" smtClean="0"/>
              <a:t>SetPos</a:t>
            </a:r>
            <a:r>
              <a:rPr lang="en-US" altLang="ja-JP" sz="1600" dirty="0" smtClean="0"/>
              <a:t>(</a:t>
            </a:r>
            <a:r>
              <a:rPr lang="en-US" altLang="ja-JP" sz="1600" dirty="0" err="1" smtClean="0"/>
              <a:t>linearPosition</a:t>
            </a:r>
            <a:r>
              <a:rPr lang="en-US" altLang="ja-JP" sz="1600" dirty="0" smtClean="0"/>
              <a:t>-&gt;</a:t>
            </a:r>
            <a:r>
              <a:rPr lang="en-US" altLang="ja-JP" sz="1600" dirty="0" err="1" smtClean="0"/>
              <a:t>GetPosition</a:t>
            </a:r>
            <a:r>
              <a:rPr lang="en-US" altLang="ja-JP" sz="1600" dirty="0" smtClean="0"/>
              <a:t>()</a:t>
            </a:r>
            <a:r>
              <a:rPr lang="en-US" altLang="ja-JP" sz="1600" dirty="0" smtClean="0"/>
              <a:t> </a:t>
            </a:r>
            <a:r>
              <a:rPr lang="en-US" altLang="ja-JP" sz="1600" dirty="0" smtClean="0"/>
              <a:t>);</a:t>
            </a:r>
          </a:p>
          <a:p>
            <a:pPr>
              <a:buNone/>
            </a:pPr>
            <a:r>
              <a:rPr lang="en-US" altLang="ja-JP" sz="1600" dirty="0" smtClean="0"/>
              <a:t>		Progress-&gt;</a:t>
            </a:r>
            <a:r>
              <a:rPr lang="en-US" altLang="ja-JP" sz="1600" dirty="0" err="1" smtClean="0"/>
              <a:t>UpdateData</a:t>
            </a:r>
            <a:r>
              <a:rPr lang="en-US" altLang="ja-JP" sz="1600" dirty="0" smtClean="0"/>
              <a:t>( FALSE );</a:t>
            </a:r>
          </a:p>
          <a:p>
            <a:pPr>
              <a:buNone/>
            </a:pPr>
            <a:r>
              <a:rPr lang="ja-JP" altLang="en-US" sz="1600" dirty="0" smtClean="0"/>
              <a:t>	</a:t>
            </a:r>
            <a:r>
              <a:rPr lang="en-US" altLang="ja-JP" sz="1600" dirty="0" smtClean="0"/>
              <a:t>}</a:t>
            </a:r>
          </a:p>
          <a:p>
            <a:pPr>
              <a:buNone/>
            </a:pPr>
            <a:r>
              <a:rPr lang="en-US" altLang="ja-JP" sz="1600" dirty="0" smtClean="0"/>
              <a:t>}</a:t>
            </a:r>
            <a:endParaRPr lang="en-US" altLang="ja-JP" sz="1600" dirty="0" smtClean="0"/>
          </a:p>
        </p:txBody>
      </p:sp>
      <p:sp>
        <p:nvSpPr>
          <p:cNvPr id="6" name="角丸四角形吹き出し 5"/>
          <p:cNvSpPr/>
          <p:nvPr/>
        </p:nvSpPr>
        <p:spPr>
          <a:xfrm>
            <a:off x="4357686" y="3143248"/>
            <a:ext cx="4271986" cy="500066"/>
          </a:xfrm>
          <a:prstGeom prst="wedgeRoundRectCallout">
            <a:avLst>
              <a:gd name="adj1" fmla="val -71999"/>
              <a:gd name="adj2" fmla="val -49915"/>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プログレスバー</a:t>
            </a:r>
            <a:r>
              <a:rPr lang="ja-JP" altLang="en-US" dirty="0" smtClean="0">
                <a:solidFill>
                  <a:schemeClr val="tx1"/>
                </a:solidFill>
              </a:rPr>
              <a:t>の</a:t>
            </a:r>
            <a:r>
              <a:rPr lang="ja-JP" altLang="en-US" dirty="0" smtClean="0">
                <a:solidFill>
                  <a:schemeClr val="tx1"/>
                </a:solidFill>
              </a:rPr>
              <a:t>範囲</a:t>
            </a:r>
            <a:r>
              <a:rPr lang="ja-JP" altLang="en-US" dirty="0" smtClean="0">
                <a:solidFill>
                  <a:schemeClr val="tx1"/>
                </a:solidFill>
              </a:rPr>
              <a:t>を</a:t>
            </a:r>
            <a:r>
              <a:rPr lang="ja-JP" altLang="en-US" dirty="0" smtClean="0">
                <a:solidFill>
                  <a:schemeClr val="tx1"/>
                </a:solidFill>
              </a:rPr>
              <a:t>設定する</a:t>
            </a:r>
            <a:endParaRPr kumimoji="1" lang="ja-JP" altLang="en-US" dirty="0" smtClean="0">
              <a:solidFill>
                <a:schemeClr val="tx1"/>
              </a:solidFill>
            </a:endParaRPr>
          </a:p>
        </p:txBody>
      </p:sp>
      <p:sp>
        <p:nvSpPr>
          <p:cNvPr id="7" name="角丸四角形吹き出し 6"/>
          <p:cNvSpPr/>
          <p:nvPr/>
        </p:nvSpPr>
        <p:spPr>
          <a:xfrm>
            <a:off x="3929058" y="5072074"/>
            <a:ext cx="4629176" cy="642942"/>
          </a:xfrm>
          <a:prstGeom prst="wedgeRoundRectCallout">
            <a:avLst>
              <a:gd name="adj1" fmla="val -64636"/>
              <a:gd name="adj2" fmla="val -62853"/>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プログレスバーのポジションを変更し描画</a:t>
            </a:r>
            <a:endParaRPr kumimoji="1" lang="ja-JP" altLang="en-US" dirty="0" smtClean="0">
              <a:solidFill>
                <a:schemeClr val="tx1"/>
              </a:solidFill>
            </a:endParaRPr>
          </a:p>
        </p:txBody>
      </p:sp>
      <p:sp>
        <p:nvSpPr>
          <p:cNvPr id="8" name="角丸四角形吹き出し 7"/>
          <p:cNvSpPr/>
          <p:nvPr/>
        </p:nvSpPr>
        <p:spPr>
          <a:xfrm>
            <a:off x="5072066" y="857232"/>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LinearPositionObserver.cpp</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メッセージ配信側</a:t>
            </a:r>
            <a:endParaRPr kumimoji="1" lang="ja-JP" altLang="en-US" sz="3600" dirty="0"/>
          </a:p>
        </p:txBody>
      </p:sp>
      <p:sp>
        <p:nvSpPr>
          <p:cNvPr id="3" name="コンテンツ プレースホルダ 2"/>
          <p:cNvSpPr>
            <a:spLocks noGrp="1"/>
          </p:cNvSpPr>
          <p:nvPr>
            <p:ph idx="1"/>
          </p:nvPr>
        </p:nvSpPr>
        <p:spPr>
          <a:xfrm>
            <a:off x="428596" y="928670"/>
            <a:ext cx="8229600" cy="5073650"/>
          </a:xfrm>
        </p:spPr>
        <p:txBody>
          <a:bodyPr/>
          <a:lstStyle/>
          <a:p>
            <a:pPr>
              <a:buNone/>
            </a:pPr>
            <a:r>
              <a:rPr lang="en-US" altLang="ja-JP" sz="1600" dirty="0" smtClean="0"/>
              <a:t>#include “</a:t>
            </a:r>
            <a:r>
              <a:rPr lang="en-US" altLang="ja-JP" sz="1600" dirty="0" err="1" smtClean="0"/>
              <a:t>ObserverSubject.h</a:t>
            </a:r>
            <a:r>
              <a:rPr lang="en-US" altLang="ja-JP" sz="1600" dirty="0" smtClean="0"/>
              <a:t>” </a:t>
            </a:r>
          </a:p>
          <a:p>
            <a:pPr>
              <a:buNone/>
            </a:pPr>
            <a:r>
              <a:rPr kumimoji="1" lang="en-US" altLang="ja-JP" sz="1600" dirty="0" smtClean="0"/>
              <a:t>class </a:t>
            </a:r>
            <a:r>
              <a:rPr lang="en-US" altLang="ja-JP" sz="1600" dirty="0" err="1" smtClean="0"/>
              <a:t>LinearPositionObserverSubject</a:t>
            </a:r>
            <a:r>
              <a:rPr lang="en-US" altLang="ja-JP" sz="1600" dirty="0" smtClean="0"/>
              <a:t> </a:t>
            </a:r>
            <a:r>
              <a:rPr kumimoji="1" lang="en-US" altLang="ja-JP" sz="1600" dirty="0" smtClean="0"/>
              <a:t>: public </a:t>
            </a:r>
            <a:r>
              <a:rPr kumimoji="1" lang="en-US" altLang="ja-JP" sz="1600" dirty="0" err="1" smtClean="0"/>
              <a:t>ObserverSubject</a:t>
            </a:r>
            <a:r>
              <a:rPr kumimoji="1" lang="en-US" altLang="ja-JP" sz="1600" dirty="0" smtClean="0"/>
              <a:t> </a:t>
            </a:r>
          </a:p>
          <a:p>
            <a:pPr>
              <a:buNone/>
            </a:pPr>
            <a:r>
              <a:rPr lang="en-US" altLang="ja-JP" sz="1600" dirty="0" smtClean="0"/>
              <a:t>{</a:t>
            </a:r>
          </a:p>
          <a:p>
            <a:pPr>
              <a:buNone/>
            </a:pPr>
            <a:r>
              <a:rPr lang="en-US" altLang="ja-JP" sz="1600" dirty="0" smtClean="0"/>
              <a:t>public:</a:t>
            </a:r>
          </a:p>
          <a:p>
            <a:pPr>
              <a:buNone/>
            </a:pPr>
            <a:r>
              <a:rPr lang="en-US" altLang="ja-JP" sz="1600" dirty="0" smtClean="0"/>
              <a:t> </a:t>
            </a:r>
            <a:r>
              <a:rPr lang="ja-JP" altLang="en-US" sz="1600" dirty="0" smtClean="0"/>
              <a:t>   </a:t>
            </a:r>
            <a:r>
              <a:rPr lang="en-US" altLang="ja-JP" sz="1600" dirty="0" err="1" smtClean="0"/>
              <a:t>LinearPositionObserverSubject</a:t>
            </a:r>
            <a:r>
              <a:rPr lang="en-US" altLang="ja-JP" sz="1600" dirty="0" smtClean="0"/>
              <a:t>();</a:t>
            </a:r>
          </a:p>
          <a:p>
            <a:pPr>
              <a:buNone/>
            </a:pPr>
            <a:r>
              <a:rPr lang="en-US" altLang="ja-JP" sz="1600" dirty="0" smtClean="0"/>
              <a:t>    virtual ~</a:t>
            </a:r>
            <a:r>
              <a:rPr lang="en-US" altLang="ja-JP" sz="1600" dirty="0" err="1" smtClean="0"/>
              <a:t>LinearPositionObserverSubject</a:t>
            </a:r>
            <a:r>
              <a:rPr lang="en-US" altLang="ja-JP" sz="1600" dirty="0" smtClean="0"/>
              <a:t>();</a:t>
            </a:r>
          </a:p>
          <a:p>
            <a:pPr>
              <a:buNone/>
            </a:pPr>
            <a:r>
              <a:rPr lang="en-US" altLang="ja-JP" sz="1600" dirty="0" smtClean="0"/>
              <a:t>};</a:t>
            </a:r>
          </a:p>
        </p:txBody>
      </p:sp>
      <p:sp>
        <p:nvSpPr>
          <p:cNvPr id="6" name="角丸四角形吹き出し 5"/>
          <p:cNvSpPr/>
          <p:nvPr/>
        </p:nvSpPr>
        <p:spPr>
          <a:xfrm>
            <a:off x="3857620" y="1714488"/>
            <a:ext cx="4786346" cy="612648"/>
          </a:xfrm>
          <a:prstGeom prst="wedgeRoundRectCallout">
            <a:avLst>
              <a:gd name="adj1" fmla="val -43669"/>
              <a:gd name="adj2" fmla="val -84384"/>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観察者の追加と削除</a:t>
            </a:r>
            <a:r>
              <a:rPr lang="ja-JP" altLang="en-US" dirty="0" smtClean="0">
                <a:solidFill>
                  <a:schemeClr val="tx1"/>
                </a:solidFill>
              </a:rPr>
              <a:t>、情報の配信</a:t>
            </a:r>
            <a:endParaRPr lang="en-US" altLang="ja-JP" dirty="0" smtClean="0">
              <a:solidFill>
                <a:schemeClr val="tx1"/>
              </a:solidFill>
            </a:endParaRPr>
          </a:p>
          <a:p>
            <a:pPr algn="ctr"/>
            <a:r>
              <a:rPr lang="ja-JP" altLang="en-US" dirty="0" smtClean="0">
                <a:solidFill>
                  <a:schemeClr val="tx1"/>
                </a:solidFill>
              </a:rPr>
              <a:t>方法は基底クラスで実装済み</a:t>
            </a:r>
            <a:endParaRPr kumimoji="1" lang="ja-JP" altLang="en-US" dirty="0" smtClean="0">
              <a:solidFill>
                <a:schemeClr val="tx1"/>
              </a:solidFill>
            </a:endParaRPr>
          </a:p>
        </p:txBody>
      </p:sp>
      <p:sp>
        <p:nvSpPr>
          <p:cNvPr id="7" name="角丸四角形吹き出し 6"/>
          <p:cNvSpPr/>
          <p:nvPr/>
        </p:nvSpPr>
        <p:spPr>
          <a:xfrm>
            <a:off x="1428728" y="3357562"/>
            <a:ext cx="5072098" cy="612648"/>
          </a:xfrm>
          <a:prstGeom prst="wedgeRoundRectCallout">
            <a:avLst>
              <a:gd name="adj1" fmla="val -61560"/>
              <a:gd name="adj2" fmla="val -119921"/>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つまり、このクラスはとりあえずいらないってこと！</a:t>
            </a:r>
          </a:p>
        </p:txBody>
      </p:sp>
      <p:sp>
        <p:nvSpPr>
          <p:cNvPr id="8" name="角丸四角形吹き出し 7"/>
          <p:cNvSpPr/>
          <p:nvPr/>
        </p:nvSpPr>
        <p:spPr>
          <a:xfrm>
            <a:off x="4357686" y="5214950"/>
            <a:ext cx="4286280" cy="642942"/>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LinearPosition</a:t>
            </a:r>
            <a:r>
              <a:rPr lang="en-US" altLang="ja-JP" dirty="0" err="1" smtClean="0">
                <a:solidFill>
                  <a:schemeClr val="tx1"/>
                </a:solidFill>
              </a:rPr>
              <a:t>Observer</a:t>
            </a:r>
            <a:r>
              <a:rPr kumimoji="1" lang="en-US" altLang="ja-JP" dirty="0" err="1" smtClean="0">
                <a:solidFill>
                  <a:schemeClr val="tx1"/>
                </a:solidFill>
              </a:rPr>
              <a:t>Subject.h</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 2"/>
          <p:cNvSpPr>
            <a:spLocks noGrp="1"/>
          </p:cNvSpPr>
          <p:nvPr>
            <p:ph idx="1"/>
          </p:nvPr>
        </p:nvSpPr>
        <p:spPr>
          <a:xfrm>
            <a:off x="428596" y="428604"/>
            <a:ext cx="8229600" cy="5500726"/>
          </a:xfrm>
        </p:spPr>
        <p:txBody>
          <a:bodyPr/>
          <a:lstStyle/>
          <a:p>
            <a:pPr algn="ctr">
              <a:buNone/>
            </a:pPr>
            <a:r>
              <a:rPr lang="en-US" altLang="ja-JP" dirty="0" smtClean="0"/>
              <a:t>DEMO</a:t>
            </a:r>
            <a:r>
              <a:rPr lang="ja-JP" altLang="en-US" dirty="0" smtClean="0"/>
              <a:t>　１</a:t>
            </a:r>
            <a:endParaRPr lang="en-US" altLang="ja-JP" dirty="0" smtClean="0"/>
          </a:p>
          <a:p>
            <a:pPr algn="ctr">
              <a:buNone/>
            </a:pPr>
            <a:endParaRPr lang="en-US" altLang="ja-JP" dirty="0" smtClean="0"/>
          </a:p>
          <a:p>
            <a:pPr algn="ctr">
              <a:buNone/>
            </a:pPr>
            <a:r>
              <a:rPr lang="ja-JP" altLang="en-US" dirty="0" smtClean="0"/>
              <a:t>実際に動かしてみよう。</a:t>
            </a:r>
            <a:endParaRPr lang="en-US" altLang="ja-JP" dirty="0" smtClean="0"/>
          </a:p>
        </p:txBody>
      </p:sp>
      <p:sp>
        <p:nvSpPr>
          <p:cNvPr id="10" name="テキスト ボックス 9"/>
          <p:cNvSpPr txBox="1"/>
          <p:nvPr/>
        </p:nvSpPr>
        <p:spPr>
          <a:xfrm>
            <a:off x="500034" y="3643314"/>
            <a:ext cx="7500989" cy="2308324"/>
          </a:xfrm>
          <a:prstGeom prst="rect">
            <a:avLst/>
          </a:prstGeom>
          <a:noFill/>
        </p:spPr>
        <p:txBody>
          <a:bodyPr wrap="square" rtlCol="0">
            <a:spAutoFit/>
          </a:bodyPr>
          <a:lstStyle/>
          <a:p>
            <a:r>
              <a:rPr lang="ja-JP" altLang="en-US" sz="1200" b="1" dirty="0" smtClean="0">
                <a:latin typeface="+mn-ea"/>
                <a:ea typeface="+mn-ea"/>
              </a:rPr>
              <a:t>　 　　　　 　　　＿＿＿</a:t>
            </a:r>
            <a:r>
              <a:rPr lang="en-US" altLang="ja-JP" sz="1200" b="1" dirty="0" smtClean="0">
                <a:latin typeface="+mn-ea"/>
                <a:ea typeface="+mn-ea"/>
              </a:rPr>
              <a:t>_</a:t>
            </a:r>
          </a:p>
          <a:p>
            <a:r>
              <a:rPr lang="ja-JP" altLang="en-US" sz="1200" b="1" dirty="0" smtClean="0">
                <a:latin typeface="+mn-ea"/>
                <a:ea typeface="+mn-ea"/>
              </a:rPr>
              <a:t>　　　　　　　 ／</a:t>
            </a:r>
            <a:r>
              <a:rPr lang="en-US" altLang="ja-JP" sz="1200" b="1" dirty="0" smtClean="0">
                <a:latin typeface="+mn-ea"/>
                <a:ea typeface="+mn-ea"/>
              </a:rPr>
              <a:t>_</a:t>
            </a:r>
            <a:r>
              <a:rPr lang="ja-JP" altLang="en-US" sz="1200" b="1" dirty="0" smtClean="0">
                <a:latin typeface="+mn-ea"/>
                <a:ea typeface="+mn-ea"/>
              </a:rPr>
              <a:t>ノ 　ヽ</a:t>
            </a:r>
            <a:r>
              <a:rPr lang="en-US" altLang="ja-JP" sz="1200" b="1" dirty="0" smtClean="0">
                <a:latin typeface="+mn-ea"/>
                <a:ea typeface="+mn-ea"/>
              </a:rPr>
              <a:t>､_</a:t>
            </a:r>
            <a:r>
              <a:rPr lang="ja-JP" altLang="en-US" sz="1200" b="1" dirty="0" smtClean="0">
                <a:latin typeface="+mn-ea"/>
                <a:ea typeface="+mn-ea"/>
              </a:rPr>
              <a:t>＼</a:t>
            </a:r>
          </a:p>
          <a:p>
            <a:r>
              <a:rPr lang="ja-JP" altLang="en-US" sz="1200" b="1" dirty="0" smtClean="0">
                <a:latin typeface="+mn-ea"/>
                <a:ea typeface="+mn-ea"/>
              </a:rPr>
              <a:t>　ﾐ　ﾐ　ﾐ　　</a:t>
            </a:r>
            <a:r>
              <a:rPr lang="en-US" altLang="ja-JP" sz="1200" b="1" dirty="0" smtClean="0">
                <a:latin typeface="+mn-ea"/>
                <a:ea typeface="+mn-ea"/>
              </a:rPr>
              <a:t>o</a:t>
            </a:r>
            <a:r>
              <a:rPr lang="ja-JP" altLang="en-US" sz="1200" b="1" dirty="0" smtClean="0">
                <a:latin typeface="+mn-ea"/>
                <a:ea typeface="+mn-ea"/>
              </a:rPr>
              <a:t>ﾟ</a:t>
            </a:r>
            <a:r>
              <a:rPr lang="en-US" altLang="ja-JP" sz="1200" b="1" dirty="0" smtClean="0">
                <a:latin typeface="+mn-ea"/>
                <a:ea typeface="+mn-ea"/>
              </a:rPr>
              <a:t>(</a:t>
            </a:r>
            <a:r>
              <a:rPr lang="ja-JP" altLang="en-US" sz="1200" b="1" dirty="0" smtClean="0">
                <a:latin typeface="+mn-ea"/>
                <a:ea typeface="+mn-ea"/>
              </a:rPr>
              <a:t>（●）</a:t>
            </a:r>
            <a:r>
              <a:rPr lang="en-US" altLang="ja-JP" sz="1200" b="1" dirty="0" smtClean="0">
                <a:latin typeface="+mn-ea"/>
                <a:ea typeface="+mn-ea"/>
              </a:rPr>
              <a:t>) (</a:t>
            </a:r>
            <a:r>
              <a:rPr lang="ja-JP" altLang="en-US" sz="1200" b="1" dirty="0" smtClean="0">
                <a:latin typeface="+mn-ea"/>
                <a:ea typeface="+mn-ea"/>
              </a:rPr>
              <a:t>（●）</a:t>
            </a:r>
            <a:r>
              <a:rPr lang="en-US" altLang="ja-JP" sz="1200" b="1" dirty="0" smtClean="0">
                <a:latin typeface="+mn-ea"/>
                <a:ea typeface="+mn-ea"/>
              </a:rPr>
              <a:t>)</a:t>
            </a:r>
            <a:r>
              <a:rPr lang="ja-JP" altLang="en-US" sz="1200" b="1" dirty="0" smtClean="0">
                <a:latin typeface="+mn-ea"/>
                <a:ea typeface="+mn-ea"/>
              </a:rPr>
              <a:t>ﾟ</a:t>
            </a:r>
            <a:r>
              <a:rPr lang="en-US" altLang="ja-JP" sz="1200" b="1" dirty="0" smtClean="0">
                <a:latin typeface="+mn-ea"/>
                <a:ea typeface="+mn-ea"/>
              </a:rPr>
              <a:t>o</a:t>
            </a:r>
            <a:r>
              <a:rPr lang="ja-JP" altLang="en-US" sz="1200" b="1" dirty="0" smtClean="0">
                <a:latin typeface="+mn-ea"/>
                <a:ea typeface="+mn-ea"/>
              </a:rPr>
              <a:t>　　　　　　ﾐ　ﾐ　ﾐ 　　　　やっときたお</a:t>
            </a:r>
          </a:p>
          <a:p>
            <a:r>
              <a:rPr lang="en-US" altLang="ja-JP" sz="1200" b="1" dirty="0" smtClean="0">
                <a:latin typeface="+mn-ea"/>
                <a:ea typeface="+mn-ea"/>
              </a:rPr>
              <a:t>/⌒)⌒)⌒. ::::::⌒</a:t>
            </a:r>
            <a:r>
              <a:rPr lang="ja-JP" altLang="en-US" sz="1200" b="1" dirty="0" smtClean="0">
                <a:latin typeface="+mn-ea"/>
                <a:ea typeface="+mn-ea"/>
              </a:rPr>
              <a:t>（</a:t>
            </a:r>
            <a:r>
              <a:rPr lang="en-US" altLang="ja-JP" sz="1200" b="1" dirty="0" smtClean="0">
                <a:latin typeface="+mn-ea"/>
                <a:ea typeface="+mn-ea"/>
              </a:rPr>
              <a:t>__</a:t>
            </a:r>
            <a:r>
              <a:rPr lang="ja-JP" altLang="en-US" sz="1200" b="1" dirty="0" smtClean="0">
                <a:latin typeface="+mn-ea"/>
                <a:ea typeface="+mn-ea"/>
              </a:rPr>
              <a:t>人</a:t>
            </a:r>
            <a:r>
              <a:rPr lang="en-US" altLang="ja-JP" sz="1200" b="1" dirty="0" smtClean="0">
                <a:latin typeface="+mn-ea"/>
                <a:ea typeface="+mn-ea"/>
              </a:rPr>
              <a:t>__</a:t>
            </a:r>
            <a:r>
              <a:rPr lang="ja-JP" altLang="en-US" sz="1200" b="1" dirty="0" smtClean="0">
                <a:latin typeface="+mn-ea"/>
                <a:ea typeface="+mn-ea"/>
              </a:rPr>
              <a:t>）⌒</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p>
          <a:p>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|r┬-|</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 / /</a:t>
            </a:r>
            <a:r>
              <a:rPr lang="ja-JP" altLang="en-US" sz="1200" b="1" dirty="0" smtClean="0">
                <a:latin typeface="+mn-ea"/>
                <a:ea typeface="+mn-ea"/>
              </a:rPr>
              <a:t>／　　　やっときたお</a:t>
            </a:r>
          </a:p>
          <a:p>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 　</a:t>
            </a:r>
            <a:r>
              <a:rPr lang="ja-JP" altLang="en-US" sz="1200" b="1" dirty="0" err="1" smtClean="0">
                <a:latin typeface="+mn-ea"/>
                <a:ea typeface="+mn-ea"/>
              </a:rPr>
              <a:t>ゝ</a:t>
            </a:r>
            <a:r>
              <a:rPr lang="ja-JP" altLang="en-US" sz="1200" b="1" dirty="0" smtClean="0">
                <a:latin typeface="+mn-ea"/>
                <a:ea typeface="+mn-ea"/>
              </a:rPr>
              <a:t>　　</a:t>
            </a:r>
            <a:r>
              <a:rPr lang="en-US" altLang="ja-JP" sz="1200" b="1" dirty="0" smtClean="0">
                <a:latin typeface="+mn-ea"/>
                <a:ea typeface="+mn-ea"/>
              </a:rPr>
              <a:t>:::::::::::/</a:t>
            </a:r>
          </a:p>
          <a:p>
            <a:r>
              <a:rPr lang="en-US" altLang="ja-JP" sz="1200" b="1" dirty="0" smtClean="0">
                <a:latin typeface="+mn-ea"/>
                <a:ea typeface="+mn-ea"/>
              </a:rPr>
              <a:t>|</a:t>
            </a:r>
            <a:r>
              <a:rPr lang="ja-JP" altLang="en-US" sz="1200" b="1" dirty="0" smtClean="0">
                <a:latin typeface="+mn-ea"/>
                <a:ea typeface="+mn-ea"/>
              </a:rPr>
              <a:t>　　　　　ノ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　　</a:t>
            </a:r>
            <a:r>
              <a:rPr lang="en-US" altLang="ja-JP" sz="1200" b="1" dirty="0" smtClean="0">
                <a:latin typeface="+mn-ea"/>
                <a:ea typeface="+mn-ea"/>
              </a:rPr>
              <a:t>/</a:t>
            </a:r>
            <a:r>
              <a:rPr lang="ja-JP" altLang="en-US" sz="1200" b="1" dirty="0" smtClean="0">
                <a:latin typeface="+mn-ea"/>
                <a:ea typeface="+mn-ea"/>
              </a:rPr>
              <a:t>　　）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DEMO</a:t>
            </a:r>
            <a:r>
              <a:rPr lang="ja-JP" altLang="en-US" sz="1200" b="1" dirty="0" err="1" smtClean="0">
                <a:latin typeface="+mn-ea"/>
                <a:ea typeface="+mn-ea"/>
              </a:rPr>
              <a:t>だお</a:t>
            </a:r>
            <a:endParaRPr lang="ja-JP" altLang="en-US" sz="1200" b="1" dirty="0" smtClean="0">
              <a:latin typeface="+mn-ea"/>
              <a:ea typeface="+mn-ea"/>
            </a:endParaRPr>
          </a:p>
          <a:p>
            <a:r>
              <a:rPr lang="ja-JP" altLang="en-US" sz="1200" b="1" dirty="0" smtClean="0">
                <a:latin typeface="+mn-ea"/>
                <a:ea typeface="+mn-ea"/>
              </a:rPr>
              <a:t>ヽ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err="1" smtClean="0">
                <a:latin typeface="+mn-ea"/>
                <a:ea typeface="+mn-ea"/>
              </a:rPr>
              <a:t>ー</a:t>
            </a:r>
            <a:r>
              <a:rPr lang="en-US" altLang="ja-JP" sz="1200" b="1" dirty="0" smtClean="0">
                <a:latin typeface="+mn-ea"/>
                <a:ea typeface="+mn-ea"/>
              </a:rPr>
              <a:t>'´ </a:t>
            </a:r>
            <a:r>
              <a:rPr lang="ja-JP" altLang="en-US" sz="1200" b="1" dirty="0" smtClean="0">
                <a:latin typeface="+mn-ea"/>
                <a:ea typeface="+mn-ea"/>
              </a:rPr>
              <a:t>　 　 　ヽ </a:t>
            </a:r>
            <a:r>
              <a:rPr lang="en-US" altLang="ja-JP" sz="1200" b="1" dirty="0" smtClean="0">
                <a:latin typeface="+mn-ea"/>
                <a:ea typeface="+mn-ea"/>
              </a:rPr>
              <a:t>/</a:t>
            </a:r>
            <a:r>
              <a:rPr lang="ja-JP" altLang="en-US" sz="1200" b="1" dirty="0" smtClean="0">
                <a:latin typeface="+mn-ea"/>
                <a:ea typeface="+mn-ea"/>
              </a:rPr>
              <a:t>　　　　／　　　　　</a:t>
            </a:r>
          </a:p>
          <a:p>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l||l</a:t>
            </a:r>
            <a:r>
              <a:rPr lang="ja-JP" altLang="en-US" sz="1200" b="1" dirty="0" smtClean="0">
                <a:latin typeface="+mn-ea"/>
                <a:ea typeface="+mn-ea"/>
              </a:rPr>
              <a:t>　从人 </a:t>
            </a:r>
            <a:r>
              <a:rPr lang="en-US" altLang="ja-JP" sz="1200" b="1" dirty="0" smtClean="0">
                <a:latin typeface="+mn-ea"/>
                <a:ea typeface="+mn-ea"/>
              </a:rPr>
              <a:t>l||l </a:t>
            </a:r>
            <a:r>
              <a:rPr lang="ja-JP" altLang="en-US" sz="1200" b="1" dirty="0" smtClean="0">
                <a:latin typeface="+mn-ea"/>
                <a:ea typeface="+mn-ea"/>
              </a:rPr>
              <a:t>　　　　 </a:t>
            </a:r>
            <a:r>
              <a:rPr lang="en-US" altLang="ja-JP" sz="1200" b="1" dirty="0" smtClean="0">
                <a:latin typeface="+mn-ea"/>
                <a:ea typeface="+mn-ea"/>
              </a:rPr>
              <a:t>l||l </a:t>
            </a:r>
            <a:r>
              <a:rPr lang="ja-JP" altLang="en-US" sz="1200" b="1" dirty="0" smtClean="0">
                <a:latin typeface="+mn-ea"/>
                <a:ea typeface="+mn-ea"/>
              </a:rPr>
              <a:t>从人 </a:t>
            </a:r>
            <a:r>
              <a:rPr lang="en-US" altLang="ja-JP" sz="1200" b="1" dirty="0" smtClean="0">
                <a:latin typeface="+mn-ea"/>
                <a:ea typeface="+mn-ea"/>
              </a:rPr>
              <a:t>l||l</a:t>
            </a:r>
            <a:r>
              <a:rPr lang="ja-JP" altLang="en-US" sz="1200" b="1" dirty="0" smtClean="0">
                <a:latin typeface="+mn-ea"/>
                <a:ea typeface="+mn-ea"/>
              </a:rPr>
              <a:t>　　　バ　　　</a:t>
            </a:r>
          </a:p>
          <a:p>
            <a:r>
              <a:rPr lang="ja-JP" altLang="en-US" sz="1200" b="1" dirty="0" smtClean="0">
                <a:latin typeface="+mn-ea"/>
                <a:ea typeface="+mn-ea"/>
              </a:rPr>
              <a:t>　ヽ　　　 </a:t>
            </a:r>
            <a:r>
              <a:rPr lang="en-US" altLang="ja-JP" sz="1200" b="1" dirty="0" smtClean="0">
                <a:latin typeface="+mn-ea"/>
                <a:ea typeface="+mn-ea"/>
              </a:rPr>
              <a:t>-</a:t>
            </a:r>
            <a:r>
              <a:rPr lang="ja-JP" altLang="en-US" sz="1200" b="1" dirty="0" smtClean="0">
                <a:latin typeface="+mn-ea"/>
                <a:ea typeface="+mn-ea"/>
              </a:rPr>
              <a:t>一</a:t>
            </a:r>
            <a:r>
              <a:rPr lang="en-US" altLang="ja-JP" sz="1200" b="1" dirty="0" smtClean="0">
                <a:latin typeface="+mn-ea"/>
                <a:ea typeface="+mn-ea"/>
              </a:rPr>
              <a:t>''''''"</a:t>
            </a:r>
            <a:r>
              <a:rPr lang="ja-JP" altLang="en-US" sz="1200" b="1" dirty="0" smtClean="0">
                <a:latin typeface="+mn-ea"/>
                <a:ea typeface="+mn-ea"/>
              </a:rPr>
              <a:t>～～｀</a:t>
            </a:r>
            <a:r>
              <a:rPr lang="en-US" altLang="ja-JP" sz="1200" b="1" dirty="0" smtClean="0">
                <a:latin typeface="+mn-ea"/>
                <a:ea typeface="+mn-ea"/>
              </a:rPr>
              <a:t>`'</a:t>
            </a:r>
            <a:r>
              <a:rPr lang="ja-JP" altLang="en-US" sz="1200" b="1" dirty="0" err="1" smtClean="0">
                <a:latin typeface="+mn-ea"/>
                <a:ea typeface="+mn-ea"/>
              </a:rPr>
              <a:t>ー</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一</a:t>
            </a:r>
            <a:r>
              <a:rPr lang="en-US" altLang="ja-JP" sz="1200" b="1" dirty="0" smtClean="0">
                <a:latin typeface="+mn-ea"/>
                <a:ea typeface="+mn-ea"/>
              </a:rPr>
              <a:t>'''''''</a:t>
            </a:r>
            <a:r>
              <a:rPr lang="ja-JP" altLang="en-US" sz="1200" b="1" dirty="0" err="1" smtClean="0">
                <a:latin typeface="+mn-ea"/>
                <a:ea typeface="+mn-ea"/>
              </a:rPr>
              <a:t>ー</a:t>
            </a:r>
            <a:r>
              <a:rPr lang="en-US" altLang="ja-JP" sz="1200" b="1" dirty="0" smtClean="0">
                <a:latin typeface="+mn-ea"/>
                <a:ea typeface="+mn-ea"/>
              </a:rPr>
              <a:t>-､</a:t>
            </a:r>
            <a:r>
              <a:rPr lang="ja-JP" altLang="en-US" sz="1200" b="1" dirty="0" smtClean="0">
                <a:latin typeface="+mn-ea"/>
                <a:ea typeface="+mn-ea"/>
              </a:rPr>
              <a:t>　ン</a:t>
            </a:r>
          </a:p>
          <a:p>
            <a:r>
              <a:rPr lang="ja-JP" altLang="en-US" sz="1200" b="1" dirty="0" smtClean="0">
                <a:latin typeface="+mn-ea"/>
                <a:ea typeface="+mn-ea"/>
              </a:rPr>
              <a:t>　　ヽ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a:t>
            </a:r>
            <a:r>
              <a:rPr lang="en-US" altLang="ja-JP" sz="1200" b="1" dirty="0" smtClean="0">
                <a:latin typeface="+mn-ea"/>
                <a:ea typeface="+mn-ea"/>
              </a:rPr>
              <a:t>(⌒)⌒)⌒)) </a:t>
            </a:r>
            <a:r>
              <a:rPr lang="ja-JP" altLang="en-US" sz="1200" b="1" dirty="0" smtClean="0">
                <a:latin typeface="+mn-ea"/>
                <a:ea typeface="+mn-ea"/>
              </a:rPr>
              <a:t>バ　　　　　　</a:t>
            </a:r>
          </a:p>
          <a:p>
            <a:r>
              <a:rPr lang="ja-JP" altLang="en-US" sz="1200" b="1" dirty="0" smtClean="0">
                <a:latin typeface="+mn-ea"/>
                <a:ea typeface="+mn-ea"/>
              </a:rPr>
              <a:t>　　　　　　　　　　　　　　　　　　　　　　　　　　　　　ン</a:t>
            </a: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4643438" y="928670"/>
            <a:ext cx="3857652"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dirty="0" smtClean="0">
                <a:solidFill>
                  <a:schemeClr val="tx1"/>
                </a:solidFill>
              </a:rPr>
              <a:t>受取</a:t>
            </a:r>
            <a:r>
              <a:rPr kumimoji="1" lang="ja-JP" altLang="en-US" dirty="0" smtClean="0">
                <a:solidFill>
                  <a:schemeClr val="tx1"/>
                </a:solidFill>
              </a:rPr>
              <a:t>側のクラス</a:t>
            </a:r>
            <a:endParaRPr kumimoji="1" lang="en-US" altLang="ja-JP" dirty="0" smtClean="0">
              <a:solidFill>
                <a:schemeClr val="tx1"/>
              </a:solidFill>
            </a:endParaRPr>
          </a:p>
          <a:p>
            <a:pPr algn="ctr"/>
            <a:r>
              <a:rPr lang="ja-JP" altLang="en-US" dirty="0" smtClean="0">
                <a:solidFill>
                  <a:schemeClr val="tx1"/>
                </a:solidFill>
              </a:rPr>
              <a:t>（</a:t>
            </a:r>
            <a:r>
              <a:rPr lang="en-US" altLang="ja-JP" dirty="0" smtClean="0">
                <a:solidFill>
                  <a:schemeClr val="tx1"/>
                </a:solidFill>
              </a:rPr>
              <a:t>demo1Dlg</a:t>
            </a:r>
            <a:r>
              <a:rPr lang="ja-JP" altLang="en-US" dirty="0" smtClean="0">
                <a:solidFill>
                  <a:schemeClr val="tx1"/>
                </a:solidFill>
              </a:rPr>
              <a:t>）</a:t>
            </a:r>
            <a:endParaRPr kumimoji="1" lang="ja-JP" altLang="en-US" dirty="0" smtClean="0">
              <a:solidFill>
                <a:schemeClr val="tx1"/>
              </a:solidFill>
            </a:endParaRPr>
          </a:p>
        </p:txBody>
      </p:sp>
      <p:sp>
        <p:nvSpPr>
          <p:cNvPr id="16" name="角丸四角形 15"/>
          <p:cNvSpPr/>
          <p:nvPr/>
        </p:nvSpPr>
        <p:spPr>
          <a:xfrm>
            <a:off x="642910" y="928670"/>
            <a:ext cx="3929090"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smtClean="0">
                <a:solidFill>
                  <a:schemeClr val="tx1"/>
                </a:solidFill>
              </a:rPr>
              <a:t>通知側の</a:t>
            </a:r>
            <a:r>
              <a:rPr kumimoji="1" lang="ja-JP" altLang="en-US" dirty="0" smtClean="0">
                <a:solidFill>
                  <a:schemeClr val="tx1"/>
                </a:solidFill>
              </a:rPr>
              <a:t>クラス</a:t>
            </a:r>
            <a:endParaRPr kumimoji="1" lang="en-US" altLang="ja-JP" dirty="0" smtClean="0">
              <a:solidFill>
                <a:schemeClr val="tx1"/>
              </a:solidFill>
            </a:endParaRPr>
          </a:p>
          <a:p>
            <a:pPr algn="ctr"/>
            <a:r>
              <a:rPr lang="en-US" altLang="ja-JP" dirty="0" smtClean="0">
                <a:solidFill>
                  <a:schemeClr val="tx1"/>
                </a:solidFill>
              </a:rPr>
              <a:t>(</a:t>
            </a:r>
            <a:r>
              <a:rPr lang="en-US" altLang="ja-JP" dirty="0" err="1" smtClean="0">
                <a:solidFill>
                  <a:schemeClr val="tx1"/>
                </a:solidFill>
              </a:rPr>
              <a:t>CopyFileLogic</a:t>
            </a:r>
            <a:r>
              <a:rPr lang="en-US" altLang="ja-JP" dirty="0" smtClean="0">
                <a:solidFill>
                  <a:schemeClr val="tx1"/>
                </a:solidFill>
              </a:rPr>
              <a:t>)</a:t>
            </a:r>
            <a:endParaRPr kumimoji="1" lang="ja-JP" altLang="en-US" dirty="0" smtClean="0">
              <a:solidFill>
                <a:schemeClr val="tx1"/>
              </a:solidFill>
            </a:endParaRPr>
          </a:p>
        </p:txBody>
      </p:sp>
      <p:sp>
        <p:nvSpPr>
          <p:cNvPr id="2" name="タイトル 1"/>
          <p:cNvSpPr>
            <a:spLocks noGrp="1"/>
          </p:cNvSpPr>
          <p:nvPr>
            <p:ph type="title"/>
          </p:nvPr>
        </p:nvSpPr>
        <p:spPr/>
        <p:txBody>
          <a:bodyPr/>
          <a:lstStyle/>
          <a:p>
            <a:r>
              <a:rPr kumimoji="1" lang="en-US" altLang="ja-JP" sz="3600" dirty="0" smtClean="0"/>
              <a:t>DEMO1</a:t>
            </a:r>
            <a:r>
              <a:rPr kumimoji="1" lang="ja-JP" altLang="en-US" sz="3600" dirty="0" smtClean="0"/>
              <a:t>の大まかな構造</a:t>
            </a:r>
            <a:endParaRPr kumimoji="1" lang="ja-JP" altLang="en-US" sz="3600" dirty="0"/>
          </a:p>
        </p:txBody>
      </p:sp>
      <p:sp>
        <p:nvSpPr>
          <p:cNvPr id="6" name="角丸四角形 5"/>
          <p:cNvSpPr/>
          <p:nvPr/>
        </p:nvSpPr>
        <p:spPr>
          <a:xfrm>
            <a:off x="3714744" y="1500174"/>
            <a:ext cx="1785950" cy="857256"/>
          </a:xfrm>
          <a:prstGeom prst="roundRect">
            <a:avLst/>
          </a:prstGeom>
          <a:solidFill>
            <a:srgbClr val="FFDCB9">
              <a:alpha val="9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LinearPosition</a:t>
            </a:r>
            <a:endParaRPr kumimoji="1" lang="en-US" altLang="ja-JP" dirty="0" smtClean="0">
              <a:solidFill>
                <a:schemeClr val="tx1"/>
              </a:solidFill>
            </a:endParaRPr>
          </a:p>
          <a:p>
            <a:pPr algn="ctr"/>
            <a:r>
              <a:rPr lang="ja-JP" altLang="en-US" dirty="0" smtClean="0">
                <a:solidFill>
                  <a:schemeClr val="tx1"/>
                </a:solidFill>
              </a:rPr>
              <a:t>（通知情報）</a:t>
            </a:r>
            <a:endParaRPr kumimoji="1" lang="ja-JP" altLang="en-US" dirty="0" smtClean="0">
              <a:solidFill>
                <a:schemeClr val="tx1"/>
              </a:solidFill>
            </a:endParaRPr>
          </a:p>
        </p:txBody>
      </p:sp>
      <p:sp>
        <p:nvSpPr>
          <p:cNvPr id="7" name="角丸四角形 6"/>
          <p:cNvSpPr/>
          <p:nvPr/>
        </p:nvSpPr>
        <p:spPr>
          <a:xfrm>
            <a:off x="928662" y="2643182"/>
            <a:ext cx="3214710"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Execute()</a:t>
            </a:r>
            <a:endParaRPr kumimoji="1" lang="en-US" altLang="ja-JP" dirty="0" smtClean="0">
              <a:solidFill>
                <a:schemeClr val="tx1"/>
              </a:solidFill>
            </a:endParaRPr>
          </a:p>
          <a:p>
            <a:pPr algn="ctr"/>
            <a:r>
              <a:rPr lang="ja-JP" altLang="en-US" dirty="0" smtClean="0">
                <a:solidFill>
                  <a:schemeClr val="tx1"/>
                </a:solidFill>
              </a:rPr>
              <a:t>の内部で</a:t>
            </a:r>
            <a:r>
              <a:rPr lang="en-US" altLang="ja-JP" dirty="0" smtClean="0">
                <a:solidFill>
                  <a:schemeClr val="tx1"/>
                </a:solidFill>
              </a:rPr>
              <a:t>Notify</a:t>
            </a:r>
            <a:r>
              <a:rPr lang="en-US" altLang="ja-JP" dirty="0" smtClean="0">
                <a:solidFill>
                  <a:schemeClr val="tx1"/>
                </a:solidFill>
              </a:rPr>
              <a:t>()</a:t>
            </a:r>
            <a:endParaRPr kumimoji="1" lang="ja-JP" altLang="en-US" dirty="0" smtClean="0">
              <a:solidFill>
                <a:schemeClr val="tx1"/>
              </a:solidFill>
            </a:endParaRPr>
          </a:p>
        </p:txBody>
      </p:sp>
      <p:sp>
        <p:nvSpPr>
          <p:cNvPr id="8" name="角丸四角形 7"/>
          <p:cNvSpPr/>
          <p:nvPr/>
        </p:nvSpPr>
        <p:spPr>
          <a:xfrm>
            <a:off x="2357422" y="40005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	</a:t>
            </a:r>
            <a:endParaRPr kumimoji="1" lang="ja-JP" altLang="en-US" dirty="0" smtClean="0">
              <a:solidFill>
                <a:schemeClr val="tx1"/>
              </a:solidFill>
            </a:endParaRPr>
          </a:p>
        </p:txBody>
      </p:sp>
      <p:sp>
        <p:nvSpPr>
          <p:cNvPr id="9" name="角丸四角形 8"/>
          <p:cNvSpPr/>
          <p:nvPr/>
        </p:nvSpPr>
        <p:spPr>
          <a:xfrm>
            <a:off x="2509822" y="41529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角丸四角形 9"/>
          <p:cNvSpPr/>
          <p:nvPr/>
        </p:nvSpPr>
        <p:spPr>
          <a:xfrm>
            <a:off x="2662222" y="43053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 name="角丸四角形 10"/>
          <p:cNvSpPr/>
          <p:nvPr/>
        </p:nvSpPr>
        <p:spPr>
          <a:xfrm>
            <a:off x="2814622" y="4457704"/>
            <a:ext cx="1643074" cy="785818"/>
          </a:xfrm>
          <a:prstGeom prst="roundRect">
            <a:avLst/>
          </a:prstGeom>
          <a:solidFill>
            <a:srgbClr val="FFDCB9">
              <a:alpha val="9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Observers</a:t>
            </a:r>
          </a:p>
          <a:p>
            <a:pPr algn="ctr"/>
            <a:r>
              <a:rPr lang="ja-JP" altLang="en-US" dirty="0" smtClean="0">
                <a:solidFill>
                  <a:schemeClr val="tx1"/>
                </a:solidFill>
              </a:rPr>
              <a:t>（通知先）</a:t>
            </a:r>
            <a:endParaRPr kumimoji="1" lang="ja-JP" altLang="en-US" dirty="0" smtClean="0">
              <a:solidFill>
                <a:schemeClr val="tx1"/>
              </a:solidFill>
            </a:endParaRPr>
          </a:p>
        </p:txBody>
      </p:sp>
      <p:sp>
        <p:nvSpPr>
          <p:cNvPr id="12" name="角丸四角形 11"/>
          <p:cNvSpPr/>
          <p:nvPr/>
        </p:nvSpPr>
        <p:spPr>
          <a:xfrm>
            <a:off x="4929190" y="3000372"/>
            <a:ext cx="4214810" cy="1200152"/>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LinearPositionObserver</a:t>
            </a:r>
            <a:r>
              <a:rPr lang="en-US" altLang="ja-JP" dirty="0" smtClean="0">
                <a:solidFill>
                  <a:schemeClr val="tx1"/>
                </a:solidFill>
              </a:rPr>
              <a:t>::</a:t>
            </a:r>
          </a:p>
          <a:p>
            <a:pPr algn="ctr"/>
            <a:r>
              <a:rPr lang="en-US" altLang="ja-JP" dirty="0" err="1" smtClean="0">
                <a:solidFill>
                  <a:schemeClr val="tx1"/>
                </a:solidFill>
              </a:rPr>
              <a:t>OnNotify</a:t>
            </a:r>
            <a:r>
              <a:rPr lang="en-US" altLang="ja-JP" dirty="0" smtClean="0">
                <a:solidFill>
                  <a:schemeClr val="tx1"/>
                </a:solidFill>
              </a:rPr>
              <a:t>()</a:t>
            </a:r>
            <a:r>
              <a:rPr lang="ja-JP" altLang="en-US" dirty="0" smtClean="0">
                <a:solidFill>
                  <a:schemeClr val="tx1"/>
                </a:solidFill>
              </a:rPr>
              <a:t>でプログレスバーを変化</a:t>
            </a:r>
            <a:endParaRPr lang="en-US" altLang="ja-JP" dirty="0" smtClean="0">
              <a:solidFill>
                <a:schemeClr val="tx1"/>
              </a:solidFill>
            </a:endParaRPr>
          </a:p>
        </p:txBody>
      </p:sp>
      <p:sp>
        <p:nvSpPr>
          <p:cNvPr id="13" name="テキスト ボックス 3"/>
          <p:cNvSpPr txBox="1">
            <a:spLocks noChangeArrowheads="1"/>
          </p:cNvSpPr>
          <p:nvPr/>
        </p:nvSpPr>
        <p:spPr bwMode="auto">
          <a:xfrm>
            <a:off x="6072198" y="4071942"/>
            <a:ext cx="2286049"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p>
          <a:p>
            <a:r>
              <a:rPr lang="en-US" altLang="ja-JP" sz="1200" dirty="0"/>
              <a:t>  /</a:t>
            </a:r>
            <a:r>
              <a:rPr lang="ja-JP" altLang="en-US" sz="1200" dirty="0"/>
              <a:t>　 　 　  ∩ノ ⊃　　／　</a:t>
            </a:r>
            <a:r>
              <a:rPr lang="ja-JP" altLang="en-US" sz="1200" dirty="0" smtClean="0"/>
              <a:t>・・・</a:t>
            </a:r>
            <a:r>
              <a:rPr lang="ja-JP" altLang="en-US" sz="1200" dirty="0" smtClean="0"/>
              <a:t>・</a:t>
            </a:r>
            <a:r>
              <a:rPr lang="ja-JP" altLang="en-US" sz="1200" dirty="0"/>
              <a:t>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smtClean="0"/>
              <a:t>Windows</a:t>
            </a:r>
            <a:r>
              <a:rPr lang="ja-JP" altLang="en-US" sz="3600" dirty="0" smtClean="0"/>
              <a:t>メッセージでの通知</a:t>
            </a:r>
            <a:endParaRPr kumimoji="1" lang="ja-JP" altLang="en-US" sz="3600" dirty="0"/>
          </a:p>
        </p:txBody>
      </p:sp>
      <p:sp>
        <p:nvSpPr>
          <p:cNvPr id="3" name="コンテンツ プレースホルダ 2"/>
          <p:cNvSpPr>
            <a:spLocks noGrp="1"/>
          </p:cNvSpPr>
          <p:nvPr>
            <p:ph idx="1"/>
          </p:nvPr>
        </p:nvSpPr>
        <p:spPr>
          <a:xfrm>
            <a:off x="500034" y="928670"/>
            <a:ext cx="7715304" cy="5072098"/>
          </a:xfrm>
        </p:spPr>
        <p:txBody>
          <a:bodyPr/>
          <a:lstStyle/>
          <a:p>
            <a:pPr>
              <a:buNone/>
            </a:pPr>
            <a:r>
              <a:rPr lang="en-US" altLang="ja-JP" sz="1600" dirty="0" smtClean="0"/>
              <a:t>#include &lt;</a:t>
            </a:r>
            <a:r>
              <a:rPr lang="en-US" altLang="ja-JP" sz="1600" dirty="0" err="1" smtClean="0"/>
              <a:t>windows.h</a:t>
            </a:r>
            <a:r>
              <a:rPr lang="en-US" altLang="ja-JP" sz="1600" dirty="0" smtClean="0"/>
              <a:t>&gt;</a:t>
            </a:r>
          </a:p>
          <a:p>
            <a:pPr>
              <a:buNone/>
            </a:pPr>
            <a:r>
              <a:rPr lang="en-US" altLang="ja-JP" sz="1600" dirty="0" smtClean="0"/>
              <a:t>#include "</a:t>
            </a:r>
            <a:r>
              <a:rPr lang="en-US" altLang="ja-JP" sz="1600" dirty="0" err="1" smtClean="0"/>
              <a:t>Observable.h</a:t>
            </a:r>
            <a:r>
              <a:rPr lang="en-US" altLang="ja-JP" sz="1600" dirty="0" smtClean="0"/>
              <a:t>"</a:t>
            </a:r>
          </a:p>
          <a:p>
            <a:pPr>
              <a:buNone/>
            </a:pPr>
            <a:endParaRPr lang="ja-JP" altLang="en-US" sz="1600" dirty="0" smtClean="0"/>
          </a:p>
          <a:p>
            <a:pPr>
              <a:buNone/>
            </a:pPr>
            <a:r>
              <a:rPr lang="en-US" altLang="ja-JP" sz="1600" dirty="0" smtClean="0"/>
              <a:t>class </a:t>
            </a:r>
            <a:r>
              <a:rPr lang="en-US" altLang="ja-JP" sz="1600" dirty="0" err="1" smtClean="0"/>
              <a:t>WindowObserver</a:t>
            </a:r>
            <a:r>
              <a:rPr lang="en-US" altLang="ja-JP" sz="1600" dirty="0" smtClean="0"/>
              <a:t>;</a:t>
            </a:r>
          </a:p>
          <a:p>
            <a:pPr>
              <a:buNone/>
            </a:pPr>
            <a:r>
              <a:rPr lang="en-US" altLang="ja-JP" sz="1600" dirty="0" smtClean="0"/>
              <a:t>class </a:t>
            </a:r>
            <a:r>
              <a:rPr lang="en-US" altLang="ja-JP" sz="1600" dirty="0" err="1" smtClean="0"/>
              <a:t>WindowObservable</a:t>
            </a:r>
            <a:r>
              <a:rPr lang="en-US" altLang="ja-JP" sz="1600" dirty="0" smtClean="0"/>
              <a:t> : public </a:t>
            </a:r>
            <a:r>
              <a:rPr lang="en-US" altLang="ja-JP" sz="1600" dirty="0" smtClean="0"/>
              <a:t>Observable{</a:t>
            </a:r>
            <a:endParaRPr lang="en-US" altLang="ja-JP" sz="1600" dirty="0" smtClean="0"/>
          </a:p>
          <a:p>
            <a:pPr>
              <a:buNone/>
            </a:pPr>
            <a:r>
              <a:rPr lang="en-US" altLang="ja-JP" sz="1600" dirty="0" smtClean="0"/>
              <a:t>	friend class </a:t>
            </a:r>
            <a:r>
              <a:rPr lang="en-US" altLang="ja-JP" sz="1600" dirty="0" err="1" smtClean="0"/>
              <a:t>WindowObserver</a:t>
            </a:r>
            <a:r>
              <a:rPr lang="en-US" altLang="ja-JP" sz="1600" dirty="0" smtClean="0"/>
              <a:t>;	</a:t>
            </a:r>
            <a:endParaRPr lang="ja-JP" altLang="en-US" sz="1600" dirty="0" smtClean="0"/>
          </a:p>
          <a:p>
            <a:pPr>
              <a:buNone/>
            </a:pPr>
            <a:r>
              <a:rPr lang="en-US" altLang="ja-JP" sz="1600" dirty="0" smtClean="0"/>
              <a:t>protected:</a:t>
            </a:r>
          </a:p>
          <a:p>
            <a:pPr>
              <a:buNone/>
            </a:pPr>
            <a:r>
              <a:rPr lang="en-US" altLang="ja-JP" sz="1600" dirty="0" smtClean="0"/>
              <a:t>    UINT                    Message</a:t>
            </a:r>
            <a:r>
              <a:rPr lang="en-US" altLang="ja-JP" sz="1600" dirty="0" smtClean="0"/>
              <a:t>;</a:t>
            </a:r>
          </a:p>
          <a:p>
            <a:pPr>
              <a:buNone/>
            </a:pPr>
            <a:r>
              <a:rPr lang="en-US" altLang="ja-JP" sz="1600" dirty="0" smtClean="0"/>
              <a:t>    WPARAM	</a:t>
            </a:r>
            <a:r>
              <a:rPr lang="en-US" altLang="ja-JP" sz="1600" dirty="0" err="1" smtClean="0"/>
              <a:t>WParam</a:t>
            </a:r>
            <a:r>
              <a:rPr lang="en-US" altLang="ja-JP" sz="1600" dirty="0" smtClean="0"/>
              <a:t>;</a:t>
            </a:r>
          </a:p>
          <a:p>
            <a:pPr>
              <a:buNone/>
            </a:pPr>
            <a:r>
              <a:rPr lang="en-US" altLang="ja-JP" sz="1600" dirty="0" smtClean="0"/>
              <a:t>    LPARAM	</a:t>
            </a:r>
            <a:r>
              <a:rPr lang="en-US" altLang="ja-JP" sz="1600" dirty="0" err="1" smtClean="0"/>
              <a:t>LParam</a:t>
            </a:r>
            <a:r>
              <a:rPr lang="en-US" altLang="ja-JP" sz="1600" dirty="0" smtClean="0"/>
              <a:t>;</a:t>
            </a:r>
          </a:p>
          <a:p>
            <a:pPr>
              <a:buNone/>
            </a:pPr>
            <a:r>
              <a:rPr lang="en-US" altLang="ja-JP" sz="1600" dirty="0" smtClean="0"/>
              <a:t>public:</a:t>
            </a:r>
          </a:p>
          <a:p>
            <a:pPr>
              <a:buNone/>
            </a:pPr>
            <a:r>
              <a:rPr lang="en-US" altLang="ja-JP" sz="1600" dirty="0" smtClean="0"/>
              <a:t>    </a:t>
            </a:r>
            <a:r>
              <a:rPr lang="en-US" altLang="ja-JP" sz="1600" dirty="0" err="1" smtClean="0"/>
              <a:t>WindowObservable</a:t>
            </a:r>
            <a:r>
              <a:rPr lang="en-US" altLang="ja-JP" sz="1600" dirty="0" smtClean="0"/>
              <a:t>( UINT message, WPARAM </a:t>
            </a:r>
            <a:r>
              <a:rPr lang="en-US" altLang="ja-JP" sz="1600" dirty="0" err="1" smtClean="0"/>
              <a:t>wParam</a:t>
            </a:r>
            <a:r>
              <a:rPr lang="en-US" altLang="ja-JP" sz="1600" dirty="0" smtClean="0"/>
              <a:t>, LPARAM </a:t>
            </a:r>
            <a:r>
              <a:rPr lang="en-US" altLang="ja-JP" sz="1600" dirty="0" err="1" smtClean="0"/>
              <a:t>lParam</a:t>
            </a:r>
            <a:r>
              <a:rPr lang="en-US" altLang="ja-JP" sz="1600" dirty="0" smtClean="0"/>
              <a:t> ) </a:t>
            </a:r>
            <a:r>
              <a:rPr lang="en-US" altLang="ja-JP" sz="1600" dirty="0" smtClean="0"/>
              <a:t>{</a:t>
            </a:r>
            <a:endParaRPr lang="en-US" altLang="ja-JP" sz="1600" dirty="0" smtClean="0"/>
          </a:p>
          <a:p>
            <a:pPr>
              <a:buNone/>
            </a:pPr>
            <a:r>
              <a:rPr lang="en-US" altLang="ja-JP" sz="1600" dirty="0" smtClean="0"/>
              <a:t>        Message</a:t>
            </a:r>
            <a:r>
              <a:rPr lang="en-US" altLang="ja-JP" sz="1600" dirty="0" smtClean="0"/>
              <a:t>	= message;</a:t>
            </a:r>
          </a:p>
          <a:p>
            <a:pPr>
              <a:buNone/>
            </a:pPr>
            <a:r>
              <a:rPr lang="en-US" altLang="ja-JP" sz="1600" dirty="0" smtClean="0"/>
              <a:t>        </a:t>
            </a:r>
            <a:r>
              <a:rPr lang="en-US" altLang="ja-JP" sz="1600" dirty="0" err="1" smtClean="0"/>
              <a:t>WParam</a:t>
            </a:r>
            <a:r>
              <a:rPr lang="en-US" altLang="ja-JP" sz="1600" dirty="0" smtClean="0"/>
              <a:t>	= </a:t>
            </a:r>
            <a:r>
              <a:rPr lang="en-US" altLang="ja-JP" sz="1600" dirty="0" err="1" smtClean="0"/>
              <a:t>wParam</a:t>
            </a:r>
            <a:r>
              <a:rPr lang="en-US" altLang="ja-JP" sz="1600" dirty="0" smtClean="0"/>
              <a:t>;</a:t>
            </a:r>
          </a:p>
          <a:p>
            <a:pPr>
              <a:buNone/>
            </a:pPr>
            <a:r>
              <a:rPr lang="en-US" altLang="ja-JP" sz="1600" dirty="0" smtClean="0"/>
              <a:t>        </a:t>
            </a:r>
            <a:r>
              <a:rPr lang="en-US" altLang="ja-JP" sz="1600" dirty="0" err="1" smtClean="0"/>
              <a:t>LParam</a:t>
            </a:r>
            <a:r>
              <a:rPr lang="en-US" altLang="ja-JP" sz="1600" dirty="0" smtClean="0"/>
              <a:t>	= </a:t>
            </a:r>
            <a:r>
              <a:rPr lang="en-US" altLang="ja-JP" sz="1600" dirty="0" err="1" smtClean="0"/>
              <a:t>lParam</a:t>
            </a:r>
            <a:r>
              <a:rPr lang="en-US" altLang="ja-JP" sz="1600" dirty="0" smtClean="0"/>
              <a:t>;</a:t>
            </a:r>
          </a:p>
          <a:p>
            <a:pPr>
              <a:buNone/>
            </a:pPr>
            <a:r>
              <a:rPr lang="ja-JP" altLang="en-US" sz="1600" dirty="0" smtClean="0"/>
              <a:t>    </a:t>
            </a:r>
            <a:r>
              <a:rPr lang="en-US" altLang="ja-JP" sz="1600" dirty="0" smtClean="0"/>
              <a:t>}</a:t>
            </a:r>
          </a:p>
          <a:p>
            <a:pPr>
              <a:buNone/>
            </a:pPr>
            <a:r>
              <a:rPr lang="en-US" altLang="ja-JP" sz="1600" dirty="0" smtClean="0"/>
              <a:t>};</a:t>
            </a:r>
          </a:p>
        </p:txBody>
      </p:sp>
      <p:sp>
        <p:nvSpPr>
          <p:cNvPr id="5" name="テキスト ボックス 4"/>
          <p:cNvSpPr txBox="1"/>
          <p:nvPr/>
        </p:nvSpPr>
        <p:spPr>
          <a:xfrm>
            <a:off x="4643438" y="4429132"/>
            <a:ext cx="4071966" cy="1815882"/>
          </a:xfrm>
          <a:prstGeom prst="rect">
            <a:avLst/>
          </a:prstGeom>
          <a:noFill/>
        </p:spPr>
        <p:txBody>
          <a:bodyPr wrap="square">
            <a:spAutoFit/>
          </a:bodyPr>
          <a:lstStyle/>
          <a:p>
            <a:pPr>
              <a:defRPr/>
            </a:pPr>
            <a:r>
              <a:rPr lang="ja-JP" altLang="en-US" sz="1600" b="1" dirty="0">
                <a:latin typeface="+mn-ea"/>
                <a:ea typeface="+mn-ea"/>
              </a:rPr>
              <a:t>　 　　　／⌒　　⌒＼　　　　　　</a:t>
            </a:r>
          </a:p>
          <a:p>
            <a:pPr>
              <a:defRPr/>
            </a:pPr>
            <a:r>
              <a:rPr lang="ja-JP" altLang="en-US" sz="1600" b="1" dirty="0">
                <a:latin typeface="+mn-ea"/>
                <a:ea typeface="+mn-ea"/>
              </a:rPr>
              <a:t>　　　／（ ●） 　（●） ＼　　　</a:t>
            </a:r>
            <a:r>
              <a:rPr lang="ja-JP" altLang="en-US" sz="1600" b="1" dirty="0" smtClean="0">
                <a:latin typeface="+mn-ea"/>
                <a:ea typeface="+mn-ea"/>
              </a:rPr>
              <a:t>本格的</a:t>
            </a:r>
            <a:r>
              <a:rPr lang="ja-JP" altLang="en-US" sz="1600" b="1" dirty="0" err="1" smtClean="0">
                <a:latin typeface="+mn-ea"/>
                <a:ea typeface="+mn-ea"/>
              </a:rPr>
              <a:t>だお</a:t>
            </a:r>
            <a:endParaRPr lang="ja-JP" altLang="en-US" sz="1600" b="1" dirty="0">
              <a:latin typeface="+mn-ea"/>
              <a:ea typeface="+mn-ea"/>
            </a:endParaRP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a:t>
            </a:r>
            <a:r>
              <a:rPr lang="en-US" altLang="ja-JP" sz="1600" b="1" dirty="0">
                <a:latin typeface="+mn-ea"/>
                <a:ea typeface="+mn-ea"/>
              </a:rPr>
              <a:t>::::: </a:t>
            </a:r>
            <a:r>
              <a:rPr lang="ja-JP" altLang="en-US" sz="1600" b="1" dirty="0">
                <a:latin typeface="+mn-ea"/>
                <a:ea typeface="+mn-ea"/>
              </a:rPr>
              <a:t>＼ 　　</a:t>
            </a: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|r┬-|</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ja-JP" altLang="en-US" sz="1600" b="1" dirty="0">
                <a:latin typeface="+mn-ea"/>
                <a:ea typeface="+mn-ea"/>
              </a:rPr>
              <a:t>　 ＼ 　　 　 </a:t>
            </a:r>
            <a:r>
              <a:rPr lang="en-US" altLang="ja-JP" sz="1600" b="1" dirty="0">
                <a:latin typeface="+mn-ea"/>
                <a:ea typeface="+mn-ea"/>
              </a:rPr>
              <a:t>`</a:t>
            </a:r>
            <a:r>
              <a:rPr lang="ja-JP" altLang="en-US" sz="1600" b="1" dirty="0" err="1">
                <a:latin typeface="+mn-ea"/>
                <a:ea typeface="+mn-ea"/>
              </a:rPr>
              <a:t>ー</a:t>
            </a:r>
            <a:r>
              <a:rPr lang="en-US" altLang="ja-JP" sz="1600" b="1" dirty="0">
                <a:latin typeface="+mn-ea"/>
                <a:ea typeface="+mn-ea"/>
              </a:rPr>
              <a:t>'´ </a:t>
            </a:r>
            <a:r>
              <a:rPr lang="ja-JP" altLang="en-US" sz="1600" b="1" dirty="0">
                <a:latin typeface="+mn-ea"/>
                <a:ea typeface="+mn-ea"/>
              </a:rPr>
              <a:t>　 　 ／</a:t>
            </a:r>
          </a:p>
          <a:p>
            <a:pPr>
              <a:defRPr/>
            </a:pPr>
            <a:endParaRPr lang="ja-JP" altLang="en-US" sz="1600" b="1" dirty="0">
              <a:latin typeface="+mn-ea"/>
              <a:ea typeface="+mn-ea"/>
            </a:endParaRPr>
          </a:p>
          <a:p>
            <a:pPr>
              <a:defRPr/>
            </a:pPr>
            <a:endParaRPr lang="ja-JP" altLang="en-US" sz="1600" b="1" dirty="0">
              <a:latin typeface="+mn-ea"/>
              <a:ea typeface="+mn-ea"/>
            </a:endParaRPr>
          </a:p>
        </p:txBody>
      </p:sp>
      <p:sp>
        <p:nvSpPr>
          <p:cNvPr id="6" name="角丸四角形吹き出し 5"/>
          <p:cNvSpPr/>
          <p:nvPr/>
        </p:nvSpPr>
        <p:spPr>
          <a:xfrm>
            <a:off x="4500562" y="3000372"/>
            <a:ext cx="4143404" cy="898400"/>
          </a:xfrm>
          <a:prstGeom prst="wedgeRoundRectCallout">
            <a:avLst>
              <a:gd name="adj1" fmla="val -66798"/>
              <a:gd name="adj2" fmla="val -87751"/>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ずるｗ。</a:t>
            </a:r>
            <a:endParaRPr lang="en-US" altLang="ja-JP" dirty="0" smtClean="0">
              <a:solidFill>
                <a:schemeClr val="tx1"/>
              </a:solidFill>
            </a:endParaRPr>
          </a:p>
          <a:p>
            <a:pPr algn="ctr"/>
            <a:r>
              <a:rPr lang="ja-JP" altLang="en-US" dirty="0" smtClean="0">
                <a:solidFill>
                  <a:schemeClr val="tx1"/>
                </a:solidFill>
              </a:rPr>
              <a:t>プロパティ使いたくなる今日この頃（笑）</a:t>
            </a:r>
            <a:endParaRPr kumimoji="1" lang="ja-JP" altLang="en-US" dirty="0" smtClean="0">
              <a:solidFill>
                <a:schemeClr val="tx1"/>
              </a:solidFill>
            </a:endParaRPr>
          </a:p>
        </p:txBody>
      </p:sp>
      <p:sp>
        <p:nvSpPr>
          <p:cNvPr id="7" name="角丸四角形吹き出し 6"/>
          <p:cNvSpPr/>
          <p:nvPr/>
        </p:nvSpPr>
        <p:spPr>
          <a:xfrm>
            <a:off x="4286248" y="857232"/>
            <a:ext cx="4286280" cy="642942"/>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WindowObservable.h</a:t>
            </a:r>
            <a:endParaRPr kumimoji="1"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Windows</a:t>
            </a:r>
            <a:r>
              <a:rPr kumimoji="1" lang="ja-JP" altLang="en-US" sz="3600" dirty="0" smtClean="0"/>
              <a:t>メッセージ観察者クラス</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#include &lt;</a:t>
            </a:r>
            <a:r>
              <a:rPr lang="en-US" altLang="ja-JP" sz="1600" dirty="0" err="1" smtClean="0"/>
              <a:t>windows.h</a:t>
            </a:r>
            <a:r>
              <a:rPr lang="en-US" altLang="ja-JP" sz="1600" dirty="0" smtClean="0"/>
              <a:t>&gt;</a:t>
            </a:r>
          </a:p>
          <a:p>
            <a:pPr>
              <a:buNone/>
            </a:pPr>
            <a:r>
              <a:rPr lang="en-US" altLang="ja-JP" sz="1600" dirty="0" smtClean="0"/>
              <a:t>#include "</a:t>
            </a:r>
            <a:r>
              <a:rPr lang="en-US" altLang="ja-JP" sz="1600" dirty="0" err="1" smtClean="0"/>
              <a:t>Observer.h</a:t>
            </a:r>
            <a:r>
              <a:rPr lang="en-US" altLang="ja-JP" sz="1600" dirty="0" smtClean="0"/>
              <a:t>“</a:t>
            </a:r>
            <a:endParaRPr lang="en-US" altLang="ja-JP" sz="1600" dirty="0" smtClean="0"/>
          </a:p>
          <a:p>
            <a:pPr>
              <a:buNone/>
            </a:pPr>
            <a:r>
              <a:rPr lang="en-US" altLang="ja-JP" sz="1600" dirty="0" smtClean="0"/>
              <a:t>#</a:t>
            </a:r>
            <a:r>
              <a:rPr lang="en-US" altLang="ja-JP" sz="1600" dirty="0" smtClean="0"/>
              <a:t>include "</a:t>
            </a:r>
            <a:r>
              <a:rPr lang="en-US" altLang="ja-JP" sz="1600" dirty="0" err="1" smtClean="0"/>
              <a:t>WindowObservable.h</a:t>
            </a:r>
            <a:r>
              <a:rPr lang="en-US" altLang="ja-JP" sz="1600" dirty="0" smtClean="0"/>
              <a:t>“</a:t>
            </a:r>
            <a:endParaRPr lang="en-US" altLang="ja-JP" sz="1600" dirty="0" smtClean="0"/>
          </a:p>
          <a:p>
            <a:pPr>
              <a:buNone/>
            </a:pPr>
            <a:r>
              <a:rPr lang="en-US" altLang="ja-JP" sz="1600" dirty="0" smtClean="0"/>
              <a:t>class </a:t>
            </a:r>
            <a:r>
              <a:rPr lang="en-US" altLang="ja-JP" sz="1600" dirty="0" err="1" smtClean="0"/>
              <a:t>WindowObserver</a:t>
            </a:r>
            <a:r>
              <a:rPr lang="en-US" altLang="ja-JP" sz="1600" dirty="0" smtClean="0"/>
              <a:t> : public </a:t>
            </a:r>
            <a:r>
              <a:rPr lang="en-US" altLang="ja-JP" sz="1600" dirty="0" smtClean="0"/>
              <a:t>Observer{</a:t>
            </a:r>
            <a:endParaRPr lang="en-US" altLang="ja-JP" sz="1600" dirty="0" smtClean="0"/>
          </a:p>
          <a:p>
            <a:pPr>
              <a:buNone/>
            </a:pPr>
            <a:r>
              <a:rPr lang="en-US" altLang="ja-JP" sz="1600" dirty="0" smtClean="0"/>
              <a:t>protected:</a:t>
            </a:r>
          </a:p>
          <a:p>
            <a:pPr>
              <a:buNone/>
            </a:pPr>
            <a:r>
              <a:rPr lang="en-US" altLang="ja-JP" sz="1600" dirty="0" smtClean="0"/>
              <a:t>    HWND Handle;</a:t>
            </a:r>
          </a:p>
          <a:p>
            <a:pPr>
              <a:buNone/>
            </a:pPr>
            <a:r>
              <a:rPr lang="en-US" altLang="ja-JP" sz="1600" dirty="0" smtClean="0"/>
              <a:t>public</a:t>
            </a:r>
            <a:r>
              <a:rPr lang="en-US" altLang="ja-JP" sz="1600" dirty="0" smtClean="0"/>
              <a:t>:</a:t>
            </a:r>
          </a:p>
          <a:p>
            <a:pPr>
              <a:buNone/>
            </a:pPr>
            <a:r>
              <a:rPr lang="en-US" altLang="ja-JP" sz="1600" dirty="0" smtClean="0"/>
              <a:t>    </a:t>
            </a:r>
            <a:r>
              <a:rPr lang="en-US" altLang="ja-JP" sz="1600" dirty="0" err="1" smtClean="0"/>
              <a:t>WindowObserver</a:t>
            </a:r>
            <a:r>
              <a:rPr lang="en-US" altLang="ja-JP" sz="1600" dirty="0" smtClean="0"/>
              <a:t>( HWND handle </a:t>
            </a:r>
            <a:r>
              <a:rPr lang="en-US" altLang="ja-JP" sz="1600" dirty="0" smtClean="0"/>
              <a:t>){  Handle </a:t>
            </a:r>
            <a:r>
              <a:rPr lang="en-US" altLang="ja-JP" sz="1600" dirty="0" smtClean="0"/>
              <a:t>= handle</a:t>
            </a:r>
            <a:r>
              <a:rPr lang="en-US" altLang="ja-JP" sz="1600" dirty="0" smtClean="0"/>
              <a:t>; </a:t>
            </a:r>
            <a:r>
              <a:rPr lang="ja-JP" altLang="en-US" sz="1600" dirty="0" smtClean="0"/>
              <a:t>  </a:t>
            </a:r>
            <a:r>
              <a:rPr lang="en-US" altLang="ja-JP" sz="1600" dirty="0" smtClean="0"/>
              <a:t>}</a:t>
            </a:r>
          </a:p>
          <a:p>
            <a:pPr>
              <a:buNone/>
            </a:pPr>
            <a:r>
              <a:rPr lang="en-US" altLang="ja-JP" sz="1600" dirty="0" smtClean="0"/>
              <a:t>protected:</a:t>
            </a:r>
          </a:p>
          <a:p>
            <a:pPr>
              <a:buNone/>
            </a:pPr>
            <a:r>
              <a:rPr lang="en-US" altLang="ja-JP" sz="1600" dirty="0" smtClean="0"/>
              <a:t>    virtual void </a:t>
            </a:r>
            <a:r>
              <a:rPr lang="en-US" altLang="ja-JP" sz="1600" dirty="0" err="1" smtClean="0"/>
              <a:t>OnNotify</a:t>
            </a:r>
            <a:r>
              <a:rPr lang="en-US" altLang="ja-JP" sz="1600" dirty="0" smtClean="0"/>
              <a:t>( Observable * data ) </a:t>
            </a:r>
            <a:r>
              <a:rPr lang="en-US" altLang="ja-JP" sz="1600" dirty="0" smtClean="0"/>
              <a:t>{</a:t>
            </a:r>
            <a:endParaRPr lang="en-US" altLang="ja-JP" sz="1600" dirty="0" smtClean="0"/>
          </a:p>
          <a:p>
            <a:pPr>
              <a:buNone/>
            </a:pPr>
            <a:r>
              <a:rPr lang="en-US" altLang="ja-JP" sz="1600" dirty="0" smtClean="0"/>
              <a:t>        </a:t>
            </a:r>
            <a:r>
              <a:rPr lang="en-US" altLang="ja-JP" sz="1600" dirty="0" err="1" smtClean="0"/>
              <a:t>WindowObservable</a:t>
            </a:r>
            <a:r>
              <a:rPr lang="en-US" altLang="ja-JP" sz="1600" dirty="0" smtClean="0"/>
              <a:t> </a:t>
            </a:r>
            <a:r>
              <a:rPr lang="en-US" altLang="ja-JP" sz="1600" dirty="0" smtClean="0"/>
              <a:t>*</a:t>
            </a:r>
            <a:r>
              <a:rPr lang="en-US" altLang="ja-JP" sz="1600" dirty="0" err="1" smtClean="0"/>
              <a:t>msg</a:t>
            </a:r>
            <a:r>
              <a:rPr lang="en-US" altLang="ja-JP" sz="1600" dirty="0" smtClean="0"/>
              <a:t> = </a:t>
            </a:r>
            <a:r>
              <a:rPr lang="en-US" altLang="ja-JP" sz="1600" dirty="0" err="1" smtClean="0"/>
              <a:t>dynamic_cast</a:t>
            </a:r>
            <a:r>
              <a:rPr lang="en-US" altLang="ja-JP" sz="1600" dirty="0" smtClean="0"/>
              <a:t>&lt;</a:t>
            </a:r>
            <a:r>
              <a:rPr lang="en-US" altLang="ja-JP" sz="1600" dirty="0" err="1" smtClean="0"/>
              <a:t>WindowObservable</a:t>
            </a:r>
            <a:r>
              <a:rPr lang="en-US" altLang="ja-JP" sz="1600" dirty="0" smtClean="0"/>
              <a:t> *&gt;( data );</a:t>
            </a:r>
          </a:p>
          <a:p>
            <a:pPr>
              <a:buNone/>
            </a:pPr>
            <a:r>
              <a:rPr lang="en-US" altLang="ja-JP" sz="1600" dirty="0" smtClean="0"/>
              <a:t>        if</a:t>
            </a:r>
            <a:r>
              <a:rPr lang="en-US" altLang="ja-JP" sz="1600" dirty="0" smtClean="0"/>
              <a:t>( </a:t>
            </a:r>
            <a:r>
              <a:rPr lang="en-US" altLang="ja-JP" sz="1600" dirty="0" err="1" smtClean="0"/>
              <a:t>msg</a:t>
            </a:r>
            <a:r>
              <a:rPr lang="en-US" altLang="ja-JP" sz="1600" dirty="0" smtClean="0"/>
              <a:t> != NULL </a:t>
            </a:r>
            <a:r>
              <a:rPr lang="en-US" altLang="ja-JP" sz="1600" dirty="0" smtClean="0"/>
              <a:t>){</a:t>
            </a:r>
            <a:endParaRPr lang="en-US" altLang="ja-JP" sz="1600" dirty="0" smtClean="0"/>
          </a:p>
          <a:p>
            <a:pPr>
              <a:buNone/>
            </a:pPr>
            <a:r>
              <a:rPr lang="da-DK" altLang="ja-JP" sz="1600" dirty="0" smtClean="0"/>
              <a:t> </a:t>
            </a:r>
            <a:r>
              <a:rPr lang="da-DK" altLang="ja-JP" sz="1600" dirty="0" smtClean="0"/>
              <a:t>           ::</a:t>
            </a:r>
            <a:r>
              <a:rPr lang="da-DK" altLang="ja-JP" sz="1600" dirty="0" smtClean="0"/>
              <a:t>SendMessage( Handle, msg-&gt;Message, msg-&gt;WParam, msg-&gt;LParam );</a:t>
            </a:r>
          </a:p>
          <a:p>
            <a:pPr>
              <a:buNone/>
            </a:pPr>
            <a:r>
              <a:rPr lang="en-US" altLang="ja-JP" sz="1600" dirty="0" smtClean="0"/>
              <a:t>        }</a:t>
            </a:r>
            <a:endParaRPr lang="en-US" altLang="ja-JP" sz="1600" dirty="0" smtClean="0"/>
          </a:p>
          <a:p>
            <a:pPr>
              <a:buNone/>
            </a:pPr>
            <a:r>
              <a:rPr lang="en-US" altLang="ja-JP" sz="1600" dirty="0" smtClean="0"/>
              <a:t>    }</a:t>
            </a:r>
            <a:endParaRPr lang="en-US" altLang="ja-JP" sz="1600" dirty="0" smtClean="0"/>
          </a:p>
          <a:p>
            <a:pPr>
              <a:buNone/>
            </a:pPr>
            <a:r>
              <a:rPr lang="en-US" altLang="ja-JP" sz="1600" dirty="0" smtClean="0"/>
              <a:t>};</a:t>
            </a:r>
            <a:endParaRPr lang="en-US" altLang="ja-JP" sz="1600" dirty="0" smtClean="0"/>
          </a:p>
        </p:txBody>
      </p:sp>
      <p:sp>
        <p:nvSpPr>
          <p:cNvPr id="5" name="角丸四角形吹き出し 4"/>
          <p:cNvSpPr/>
          <p:nvPr/>
        </p:nvSpPr>
        <p:spPr>
          <a:xfrm>
            <a:off x="3786182" y="2071678"/>
            <a:ext cx="3500462" cy="612648"/>
          </a:xfrm>
          <a:prstGeom prst="wedgeRoundRectCallout">
            <a:avLst>
              <a:gd name="adj1" fmla="val -96162"/>
              <a:gd name="adj2" fmla="val 48286"/>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観察者のウィンドウハンドル</a:t>
            </a:r>
            <a:endParaRPr kumimoji="1" lang="ja-JP" altLang="en-US" dirty="0" smtClean="0">
              <a:solidFill>
                <a:schemeClr val="tx1"/>
              </a:solidFill>
            </a:endParaRPr>
          </a:p>
        </p:txBody>
      </p:sp>
      <p:sp>
        <p:nvSpPr>
          <p:cNvPr id="6" name="角丸四角形吹き出し 5"/>
          <p:cNvSpPr/>
          <p:nvPr/>
        </p:nvSpPr>
        <p:spPr>
          <a:xfrm>
            <a:off x="6215074" y="4857760"/>
            <a:ext cx="2643206" cy="612648"/>
          </a:xfrm>
          <a:prstGeom prst="wedgeRoundRectCallout">
            <a:avLst>
              <a:gd name="adj1" fmla="val -71429"/>
              <a:gd name="adj2" fmla="val -51216"/>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friend </a:t>
            </a:r>
            <a:r>
              <a:rPr lang="ja-JP" altLang="en-US" dirty="0" smtClean="0">
                <a:solidFill>
                  <a:schemeClr val="tx1"/>
                </a:solidFill>
              </a:rPr>
              <a:t>で直接アクセス</a:t>
            </a:r>
            <a:r>
              <a:rPr lang="ja-JP" altLang="en-US" dirty="0" err="1" smtClean="0">
                <a:solidFill>
                  <a:schemeClr val="tx1"/>
                </a:solidFill>
              </a:rPr>
              <a:t>ｗ</a:t>
            </a:r>
            <a:endParaRPr kumimoji="1" lang="ja-JP" altLang="en-US" dirty="0" smtClean="0">
              <a:solidFill>
                <a:schemeClr val="tx1"/>
              </a:solidFill>
            </a:endParaRPr>
          </a:p>
        </p:txBody>
      </p:sp>
      <p:sp>
        <p:nvSpPr>
          <p:cNvPr id="7" name="角丸四角形吹き出し 6"/>
          <p:cNvSpPr/>
          <p:nvPr/>
        </p:nvSpPr>
        <p:spPr>
          <a:xfrm>
            <a:off x="1214414" y="5429264"/>
            <a:ext cx="5214974" cy="612648"/>
          </a:xfrm>
          <a:prstGeom prst="wedgeRoundRectCallout">
            <a:avLst>
              <a:gd name="adj1" fmla="val -41163"/>
              <a:gd name="adj2" fmla="val -89121"/>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実際にはここでの受け取りではないわけで</a:t>
            </a:r>
            <a:r>
              <a:rPr lang="ja-JP" altLang="en-US" sz="1400" dirty="0" err="1" smtClean="0">
                <a:solidFill>
                  <a:schemeClr val="tx1"/>
                </a:solidFill>
              </a:rPr>
              <a:t>ｗ</a:t>
            </a:r>
            <a:endParaRPr lang="en-US" altLang="ja-JP" sz="1400" dirty="0" smtClean="0">
              <a:solidFill>
                <a:schemeClr val="tx1"/>
              </a:solidFill>
            </a:endParaRPr>
          </a:p>
          <a:p>
            <a:pPr algn="ctr"/>
            <a:r>
              <a:rPr kumimoji="1" lang="en-US" altLang="ja-JP" sz="1400" dirty="0" smtClean="0">
                <a:solidFill>
                  <a:schemeClr val="tx1"/>
                </a:solidFill>
              </a:rPr>
              <a:t>Windows </a:t>
            </a:r>
            <a:r>
              <a:rPr kumimoji="1" lang="ja-JP" altLang="en-US" sz="1400" dirty="0" smtClean="0">
                <a:solidFill>
                  <a:schemeClr val="tx1"/>
                </a:solidFill>
              </a:rPr>
              <a:t>が独自の受け口を用意するので、そこを利用します。</a:t>
            </a:r>
          </a:p>
        </p:txBody>
      </p:sp>
      <p:sp>
        <p:nvSpPr>
          <p:cNvPr id="8" name="角丸四角形吹き出し 7"/>
          <p:cNvSpPr/>
          <p:nvPr/>
        </p:nvSpPr>
        <p:spPr>
          <a:xfrm>
            <a:off x="4286248" y="857232"/>
            <a:ext cx="4286280" cy="642942"/>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WindowObserver.h</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通知</a:t>
            </a:r>
            <a:r>
              <a:rPr lang="ja-JP" altLang="en-US" sz="3600" dirty="0" smtClean="0"/>
              <a:t>情報を変更しましょう</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#include &lt;</a:t>
            </a:r>
            <a:r>
              <a:rPr lang="en-US" altLang="ja-JP" sz="1600" dirty="0" err="1" smtClean="0"/>
              <a:t>windef.h</a:t>
            </a:r>
            <a:r>
              <a:rPr lang="en-US" altLang="ja-JP" sz="1600" dirty="0" smtClean="0"/>
              <a:t>&gt;</a:t>
            </a:r>
          </a:p>
          <a:p>
            <a:pPr>
              <a:buNone/>
            </a:pPr>
            <a:r>
              <a:rPr lang="en-US" altLang="ja-JP" sz="1600" dirty="0" smtClean="0"/>
              <a:t>#include "</a:t>
            </a:r>
            <a:r>
              <a:rPr lang="en-US" altLang="ja-JP" sz="1600" dirty="0" err="1" smtClean="0"/>
              <a:t>WindowObservable.h</a:t>
            </a:r>
            <a:r>
              <a:rPr lang="en-US" altLang="ja-JP" sz="1600" dirty="0" smtClean="0"/>
              <a:t>“</a:t>
            </a:r>
            <a:endParaRPr lang="en-US" altLang="ja-JP" sz="1600" dirty="0" smtClean="0"/>
          </a:p>
          <a:p>
            <a:pPr>
              <a:buNone/>
            </a:pPr>
            <a:r>
              <a:rPr lang="en-US" altLang="ja-JP" sz="1600" dirty="0" smtClean="0"/>
              <a:t>static </a:t>
            </a:r>
            <a:r>
              <a:rPr lang="en-US" altLang="ja-JP" sz="1600" dirty="0" smtClean="0"/>
              <a:t>const UINT MSG_PROGRESSTOTALSIZE	= ( WM_APP + 10 );</a:t>
            </a:r>
          </a:p>
          <a:p>
            <a:pPr>
              <a:buNone/>
            </a:pPr>
            <a:r>
              <a:rPr lang="en-US" altLang="ja-JP" sz="1600" dirty="0" smtClean="0"/>
              <a:t>static const UINT MSG_PROGRESSPOSITION	= ( WM_APP + 11 );</a:t>
            </a:r>
          </a:p>
          <a:p>
            <a:pPr>
              <a:buNone/>
            </a:pPr>
            <a:r>
              <a:rPr lang="en-US" altLang="ja-JP" sz="1600" dirty="0" smtClean="0"/>
              <a:t>class </a:t>
            </a:r>
            <a:r>
              <a:rPr lang="en-US" altLang="ja-JP" sz="1600" dirty="0" err="1" smtClean="0"/>
              <a:t>SizeInformation</a:t>
            </a:r>
            <a:r>
              <a:rPr lang="en-US" altLang="ja-JP" sz="1600" dirty="0" smtClean="0"/>
              <a:t> : public </a:t>
            </a:r>
            <a:r>
              <a:rPr lang="en-US" altLang="ja-JP" sz="1600" dirty="0" err="1" smtClean="0"/>
              <a:t>WindowObservable</a:t>
            </a:r>
            <a:r>
              <a:rPr lang="en-US" altLang="ja-JP" sz="1600" dirty="0" smtClean="0"/>
              <a:t>{</a:t>
            </a:r>
            <a:endParaRPr lang="en-US" altLang="ja-JP" sz="1600" dirty="0" smtClean="0"/>
          </a:p>
          <a:p>
            <a:pPr>
              <a:buNone/>
            </a:pPr>
            <a:r>
              <a:rPr lang="en-US" altLang="ja-JP" sz="1600" dirty="0" smtClean="0"/>
              <a:t>public:</a:t>
            </a:r>
          </a:p>
          <a:p>
            <a:pPr>
              <a:buNone/>
            </a:pPr>
            <a:r>
              <a:rPr lang="en-US" altLang="ja-JP" sz="1600" dirty="0" smtClean="0"/>
              <a:t>    </a:t>
            </a:r>
            <a:r>
              <a:rPr lang="en-US" altLang="ja-JP" sz="1600" dirty="0" err="1" smtClean="0"/>
              <a:t>SizeInformation</a:t>
            </a:r>
            <a:r>
              <a:rPr lang="en-US" altLang="ja-JP" sz="1600" dirty="0" smtClean="0"/>
              <a:t>( </a:t>
            </a:r>
            <a:r>
              <a:rPr lang="en-US" altLang="ja-JP" sz="1600" dirty="0" err="1" smtClean="0"/>
              <a:t>int</a:t>
            </a:r>
            <a:r>
              <a:rPr lang="en-US" altLang="ja-JP" sz="1600" dirty="0" smtClean="0"/>
              <a:t> </a:t>
            </a:r>
            <a:r>
              <a:rPr lang="en-US" altLang="ja-JP" sz="1600" dirty="0" err="1" smtClean="0"/>
              <a:t>totalSize</a:t>
            </a:r>
            <a:r>
              <a:rPr lang="en-US" altLang="ja-JP" sz="1600" dirty="0" smtClean="0"/>
              <a:t> )</a:t>
            </a:r>
          </a:p>
          <a:p>
            <a:pPr>
              <a:buNone/>
            </a:pPr>
            <a:r>
              <a:rPr lang="en-US" altLang="ja-JP" sz="1600" dirty="0" smtClean="0"/>
              <a:t>        : </a:t>
            </a:r>
            <a:r>
              <a:rPr lang="en-US" altLang="ja-JP" sz="1600" dirty="0" err="1" smtClean="0"/>
              <a:t>WindowObservable</a:t>
            </a:r>
            <a:r>
              <a:rPr lang="en-US" altLang="ja-JP" sz="1600" dirty="0" smtClean="0"/>
              <a:t>( MSG_PROGRESSTOTALSIZE, 0, </a:t>
            </a:r>
            <a:r>
              <a:rPr lang="en-US" altLang="ja-JP" sz="1600" dirty="0" err="1" smtClean="0"/>
              <a:t>totalSize</a:t>
            </a:r>
            <a:r>
              <a:rPr lang="en-US" altLang="ja-JP" sz="1600" dirty="0" smtClean="0"/>
              <a:t> </a:t>
            </a:r>
            <a:r>
              <a:rPr lang="en-US" altLang="ja-JP" sz="1600" dirty="0" smtClean="0"/>
              <a:t>){</a:t>
            </a:r>
            <a:r>
              <a:rPr lang="ja-JP" altLang="en-US" sz="1600" dirty="0" smtClean="0"/>
              <a:t> </a:t>
            </a:r>
            <a:r>
              <a:rPr lang="en-US" altLang="ja-JP" sz="1600" dirty="0" smtClean="0"/>
              <a:t>}</a:t>
            </a:r>
          </a:p>
          <a:p>
            <a:pPr>
              <a:buNone/>
            </a:pPr>
            <a:r>
              <a:rPr lang="en-US" altLang="ja-JP" sz="1600" dirty="0" smtClean="0"/>
              <a:t>};</a:t>
            </a:r>
          </a:p>
          <a:p>
            <a:pPr>
              <a:buNone/>
            </a:pPr>
            <a:r>
              <a:rPr lang="en-US" altLang="ja-JP" sz="1600" dirty="0" smtClean="0"/>
              <a:t>class </a:t>
            </a:r>
            <a:r>
              <a:rPr lang="en-US" altLang="ja-JP" sz="1600" dirty="0" err="1" smtClean="0"/>
              <a:t>LinearPosition</a:t>
            </a:r>
            <a:r>
              <a:rPr lang="en-US" altLang="ja-JP" sz="1600" dirty="0" smtClean="0"/>
              <a:t>: public </a:t>
            </a:r>
            <a:r>
              <a:rPr lang="en-US" altLang="ja-JP" sz="1600" dirty="0" err="1" smtClean="0"/>
              <a:t>WindowObservable</a:t>
            </a:r>
            <a:r>
              <a:rPr lang="en-US" altLang="ja-JP" sz="1600" dirty="0" smtClean="0"/>
              <a:t>{</a:t>
            </a:r>
            <a:endParaRPr lang="en-US" altLang="ja-JP" sz="1600" dirty="0" smtClean="0"/>
          </a:p>
          <a:p>
            <a:pPr>
              <a:buNone/>
            </a:pPr>
            <a:r>
              <a:rPr lang="en-US" altLang="ja-JP" sz="1600" dirty="0" smtClean="0"/>
              <a:t>public:</a:t>
            </a:r>
          </a:p>
          <a:p>
            <a:pPr>
              <a:buNone/>
            </a:pPr>
            <a:r>
              <a:rPr lang="en-US" altLang="ja-JP" sz="1600" dirty="0" smtClean="0"/>
              <a:t>    </a:t>
            </a:r>
            <a:r>
              <a:rPr lang="en-US" altLang="ja-JP" sz="1600" dirty="0" err="1" smtClean="0"/>
              <a:t>LinearPosition</a:t>
            </a:r>
            <a:r>
              <a:rPr lang="en-US" altLang="ja-JP" sz="1600" dirty="0" smtClean="0"/>
              <a:t>( </a:t>
            </a:r>
            <a:r>
              <a:rPr lang="en-US" altLang="ja-JP" sz="1600" dirty="0" err="1" smtClean="0"/>
              <a:t>int</a:t>
            </a:r>
            <a:r>
              <a:rPr lang="en-US" altLang="ja-JP" sz="1600" dirty="0" smtClean="0"/>
              <a:t> position )</a:t>
            </a:r>
          </a:p>
          <a:p>
            <a:pPr>
              <a:buNone/>
            </a:pPr>
            <a:r>
              <a:rPr lang="en-US" altLang="ja-JP" sz="1600" dirty="0" smtClean="0"/>
              <a:t>        : </a:t>
            </a:r>
            <a:r>
              <a:rPr lang="en-US" altLang="ja-JP" sz="1600" dirty="0" err="1" smtClean="0"/>
              <a:t>WindowObservable</a:t>
            </a:r>
            <a:r>
              <a:rPr lang="en-US" altLang="ja-JP" sz="1600" dirty="0" smtClean="0"/>
              <a:t>( MSG_PROGRESSPOSITION, 0, position </a:t>
            </a:r>
            <a:r>
              <a:rPr lang="en-US" altLang="ja-JP" sz="1600" dirty="0" smtClean="0"/>
              <a:t>){}</a:t>
            </a:r>
            <a:endParaRPr lang="en-US" altLang="ja-JP" sz="1600" dirty="0" smtClean="0"/>
          </a:p>
          <a:p>
            <a:pPr>
              <a:buNone/>
            </a:pPr>
            <a:r>
              <a:rPr lang="en-US" altLang="ja-JP" sz="1600" dirty="0" smtClean="0"/>
              <a:t>};</a:t>
            </a:r>
          </a:p>
        </p:txBody>
      </p:sp>
      <p:sp>
        <p:nvSpPr>
          <p:cNvPr id="5" name="角丸四角形吹き出し 4"/>
          <p:cNvSpPr/>
          <p:nvPr/>
        </p:nvSpPr>
        <p:spPr>
          <a:xfrm>
            <a:off x="5214942" y="2500306"/>
            <a:ext cx="3500462" cy="612648"/>
          </a:xfrm>
          <a:prstGeom prst="wedgeRoundRectCallout">
            <a:avLst>
              <a:gd name="adj1" fmla="val -35210"/>
              <a:gd name="adj2" fmla="val -86753"/>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メッセージの定義</a:t>
            </a:r>
            <a:endParaRPr kumimoji="1" lang="ja-JP" altLang="en-US" dirty="0" smtClean="0">
              <a:solidFill>
                <a:schemeClr val="tx1"/>
              </a:solidFill>
            </a:endParaRPr>
          </a:p>
        </p:txBody>
      </p:sp>
      <p:sp>
        <p:nvSpPr>
          <p:cNvPr id="7" name="角丸四角形吹き出し 6"/>
          <p:cNvSpPr/>
          <p:nvPr/>
        </p:nvSpPr>
        <p:spPr>
          <a:xfrm>
            <a:off x="5143504" y="5286388"/>
            <a:ext cx="3500462" cy="612648"/>
          </a:xfrm>
          <a:prstGeom prst="wedgeRoundRectCallout">
            <a:avLst>
              <a:gd name="adj1" fmla="val -43526"/>
              <a:gd name="adj2" fmla="val -110442"/>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位置の通知</a:t>
            </a:r>
            <a:endParaRPr kumimoji="1" lang="ja-JP" altLang="en-US" dirty="0" smtClean="0">
              <a:solidFill>
                <a:schemeClr val="tx1"/>
              </a:solidFill>
            </a:endParaRPr>
          </a:p>
        </p:txBody>
      </p:sp>
      <p:sp>
        <p:nvSpPr>
          <p:cNvPr id="8" name="角丸四角形吹き出し 7"/>
          <p:cNvSpPr/>
          <p:nvPr/>
        </p:nvSpPr>
        <p:spPr>
          <a:xfrm>
            <a:off x="4286248" y="857232"/>
            <a:ext cx="4286280" cy="642942"/>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LinearPosition.h</a:t>
            </a:r>
            <a:endParaRPr kumimoji="1" lang="ja-JP" altLang="en-US" dirty="0" smtClean="0">
              <a:solidFill>
                <a:schemeClr val="tx1"/>
              </a:solidFill>
            </a:endParaRPr>
          </a:p>
        </p:txBody>
      </p:sp>
      <p:sp>
        <p:nvSpPr>
          <p:cNvPr id="9" name="角丸四角形吹き出し 8"/>
          <p:cNvSpPr/>
          <p:nvPr/>
        </p:nvSpPr>
        <p:spPr>
          <a:xfrm>
            <a:off x="5143504" y="3571876"/>
            <a:ext cx="3500462" cy="612648"/>
          </a:xfrm>
          <a:prstGeom prst="wedgeRoundRectCallout">
            <a:avLst>
              <a:gd name="adj1" fmla="val -35210"/>
              <a:gd name="adj2" fmla="val -86753"/>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サイズの通知</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1714489"/>
            <a:ext cx="7772400" cy="1357322"/>
          </a:xfrm>
        </p:spPr>
        <p:txBody>
          <a:bodyPr/>
          <a:lstStyle/>
          <a:p>
            <a:pPr algn="ctr"/>
            <a:r>
              <a:rPr kumimoji="1" lang="ja-JP" altLang="en-US" sz="7200" dirty="0" smtClean="0"/>
              <a:t>前回までのおさらい</a:t>
            </a:r>
            <a:endParaRPr kumimoji="1" lang="ja-JP" altLang="en-US" sz="7200" dirty="0"/>
          </a:p>
        </p:txBody>
      </p:sp>
      <p:sp>
        <p:nvSpPr>
          <p:cNvPr id="4" name="テキスト ボックス 3"/>
          <p:cNvSpPr txBox="1"/>
          <p:nvPr/>
        </p:nvSpPr>
        <p:spPr>
          <a:xfrm>
            <a:off x="4143372" y="3643314"/>
            <a:ext cx="4148893" cy="2031325"/>
          </a:xfrm>
          <a:prstGeom prst="rect">
            <a:avLst/>
          </a:prstGeom>
          <a:noFill/>
        </p:spPr>
        <p:txBody>
          <a:bodyPr wrap="none" rtlCol="0">
            <a:spAutoFit/>
          </a:bodyPr>
          <a:lstStyle/>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人</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|r┬-|</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がんばった</a:t>
            </a:r>
            <a:r>
              <a:rPr lang="ja-JP" altLang="en-US" dirty="0" err="1" smtClean="0">
                <a:latin typeface="MS UI Gothic" pitchFamily="50" charset="-128"/>
                <a:ea typeface="MS UI Gothic" pitchFamily="50" charset="-128"/>
              </a:rPr>
              <a:t>お。</a:t>
            </a:r>
            <a:r>
              <a:rPr lang="ja-JP" altLang="en-US" dirty="0" smtClean="0">
                <a:latin typeface="MS UI Gothic" pitchFamily="50" charset="-128"/>
                <a:ea typeface="MS UI Gothic" pitchFamily="50" charset="-128"/>
              </a:rPr>
              <a:t>　</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 　　 　 </a:t>
            </a:r>
            <a:r>
              <a:rPr lang="en-US" altLang="ja-JP" dirty="0" smtClean="0">
                <a:latin typeface="MS UI Gothic" pitchFamily="50" charset="-128"/>
                <a:ea typeface="MS UI Gothic" pitchFamily="50" charset="-128"/>
              </a:rPr>
              <a:t>`</a:t>
            </a:r>
            <a:r>
              <a:rPr lang="ja-JP" altLang="en-US" dirty="0" err="1" smtClean="0">
                <a:latin typeface="MS UI Gothic" pitchFamily="50" charset="-128"/>
                <a:ea typeface="MS UI Gothic" pitchFamily="50" charset="-128"/>
              </a:rPr>
              <a:t>ー</a:t>
            </a:r>
            <a:r>
              <a:rPr lang="en-US" altLang="ja-JP" dirty="0" smtClean="0">
                <a:latin typeface="MS UI Gothic" pitchFamily="50" charset="-128"/>
                <a:ea typeface="MS UI Gothic" pitchFamily="50" charset="-128"/>
              </a:rPr>
              <a:t>'´ </a:t>
            </a:r>
            <a:r>
              <a:rPr lang="ja-JP" altLang="en-US" dirty="0" smtClean="0">
                <a:latin typeface="MS UI Gothic" pitchFamily="50" charset="-128"/>
                <a:ea typeface="MS UI Gothic" pitchFamily="50" charset="-128"/>
              </a:rPr>
              <a:t>　 　 ／</a:t>
            </a:r>
          </a:p>
          <a:p>
            <a:endParaRPr lang="ja-JP" altLang="en-US" dirty="0" smtClean="0">
              <a:latin typeface="MS UI Gothic" pitchFamily="50" charset="-128"/>
              <a:ea typeface="MS UI Gothic" pitchFamily="50" charset="-128"/>
            </a:endParaRPr>
          </a:p>
          <a:p>
            <a:endParaRPr kumimoji="1" lang="ja-JP" altLang="en-US" dirty="0">
              <a:latin typeface="MS UI Gothic" pitchFamily="50" charset="-128"/>
              <a:ea typeface="MS UI Gothic" pitchFamily="50"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コードの変更部分</a:t>
            </a:r>
            <a:endParaRPr kumimoji="1" lang="ja-JP" altLang="en-US" sz="3600" dirty="0"/>
          </a:p>
        </p:txBody>
      </p:sp>
      <p:sp>
        <p:nvSpPr>
          <p:cNvPr id="3" name="コンテンツ プレースホルダ 2"/>
          <p:cNvSpPr>
            <a:spLocks noGrp="1"/>
          </p:cNvSpPr>
          <p:nvPr>
            <p:ph idx="1"/>
          </p:nvPr>
        </p:nvSpPr>
        <p:spPr>
          <a:xfrm>
            <a:off x="428596" y="928670"/>
            <a:ext cx="8229600" cy="5073650"/>
          </a:xfrm>
        </p:spPr>
        <p:txBody>
          <a:bodyPr/>
          <a:lstStyle/>
          <a:p>
            <a:pPr>
              <a:buNone/>
            </a:pPr>
            <a:r>
              <a:rPr lang="en-US" altLang="ja-JP" sz="1600" dirty="0" smtClean="0"/>
              <a:t>BEGIN_MESSAGE_MAP(Cdemo2Dlg, </a:t>
            </a:r>
            <a:r>
              <a:rPr lang="en-US" altLang="ja-JP" sz="1600" dirty="0" err="1" smtClean="0"/>
              <a:t>CDialog</a:t>
            </a:r>
            <a:r>
              <a:rPr lang="en-US" altLang="ja-JP" sz="1600" dirty="0" smtClean="0"/>
              <a:t>)</a:t>
            </a:r>
          </a:p>
          <a:p>
            <a:pPr>
              <a:buNone/>
            </a:pPr>
            <a:r>
              <a:rPr lang="en-US" altLang="ja-JP" sz="1600" dirty="0" smtClean="0"/>
              <a:t>	</a:t>
            </a:r>
            <a:r>
              <a:rPr lang="en-US" altLang="ja-JP" sz="1600" dirty="0" smtClean="0"/>
              <a:t>:</a:t>
            </a:r>
            <a:endParaRPr lang="ja-JP" altLang="en-US" sz="1600" dirty="0" smtClean="0"/>
          </a:p>
          <a:p>
            <a:pPr>
              <a:buNone/>
            </a:pPr>
            <a:r>
              <a:rPr lang="en-US" altLang="ja-JP" sz="1600" dirty="0" smtClean="0"/>
              <a:t>	ON_MESSAGE( MSG_PROGRESSTOTALSIZE,	</a:t>
            </a:r>
            <a:r>
              <a:rPr lang="en-US" altLang="ja-JP" sz="1600" dirty="0" err="1" smtClean="0"/>
              <a:t>OnProgressTotalSize</a:t>
            </a:r>
            <a:r>
              <a:rPr lang="en-US" altLang="ja-JP" sz="1600" dirty="0" smtClean="0"/>
              <a:t> )</a:t>
            </a:r>
          </a:p>
          <a:p>
            <a:pPr>
              <a:buNone/>
            </a:pPr>
            <a:r>
              <a:rPr lang="en-US" altLang="ja-JP" sz="1600" dirty="0" smtClean="0"/>
              <a:t>	ON_MESSAGE( MSG_PROGRESSPOSITION,	</a:t>
            </a:r>
            <a:r>
              <a:rPr lang="en-US" altLang="ja-JP" sz="1600" dirty="0" err="1" smtClean="0"/>
              <a:t>OnProgressPosition</a:t>
            </a:r>
            <a:r>
              <a:rPr lang="en-US" altLang="ja-JP" sz="1600" dirty="0" smtClean="0"/>
              <a:t> )</a:t>
            </a:r>
          </a:p>
          <a:p>
            <a:pPr>
              <a:buNone/>
            </a:pPr>
            <a:r>
              <a:rPr lang="en-US" altLang="ja-JP" sz="1600" dirty="0" smtClean="0"/>
              <a:t>END_MESSAGE_MAP()</a:t>
            </a:r>
          </a:p>
          <a:p>
            <a:pPr>
              <a:buNone/>
            </a:pPr>
            <a:r>
              <a:rPr lang="en-US" altLang="ja-JP" sz="1600" dirty="0" smtClean="0"/>
              <a:t>LRESULT </a:t>
            </a:r>
            <a:r>
              <a:rPr lang="en-US" altLang="ja-JP" sz="1600" dirty="0" smtClean="0"/>
              <a:t>Cdemo2Dlg::</a:t>
            </a:r>
            <a:r>
              <a:rPr lang="en-US" altLang="ja-JP" sz="1600" dirty="0" err="1" smtClean="0"/>
              <a:t>OnProgressTotalSize</a:t>
            </a:r>
            <a:r>
              <a:rPr lang="en-US" altLang="ja-JP" sz="1600" dirty="0" smtClean="0"/>
              <a:t>( WPARAM </a:t>
            </a:r>
            <a:r>
              <a:rPr lang="en-US" altLang="ja-JP" sz="1600" dirty="0" err="1" smtClean="0"/>
              <a:t>wParam</a:t>
            </a:r>
            <a:r>
              <a:rPr lang="en-US" altLang="ja-JP" sz="1600" dirty="0" smtClean="0"/>
              <a:t>, LPARAM </a:t>
            </a:r>
            <a:r>
              <a:rPr lang="en-US" altLang="ja-JP" sz="1600" dirty="0" err="1" smtClean="0"/>
              <a:t>lParam</a:t>
            </a:r>
            <a:r>
              <a:rPr lang="en-US" altLang="ja-JP" sz="1600" dirty="0" smtClean="0"/>
              <a:t> )</a:t>
            </a:r>
          </a:p>
          <a:p>
            <a:pPr>
              <a:buNone/>
            </a:pPr>
            <a:r>
              <a:rPr lang="en-US" altLang="ja-JP" sz="1600" dirty="0" smtClean="0"/>
              <a:t>{</a:t>
            </a:r>
          </a:p>
          <a:p>
            <a:pPr>
              <a:buNone/>
            </a:pPr>
            <a:r>
              <a:rPr lang="en-US" altLang="ja-JP" sz="1600" dirty="0" smtClean="0"/>
              <a:t>	</a:t>
            </a:r>
            <a:r>
              <a:rPr lang="en-US" altLang="ja-JP" sz="1600" dirty="0" err="1" smtClean="0"/>
              <a:t>Progress.SetRange</a:t>
            </a:r>
            <a:r>
              <a:rPr lang="en-US" altLang="ja-JP" sz="1600" dirty="0" smtClean="0"/>
              <a:t>( 0, (</a:t>
            </a:r>
            <a:r>
              <a:rPr lang="en-US" altLang="ja-JP" sz="1600" dirty="0" err="1" smtClean="0"/>
              <a:t>int</a:t>
            </a:r>
            <a:r>
              <a:rPr lang="en-US" altLang="ja-JP" sz="1600" dirty="0" smtClean="0"/>
              <a:t>)</a:t>
            </a:r>
            <a:r>
              <a:rPr lang="en-US" altLang="ja-JP" sz="1600" dirty="0" err="1" smtClean="0"/>
              <a:t>lParam</a:t>
            </a:r>
            <a:r>
              <a:rPr lang="en-US" altLang="ja-JP" sz="1600" dirty="0" smtClean="0"/>
              <a:t> );</a:t>
            </a:r>
          </a:p>
          <a:p>
            <a:pPr>
              <a:buNone/>
            </a:pPr>
            <a:r>
              <a:rPr lang="en-US" altLang="ja-JP" sz="1600" dirty="0" smtClean="0"/>
              <a:t>	</a:t>
            </a:r>
            <a:r>
              <a:rPr lang="en-US" altLang="ja-JP" sz="1600" dirty="0" err="1" smtClean="0"/>
              <a:t>UpdateWindow</a:t>
            </a:r>
            <a:r>
              <a:rPr lang="en-US" altLang="ja-JP" sz="1600" dirty="0" smtClean="0"/>
              <a:t>();</a:t>
            </a:r>
          </a:p>
          <a:p>
            <a:pPr>
              <a:buNone/>
            </a:pPr>
            <a:r>
              <a:rPr lang="en-US" altLang="ja-JP" sz="1600" dirty="0" smtClean="0"/>
              <a:t>	return 0;</a:t>
            </a:r>
          </a:p>
          <a:p>
            <a:pPr>
              <a:buNone/>
            </a:pPr>
            <a:r>
              <a:rPr lang="en-US" altLang="ja-JP" sz="1600" dirty="0" smtClean="0"/>
              <a:t>}</a:t>
            </a:r>
          </a:p>
          <a:p>
            <a:pPr>
              <a:buNone/>
            </a:pPr>
            <a:r>
              <a:rPr lang="en-US" altLang="ja-JP" sz="1600" dirty="0" smtClean="0"/>
              <a:t>LRESULT </a:t>
            </a:r>
            <a:r>
              <a:rPr lang="en-US" altLang="ja-JP" sz="1600" dirty="0" smtClean="0"/>
              <a:t>Cdemo2Dlg::</a:t>
            </a:r>
            <a:r>
              <a:rPr lang="en-US" altLang="ja-JP" sz="1600" dirty="0" err="1" smtClean="0"/>
              <a:t>OnProgressPosition</a:t>
            </a:r>
            <a:r>
              <a:rPr lang="en-US" altLang="ja-JP" sz="1600" dirty="0" smtClean="0"/>
              <a:t>( WPARAM </a:t>
            </a:r>
            <a:r>
              <a:rPr lang="en-US" altLang="ja-JP" sz="1600" dirty="0" err="1" smtClean="0"/>
              <a:t>wParam</a:t>
            </a:r>
            <a:r>
              <a:rPr lang="en-US" altLang="ja-JP" sz="1600" dirty="0" smtClean="0"/>
              <a:t>, LPARAM </a:t>
            </a:r>
            <a:r>
              <a:rPr lang="en-US" altLang="ja-JP" sz="1600" dirty="0" err="1" smtClean="0"/>
              <a:t>lParam</a:t>
            </a:r>
            <a:r>
              <a:rPr lang="en-US" altLang="ja-JP" sz="1600" dirty="0" smtClean="0"/>
              <a:t> )</a:t>
            </a:r>
          </a:p>
          <a:p>
            <a:pPr>
              <a:buNone/>
            </a:pPr>
            <a:r>
              <a:rPr lang="en-US" altLang="ja-JP" sz="1600" dirty="0" smtClean="0"/>
              <a:t>{</a:t>
            </a:r>
          </a:p>
          <a:p>
            <a:pPr>
              <a:buNone/>
            </a:pPr>
            <a:r>
              <a:rPr lang="en-US" altLang="ja-JP" sz="1600" dirty="0" smtClean="0"/>
              <a:t>	</a:t>
            </a:r>
            <a:r>
              <a:rPr lang="en-US" altLang="ja-JP" sz="1600" dirty="0" err="1" smtClean="0"/>
              <a:t>Progress.SetPos</a:t>
            </a:r>
            <a:r>
              <a:rPr lang="en-US" altLang="ja-JP" sz="1600" dirty="0" smtClean="0"/>
              <a:t>( (</a:t>
            </a:r>
            <a:r>
              <a:rPr lang="en-US" altLang="ja-JP" sz="1600" dirty="0" err="1" smtClean="0"/>
              <a:t>int</a:t>
            </a:r>
            <a:r>
              <a:rPr lang="en-US" altLang="ja-JP" sz="1600" dirty="0" smtClean="0"/>
              <a:t>)</a:t>
            </a:r>
            <a:r>
              <a:rPr lang="en-US" altLang="ja-JP" sz="1600" dirty="0" err="1" smtClean="0"/>
              <a:t>lParam</a:t>
            </a:r>
            <a:r>
              <a:rPr lang="en-US" altLang="ja-JP" sz="1600" dirty="0" smtClean="0"/>
              <a:t> );</a:t>
            </a:r>
          </a:p>
          <a:p>
            <a:pPr>
              <a:buNone/>
            </a:pPr>
            <a:r>
              <a:rPr lang="en-US" altLang="ja-JP" sz="1600" dirty="0" smtClean="0"/>
              <a:t>	</a:t>
            </a:r>
            <a:r>
              <a:rPr lang="en-US" altLang="ja-JP" sz="1600" dirty="0" err="1" smtClean="0"/>
              <a:t>UpdateWindow</a:t>
            </a:r>
            <a:r>
              <a:rPr lang="en-US" altLang="ja-JP" sz="1600" dirty="0" smtClean="0"/>
              <a:t>();</a:t>
            </a:r>
          </a:p>
          <a:p>
            <a:pPr>
              <a:buNone/>
            </a:pPr>
            <a:r>
              <a:rPr lang="en-US" altLang="ja-JP" sz="1600" dirty="0" smtClean="0"/>
              <a:t>	return 0;</a:t>
            </a:r>
          </a:p>
          <a:p>
            <a:pPr>
              <a:buNone/>
            </a:pPr>
            <a:r>
              <a:rPr lang="en-US" altLang="ja-JP" sz="1600" dirty="0" smtClean="0"/>
              <a:t>}</a:t>
            </a:r>
          </a:p>
          <a:p>
            <a:pPr>
              <a:buNone/>
            </a:pPr>
            <a:endParaRPr lang="en-US" altLang="ja-JP" sz="1600" dirty="0" smtClean="0"/>
          </a:p>
          <a:p>
            <a:pPr>
              <a:buNone/>
            </a:pPr>
            <a:endParaRPr lang="en-US" altLang="ja-JP" sz="1600" dirty="0" smtClean="0"/>
          </a:p>
        </p:txBody>
      </p:sp>
      <p:sp>
        <p:nvSpPr>
          <p:cNvPr id="5" name="角丸四角形吹き出し 4"/>
          <p:cNvSpPr/>
          <p:nvPr/>
        </p:nvSpPr>
        <p:spPr>
          <a:xfrm>
            <a:off x="5072066" y="2786058"/>
            <a:ext cx="3500462" cy="428628"/>
          </a:xfrm>
          <a:prstGeom prst="wedgeRoundRectCallout">
            <a:avLst>
              <a:gd name="adj1" fmla="val 8742"/>
              <a:gd name="adj2" fmla="val -208657"/>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メッセージマップを配置</a:t>
            </a:r>
            <a:endParaRPr kumimoji="1" lang="ja-JP" altLang="en-US" dirty="0" smtClean="0">
              <a:solidFill>
                <a:schemeClr val="tx1"/>
              </a:solidFill>
            </a:endParaRPr>
          </a:p>
        </p:txBody>
      </p:sp>
      <p:sp>
        <p:nvSpPr>
          <p:cNvPr id="8" name="角丸四角形吹き出し 7"/>
          <p:cNvSpPr/>
          <p:nvPr/>
        </p:nvSpPr>
        <p:spPr>
          <a:xfrm>
            <a:off x="5000628" y="857232"/>
            <a:ext cx="3786214" cy="642942"/>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demo2Dlg</a:t>
            </a:r>
            <a:r>
              <a:rPr kumimoji="1" lang="en-US" altLang="ja-JP" dirty="0" smtClean="0">
                <a:solidFill>
                  <a:schemeClr val="tx1"/>
                </a:solidFill>
              </a:rPr>
              <a:t>.cpp</a:t>
            </a:r>
            <a:endParaRPr kumimoji="1" lang="ja-JP" altLang="en-US" dirty="0" smtClean="0">
              <a:solidFill>
                <a:schemeClr val="tx1"/>
              </a:solidFill>
            </a:endParaRPr>
          </a:p>
        </p:txBody>
      </p:sp>
      <p:sp>
        <p:nvSpPr>
          <p:cNvPr id="10" name="角丸四角形吹き出し 9"/>
          <p:cNvSpPr/>
          <p:nvPr/>
        </p:nvSpPr>
        <p:spPr>
          <a:xfrm>
            <a:off x="4429124" y="3571876"/>
            <a:ext cx="3500462" cy="428628"/>
          </a:xfrm>
          <a:prstGeom prst="wedgeRoundRectCallout">
            <a:avLst>
              <a:gd name="adj1" fmla="val -60088"/>
              <a:gd name="adj2" fmla="val -242519"/>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サイズ変更</a:t>
            </a:r>
            <a:endParaRPr kumimoji="1" lang="ja-JP" altLang="en-US" dirty="0" smtClean="0">
              <a:solidFill>
                <a:schemeClr val="tx1"/>
              </a:solidFill>
            </a:endParaRPr>
          </a:p>
        </p:txBody>
      </p:sp>
      <p:sp>
        <p:nvSpPr>
          <p:cNvPr id="11" name="角丸四角形吹き出し 10"/>
          <p:cNvSpPr/>
          <p:nvPr/>
        </p:nvSpPr>
        <p:spPr>
          <a:xfrm>
            <a:off x="4429124" y="4857760"/>
            <a:ext cx="3500462" cy="428628"/>
          </a:xfrm>
          <a:prstGeom prst="wedgeRoundRectCallout">
            <a:avLst>
              <a:gd name="adj1" fmla="val -56357"/>
              <a:gd name="adj2" fmla="val -144319"/>
              <a:gd name="adj3" fmla="val 16667"/>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ポジション変更</a:t>
            </a:r>
            <a:endParaRPr kumimoji="1" lang="ja-JP" alt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85786" y="1714488"/>
            <a:ext cx="7510389" cy="1754326"/>
          </a:xfrm>
          <a:prstGeom prst="rect">
            <a:avLst/>
          </a:prstGeom>
          <a:noFill/>
        </p:spPr>
        <p:txBody>
          <a:bodyPr wrap="none" rtlCol="0">
            <a:spAutoFit/>
          </a:bodyPr>
          <a:lstStyle/>
          <a:p>
            <a:pPr algn="ctr"/>
            <a:r>
              <a:rPr kumimoji="1" lang="en-US" altLang="ja-JP" sz="3600" dirty="0" smtClean="0"/>
              <a:t>DEMO 2</a:t>
            </a:r>
          </a:p>
          <a:p>
            <a:pPr algn="ctr"/>
            <a:endParaRPr lang="en-US" altLang="ja-JP" sz="3600" dirty="0" smtClean="0"/>
          </a:p>
          <a:p>
            <a:pPr algn="ctr"/>
            <a:r>
              <a:rPr lang="en-US" altLang="ja-JP" sz="3600" dirty="0" smtClean="0"/>
              <a:t>Windows</a:t>
            </a:r>
            <a:r>
              <a:rPr lang="ja-JP" altLang="en-US" sz="3600" dirty="0" smtClean="0"/>
              <a:t>メッセージを使った事象通知</a:t>
            </a:r>
            <a:endParaRPr kumimoji="1" lang="ja-JP" altLang="en-US" sz="3600" dirty="0"/>
          </a:p>
        </p:txBody>
      </p:sp>
      <p:sp>
        <p:nvSpPr>
          <p:cNvPr id="8" name="テキスト ボックス 7"/>
          <p:cNvSpPr txBox="1"/>
          <p:nvPr/>
        </p:nvSpPr>
        <p:spPr>
          <a:xfrm>
            <a:off x="1142976" y="4429132"/>
            <a:ext cx="5786478" cy="1815882"/>
          </a:xfrm>
          <a:prstGeom prst="rect">
            <a:avLst/>
          </a:prstGeom>
          <a:noFill/>
        </p:spPr>
        <p:txBody>
          <a:bodyPr wrap="square">
            <a:spAutoFit/>
          </a:bodyPr>
          <a:lstStyle/>
          <a:p>
            <a:pPr>
              <a:defRPr/>
            </a:pPr>
            <a:r>
              <a:rPr lang="ja-JP" altLang="en-US" sz="1600" b="1" dirty="0">
                <a:latin typeface="+mn-ea"/>
                <a:ea typeface="+mn-ea"/>
              </a:rPr>
              <a:t>　 　　　／⌒　　⌒＼　　　　　　</a:t>
            </a:r>
          </a:p>
          <a:p>
            <a:pPr>
              <a:defRPr/>
            </a:pPr>
            <a:r>
              <a:rPr lang="ja-JP" altLang="en-US" sz="1600" b="1" dirty="0">
                <a:latin typeface="+mn-ea"/>
                <a:ea typeface="+mn-ea"/>
              </a:rPr>
              <a:t>　　　／（ ●） 　（●） ＼　　　</a:t>
            </a:r>
            <a:r>
              <a:rPr lang="ja-JP" altLang="en-US" sz="1600" b="1" dirty="0" smtClean="0">
                <a:latin typeface="+mn-ea"/>
                <a:ea typeface="+mn-ea"/>
              </a:rPr>
              <a:t>ＤＥＭＯが２つもある</a:t>
            </a:r>
            <a:r>
              <a:rPr lang="ja-JP" altLang="en-US" sz="1600" b="1" dirty="0" err="1" smtClean="0">
                <a:latin typeface="+mn-ea"/>
                <a:ea typeface="+mn-ea"/>
              </a:rPr>
              <a:t>お</a:t>
            </a:r>
            <a:endParaRPr lang="ja-JP" altLang="en-US" sz="1600" b="1" dirty="0">
              <a:latin typeface="+mn-ea"/>
              <a:ea typeface="+mn-ea"/>
            </a:endParaRP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a:t>
            </a:r>
            <a:r>
              <a:rPr lang="en-US" altLang="ja-JP" sz="1600" b="1" dirty="0">
                <a:latin typeface="+mn-ea"/>
                <a:ea typeface="+mn-ea"/>
              </a:rPr>
              <a:t>::::: </a:t>
            </a:r>
            <a:r>
              <a:rPr lang="ja-JP" altLang="en-US" sz="1600" b="1" dirty="0">
                <a:latin typeface="+mn-ea"/>
                <a:ea typeface="+mn-ea"/>
              </a:rPr>
              <a:t>＼ 　　</a:t>
            </a: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|r┬-|</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r>
              <a:rPr lang="ja-JP" altLang="en-US" sz="1600" b="1" dirty="0" smtClean="0">
                <a:latin typeface="+mn-ea"/>
                <a:ea typeface="+mn-ea"/>
              </a:rPr>
              <a:t>時間大丈夫かお？</a:t>
            </a:r>
            <a:endParaRPr lang="ja-JP" altLang="en-US" sz="1600" b="1" dirty="0">
              <a:latin typeface="+mn-ea"/>
              <a:ea typeface="+mn-ea"/>
            </a:endParaRPr>
          </a:p>
          <a:p>
            <a:pPr>
              <a:defRPr/>
            </a:pPr>
            <a:r>
              <a:rPr lang="ja-JP" altLang="en-US" sz="1600" b="1" dirty="0">
                <a:latin typeface="+mn-ea"/>
                <a:ea typeface="+mn-ea"/>
              </a:rPr>
              <a:t>　 ＼ 　　 　 </a:t>
            </a:r>
            <a:r>
              <a:rPr lang="en-US" altLang="ja-JP" sz="1600" b="1" dirty="0">
                <a:latin typeface="+mn-ea"/>
                <a:ea typeface="+mn-ea"/>
              </a:rPr>
              <a:t>`</a:t>
            </a:r>
            <a:r>
              <a:rPr lang="ja-JP" altLang="en-US" sz="1600" b="1" dirty="0" err="1">
                <a:latin typeface="+mn-ea"/>
                <a:ea typeface="+mn-ea"/>
              </a:rPr>
              <a:t>ー</a:t>
            </a:r>
            <a:r>
              <a:rPr lang="en-US" altLang="ja-JP" sz="1600" b="1" dirty="0">
                <a:latin typeface="+mn-ea"/>
                <a:ea typeface="+mn-ea"/>
              </a:rPr>
              <a:t>'´ </a:t>
            </a:r>
            <a:r>
              <a:rPr lang="ja-JP" altLang="en-US" sz="1600" b="1" dirty="0">
                <a:latin typeface="+mn-ea"/>
                <a:ea typeface="+mn-ea"/>
              </a:rPr>
              <a:t>　 　 ／</a:t>
            </a:r>
          </a:p>
          <a:p>
            <a:pPr>
              <a:defRPr/>
            </a:pPr>
            <a:endParaRPr lang="ja-JP" altLang="en-US" sz="1600" b="1" dirty="0">
              <a:latin typeface="+mn-ea"/>
              <a:ea typeface="+mn-ea"/>
            </a:endParaRPr>
          </a:p>
          <a:p>
            <a:pPr>
              <a:defRPr/>
            </a:pPr>
            <a:endParaRPr lang="ja-JP" altLang="en-US" sz="1600" b="1" dirty="0">
              <a:latin typeface="+mn-ea"/>
              <a:ea typeface="+mn-ea"/>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4643438" y="928670"/>
            <a:ext cx="3857652"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dirty="0" smtClean="0">
                <a:solidFill>
                  <a:schemeClr val="tx1"/>
                </a:solidFill>
              </a:rPr>
              <a:t>受取</a:t>
            </a:r>
            <a:r>
              <a:rPr kumimoji="1" lang="ja-JP" altLang="en-US" dirty="0" smtClean="0">
                <a:solidFill>
                  <a:schemeClr val="tx1"/>
                </a:solidFill>
              </a:rPr>
              <a:t>側のクラス</a:t>
            </a:r>
            <a:endParaRPr kumimoji="1" lang="en-US" altLang="ja-JP" dirty="0" smtClean="0">
              <a:solidFill>
                <a:schemeClr val="tx1"/>
              </a:solidFill>
            </a:endParaRPr>
          </a:p>
          <a:p>
            <a:pPr algn="ctr"/>
            <a:r>
              <a:rPr lang="ja-JP" altLang="en-US" dirty="0" smtClean="0">
                <a:solidFill>
                  <a:schemeClr val="tx1"/>
                </a:solidFill>
              </a:rPr>
              <a:t>（</a:t>
            </a:r>
            <a:r>
              <a:rPr lang="en-US" altLang="ja-JP" dirty="0" smtClean="0">
                <a:solidFill>
                  <a:schemeClr val="tx1"/>
                </a:solidFill>
              </a:rPr>
              <a:t>demo2Dlg</a:t>
            </a:r>
            <a:r>
              <a:rPr lang="ja-JP" altLang="en-US" dirty="0" smtClean="0">
                <a:solidFill>
                  <a:schemeClr val="tx1"/>
                </a:solidFill>
              </a:rPr>
              <a:t>）</a:t>
            </a:r>
            <a:endParaRPr kumimoji="1" lang="ja-JP" altLang="en-US" dirty="0" smtClean="0">
              <a:solidFill>
                <a:schemeClr val="tx1"/>
              </a:solidFill>
            </a:endParaRPr>
          </a:p>
        </p:txBody>
      </p:sp>
      <p:sp>
        <p:nvSpPr>
          <p:cNvPr id="16" name="角丸四角形 15"/>
          <p:cNvSpPr/>
          <p:nvPr/>
        </p:nvSpPr>
        <p:spPr>
          <a:xfrm>
            <a:off x="642910" y="928670"/>
            <a:ext cx="3929090" cy="4929222"/>
          </a:xfrm>
          <a:prstGeom prst="roundRect">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smtClean="0">
                <a:solidFill>
                  <a:schemeClr val="tx1"/>
                </a:solidFill>
              </a:rPr>
              <a:t>通知側の</a:t>
            </a:r>
            <a:r>
              <a:rPr kumimoji="1" lang="ja-JP" altLang="en-US" dirty="0" smtClean="0">
                <a:solidFill>
                  <a:schemeClr val="tx1"/>
                </a:solidFill>
              </a:rPr>
              <a:t>クラス</a:t>
            </a:r>
            <a:endParaRPr kumimoji="1" lang="en-US" altLang="ja-JP" dirty="0" smtClean="0">
              <a:solidFill>
                <a:schemeClr val="tx1"/>
              </a:solidFill>
            </a:endParaRPr>
          </a:p>
          <a:p>
            <a:pPr algn="ctr"/>
            <a:r>
              <a:rPr lang="en-US" altLang="ja-JP" dirty="0" smtClean="0">
                <a:solidFill>
                  <a:schemeClr val="tx1"/>
                </a:solidFill>
              </a:rPr>
              <a:t>(</a:t>
            </a:r>
            <a:r>
              <a:rPr lang="en-US" altLang="ja-JP" dirty="0" err="1" smtClean="0">
                <a:solidFill>
                  <a:schemeClr val="tx1"/>
                </a:solidFill>
              </a:rPr>
              <a:t>CopyFileLogic</a:t>
            </a:r>
            <a:r>
              <a:rPr lang="en-US" altLang="ja-JP" dirty="0" smtClean="0">
                <a:solidFill>
                  <a:schemeClr val="tx1"/>
                </a:solidFill>
              </a:rPr>
              <a:t>)</a:t>
            </a:r>
            <a:endParaRPr kumimoji="1" lang="ja-JP" altLang="en-US" dirty="0" smtClean="0">
              <a:solidFill>
                <a:schemeClr val="tx1"/>
              </a:solidFill>
            </a:endParaRPr>
          </a:p>
        </p:txBody>
      </p:sp>
      <p:sp>
        <p:nvSpPr>
          <p:cNvPr id="2" name="タイトル 1"/>
          <p:cNvSpPr>
            <a:spLocks noGrp="1"/>
          </p:cNvSpPr>
          <p:nvPr>
            <p:ph type="title"/>
          </p:nvPr>
        </p:nvSpPr>
        <p:spPr/>
        <p:txBody>
          <a:bodyPr/>
          <a:lstStyle/>
          <a:p>
            <a:r>
              <a:rPr kumimoji="1" lang="en-US" altLang="ja-JP" sz="3600" dirty="0" smtClean="0"/>
              <a:t>DEMO2</a:t>
            </a:r>
            <a:r>
              <a:rPr kumimoji="1" lang="ja-JP" altLang="en-US" sz="3600" dirty="0" smtClean="0"/>
              <a:t>の大まかな構造</a:t>
            </a:r>
            <a:endParaRPr kumimoji="1" lang="ja-JP" altLang="en-US" sz="3600" dirty="0"/>
          </a:p>
        </p:txBody>
      </p:sp>
      <p:sp>
        <p:nvSpPr>
          <p:cNvPr id="6" name="角丸四角形 5"/>
          <p:cNvSpPr/>
          <p:nvPr/>
        </p:nvSpPr>
        <p:spPr>
          <a:xfrm>
            <a:off x="3357554" y="1643050"/>
            <a:ext cx="2714644" cy="857256"/>
          </a:xfrm>
          <a:prstGeom prst="roundRect">
            <a:avLst/>
          </a:prstGeom>
          <a:solidFill>
            <a:srgbClr val="FFDCB9">
              <a:alpha val="9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LinearPosition</a:t>
            </a:r>
            <a:endParaRPr kumimoji="1" lang="en-US" altLang="ja-JP" dirty="0" smtClean="0">
              <a:solidFill>
                <a:schemeClr val="tx1"/>
              </a:solidFill>
            </a:endParaRPr>
          </a:p>
          <a:p>
            <a:pPr algn="ctr"/>
            <a:r>
              <a:rPr lang="ja-JP" altLang="en-US" dirty="0" smtClean="0">
                <a:solidFill>
                  <a:schemeClr val="tx1"/>
                </a:solidFill>
              </a:rPr>
              <a:t>（メッセージと値の定義）</a:t>
            </a:r>
            <a:endParaRPr kumimoji="1" lang="ja-JP" altLang="en-US" dirty="0" smtClean="0">
              <a:solidFill>
                <a:schemeClr val="tx1"/>
              </a:solidFill>
            </a:endParaRPr>
          </a:p>
        </p:txBody>
      </p:sp>
      <p:sp>
        <p:nvSpPr>
          <p:cNvPr id="7" name="角丸四角形 6"/>
          <p:cNvSpPr/>
          <p:nvPr/>
        </p:nvSpPr>
        <p:spPr>
          <a:xfrm>
            <a:off x="928662" y="2643182"/>
            <a:ext cx="3214710"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Execute()</a:t>
            </a:r>
            <a:endParaRPr kumimoji="1" lang="en-US" altLang="ja-JP" dirty="0" smtClean="0">
              <a:solidFill>
                <a:schemeClr val="tx1"/>
              </a:solidFill>
            </a:endParaRPr>
          </a:p>
          <a:p>
            <a:pPr algn="ctr"/>
            <a:r>
              <a:rPr lang="ja-JP" altLang="en-US" dirty="0" smtClean="0">
                <a:solidFill>
                  <a:schemeClr val="tx1"/>
                </a:solidFill>
              </a:rPr>
              <a:t>の内部で</a:t>
            </a:r>
            <a:r>
              <a:rPr lang="en-US" altLang="ja-JP" dirty="0" smtClean="0">
                <a:solidFill>
                  <a:schemeClr val="tx1"/>
                </a:solidFill>
              </a:rPr>
              <a:t>Notify</a:t>
            </a:r>
            <a:r>
              <a:rPr lang="en-US" altLang="ja-JP" dirty="0" smtClean="0">
                <a:solidFill>
                  <a:schemeClr val="tx1"/>
                </a:solidFill>
              </a:rPr>
              <a:t>()</a:t>
            </a:r>
            <a:endParaRPr kumimoji="1" lang="ja-JP" altLang="en-US" dirty="0" smtClean="0">
              <a:solidFill>
                <a:schemeClr val="tx1"/>
              </a:solidFill>
            </a:endParaRPr>
          </a:p>
        </p:txBody>
      </p:sp>
      <p:sp>
        <p:nvSpPr>
          <p:cNvPr id="8" name="角丸四角形 7"/>
          <p:cNvSpPr/>
          <p:nvPr/>
        </p:nvSpPr>
        <p:spPr>
          <a:xfrm>
            <a:off x="2543164" y="35433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	</a:t>
            </a:r>
            <a:endParaRPr kumimoji="1" lang="ja-JP" altLang="en-US" dirty="0" smtClean="0">
              <a:solidFill>
                <a:schemeClr val="tx1"/>
              </a:solidFill>
            </a:endParaRPr>
          </a:p>
        </p:txBody>
      </p:sp>
      <p:sp>
        <p:nvSpPr>
          <p:cNvPr id="9" name="角丸四角形 8"/>
          <p:cNvSpPr/>
          <p:nvPr/>
        </p:nvSpPr>
        <p:spPr>
          <a:xfrm>
            <a:off x="2695564" y="36957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角丸四角形 9"/>
          <p:cNvSpPr/>
          <p:nvPr/>
        </p:nvSpPr>
        <p:spPr>
          <a:xfrm>
            <a:off x="2847964" y="3848104"/>
            <a:ext cx="1643074" cy="785818"/>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 name="角丸四角形 10"/>
          <p:cNvSpPr/>
          <p:nvPr/>
        </p:nvSpPr>
        <p:spPr>
          <a:xfrm>
            <a:off x="3000364" y="4000504"/>
            <a:ext cx="1643074" cy="785818"/>
          </a:xfrm>
          <a:prstGeom prst="roundRect">
            <a:avLst/>
          </a:prstGeom>
          <a:solidFill>
            <a:srgbClr val="FFDCB9">
              <a:alpha val="9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Observers</a:t>
            </a:r>
          </a:p>
          <a:p>
            <a:pPr algn="ctr"/>
            <a:r>
              <a:rPr lang="ja-JP" altLang="en-US" dirty="0" smtClean="0">
                <a:solidFill>
                  <a:schemeClr val="tx1"/>
                </a:solidFill>
              </a:rPr>
              <a:t>（通知先）</a:t>
            </a:r>
            <a:endParaRPr kumimoji="1" lang="ja-JP" altLang="en-US" dirty="0" smtClean="0">
              <a:solidFill>
                <a:schemeClr val="tx1"/>
              </a:solidFill>
            </a:endParaRPr>
          </a:p>
        </p:txBody>
      </p:sp>
      <p:sp>
        <p:nvSpPr>
          <p:cNvPr id="12" name="角丸四角形 11"/>
          <p:cNvSpPr/>
          <p:nvPr/>
        </p:nvSpPr>
        <p:spPr>
          <a:xfrm>
            <a:off x="4714876" y="2571744"/>
            <a:ext cx="4214810" cy="571504"/>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OnNotify</a:t>
            </a:r>
            <a:r>
              <a:rPr lang="en-US" altLang="ja-JP" dirty="0" smtClean="0">
                <a:solidFill>
                  <a:schemeClr val="tx1"/>
                </a:solidFill>
              </a:rPr>
              <a:t>()</a:t>
            </a:r>
            <a:r>
              <a:rPr lang="ja-JP" altLang="en-US" dirty="0" smtClean="0">
                <a:solidFill>
                  <a:schemeClr val="tx1"/>
                </a:solidFill>
              </a:rPr>
              <a:t>で</a:t>
            </a:r>
            <a:r>
              <a:rPr lang="ja-JP" altLang="en-US" dirty="0" smtClean="0">
                <a:solidFill>
                  <a:schemeClr val="tx1"/>
                </a:solidFill>
              </a:rPr>
              <a:t>は</a:t>
            </a:r>
            <a:r>
              <a:rPr lang="en-US" altLang="ja-JP" dirty="0" err="1" smtClean="0">
                <a:solidFill>
                  <a:schemeClr val="tx1"/>
                </a:solidFill>
              </a:rPr>
              <a:t>PostMessage</a:t>
            </a:r>
            <a:r>
              <a:rPr lang="ja-JP" altLang="en-US" dirty="0" smtClean="0">
                <a:solidFill>
                  <a:schemeClr val="tx1"/>
                </a:solidFill>
              </a:rPr>
              <a:t>（）だけ</a:t>
            </a:r>
            <a:endParaRPr lang="en-US" altLang="ja-JP" dirty="0" smtClean="0">
              <a:solidFill>
                <a:schemeClr val="tx1"/>
              </a:solidFill>
            </a:endParaRPr>
          </a:p>
        </p:txBody>
      </p:sp>
      <p:sp>
        <p:nvSpPr>
          <p:cNvPr id="14" name="角丸四角形 13"/>
          <p:cNvSpPr/>
          <p:nvPr/>
        </p:nvSpPr>
        <p:spPr>
          <a:xfrm>
            <a:off x="4714876" y="3571876"/>
            <a:ext cx="4214810" cy="107157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OnMsgXXXX</a:t>
            </a:r>
            <a:r>
              <a:rPr lang="ja-JP" altLang="en-US" dirty="0" smtClean="0">
                <a:solidFill>
                  <a:schemeClr val="tx1"/>
                </a:solidFill>
              </a:rPr>
              <a:t>で自分自身のコントロール（プログレスバー）を変化</a:t>
            </a:r>
            <a:endParaRPr lang="en-US" altLang="ja-JP" dirty="0" smtClean="0">
              <a:solidFill>
                <a:schemeClr val="tx1"/>
              </a:solidFill>
            </a:endParaRPr>
          </a:p>
        </p:txBody>
      </p:sp>
      <p:sp>
        <p:nvSpPr>
          <p:cNvPr id="17" name="テキスト ボックス 3"/>
          <p:cNvSpPr txBox="1">
            <a:spLocks noChangeArrowheads="1"/>
          </p:cNvSpPr>
          <p:nvPr/>
        </p:nvSpPr>
        <p:spPr bwMode="auto">
          <a:xfrm>
            <a:off x="642910" y="4071942"/>
            <a:ext cx="3643338"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p>
          <a:p>
            <a:r>
              <a:rPr lang="en-US" altLang="ja-JP" sz="1200" dirty="0"/>
              <a:t>  /</a:t>
            </a:r>
            <a:r>
              <a:rPr lang="ja-JP" altLang="en-US" sz="1200" dirty="0"/>
              <a:t>　 　 　  ∩ノ ⊃　　／　</a:t>
            </a:r>
            <a:r>
              <a:rPr lang="ja-JP" altLang="en-US" sz="1200" dirty="0" smtClean="0"/>
              <a:t>独立性が高くなった</a:t>
            </a:r>
            <a:r>
              <a:rPr lang="ja-JP" altLang="en-US" sz="1200" dirty="0" err="1" smtClean="0"/>
              <a:t>お</a:t>
            </a:r>
            <a:r>
              <a:rPr lang="ja-JP" altLang="en-US" sz="1200" dirty="0"/>
              <a:t>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まとめ</a:t>
            </a:r>
            <a:endParaRPr kumimoji="1" lang="ja-JP" altLang="en-US" sz="3600" dirty="0"/>
          </a:p>
        </p:txBody>
      </p:sp>
      <p:sp>
        <p:nvSpPr>
          <p:cNvPr id="3" name="コンテンツ プレースホルダ 2"/>
          <p:cNvSpPr>
            <a:spLocks noGrp="1"/>
          </p:cNvSpPr>
          <p:nvPr>
            <p:ph idx="1"/>
          </p:nvPr>
        </p:nvSpPr>
        <p:spPr/>
        <p:txBody>
          <a:bodyPr/>
          <a:lstStyle/>
          <a:p>
            <a:pPr>
              <a:buNone/>
            </a:pPr>
            <a:r>
              <a:rPr kumimoji="1" lang="ja-JP" altLang="en-US" sz="2800" dirty="0" smtClean="0"/>
              <a:t>オブザーバパターン：オブジェクト間の事象通知</a:t>
            </a:r>
            <a:endParaRPr kumimoji="1" lang="en-US" altLang="ja-JP" sz="2800" dirty="0" smtClean="0"/>
          </a:p>
          <a:p>
            <a:pPr>
              <a:buNone/>
            </a:pPr>
            <a:endParaRPr kumimoji="1" lang="en-US" altLang="ja-JP" sz="2800" dirty="0" smtClean="0"/>
          </a:p>
          <a:p>
            <a:pPr>
              <a:buNone/>
            </a:pPr>
            <a:r>
              <a:rPr lang="en-US" altLang="ja-JP" sz="2800" dirty="0" smtClean="0"/>
              <a:t>Observable</a:t>
            </a:r>
            <a:r>
              <a:rPr lang="ja-JP" altLang="en-US" sz="2800" dirty="0" smtClean="0"/>
              <a:t>：発信側と受取側の共通情報を抽象化</a:t>
            </a:r>
            <a:endParaRPr lang="en-US" altLang="ja-JP" sz="2800" dirty="0" smtClean="0"/>
          </a:p>
          <a:p>
            <a:pPr>
              <a:buNone/>
            </a:pPr>
            <a:r>
              <a:rPr kumimoji="1" lang="en-US" altLang="ja-JP" sz="2800" dirty="0" smtClean="0"/>
              <a:t>Observer</a:t>
            </a:r>
            <a:r>
              <a:rPr kumimoji="1" lang="ja-JP" altLang="en-US" sz="2800" dirty="0" smtClean="0"/>
              <a:t>：事象の受け取り方を抽象化</a:t>
            </a:r>
            <a:endParaRPr kumimoji="1" lang="en-US" altLang="ja-JP" sz="2800" dirty="0" smtClean="0"/>
          </a:p>
          <a:p>
            <a:pPr>
              <a:buNone/>
            </a:pPr>
            <a:r>
              <a:rPr lang="en-US" altLang="ja-JP" sz="2800" dirty="0" err="1" smtClean="0"/>
              <a:t>ObserverSubject</a:t>
            </a:r>
            <a:r>
              <a:rPr lang="ja-JP" altLang="en-US" sz="2800" dirty="0" smtClean="0"/>
              <a:t>：複数の観察者に通知</a:t>
            </a:r>
            <a:endParaRPr kumimoji="1" lang="ja-JP" altLang="en-US" sz="2800" dirty="0"/>
          </a:p>
        </p:txBody>
      </p:sp>
      <p:sp>
        <p:nvSpPr>
          <p:cNvPr id="4" name="テキスト ボックス 3"/>
          <p:cNvSpPr txBox="1"/>
          <p:nvPr/>
        </p:nvSpPr>
        <p:spPr>
          <a:xfrm>
            <a:off x="4857752" y="3714752"/>
            <a:ext cx="3736920" cy="2308324"/>
          </a:xfrm>
          <a:prstGeom prst="rect">
            <a:avLst/>
          </a:prstGeom>
          <a:noFill/>
        </p:spPr>
        <p:txBody>
          <a:bodyPr wrap="none" rtlCol="0">
            <a:spAutoFit/>
          </a:bodyPr>
          <a:lstStyle/>
          <a:p>
            <a:r>
              <a:rPr lang="ja-JP" altLang="en-US" sz="1200" b="1" dirty="0" smtClean="0">
                <a:latin typeface="+mn-ea"/>
                <a:ea typeface="+mn-ea"/>
              </a:rPr>
              <a:t>　　　　　　 　 ＿＿＿</a:t>
            </a:r>
            <a:r>
              <a:rPr lang="en-US" altLang="ja-JP" sz="1200" b="1" dirty="0" smtClean="0">
                <a:latin typeface="+mn-ea"/>
                <a:ea typeface="+mn-ea"/>
              </a:rPr>
              <a:t>_</a:t>
            </a:r>
            <a:r>
              <a:rPr lang="ja-JP" altLang="en-US" sz="1200" b="1" dirty="0" smtClean="0">
                <a:latin typeface="+mn-ea"/>
                <a:ea typeface="+mn-ea"/>
              </a:rPr>
              <a:t>　　　</a:t>
            </a:r>
          </a:p>
          <a:p>
            <a:r>
              <a:rPr lang="ja-JP" altLang="en-US" sz="1200" b="1" dirty="0" smtClean="0">
                <a:latin typeface="+mn-ea"/>
                <a:ea typeface="+mn-ea"/>
              </a:rPr>
              <a:t>　　　　　　 ／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a:t>
            </a:r>
          </a:p>
          <a:p>
            <a:r>
              <a:rPr lang="en-US" altLang="ja-JP" sz="1200" b="1" dirty="0" smtClean="0">
                <a:latin typeface="+mn-ea"/>
                <a:ea typeface="+mn-ea"/>
              </a:rPr>
              <a:t>.</a:t>
            </a:r>
            <a:r>
              <a:rPr lang="ja-JP" altLang="en-US" sz="1200" b="1" dirty="0" smtClean="0">
                <a:latin typeface="+mn-ea"/>
                <a:ea typeface="+mn-ea"/>
              </a:rPr>
              <a:t>　　　　　／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・・・ふぅ・・・　　　　　　</a:t>
            </a:r>
          </a:p>
          <a:p>
            <a:r>
              <a:rPr lang="ja-JP" altLang="en-US" sz="1200" b="1" dirty="0" smtClean="0">
                <a:latin typeface="+mn-ea"/>
                <a:ea typeface="+mn-ea"/>
              </a:rPr>
              <a:t>　　　　／　　 ⌒（</a:t>
            </a:r>
            <a:r>
              <a:rPr lang="en-US" altLang="ja-JP" sz="1200" b="1" dirty="0" smtClean="0">
                <a:latin typeface="+mn-ea"/>
                <a:ea typeface="+mn-ea"/>
              </a:rPr>
              <a:t>__</a:t>
            </a:r>
            <a:r>
              <a:rPr lang="ja-JP" altLang="en-US" sz="1200" b="1" dirty="0" smtClean="0">
                <a:latin typeface="+mn-ea"/>
                <a:ea typeface="+mn-ea"/>
              </a:rPr>
              <a:t>人</a:t>
            </a:r>
            <a:r>
              <a:rPr lang="en-US" altLang="ja-JP" sz="1200" b="1" dirty="0" smtClean="0">
                <a:latin typeface="+mn-ea"/>
                <a:ea typeface="+mn-ea"/>
              </a:rPr>
              <a:t>__</a:t>
            </a:r>
            <a:r>
              <a:rPr lang="ja-JP" altLang="en-US" sz="1200" b="1" dirty="0" smtClean="0">
                <a:latin typeface="+mn-ea"/>
                <a:ea typeface="+mn-ea"/>
              </a:rPr>
              <a:t>）⌒ ＼</a:t>
            </a:r>
          </a:p>
          <a:p>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そろそろおわりかな？</a:t>
            </a:r>
          </a:p>
          <a:p>
            <a:r>
              <a:rPr lang="ja-JP" altLang="en-US" sz="1200" b="1" dirty="0" smtClean="0">
                <a:latin typeface="+mn-ea"/>
                <a:ea typeface="+mn-ea"/>
              </a:rPr>
              <a:t>　　　　 ＼　　　　 　　　　　 ／</a:t>
            </a:r>
          </a:p>
          <a:p>
            <a:r>
              <a:rPr lang="ja-JP" altLang="en-US" sz="1200" b="1" dirty="0" smtClean="0">
                <a:latin typeface="+mn-ea"/>
                <a:ea typeface="+mn-ea"/>
              </a:rPr>
              <a:t>　　　　ノ　　　　　　　　　　 　＼　　　</a:t>
            </a:r>
          </a:p>
          <a:p>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ヽ 　 　 　 　 　 　 　</a:t>
            </a:r>
          </a:p>
          <a:p>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ｌ　　　　　　　　　　　　　　＼</a:t>
            </a:r>
          </a:p>
          <a:p>
            <a:r>
              <a:rPr lang="ja-JP" altLang="en-US" sz="1200" b="1" dirty="0" smtClean="0">
                <a:latin typeface="+mn-ea"/>
                <a:ea typeface="+mn-ea"/>
              </a:rPr>
              <a:t>　ヽ　　　 </a:t>
            </a:r>
            <a:r>
              <a:rPr lang="en-US" altLang="ja-JP" sz="1200" b="1" dirty="0" smtClean="0">
                <a:latin typeface="+mn-ea"/>
                <a:ea typeface="+mn-ea"/>
              </a:rPr>
              <a:t>-</a:t>
            </a:r>
            <a:r>
              <a:rPr lang="ja-JP" altLang="en-US" sz="1200" b="1" dirty="0" smtClean="0">
                <a:latin typeface="+mn-ea"/>
                <a:ea typeface="+mn-ea"/>
              </a:rPr>
              <a:t>一</a:t>
            </a:r>
            <a:r>
              <a:rPr lang="en-US" altLang="ja-JP" sz="1200" b="1" dirty="0" smtClean="0">
                <a:latin typeface="+mn-ea"/>
                <a:ea typeface="+mn-ea"/>
              </a:rPr>
              <a:t>''''''"</a:t>
            </a:r>
            <a:r>
              <a:rPr lang="ja-JP" altLang="en-US" sz="1200" b="1" dirty="0" smtClean="0">
                <a:latin typeface="+mn-ea"/>
                <a:ea typeface="+mn-ea"/>
              </a:rPr>
              <a:t>～～｀</a:t>
            </a:r>
            <a:r>
              <a:rPr lang="en-US" altLang="ja-JP" sz="1200" b="1" dirty="0" smtClean="0">
                <a:latin typeface="+mn-ea"/>
                <a:ea typeface="+mn-ea"/>
              </a:rPr>
              <a:t>`'</a:t>
            </a:r>
            <a:r>
              <a:rPr lang="ja-JP" altLang="en-US" sz="1200" b="1" dirty="0" err="1" smtClean="0">
                <a:latin typeface="+mn-ea"/>
                <a:ea typeface="+mn-ea"/>
              </a:rPr>
              <a:t>ー</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一</a:t>
            </a:r>
            <a:r>
              <a:rPr lang="en-US" altLang="ja-JP" sz="1200" b="1" dirty="0" smtClean="0">
                <a:latin typeface="+mn-ea"/>
                <a:ea typeface="+mn-ea"/>
              </a:rPr>
              <a:t>'''''''</a:t>
            </a:r>
            <a:r>
              <a:rPr lang="ja-JP" altLang="en-US" sz="1200" b="1" dirty="0" err="1" smtClean="0">
                <a:latin typeface="+mn-ea"/>
                <a:ea typeface="+mn-ea"/>
              </a:rPr>
              <a:t>ー</a:t>
            </a:r>
            <a:r>
              <a:rPr lang="en-US" altLang="ja-JP" sz="1200" b="1" dirty="0" smtClean="0">
                <a:latin typeface="+mn-ea"/>
                <a:ea typeface="+mn-ea"/>
              </a:rPr>
              <a:t>-､. </a:t>
            </a:r>
            <a:r>
              <a:rPr lang="ja-JP" altLang="en-US" sz="1200" b="1" dirty="0" smtClean="0">
                <a:latin typeface="+mn-ea"/>
                <a:ea typeface="+mn-ea"/>
              </a:rPr>
              <a:t>　 　</a:t>
            </a:r>
          </a:p>
          <a:p>
            <a:r>
              <a:rPr lang="ja-JP" altLang="en-US" sz="1200" b="1" dirty="0" smtClean="0">
                <a:latin typeface="+mn-ea"/>
                <a:ea typeface="+mn-ea"/>
              </a:rPr>
              <a:t>　　ヽ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　　</a:t>
            </a:r>
            <a:r>
              <a:rPr lang="en-US" altLang="ja-JP" sz="1200" b="1" dirty="0" smtClean="0">
                <a:latin typeface="+mn-ea"/>
                <a:ea typeface="+mn-ea"/>
              </a:rPr>
              <a:t>(⌒</a:t>
            </a:r>
            <a:r>
              <a:rPr lang="ja-JP" altLang="en-US" sz="1200" b="1" dirty="0" smtClean="0">
                <a:latin typeface="+mn-ea"/>
                <a:ea typeface="+mn-ea"/>
              </a:rPr>
              <a:t>＿</a:t>
            </a:r>
            <a:r>
              <a:rPr lang="en-US" altLang="ja-JP" sz="1200" b="1" dirty="0" smtClean="0">
                <a:latin typeface="+mn-ea"/>
                <a:ea typeface="+mn-ea"/>
              </a:rPr>
              <a:t>(⌒)⌒)⌒))</a:t>
            </a:r>
          </a:p>
          <a:p>
            <a:endParaRPr kumimoji="1"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ステートパターンはどうなった！？</a:t>
            </a:r>
            <a:endParaRPr kumimoji="1" lang="ja-JP" altLang="en-US" sz="3600" dirty="0"/>
          </a:p>
        </p:txBody>
      </p:sp>
      <p:sp>
        <p:nvSpPr>
          <p:cNvPr id="4" name="テキスト ボックス 11"/>
          <p:cNvSpPr txBox="1">
            <a:spLocks noGrp="1" noChangeArrowheads="1"/>
          </p:cNvSpPr>
          <p:nvPr>
            <p:ph idx="1"/>
          </p:nvPr>
        </p:nvSpPr>
        <p:spPr bwMode="auto">
          <a:xfrm>
            <a:off x="500034" y="3429000"/>
            <a:ext cx="7829608" cy="2406813"/>
          </a:xfrm>
          <a:prstGeom prst="rect">
            <a:avLst/>
          </a:prstGeom>
          <a:noFill/>
          <a:ln w="9525">
            <a:noFill/>
            <a:miter lim="800000"/>
            <a:headEnd/>
            <a:tailEnd/>
          </a:ln>
        </p:spPr>
        <p:txBody>
          <a:bodyPr wrap="square">
            <a:spAutoFit/>
          </a:bodyPr>
          <a:lstStyle/>
          <a:p>
            <a:pPr>
              <a:buNone/>
            </a:pPr>
            <a:r>
              <a:rPr lang="ja-JP" altLang="en-US" sz="1600" b="1" dirty="0"/>
              <a:t>　 　 　　　＿＿＿</a:t>
            </a:r>
            <a:r>
              <a:rPr lang="en-US" altLang="ja-JP" sz="1600" b="1" dirty="0"/>
              <a:t>_</a:t>
            </a:r>
          </a:p>
          <a:p>
            <a:pPr>
              <a:buNone/>
            </a:pPr>
            <a:r>
              <a:rPr lang="ja-JP" altLang="en-US" sz="1600" b="1" dirty="0"/>
              <a:t>　 　　　／ノ 　  ヽ</a:t>
            </a:r>
            <a:r>
              <a:rPr lang="en-US" altLang="ja-JP" sz="1600" b="1" dirty="0"/>
              <a:t>､_</a:t>
            </a:r>
            <a:r>
              <a:rPr lang="ja-JP" altLang="en-US" sz="1600" b="1" dirty="0"/>
              <a:t>＼　</a:t>
            </a:r>
          </a:p>
          <a:p>
            <a:pPr>
              <a:buNone/>
            </a:pPr>
            <a:r>
              <a:rPr lang="ja-JP" altLang="en-US" sz="1600" b="1" dirty="0"/>
              <a:t>　　　／（ ○）</a:t>
            </a:r>
            <a:r>
              <a:rPr lang="en-US" altLang="ja-JP" sz="1600" b="1" dirty="0"/>
              <a:t>}</a:t>
            </a:r>
            <a:r>
              <a:rPr lang="en-US" altLang="ja-JP" sz="1600" b="1" dirty="0" err="1"/>
              <a:t>liil</a:t>
            </a:r>
            <a:r>
              <a:rPr lang="en-US" altLang="ja-JP" sz="1600" b="1" dirty="0"/>
              <a:t>{</a:t>
            </a:r>
            <a:r>
              <a:rPr lang="ja-JP" altLang="en-US" sz="1600" b="1" dirty="0"/>
              <a:t>（○）＼　　　　</a:t>
            </a:r>
            <a:endParaRPr lang="en-US" altLang="ja-JP" sz="1600" b="1" dirty="0"/>
          </a:p>
          <a:p>
            <a:pPr>
              <a:buNone/>
            </a:pPr>
            <a:r>
              <a:rPr lang="ja-JP" altLang="en-US" sz="1600" b="1" dirty="0"/>
              <a:t>　 ／　　　 （</a:t>
            </a:r>
            <a:r>
              <a:rPr lang="en-US" altLang="ja-JP" sz="1600" b="1" dirty="0"/>
              <a:t>__</a:t>
            </a:r>
            <a:r>
              <a:rPr lang="ja-JP" altLang="en-US" sz="1600" b="1" dirty="0"/>
              <a:t>人</a:t>
            </a:r>
            <a:r>
              <a:rPr lang="en-US" altLang="ja-JP" sz="1600" b="1" dirty="0"/>
              <a:t>__</a:t>
            </a:r>
            <a:r>
              <a:rPr lang="ja-JP" altLang="en-US" sz="1600" b="1" dirty="0"/>
              <a:t>）　　　</a:t>
            </a:r>
            <a:r>
              <a:rPr lang="ja-JP" altLang="en-US" sz="1600" b="1" dirty="0" smtClean="0"/>
              <a:t>＼　　 あ！？。</a:t>
            </a:r>
            <a:endParaRPr lang="ja-JP" altLang="en-US" sz="1600" b="1" dirty="0"/>
          </a:p>
          <a:p>
            <a:pPr>
              <a:buNone/>
            </a:pPr>
            <a:r>
              <a:rPr lang="ja-JP" altLang="en-US" sz="1600" b="1" dirty="0"/>
              <a:t>　 </a:t>
            </a:r>
            <a:r>
              <a:rPr lang="en-US" altLang="ja-JP" sz="1600" b="1" dirty="0"/>
              <a:t>|</a:t>
            </a:r>
            <a:r>
              <a:rPr lang="ja-JP" altLang="en-US" sz="1600" b="1" dirty="0"/>
              <a:t>　　　ヽ　</a:t>
            </a:r>
            <a:r>
              <a:rPr lang="en-US" altLang="ja-JP" sz="1600" b="1" dirty="0"/>
              <a:t>|!!</a:t>
            </a:r>
            <a:r>
              <a:rPr lang="en-US" altLang="ja-JP" sz="1600" b="1" dirty="0" err="1"/>
              <a:t>il</a:t>
            </a:r>
            <a:r>
              <a:rPr lang="en-US" altLang="ja-JP" sz="1600" b="1" dirty="0"/>
              <a:t>|!|!l|</a:t>
            </a:r>
            <a:r>
              <a:rPr lang="ja-JP" altLang="en-US" sz="1600" b="1" dirty="0"/>
              <a:t>　</a:t>
            </a:r>
            <a:r>
              <a:rPr lang="en-US" altLang="ja-JP" sz="1600" b="1" dirty="0"/>
              <a:t>/</a:t>
            </a:r>
            <a:r>
              <a:rPr lang="ja-JP" altLang="en-US" sz="1600" b="1" dirty="0"/>
              <a:t>　　　</a:t>
            </a:r>
            <a:r>
              <a:rPr lang="en-US" altLang="ja-JP" sz="1600" b="1" dirty="0"/>
              <a:t>|</a:t>
            </a:r>
            <a:r>
              <a:rPr lang="ja-JP" altLang="en-US" sz="1600" b="1" dirty="0"/>
              <a:t>　　　</a:t>
            </a:r>
            <a:r>
              <a:rPr lang="ja-JP" altLang="en-US" sz="1600" b="1" dirty="0" smtClean="0"/>
              <a:t>そういえば。</a:t>
            </a:r>
            <a:endParaRPr lang="ja-JP" altLang="en-US" sz="1600" b="1" dirty="0"/>
          </a:p>
          <a:p>
            <a:pPr>
              <a:buNone/>
            </a:pPr>
            <a:r>
              <a:rPr lang="ja-JP" altLang="en-US" sz="1600" b="1" dirty="0"/>
              <a:t>　 ＼　　 　　</a:t>
            </a:r>
            <a:r>
              <a:rPr lang="en-US" altLang="ja-JP" sz="1600" b="1" dirty="0"/>
              <a:t>|</a:t>
            </a:r>
            <a:r>
              <a:rPr lang="ja-JP" altLang="en-US" sz="1600" b="1" dirty="0"/>
              <a:t>ｪｪｪｪ</a:t>
            </a:r>
            <a:r>
              <a:rPr lang="en-US" altLang="ja-JP" sz="1600" b="1" dirty="0"/>
              <a:t>| </a:t>
            </a:r>
            <a:r>
              <a:rPr lang="ja-JP" altLang="en-US" sz="1600" b="1" dirty="0"/>
              <a:t>　 　 ／</a:t>
            </a:r>
          </a:p>
          <a:p>
            <a:pPr>
              <a:buNone/>
            </a:pPr>
            <a:r>
              <a:rPr lang="ja-JP" altLang="en-US" sz="1600" b="1" dirty="0"/>
              <a:t>　 ／ 　   　 　　　　 　 　 ＼</a:t>
            </a:r>
          </a:p>
          <a:p>
            <a:endParaRPr lang="ja-JP" altLang="en-US" sz="1600" b="1" dirty="0">
              <a:latin typeface="ＭＳ Ｐゴシック" charset="-128"/>
            </a:endParaRPr>
          </a:p>
        </p:txBody>
      </p:sp>
      <p:sp>
        <p:nvSpPr>
          <p:cNvPr id="8" name="角丸四角形 7"/>
          <p:cNvSpPr/>
          <p:nvPr/>
        </p:nvSpPr>
        <p:spPr>
          <a:xfrm>
            <a:off x="1000100" y="1428736"/>
            <a:ext cx="7072362" cy="2071702"/>
          </a:xfrm>
          <a:prstGeom prst="roundRect">
            <a:avLst>
              <a:gd name="adj" fmla="val 26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rgbClr val="FF0000"/>
                </a:solidFill>
              </a:rPr>
              <a:t>オブ</a:t>
            </a:r>
            <a:r>
              <a:rPr lang="ja-JP" altLang="en-US" sz="3200" b="1" dirty="0" smtClean="0">
                <a:solidFill>
                  <a:srgbClr val="FF0000"/>
                </a:solidFill>
              </a:rPr>
              <a:t>ザーバの説明は、ステートパターンの説明からはじまっているのにｗｗ</a:t>
            </a:r>
            <a:endParaRPr kumimoji="1" lang="ja-JP" altLang="en-US" sz="3200" b="1"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p:txBody>
          <a:bodyPr/>
          <a:lstStyle/>
          <a:p>
            <a:r>
              <a:rPr lang="ja-JP" altLang="en-US" sz="3600" dirty="0" smtClean="0"/>
              <a:t>ファイルコピーの状態遷移表</a:t>
            </a:r>
          </a:p>
        </p:txBody>
      </p:sp>
      <p:sp>
        <p:nvSpPr>
          <p:cNvPr id="14" name="コンテンツ プレースホルダ 13"/>
          <p:cNvSpPr>
            <a:spLocks noGrp="1"/>
          </p:cNvSpPr>
          <p:nvPr>
            <p:ph idx="1"/>
          </p:nvPr>
        </p:nvSpPr>
        <p:spPr/>
        <p:txBody>
          <a:bodyPr/>
          <a:lstStyle/>
          <a:p>
            <a:endParaRPr kumimoji="1" lang="ja-JP" altLang="en-US"/>
          </a:p>
        </p:txBody>
      </p:sp>
      <p:graphicFrame>
        <p:nvGraphicFramePr>
          <p:cNvPr id="5" name="表 4"/>
          <p:cNvGraphicFramePr>
            <a:graphicFrameLocks noGrp="1"/>
          </p:cNvGraphicFramePr>
          <p:nvPr/>
        </p:nvGraphicFramePr>
        <p:xfrm>
          <a:off x="428596" y="1142985"/>
          <a:ext cx="8215372" cy="4212036"/>
        </p:xfrm>
        <a:graphic>
          <a:graphicData uri="http://schemas.openxmlformats.org/drawingml/2006/table">
            <a:tbl>
              <a:tblPr firstRow="1" bandRow="1">
                <a:tableStyleId>{93296810-A885-4BE3-A3E7-6D5BEEA58F35}</a:tableStyleId>
              </a:tblPr>
              <a:tblGrid>
                <a:gridCol w="2053843"/>
                <a:gridCol w="2053843"/>
                <a:gridCol w="2053843"/>
                <a:gridCol w="2053843"/>
              </a:tblGrid>
              <a:tr h="548831">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状態</a:t>
                      </a:r>
                    </a:p>
                    <a:p>
                      <a:pPr algn="l"/>
                      <a:r>
                        <a:rPr kumimoji="1" lang="ja-JP" altLang="en-US" sz="1400" dirty="0" smtClean="0"/>
                        <a:t>イベント</a:t>
                      </a:r>
                      <a:endParaRPr kumimoji="1" lang="ja-JP" altLang="en-US" sz="1400" dirty="0">
                        <a:solidFill>
                          <a:schemeClr val="accent2"/>
                        </a:solidFill>
                      </a:endParaRPr>
                    </a:p>
                  </a:txBody>
                  <a:tcPr/>
                </a:tc>
                <a:tc>
                  <a:txBody>
                    <a:bodyPr/>
                    <a:lstStyle/>
                    <a:p>
                      <a:pPr algn="ctr"/>
                      <a:r>
                        <a:rPr kumimoji="1" lang="ja-JP" altLang="en-US" sz="1400" dirty="0" smtClean="0"/>
                        <a:t>アイドル</a:t>
                      </a:r>
                      <a:endParaRPr kumimoji="1" lang="en-US" altLang="ja-JP" sz="1400" dirty="0" smtClean="0"/>
                    </a:p>
                    <a:p>
                      <a:pPr algn="ctr"/>
                      <a:r>
                        <a:rPr kumimoji="1" lang="en-US" altLang="ja-JP" sz="1400" dirty="0" smtClean="0"/>
                        <a:t>(0)</a:t>
                      </a:r>
                      <a:endParaRPr kumimoji="1" lang="ja-JP" altLang="en-US" sz="1400" dirty="0">
                        <a:solidFill>
                          <a:schemeClr val="accent2"/>
                        </a:solidFill>
                      </a:endParaRPr>
                    </a:p>
                  </a:txBody>
                  <a:tcPr/>
                </a:tc>
                <a:tc>
                  <a:txBody>
                    <a:bodyPr/>
                    <a:lstStyle/>
                    <a:p>
                      <a:pPr algn="ctr"/>
                      <a:r>
                        <a:rPr kumimoji="1" lang="ja-JP" altLang="en-US" sz="1400" dirty="0" smtClean="0"/>
                        <a:t>オープン中</a:t>
                      </a:r>
                      <a:endParaRPr kumimoji="1" lang="en-US" altLang="ja-JP" sz="1400" dirty="0" smtClean="0"/>
                    </a:p>
                    <a:p>
                      <a:pPr algn="ctr"/>
                      <a:r>
                        <a:rPr kumimoji="1" lang="en-US" altLang="ja-JP" sz="1400" dirty="0" smtClean="0"/>
                        <a:t>(1)</a:t>
                      </a:r>
                      <a:endParaRPr kumimoji="1" lang="ja-JP" altLang="en-US" sz="1400" dirty="0">
                        <a:solidFill>
                          <a:schemeClr val="accent2"/>
                        </a:solidFill>
                      </a:endParaRPr>
                    </a:p>
                  </a:txBody>
                  <a:tcPr/>
                </a:tc>
                <a:tc>
                  <a:txBody>
                    <a:bodyPr/>
                    <a:lstStyle/>
                    <a:p>
                      <a:pPr algn="ctr"/>
                      <a:r>
                        <a:rPr kumimoji="1" lang="ja-JP" altLang="en-US" sz="1400" dirty="0" smtClean="0"/>
                        <a:t>書き込み待ち</a:t>
                      </a:r>
                      <a:endParaRPr kumimoji="1" lang="en-US" altLang="ja-JP" sz="1400" dirty="0" smtClean="0"/>
                    </a:p>
                    <a:p>
                      <a:pPr algn="ctr"/>
                      <a:r>
                        <a:rPr kumimoji="1" lang="en-US" altLang="ja-JP" sz="1400" dirty="0" smtClean="0"/>
                        <a:t>(2)</a:t>
                      </a:r>
                      <a:endParaRPr kumimoji="1" lang="ja-JP" altLang="en-US" sz="1400" dirty="0">
                        <a:solidFill>
                          <a:schemeClr val="bg1"/>
                        </a:solidFill>
                      </a:endParaRPr>
                    </a:p>
                  </a:txBody>
                  <a:tcPr/>
                </a:tc>
              </a:tr>
              <a:tr h="791466">
                <a:tc>
                  <a:txBody>
                    <a:bodyPr/>
                    <a:lstStyle/>
                    <a:p>
                      <a:r>
                        <a:rPr kumimoji="1" lang="ja-JP" altLang="en-US" sz="1400" dirty="0" smtClean="0"/>
                        <a:t>オープン依頼</a:t>
                      </a:r>
                      <a:endParaRPr kumimoji="1" lang="ja-JP" altLang="en-US" sz="1400" dirty="0">
                        <a:solidFill>
                          <a:schemeClr val="accent2"/>
                        </a:solidFill>
                      </a:endParaRPr>
                    </a:p>
                  </a:txBody>
                  <a:tcPr/>
                </a:tc>
                <a:tc>
                  <a:txBody>
                    <a:bodyPr/>
                    <a:lstStyle/>
                    <a:p>
                      <a:r>
                        <a:rPr kumimoji="1" lang="ja-JP" altLang="en-US" sz="1400" dirty="0" smtClean="0"/>
                        <a:t>ファイルを開く成功→</a:t>
                      </a:r>
                      <a:r>
                        <a:rPr kumimoji="1" lang="en-US" altLang="ja-JP" sz="1400" dirty="0" smtClean="0"/>
                        <a:t>(1)</a:t>
                      </a:r>
                    </a:p>
                    <a:p>
                      <a:r>
                        <a:rPr kumimoji="1" lang="ja-JP" altLang="en-US" sz="1400" dirty="0" smtClean="0"/>
                        <a:t>失敗→</a:t>
                      </a:r>
                      <a:r>
                        <a:rPr kumimoji="1" lang="en-US" altLang="ja-JP" sz="1400" dirty="0" smtClean="0"/>
                        <a:t>(0)</a:t>
                      </a:r>
                      <a:endParaRPr kumimoji="1" lang="ja-JP" altLang="en-US" sz="1400" dirty="0">
                        <a:solidFill>
                          <a:schemeClr val="accent2"/>
                        </a:solidFill>
                      </a:endParaRPr>
                    </a:p>
                  </a:txBody>
                  <a:tcPr>
                    <a:solidFill>
                      <a:srgbClr val="CCE9AD"/>
                    </a:solidFill>
                  </a:tcPr>
                </a:tc>
                <a:tc>
                  <a:txBody>
                    <a:bodyPr/>
                    <a:lstStyle/>
                    <a:p>
                      <a:r>
                        <a:rPr kumimoji="1" lang="ja-JP" altLang="en-US" sz="1400" dirty="0" smtClean="0"/>
                        <a:t>ログ記録</a:t>
                      </a:r>
                      <a:endParaRPr kumimoji="1" lang="en-US" altLang="ja-JP" sz="1400" dirty="0" smtClean="0"/>
                    </a:p>
                    <a:p>
                      <a:r>
                        <a:rPr kumimoji="1" lang="ja-JP" altLang="en-US" sz="1400" dirty="0" smtClean="0"/>
                        <a:t>→</a:t>
                      </a:r>
                      <a:r>
                        <a:rPr kumimoji="1" lang="en-US" altLang="ja-JP" sz="1400" dirty="0" smtClean="0"/>
                        <a:t>(1)</a:t>
                      </a:r>
                      <a:endParaRPr kumimoji="1" lang="ja-JP" altLang="en-US" sz="1400" dirty="0">
                        <a:solidFill>
                          <a:schemeClr val="accent2"/>
                        </a:solidFill>
                      </a:endParaRPr>
                    </a:p>
                  </a:txBody>
                  <a:tcPr/>
                </a:tc>
                <a:tc>
                  <a:txBody>
                    <a:bodyPr/>
                    <a:lstStyle/>
                    <a:p>
                      <a:r>
                        <a:rPr kumimoji="1" lang="ja-JP" altLang="en-US" sz="1400" dirty="0" smtClean="0"/>
                        <a:t>ログ出力</a:t>
                      </a:r>
                      <a:endParaRPr kumimoji="1" lang="en-US" altLang="ja-JP" sz="1400" dirty="0" smtClean="0"/>
                    </a:p>
                    <a:p>
                      <a:r>
                        <a:rPr kumimoji="1" lang="ja-JP" altLang="en-US" sz="1400" dirty="0" smtClean="0"/>
                        <a:t>ファイルを閉じ、削除する→</a:t>
                      </a:r>
                      <a:r>
                        <a:rPr kumimoji="1" lang="en-US" altLang="ja-JP" sz="1400" dirty="0" smtClean="0"/>
                        <a:t>(0)</a:t>
                      </a:r>
                      <a:endParaRPr kumimoji="1" lang="ja-JP" altLang="en-US" sz="1400" dirty="0">
                        <a:solidFill>
                          <a:schemeClr val="accent2"/>
                        </a:solidFill>
                      </a:endParaRPr>
                    </a:p>
                  </a:txBody>
                  <a:tcPr/>
                </a:tc>
              </a:tr>
              <a:tr h="702701">
                <a:tc>
                  <a:txBody>
                    <a:bodyPr/>
                    <a:lstStyle/>
                    <a:p>
                      <a:r>
                        <a:rPr kumimoji="1" lang="ja-JP" altLang="en-US" sz="1400" dirty="0" smtClean="0"/>
                        <a:t>クローズ依頼</a:t>
                      </a:r>
                      <a:endParaRPr kumimoji="1" lang="ja-JP" altLang="en-US" sz="1400" dirty="0">
                        <a:solidFill>
                          <a:schemeClr val="accent2"/>
                        </a:solidFill>
                      </a:endParaRPr>
                    </a:p>
                  </a:txBody>
                  <a:tcPr/>
                </a:tc>
                <a:tc>
                  <a:txBody>
                    <a:bodyPr/>
                    <a:lstStyle/>
                    <a:p>
                      <a:r>
                        <a:rPr kumimoji="1" lang="ja-JP" altLang="en-US" sz="1400" dirty="0" smtClean="0"/>
                        <a:t>ログ記録</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solidFill>
                          <a:schemeClr val="accent2"/>
                        </a:solidFill>
                      </a:endParaRPr>
                    </a:p>
                  </a:txBody>
                  <a:tcPr/>
                </a:tc>
                <a:tc>
                  <a:txBody>
                    <a:bodyPr/>
                    <a:lstStyle/>
                    <a:p>
                      <a:r>
                        <a:rPr kumimoji="1" lang="ja-JP" altLang="en-US" sz="1400" dirty="0" smtClean="0"/>
                        <a:t>ファイルを閉じる</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solidFill>
                          <a:schemeClr val="accent2"/>
                        </a:solidFill>
                      </a:endParaRPr>
                    </a:p>
                  </a:txBody>
                  <a:tcPr>
                    <a:solidFill>
                      <a:srgbClr val="CCE9AD"/>
                    </a:solidFill>
                  </a:tcPr>
                </a:tc>
                <a:tc>
                  <a:txBody>
                    <a:bodyPr/>
                    <a:lstStyle/>
                    <a:p>
                      <a:r>
                        <a:rPr kumimoji="1" lang="ja-JP" altLang="en-US" sz="1400" dirty="0" smtClean="0"/>
                        <a:t>ログ出力</a:t>
                      </a:r>
                      <a:endParaRPr kumimoji="1" lang="en-US" altLang="ja-JP" sz="1400" dirty="0" smtClean="0"/>
                    </a:p>
                    <a:p>
                      <a:r>
                        <a:rPr kumimoji="1" lang="ja-JP" altLang="en-US" sz="1400" dirty="0" smtClean="0"/>
                        <a:t>ファイルを閉じ、削除する</a:t>
                      </a:r>
                      <a:endParaRPr kumimoji="1" lang="en-US" altLang="ja-JP" sz="1400" dirty="0" smtClean="0"/>
                    </a:p>
                    <a:p>
                      <a:r>
                        <a:rPr kumimoji="1" lang="ja-JP" altLang="en-US" sz="1400" dirty="0" smtClean="0"/>
                        <a:t>→</a:t>
                      </a:r>
                      <a:r>
                        <a:rPr kumimoji="1" lang="en-US" altLang="ja-JP" sz="1400" dirty="0" smtClean="0"/>
                        <a:t>(0)</a:t>
                      </a:r>
                      <a:endParaRPr kumimoji="1" lang="ja-JP" altLang="en-US" sz="1400" dirty="0" smtClean="0">
                        <a:solidFill>
                          <a:schemeClr val="accent2"/>
                        </a:solidFill>
                      </a:endParaRPr>
                    </a:p>
                  </a:txBody>
                  <a:tcPr/>
                </a:tc>
              </a:tr>
              <a:tr h="5488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読み込み依頼</a:t>
                      </a:r>
                    </a:p>
                    <a:p>
                      <a:endParaRPr kumimoji="1" lang="ja-JP" altLang="en-US" sz="1400" dirty="0"/>
                    </a:p>
                  </a:txBody>
                  <a:tcPr/>
                </a:tc>
                <a:tc>
                  <a:txBody>
                    <a:bodyPr/>
                    <a:lstStyle/>
                    <a:p>
                      <a:r>
                        <a:rPr kumimoji="1" lang="ja-JP" altLang="en-US" sz="1400" dirty="0" smtClean="0"/>
                        <a:t>ログを記録</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p>
                  </a:txBody>
                  <a:tcPr/>
                </a:tc>
                <a:tc>
                  <a:txBody>
                    <a:bodyPr/>
                    <a:lstStyle/>
                    <a:p>
                      <a:r>
                        <a:rPr kumimoji="1" lang="ja-JP" altLang="en-US" sz="1400" dirty="0" smtClean="0"/>
                        <a:t>読み込み処理</a:t>
                      </a:r>
                      <a:endParaRPr kumimoji="1" lang="en-US" altLang="ja-JP"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継続→書き込み依頼</a:t>
                      </a:r>
                      <a:r>
                        <a:rPr kumimoji="1" lang="en-US" altLang="ja-JP" sz="1400" dirty="0" smtClean="0"/>
                        <a:t>(2)</a:t>
                      </a:r>
                    </a:p>
                    <a:p>
                      <a:r>
                        <a:rPr kumimoji="1" lang="ja-JP" altLang="en-US" sz="1400" dirty="0" smtClean="0"/>
                        <a:t>終了→クローズ依頼</a:t>
                      </a:r>
                      <a:r>
                        <a:rPr kumimoji="1" lang="en-US" altLang="ja-JP" sz="1400" dirty="0" smtClean="0"/>
                        <a:t>(</a:t>
                      </a:r>
                      <a:r>
                        <a:rPr kumimoji="1" lang="ja-JP" altLang="en-US" sz="1400" dirty="0" smtClean="0"/>
                        <a:t>１</a:t>
                      </a:r>
                      <a:r>
                        <a:rPr kumimoji="1" lang="en-US" altLang="ja-JP" sz="1400" dirty="0" smtClean="0"/>
                        <a:t>)</a:t>
                      </a:r>
                    </a:p>
                  </a:txBody>
                  <a:tcPr>
                    <a:solidFill>
                      <a:srgbClr val="CCE9AD"/>
                    </a:solidFill>
                  </a:tcPr>
                </a:tc>
                <a:tc>
                  <a:txBody>
                    <a:bodyPr/>
                    <a:lstStyle/>
                    <a:p>
                      <a:r>
                        <a:rPr kumimoji="1" lang="ja-JP" altLang="en-US" sz="1400" dirty="0" smtClean="0"/>
                        <a:t>ログ出力</a:t>
                      </a:r>
                      <a:endParaRPr kumimoji="1" lang="en-US" altLang="ja-JP" sz="1400" dirty="0" smtClean="0"/>
                    </a:p>
                    <a:p>
                      <a:r>
                        <a:rPr kumimoji="1" lang="ja-JP" altLang="en-US" sz="1400" dirty="0" smtClean="0"/>
                        <a:t>ファイルを閉じ、削除する</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p>
                  </a:txBody>
                  <a:tcPr/>
                </a:tc>
              </a:tr>
              <a:tr h="586168">
                <a:tc>
                  <a:txBody>
                    <a:bodyPr/>
                    <a:lstStyle/>
                    <a:p>
                      <a:r>
                        <a:rPr kumimoji="1" lang="ja-JP" altLang="en-US" sz="1400" dirty="0" smtClean="0"/>
                        <a:t>書き込み依頼</a:t>
                      </a:r>
                      <a:endParaRPr kumimoji="1" lang="ja-JP" altLang="en-US" sz="1400" dirty="0"/>
                    </a:p>
                  </a:txBody>
                  <a:tcPr/>
                </a:tc>
                <a:tc>
                  <a:txBody>
                    <a:bodyPr/>
                    <a:lstStyle/>
                    <a:p>
                      <a:r>
                        <a:rPr kumimoji="1" lang="ja-JP" altLang="en-US" sz="1400" dirty="0" smtClean="0"/>
                        <a:t>ログを記録</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p>
                  </a:txBody>
                  <a:tcPr/>
                </a:tc>
                <a:tc>
                  <a:txBody>
                    <a:bodyPr/>
                    <a:lstStyle/>
                    <a:p>
                      <a:r>
                        <a:rPr kumimoji="1" lang="ja-JP" altLang="en-US" sz="1400" dirty="0" smtClean="0"/>
                        <a:t>ログ出力</a:t>
                      </a:r>
                      <a:endParaRPr kumimoji="1" lang="en-US" altLang="ja-JP" sz="1400" dirty="0" smtClean="0"/>
                    </a:p>
                    <a:p>
                      <a:r>
                        <a:rPr kumimoji="1" lang="ja-JP" altLang="en-US" sz="1400" dirty="0" smtClean="0"/>
                        <a:t>→</a:t>
                      </a:r>
                      <a:r>
                        <a:rPr kumimoji="1" lang="en-US" altLang="ja-JP" sz="1400" dirty="0" smtClean="0"/>
                        <a:t>(0)</a:t>
                      </a:r>
                    </a:p>
                  </a:txBody>
                  <a:tcPr/>
                </a:tc>
                <a:tc>
                  <a:txBody>
                    <a:bodyPr/>
                    <a:lstStyle/>
                    <a:p>
                      <a:r>
                        <a:rPr kumimoji="1" lang="ja-JP" altLang="en-US" sz="1400" dirty="0" smtClean="0"/>
                        <a:t>書き込み処理</a:t>
                      </a:r>
                      <a:endParaRPr kumimoji="1" lang="en-US" altLang="ja-JP" sz="1400" dirty="0" smtClean="0"/>
                    </a:p>
                    <a:p>
                      <a:r>
                        <a:rPr kumimoji="1" lang="ja-JP" altLang="en-US" sz="1400" dirty="0" smtClean="0"/>
                        <a:t>読み込み依頼→</a:t>
                      </a:r>
                      <a:r>
                        <a:rPr kumimoji="1" lang="en-US" altLang="ja-JP" sz="1400" dirty="0" smtClean="0"/>
                        <a:t>(1)</a:t>
                      </a:r>
                      <a:endParaRPr kumimoji="1" lang="ja-JP" altLang="en-US" sz="1400" dirty="0" smtClean="0"/>
                    </a:p>
                  </a:txBody>
                  <a:tcPr>
                    <a:solidFill>
                      <a:srgbClr val="CCE9AD"/>
                    </a:solidFill>
                  </a:tcPr>
                </a:tc>
              </a:tr>
              <a:tr h="822531">
                <a:tc>
                  <a:txBody>
                    <a:bodyPr/>
                    <a:lstStyle/>
                    <a:p>
                      <a:r>
                        <a:rPr kumimoji="1" lang="ja-JP" altLang="en-US" sz="1400" dirty="0" smtClean="0"/>
                        <a:t>中止依頼</a:t>
                      </a:r>
                      <a:endParaRPr kumimoji="1" lang="ja-JP" altLang="en-US" sz="1400" dirty="0"/>
                    </a:p>
                  </a:txBody>
                  <a:tcPr/>
                </a:tc>
                <a:tc>
                  <a:txBody>
                    <a:bodyPr/>
                    <a:lstStyle/>
                    <a:p>
                      <a:r>
                        <a:rPr kumimoji="1" lang="ja-JP" altLang="en-US" sz="1400" dirty="0" smtClean="0"/>
                        <a:t>→</a:t>
                      </a:r>
                      <a:r>
                        <a:rPr kumimoji="1" lang="en-US" altLang="ja-JP" sz="1400" dirty="0" smtClean="0"/>
                        <a:t>(0)</a:t>
                      </a:r>
                      <a:endParaRPr kumimoji="1" lang="ja-JP" altLang="en-US" sz="1400" dirty="0"/>
                    </a:p>
                  </a:txBody>
                  <a:tcPr/>
                </a:tc>
                <a:tc>
                  <a:txBody>
                    <a:bodyPr/>
                    <a:lstStyle/>
                    <a:p>
                      <a:r>
                        <a:rPr kumimoji="1" lang="ja-JP" altLang="en-US" sz="1400" dirty="0" smtClean="0"/>
                        <a:t>ファイルを閉じ、削除する</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solidFill>
                          <a:schemeClr val="accent2"/>
                        </a:solidFill>
                      </a:endParaRPr>
                    </a:p>
                  </a:txBody>
                  <a:tcPr/>
                </a:tc>
                <a:tc>
                  <a:txBody>
                    <a:bodyPr/>
                    <a:lstStyle/>
                    <a:p>
                      <a:r>
                        <a:rPr kumimoji="1" lang="ja-JP" altLang="en-US" sz="1400" dirty="0" smtClean="0"/>
                        <a:t>ファイルを閉じ、削除する</a:t>
                      </a:r>
                      <a:endParaRPr kumimoji="1" lang="en-US" altLang="ja-JP" sz="1400" dirty="0" smtClean="0"/>
                    </a:p>
                    <a:p>
                      <a:r>
                        <a:rPr kumimoji="1" lang="ja-JP" altLang="en-US" sz="1400" dirty="0" smtClean="0"/>
                        <a:t>→</a:t>
                      </a:r>
                      <a:r>
                        <a:rPr kumimoji="1" lang="en-US" altLang="ja-JP" sz="1400" dirty="0" smtClean="0"/>
                        <a:t>(0)</a:t>
                      </a:r>
                      <a:endParaRPr kumimoji="1" lang="ja-JP" altLang="en-US" sz="1400" dirty="0" smtClean="0"/>
                    </a:p>
                    <a:p>
                      <a:endParaRPr kumimoji="1" lang="ja-JP" altLang="en-US" sz="1400" dirty="0">
                        <a:solidFill>
                          <a:schemeClr val="accent2"/>
                        </a:solidFill>
                      </a:endParaRPr>
                    </a:p>
                  </a:txBody>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ファイルコピーのステートマシン化</a:t>
            </a:r>
            <a:endParaRPr kumimoji="1" lang="ja-JP" altLang="en-US" sz="3600" dirty="0"/>
          </a:p>
        </p:txBody>
      </p:sp>
      <p:sp>
        <p:nvSpPr>
          <p:cNvPr id="3" name="コンテンツ プレースホルダ 2"/>
          <p:cNvSpPr>
            <a:spLocks noGrp="1"/>
          </p:cNvSpPr>
          <p:nvPr>
            <p:ph idx="1"/>
          </p:nvPr>
        </p:nvSpPr>
        <p:spPr>
          <a:xfrm>
            <a:off x="428596" y="928670"/>
            <a:ext cx="8229600" cy="5073650"/>
          </a:xfrm>
        </p:spPr>
        <p:txBody>
          <a:bodyPr/>
          <a:lstStyle/>
          <a:p>
            <a:pPr>
              <a:buNone/>
            </a:pPr>
            <a:r>
              <a:rPr lang="en-US" altLang="ja-JP" sz="1600" dirty="0" smtClean="0"/>
              <a:t>class </a:t>
            </a:r>
            <a:r>
              <a:rPr lang="en-US" altLang="ja-JP" sz="1600" dirty="0" err="1" smtClean="0"/>
              <a:t>CopyFileLogic</a:t>
            </a:r>
            <a:r>
              <a:rPr lang="en-US" altLang="ja-JP" sz="1600" dirty="0" smtClean="0"/>
              <a:t>;</a:t>
            </a:r>
          </a:p>
          <a:p>
            <a:pPr>
              <a:buNone/>
            </a:pPr>
            <a:r>
              <a:rPr lang="en-US" altLang="ja-JP" sz="1600" dirty="0" smtClean="0"/>
              <a:t>class </a:t>
            </a:r>
            <a:r>
              <a:rPr lang="en-US" altLang="ja-JP" sz="1600" dirty="0" err="1" smtClean="0"/>
              <a:t>CopyFileStateMachine</a:t>
            </a:r>
            <a:r>
              <a:rPr lang="en-US" altLang="ja-JP" sz="1600" dirty="0" smtClean="0"/>
              <a:t>;</a:t>
            </a:r>
          </a:p>
          <a:p>
            <a:pPr>
              <a:buNone/>
            </a:pPr>
            <a:r>
              <a:rPr lang="en-US" altLang="ja-JP" sz="1600" dirty="0" smtClean="0"/>
              <a:t>class </a:t>
            </a:r>
            <a:r>
              <a:rPr lang="en-US" altLang="ja-JP" sz="1600" dirty="0" err="1" smtClean="0"/>
              <a:t>CopyFileState</a:t>
            </a:r>
            <a:r>
              <a:rPr lang="en-US" altLang="ja-JP" sz="1600" dirty="0" smtClean="0"/>
              <a:t>{</a:t>
            </a:r>
            <a:endParaRPr lang="en-US" altLang="ja-JP" sz="1600" dirty="0" smtClean="0"/>
          </a:p>
          <a:p>
            <a:pPr>
              <a:buNone/>
            </a:pPr>
            <a:r>
              <a:rPr lang="en-US" altLang="ja-JP" sz="1600" dirty="0" smtClean="0"/>
              <a:t>protected:</a:t>
            </a:r>
          </a:p>
          <a:p>
            <a:pPr>
              <a:buNone/>
            </a:pPr>
            <a:r>
              <a:rPr lang="en-US" altLang="ja-JP" sz="1600" dirty="0" smtClean="0"/>
              <a:t>    </a:t>
            </a:r>
            <a:r>
              <a:rPr lang="en-US" altLang="ja-JP" sz="1600" dirty="0" err="1" smtClean="0"/>
              <a:t>CopyFileLogic</a:t>
            </a:r>
            <a:r>
              <a:rPr lang="en-US" altLang="ja-JP" sz="1600" dirty="0" smtClean="0"/>
              <a:t>		*Logic;</a:t>
            </a:r>
          </a:p>
          <a:p>
            <a:pPr>
              <a:buNone/>
            </a:pPr>
            <a:r>
              <a:rPr lang="en-US" altLang="ja-JP" sz="1600" dirty="0" smtClean="0"/>
              <a:t>    </a:t>
            </a:r>
            <a:r>
              <a:rPr lang="en-US" altLang="ja-JP" sz="1600" dirty="0" err="1" smtClean="0"/>
              <a:t>CopyFileStateMachine</a:t>
            </a:r>
            <a:r>
              <a:rPr lang="en-US" altLang="ja-JP" sz="1600" dirty="0" smtClean="0"/>
              <a:t>	*</a:t>
            </a:r>
            <a:r>
              <a:rPr lang="en-US" altLang="ja-JP" sz="1600" dirty="0" err="1" smtClean="0"/>
              <a:t>StateMachine</a:t>
            </a:r>
            <a:r>
              <a:rPr lang="en-US" altLang="ja-JP" sz="1600" dirty="0" smtClean="0"/>
              <a:t>;</a:t>
            </a:r>
          </a:p>
          <a:p>
            <a:pPr>
              <a:buNone/>
            </a:pPr>
            <a:r>
              <a:rPr lang="en-US" altLang="ja-JP" sz="1600" dirty="0" smtClean="0"/>
              <a:t>public:</a:t>
            </a:r>
          </a:p>
          <a:p>
            <a:pPr>
              <a:buNone/>
            </a:pPr>
            <a:r>
              <a:rPr lang="en-US" altLang="ja-JP" sz="1600" dirty="0" smtClean="0"/>
              <a:t>    </a:t>
            </a:r>
            <a:r>
              <a:rPr lang="en-US" altLang="ja-JP" sz="1600" dirty="0" err="1" smtClean="0"/>
              <a:t>CopyFileState</a:t>
            </a:r>
            <a:r>
              <a:rPr lang="en-US" altLang="ja-JP" sz="1600" dirty="0" smtClean="0"/>
              <a:t>( </a:t>
            </a:r>
            <a:r>
              <a:rPr lang="en-US" altLang="ja-JP" sz="1600" dirty="0" err="1" smtClean="0"/>
              <a:t>CopyFileLogic</a:t>
            </a:r>
            <a:r>
              <a:rPr lang="en-US" altLang="ja-JP" sz="1600" dirty="0" smtClean="0"/>
              <a:t> *logic, </a:t>
            </a:r>
            <a:r>
              <a:rPr lang="en-US" altLang="ja-JP" sz="1600" dirty="0" err="1" smtClean="0"/>
              <a:t>CopyFileStateMachine</a:t>
            </a:r>
            <a:r>
              <a:rPr lang="en-US" altLang="ja-JP" sz="1600" dirty="0" smtClean="0"/>
              <a:t> * </a:t>
            </a:r>
            <a:r>
              <a:rPr lang="en-US" altLang="ja-JP" sz="1600" dirty="0" err="1" smtClean="0"/>
              <a:t>stateMachine</a:t>
            </a:r>
            <a:r>
              <a:rPr lang="en-US" altLang="ja-JP" sz="1600" dirty="0" smtClean="0"/>
              <a:t> ) </a:t>
            </a:r>
            <a:r>
              <a:rPr lang="en-US" altLang="ja-JP" sz="1600" dirty="0" smtClean="0"/>
              <a:t>{</a:t>
            </a:r>
            <a:endParaRPr lang="en-US" altLang="ja-JP" sz="1600" dirty="0" smtClean="0"/>
          </a:p>
          <a:p>
            <a:pPr>
              <a:buNone/>
            </a:pPr>
            <a:r>
              <a:rPr lang="en-US" altLang="ja-JP" sz="1600" dirty="0" smtClean="0"/>
              <a:t>            Logic</a:t>
            </a:r>
            <a:r>
              <a:rPr lang="en-US" altLang="ja-JP" sz="1600" dirty="0" smtClean="0"/>
              <a:t>		= logic</a:t>
            </a:r>
            <a:r>
              <a:rPr lang="en-US" altLang="ja-JP" sz="1600" dirty="0" smtClean="0"/>
              <a:t>;</a:t>
            </a:r>
          </a:p>
          <a:p>
            <a:pPr>
              <a:buNone/>
            </a:pPr>
            <a:r>
              <a:rPr lang="en-US" altLang="ja-JP" sz="1600" dirty="0" smtClean="0"/>
              <a:t> </a:t>
            </a:r>
            <a:r>
              <a:rPr lang="en-US" altLang="ja-JP" sz="1600" dirty="0" smtClean="0"/>
              <a:t>           </a:t>
            </a:r>
            <a:r>
              <a:rPr lang="en-US" altLang="ja-JP" sz="1600" dirty="0" err="1" smtClean="0"/>
              <a:t>StateMachine</a:t>
            </a:r>
            <a:r>
              <a:rPr lang="en-US" altLang="ja-JP" sz="1600" dirty="0" smtClean="0"/>
              <a:t>	= </a:t>
            </a:r>
            <a:r>
              <a:rPr lang="en-US" altLang="ja-JP" sz="1600" dirty="0" err="1" smtClean="0"/>
              <a:t>stateMachine</a:t>
            </a:r>
            <a:r>
              <a:rPr lang="en-US" altLang="ja-JP" sz="1600" dirty="0" smtClean="0"/>
              <a:t>;</a:t>
            </a:r>
          </a:p>
          <a:p>
            <a:pPr>
              <a:buNone/>
            </a:pPr>
            <a:r>
              <a:rPr lang="en-US" altLang="ja-JP" sz="1600" dirty="0" smtClean="0"/>
              <a:t>    }</a:t>
            </a:r>
            <a:endParaRPr lang="en-US" altLang="ja-JP" sz="1600" dirty="0" smtClean="0"/>
          </a:p>
          <a:p>
            <a:pPr>
              <a:buNone/>
            </a:pPr>
            <a:r>
              <a:rPr lang="en-US" altLang="ja-JP" sz="1600" dirty="0" smtClean="0"/>
              <a:t> </a:t>
            </a:r>
            <a:r>
              <a:rPr lang="en-US" altLang="ja-JP" sz="1600" dirty="0" smtClean="0"/>
              <a:t>   virtual </a:t>
            </a:r>
            <a:r>
              <a:rPr lang="en-US" altLang="ja-JP" sz="1600" dirty="0" smtClean="0"/>
              <a:t>~</a:t>
            </a:r>
            <a:r>
              <a:rPr lang="en-US" altLang="ja-JP" sz="1600" dirty="0" err="1" smtClean="0"/>
              <a:t>CopyFileState</a:t>
            </a:r>
            <a:r>
              <a:rPr lang="en-US" altLang="ja-JP" sz="1600" dirty="0" smtClean="0"/>
              <a:t>(){}</a:t>
            </a:r>
            <a:endParaRPr lang="en-US" altLang="ja-JP" sz="1600" dirty="0" smtClean="0"/>
          </a:p>
          <a:p>
            <a:pPr>
              <a:buNone/>
            </a:pPr>
            <a:r>
              <a:rPr lang="en-US" altLang="ja-JP" sz="1600" dirty="0" smtClean="0"/>
              <a:t>    </a:t>
            </a:r>
            <a:r>
              <a:rPr lang="en-US" altLang="ja-JP" sz="1600" dirty="0" smtClean="0"/>
              <a:t>virtual void </a:t>
            </a:r>
            <a:r>
              <a:rPr lang="en-US" altLang="ja-JP" sz="1600" dirty="0" err="1" smtClean="0"/>
              <a:t>OnOpen</a:t>
            </a:r>
            <a:r>
              <a:rPr lang="en-US" altLang="ja-JP" sz="1600" dirty="0" smtClean="0"/>
              <a:t>() = 0;</a:t>
            </a:r>
          </a:p>
          <a:p>
            <a:pPr>
              <a:buNone/>
            </a:pPr>
            <a:r>
              <a:rPr lang="en-US" altLang="ja-JP" sz="1600" dirty="0" smtClean="0"/>
              <a:t>    virtual void </a:t>
            </a:r>
            <a:r>
              <a:rPr lang="en-US" altLang="ja-JP" sz="1600" dirty="0" err="1" smtClean="0"/>
              <a:t>OnClose</a:t>
            </a:r>
            <a:r>
              <a:rPr lang="en-US" altLang="ja-JP" sz="1600" dirty="0" smtClean="0"/>
              <a:t>() = 0;</a:t>
            </a:r>
          </a:p>
          <a:p>
            <a:pPr>
              <a:buNone/>
            </a:pPr>
            <a:r>
              <a:rPr lang="en-US" altLang="ja-JP" sz="1600" dirty="0" smtClean="0"/>
              <a:t>    virtual void </a:t>
            </a:r>
            <a:r>
              <a:rPr lang="en-US" altLang="ja-JP" sz="1600" dirty="0" err="1" smtClean="0"/>
              <a:t>OnReadNext</a:t>
            </a:r>
            <a:r>
              <a:rPr lang="en-US" altLang="ja-JP" sz="1600" dirty="0" smtClean="0"/>
              <a:t>() = 0;</a:t>
            </a:r>
          </a:p>
          <a:p>
            <a:pPr>
              <a:buNone/>
            </a:pPr>
            <a:r>
              <a:rPr lang="en-US" altLang="ja-JP" sz="1600" dirty="0" smtClean="0"/>
              <a:t>    virtual void </a:t>
            </a:r>
            <a:r>
              <a:rPr lang="en-US" altLang="ja-JP" sz="1600" dirty="0" err="1" smtClean="0"/>
              <a:t>OnWriteNext</a:t>
            </a:r>
            <a:r>
              <a:rPr lang="en-US" altLang="ja-JP" sz="1600" dirty="0" smtClean="0"/>
              <a:t>() = 0;</a:t>
            </a:r>
          </a:p>
          <a:p>
            <a:pPr>
              <a:buNone/>
            </a:pPr>
            <a:r>
              <a:rPr lang="en-US" altLang="ja-JP" sz="1600" dirty="0" smtClean="0"/>
              <a:t>    virtual void </a:t>
            </a:r>
            <a:r>
              <a:rPr lang="en-US" altLang="ja-JP" sz="1600" dirty="0" err="1" smtClean="0"/>
              <a:t>OnCancel</a:t>
            </a:r>
            <a:r>
              <a:rPr lang="en-US" altLang="ja-JP" sz="1600" dirty="0" smtClean="0"/>
              <a:t>() = 0;</a:t>
            </a:r>
          </a:p>
          <a:p>
            <a:pPr>
              <a:buNone/>
            </a:pPr>
            <a:r>
              <a:rPr lang="en-US" altLang="ja-JP" sz="1600" dirty="0" smtClean="0"/>
              <a:t>};</a:t>
            </a:r>
          </a:p>
        </p:txBody>
      </p:sp>
      <p:sp>
        <p:nvSpPr>
          <p:cNvPr id="8" name="角丸四角形吹き出し 7"/>
          <p:cNvSpPr/>
          <p:nvPr/>
        </p:nvSpPr>
        <p:spPr>
          <a:xfrm>
            <a:off x="5072066" y="928670"/>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CopyFileState.</a:t>
            </a:r>
            <a:r>
              <a:rPr kumimoji="1" lang="en-US" altLang="ja-JP" dirty="0" err="1" smtClean="0">
                <a:solidFill>
                  <a:schemeClr val="tx1"/>
                </a:solidFill>
              </a:rPr>
              <a:t>h</a:t>
            </a:r>
            <a:endParaRPr kumimoji="1"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それぞれ</a:t>
            </a:r>
            <a:r>
              <a:rPr lang="ja-JP" altLang="en-US" sz="3600" dirty="0" smtClean="0"/>
              <a:t>の状態別クラスを派生</a:t>
            </a:r>
            <a:endParaRPr kumimoji="1" lang="ja-JP" altLang="en-US" sz="3600" dirty="0"/>
          </a:p>
        </p:txBody>
      </p:sp>
      <p:sp>
        <p:nvSpPr>
          <p:cNvPr id="3" name="コンテンツ プレースホルダ 2"/>
          <p:cNvSpPr>
            <a:spLocks noGrp="1"/>
          </p:cNvSpPr>
          <p:nvPr>
            <p:ph idx="1"/>
          </p:nvPr>
        </p:nvSpPr>
        <p:spPr>
          <a:xfrm>
            <a:off x="428596" y="928670"/>
            <a:ext cx="8229600" cy="5073650"/>
          </a:xfrm>
        </p:spPr>
        <p:txBody>
          <a:bodyPr/>
          <a:lstStyle/>
          <a:p>
            <a:pPr>
              <a:buNone/>
            </a:pPr>
            <a:r>
              <a:rPr lang="en-US" altLang="ja-JP" sz="1600" dirty="0" smtClean="0"/>
              <a:t>#include "</a:t>
            </a:r>
            <a:r>
              <a:rPr lang="en-US" altLang="ja-JP" sz="1600" dirty="0" err="1" smtClean="0"/>
              <a:t>CopyFileState.h</a:t>
            </a:r>
            <a:r>
              <a:rPr lang="en-US" altLang="ja-JP" sz="1600" dirty="0" smtClean="0"/>
              <a:t>";</a:t>
            </a:r>
          </a:p>
          <a:p>
            <a:pPr>
              <a:buNone/>
            </a:pPr>
            <a:endParaRPr lang="ja-JP" altLang="en-US" sz="1600" dirty="0" smtClean="0"/>
          </a:p>
          <a:p>
            <a:pPr>
              <a:buNone/>
            </a:pPr>
            <a:r>
              <a:rPr lang="en-US" altLang="ja-JP" sz="1600" dirty="0" smtClean="0"/>
              <a:t>class </a:t>
            </a:r>
            <a:r>
              <a:rPr lang="en-US" altLang="ja-JP" sz="1600" dirty="0" err="1" smtClean="0"/>
              <a:t>CopyFileIdleState</a:t>
            </a:r>
            <a:r>
              <a:rPr lang="en-US" altLang="ja-JP" sz="1600" dirty="0" smtClean="0"/>
              <a:t> : public </a:t>
            </a:r>
            <a:r>
              <a:rPr lang="en-US" altLang="ja-JP" sz="1600" dirty="0" err="1" smtClean="0"/>
              <a:t>CopyFileState</a:t>
            </a:r>
            <a:endParaRPr lang="en-US" altLang="ja-JP" sz="1600" dirty="0" smtClean="0"/>
          </a:p>
          <a:p>
            <a:pPr>
              <a:buNone/>
            </a:pPr>
            <a:r>
              <a:rPr lang="en-US" altLang="ja-JP" sz="1600" dirty="0" smtClean="0"/>
              <a:t>{</a:t>
            </a:r>
          </a:p>
          <a:p>
            <a:pPr>
              <a:buNone/>
            </a:pPr>
            <a:r>
              <a:rPr lang="en-US" altLang="ja-JP" sz="1600" dirty="0" smtClean="0"/>
              <a:t>public:</a:t>
            </a:r>
          </a:p>
          <a:p>
            <a:pPr>
              <a:buNone/>
            </a:pPr>
            <a:r>
              <a:rPr lang="en-US" altLang="ja-JP" sz="1600" dirty="0" smtClean="0"/>
              <a:t>    virtual </a:t>
            </a:r>
            <a:r>
              <a:rPr lang="en-US" altLang="ja-JP" sz="1600" dirty="0" smtClean="0"/>
              <a:t>void </a:t>
            </a:r>
            <a:r>
              <a:rPr lang="en-US" altLang="ja-JP" sz="1600" dirty="0" err="1" smtClean="0"/>
              <a:t>OnOpen</a:t>
            </a:r>
            <a:r>
              <a:rPr lang="en-US" altLang="ja-JP" sz="1600" dirty="0" smtClean="0"/>
              <a:t>();</a:t>
            </a:r>
          </a:p>
          <a:p>
            <a:pPr>
              <a:buNone/>
            </a:pPr>
            <a:r>
              <a:rPr lang="en-US" altLang="ja-JP" sz="1600" dirty="0" smtClean="0"/>
              <a:t>    virtual void </a:t>
            </a:r>
            <a:r>
              <a:rPr lang="en-US" altLang="ja-JP" sz="1600" dirty="0" err="1" smtClean="0"/>
              <a:t>OnClose</a:t>
            </a:r>
            <a:r>
              <a:rPr lang="en-US" altLang="ja-JP" sz="1600" dirty="0" smtClean="0"/>
              <a:t>();</a:t>
            </a:r>
          </a:p>
          <a:p>
            <a:pPr>
              <a:buNone/>
            </a:pPr>
            <a:r>
              <a:rPr lang="en-US" altLang="ja-JP" sz="1600" dirty="0" smtClean="0"/>
              <a:t>    virtual void </a:t>
            </a:r>
            <a:r>
              <a:rPr lang="en-US" altLang="ja-JP" sz="1600" dirty="0" err="1" smtClean="0"/>
              <a:t>OnReadNext</a:t>
            </a:r>
            <a:r>
              <a:rPr lang="en-US" altLang="ja-JP" sz="1600" dirty="0" smtClean="0"/>
              <a:t>();</a:t>
            </a:r>
          </a:p>
          <a:p>
            <a:pPr>
              <a:buNone/>
            </a:pPr>
            <a:r>
              <a:rPr lang="en-US" altLang="ja-JP" sz="1600" dirty="0" smtClean="0"/>
              <a:t>    virtual void </a:t>
            </a:r>
            <a:r>
              <a:rPr lang="en-US" altLang="ja-JP" sz="1600" dirty="0" err="1" smtClean="0"/>
              <a:t>OnWriteNext</a:t>
            </a:r>
            <a:r>
              <a:rPr lang="en-US" altLang="ja-JP" sz="1600" dirty="0" smtClean="0"/>
              <a:t>();</a:t>
            </a:r>
          </a:p>
          <a:p>
            <a:pPr>
              <a:buNone/>
            </a:pPr>
            <a:r>
              <a:rPr lang="en-US" altLang="ja-JP" sz="1600" dirty="0" smtClean="0"/>
              <a:t>    virtual void </a:t>
            </a:r>
            <a:r>
              <a:rPr lang="en-US" altLang="ja-JP" sz="1600" dirty="0" err="1" smtClean="0"/>
              <a:t>OnCancel</a:t>
            </a:r>
            <a:r>
              <a:rPr lang="en-US" altLang="ja-JP" sz="1600" dirty="0" smtClean="0"/>
              <a:t>();</a:t>
            </a:r>
          </a:p>
          <a:p>
            <a:pPr>
              <a:buNone/>
            </a:pPr>
            <a:r>
              <a:rPr lang="en-US" altLang="ja-JP" sz="1600" dirty="0" smtClean="0"/>
              <a:t>};</a:t>
            </a:r>
          </a:p>
        </p:txBody>
      </p:sp>
      <p:sp>
        <p:nvSpPr>
          <p:cNvPr id="8" name="角丸四角形吹き出し 7"/>
          <p:cNvSpPr/>
          <p:nvPr/>
        </p:nvSpPr>
        <p:spPr>
          <a:xfrm>
            <a:off x="5072066" y="928670"/>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CopyFileIdleState.</a:t>
            </a:r>
            <a:r>
              <a:rPr kumimoji="1" lang="en-US" altLang="ja-JP" dirty="0" err="1" smtClean="0">
                <a:solidFill>
                  <a:schemeClr val="tx1"/>
                </a:solidFill>
              </a:rPr>
              <a:t>h</a:t>
            </a:r>
            <a:endParaRPr kumimoji="1"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ステートマシン</a:t>
            </a:r>
            <a:r>
              <a:rPr lang="ja-JP" altLang="en-US" sz="3600" dirty="0" smtClean="0"/>
              <a:t>を実装</a:t>
            </a:r>
            <a:endParaRPr kumimoji="1" lang="ja-JP" altLang="en-US" sz="3600" dirty="0"/>
          </a:p>
        </p:txBody>
      </p:sp>
      <p:sp>
        <p:nvSpPr>
          <p:cNvPr id="3" name="コンテンツ プレースホルダ 2"/>
          <p:cNvSpPr>
            <a:spLocks noGrp="1"/>
          </p:cNvSpPr>
          <p:nvPr>
            <p:ph idx="1"/>
          </p:nvPr>
        </p:nvSpPr>
        <p:spPr>
          <a:xfrm>
            <a:off x="428596" y="928670"/>
            <a:ext cx="8229600" cy="5073650"/>
          </a:xfrm>
        </p:spPr>
        <p:txBody>
          <a:bodyPr/>
          <a:lstStyle/>
          <a:p>
            <a:pPr>
              <a:buNone/>
            </a:pPr>
            <a:r>
              <a:rPr lang="en-US" altLang="ja-JP" sz="1600" dirty="0" smtClean="0"/>
              <a:t>#include "</a:t>
            </a:r>
            <a:r>
              <a:rPr lang="en-US" altLang="ja-JP" sz="1600" dirty="0" err="1" smtClean="0"/>
              <a:t>CopyFileIdleState.h</a:t>
            </a:r>
            <a:r>
              <a:rPr lang="en-US" altLang="ja-JP" sz="1600" dirty="0" smtClean="0"/>
              <a:t>";</a:t>
            </a:r>
          </a:p>
          <a:p>
            <a:pPr>
              <a:buNone/>
            </a:pPr>
            <a:r>
              <a:rPr lang="en-US" altLang="ja-JP" sz="1600" dirty="0" smtClean="0"/>
              <a:t>#include "</a:t>
            </a:r>
            <a:r>
              <a:rPr lang="en-US" altLang="ja-JP" sz="1600" dirty="0" err="1" smtClean="0"/>
              <a:t>CopyFileOpenState.h</a:t>
            </a:r>
            <a:r>
              <a:rPr lang="en-US" altLang="ja-JP" sz="1600" dirty="0" smtClean="0"/>
              <a:t>";</a:t>
            </a:r>
          </a:p>
          <a:p>
            <a:pPr>
              <a:buNone/>
            </a:pPr>
            <a:r>
              <a:rPr lang="en-US" altLang="ja-JP" sz="1600" dirty="0" smtClean="0"/>
              <a:t>#include "</a:t>
            </a:r>
            <a:r>
              <a:rPr lang="en-US" altLang="ja-JP" sz="1600" dirty="0" err="1" smtClean="0"/>
              <a:t>CopyFileWriteState.h</a:t>
            </a:r>
            <a:r>
              <a:rPr lang="en-US" altLang="ja-JP" sz="1600" dirty="0" smtClean="0"/>
              <a:t>";</a:t>
            </a:r>
          </a:p>
          <a:p>
            <a:pPr>
              <a:buNone/>
            </a:pPr>
            <a:r>
              <a:rPr lang="en-US" altLang="ja-JP" sz="1600" dirty="0" smtClean="0"/>
              <a:t>class </a:t>
            </a:r>
            <a:r>
              <a:rPr lang="en-US" altLang="ja-JP" sz="1600" dirty="0" err="1" smtClean="0"/>
              <a:t>CopyFileIdleStateMachine</a:t>
            </a:r>
            <a:r>
              <a:rPr lang="en-US" altLang="ja-JP" sz="1600" dirty="0" smtClean="0"/>
              <a:t> </a:t>
            </a:r>
            <a:endParaRPr lang="en-US" altLang="ja-JP" sz="1600" dirty="0" smtClean="0"/>
          </a:p>
          <a:p>
            <a:pPr>
              <a:buNone/>
            </a:pPr>
            <a:r>
              <a:rPr lang="en-US" altLang="ja-JP" sz="1600" dirty="0" smtClean="0"/>
              <a:t>{</a:t>
            </a:r>
          </a:p>
          <a:p>
            <a:pPr>
              <a:buNone/>
            </a:pPr>
            <a:r>
              <a:rPr lang="en-US" altLang="ja-JP" sz="1600" dirty="0" smtClean="0"/>
              <a:t>protected:</a:t>
            </a:r>
          </a:p>
          <a:p>
            <a:pPr>
              <a:buNone/>
            </a:pPr>
            <a:r>
              <a:rPr lang="en-US" altLang="ja-JP" sz="1600" dirty="0" smtClean="0"/>
              <a:t>    </a:t>
            </a:r>
            <a:r>
              <a:rPr lang="en-US" altLang="ja-JP" sz="1600" dirty="0" err="1" smtClean="0"/>
              <a:t>CopyFileIdleState</a:t>
            </a:r>
            <a:r>
              <a:rPr lang="en-US" altLang="ja-JP" sz="1600" dirty="0" smtClean="0"/>
              <a:t> *</a:t>
            </a:r>
            <a:r>
              <a:rPr lang="en-US" altLang="ja-JP" sz="1600" dirty="0" err="1" smtClean="0"/>
              <a:t>IdleState</a:t>
            </a:r>
            <a:r>
              <a:rPr lang="en-US" altLang="ja-JP" sz="1600" dirty="0" smtClean="0"/>
              <a:t>;</a:t>
            </a:r>
          </a:p>
          <a:p>
            <a:pPr>
              <a:buNone/>
            </a:pPr>
            <a:r>
              <a:rPr lang="en-US" altLang="ja-JP" sz="1600" dirty="0" smtClean="0"/>
              <a:t> </a:t>
            </a:r>
            <a:r>
              <a:rPr lang="en-US" altLang="ja-JP" sz="1600" dirty="0" smtClean="0"/>
              <a:t>   </a:t>
            </a:r>
            <a:r>
              <a:rPr lang="en-US" altLang="ja-JP" sz="1600" dirty="0" err="1" smtClean="0"/>
              <a:t>CopyFileOpenState</a:t>
            </a:r>
            <a:r>
              <a:rPr lang="en-US" altLang="ja-JP" sz="1600" dirty="0" smtClean="0"/>
              <a:t> *</a:t>
            </a:r>
            <a:r>
              <a:rPr lang="en-US" altLang="ja-JP" sz="1600" dirty="0" err="1" smtClean="0"/>
              <a:t>OpenState</a:t>
            </a:r>
            <a:r>
              <a:rPr lang="en-US" altLang="ja-JP" sz="1600" dirty="0" smtClean="0"/>
              <a:t>;</a:t>
            </a:r>
          </a:p>
          <a:p>
            <a:pPr>
              <a:buNone/>
            </a:pPr>
            <a:r>
              <a:rPr lang="en-US" altLang="ja-JP" sz="1600" dirty="0" smtClean="0"/>
              <a:t> </a:t>
            </a:r>
            <a:r>
              <a:rPr lang="en-US" altLang="ja-JP" sz="1600" dirty="0" smtClean="0"/>
              <a:t>   </a:t>
            </a:r>
            <a:r>
              <a:rPr lang="en-US" altLang="ja-JP" sz="1600" dirty="0" err="1" smtClean="0"/>
              <a:t>CopyFileWriteState</a:t>
            </a:r>
            <a:r>
              <a:rPr lang="en-US" altLang="ja-JP" sz="1600" dirty="0" smtClean="0"/>
              <a:t> *</a:t>
            </a:r>
            <a:r>
              <a:rPr lang="en-US" altLang="ja-JP" sz="1600" dirty="0" err="1" smtClean="0"/>
              <a:t>WriteState</a:t>
            </a:r>
            <a:r>
              <a:rPr lang="en-US" altLang="ja-JP" sz="1600" dirty="0" smtClean="0"/>
              <a:t>;</a:t>
            </a:r>
          </a:p>
          <a:p>
            <a:pPr>
              <a:buNone/>
            </a:pPr>
            <a:r>
              <a:rPr lang="en-US" altLang="ja-JP" sz="1600" dirty="0" smtClean="0"/>
              <a:t> </a:t>
            </a:r>
            <a:r>
              <a:rPr lang="en-US" altLang="ja-JP" sz="1600" dirty="0" smtClean="0"/>
              <a:t>   </a:t>
            </a:r>
            <a:r>
              <a:rPr lang="en-US" altLang="ja-JP" sz="1600" dirty="0" err="1" smtClean="0"/>
              <a:t>CopyFileState</a:t>
            </a:r>
            <a:r>
              <a:rPr lang="en-US" altLang="ja-JP" sz="1600" dirty="0" smtClean="0"/>
              <a:t> *Status;</a:t>
            </a:r>
            <a:endParaRPr lang="en-US" altLang="ja-JP" sz="1600" dirty="0" smtClean="0"/>
          </a:p>
          <a:p>
            <a:pPr>
              <a:buNone/>
            </a:pPr>
            <a:r>
              <a:rPr lang="en-US" altLang="ja-JP" sz="1600" dirty="0" smtClean="0"/>
              <a:t>public:</a:t>
            </a:r>
          </a:p>
          <a:p>
            <a:pPr>
              <a:buNone/>
            </a:pPr>
            <a:r>
              <a:rPr lang="en-US" altLang="ja-JP" sz="1600" dirty="0" smtClean="0"/>
              <a:t>    virtual </a:t>
            </a:r>
            <a:r>
              <a:rPr lang="en-US" altLang="ja-JP" sz="1600" dirty="0" smtClean="0"/>
              <a:t>void </a:t>
            </a:r>
            <a:r>
              <a:rPr lang="en-US" altLang="ja-JP" sz="1600" dirty="0" err="1" smtClean="0"/>
              <a:t>OnOpen</a:t>
            </a:r>
            <a:r>
              <a:rPr lang="en-US" altLang="ja-JP" sz="1600" dirty="0" smtClean="0"/>
              <a:t>();</a:t>
            </a:r>
          </a:p>
          <a:p>
            <a:pPr>
              <a:buNone/>
            </a:pPr>
            <a:r>
              <a:rPr lang="en-US" altLang="ja-JP" sz="1600" dirty="0" smtClean="0"/>
              <a:t>    virtual void </a:t>
            </a:r>
            <a:r>
              <a:rPr lang="en-US" altLang="ja-JP" sz="1600" dirty="0" err="1" smtClean="0"/>
              <a:t>OnClose</a:t>
            </a:r>
            <a:r>
              <a:rPr lang="en-US" altLang="ja-JP" sz="1600" dirty="0" smtClean="0"/>
              <a:t>();</a:t>
            </a:r>
          </a:p>
          <a:p>
            <a:pPr>
              <a:buNone/>
            </a:pPr>
            <a:r>
              <a:rPr lang="en-US" altLang="ja-JP" sz="1600" dirty="0" smtClean="0"/>
              <a:t>    virtual void </a:t>
            </a:r>
            <a:r>
              <a:rPr lang="en-US" altLang="ja-JP" sz="1600" dirty="0" err="1" smtClean="0"/>
              <a:t>OnReadNext</a:t>
            </a:r>
            <a:r>
              <a:rPr lang="en-US" altLang="ja-JP" sz="1600" dirty="0" smtClean="0"/>
              <a:t>();</a:t>
            </a:r>
          </a:p>
          <a:p>
            <a:pPr>
              <a:buNone/>
            </a:pPr>
            <a:r>
              <a:rPr lang="en-US" altLang="ja-JP" sz="1600" dirty="0" smtClean="0"/>
              <a:t>    virtual void </a:t>
            </a:r>
            <a:r>
              <a:rPr lang="en-US" altLang="ja-JP" sz="1600" dirty="0" err="1" smtClean="0"/>
              <a:t>OnWriteNext</a:t>
            </a:r>
            <a:r>
              <a:rPr lang="en-US" altLang="ja-JP" sz="1600" dirty="0" smtClean="0"/>
              <a:t>();</a:t>
            </a:r>
          </a:p>
          <a:p>
            <a:pPr>
              <a:buNone/>
            </a:pPr>
            <a:r>
              <a:rPr lang="en-US" altLang="ja-JP" sz="1600" dirty="0" smtClean="0"/>
              <a:t>    virtual void </a:t>
            </a:r>
            <a:r>
              <a:rPr lang="en-US" altLang="ja-JP" sz="1600" dirty="0" err="1" smtClean="0"/>
              <a:t>OnCancel</a:t>
            </a:r>
            <a:r>
              <a:rPr lang="en-US" altLang="ja-JP" sz="1600" dirty="0" smtClean="0"/>
              <a:t>();</a:t>
            </a:r>
          </a:p>
          <a:p>
            <a:pPr>
              <a:buNone/>
            </a:pPr>
            <a:r>
              <a:rPr lang="en-US" altLang="ja-JP" sz="1600" dirty="0" smtClean="0"/>
              <a:t>};</a:t>
            </a:r>
          </a:p>
        </p:txBody>
      </p:sp>
      <p:sp>
        <p:nvSpPr>
          <p:cNvPr id="8" name="角丸四角形吹き出し 7"/>
          <p:cNvSpPr/>
          <p:nvPr/>
        </p:nvSpPr>
        <p:spPr>
          <a:xfrm>
            <a:off x="5072066" y="928670"/>
            <a:ext cx="3500462" cy="612648"/>
          </a:xfrm>
          <a:prstGeom prst="wedgeRoundRectCallout">
            <a:avLst>
              <a:gd name="adj1" fmla="val -50137"/>
              <a:gd name="adj2" fmla="val 905"/>
              <a:gd name="adj3" fmla="val 16667"/>
            </a:avLst>
          </a:prstGeom>
          <a:solidFill>
            <a:srgbClr val="CCE9AD">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CopyFileIdleStateMachine.</a:t>
            </a:r>
            <a:r>
              <a:rPr kumimoji="1" lang="en-US" altLang="ja-JP" dirty="0" err="1" smtClean="0">
                <a:solidFill>
                  <a:schemeClr val="tx1"/>
                </a:solidFill>
              </a:rPr>
              <a:t>h</a:t>
            </a:r>
            <a:endParaRPr kumimoji="1"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214414" y="1785926"/>
            <a:ext cx="6864380" cy="1200329"/>
          </a:xfrm>
          <a:prstGeom prst="rect">
            <a:avLst/>
          </a:prstGeom>
          <a:noFill/>
        </p:spPr>
        <p:txBody>
          <a:bodyPr wrap="none" rtlCol="0">
            <a:spAutoFit/>
          </a:bodyPr>
          <a:lstStyle/>
          <a:p>
            <a:pPr algn="ctr"/>
            <a:r>
              <a:rPr kumimoji="1" lang="en-US" altLang="ja-JP" sz="3600" dirty="0" smtClean="0"/>
              <a:t>DEMO</a:t>
            </a:r>
            <a:r>
              <a:rPr kumimoji="1" lang="ja-JP" altLang="en-US" sz="3600" dirty="0" smtClean="0"/>
              <a:t>３</a:t>
            </a:r>
            <a:endParaRPr kumimoji="1" lang="en-US" altLang="ja-JP" sz="3600" dirty="0" smtClean="0"/>
          </a:p>
          <a:p>
            <a:pPr algn="ctr"/>
            <a:r>
              <a:rPr lang="ja-JP" altLang="en-US" sz="3600" dirty="0" smtClean="0"/>
              <a:t>説明もややこしいので、さっそく・・・</a:t>
            </a:r>
            <a:endParaRPr lang="en-US" altLang="ja-JP" sz="3600" dirty="0" smtClean="0"/>
          </a:p>
        </p:txBody>
      </p:sp>
      <p:sp>
        <p:nvSpPr>
          <p:cNvPr id="8" name="テキスト ボックス 7"/>
          <p:cNvSpPr txBox="1"/>
          <p:nvPr/>
        </p:nvSpPr>
        <p:spPr>
          <a:xfrm>
            <a:off x="1142976" y="4429132"/>
            <a:ext cx="5786478" cy="1815882"/>
          </a:xfrm>
          <a:prstGeom prst="rect">
            <a:avLst/>
          </a:prstGeom>
          <a:noFill/>
        </p:spPr>
        <p:txBody>
          <a:bodyPr wrap="square">
            <a:spAutoFit/>
          </a:bodyPr>
          <a:lstStyle/>
          <a:p>
            <a:pPr>
              <a:defRPr/>
            </a:pPr>
            <a:r>
              <a:rPr lang="ja-JP" altLang="en-US" sz="1600" b="1" dirty="0">
                <a:latin typeface="+mn-ea"/>
                <a:ea typeface="+mn-ea"/>
              </a:rPr>
              <a:t>　 　　　／⌒　　⌒＼　　　　　　</a:t>
            </a:r>
          </a:p>
          <a:p>
            <a:pPr>
              <a:defRPr/>
            </a:pPr>
            <a:r>
              <a:rPr lang="ja-JP" altLang="en-US" sz="1600" b="1" dirty="0">
                <a:latin typeface="+mn-ea"/>
                <a:ea typeface="+mn-ea"/>
              </a:rPr>
              <a:t>　　　／（ ●） 　（●） ＼　　　</a:t>
            </a:r>
            <a:r>
              <a:rPr lang="ja-JP" altLang="en-US" sz="1600" b="1" dirty="0" smtClean="0">
                <a:latin typeface="+mn-ea"/>
                <a:ea typeface="+mn-ea"/>
              </a:rPr>
              <a:t> </a:t>
            </a:r>
            <a:endParaRPr lang="ja-JP" altLang="en-US" sz="1600" b="1" dirty="0">
              <a:latin typeface="+mn-ea"/>
              <a:ea typeface="+mn-ea"/>
            </a:endParaRP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a:t>
            </a:r>
            <a:r>
              <a:rPr lang="en-US" altLang="ja-JP" sz="1600" b="1" dirty="0">
                <a:latin typeface="+mn-ea"/>
                <a:ea typeface="+mn-ea"/>
              </a:rPr>
              <a:t>::::: </a:t>
            </a:r>
            <a:r>
              <a:rPr lang="ja-JP" altLang="en-US" sz="1600" b="1" dirty="0">
                <a:latin typeface="+mn-ea"/>
                <a:ea typeface="+mn-ea"/>
              </a:rPr>
              <a:t>＼ 　　</a:t>
            </a:r>
          </a:p>
          <a:p>
            <a:pPr>
              <a:defRPr/>
            </a:pP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|r┬-|</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r>
              <a:rPr lang="ja-JP" altLang="en-US" sz="1600" b="1" dirty="0" smtClean="0">
                <a:latin typeface="+mn-ea"/>
                <a:ea typeface="+mn-ea"/>
              </a:rPr>
              <a:t>ほんとに時間大丈夫かお？</a:t>
            </a:r>
            <a:endParaRPr lang="ja-JP" altLang="en-US" sz="1600" b="1" dirty="0">
              <a:latin typeface="+mn-ea"/>
              <a:ea typeface="+mn-ea"/>
            </a:endParaRPr>
          </a:p>
          <a:p>
            <a:pPr>
              <a:defRPr/>
            </a:pPr>
            <a:r>
              <a:rPr lang="ja-JP" altLang="en-US" sz="1600" b="1" dirty="0">
                <a:latin typeface="+mn-ea"/>
                <a:ea typeface="+mn-ea"/>
              </a:rPr>
              <a:t>　 ＼ 　　 　 </a:t>
            </a:r>
            <a:r>
              <a:rPr lang="en-US" altLang="ja-JP" sz="1600" b="1" dirty="0">
                <a:latin typeface="+mn-ea"/>
                <a:ea typeface="+mn-ea"/>
              </a:rPr>
              <a:t>`</a:t>
            </a:r>
            <a:r>
              <a:rPr lang="ja-JP" altLang="en-US" sz="1600" b="1" dirty="0" err="1">
                <a:latin typeface="+mn-ea"/>
                <a:ea typeface="+mn-ea"/>
              </a:rPr>
              <a:t>ー</a:t>
            </a:r>
            <a:r>
              <a:rPr lang="en-US" altLang="ja-JP" sz="1600" b="1" dirty="0">
                <a:latin typeface="+mn-ea"/>
                <a:ea typeface="+mn-ea"/>
              </a:rPr>
              <a:t>'´ </a:t>
            </a:r>
            <a:r>
              <a:rPr lang="ja-JP" altLang="en-US" sz="1600" b="1" dirty="0">
                <a:latin typeface="+mn-ea"/>
                <a:ea typeface="+mn-ea"/>
              </a:rPr>
              <a:t>　 　 ／</a:t>
            </a:r>
          </a:p>
          <a:p>
            <a:pPr>
              <a:defRPr/>
            </a:pPr>
            <a:endParaRPr lang="ja-JP" altLang="en-US" sz="1600" b="1" dirty="0">
              <a:latin typeface="+mn-ea"/>
              <a:ea typeface="+mn-ea"/>
            </a:endParaRPr>
          </a:p>
          <a:p>
            <a:pPr>
              <a:defRPr/>
            </a:pPr>
            <a:endParaRPr lang="ja-JP" altLang="en-US" sz="1600" b="1" dirty="0">
              <a:latin typeface="+mn-ea"/>
              <a:ea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714348" y="3000372"/>
            <a:ext cx="7472362" cy="3162300"/>
          </a:xfrm>
        </p:spPr>
        <p:txBody>
          <a:bodyPr/>
          <a:lstStyle/>
          <a:p>
            <a:pPr>
              <a:buFontTx/>
              <a:buNone/>
            </a:pPr>
            <a:r>
              <a:rPr lang="ja-JP" altLang="en-US" dirty="0" smtClean="0"/>
              <a:t>開発者はプロセス指向にとらえがち。</a:t>
            </a:r>
            <a:endParaRPr lang="en-US" altLang="ja-JP" dirty="0" smtClean="0"/>
          </a:p>
          <a:p>
            <a:pPr>
              <a:buFontTx/>
              <a:buNone/>
            </a:pPr>
            <a:r>
              <a:rPr lang="ja-JP" altLang="en-US" dirty="0" smtClean="0"/>
              <a:t>オブジェクト指向は</a:t>
            </a:r>
            <a:r>
              <a:rPr lang="en-US" altLang="ja-JP" dirty="0" smtClean="0"/>
              <a:t>『</a:t>
            </a:r>
            <a:r>
              <a:rPr lang="ja-JP" altLang="en-US" dirty="0" smtClean="0"/>
              <a:t>モノ</a:t>
            </a:r>
            <a:r>
              <a:rPr lang="en-US" altLang="ja-JP" dirty="0" smtClean="0"/>
              <a:t>』</a:t>
            </a:r>
            <a:r>
              <a:rPr lang="ja-JP" altLang="en-US" dirty="0" smtClean="0"/>
              <a:t>をとらえる。</a:t>
            </a:r>
            <a:endParaRPr lang="en-US" altLang="ja-JP" dirty="0" smtClean="0"/>
          </a:p>
          <a:p>
            <a:pPr>
              <a:buFontTx/>
              <a:buNone/>
            </a:pPr>
            <a:r>
              <a:rPr lang="en-US" altLang="ja-JP" dirty="0" smtClean="0"/>
              <a:t>『</a:t>
            </a:r>
            <a:r>
              <a:rPr lang="ja-JP" altLang="en-US" dirty="0" smtClean="0"/>
              <a:t>モノ</a:t>
            </a:r>
            <a:r>
              <a:rPr lang="en-US" altLang="ja-JP" dirty="0" smtClean="0"/>
              <a:t>』</a:t>
            </a:r>
            <a:r>
              <a:rPr lang="ja-JP" altLang="en-US" dirty="0" smtClean="0"/>
              <a:t>に対する時間軸のイベントを列挙。</a:t>
            </a:r>
            <a:endParaRPr lang="en-US" altLang="ja-JP" dirty="0" smtClean="0"/>
          </a:p>
          <a:p>
            <a:pPr>
              <a:buFontTx/>
              <a:buNone/>
            </a:pPr>
            <a:r>
              <a:rPr lang="ja-JP" altLang="en-US" dirty="0" smtClean="0"/>
              <a:t>時間軸へのイベントが</a:t>
            </a:r>
            <a:r>
              <a:rPr lang="en-US" altLang="ja-JP" dirty="0" smtClean="0"/>
              <a:t>『</a:t>
            </a:r>
            <a:r>
              <a:rPr lang="ja-JP" altLang="en-US" dirty="0" smtClean="0"/>
              <a:t>状態</a:t>
            </a:r>
            <a:r>
              <a:rPr lang="en-US" altLang="ja-JP" dirty="0" smtClean="0"/>
              <a:t>』</a:t>
            </a:r>
            <a:r>
              <a:rPr lang="ja-JP" altLang="en-US" dirty="0" smtClean="0"/>
              <a:t>を作る。</a:t>
            </a:r>
            <a:endParaRPr lang="en-US" altLang="ja-JP" dirty="0" smtClean="0"/>
          </a:p>
          <a:p>
            <a:pPr>
              <a:buFontTx/>
              <a:buNone/>
            </a:pPr>
            <a:r>
              <a:rPr lang="ja-JP" altLang="en-US" dirty="0" smtClean="0"/>
              <a:t>開発は</a:t>
            </a:r>
            <a:r>
              <a:rPr lang="en-US" altLang="ja-JP" dirty="0" smtClean="0"/>
              <a:t>『</a:t>
            </a:r>
            <a:r>
              <a:rPr lang="ja-JP" altLang="en-US" dirty="0" smtClean="0"/>
              <a:t>状態</a:t>
            </a:r>
            <a:r>
              <a:rPr lang="en-US" altLang="ja-JP" dirty="0" smtClean="0"/>
              <a:t>』</a:t>
            </a:r>
            <a:r>
              <a:rPr lang="ja-JP" altLang="en-US" dirty="0" smtClean="0"/>
              <a:t>別に分けて考える。</a:t>
            </a:r>
            <a:endParaRPr lang="en-US" altLang="ja-JP" dirty="0" smtClean="0"/>
          </a:p>
          <a:p>
            <a:pPr>
              <a:buFontTx/>
              <a:buNone/>
            </a:pPr>
            <a:endParaRPr lang="ja-JP" altLang="en-US" dirty="0" smtClean="0"/>
          </a:p>
        </p:txBody>
      </p:sp>
      <p:sp>
        <p:nvSpPr>
          <p:cNvPr id="6" name="テキスト ボックス 5"/>
          <p:cNvSpPr txBox="1"/>
          <p:nvPr/>
        </p:nvSpPr>
        <p:spPr>
          <a:xfrm>
            <a:off x="500034" y="571480"/>
            <a:ext cx="6192721" cy="2462213"/>
          </a:xfrm>
          <a:prstGeom prst="rect">
            <a:avLst/>
          </a:prstGeom>
          <a:noFill/>
        </p:spPr>
        <p:txBody>
          <a:bodyPr wrap="none">
            <a:spAutoFit/>
          </a:bodyPr>
          <a:lstStyle/>
          <a:p>
            <a:pPr>
              <a:defRPr/>
            </a:pPr>
            <a:r>
              <a:rPr lang="ja-JP" altLang="en-US" sz="1400" b="1" dirty="0" smtClean="0">
                <a:latin typeface="+mn-ea"/>
                <a:ea typeface="+mn-ea"/>
              </a:rPr>
              <a:t>　　　　　　 　 ＿＿＿</a:t>
            </a:r>
            <a:r>
              <a:rPr lang="en-US" altLang="ja-JP" sz="1400" b="1" dirty="0" smtClean="0">
                <a:latin typeface="+mn-ea"/>
                <a:ea typeface="+mn-ea"/>
              </a:rPr>
              <a:t>_</a:t>
            </a:r>
            <a:r>
              <a:rPr lang="ja-JP" altLang="en-US" sz="1400" b="1" dirty="0" smtClean="0">
                <a:latin typeface="+mn-ea"/>
                <a:ea typeface="+mn-ea"/>
              </a:rPr>
              <a:t>　　　</a:t>
            </a:r>
          </a:p>
          <a:p>
            <a:pPr>
              <a:defRPr/>
            </a:pP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p>
          <a:p>
            <a:pPr>
              <a:defRPr/>
            </a:pP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・・・ちゃんとまじめな話を</a:t>
            </a:r>
            <a:r>
              <a:rPr lang="ja-JP" altLang="en-US" sz="1400" b="1" dirty="0" err="1" smtClean="0">
                <a:latin typeface="+mn-ea"/>
                <a:ea typeface="+mn-ea"/>
              </a:rPr>
              <a:t>し</a:t>
            </a:r>
            <a:r>
              <a:rPr lang="ja-JP" altLang="en-US" sz="1400" b="1" dirty="0" smtClean="0">
                <a:latin typeface="+mn-ea"/>
                <a:ea typeface="+mn-ea"/>
              </a:rPr>
              <a:t>たんだお。　　　　　　</a:t>
            </a:r>
          </a:p>
          <a:p>
            <a:pPr>
              <a:defRPr/>
            </a:pPr>
            <a:r>
              <a:rPr lang="ja-JP" altLang="en-US" sz="1400" b="1" dirty="0" smtClean="0">
                <a:latin typeface="+mn-ea"/>
                <a:ea typeface="+mn-ea"/>
              </a:rPr>
              <a:t>　　　　／　　 ⌒（</a:t>
            </a:r>
            <a:r>
              <a:rPr lang="en-US" altLang="ja-JP" sz="1400" b="1" dirty="0" smtClean="0">
                <a:latin typeface="+mn-ea"/>
                <a:ea typeface="+mn-ea"/>
              </a:rPr>
              <a:t>__</a:t>
            </a:r>
            <a:r>
              <a:rPr lang="ja-JP" altLang="en-US" sz="1400" b="1" dirty="0" smtClean="0">
                <a:latin typeface="+mn-ea"/>
                <a:ea typeface="+mn-ea"/>
              </a:rPr>
              <a:t>人</a:t>
            </a:r>
            <a:r>
              <a:rPr lang="en-US" altLang="ja-JP" sz="1400" b="1" dirty="0" smtClean="0">
                <a:latin typeface="+mn-ea"/>
                <a:ea typeface="+mn-ea"/>
              </a:rPr>
              <a:t>__</a:t>
            </a:r>
            <a:r>
              <a:rPr lang="ja-JP" altLang="en-US" sz="1400" b="1" dirty="0" smtClean="0">
                <a:latin typeface="+mn-ea"/>
                <a:ea typeface="+mn-ea"/>
              </a:rPr>
              <a:t>）⌒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p>
          <a:p>
            <a:pPr>
              <a:defRPr/>
            </a:pPr>
            <a:r>
              <a:rPr lang="ja-JP" altLang="en-US" sz="1400" b="1" dirty="0" smtClean="0">
                <a:latin typeface="+mn-ea"/>
                <a:ea typeface="+mn-ea"/>
              </a:rPr>
              <a:t>　　　　 ＼　　　　 　　　　　 ／</a:t>
            </a:r>
          </a:p>
          <a:p>
            <a:pPr>
              <a:defRPr/>
            </a:pPr>
            <a:r>
              <a:rPr lang="ja-JP" altLang="en-US" sz="1400" b="1" dirty="0" smtClean="0">
                <a:latin typeface="+mn-ea"/>
                <a:ea typeface="+mn-ea"/>
              </a:rPr>
              <a:t>　　　　ノ　　　　　　　　　　 　＼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ヽ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ｌ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 </a:t>
            </a:r>
            <a:r>
              <a:rPr lang="ja-JP" altLang="en-US" sz="1400" b="1" dirty="0" smtClean="0">
                <a:latin typeface="+mn-ea"/>
                <a:ea typeface="+mn-ea"/>
              </a:rPr>
              <a:t>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endParaRPr lang="en-US" altLang="ja-JP" sz="1400" b="1" dirty="0">
              <a:latin typeface="+mn-ea"/>
              <a:ea typeface="+mn-ea"/>
            </a:endParaRPr>
          </a:p>
        </p:txBody>
      </p:sp>
      <p:sp>
        <p:nvSpPr>
          <p:cNvPr id="4" name="テキスト ボックス 3"/>
          <p:cNvSpPr txBox="1"/>
          <p:nvPr/>
        </p:nvSpPr>
        <p:spPr>
          <a:xfrm>
            <a:off x="5429256" y="2071678"/>
            <a:ext cx="1547731" cy="523220"/>
          </a:xfrm>
          <a:prstGeom prst="rect">
            <a:avLst/>
          </a:prstGeom>
          <a:noFill/>
        </p:spPr>
        <p:txBody>
          <a:bodyPr wrap="none" rtlCol="0">
            <a:spAutoFit/>
          </a:bodyPr>
          <a:lstStyle/>
          <a:p>
            <a:r>
              <a:rPr kumimoji="1" lang="en-US" altLang="ja-JP" sz="2800" dirty="0" smtClean="0"/>
              <a:t>PART</a:t>
            </a:r>
            <a:r>
              <a:rPr kumimoji="1" lang="ja-JP" altLang="en-US" sz="2800" dirty="0" smtClean="0"/>
              <a:t>　</a:t>
            </a:r>
            <a:r>
              <a:rPr kumimoji="1" lang="en-US" altLang="ja-JP" sz="2800" dirty="0" smtClean="0"/>
              <a:t>1</a:t>
            </a:r>
            <a:endParaRPr kumimoji="1" lang="ja-JP" altLang="en-US"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285720" y="928670"/>
            <a:ext cx="8501122" cy="4286280"/>
          </a:xfrm>
        </p:spPr>
        <p:txBody>
          <a:bodyPr/>
          <a:lstStyle/>
          <a:p>
            <a:pPr>
              <a:buNone/>
            </a:pPr>
            <a:r>
              <a:rPr lang="ja-JP" altLang="en-US" sz="2800" b="1" dirty="0" smtClean="0">
                <a:latin typeface="+mn-ea"/>
              </a:rPr>
              <a:t>　　　　　 ＿＿＿</a:t>
            </a:r>
            <a:r>
              <a:rPr lang="en-US" altLang="ja-JP" sz="2800" b="1" dirty="0" smtClean="0">
                <a:latin typeface="+mn-ea"/>
              </a:rPr>
              <a:t>_</a:t>
            </a:r>
          </a:p>
          <a:p>
            <a:pPr>
              <a:buNone/>
            </a:pPr>
            <a:r>
              <a:rPr lang="ja-JP" altLang="en-US" sz="2800" b="1" dirty="0" smtClean="0">
                <a:latin typeface="+mn-ea"/>
              </a:rPr>
              <a:t>　 　　　／⌒　　⌒＼</a:t>
            </a:r>
          </a:p>
          <a:p>
            <a:pPr>
              <a:buNone/>
            </a:pPr>
            <a:r>
              <a:rPr lang="ja-JP" altLang="en-US" sz="2800" b="1" dirty="0" smtClean="0">
                <a:latin typeface="+mn-ea"/>
              </a:rPr>
              <a:t>　　　／（ ＞） 　（＜）＼　　　</a:t>
            </a:r>
            <a:r>
              <a:rPr lang="ja-JP" altLang="en-US" sz="2800" b="1" dirty="0" smtClean="0">
                <a:latin typeface="+mn-ea"/>
              </a:rPr>
              <a:t>  </a:t>
            </a:r>
            <a:r>
              <a:rPr lang="ja-JP" altLang="en-US" sz="2800" b="1" dirty="0" smtClean="0">
                <a:latin typeface="+mn-ea"/>
              </a:rPr>
              <a:t>発表時間どころ</a:t>
            </a:r>
            <a:r>
              <a:rPr lang="ja-JP" altLang="en-US" sz="2800" b="1" dirty="0" smtClean="0">
                <a:latin typeface="+mn-ea"/>
              </a:rPr>
              <a:t>か</a:t>
            </a:r>
            <a:endParaRPr lang="en-US" altLang="ja-JP" sz="2800" b="1" dirty="0" smtClean="0">
              <a:latin typeface="+mn-ea"/>
            </a:endParaRPr>
          </a:p>
          <a:p>
            <a:pPr>
              <a:buNone/>
            </a:pPr>
            <a:r>
              <a:rPr lang="ja-JP" altLang="en-US" sz="2800" b="1" dirty="0" smtClean="0">
                <a:latin typeface="+mn-ea"/>
              </a:rPr>
              <a:t>　 ／</a:t>
            </a:r>
            <a:r>
              <a:rPr lang="en-US" altLang="ja-JP" sz="2800" b="1" dirty="0" smtClean="0">
                <a:latin typeface="+mn-ea"/>
              </a:rPr>
              <a:t>::::::⌒</a:t>
            </a:r>
            <a:r>
              <a:rPr lang="ja-JP" altLang="en-US" sz="2800" b="1" dirty="0" smtClean="0">
                <a:latin typeface="+mn-ea"/>
              </a:rPr>
              <a:t>（</a:t>
            </a:r>
            <a:r>
              <a:rPr lang="en-US" altLang="ja-JP" sz="2800" b="1" dirty="0" smtClean="0">
                <a:latin typeface="+mn-ea"/>
              </a:rPr>
              <a:t>__</a:t>
            </a:r>
            <a:r>
              <a:rPr lang="ja-JP" altLang="en-US" sz="2800" b="1" dirty="0" smtClean="0">
                <a:latin typeface="+mn-ea"/>
              </a:rPr>
              <a:t>人</a:t>
            </a:r>
            <a:r>
              <a:rPr lang="en-US" altLang="ja-JP" sz="2800" b="1" dirty="0" smtClean="0">
                <a:latin typeface="+mn-ea"/>
              </a:rPr>
              <a:t>__</a:t>
            </a:r>
            <a:r>
              <a:rPr lang="ja-JP" altLang="en-US" sz="2800" b="1" dirty="0" smtClean="0">
                <a:latin typeface="+mn-ea"/>
              </a:rPr>
              <a:t>）⌒</a:t>
            </a:r>
            <a:r>
              <a:rPr lang="en-US" altLang="ja-JP" sz="2800" b="1" dirty="0" smtClean="0">
                <a:latin typeface="+mn-ea"/>
              </a:rPr>
              <a:t>::::: </a:t>
            </a:r>
            <a:r>
              <a:rPr lang="ja-JP" altLang="en-US" sz="2800" b="1" dirty="0" smtClean="0">
                <a:latin typeface="+mn-ea"/>
              </a:rPr>
              <a:t>＼ 　</a:t>
            </a:r>
            <a:r>
              <a:rPr lang="ja-JP" altLang="en-US" sz="2800" b="1" dirty="0" smtClean="0">
                <a:latin typeface="+mn-ea"/>
              </a:rPr>
              <a:t>いそがしくて、</a:t>
            </a:r>
          </a:p>
          <a:p>
            <a:pPr>
              <a:buNone/>
            </a:pPr>
            <a:r>
              <a:rPr lang="ja-JP" altLang="en-US" sz="2800" b="1" dirty="0" smtClean="0">
                <a:latin typeface="+mn-ea"/>
              </a:rPr>
              <a:t>　 </a:t>
            </a:r>
            <a:r>
              <a:rPr lang="en-US" altLang="ja-JP" sz="2800" b="1" dirty="0" smtClean="0">
                <a:latin typeface="+mn-ea"/>
              </a:rPr>
              <a:t>|</a:t>
            </a:r>
            <a:r>
              <a:rPr lang="ja-JP" altLang="en-US" sz="2800" b="1" dirty="0" smtClean="0">
                <a:latin typeface="+mn-ea"/>
              </a:rPr>
              <a:t>　 　　　</a:t>
            </a:r>
            <a:r>
              <a:rPr lang="en-US" altLang="ja-JP" sz="2800" b="1" dirty="0" smtClean="0">
                <a:latin typeface="+mn-ea"/>
              </a:rPr>
              <a:t>/| | | | |</a:t>
            </a:r>
            <a:r>
              <a:rPr lang="ja-JP" altLang="en-US" sz="2800" b="1" dirty="0" smtClean="0">
                <a:latin typeface="+mn-ea"/>
              </a:rPr>
              <a:t>　　 　　　</a:t>
            </a:r>
            <a:r>
              <a:rPr lang="en-US" altLang="ja-JP" sz="2800" b="1" dirty="0" smtClean="0">
                <a:latin typeface="+mn-ea"/>
              </a:rPr>
              <a:t>| </a:t>
            </a:r>
            <a:r>
              <a:rPr lang="ja-JP" altLang="en-US" sz="2800" b="1" dirty="0" smtClean="0">
                <a:latin typeface="+mn-ea"/>
              </a:rPr>
              <a:t>　</a:t>
            </a:r>
            <a:r>
              <a:rPr lang="ja-JP" altLang="en-US" sz="2800" b="1" dirty="0" smtClean="0">
                <a:latin typeface="+mn-ea"/>
              </a:rPr>
              <a:t>サンプル間に合いません</a:t>
            </a:r>
            <a:endParaRPr lang="en-US" altLang="ja-JP" sz="2800" b="1" dirty="0" smtClean="0">
              <a:latin typeface="+mn-ea"/>
            </a:endParaRPr>
          </a:p>
          <a:p>
            <a:pPr>
              <a:buNone/>
            </a:pPr>
            <a:r>
              <a:rPr lang="ja-JP" altLang="en-US" sz="2800" b="1" dirty="0" smtClean="0">
                <a:latin typeface="+mn-ea"/>
              </a:rPr>
              <a:t>　 ＼ 　 </a:t>
            </a:r>
            <a:r>
              <a:rPr lang="en-US" altLang="ja-JP" sz="2800" b="1" dirty="0" smtClean="0">
                <a:latin typeface="+mn-ea"/>
              </a:rPr>
              <a:t>(</a:t>
            </a:r>
            <a:r>
              <a:rPr lang="ja-JP" altLang="en-US" sz="2800" b="1" dirty="0" err="1" smtClean="0">
                <a:latin typeface="+mn-ea"/>
              </a:rPr>
              <a:t>、</a:t>
            </a:r>
            <a:r>
              <a:rPr lang="en-US" altLang="ja-JP" sz="2800" b="1" dirty="0" smtClean="0">
                <a:latin typeface="+mn-ea"/>
              </a:rPr>
              <a:t>`</a:t>
            </a:r>
            <a:r>
              <a:rPr lang="ja-JP" altLang="en-US" sz="2800" b="1" dirty="0" err="1" smtClean="0">
                <a:latin typeface="+mn-ea"/>
              </a:rPr>
              <a:t>ー</a:t>
            </a:r>
            <a:r>
              <a:rPr lang="en-US" altLang="ja-JP" sz="2800" b="1" dirty="0" smtClean="0">
                <a:latin typeface="+mn-ea"/>
              </a:rPr>
              <a:t>―‘´,</a:t>
            </a:r>
            <a:r>
              <a:rPr lang="ja-JP" altLang="en-US" sz="2800" b="1" dirty="0" smtClean="0">
                <a:latin typeface="+mn-ea"/>
              </a:rPr>
              <a:t>　　 </a:t>
            </a:r>
            <a:r>
              <a:rPr lang="ja-JP" altLang="en-US" sz="2800" b="1" dirty="0" smtClean="0">
                <a:latin typeface="+mn-ea"/>
              </a:rPr>
              <a:t>／　   でした。</a:t>
            </a:r>
            <a:endParaRPr lang="ja-JP" altLang="en-US" sz="2800" b="1" dirty="0" smtClean="0">
              <a:latin typeface="+mn-ea"/>
            </a:endParaRPr>
          </a:p>
          <a:p>
            <a:pPr>
              <a:buNone/>
            </a:pPr>
            <a:endParaRPr kumimoji="1" lang="en-US" altLang="ja-JP" sz="2800" b="1" dirty="0" smtClean="0">
              <a:latin typeface="+mn-ea"/>
            </a:endParaRPr>
          </a:p>
          <a:p>
            <a:pPr>
              <a:buNone/>
            </a:pPr>
            <a:r>
              <a:rPr lang="ja-JP" altLang="en-US" sz="2800" b="1" dirty="0" smtClean="0">
                <a:latin typeface="+mn-ea"/>
              </a:rPr>
              <a:t>　</a:t>
            </a:r>
            <a:r>
              <a:rPr lang="ja-JP" altLang="en-US" sz="2800" b="1" dirty="0" smtClean="0">
                <a:latin typeface="+mn-ea"/>
              </a:rPr>
              <a:t>　　　　　　　　　　　　　　　　　ごめんなさい。</a:t>
            </a:r>
            <a:endParaRPr kumimoji="1" lang="ja-JP" altLang="en-US" sz="2800" b="1" dirty="0">
              <a:latin typeface="+mn-ea"/>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　　　　</a:t>
            </a:r>
            <a:r>
              <a:rPr lang="ja-JP" altLang="en-US" sz="1800" b="1" dirty="0" smtClean="0">
                <a:latin typeface="+mn-ea"/>
              </a:rPr>
              <a:t>まあ、ふいんき（へんかんできないお）は、十分に</a:t>
            </a:r>
            <a:endParaRPr lang="ja-JP" altLang="en-US" sz="1800" b="1" dirty="0" smtClean="0">
              <a:latin typeface="+mn-ea"/>
            </a:endParaRP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ja-JP" altLang="en-US" sz="1800" b="1" dirty="0" smtClean="0">
                <a:latin typeface="+mn-ea"/>
              </a:rPr>
              <a:t>伝わったことにしておきましょう。</a:t>
            </a:r>
            <a:endParaRPr lang="ja-JP" altLang="en-US"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r>
              <a:rPr lang="ja-JP" altLang="en-US" sz="1800" b="1" dirty="0" smtClean="0">
                <a:latin typeface="+mn-ea"/>
              </a:rPr>
              <a:t>　　 次回は</a:t>
            </a:r>
            <a:r>
              <a:rPr lang="ja-JP" altLang="en-US" sz="1800" b="1" dirty="0" smtClean="0">
                <a:latin typeface="+mn-ea"/>
              </a:rPr>
              <a:t>、依存性をなくそうという試みをまじえて</a:t>
            </a:r>
            <a:endParaRPr lang="en-US" altLang="ja-JP" sz="1800" b="1" dirty="0" smtClean="0">
              <a:latin typeface="+mn-ea"/>
            </a:endParaRP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smtClean="0">
                <a:latin typeface="+mn-ea"/>
              </a:rPr>
              <a:t>I</a:t>
            </a:r>
            <a:r>
              <a:rPr lang="ja-JP" altLang="en-US" sz="1800" b="1" dirty="0" smtClean="0">
                <a:latin typeface="+mn-ea"/>
              </a:rPr>
              <a:t>　　本シリーズは次のステップに進む予定です。</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     </a:t>
            </a:r>
            <a:r>
              <a:rPr lang="ja-JP" altLang="en-US" sz="1800" b="1" dirty="0" smtClean="0">
                <a:latin typeface="+mn-ea"/>
              </a:rPr>
              <a:t>より進化した斬新なアプローチへと</a:t>
            </a:r>
            <a:r>
              <a:rPr lang="ja-JP" altLang="en-US" sz="1800" b="1" dirty="0" smtClean="0">
                <a:latin typeface="+mn-ea"/>
              </a:rPr>
              <a:t>展開か！？</a:t>
            </a:r>
            <a:endParaRPr lang="en-US" altLang="ja-JP" sz="1800" b="1" dirty="0" smtClean="0">
              <a:latin typeface="+mn-ea"/>
            </a:endParaRP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a:t>
            </a:r>
          </a:p>
          <a:p>
            <a:pPr>
              <a:buFontTx/>
              <a:buNone/>
              <a:defRPr/>
            </a:pPr>
            <a:r>
              <a:rPr lang="ja-JP" altLang="en-US" sz="1800" b="1" dirty="0" smtClean="0">
                <a:latin typeface="+mn-ea"/>
              </a:rPr>
              <a:t>　　　　　　　　　　　　　　　　　　</a:t>
            </a:r>
            <a:endParaRPr lang="ja-JP" altLang="en-US" sz="1800" b="1" dirty="0">
              <a:latin typeface="+mn-ea"/>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5214942" y="2714620"/>
            <a:ext cx="3241675" cy="2838450"/>
          </a:xfrm>
          <a:prstGeom prst="rect">
            <a:avLst/>
          </a:prstGeom>
          <a:noFill/>
        </p:spPr>
        <p:txBody>
          <a:bodyPr wrap="none">
            <a:spAutoFit/>
          </a:bodyPr>
          <a:lstStyle/>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へ</a:t>
            </a:r>
          </a:p>
          <a:p>
            <a:pPr>
              <a:defRPr/>
            </a:pPr>
            <a:r>
              <a:rPr lang="ja-JP" altLang="en-US" sz="1050" b="1" dirty="0">
                <a:latin typeface="+mn-ea"/>
                <a:ea typeface="+mn-ea"/>
              </a:rPr>
              <a:t>　　</a:t>
            </a:r>
            <a:r>
              <a:rPr lang="en-US" altLang="ja-JP" sz="1050" b="1" dirty="0">
                <a:latin typeface="+mn-ea"/>
                <a:ea typeface="+mn-ea"/>
              </a:rPr>
              <a:t>___ </a:t>
            </a:r>
            <a:r>
              <a:rPr lang="ja-JP" altLang="en-US" sz="1050" b="1" dirty="0">
                <a:latin typeface="+mn-ea"/>
                <a:ea typeface="+mn-ea"/>
              </a:rPr>
              <a:t>　　　　　　　 　 　 　 　 　　　　　　　　　　　　ﾑ　　</a:t>
            </a:r>
            <a:r>
              <a:rPr lang="en-US" altLang="ja-JP" sz="1050" b="1" dirty="0" err="1">
                <a:latin typeface="+mn-ea"/>
                <a:ea typeface="+mn-ea"/>
              </a:rPr>
              <a:t>i</a:t>
            </a:r>
            <a:endParaRPr lang="en-US" altLang="ja-JP" sz="1050" b="1" dirty="0">
              <a:latin typeface="+mn-ea"/>
              <a:ea typeface="+mn-ea"/>
            </a:endParaRPr>
          </a:p>
          <a:p>
            <a:pPr>
              <a:defRPr/>
            </a:pPr>
            <a:r>
              <a:rPr lang="ja-JP" altLang="en-US" sz="1050" b="1" dirty="0">
                <a:latin typeface="+mn-ea"/>
                <a:ea typeface="+mn-ea"/>
              </a:rPr>
              <a:t>　「 ﾋ</a:t>
            </a:r>
            <a:r>
              <a:rPr lang="en-US" altLang="ja-JP" sz="1050" b="1" dirty="0">
                <a:latin typeface="+mn-ea"/>
                <a:ea typeface="+mn-ea"/>
              </a:rPr>
              <a:t>_</a:t>
            </a:r>
            <a:r>
              <a:rPr lang="en-US" altLang="ja-JP" sz="1050" b="1" dirty="0" err="1">
                <a:latin typeface="+mn-ea"/>
                <a:ea typeface="+mn-ea"/>
              </a:rPr>
              <a:t>i</a:t>
            </a:r>
            <a:r>
              <a:rPr lang="en-US" altLang="ja-JP" sz="1050" b="1" dirty="0">
                <a:latin typeface="+mn-ea"/>
                <a:ea typeface="+mn-ea"/>
              </a:rPr>
              <a:t>〉</a:t>
            </a:r>
            <a:r>
              <a:rPr lang="ja-JP" altLang="en-US" sz="1050" b="1" dirty="0">
                <a:latin typeface="+mn-ea"/>
                <a:ea typeface="+mn-ea"/>
              </a:rPr>
              <a:t>　　　 　 　　　　　　 　 　　　　　　　　　　　　 ゝ　</a:t>
            </a:r>
            <a:r>
              <a:rPr lang="en-US" altLang="ja-JP" sz="1050" b="1" dirty="0">
                <a:latin typeface="+mn-ea"/>
                <a:ea typeface="+mn-ea"/>
              </a:rPr>
              <a:t>〈</a:t>
            </a:r>
          </a:p>
          <a:p>
            <a:pPr>
              <a:defRPr/>
            </a:pPr>
            <a:r>
              <a:rPr lang="ja-JP" altLang="en-US" sz="1050" b="1" dirty="0">
                <a:latin typeface="+mn-ea"/>
                <a:ea typeface="+mn-ea"/>
              </a:rPr>
              <a:t>　ﾄ　ノ 　　　　　　　　　　　　　　　　　　　　　　　　　　</a:t>
            </a:r>
            <a:r>
              <a:rPr lang="en-US" altLang="ja-JP" sz="1050" b="1" dirty="0" err="1">
                <a:latin typeface="+mn-ea"/>
                <a:ea typeface="+mn-ea"/>
              </a:rPr>
              <a:t>i</a:t>
            </a:r>
            <a:r>
              <a:rPr lang="ja-JP" altLang="en-US" sz="1050" b="1" dirty="0">
                <a:latin typeface="+mn-ea"/>
                <a:ea typeface="+mn-ea"/>
              </a:rPr>
              <a:t>ニ</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ヽ</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p>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λ</a:t>
            </a:r>
          </a:p>
          <a:p>
            <a:pPr>
              <a:defRPr/>
            </a:pPr>
            <a:r>
              <a:rPr lang="ja-JP" altLang="en-US" sz="1050" b="1" dirty="0">
                <a:latin typeface="+mn-ea"/>
                <a:ea typeface="+mn-ea"/>
              </a:rPr>
              <a:t>　ト－┤</a:t>
            </a:r>
            <a:r>
              <a:rPr lang="en-US" altLang="ja-JP" sz="1050" b="1" dirty="0">
                <a:latin typeface="+mn-ea"/>
                <a:ea typeface="+mn-ea"/>
              </a:rPr>
              <a:t>.</a:t>
            </a:r>
            <a:r>
              <a:rPr lang="ja-JP" altLang="en-US" sz="1050" b="1" dirty="0">
                <a:latin typeface="+mn-ea"/>
                <a:ea typeface="+mn-ea"/>
              </a:rPr>
              <a:t>　　　　　　／ 　 　（</a:t>
            </a:r>
            <a:r>
              <a:rPr lang="en-US" altLang="ja-JP" sz="1050" b="1" dirty="0">
                <a:latin typeface="+mn-ea"/>
                <a:ea typeface="+mn-ea"/>
              </a:rPr>
              <a:t>__</a:t>
            </a:r>
            <a:r>
              <a:rPr lang="ja-JP" altLang="en-US" sz="1050" b="1" dirty="0">
                <a:latin typeface="+mn-ea"/>
                <a:ea typeface="+mn-ea"/>
              </a:rPr>
              <a:t>人</a:t>
            </a:r>
            <a:r>
              <a:rPr lang="en-US" altLang="ja-JP" sz="1050" b="1" dirty="0">
                <a:latin typeface="+mn-ea"/>
                <a:ea typeface="+mn-ea"/>
              </a:rPr>
              <a:t>__</a:t>
            </a:r>
            <a:r>
              <a:rPr lang="ja-JP" altLang="en-US" sz="1050" b="1" dirty="0">
                <a:latin typeface="+mn-ea"/>
                <a:ea typeface="+mn-ea"/>
              </a:rPr>
              <a:t>） 　　　＼　　　 </a:t>
            </a:r>
            <a:r>
              <a:rPr lang="en-US" altLang="ja-JP" sz="1050" b="1" dirty="0">
                <a:latin typeface="+mn-ea"/>
                <a:ea typeface="+mn-ea"/>
              </a:rPr>
              <a:t>,</a:t>
            </a:r>
            <a:r>
              <a:rPr lang="ja-JP" altLang="en-US" sz="1050" b="1" dirty="0">
                <a:latin typeface="+mn-ea"/>
                <a:ea typeface="+mn-ea"/>
              </a:rPr>
              <a:t>ノ　￣ </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ゝ</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ﾊ　　　</a:t>
            </a:r>
            <a:r>
              <a:rPr lang="en-US" altLang="ja-JP" sz="1050" b="1" dirty="0">
                <a:latin typeface="+mn-ea"/>
                <a:ea typeface="+mn-ea"/>
              </a:rPr>
              <a:t>,!</a:t>
            </a:r>
          </a:p>
          <a:p>
            <a:pPr>
              <a:defRPr/>
            </a:pPr>
            <a:r>
              <a:rPr lang="en-US" altLang="ja-JP" sz="1050" b="1" dirty="0">
                <a:latin typeface="+mn-ea"/>
                <a:ea typeface="+mn-ea"/>
              </a:rPr>
              <a:t>.</a:t>
            </a:r>
            <a:r>
              <a:rPr lang="ja-JP" altLang="en-US" sz="1050" b="1" dirty="0">
                <a:latin typeface="+mn-ea"/>
                <a:ea typeface="+mn-ea"/>
              </a:rPr>
              <a:t>　ヽ、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 　ヽ／</a:t>
            </a:r>
          </a:p>
          <a:p>
            <a:pPr>
              <a:defRPr/>
            </a:pPr>
            <a:r>
              <a:rPr lang="ja-JP" altLang="en-US" sz="1050" b="1" dirty="0">
                <a:latin typeface="+mn-ea"/>
                <a:ea typeface="+mn-ea"/>
              </a:rPr>
              <a:t>　　　＼ノ　ﾉ　　　ﾊ￣</a:t>
            </a:r>
            <a:r>
              <a:rPr lang="en-US" altLang="ja-JP" sz="1050" b="1" dirty="0">
                <a:latin typeface="+mn-ea"/>
                <a:ea typeface="+mn-ea"/>
              </a:rPr>
              <a:t>r/:::r―--―/::</a:t>
            </a:r>
            <a:r>
              <a:rPr lang="ja-JP" altLang="en-US" sz="1050" b="1" dirty="0">
                <a:latin typeface="+mn-ea"/>
                <a:ea typeface="+mn-ea"/>
              </a:rPr>
              <a:t>７　　 ﾉ　　　　／</a:t>
            </a:r>
          </a:p>
          <a:p>
            <a:pPr>
              <a:defRPr/>
            </a:pP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p>
          <a:p>
            <a:pPr>
              <a:defRPr/>
            </a:pPr>
            <a:r>
              <a:rPr lang="ja-JP" altLang="en-US" sz="1050" b="1" dirty="0">
                <a:latin typeface="+mn-ea"/>
                <a:ea typeface="+mn-ea"/>
              </a:rPr>
              <a:t>　　　　　　　 </a:t>
            </a:r>
            <a:r>
              <a:rPr lang="en-US" altLang="ja-JP" sz="1050" b="1" dirty="0">
                <a:latin typeface="+mn-ea"/>
                <a:ea typeface="+mn-ea"/>
              </a:rPr>
              <a:t>`</a:t>
            </a:r>
            <a:r>
              <a:rPr lang="ja-JP" altLang="en-US" sz="1050" b="1" dirty="0" err="1">
                <a:latin typeface="+mn-ea"/>
                <a:ea typeface="+mn-ea"/>
              </a:rPr>
              <a:t>ｰ</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 ;::</a:t>
            </a:r>
            <a:r>
              <a:rPr lang="ja-JP" altLang="en-US" sz="1050" b="1" dirty="0">
                <a:latin typeface="+mn-ea"/>
                <a:ea typeface="+mn-ea"/>
              </a:rPr>
              <a:t>：</a:t>
            </a:r>
            <a:r>
              <a:rPr lang="en-US" altLang="ja-JP" sz="1050" b="1" dirty="0">
                <a:latin typeface="+mn-ea"/>
                <a:ea typeface="+mn-ea"/>
              </a:rPr>
              <a:t>|/</a:t>
            </a:r>
            <a:r>
              <a:rPr lang="ja-JP" altLang="en-US" sz="1050" b="1" dirty="0">
                <a:latin typeface="+mn-ea"/>
                <a:ea typeface="+mn-ea"/>
              </a:rPr>
              <a:t>　　　　　</a:t>
            </a:r>
            <a:r>
              <a:rPr lang="ja-JP" altLang="en-US" sz="1050" b="1" dirty="0" err="1">
                <a:latin typeface="+mn-ea"/>
                <a:ea typeface="+mn-ea"/>
              </a:rPr>
              <a:t>ｒ</a:t>
            </a:r>
            <a:r>
              <a:rPr lang="en-US" altLang="ja-JP" sz="1050" b="1" dirty="0">
                <a:latin typeface="+mn-ea"/>
                <a:ea typeface="+mn-ea"/>
              </a:rPr>
              <a:t>'"</a:t>
            </a:r>
          </a:p>
          <a:p>
            <a:pPr>
              <a:defRPr/>
            </a:pPr>
            <a:r>
              <a:rPr lang="ja-JP" altLang="en-US" sz="1050" b="1" dirty="0">
                <a:latin typeface="+mn-ea"/>
                <a:ea typeface="+mn-ea"/>
              </a:rPr>
              <a:t>　　　　　／￣二二二二二二二二二二二二二二二二ヽ</a:t>
            </a:r>
          </a:p>
          <a:p>
            <a:pPr>
              <a:defRPr/>
            </a:pP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お　し　ま　い　　 　　　　　　│</a:t>
            </a:r>
            <a:r>
              <a:rPr lang="en-US" altLang="ja-JP" sz="1050" b="1" dirty="0">
                <a:latin typeface="+mn-ea"/>
                <a:ea typeface="+mn-ea"/>
              </a:rPr>
              <a:t>|</a:t>
            </a:r>
          </a:p>
          <a:p>
            <a:pPr>
              <a:defRPr/>
            </a:pPr>
            <a:r>
              <a:rPr lang="ja-JP" altLang="en-US" sz="1050" b="1" dirty="0">
                <a:latin typeface="+mn-ea"/>
                <a:ea typeface="+mn-ea"/>
              </a:rPr>
              <a:t>　　　　　＼＿二二二二二二二二二二二二二二二二ノ</a:t>
            </a:r>
          </a:p>
          <a:p>
            <a:pPr>
              <a:defRPr/>
            </a:pPr>
            <a:endParaRPr lang="ja-JP" altLang="en-US" sz="1050" b="1" dirty="0">
              <a:latin typeface="+mn-ea"/>
              <a:ea typeface="+mn-ea"/>
            </a:endParaRPr>
          </a:p>
        </p:txBody>
      </p:sp>
      <p:sp>
        <p:nvSpPr>
          <p:cNvPr id="6" name="テキスト ボックス 5"/>
          <p:cNvSpPr txBox="1"/>
          <p:nvPr/>
        </p:nvSpPr>
        <p:spPr>
          <a:xfrm>
            <a:off x="7000892" y="5643578"/>
            <a:ext cx="1608133" cy="200055"/>
          </a:xfrm>
          <a:prstGeom prst="rect">
            <a:avLst/>
          </a:prstGeom>
          <a:noFill/>
        </p:spPr>
        <p:txBody>
          <a:bodyPr wrap="none" rtlCol="0">
            <a:spAutoFit/>
          </a:bodyPr>
          <a:lstStyle/>
          <a:p>
            <a:r>
              <a:rPr kumimoji="1" lang="en-US" altLang="ja-JP" sz="700" dirty="0" smtClean="0"/>
              <a:t>Special thanks for </a:t>
            </a:r>
            <a:r>
              <a:rPr kumimoji="1" lang="en-US" altLang="ja-JP" sz="700" dirty="0" err="1" smtClean="0"/>
              <a:t>Yaruo</a:t>
            </a:r>
            <a:r>
              <a:rPr kumimoji="1" lang="en-US" altLang="ja-JP" sz="700" dirty="0" smtClean="0"/>
              <a:t> </a:t>
            </a:r>
            <a:r>
              <a:rPr kumimoji="1" lang="en-US" altLang="ja-JP" sz="700" dirty="0" err="1" smtClean="0"/>
              <a:t>charactors</a:t>
            </a:r>
            <a:endParaRPr kumimoji="1" lang="ja-JP" altLang="en-US" sz="700" dirty="0"/>
          </a:p>
        </p:txBody>
      </p:sp>
      <p:sp>
        <p:nvSpPr>
          <p:cNvPr id="7" name="テキスト ボックス 6"/>
          <p:cNvSpPr txBox="1"/>
          <p:nvPr/>
        </p:nvSpPr>
        <p:spPr>
          <a:xfrm>
            <a:off x="1000100" y="2357430"/>
            <a:ext cx="3571900" cy="1277273"/>
          </a:xfrm>
          <a:prstGeom prst="rect">
            <a:avLst/>
          </a:prstGeom>
          <a:noFill/>
        </p:spPr>
        <p:txBody>
          <a:bodyPr wrap="square">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ヽ</a:t>
            </a:r>
            <a:r>
              <a:rPr lang="en-US" altLang="ja-JP" sz="1100" b="1" dirty="0">
                <a:latin typeface="+mn-ea"/>
                <a:ea typeface="+mn-ea"/>
              </a:rPr>
              <a:t>､_</a:t>
            </a: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o</a:t>
            </a:r>
            <a:r>
              <a:rPr lang="ja-JP" altLang="en-US" sz="1100" b="1" dirty="0">
                <a:latin typeface="+mn-ea"/>
                <a:ea typeface="+mn-ea"/>
              </a:rPr>
              <a:t>ﾟ⌒　　　⌒ﾟ</a:t>
            </a:r>
            <a:r>
              <a:rPr lang="en-US" altLang="ja-JP" sz="1100" b="1" dirty="0">
                <a:latin typeface="+mn-ea"/>
                <a:ea typeface="+mn-ea"/>
              </a:rPr>
              <a:t>o</a:t>
            </a:r>
            <a:r>
              <a:rPr lang="ja-JP" altLang="en-US" sz="1100" b="1" dirty="0">
                <a:latin typeface="+mn-ea"/>
                <a:ea typeface="+mn-ea"/>
              </a:rPr>
              <a:t>　 ＼　 </a:t>
            </a:r>
            <a:r>
              <a:rPr lang="ja-JP" altLang="en-US" sz="1100" b="1" dirty="0" smtClean="0">
                <a:latin typeface="+mn-ea"/>
                <a:ea typeface="+mn-ea"/>
              </a:rPr>
              <a:t>あんまり期待しないでね</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 ⌒</a:t>
            </a:r>
            <a:r>
              <a:rPr lang="en-US" altLang="ja-JP" sz="1100" b="1" dirty="0">
                <a:latin typeface="+mn-ea"/>
                <a:ea typeface="+mn-ea"/>
              </a:rPr>
              <a:t>´ </a:t>
            </a:r>
            <a:r>
              <a:rPr lang="ja-JP" altLang="en-US" sz="1100" b="1" dirty="0">
                <a:latin typeface="+mn-ea"/>
                <a:ea typeface="+mn-ea"/>
              </a:rPr>
              <a:t>　 　 ／</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714348" y="3500438"/>
            <a:ext cx="7472362" cy="2214578"/>
          </a:xfrm>
        </p:spPr>
        <p:txBody>
          <a:bodyPr/>
          <a:lstStyle/>
          <a:p>
            <a:pPr>
              <a:buFontTx/>
              <a:buNone/>
            </a:pPr>
            <a:r>
              <a:rPr lang="ja-JP" altLang="en-US" dirty="0" smtClean="0"/>
              <a:t>非同期の事象はループを分断して考える。</a:t>
            </a:r>
            <a:endParaRPr lang="en-US" altLang="ja-JP" dirty="0" smtClean="0"/>
          </a:p>
          <a:p>
            <a:pPr>
              <a:buFontTx/>
              <a:buNone/>
            </a:pPr>
            <a:r>
              <a:rPr lang="ja-JP" altLang="en-US" dirty="0" smtClean="0"/>
              <a:t>イベントトレース図→状態遷移表。</a:t>
            </a:r>
            <a:endParaRPr lang="en-US" altLang="ja-JP" dirty="0" smtClean="0"/>
          </a:p>
          <a:p>
            <a:pPr>
              <a:buFontTx/>
              <a:buNone/>
            </a:pPr>
            <a:r>
              <a:rPr lang="ja-JP" altLang="en-US" dirty="0" smtClean="0"/>
              <a:t>ステートパターンの実装。</a:t>
            </a:r>
            <a:endParaRPr lang="en-US" altLang="ja-JP" dirty="0" smtClean="0"/>
          </a:p>
        </p:txBody>
      </p:sp>
      <p:sp>
        <p:nvSpPr>
          <p:cNvPr id="4" name="テキスト ボックス 3"/>
          <p:cNvSpPr txBox="1"/>
          <p:nvPr/>
        </p:nvSpPr>
        <p:spPr>
          <a:xfrm>
            <a:off x="1000100" y="785794"/>
            <a:ext cx="1592615" cy="523220"/>
          </a:xfrm>
          <a:prstGeom prst="rect">
            <a:avLst/>
          </a:prstGeom>
          <a:noFill/>
        </p:spPr>
        <p:txBody>
          <a:bodyPr wrap="none" rtlCol="0">
            <a:spAutoFit/>
          </a:bodyPr>
          <a:lstStyle/>
          <a:p>
            <a:r>
              <a:rPr kumimoji="1" lang="en-US" altLang="ja-JP" sz="2800" dirty="0" smtClean="0"/>
              <a:t>PART</a:t>
            </a:r>
            <a:r>
              <a:rPr kumimoji="1" lang="ja-JP" altLang="en-US" sz="2800" dirty="0" smtClean="0"/>
              <a:t>　２</a:t>
            </a:r>
            <a:endParaRPr kumimoji="1" lang="ja-JP" altLang="en-US" sz="2800" dirty="0"/>
          </a:p>
        </p:txBody>
      </p:sp>
      <p:sp>
        <p:nvSpPr>
          <p:cNvPr id="5" name="テキスト ボックス 4"/>
          <p:cNvSpPr txBox="1"/>
          <p:nvPr/>
        </p:nvSpPr>
        <p:spPr>
          <a:xfrm>
            <a:off x="4286248" y="1428736"/>
            <a:ext cx="3698448" cy="1600438"/>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ja-JP" altLang="en-US" sz="1400" b="1" dirty="0" smtClean="0">
                <a:latin typeface="+mn-ea"/>
                <a:ea typeface="+mn-ea"/>
              </a:rPr>
              <a:t>ぐだぐだだったお。</a:t>
            </a:r>
            <a:endParaRPr lang="ja-JP" altLang="en-US" sz="1400" b="1" dirty="0">
              <a:latin typeface="+mn-ea"/>
              <a:ea typeface="+mn-ea"/>
            </a:endParaRP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 | |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dirty="0" smtClean="0"/>
              <a:t>イベントトレースと状態の関係</a:t>
            </a:r>
          </a:p>
        </p:txBody>
      </p:sp>
      <p:cxnSp>
        <p:nvCxnSpPr>
          <p:cNvPr id="4" name="直線コネクタ 3"/>
          <p:cNvCxnSpPr>
            <a:stCxn id="5"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43013" name="テキスト ボックス 6"/>
          <p:cNvSpPr txBox="1">
            <a:spLocks noChangeArrowheads="1"/>
          </p:cNvSpPr>
          <p:nvPr/>
        </p:nvSpPr>
        <p:spPr bwMode="auto">
          <a:xfrm>
            <a:off x="171450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43014" name="テキスト ボックス 13"/>
          <p:cNvSpPr txBox="1">
            <a:spLocks noChangeArrowheads="1"/>
          </p:cNvSpPr>
          <p:nvPr/>
        </p:nvSpPr>
        <p:spPr bwMode="auto">
          <a:xfrm>
            <a:off x="1571625"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円/楕円 9"/>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1" name="円/楕円 10"/>
          <p:cNvSpPr/>
          <p:nvPr/>
        </p:nvSpPr>
        <p:spPr>
          <a:xfrm>
            <a:off x="38909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2" name="円/楕円 11"/>
          <p:cNvSpPr/>
          <p:nvPr/>
        </p:nvSpPr>
        <p:spPr>
          <a:xfrm>
            <a:off x="3857625" y="2214563"/>
            <a:ext cx="1357313" cy="1500187"/>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43018" name="テキスト ボックス 13"/>
          <p:cNvSpPr txBox="1">
            <a:spLocks noChangeArrowheads="1"/>
          </p:cNvSpPr>
          <p:nvPr/>
        </p:nvSpPr>
        <p:spPr bwMode="auto">
          <a:xfrm>
            <a:off x="5286375" y="3286125"/>
            <a:ext cx="1108075" cy="369888"/>
          </a:xfrm>
          <a:prstGeom prst="rect">
            <a:avLst/>
          </a:prstGeom>
          <a:noFill/>
          <a:ln w="9525">
            <a:noFill/>
            <a:miter lim="800000"/>
            <a:headEnd/>
            <a:tailEnd/>
          </a:ln>
        </p:spPr>
        <p:txBody>
          <a:bodyPr wrap="none">
            <a:spAutoFit/>
          </a:bodyPr>
          <a:lstStyle/>
          <a:p>
            <a:r>
              <a:rPr lang="ja-JP" altLang="en-US"/>
              <a:t>検査完了</a:t>
            </a:r>
          </a:p>
        </p:txBody>
      </p:sp>
      <p:sp>
        <p:nvSpPr>
          <p:cNvPr id="16" name="円/楕円 15"/>
          <p:cNvSpPr/>
          <p:nvPr/>
        </p:nvSpPr>
        <p:spPr>
          <a:xfrm>
            <a:off x="3857625" y="3714750"/>
            <a:ext cx="1357313" cy="785813"/>
          </a:xfrm>
          <a:prstGeom prst="ellipse">
            <a:avLst/>
          </a:prstGeom>
          <a:solidFill>
            <a:srgbClr val="FFFF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rgbClr val="FF0000"/>
                </a:solidFill>
              </a:rPr>
              <a:t>取り外し</a:t>
            </a:r>
            <a:endParaRPr lang="en-US" altLang="ja-JP" sz="1600" dirty="0">
              <a:solidFill>
                <a:srgbClr val="FF0000"/>
              </a:solidFill>
            </a:endParaRPr>
          </a:p>
          <a:p>
            <a:pPr algn="ctr">
              <a:defRPr/>
            </a:pPr>
            <a:r>
              <a:rPr lang="ja-JP" altLang="en-US" sz="1600" dirty="0">
                <a:solidFill>
                  <a:srgbClr val="FF0000"/>
                </a:solidFill>
              </a:rPr>
              <a:t>待ち</a:t>
            </a:r>
          </a:p>
        </p:txBody>
      </p:sp>
      <p:cxnSp>
        <p:nvCxnSpPr>
          <p:cNvPr id="6" name="直線矢印コネクタ 5"/>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0800000" flipV="1">
            <a:off x="4572000" y="3714750"/>
            <a:ext cx="2857500" cy="1588"/>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715008" y="4643446"/>
            <a:ext cx="3214710" cy="1428760"/>
          </a:xfrm>
          <a:prstGeom prst="rect">
            <a:avLst/>
          </a:prstGeom>
          <a:noFill/>
        </p:spPr>
        <p:txBody>
          <a:bodyPr wrap="square">
            <a:spAutoFit/>
          </a:bodyPr>
          <a:lstStyle/>
          <a:p>
            <a:pPr>
              <a:defRPr/>
            </a:pPr>
            <a:r>
              <a:rPr lang="ja-JP" altLang="en-US" sz="1200" b="1" dirty="0">
                <a:latin typeface="+mn-ea"/>
                <a:ea typeface="+mn-ea"/>
              </a:rPr>
              <a:t>　 　　　／⌒　　⌒＼　　　　　　</a:t>
            </a:r>
          </a:p>
          <a:p>
            <a:pPr>
              <a:defRPr/>
            </a:pPr>
            <a:r>
              <a:rPr lang="ja-JP" altLang="en-US" sz="1200" b="1" dirty="0">
                <a:latin typeface="+mn-ea"/>
                <a:ea typeface="+mn-ea"/>
              </a:rPr>
              <a:t>　　　／（ ●） 　（●） ＼　　　</a:t>
            </a:r>
            <a:r>
              <a:rPr lang="ja-JP" altLang="en-US" sz="1200" b="1" dirty="0" err="1" smtClean="0">
                <a:latin typeface="+mn-ea"/>
                <a:ea typeface="+mn-ea"/>
              </a:rPr>
              <a:t>あったあったｗ</a:t>
            </a:r>
            <a:endParaRPr lang="ja-JP" altLang="en-US" sz="1200" b="1" dirty="0">
              <a:latin typeface="+mn-ea"/>
              <a:ea typeface="+mn-ea"/>
            </a:endParaRP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a:t>
            </a:r>
            <a:r>
              <a:rPr lang="en-US" altLang="ja-JP" sz="1200" b="1" dirty="0">
                <a:latin typeface="+mn-ea"/>
                <a:ea typeface="+mn-ea"/>
              </a:rPr>
              <a:t>::::: </a:t>
            </a: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|r┬-|</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a:t>
            </a:r>
          </a:p>
          <a:p>
            <a:pPr>
              <a:defRPr/>
            </a:pPr>
            <a:endParaRPr lang="ja-JP" altLang="en-US" sz="1200" b="1" dirty="0">
              <a:latin typeface="+mn-ea"/>
              <a:ea typeface="+mn-ea"/>
            </a:endParaRPr>
          </a:p>
          <a:p>
            <a:pPr>
              <a:defRPr/>
            </a:pPr>
            <a:endParaRPr lang="ja-JP" altLang="en-US" sz="1200" b="1" dirty="0">
              <a:latin typeface="+mn-ea"/>
              <a:ea typeface="+mn-ea"/>
            </a:endParaRPr>
          </a:p>
        </p:txBody>
      </p:sp>
      <p:sp>
        <p:nvSpPr>
          <p:cNvPr id="17" name="角丸四角形 16"/>
          <p:cNvSpPr/>
          <p:nvPr/>
        </p:nvSpPr>
        <p:spPr>
          <a:xfrm>
            <a:off x="357158" y="2571744"/>
            <a:ext cx="3857652" cy="1285884"/>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rgbClr val="FF0000"/>
                </a:solidFill>
              </a:rPr>
              <a:t>時間軸に対するイベントがオブジェクトの状態を作る。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heckerboard(across)">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p:nvPr>
        </p:nvSpPr>
        <p:spPr/>
        <p:txBody>
          <a:bodyPr/>
          <a:lstStyle/>
          <a:p>
            <a:r>
              <a:rPr lang="ja-JP" altLang="en-US" sz="3200" dirty="0" smtClean="0"/>
              <a:t>状態遷移表</a:t>
            </a:r>
          </a:p>
        </p:txBody>
      </p:sp>
      <p:graphicFrame>
        <p:nvGraphicFramePr>
          <p:cNvPr id="4" name="表 3"/>
          <p:cNvGraphicFramePr>
            <a:graphicFrameLocks noGrp="1"/>
          </p:cNvGraphicFramePr>
          <p:nvPr/>
        </p:nvGraphicFramePr>
        <p:xfrm>
          <a:off x="500063" y="1285875"/>
          <a:ext cx="7929620" cy="3565031"/>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ログを記録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tc>
              </a:tr>
            </a:tbl>
          </a:graphicData>
        </a:graphic>
      </p:graphicFrame>
      <p:sp>
        <p:nvSpPr>
          <p:cNvPr id="7" name="角丸四角形 6"/>
          <p:cNvSpPr/>
          <p:nvPr/>
        </p:nvSpPr>
        <p:spPr>
          <a:xfrm>
            <a:off x="571472" y="4786322"/>
            <a:ext cx="2714644" cy="928694"/>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マトリクスを必ず埋める</a:t>
            </a:r>
          </a:p>
        </p:txBody>
      </p:sp>
      <p:sp>
        <p:nvSpPr>
          <p:cNvPr id="5" name="円/楕円 4"/>
          <p:cNvSpPr/>
          <p:nvPr/>
        </p:nvSpPr>
        <p:spPr>
          <a:xfrm>
            <a:off x="2643188" y="928688"/>
            <a:ext cx="1643062" cy="4572000"/>
          </a:xfrm>
          <a:prstGeom prst="ellipse">
            <a:avLst/>
          </a:prstGeom>
          <a:solidFill>
            <a:srgbClr val="92D050">
              <a:alpha val="3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 name="角丸四角形吹き出し 5"/>
          <p:cNvSpPr/>
          <p:nvPr/>
        </p:nvSpPr>
        <p:spPr>
          <a:xfrm>
            <a:off x="4000500" y="5286375"/>
            <a:ext cx="4429125" cy="612775"/>
          </a:xfrm>
          <a:prstGeom prst="wedgeRoundRectCallout">
            <a:avLst>
              <a:gd name="adj1" fmla="val -56659"/>
              <a:gd name="adj2" fmla="val -119403"/>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状態別にイベント発生時の処理を書く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heckerboard(across)">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ステートパターンの構成要素</a:t>
            </a:r>
            <a:endParaRPr kumimoji="1" lang="ja-JP" altLang="en-US" sz="3600" dirty="0"/>
          </a:p>
        </p:txBody>
      </p:sp>
      <p:sp>
        <p:nvSpPr>
          <p:cNvPr id="4" name="角丸四角形 3"/>
          <p:cNvSpPr/>
          <p:nvPr/>
        </p:nvSpPr>
        <p:spPr>
          <a:xfrm>
            <a:off x="1071538" y="1142984"/>
            <a:ext cx="2071702" cy="642942"/>
          </a:xfrm>
          <a:prstGeom prst="roundRect">
            <a:avLst>
              <a:gd name="adj" fmla="val 11287"/>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ステートマシン</a:t>
            </a:r>
            <a:endParaRPr kumimoji="1" lang="ja-JP" altLang="en-US" b="1" dirty="0">
              <a:solidFill>
                <a:schemeClr val="tx1"/>
              </a:solidFill>
            </a:endParaRPr>
          </a:p>
        </p:txBody>
      </p:sp>
      <p:sp>
        <p:nvSpPr>
          <p:cNvPr id="5" name="角丸四角形 4"/>
          <p:cNvSpPr/>
          <p:nvPr/>
        </p:nvSpPr>
        <p:spPr>
          <a:xfrm>
            <a:off x="4000496" y="2500306"/>
            <a:ext cx="2071702" cy="642942"/>
          </a:xfrm>
          <a:prstGeom prst="roundRect">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状態</a:t>
            </a:r>
            <a:r>
              <a:rPr kumimoji="1" lang="ja-JP" altLang="en-US" b="1" dirty="0" smtClean="0">
                <a:solidFill>
                  <a:schemeClr val="tx1"/>
                </a:solidFill>
              </a:rPr>
              <a:t>（０）</a:t>
            </a:r>
            <a:endParaRPr kumimoji="1" lang="ja-JP" altLang="en-US" b="1" dirty="0">
              <a:solidFill>
                <a:schemeClr val="tx1"/>
              </a:solidFill>
            </a:endParaRPr>
          </a:p>
        </p:txBody>
      </p:sp>
      <p:sp>
        <p:nvSpPr>
          <p:cNvPr id="6" name="角丸四角形 5"/>
          <p:cNvSpPr/>
          <p:nvPr/>
        </p:nvSpPr>
        <p:spPr>
          <a:xfrm>
            <a:off x="6143636" y="2500306"/>
            <a:ext cx="2071702" cy="642942"/>
          </a:xfrm>
          <a:prstGeom prst="roundRect">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状態</a:t>
            </a:r>
            <a:r>
              <a:rPr kumimoji="1" lang="ja-JP" altLang="en-US" b="1" dirty="0" smtClean="0">
                <a:solidFill>
                  <a:schemeClr val="tx1"/>
                </a:solidFill>
              </a:rPr>
              <a:t>（１）</a:t>
            </a:r>
            <a:endParaRPr kumimoji="1" lang="ja-JP" altLang="en-US" b="1" dirty="0">
              <a:solidFill>
                <a:schemeClr val="tx1"/>
              </a:solidFill>
            </a:endParaRPr>
          </a:p>
        </p:txBody>
      </p:sp>
      <p:sp>
        <p:nvSpPr>
          <p:cNvPr id="7" name="角丸四角形 6"/>
          <p:cNvSpPr/>
          <p:nvPr/>
        </p:nvSpPr>
        <p:spPr>
          <a:xfrm>
            <a:off x="1071538" y="1785926"/>
            <a:ext cx="2071702" cy="135732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ステータス</a:t>
            </a:r>
            <a:endParaRPr kumimoji="1" lang="en-US" altLang="ja-JP" b="1" dirty="0" smtClean="0">
              <a:solidFill>
                <a:schemeClr val="tx1"/>
              </a:solidFill>
            </a:endParaRPr>
          </a:p>
          <a:p>
            <a:pPr algn="ctr"/>
            <a:r>
              <a:rPr lang="ja-JP" altLang="en-US" b="1" dirty="0" smtClean="0">
                <a:solidFill>
                  <a:schemeClr val="tx1"/>
                </a:solidFill>
              </a:rPr>
              <a:t>（状態）</a:t>
            </a:r>
            <a:endParaRPr kumimoji="1" lang="ja-JP" altLang="en-US" b="1" dirty="0">
              <a:solidFill>
                <a:schemeClr val="tx1"/>
              </a:solidFill>
            </a:endParaRPr>
          </a:p>
        </p:txBody>
      </p:sp>
      <p:sp>
        <p:nvSpPr>
          <p:cNvPr id="9" name="角丸四角形 8"/>
          <p:cNvSpPr/>
          <p:nvPr/>
        </p:nvSpPr>
        <p:spPr>
          <a:xfrm>
            <a:off x="1071538" y="3143248"/>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イベント</a:t>
            </a:r>
            <a:r>
              <a:rPr kumimoji="1" lang="en-US" altLang="ja-JP" b="1" dirty="0" smtClean="0">
                <a:solidFill>
                  <a:schemeClr val="tx1"/>
                </a:solidFill>
              </a:rPr>
              <a:t>A</a:t>
            </a:r>
            <a:r>
              <a:rPr kumimoji="1" lang="ja-JP" altLang="en-US" b="1" dirty="0" smtClean="0">
                <a:solidFill>
                  <a:schemeClr val="tx1"/>
                </a:solidFill>
              </a:rPr>
              <a:t>入口</a:t>
            </a:r>
            <a:endParaRPr kumimoji="1" lang="ja-JP" altLang="en-US" b="1" dirty="0">
              <a:solidFill>
                <a:schemeClr val="tx1"/>
              </a:solidFill>
            </a:endParaRPr>
          </a:p>
        </p:txBody>
      </p:sp>
      <p:sp>
        <p:nvSpPr>
          <p:cNvPr id="10" name="角丸四角形 9"/>
          <p:cNvSpPr/>
          <p:nvPr/>
        </p:nvSpPr>
        <p:spPr>
          <a:xfrm>
            <a:off x="1071538" y="3786190"/>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B</a:t>
            </a:r>
            <a:r>
              <a:rPr lang="ja-JP" altLang="en-US" b="1" dirty="0" smtClean="0">
                <a:solidFill>
                  <a:schemeClr val="tx1"/>
                </a:solidFill>
              </a:rPr>
              <a:t>入口</a:t>
            </a:r>
            <a:endParaRPr kumimoji="1" lang="ja-JP" altLang="en-US" b="1" dirty="0">
              <a:solidFill>
                <a:schemeClr val="tx1"/>
              </a:solidFill>
            </a:endParaRPr>
          </a:p>
        </p:txBody>
      </p:sp>
      <p:sp>
        <p:nvSpPr>
          <p:cNvPr id="11" name="角丸四角形 10"/>
          <p:cNvSpPr/>
          <p:nvPr/>
        </p:nvSpPr>
        <p:spPr>
          <a:xfrm>
            <a:off x="1071538" y="4429132"/>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C</a:t>
            </a:r>
            <a:r>
              <a:rPr lang="ja-JP" altLang="en-US" b="1" dirty="0" smtClean="0">
                <a:solidFill>
                  <a:schemeClr val="tx1"/>
                </a:solidFill>
              </a:rPr>
              <a:t>入口</a:t>
            </a:r>
            <a:endParaRPr kumimoji="1" lang="ja-JP" altLang="en-US" b="1" dirty="0">
              <a:solidFill>
                <a:schemeClr val="tx1"/>
              </a:solidFill>
            </a:endParaRPr>
          </a:p>
        </p:txBody>
      </p:sp>
      <p:sp>
        <p:nvSpPr>
          <p:cNvPr id="12" name="角丸四角形 11"/>
          <p:cNvSpPr/>
          <p:nvPr/>
        </p:nvSpPr>
        <p:spPr>
          <a:xfrm>
            <a:off x="4000496" y="3143248"/>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イベント</a:t>
            </a:r>
            <a:r>
              <a:rPr kumimoji="1" lang="en-US" altLang="ja-JP" b="1" dirty="0" smtClean="0">
                <a:solidFill>
                  <a:schemeClr val="tx1"/>
                </a:solidFill>
              </a:rPr>
              <a:t>A</a:t>
            </a:r>
            <a:r>
              <a:rPr kumimoji="1" lang="ja-JP" altLang="en-US" b="1" dirty="0" smtClean="0">
                <a:solidFill>
                  <a:schemeClr val="tx1"/>
                </a:solidFill>
              </a:rPr>
              <a:t>処理</a:t>
            </a:r>
            <a:endParaRPr kumimoji="1" lang="ja-JP" altLang="en-US" b="1" dirty="0">
              <a:solidFill>
                <a:schemeClr val="tx1"/>
              </a:solidFill>
            </a:endParaRPr>
          </a:p>
        </p:txBody>
      </p:sp>
      <p:sp>
        <p:nvSpPr>
          <p:cNvPr id="13" name="角丸四角形 12"/>
          <p:cNvSpPr/>
          <p:nvPr/>
        </p:nvSpPr>
        <p:spPr>
          <a:xfrm>
            <a:off x="4000496" y="3786190"/>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B</a:t>
            </a:r>
            <a:r>
              <a:rPr lang="ja-JP" altLang="en-US" b="1" dirty="0" smtClean="0">
                <a:solidFill>
                  <a:schemeClr val="tx1"/>
                </a:solidFill>
              </a:rPr>
              <a:t>処理</a:t>
            </a:r>
            <a:endParaRPr kumimoji="1" lang="ja-JP" altLang="en-US" b="1" dirty="0">
              <a:solidFill>
                <a:schemeClr val="tx1"/>
              </a:solidFill>
            </a:endParaRPr>
          </a:p>
        </p:txBody>
      </p:sp>
      <p:sp>
        <p:nvSpPr>
          <p:cNvPr id="14" name="角丸四角形 13"/>
          <p:cNvSpPr/>
          <p:nvPr/>
        </p:nvSpPr>
        <p:spPr>
          <a:xfrm>
            <a:off x="4000496" y="4429132"/>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C</a:t>
            </a:r>
            <a:r>
              <a:rPr lang="ja-JP" altLang="en-US" b="1" dirty="0" smtClean="0">
                <a:solidFill>
                  <a:schemeClr val="tx1"/>
                </a:solidFill>
              </a:rPr>
              <a:t>処理</a:t>
            </a:r>
            <a:endParaRPr kumimoji="1" lang="ja-JP" altLang="en-US" b="1" dirty="0">
              <a:solidFill>
                <a:schemeClr val="tx1"/>
              </a:solidFill>
            </a:endParaRPr>
          </a:p>
        </p:txBody>
      </p:sp>
      <p:sp>
        <p:nvSpPr>
          <p:cNvPr id="15" name="角丸四角形 14"/>
          <p:cNvSpPr/>
          <p:nvPr/>
        </p:nvSpPr>
        <p:spPr>
          <a:xfrm>
            <a:off x="6143636" y="3143248"/>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イベント</a:t>
            </a:r>
            <a:r>
              <a:rPr kumimoji="1" lang="en-US" altLang="ja-JP" b="1" dirty="0" smtClean="0">
                <a:solidFill>
                  <a:schemeClr val="tx1"/>
                </a:solidFill>
              </a:rPr>
              <a:t>A</a:t>
            </a:r>
            <a:r>
              <a:rPr kumimoji="1" lang="ja-JP" altLang="en-US" b="1" dirty="0" smtClean="0">
                <a:solidFill>
                  <a:schemeClr val="tx1"/>
                </a:solidFill>
              </a:rPr>
              <a:t>処理</a:t>
            </a:r>
            <a:endParaRPr kumimoji="1" lang="ja-JP" altLang="en-US" b="1" dirty="0">
              <a:solidFill>
                <a:schemeClr val="tx1"/>
              </a:solidFill>
            </a:endParaRPr>
          </a:p>
        </p:txBody>
      </p:sp>
      <p:sp>
        <p:nvSpPr>
          <p:cNvPr id="16" name="角丸四角形 15"/>
          <p:cNvSpPr/>
          <p:nvPr/>
        </p:nvSpPr>
        <p:spPr>
          <a:xfrm>
            <a:off x="6143636" y="3786190"/>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B</a:t>
            </a:r>
            <a:r>
              <a:rPr lang="ja-JP" altLang="en-US" b="1" dirty="0" smtClean="0">
                <a:solidFill>
                  <a:schemeClr val="tx1"/>
                </a:solidFill>
              </a:rPr>
              <a:t>処理</a:t>
            </a:r>
            <a:endParaRPr kumimoji="1" lang="ja-JP" altLang="en-US" b="1" dirty="0">
              <a:solidFill>
                <a:schemeClr val="tx1"/>
              </a:solidFill>
            </a:endParaRPr>
          </a:p>
        </p:txBody>
      </p:sp>
      <p:sp>
        <p:nvSpPr>
          <p:cNvPr id="17" name="角丸四角形 16"/>
          <p:cNvSpPr/>
          <p:nvPr/>
        </p:nvSpPr>
        <p:spPr>
          <a:xfrm>
            <a:off x="6143636" y="4429132"/>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C</a:t>
            </a:r>
            <a:r>
              <a:rPr lang="ja-JP" altLang="en-US" b="1" dirty="0" smtClean="0">
                <a:solidFill>
                  <a:schemeClr val="tx1"/>
                </a:solidFill>
              </a:rPr>
              <a:t>処理</a:t>
            </a:r>
            <a:endParaRPr kumimoji="1" lang="ja-JP" altLang="en-US" b="1" dirty="0">
              <a:solidFill>
                <a:schemeClr val="tx1"/>
              </a:solidFill>
            </a:endParaRPr>
          </a:p>
        </p:txBody>
      </p:sp>
      <p:sp>
        <p:nvSpPr>
          <p:cNvPr id="18" name="円/楕円 17"/>
          <p:cNvSpPr/>
          <p:nvPr/>
        </p:nvSpPr>
        <p:spPr>
          <a:xfrm>
            <a:off x="4857752" y="228599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7072330" y="228599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5929322" y="200024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20" idx="2"/>
          </p:cNvCxnSpPr>
          <p:nvPr/>
        </p:nvCxnSpPr>
        <p:spPr>
          <a:xfrm rot="10800000" flipV="1">
            <a:off x="3143240" y="2107396"/>
            <a:ext cx="2786082" cy="3571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20" idx="4"/>
            <a:endCxn id="18" idx="6"/>
          </p:cNvCxnSpPr>
          <p:nvPr/>
        </p:nvCxnSpPr>
        <p:spPr>
          <a:xfrm rot="5400000">
            <a:off x="5518554" y="1839504"/>
            <a:ext cx="178595" cy="928694"/>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9" idx="3"/>
            <a:endCxn id="12" idx="1"/>
          </p:cNvCxnSpPr>
          <p:nvPr/>
        </p:nvCxnSpPr>
        <p:spPr>
          <a:xfrm>
            <a:off x="3143240" y="3464719"/>
            <a:ext cx="857256" cy="1588"/>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3143240" y="4071942"/>
            <a:ext cx="857256" cy="1588"/>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143240" y="4714884"/>
            <a:ext cx="857256" cy="1588"/>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33" name="角丸四角形吹き出し 32"/>
          <p:cNvSpPr/>
          <p:nvPr/>
        </p:nvSpPr>
        <p:spPr>
          <a:xfrm>
            <a:off x="2143108" y="5286388"/>
            <a:ext cx="2928958" cy="714380"/>
          </a:xfrm>
          <a:prstGeom prst="wedgeRoundRectCallout">
            <a:avLst>
              <a:gd name="adj1" fmla="val 75625"/>
              <a:gd name="adj2" fmla="val -60873"/>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状態遷移表と同じ構成</a:t>
            </a:r>
            <a:endParaRPr kumimoji="1" lang="ja-JP" altLang="en-US" sz="1600" dirty="0">
              <a:solidFill>
                <a:schemeClr val="tx1"/>
              </a:solidFill>
            </a:endParaRPr>
          </a:p>
        </p:txBody>
      </p:sp>
      <p:sp>
        <p:nvSpPr>
          <p:cNvPr id="34" name="角丸四角形吹き出し 33"/>
          <p:cNvSpPr/>
          <p:nvPr/>
        </p:nvSpPr>
        <p:spPr>
          <a:xfrm>
            <a:off x="4500562" y="1071546"/>
            <a:ext cx="3571900" cy="714380"/>
          </a:xfrm>
          <a:prstGeom prst="wedgeRoundRectCallout">
            <a:avLst>
              <a:gd name="adj1" fmla="val 2780"/>
              <a:gd name="adj2" fmla="val 87443"/>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唯一の状態を保持（スイッチング）する</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85786" y="1714488"/>
            <a:ext cx="7500990" cy="1428760"/>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dirty="0" smtClean="0">
                <a:solidFill>
                  <a:schemeClr val="tx1"/>
                </a:solidFill>
              </a:rPr>
              <a:t>時間軸に対するイベントによって状態を変化させるオブジェクトには、通知の受け口が必要。</a:t>
            </a:r>
            <a:endParaRPr kumimoji="1" lang="ja-JP" altLang="en-US" sz="2800" dirty="0">
              <a:solidFill>
                <a:schemeClr val="tx1"/>
              </a:solidFill>
            </a:endParaRPr>
          </a:p>
        </p:txBody>
      </p:sp>
      <p:sp>
        <p:nvSpPr>
          <p:cNvPr id="7" name="角丸四角形 6"/>
          <p:cNvSpPr/>
          <p:nvPr/>
        </p:nvSpPr>
        <p:spPr>
          <a:xfrm>
            <a:off x="785786" y="3214686"/>
            <a:ext cx="7500990" cy="1428760"/>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dirty="0" smtClean="0">
                <a:solidFill>
                  <a:schemeClr val="tx1"/>
                </a:solidFill>
              </a:rPr>
              <a:t>オブジェクトに対してイベントをどのように通知すればよいのか？</a:t>
            </a:r>
            <a:endParaRPr kumimoji="1" lang="ja-JP" altLang="en-US" sz="2800" dirty="0">
              <a:solidFill>
                <a:schemeClr val="tx1"/>
              </a:solidFill>
            </a:endParaRPr>
          </a:p>
        </p:txBody>
      </p:sp>
      <p:sp>
        <p:nvSpPr>
          <p:cNvPr id="8" name="テキスト ボックス 3"/>
          <p:cNvSpPr txBox="1">
            <a:spLocks noChangeArrowheads="1"/>
          </p:cNvSpPr>
          <p:nvPr/>
        </p:nvSpPr>
        <p:spPr bwMode="auto">
          <a:xfrm>
            <a:off x="6500793" y="4500570"/>
            <a:ext cx="2286049"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r>
              <a:rPr lang="ja-JP" altLang="en-US" sz="1200" dirty="0" smtClean="0"/>
              <a:t>ふむ。</a:t>
            </a:r>
            <a:r>
              <a:rPr lang="ja-JP" altLang="en-US" sz="1200" dirty="0"/>
              <a:t>　</a:t>
            </a:r>
          </a:p>
          <a:p>
            <a:r>
              <a:rPr lang="en-US" altLang="ja-JP" sz="1200" dirty="0"/>
              <a:t>  /</a:t>
            </a:r>
            <a:r>
              <a:rPr lang="ja-JP" altLang="en-US" sz="1200" dirty="0"/>
              <a:t>　 　 　  ∩ノ ⊃　　／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
        <p:nvSpPr>
          <p:cNvPr id="9" name="タイトル 1"/>
          <p:cNvSpPr txBox="1">
            <a:spLocks/>
          </p:cNvSpPr>
          <p:nvPr/>
        </p:nvSpPr>
        <p:spPr>
          <a:xfrm>
            <a:off x="642910" y="357166"/>
            <a:ext cx="7772400" cy="1357322"/>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7200" b="0" i="0" u="none" strike="noStrike" kern="0" cap="none" spc="0" normalizeH="0" baseline="0" noProof="0" dirty="0" smtClean="0">
                <a:ln>
                  <a:noFill/>
                </a:ln>
                <a:solidFill>
                  <a:schemeClr val="tx2"/>
                </a:solidFill>
                <a:effectLst/>
                <a:uLnTx/>
                <a:uFillTx/>
                <a:latin typeface="+mj-lt"/>
                <a:ea typeface="+mj-ea"/>
                <a:cs typeface="+mj-cs"/>
              </a:rPr>
              <a:t>本日のテーマ</a:t>
            </a:r>
            <a:endParaRPr kumimoji="1" lang="ja-JP" altLang="en-US" sz="7200" b="0"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2">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a:solidFill>
          <a:srgbClr val="FFDCB9">
            <a:alpha val="50000"/>
          </a:srgbClr>
        </a:solidFill>
        <a:ln>
          <a:solidFill>
            <a:schemeClr val="tx1"/>
          </a:solidFill>
        </a:ln>
      </a:spPr>
      <a:bodyPr rtlCol="0" anchor="ctr"/>
      <a:lstStyle>
        <a:defPP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スライドマスタN02</Template>
  <TotalTime>3615</TotalTime>
  <Words>1728</Words>
  <Application>Microsoft Office PowerPoint</Application>
  <PresentationFormat>画面に合わせる (4:3)</PresentationFormat>
  <Paragraphs>771</Paragraphs>
  <Slides>42</Slides>
  <Notes>4</Notes>
  <HiddenSlides>0</HiddenSlides>
  <MMClips>0</MMClips>
  <ScaleCrop>false</ScaleCrop>
  <HeadingPairs>
    <vt:vector size="4" baseType="variant">
      <vt:variant>
        <vt:lpstr>テーマ</vt:lpstr>
      </vt:variant>
      <vt:variant>
        <vt:i4>1</vt:i4>
      </vt:variant>
      <vt:variant>
        <vt:lpstr>スライド タイトル</vt:lpstr>
      </vt:variant>
      <vt:variant>
        <vt:i4>42</vt:i4>
      </vt:variant>
    </vt:vector>
  </HeadingPairs>
  <TitlesOfParts>
    <vt:vector size="43" baseType="lpstr">
      <vt:lpstr>スライドマスタN02</vt:lpstr>
      <vt:lpstr>匠の伝承ｗ</vt:lpstr>
      <vt:lpstr>スピーカー自己紹介</vt:lpstr>
      <vt:lpstr>前回までのおさらい</vt:lpstr>
      <vt:lpstr>スライド 4</vt:lpstr>
      <vt:lpstr>スライド 5</vt:lpstr>
      <vt:lpstr>イベントトレースと状態の関係</vt:lpstr>
      <vt:lpstr>状態遷移表</vt:lpstr>
      <vt:lpstr>ステートパターンの構成要素</vt:lpstr>
      <vt:lpstr>スライド 9</vt:lpstr>
      <vt:lpstr>クラスの考え方</vt:lpstr>
      <vt:lpstr>スライド 11</vt:lpstr>
      <vt:lpstr>クラスに「時間」の概念を追加する</vt:lpstr>
      <vt:lpstr>イベントの発行と受け口の考察</vt:lpstr>
      <vt:lpstr>事象（イベント）って？</vt:lpstr>
      <vt:lpstr>要素の考察</vt:lpstr>
      <vt:lpstr>オブザーバ（観察者） パターン</vt:lpstr>
      <vt:lpstr>通知情報の基底クラス</vt:lpstr>
      <vt:lpstr>観察者の基底クラス</vt:lpstr>
      <vt:lpstr>情報配信者の基底クラス</vt:lpstr>
      <vt:lpstr>スライド 20</vt:lpstr>
      <vt:lpstr>プログレスバーを動かしてみよう</vt:lpstr>
      <vt:lpstr>観察者(受取側)</vt:lpstr>
      <vt:lpstr>受取側の処理</vt:lpstr>
      <vt:lpstr>メッセージ配信側</vt:lpstr>
      <vt:lpstr>スライド 25</vt:lpstr>
      <vt:lpstr>DEMO1の大まかな構造</vt:lpstr>
      <vt:lpstr>Windowsメッセージでの通知</vt:lpstr>
      <vt:lpstr>Windowsメッセージ観察者クラス</vt:lpstr>
      <vt:lpstr>通知情報を変更しましょう</vt:lpstr>
      <vt:lpstr>コードの変更部分</vt:lpstr>
      <vt:lpstr>スライド 31</vt:lpstr>
      <vt:lpstr>DEMO2の大まかな構造</vt:lpstr>
      <vt:lpstr>まとめ</vt:lpstr>
      <vt:lpstr>ステートパターンはどうなった！？</vt:lpstr>
      <vt:lpstr>ファイルコピーの状態遷移表</vt:lpstr>
      <vt:lpstr>ファイルコピーのステートマシン化</vt:lpstr>
      <vt:lpstr>それぞれの状態別クラスを派生</vt:lpstr>
      <vt:lpstr>ステートマシンを実装</vt:lpstr>
      <vt:lpstr>スライド 39</vt:lpstr>
      <vt:lpstr>スライド 40</vt:lpstr>
      <vt:lpstr>スライド 41</vt:lpstr>
      <vt:lpstr>スライド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Santa</dc:creator>
  <cp:lastModifiedBy>Uchiyama</cp:lastModifiedBy>
  <cp:revision>321</cp:revision>
  <dcterms:created xsi:type="dcterms:W3CDTF">2008-02-08T04:02:17Z</dcterms:created>
  <dcterms:modified xsi:type="dcterms:W3CDTF">2008-11-17T11:27:41Z</dcterms:modified>
</cp:coreProperties>
</file>