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sldIdLst>
    <p:sldId id="256" r:id="rId2"/>
    <p:sldId id="277"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6" r:id="rId21"/>
    <p:sldId id="274" r:id="rId22"/>
    <p:sldId id="275" r:id="rId23"/>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5" d="100"/>
          <a:sy n="65" d="100"/>
        </p:scale>
        <p:origin x="-58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a:solidFill>
                  <a:schemeClr val="tx2"/>
                </a:solidFill>
                <a:ea typeface="ＭＳ Ｐゴシック" pitchFamily="50" charset="-128"/>
              </a:rPr>
              <a:t>福岡勉強会 </a:t>
            </a:r>
            <a:r>
              <a:rPr kumimoji="0" lang="en-US" altLang="ja-JP" sz="2300">
                <a:solidFill>
                  <a:schemeClr val="tx2"/>
                </a:solidFill>
                <a:ea typeface="ＭＳ Ｐゴシック" pitchFamily="50" charset="-128"/>
              </a:rPr>
              <a:t>#4</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r>
              <a:rPr lang="ja-JP" altLang="en-US" smtClean="0"/>
              <a:t>素人でもわかる</a:t>
            </a:r>
            <a:r>
              <a:rPr lang="en-US" altLang="ja-JP" smtClean="0"/>
              <a:t>Web</a:t>
            </a:r>
            <a:r>
              <a:rPr lang="ja-JP" altLang="en-US" smtClean="0"/>
              <a:t>標準</a:t>
            </a:r>
          </a:p>
        </p:txBody>
      </p:sp>
      <p:sp>
        <p:nvSpPr>
          <p:cNvPr id="2051" name="サブタイトル 3"/>
          <p:cNvSpPr>
            <a:spLocks noGrp="1"/>
          </p:cNvSpPr>
          <p:nvPr>
            <p:ph type="subTitle" idx="1"/>
          </p:nvPr>
        </p:nvSpPr>
        <p:spPr/>
        <p:txBody>
          <a:bodyPr/>
          <a:lstStyle/>
          <a:p>
            <a:r>
              <a:rPr lang="en-US" altLang="ja-JP" smtClean="0"/>
              <a:t>About “Web Standard”</a:t>
            </a:r>
            <a:br>
              <a:rPr lang="en-US" altLang="ja-JP" smtClean="0"/>
            </a:br>
            <a:r>
              <a:rPr lang="en-US" altLang="ja-JP" smtClean="0"/>
              <a:t> for down to laymen.</a:t>
            </a:r>
            <a:endParaRPr lang="ja-JP" alt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en-US" altLang="ja-JP" smtClean="0"/>
              <a:t>Web</a:t>
            </a:r>
            <a:r>
              <a:rPr lang="ja-JP" altLang="en-US" smtClean="0"/>
              <a:t>標準とは何か③</a:t>
            </a:r>
          </a:p>
        </p:txBody>
      </p:sp>
      <p:sp>
        <p:nvSpPr>
          <p:cNvPr id="11267" name="テキスト プレースホルダ 2"/>
          <p:cNvSpPr>
            <a:spLocks noGrp="1"/>
          </p:cNvSpPr>
          <p:nvPr>
            <p:ph type="body" idx="1"/>
          </p:nvPr>
        </p:nvSpPr>
        <p:spPr/>
        <p:txBody>
          <a:bodyPr/>
          <a:lstStyle/>
          <a:p>
            <a:r>
              <a:rPr lang="ja-JP" altLang="en-US" smtClean="0"/>
              <a:t>少なくとも「見せる」ことを目的としたウェブサイトのほとんどはウェブ標準に準拠するようになっていった。</a:t>
            </a:r>
          </a:p>
          <a:p>
            <a:r>
              <a:rPr lang="ja-JP" altLang="en-US" smtClean="0"/>
              <a:t>しかし、「使わせる」ことを目的としたウェブサイト、すなわちウェブアプリケーションのほとんどはウェブ標準に準拠しないまま放置されている。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en-US" altLang="ja-JP" smtClean="0"/>
              <a:t>Web</a:t>
            </a:r>
            <a:r>
              <a:rPr lang="ja-JP" altLang="en-US" smtClean="0"/>
              <a:t>標準とは何か④</a:t>
            </a:r>
          </a:p>
        </p:txBody>
      </p:sp>
      <p:sp>
        <p:nvSpPr>
          <p:cNvPr id="12291" name="テキスト プレースホルダ 2"/>
          <p:cNvSpPr>
            <a:spLocks noGrp="1"/>
          </p:cNvSpPr>
          <p:nvPr>
            <p:ph type="body" idx="1"/>
          </p:nvPr>
        </p:nvSpPr>
        <p:spPr/>
        <p:txBody>
          <a:bodyPr/>
          <a:lstStyle/>
          <a:p>
            <a:r>
              <a:rPr lang="ja-JP" altLang="en-US" smtClean="0"/>
              <a:t>理由は複数考えられる。</a:t>
            </a:r>
            <a:endParaRPr lang="en-US" altLang="ja-JP" smtClean="0"/>
          </a:p>
          <a:p>
            <a:r>
              <a:rPr lang="ja-JP" altLang="en-US" smtClean="0"/>
              <a:t>このうち、</a:t>
            </a:r>
            <a:r>
              <a:rPr lang="en-US" altLang="ja-JP" smtClean="0"/>
              <a:t>HTML</a:t>
            </a:r>
            <a:r>
              <a:rPr lang="ja-JP" altLang="en-US" smtClean="0"/>
              <a:t>を十分に習得したプログラマが少ないことが最大の理由。</a:t>
            </a:r>
          </a:p>
          <a:p>
            <a:r>
              <a:rPr lang="ja-JP" altLang="en-US" smtClean="0"/>
              <a:t>さらに、</a:t>
            </a:r>
            <a:r>
              <a:rPr lang="en-US" altLang="ja-JP" smtClean="0"/>
              <a:t>HTML</a:t>
            </a:r>
            <a:r>
              <a:rPr lang="ja-JP" altLang="en-US" smtClean="0"/>
              <a:t>の作成は比較的経験の浅いプログラマに任されることが多い。</a:t>
            </a:r>
            <a:endParaRPr lang="en-US" altLang="ja-JP" smtClean="0"/>
          </a:p>
          <a:p>
            <a:r>
              <a:rPr lang="ja-JP" altLang="en-US" smtClean="0"/>
              <a:t>結果、なおさら</a:t>
            </a:r>
            <a:r>
              <a:rPr lang="en-US" altLang="ja-JP" smtClean="0"/>
              <a:t>HTML</a:t>
            </a:r>
            <a:r>
              <a:rPr lang="ja-JP" altLang="en-US" smtClean="0"/>
              <a:t>が汚くなる。</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とは何か①</a:t>
            </a:r>
          </a:p>
        </p:txBody>
      </p:sp>
      <p:sp>
        <p:nvSpPr>
          <p:cNvPr id="13315" name="テキスト プレースホルダ 2"/>
          <p:cNvSpPr>
            <a:spLocks noGrp="1"/>
          </p:cNvSpPr>
          <p:nvPr>
            <p:ph type="body" idx="1"/>
          </p:nvPr>
        </p:nvSpPr>
        <p:spPr/>
        <p:txBody>
          <a:bodyPr/>
          <a:lstStyle/>
          <a:p>
            <a:r>
              <a:rPr lang="ja-JP" altLang="en-US" smtClean="0"/>
              <a:t>きれいな</a:t>
            </a:r>
            <a:r>
              <a:rPr lang="en-US" altLang="ja-JP" smtClean="0"/>
              <a:t>HTML</a:t>
            </a:r>
            <a:r>
              <a:rPr lang="ja-JP" altLang="en-US" smtClean="0"/>
              <a:t>の基準は人によって違う。</a:t>
            </a:r>
            <a:endParaRPr lang="en-US" altLang="ja-JP" smtClean="0"/>
          </a:p>
          <a:p>
            <a:r>
              <a:rPr lang="ja-JP" altLang="en-US" smtClean="0"/>
              <a:t>また、それによる論争もしばしば起きる。</a:t>
            </a:r>
          </a:p>
          <a:p>
            <a:r>
              <a:rPr lang="ja-JP" altLang="en-US" smtClean="0"/>
              <a:t>よって、私なりの基準で解説する。</a:t>
            </a:r>
            <a:endParaRPr lang="en-US" altLang="ja-JP"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とは何か②</a:t>
            </a:r>
          </a:p>
        </p:txBody>
      </p:sp>
      <p:sp>
        <p:nvSpPr>
          <p:cNvPr id="14339" name="テキスト プレースホルダ 2"/>
          <p:cNvSpPr>
            <a:spLocks noGrp="1"/>
          </p:cNvSpPr>
          <p:nvPr>
            <p:ph type="body" idx="1"/>
          </p:nvPr>
        </p:nvSpPr>
        <p:spPr/>
        <p:txBody>
          <a:bodyPr/>
          <a:lstStyle/>
          <a:p>
            <a:r>
              <a:rPr lang="ja-JP" altLang="en-US" smtClean="0"/>
              <a:t>マークアップ言語は</a:t>
            </a:r>
            <a:r>
              <a:rPr lang="en-US" altLang="ja-JP" smtClean="0"/>
              <a:t>XHTML</a:t>
            </a:r>
            <a:r>
              <a:rPr lang="ja-JP" altLang="en-US" smtClean="0"/>
              <a:t>を使用。</a:t>
            </a:r>
          </a:p>
          <a:p>
            <a:r>
              <a:rPr lang="en-US" altLang="ja-JP" smtClean="0"/>
              <a:t>XHTML</a:t>
            </a:r>
            <a:r>
              <a:rPr lang="ja-JP" altLang="en-US" smtClean="0"/>
              <a:t>は</a:t>
            </a:r>
            <a:r>
              <a:rPr lang="en-US" altLang="ja-JP" smtClean="0"/>
              <a:t>HTML</a:t>
            </a:r>
            <a:r>
              <a:rPr lang="ja-JP" altLang="en-US" smtClean="0"/>
              <a:t>に比べて文法のぶれが少ない</a:t>
            </a:r>
            <a:endParaRPr lang="en-US" altLang="ja-JP" smtClean="0"/>
          </a:p>
          <a:p>
            <a:pPr lvl="1"/>
            <a:r>
              <a:rPr lang="en-US" altLang="ja-JP" smtClean="0"/>
              <a:t>HTML</a:t>
            </a:r>
            <a:r>
              <a:rPr lang="ja-JP" altLang="en-US" smtClean="0"/>
              <a:t>よりも少しだけきれいになる。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とは何か③</a:t>
            </a:r>
          </a:p>
        </p:txBody>
      </p:sp>
      <p:sp>
        <p:nvSpPr>
          <p:cNvPr id="15363" name="テキスト プレースホルダ 2"/>
          <p:cNvSpPr>
            <a:spLocks noGrp="1"/>
          </p:cNvSpPr>
          <p:nvPr>
            <p:ph type="body" idx="1"/>
          </p:nvPr>
        </p:nvSpPr>
        <p:spPr/>
        <p:txBody>
          <a:bodyPr/>
          <a:lstStyle/>
          <a:p>
            <a:r>
              <a:rPr lang="ja-JP" altLang="en-US" smtClean="0"/>
              <a:t>装飾には</a:t>
            </a:r>
            <a:r>
              <a:rPr lang="en-US" altLang="ja-JP" smtClean="0"/>
              <a:t>CSS</a:t>
            </a:r>
            <a:r>
              <a:rPr lang="ja-JP" altLang="en-US" smtClean="0"/>
              <a:t>を使用。</a:t>
            </a:r>
            <a:endParaRPr lang="en-US" altLang="ja-JP" smtClean="0"/>
          </a:p>
          <a:p>
            <a:r>
              <a:rPr lang="ja-JP" altLang="en-US" smtClean="0"/>
              <a:t>装飾用の要素や属性は一切使用しない。</a:t>
            </a:r>
          </a:p>
          <a:p>
            <a:r>
              <a:rPr lang="en-US" altLang="ja-JP" smtClean="0"/>
              <a:t>CSS</a:t>
            </a:r>
            <a:r>
              <a:rPr lang="ja-JP" altLang="en-US" smtClean="0"/>
              <a:t>は別ファイルに記述し、</a:t>
            </a:r>
            <a:r>
              <a:rPr lang="en-US" altLang="ja-JP" smtClean="0"/>
              <a:t>link</a:t>
            </a:r>
            <a:r>
              <a:rPr lang="ja-JP" altLang="en-US" smtClean="0"/>
              <a:t>要素で呼び出す。</a:t>
            </a:r>
          </a:p>
          <a:p>
            <a:r>
              <a:rPr lang="ja-JP" altLang="en-US" smtClean="0"/>
              <a:t>クラスの名前は意味や用法でつける。</a:t>
            </a:r>
            <a:endParaRPr lang="en-US" altLang="ja-JP" smtClean="0"/>
          </a:p>
          <a:p>
            <a:pPr lvl="1"/>
            <a:r>
              <a:rPr lang="ja-JP" altLang="en-US" smtClean="0"/>
              <a:t>特に</a:t>
            </a:r>
            <a:r>
              <a:rPr lang="en-US" altLang="ja-JP" smtClean="0"/>
              <a:t>red</a:t>
            </a:r>
            <a:r>
              <a:rPr lang="ja-JP" altLang="en-US" smtClean="0"/>
              <a:t>や</a:t>
            </a:r>
            <a:r>
              <a:rPr lang="en-US" altLang="ja-JP" smtClean="0"/>
              <a:t>center</a:t>
            </a:r>
            <a:r>
              <a:rPr lang="ja-JP" altLang="en-US" smtClean="0"/>
              <a:t>などは自重する。</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とは何か④</a:t>
            </a:r>
          </a:p>
        </p:txBody>
      </p:sp>
      <p:sp>
        <p:nvSpPr>
          <p:cNvPr id="16387" name="テキスト プレースホルダ 2"/>
          <p:cNvSpPr>
            <a:spLocks noGrp="1"/>
          </p:cNvSpPr>
          <p:nvPr>
            <p:ph type="body" idx="1"/>
          </p:nvPr>
        </p:nvSpPr>
        <p:spPr/>
        <p:txBody>
          <a:bodyPr/>
          <a:lstStyle/>
          <a:p>
            <a:r>
              <a:rPr lang="ja-JP" altLang="en-US" smtClean="0"/>
              <a:t>ある程度のまとまりごとに</a:t>
            </a:r>
            <a:r>
              <a:rPr lang="en-US" altLang="ja-JP" smtClean="0"/>
              <a:t>div</a:t>
            </a:r>
            <a:r>
              <a:rPr lang="ja-JP" altLang="en-US" smtClean="0"/>
              <a:t>タグで区切る。</a:t>
            </a:r>
          </a:p>
          <a:p>
            <a:r>
              <a:rPr lang="ja-JP" altLang="en-US" smtClean="0"/>
              <a:t>統一性をもたせつつ、深くなりすぎないようにするのがこつ。</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とは何か⑤</a:t>
            </a:r>
          </a:p>
        </p:txBody>
      </p:sp>
      <p:sp>
        <p:nvSpPr>
          <p:cNvPr id="17411" name="テキスト プレースホルダ 2"/>
          <p:cNvSpPr>
            <a:spLocks noGrp="1"/>
          </p:cNvSpPr>
          <p:nvPr>
            <p:ph type="body" idx="1"/>
          </p:nvPr>
        </p:nvSpPr>
        <p:spPr/>
        <p:txBody>
          <a:bodyPr/>
          <a:lstStyle/>
          <a:p>
            <a:r>
              <a:rPr lang="ja-JP" altLang="en-US" smtClean="0"/>
              <a:t>テーブルはなるべく使わない。</a:t>
            </a:r>
          </a:p>
          <a:p>
            <a:r>
              <a:rPr lang="ja-JP" altLang="en-US" smtClean="0"/>
              <a:t>テーブルでしかできないのは複数列の表だけ。</a:t>
            </a:r>
            <a:endParaRPr lang="en-US" altLang="ja-JP" smtClean="0"/>
          </a:p>
          <a:p>
            <a:pPr lvl="1"/>
            <a:r>
              <a:rPr lang="ja-JP" altLang="en-US" smtClean="0"/>
              <a:t>一対一の表は定義リストで代用。</a:t>
            </a:r>
            <a:endParaRPr lang="en-US" altLang="ja-JP" smtClean="0"/>
          </a:p>
          <a:p>
            <a:pPr lvl="1"/>
            <a:r>
              <a:rPr lang="ja-JP" altLang="en-US" smtClean="0"/>
              <a:t>レイアウトはスタイルシートで代用。</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とは何か⑥</a:t>
            </a:r>
          </a:p>
        </p:txBody>
      </p:sp>
      <p:sp>
        <p:nvSpPr>
          <p:cNvPr id="18435" name="テキスト プレースホルダ 2"/>
          <p:cNvSpPr>
            <a:spLocks noGrp="1"/>
          </p:cNvSpPr>
          <p:nvPr>
            <p:ph type="body" idx="1"/>
          </p:nvPr>
        </p:nvSpPr>
        <p:spPr/>
        <p:txBody>
          <a:bodyPr/>
          <a:lstStyle/>
          <a:p>
            <a:r>
              <a:rPr lang="ja-JP" altLang="en-US" smtClean="0"/>
              <a:t>タグが深くなりすぎないようにする。</a:t>
            </a:r>
          </a:p>
          <a:p>
            <a:r>
              <a:rPr lang="ja-JP" altLang="en-US" smtClean="0"/>
              <a:t>タグの深さは表示速度やソースの読みやすさに影響する。</a:t>
            </a:r>
          </a:p>
          <a:p>
            <a:r>
              <a:rPr lang="ja-JP" altLang="en-US" smtClean="0"/>
              <a:t>とくに後者は</a:t>
            </a:r>
            <a:r>
              <a:rPr lang="en-US" altLang="ja-JP" smtClean="0"/>
              <a:t>2</a:t>
            </a:r>
            <a:r>
              <a:rPr lang="ja-JP" altLang="en-US" smtClean="0"/>
              <a:t>乗に比例するほど深刻。</a:t>
            </a:r>
          </a:p>
          <a:p>
            <a:r>
              <a:rPr lang="ja-JP" altLang="en-US" smtClean="0"/>
              <a:t>テーブルを</a:t>
            </a:r>
            <a:r>
              <a:rPr lang="en-US" altLang="ja-JP" smtClean="0"/>
              <a:t>div</a:t>
            </a:r>
            <a:r>
              <a:rPr lang="ja-JP" altLang="en-US" smtClean="0"/>
              <a:t>に置き換えれば</a:t>
            </a:r>
            <a:r>
              <a:rPr lang="en-US" altLang="ja-JP" smtClean="0"/>
              <a:t>1</a:t>
            </a:r>
            <a:r>
              <a:rPr lang="ja-JP" altLang="en-US" smtClean="0"/>
              <a:t>～</a:t>
            </a:r>
            <a:r>
              <a:rPr lang="en-US" altLang="ja-JP" smtClean="0"/>
              <a:t>2</a:t>
            </a:r>
            <a:r>
              <a:rPr lang="ja-JP" altLang="en-US" smtClean="0"/>
              <a:t>段ずつ減らせる。</a:t>
            </a:r>
            <a:endParaRPr lang="en-US" altLang="ja-JP" smtClean="0"/>
          </a:p>
          <a:p>
            <a:r>
              <a:rPr lang="ja-JP" altLang="en-US" smtClean="0"/>
              <a:t>ただし、深さあたりの読みづらさは同じ。</a:t>
            </a:r>
            <a:endParaRPr lang="en-US" altLang="ja-JP"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ja-JP" altLang="en-US" smtClean="0"/>
              <a:t>きれいな</a:t>
            </a:r>
            <a:r>
              <a:rPr lang="en-US" altLang="ja-JP" smtClean="0"/>
              <a:t>HTML</a:t>
            </a:r>
            <a:r>
              <a:rPr lang="ja-JP" altLang="en-US" smtClean="0"/>
              <a:t>とは何か⑥</a:t>
            </a:r>
          </a:p>
        </p:txBody>
      </p:sp>
      <p:sp>
        <p:nvSpPr>
          <p:cNvPr id="19459" name="テキスト プレースホルダ 2"/>
          <p:cNvSpPr>
            <a:spLocks noGrp="1"/>
          </p:cNvSpPr>
          <p:nvPr>
            <p:ph type="body" idx="1"/>
          </p:nvPr>
        </p:nvSpPr>
        <p:spPr/>
        <p:txBody>
          <a:bodyPr/>
          <a:lstStyle/>
          <a:p>
            <a:r>
              <a:rPr lang="ja-JP" altLang="en-US" smtClean="0"/>
              <a:t>テキストのみを抜き出しても意味が通るようにする。</a:t>
            </a:r>
          </a:p>
          <a:p>
            <a:r>
              <a:rPr lang="ja-JP" altLang="en-US" smtClean="0"/>
              <a:t>全選択し、テキストエディタに貼り付けて読む。</a:t>
            </a:r>
            <a:endParaRPr lang="en-US" altLang="ja-JP"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en-US" altLang="ja-JP" smtClean="0"/>
              <a:t>HTML</a:t>
            </a:r>
            <a:r>
              <a:rPr lang="ja-JP" altLang="en-US" smtClean="0"/>
              <a:t>を書く環境について①</a:t>
            </a:r>
          </a:p>
        </p:txBody>
      </p:sp>
      <p:sp>
        <p:nvSpPr>
          <p:cNvPr id="20483" name="テキスト プレースホルダ 2"/>
          <p:cNvSpPr>
            <a:spLocks noGrp="1"/>
          </p:cNvSpPr>
          <p:nvPr>
            <p:ph type="body" idx="1"/>
          </p:nvPr>
        </p:nvSpPr>
        <p:spPr/>
        <p:txBody>
          <a:bodyPr/>
          <a:lstStyle/>
          <a:p>
            <a:r>
              <a:rPr lang="en-US" altLang="ja-JP" smtClean="0"/>
              <a:t>HTML</a:t>
            </a:r>
            <a:r>
              <a:rPr lang="ja-JP" altLang="en-US" smtClean="0"/>
              <a:t>エディタには高価なものから無料のものまで結構な種類がある。</a:t>
            </a:r>
            <a:endParaRPr lang="en-US" altLang="ja-JP" smtClean="0"/>
          </a:p>
          <a:p>
            <a:pPr lvl="1"/>
            <a:r>
              <a:rPr lang="ja-JP" altLang="en-US" smtClean="0"/>
              <a:t>品質は結構値段に比例する。</a:t>
            </a:r>
          </a:p>
          <a:p>
            <a:r>
              <a:rPr lang="ja-JP" altLang="en-US" smtClean="0"/>
              <a:t>一番おすすめなのは、</a:t>
            </a:r>
            <a:r>
              <a:rPr lang="en-US" altLang="ja-JP" smtClean="0"/>
              <a:t>Dreamweaver</a:t>
            </a:r>
            <a:r>
              <a:rPr lang="ja-JP" altLang="en-US" smtClean="0"/>
              <a:t>。</a:t>
            </a:r>
          </a:p>
          <a:p>
            <a:pPr lvl="1"/>
            <a:r>
              <a:rPr lang="ja-JP" altLang="en-US" smtClean="0"/>
              <a:t>ほぼすべての機能で十分な性能がある。</a:t>
            </a:r>
            <a:endParaRPr lang="en-US" altLang="ja-JP" smtClean="0"/>
          </a:p>
          <a:p>
            <a:pPr lvl="1"/>
            <a:r>
              <a:rPr lang="ja-JP" altLang="en-US" smtClean="0"/>
              <a:t>テンプレート機能が便利。</a:t>
            </a:r>
          </a:p>
          <a:p>
            <a:r>
              <a:rPr lang="ja-JP" altLang="en-US" smtClean="0"/>
              <a:t>しかし高価。</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mtClean="0"/>
              <a:t>自己紹介</a:t>
            </a:r>
            <a:r>
              <a:rPr lang="en-US" altLang="ja-JP" smtClean="0"/>
              <a:t>/About me</a:t>
            </a:r>
            <a:endParaRPr lang="ja-JP" altLang="en-US" smtClean="0"/>
          </a:p>
        </p:txBody>
      </p:sp>
      <p:sp>
        <p:nvSpPr>
          <p:cNvPr id="3" name="テキスト プレースホルダ 2"/>
          <p:cNvSpPr>
            <a:spLocks noGrp="1"/>
          </p:cNvSpPr>
          <p:nvPr>
            <p:ph type="body" idx="1"/>
          </p:nvPr>
        </p:nvSpPr>
        <p:spPr/>
        <p:txBody>
          <a:bodyPr rtlCol="0">
            <a:normAutofit/>
          </a:bodyPr>
          <a:lstStyle/>
          <a:p>
            <a:pPr fontAlgn="auto">
              <a:spcAft>
                <a:spcPts val="0"/>
              </a:spcAft>
              <a:buFont typeface="Arial" pitchFamily="34" charset="0"/>
              <a:buChar char="•"/>
              <a:defRPr/>
            </a:pPr>
            <a:r>
              <a:rPr lang="ja-JP" altLang="en-US" dirty="0" smtClean="0"/>
              <a:t>普通の</a:t>
            </a:r>
            <a:r>
              <a:rPr lang="ja-JP" altLang="en-US" strike="sngStrike" dirty="0" smtClean="0"/>
              <a:t>魔法使い</a:t>
            </a:r>
            <a:r>
              <a:rPr lang="ja-JP" altLang="en-US" dirty="0" smtClean="0"/>
              <a:t>プログラマです。</a:t>
            </a:r>
            <a:endParaRPr lang="en-US" altLang="ja-JP" dirty="0" smtClean="0"/>
          </a:p>
          <a:p>
            <a:pPr fontAlgn="auto">
              <a:spcAft>
                <a:spcPts val="0"/>
              </a:spcAft>
              <a:buFont typeface="Arial" pitchFamily="34" charset="0"/>
              <a:buChar char="•"/>
              <a:defRPr/>
            </a:pPr>
            <a:r>
              <a:rPr lang="ja-JP" altLang="en-US" dirty="0" smtClean="0"/>
              <a:t>出生は熊本、出身は鹿児島です。</a:t>
            </a:r>
            <a:endParaRPr lang="en-US" altLang="ja-JP" dirty="0" smtClean="0"/>
          </a:p>
          <a:p>
            <a:pPr fontAlgn="auto">
              <a:spcAft>
                <a:spcPts val="0"/>
              </a:spcAft>
              <a:buFont typeface="Arial" pitchFamily="34" charset="0"/>
              <a:buChar char="•"/>
              <a:defRPr/>
            </a:pPr>
            <a:r>
              <a:rPr lang="ja-JP" altLang="en-US" dirty="0" smtClean="0"/>
              <a:t>現在は</a:t>
            </a:r>
            <a:r>
              <a:rPr lang="en-US" altLang="ja-JP" dirty="0" smtClean="0"/>
              <a:t>F</a:t>
            </a:r>
            <a:r>
              <a:rPr lang="ja-JP" altLang="en-US" dirty="0" smtClean="0"/>
              <a:t>県</a:t>
            </a:r>
            <a:r>
              <a:rPr lang="en-US" altLang="ja-JP" dirty="0" smtClean="0"/>
              <a:t>F</a:t>
            </a:r>
            <a:r>
              <a:rPr lang="ja-JP" altLang="en-US" dirty="0" smtClean="0"/>
              <a:t>市</a:t>
            </a:r>
            <a:r>
              <a:rPr lang="en-US" altLang="ja-JP" dirty="0" smtClean="0"/>
              <a:t>H</a:t>
            </a:r>
            <a:r>
              <a:rPr lang="ja-JP" altLang="en-US" dirty="0" smtClean="0"/>
              <a:t>区に住んでいます。</a:t>
            </a:r>
            <a:endParaRPr lang="en-US" altLang="ja-JP" dirty="0" smtClean="0"/>
          </a:p>
          <a:p>
            <a:pPr fontAlgn="auto">
              <a:spcAft>
                <a:spcPts val="0"/>
              </a:spcAft>
              <a:buFont typeface="Arial" pitchFamily="34" charset="0"/>
              <a:buChar char="•"/>
              <a:defRPr/>
            </a:pPr>
            <a:r>
              <a:rPr lang="ja-JP" altLang="en-US" dirty="0" smtClean="0"/>
              <a:t>来年からしばらくは長期出張で他県にいる予定です。</a:t>
            </a:r>
            <a:endParaRPr lang="en-US" altLang="ja-JP" dirty="0" smtClean="0"/>
          </a:p>
          <a:p>
            <a:pPr fontAlgn="auto">
              <a:spcAft>
                <a:spcPts val="0"/>
              </a:spcAft>
              <a:buFont typeface="Arial" pitchFamily="34" charset="0"/>
              <a:buChar char="•"/>
              <a:defRPr/>
            </a:pPr>
            <a:r>
              <a:rPr lang="ja-JP" altLang="en-US" dirty="0" smtClean="0"/>
              <a:t>鉄道・写真・音楽・東方あたりが趣味です。</a:t>
            </a:r>
            <a:endParaRPr lang="en-US" altLang="ja-JP" dirty="0" smtClean="0"/>
          </a:p>
          <a:p>
            <a:pPr fontAlgn="auto">
              <a:spcAft>
                <a:spcPts val="0"/>
              </a:spcAft>
              <a:buFont typeface="Arial" pitchFamily="34" charset="0"/>
              <a:buChar char="•"/>
              <a:defRPr/>
            </a:pPr>
            <a:r>
              <a:rPr lang="ja-JP" altLang="en-US" dirty="0" smtClean="0"/>
              <a:t>東方で一番好きな曲は幽霊楽団、一番好きなキャラは萃香です。</a:t>
            </a:r>
            <a:endParaRPr lang="en-US" altLang="ja-JP"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r>
              <a:rPr lang="en-US" altLang="ja-JP" smtClean="0"/>
              <a:t>HTML</a:t>
            </a:r>
            <a:r>
              <a:rPr lang="ja-JP" altLang="en-US" smtClean="0"/>
              <a:t>を書く環境について②</a:t>
            </a:r>
          </a:p>
        </p:txBody>
      </p:sp>
      <p:sp>
        <p:nvSpPr>
          <p:cNvPr id="3" name="テキスト プレースホルダ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ja-JP" altLang="en-US" dirty="0" smtClean="0"/>
              <a:t>次点でおすすめなのが、</a:t>
            </a:r>
            <a:r>
              <a:rPr lang="en-US" altLang="ja-JP" dirty="0" smtClean="0"/>
              <a:t>Microsoft</a:t>
            </a:r>
            <a:r>
              <a:rPr lang="ja-JP" altLang="en-US" dirty="0" smtClean="0"/>
              <a:t>の</a:t>
            </a:r>
            <a:r>
              <a:rPr lang="en-US" altLang="ja-JP" dirty="0" smtClean="0"/>
              <a:t>Visual Studio</a:t>
            </a:r>
            <a:r>
              <a:rPr lang="ja-JP" altLang="en-US" dirty="0" smtClean="0"/>
              <a:t>（に付属しているエディタ）。</a:t>
            </a:r>
          </a:p>
          <a:p>
            <a:pPr fontAlgn="auto">
              <a:spcAft>
                <a:spcPts val="0"/>
              </a:spcAft>
              <a:buFont typeface="Arial" pitchFamily="34" charset="0"/>
              <a:buChar char="•"/>
              <a:defRPr/>
            </a:pPr>
            <a:r>
              <a:rPr lang="ja-JP" altLang="en-US" dirty="0" smtClean="0"/>
              <a:t>機能的には</a:t>
            </a:r>
            <a:r>
              <a:rPr lang="en-US" altLang="ja-JP" dirty="0" smtClean="0"/>
              <a:t>Dreamweaver</a:t>
            </a:r>
            <a:r>
              <a:rPr lang="ja-JP" altLang="en-US" dirty="0" smtClean="0"/>
              <a:t>に劣るが、十分な性能。</a:t>
            </a:r>
          </a:p>
          <a:p>
            <a:pPr fontAlgn="auto">
              <a:spcAft>
                <a:spcPts val="0"/>
              </a:spcAft>
              <a:buFont typeface="Arial" pitchFamily="34" charset="0"/>
              <a:buChar char="•"/>
              <a:defRPr/>
            </a:pPr>
            <a:r>
              <a:rPr lang="ja-JP" altLang="en-US" dirty="0" smtClean="0"/>
              <a:t>無料版の</a:t>
            </a:r>
            <a:r>
              <a:rPr lang="en-US" altLang="ja-JP" dirty="0" smtClean="0"/>
              <a:t>Visual Web Developer Express Edition</a:t>
            </a:r>
            <a:r>
              <a:rPr lang="ja-JP" altLang="en-US" dirty="0" smtClean="0"/>
              <a:t>もある。</a:t>
            </a:r>
          </a:p>
          <a:p>
            <a:pPr fontAlgn="auto">
              <a:spcAft>
                <a:spcPts val="0"/>
              </a:spcAft>
              <a:buFont typeface="Arial" pitchFamily="34" charset="0"/>
              <a:buChar char="•"/>
              <a:defRPr/>
            </a:pPr>
            <a:r>
              <a:rPr lang="ja-JP" altLang="en-US" dirty="0" smtClean="0"/>
              <a:t>学生または教育関係者は</a:t>
            </a:r>
            <a:r>
              <a:rPr lang="en-US" altLang="ja-JP" dirty="0" smtClean="0"/>
              <a:t>Standard Edition</a:t>
            </a:r>
            <a:r>
              <a:rPr lang="ja-JP" altLang="en-US" dirty="0" smtClean="0"/>
              <a:t>と同機能の</a:t>
            </a:r>
            <a:r>
              <a:rPr lang="en-US" altLang="ja-JP" dirty="0" smtClean="0"/>
              <a:t>Academic Edition</a:t>
            </a:r>
            <a:r>
              <a:rPr lang="ja-JP" altLang="en-US" dirty="0" smtClean="0"/>
              <a:t>を約</a:t>
            </a:r>
            <a:r>
              <a:rPr lang="en-US" altLang="ja-JP" dirty="0" smtClean="0"/>
              <a:t>8</a:t>
            </a:r>
            <a:r>
              <a:rPr lang="ja-JP" altLang="en-US" dirty="0" smtClean="0"/>
              <a:t>割引の</a:t>
            </a:r>
            <a:r>
              <a:rPr lang="en-US" altLang="ja-JP" dirty="0" smtClean="0"/>
              <a:t>5000</a:t>
            </a:r>
            <a:r>
              <a:rPr lang="ja-JP" altLang="en-US" dirty="0" smtClean="0"/>
              <a:t>円で購入できる。</a:t>
            </a:r>
            <a:endParaRPr lang="en-US" altLang="ja-JP" dirty="0" smtClean="0"/>
          </a:p>
          <a:p>
            <a:pPr fontAlgn="auto">
              <a:spcAft>
                <a:spcPts val="0"/>
              </a:spcAft>
              <a:buFont typeface="Arial" pitchFamily="34" charset="0"/>
              <a:buChar char="•"/>
              <a:defRPr/>
            </a:pPr>
            <a:r>
              <a:rPr lang="en-US" altLang="ja-JP" dirty="0" smtClean="0"/>
              <a:t>VS2008</a:t>
            </a:r>
            <a:r>
              <a:rPr lang="ja-JP" altLang="en-US" dirty="0" smtClean="0"/>
              <a:t>は</a:t>
            </a:r>
            <a:r>
              <a:rPr lang="en-US" altLang="ja-JP" dirty="0" smtClean="0"/>
              <a:t>HTML</a:t>
            </a:r>
            <a:r>
              <a:rPr lang="ja-JP" altLang="en-US" dirty="0" smtClean="0"/>
              <a:t>エディタの改善点が多い。</a:t>
            </a:r>
          </a:p>
          <a:p>
            <a:pPr fontAlgn="auto">
              <a:spcAft>
                <a:spcPts val="0"/>
              </a:spcAft>
              <a:buFont typeface="Arial" pitchFamily="34" charset="0"/>
              <a:buChar char="•"/>
              <a:defRPr/>
            </a:pPr>
            <a:endParaRPr lang="ja-JP" alt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en-US" altLang="ja-JP" smtClean="0"/>
              <a:t>HTML</a:t>
            </a:r>
            <a:r>
              <a:rPr lang="ja-JP" altLang="en-US" smtClean="0"/>
              <a:t>の表示確認について</a:t>
            </a:r>
          </a:p>
        </p:txBody>
      </p:sp>
      <p:sp>
        <p:nvSpPr>
          <p:cNvPr id="22531" name="テキスト プレースホルダ 2"/>
          <p:cNvSpPr>
            <a:spLocks noGrp="1"/>
          </p:cNvSpPr>
          <p:nvPr>
            <p:ph type="body" idx="1"/>
          </p:nvPr>
        </p:nvSpPr>
        <p:spPr/>
        <p:txBody>
          <a:bodyPr/>
          <a:lstStyle/>
          <a:p>
            <a:r>
              <a:rPr lang="en-US" altLang="ja-JP" smtClean="0"/>
              <a:t>Internet Explorer</a:t>
            </a:r>
            <a:r>
              <a:rPr lang="ja-JP" altLang="en-US" smtClean="0"/>
              <a:t>の</a:t>
            </a:r>
            <a:r>
              <a:rPr lang="en-US" altLang="ja-JP" smtClean="0"/>
              <a:t>6</a:t>
            </a:r>
            <a:r>
              <a:rPr lang="ja-JP" altLang="en-US" smtClean="0"/>
              <a:t>と</a:t>
            </a:r>
            <a:r>
              <a:rPr lang="en-US" altLang="ja-JP" smtClean="0"/>
              <a:t>7 </a:t>
            </a:r>
          </a:p>
          <a:p>
            <a:r>
              <a:rPr lang="en-US" altLang="ja-JP" smtClean="0"/>
              <a:t>Firefox</a:t>
            </a:r>
            <a:r>
              <a:rPr lang="ja-JP" altLang="en-US" smtClean="0"/>
              <a:t>の最新版</a:t>
            </a:r>
            <a:endParaRPr lang="en-US" altLang="ja-JP" smtClean="0"/>
          </a:p>
          <a:p>
            <a:r>
              <a:rPr lang="en-US" altLang="ja-JP" smtClean="0"/>
              <a:t>Opera</a:t>
            </a:r>
            <a:r>
              <a:rPr lang="ja-JP" altLang="en-US" smtClean="0"/>
              <a:t>の最新版</a:t>
            </a:r>
            <a:endParaRPr lang="en-US" altLang="ja-JP" smtClean="0"/>
          </a:p>
          <a:p>
            <a:r>
              <a:rPr lang="en-US" altLang="ja-JP" smtClean="0"/>
              <a:t>Safari</a:t>
            </a:r>
            <a:r>
              <a:rPr lang="ja-JP" altLang="en-US" smtClean="0"/>
              <a:t>の最新版</a:t>
            </a:r>
            <a:endParaRPr lang="en-US" altLang="ja-JP"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mtClean="0"/>
              <a:t>最後に</a:t>
            </a:r>
          </a:p>
        </p:txBody>
      </p:sp>
      <p:sp>
        <p:nvSpPr>
          <p:cNvPr id="23555" name="テキスト プレースホルダ 2"/>
          <p:cNvSpPr>
            <a:spLocks noGrp="1"/>
          </p:cNvSpPr>
          <p:nvPr>
            <p:ph type="body" idx="1"/>
          </p:nvPr>
        </p:nvSpPr>
        <p:spPr/>
        <p:txBody>
          <a:bodyPr/>
          <a:lstStyle/>
          <a:p>
            <a:r>
              <a:rPr lang="ja-JP" altLang="en-US" smtClean="0"/>
              <a:t>ご静聴ありがとうございます。</a:t>
            </a:r>
          </a:p>
          <a:p>
            <a:r>
              <a:rPr lang="ja-JP" altLang="en-US" smtClean="0"/>
              <a:t>今回はなるべく抽象的かつ短めに書いたので、わかりにくいところがあったかもしれません。</a:t>
            </a:r>
          </a:p>
          <a:p>
            <a:r>
              <a:rPr lang="ja-JP" altLang="en-US" smtClean="0"/>
              <a:t>もし疑問点があったら質問してください。わかる範囲でお答えいたします。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mtClean="0"/>
              <a:t>概要</a:t>
            </a:r>
            <a:r>
              <a:rPr lang="en-US" altLang="ja-JP" smtClean="0"/>
              <a:t>/Agenda</a:t>
            </a:r>
            <a:endParaRPr lang="ja-JP" altLang="en-US" smtClean="0"/>
          </a:p>
        </p:txBody>
      </p:sp>
      <p:sp>
        <p:nvSpPr>
          <p:cNvPr id="4099" name="テキスト プレースホルダ 2"/>
          <p:cNvSpPr>
            <a:spLocks noGrp="1"/>
          </p:cNvSpPr>
          <p:nvPr>
            <p:ph type="body" idx="1"/>
          </p:nvPr>
        </p:nvSpPr>
        <p:spPr/>
        <p:txBody>
          <a:bodyPr/>
          <a:lstStyle/>
          <a:p>
            <a:r>
              <a:rPr lang="en-US" altLang="ja-JP" smtClean="0"/>
              <a:t>Web</a:t>
            </a:r>
            <a:r>
              <a:rPr lang="ja-JP" altLang="en-US" smtClean="0"/>
              <a:t>標準と</a:t>
            </a:r>
            <a:r>
              <a:rPr lang="en-US" altLang="ja-JP" smtClean="0"/>
              <a:t>HTML</a:t>
            </a:r>
            <a:r>
              <a:rPr lang="ja-JP" altLang="en-US" smtClean="0"/>
              <a:t>を書くときの方針について独断と偏見で語ります。</a:t>
            </a:r>
            <a:endParaRPr lang="en-US" altLang="ja-JP" smtClean="0"/>
          </a:p>
          <a:p>
            <a:r>
              <a:rPr lang="ja-JP" altLang="en-US" smtClean="0"/>
              <a:t>間違いは</a:t>
            </a:r>
            <a:r>
              <a:rPr lang="en-US" altLang="ja-JP" smtClean="0"/>
              <a:t>MISAO</a:t>
            </a:r>
            <a:r>
              <a:rPr lang="ja-JP" altLang="en-US" smtClean="0"/>
              <a:t>で指摘していただけると助かります。</a:t>
            </a:r>
            <a:endParaRPr lang="en-US" altLang="ja-JP" smtClean="0"/>
          </a:p>
          <a:p>
            <a:r>
              <a:rPr lang="ja-JP" altLang="en-US" smtClean="0"/>
              <a:t>レベルは１～２くまーです。</a:t>
            </a:r>
            <a:endParaRPr lang="en-US" altLang="ja-JP" smtClean="0"/>
          </a:p>
          <a:p>
            <a:r>
              <a:rPr lang="ja-JP" altLang="en-US" smtClean="0"/>
              <a:t>スライドは</a:t>
            </a:r>
            <a:r>
              <a:rPr lang="en-US" altLang="ja-JP" smtClean="0"/>
              <a:t>20</a:t>
            </a:r>
            <a:r>
              <a:rPr lang="ja-JP" altLang="en-US" smtClean="0"/>
              <a:t>枚くらいです。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lang="ja-JP" altLang="en-US" smtClean="0"/>
              <a:t>目次</a:t>
            </a:r>
            <a:r>
              <a:rPr lang="en-US" altLang="ja-JP" smtClean="0"/>
              <a:t>/Table of contet</a:t>
            </a:r>
            <a:endParaRPr lang="ja-JP" altLang="en-US" smtClean="0"/>
          </a:p>
        </p:txBody>
      </p:sp>
      <p:sp>
        <p:nvSpPr>
          <p:cNvPr id="5123" name="テキスト プレースホルダ 2"/>
          <p:cNvSpPr>
            <a:spLocks noGrp="1"/>
          </p:cNvSpPr>
          <p:nvPr>
            <p:ph type="body" idx="1"/>
          </p:nvPr>
        </p:nvSpPr>
        <p:spPr/>
        <p:txBody>
          <a:bodyPr/>
          <a:lstStyle/>
          <a:p>
            <a:r>
              <a:rPr lang="en-US" altLang="ja-JP" smtClean="0"/>
              <a:t>Web</a:t>
            </a:r>
            <a:r>
              <a:rPr lang="ja-JP" altLang="en-US" smtClean="0"/>
              <a:t>とは何か</a:t>
            </a:r>
          </a:p>
          <a:p>
            <a:r>
              <a:rPr lang="en-US" altLang="ja-JP" smtClean="0"/>
              <a:t>Web</a:t>
            </a:r>
            <a:r>
              <a:rPr lang="ja-JP" altLang="en-US" smtClean="0"/>
              <a:t>標準とは何か</a:t>
            </a:r>
            <a:endParaRPr lang="en-US" altLang="ja-JP" smtClean="0"/>
          </a:p>
          <a:p>
            <a:r>
              <a:rPr lang="ja-JP" altLang="en-US" smtClean="0"/>
              <a:t>きれいな</a:t>
            </a:r>
            <a:r>
              <a:rPr lang="en-US" altLang="ja-JP" smtClean="0"/>
              <a:t>HTML</a:t>
            </a:r>
            <a:r>
              <a:rPr lang="ja-JP" altLang="en-US" smtClean="0"/>
              <a:t>とは何か</a:t>
            </a:r>
            <a:endParaRPr lang="en-US" altLang="ja-JP" smtClean="0"/>
          </a:p>
          <a:p>
            <a:r>
              <a:rPr lang="ja-JP" altLang="en-US" smtClean="0"/>
              <a:t>その他</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en-US" altLang="ja-JP" smtClean="0"/>
              <a:t>Web</a:t>
            </a:r>
            <a:r>
              <a:rPr lang="ja-JP" altLang="en-US" smtClean="0"/>
              <a:t>とは何か①</a:t>
            </a:r>
          </a:p>
        </p:txBody>
      </p:sp>
      <p:sp>
        <p:nvSpPr>
          <p:cNvPr id="6147" name="テキスト プレースホルダ 2"/>
          <p:cNvSpPr>
            <a:spLocks noGrp="1"/>
          </p:cNvSpPr>
          <p:nvPr>
            <p:ph type="body" idx="1"/>
          </p:nvPr>
        </p:nvSpPr>
        <p:spPr/>
        <p:txBody>
          <a:bodyPr/>
          <a:lstStyle/>
          <a:p>
            <a:r>
              <a:rPr lang="ja-JP" altLang="en-US" smtClean="0"/>
              <a:t>いわゆる「インターネット」</a:t>
            </a:r>
            <a:endParaRPr lang="en-US" altLang="ja-JP" smtClean="0"/>
          </a:p>
          <a:p>
            <a:pPr lvl="1"/>
            <a:r>
              <a:rPr lang="ja-JP" altLang="en-US" smtClean="0"/>
              <a:t>インターネットの核機能</a:t>
            </a:r>
            <a:endParaRPr lang="en-US" altLang="ja-JP" smtClean="0"/>
          </a:p>
          <a:p>
            <a:pPr lvl="1"/>
            <a:r>
              <a:rPr lang="ja-JP" altLang="en-US" smtClean="0"/>
              <a:t>インターネット＝ショッピングモール</a:t>
            </a:r>
            <a:endParaRPr lang="en-US" altLang="ja-JP" smtClean="0"/>
          </a:p>
          <a:p>
            <a:pPr lvl="1"/>
            <a:r>
              <a:rPr lang="ja-JP" altLang="en-US" smtClean="0"/>
              <a:t>ウェブ＝大型スーパーマーケット</a:t>
            </a:r>
          </a:p>
          <a:p>
            <a:r>
              <a:rPr lang="ja-JP" altLang="en-US" smtClean="0"/>
              <a:t>インターネットにもウェブ以外の機能はたくさんある。</a:t>
            </a:r>
            <a:endParaRPr lang="en-US" altLang="ja-JP" smtClean="0"/>
          </a:p>
          <a:p>
            <a:pPr lvl="1"/>
            <a:r>
              <a:rPr lang="ja-JP" altLang="en-US" smtClean="0"/>
              <a:t>ショッピングモールに専門店もあるようなもの。</a:t>
            </a:r>
            <a:endParaRPr lang="en-US" altLang="ja-JP" smtClean="0"/>
          </a:p>
          <a:p>
            <a:pPr lvl="1"/>
            <a:r>
              <a:rPr lang="ja-JP" altLang="en-US" smtClean="0"/>
              <a:t>メール・ファイル転送など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en-US" altLang="ja-JP" smtClean="0"/>
              <a:t>Web</a:t>
            </a:r>
            <a:r>
              <a:rPr lang="ja-JP" altLang="en-US" smtClean="0"/>
              <a:t>とは何か②</a:t>
            </a:r>
          </a:p>
        </p:txBody>
      </p:sp>
      <p:sp>
        <p:nvSpPr>
          <p:cNvPr id="7171" name="テキスト プレースホルダ 2"/>
          <p:cNvSpPr>
            <a:spLocks noGrp="1"/>
          </p:cNvSpPr>
          <p:nvPr>
            <p:ph type="body" idx="1"/>
          </p:nvPr>
        </p:nvSpPr>
        <p:spPr/>
        <p:txBody>
          <a:bodyPr/>
          <a:lstStyle/>
          <a:p>
            <a:r>
              <a:rPr lang="ja-JP" altLang="en-US" smtClean="0"/>
              <a:t>ウェブをみる手段も何種類もある。</a:t>
            </a:r>
            <a:endParaRPr lang="en-US" altLang="ja-JP" smtClean="0"/>
          </a:p>
          <a:p>
            <a:pPr lvl="1"/>
            <a:r>
              <a:rPr lang="ja-JP" altLang="en-US" smtClean="0"/>
              <a:t>ショッピングモール、もといスーパーマーケットに来店する人の交通機関が何種類もあるようなもの。</a:t>
            </a:r>
            <a:endParaRPr lang="en-US" altLang="ja-JP" smtClean="0"/>
          </a:p>
          <a:p>
            <a:r>
              <a:rPr lang="ja-JP" altLang="en-US" smtClean="0"/>
              <a:t>ウェブを見る人の大半がパソコンのウェブブラウザ、とくに</a:t>
            </a:r>
            <a:r>
              <a:rPr lang="en-US" altLang="ja-JP" smtClean="0"/>
              <a:t>IE</a:t>
            </a:r>
            <a:r>
              <a:rPr lang="ja-JP" altLang="en-US" smtClean="0"/>
              <a:t>を使っている。</a:t>
            </a:r>
            <a:endParaRPr lang="en-US" altLang="ja-JP" smtClean="0"/>
          </a:p>
          <a:p>
            <a:pPr lvl="1"/>
            <a:r>
              <a:rPr lang="ja-JP" altLang="en-US" smtClean="0"/>
              <a:t>スーパーマーケットに来店する人の大半が自家用車で来るようなもの。</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en-US" altLang="ja-JP" smtClean="0"/>
              <a:t>Web</a:t>
            </a:r>
            <a:r>
              <a:rPr lang="ja-JP" altLang="en-US" smtClean="0"/>
              <a:t>とは何か⑨</a:t>
            </a:r>
          </a:p>
        </p:txBody>
      </p:sp>
      <p:sp>
        <p:nvSpPr>
          <p:cNvPr id="8195" name="テキスト プレースホルダ 2"/>
          <p:cNvSpPr>
            <a:spLocks noGrp="1"/>
          </p:cNvSpPr>
          <p:nvPr>
            <p:ph type="body" idx="1"/>
          </p:nvPr>
        </p:nvSpPr>
        <p:spPr/>
        <p:txBody>
          <a:bodyPr/>
          <a:lstStyle/>
          <a:p>
            <a:r>
              <a:rPr lang="ja-JP" altLang="en-US" smtClean="0"/>
              <a:t>ウェブページは</a:t>
            </a:r>
            <a:r>
              <a:rPr lang="en-US" altLang="ja-JP" smtClean="0"/>
              <a:t>HTML</a:t>
            </a:r>
            <a:r>
              <a:rPr lang="ja-JP" altLang="en-US" smtClean="0"/>
              <a:t>で書かれている。</a:t>
            </a:r>
            <a:endParaRPr lang="en-US" altLang="ja-JP" smtClean="0"/>
          </a:p>
          <a:p>
            <a:pPr lvl="1"/>
            <a:r>
              <a:rPr lang="ja-JP" altLang="en-US" smtClean="0"/>
              <a:t>これから派生した言語（</a:t>
            </a:r>
            <a:r>
              <a:rPr lang="en-US" altLang="ja-JP" smtClean="0"/>
              <a:t>XHTML</a:t>
            </a:r>
            <a:r>
              <a:rPr lang="ja-JP" altLang="en-US" smtClean="0"/>
              <a:t>・</a:t>
            </a:r>
            <a:r>
              <a:rPr lang="en-US" altLang="ja-JP" smtClean="0"/>
              <a:t>CHTML</a:t>
            </a:r>
            <a:r>
              <a:rPr lang="ja-JP" altLang="en-US" smtClean="0"/>
              <a:t>など、以下</a:t>
            </a:r>
            <a:r>
              <a:rPr lang="en-US" altLang="ja-JP" smtClean="0"/>
              <a:t>HTML</a:t>
            </a:r>
            <a:r>
              <a:rPr lang="ja-JP" altLang="en-US" smtClean="0"/>
              <a:t>ファミリ）も含む。</a:t>
            </a:r>
            <a:endParaRPr lang="en-US" altLang="ja-JP" smtClean="0"/>
          </a:p>
          <a:p>
            <a:pPr lvl="1"/>
            <a:r>
              <a:rPr lang="en-US" altLang="ja-JP" smtClean="0"/>
              <a:t>Flash</a:t>
            </a:r>
            <a:r>
              <a:rPr lang="ja-JP" altLang="en-US" smtClean="0"/>
              <a:t>や</a:t>
            </a:r>
            <a:r>
              <a:rPr lang="en-US" altLang="ja-JP" smtClean="0"/>
              <a:t>Java</a:t>
            </a:r>
            <a:r>
              <a:rPr lang="ja-JP" altLang="en-US" smtClean="0"/>
              <a:t>アプレットなどいくつかの拡張もある。</a:t>
            </a:r>
          </a:p>
          <a:p>
            <a:r>
              <a:rPr lang="ja-JP" altLang="en-US" smtClean="0"/>
              <a:t>ウェブとは、</a:t>
            </a:r>
            <a:r>
              <a:rPr lang="en-US" altLang="ja-JP" smtClean="0"/>
              <a:t>HTML</a:t>
            </a:r>
            <a:r>
              <a:rPr lang="ja-JP" altLang="en-US" smtClean="0"/>
              <a:t>で書かれていて、ウェブブラウザで見られるインターネットの機能。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en-US" altLang="ja-JP" smtClean="0"/>
              <a:t>Web</a:t>
            </a:r>
            <a:r>
              <a:rPr lang="ja-JP" altLang="en-US" smtClean="0"/>
              <a:t>標準とは何か①</a:t>
            </a:r>
          </a:p>
        </p:txBody>
      </p:sp>
      <p:sp>
        <p:nvSpPr>
          <p:cNvPr id="9219" name="テキスト プレースホルダ 2"/>
          <p:cNvSpPr>
            <a:spLocks noGrp="1"/>
          </p:cNvSpPr>
          <p:nvPr>
            <p:ph type="body" idx="1"/>
          </p:nvPr>
        </p:nvSpPr>
        <p:spPr/>
        <p:txBody>
          <a:bodyPr/>
          <a:lstStyle/>
          <a:p>
            <a:r>
              <a:rPr lang="ja-JP" altLang="en-US" smtClean="0"/>
              <a:t>ここまでで説明したように、ウェブを見る手段も使える言語もいくつかある。</a:t>
            </a:r>
            <a:endParaRPr lang="en-US" altLang="ja-JP" smtClean="0"/>
          </a:p>
          <a:p>
            <a:r>
              <a:rPr lang="ja-JP" altLang="en-US" smtClean="0"/>
              <a:t>過渡期や使われなくなった機能、使いたくないけど使わないといけない機能、使いたいけど互換性を考えると使えない機能がある。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en-US" altLang="ja-JP" smtClean="0"/>
              <a:t>Web</a:t>
            </a:r>
            <a:r>
              <a:rPr lang="ja-JP" altLang="en-US" smtClean="0"/>
              <a:t>標準とは何か②</a:t>
            </a:r>
          </a:p>
        </p:txBody>
      </p:sp>
      <p:sp>
        <p:nvSpPr>
          <p:cNvPr id="10243" name="テキスト プレースホルダ 2"/>
          <p:cNvSpPr>
            <a:spLocks noGrp="1"/>
          </p:cNvSpPr>
          <p:nvPr>
            <p:ph type="body" idx="1"/>
          </p:nvPr>
        </p:nvSpPr>
        <p:spPr/>
        <p:txBody>
          <a:bodyPr/>
          <a:lstStyle/>
          <a:p>
            <a:r>
              <a:rPr lang="ja-JP" altLang="en-US" smtClean="0"/>
              <a:t>ウェブの現状に危機感を持った人々がいた</a:t>
            </a:r>
            <a:endParaRPr lang="en-US" altLang="ja-JP" smtClean="0"/>
          </a:p>
          <a:p>
            <a:r>
              <a:rPr lang="ja-JP" altLang="en-US" smtClean="0"/>
              <a:t>彼らと巻き込まれた偉い人が話し合い、全世界共通の規格を作り、それを広めていくことになった。</a:t>
            </a:r>
            <a:endParaRPr lang="en-US" altLang="ja-JP" smtClean="0"/>
          </a:p>
          <a:p>
            <a:pPr lvl="1"/>
            <a:r>
              <a:rPr lang="ja-JP" altLang="en-US" smtClean="0"/>
              <a:t>ウェブが存在している時点でなにかしらの規格は存在したはずですが、そこら辺は割愛します。</a:t>
            </a:r>
          </a:p>
          <a:p>
            <a:r>
              <a:rPr lang="ja-JP" altLang="en-US" smtClean="0"/>
              <a:t>一般のインターネットユーザーからもこれが周知するようになった。</a:t>
            </a:r>
          </a:p>
        </p:txBody>
      </p:sp>
    </p:spTree>
  </p:cSld>
  <p:clrMapOvr>
    <a:masterClrMapping/>
  </p:clrMapOvr>
</p:sld>
</file>

<file path=ppt/theme/theme1.xml><?xml version="1.0" encoding="utf-8"?>
<a:theme xmlns:a="http://schemas.openxmlformats.org/drawingml/2006/main" name="スライドマスタH0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スライドマスタH04</Template>
  <TotalTime>44</TotalTime>
  <Words>1066</Words>
  <Application>Microsoft Office PowerPoint</Application>
  <PresentationFormat>画面に合わせる (4:3)</PresentationFormat>
  <Paragraphs>106</Paragraphs>
  <Slides>22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22</vt:i4>
      </vt:variant>
    </vt:vector>
  </HeadingPairs>
  <TitlesOfParts>
    <vt:vector size="26" baseType="lpstr">
      <vt:lpstr>Arial</vt:lpstr>
      <vt:lpstr>ＭＳ Ｐゴシック</vt:lpstr>
      <vt:lpstr>Calibri</vt:lpstr>
      <vt:lpstr>スライドマスタH03</vt:lpstr>
      <vt:lpstr>素人でもわかるWeb標準</vt:lpstr>
      <vt:lpstr>自己紹介/About me</vt:lpstr>
      <vt:lpstr>概要/Agenda</vt:lpstr>
      <vt:lpstr>目次/Table of contet</vt:lpstr>
      <vt:lpstr>Webとは何か①</vt:lpstr>
      <vt:lpstr>Webとは何か②</vt:lpstr>
      <vt:lpstr>Webとは何か⑨</vt:lpstr>
      <vt:lpstr>Web標準とは何か①</vt:lpstr>
      <vt:lpstr>Web標準とは何か②</vt:lpstr>
      <vt:lpstr>Web標準とは何か③</vt:lpstr>
      <vt:lpstr>Web標準とは何か④</vt:lpstr>
      <vt:lpstr>きれいなHTMLとは何か①</vt:lpstr>
      <vt:lpstr>きれいなHTMLとは何か②</vt:lpstr>
      <vt:lpstr>きれいなHTMLとは何か③</vt:lpstr>
      <vt:lpstr>きれいなHTMLとは何か④</vt:lpstr>
      <vt:lpstr>きれいなHTMLとは何か⑤</vt:lpstr>
      <vt:lpstr>きれいなHTMLとは何か⑥</vt:lpstr>
      <vt:lpstr>きれいなHTMLとは何か⑥</vt:lpstr>
      <vt:lpstr>HTMLを書く環境について①</vt:lpstr>
      <vt:lpstr>HTMLを書く環境について②</vt:lpstr>
      <vt:lpstr>HTMLの表示確認について</vt:lpstr>
      <vt:lpstr>最後に</vt:lpstr>
    </vt:vector>
  </TitlesOfParts>
  <Company>Hirotow's Craft Museum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素人でもわかるWeb標準</dc:title>
  <dc:creator>Harada Hirotsugu</dc:creator>
  <cp:lastModifiedBy>Hatsune, Akira</cp:lastModifiedBy>
  <cp:revision>6</cp:revision>
  <dcterms:created xsi:type="dcterms:W3CDTF">2008-11-16T11:20:34Z</dcterms:created>
  <dcterms:modified xsi:type="dcterms:W3CDTF">2009-01-11T15:38:20Z</dcterms:modified>
</cp:coreProperties>
</file>