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sldIdLst>
    <p:sldId id="266" r:id="rId2"/>
    <p:sldId id="267" r:id="rId3"/>
    <p:sldId id="268" r:id="rId4"/>
    <p:sldId id="269" r:id="rId5"/>
    <p:sldId id="29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shift_ji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7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5B3C5432-9B07-48EE-A2E3-DE7F89C8A23D}" type="datetimeFigureOut">
              <a:rPr kumimoji="1" lang="ja-JP" altLang="en-US" smtClean="0"/>
              <a:pPr/>
              <a:t>2008/10/22</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0D7189C3-70FD-45C8-AA34-3D07BFDF182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C:\Users\localnaka\Desktop\3.png"/>
          <p:cNvPicPr>
            <a:picLocks noChangeAspect="1" noChangeArrowheads="1"/>
          </p:cNvPicPr>
          <p:nvPr/>
        </p:nvPicPr>
        <p:blipFill>
          <a:blip r:embed="rId14"/>
          <a:srcRect/>
          <a:stretch>
            <a:fillRect/>
          </a:stretch>
        </p:blipFill>
        <p:spPr bwMode="auto">
          <a:xfrm>
            <a:off x="357158" y="285728"/>
            <a:ext cx="8286808" cy="5709181"/>
          </a:xfrm>
          <a:prstGeom prst="rect">
            <a:avLst/>
          </a:prstGeom>
          <a:noFill/>
        </p:spPr>
      </p:pic>
      <p:sp>
        <p:nvSpPr>
          <p:cNvPr id="1027" name="Rectangle 2"/>
          <p:cNvSpPr>
            <a:spLocks noGrp="1" noChangeArrowheads="1"/>
          </p:cNvSpPr>
          <p:nvPr>
            <p:ph type="title"/>
          </p:nvPr>
        </p:nvSpPr>
        <p:spPr bwMode="auto">
          <a:xfrm>
            <a:off x="457200" y="274638"/>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ja-JP" smtClean="0"/>
          </a:p>
        </p:txBody>
      </p:sp>
      <p:sp>
        <p:nvSpPr>
          <p:cNvPr id="1028" name="Rectangle 3"/>
          <p:cNvSpPr>
            <a:spLocks noGrp="1" noChangeArrowheads="1"/>
          </p:cNvSpPr>
          <p:nvPr>
            <p:ph type="body" idx="1"/>
          </p:nvPr>
        </p:nvSpPr>
        <p:spPr bwMode="auto">
          <a:xfrm>
            <a:off x="457200" y="1052513"/>
            <a:ext cx="822960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4101" name="Rectangle 5"/>
          <p:cNvSpPr>
            <a:spLocks noChangeArrowheads="1"/>
          </p:cNvSpPr>
          <p:nvPr/>
        </p:nvSpPr>
        <p:spPr bwMode="auto">
          <a:xfrm>
            <a:off x="1979613" y="6165850"/>
            <a:ext cx="6624637" cy="571500"/>
          </a:xfrm>
          <a:prstGeom prst="rect">
            <a:avLst/>
          </a:prstGeom>
          <a:solidFill>
            <a:srgbClr val="F3BB50"/>
          </a:solidFill>
          <a:ln w="9525">
            <a:noFill/>
            <a:miter lim="800000"/>
            <a:headEnd/>
            <a:tailEnd/>
          </a:ln>
          <a:effectLst/>
        </p:spPr>
        <p:txBody>
          <a:bodyPr anchor="ctr"/>
          <a:lstStyle/>
          <a:p>
            <a:pPr algn="ctr">
              <a:defRPr/>
            </a:pPr>
            <a:r>
              <a:rPr kumimoji="0" lang="ja-JP" altLang="en-US" sz="2300" dirty="0" err="1">
                <a:solidFill>
                  <a:schemeClr val="tx2"/>
                </a:solidFill>
                <a:ea typeface="ＭＳ Ｐゴシック" pitchFamily="50" charset="-128"/>
              </a:rPr>
              <a:t>わんくま</a:t>
            </a:r>
            <a:r>
              <a:rPr kumimoji="0" lang="ja-JP" altLang="en-US" sz="2300" dirty="0">
                <a:solidFill>
                  <a:schemeClr val="tx2"/>
                </a:solidFill>
                <a:ea typeface="ＭＳ Ｐゴシック" pitchFamily="50" charset="-128"/>
              </a:rPr>
              <a:t>同盟 </a:t>
            </a:r>
            <a:r>
              <a:rPr kumimoji="0" lang="ja-JP" altLang="en-US" sz="2300" dirty="0" smtClean="0">
                <a:solidFill>
                  <a:schemeClr val="tx2"/>
                </a:solidFill>
                <a:ea typeface="ＭＳ Ｐゴシック" pitchFamily="50" charset="-128"/>
              </a:rPr>
              <a:t>名古屋勉強会 </a:t>
            </a:r>
            <a:r>
              <a:rPr kumimoji="0" lang="en-US" altLang="ja-JP" sz="2300" smtClean="0">
                <a:solidFill>
                  <a:schemeClr val="tx2"/>
                </a:solidFill>
                <a:ea typeface="ＭＳ Ｐゴシック" pitchFamily="50" charset="-128"/>
              </a:rPr>
              <a:t>#4</a:t>
            </a:r>
            <a:endParaRPr kumimoji="0" lang="en-US" altLang="ja-JP" sz="2300" dirty="0">
              <a:solidFill>
                <a:schemeClr val="tx2"/>
              </a:solidFill>
              <a:ea typeface="ＭＳ Ｐゴシック" pitchFamily="50" charset="-128"/>
            </a:endParaRPr>
          </a:p>
        </p:txBody>
      </p:sp>
      <p:pic>
        <p:nvPicPr>
          <p:cNvPr id="10" name="Picture 2" descr="C:\Users\localnaka\Desktop\名称未設定1.png"/>
          <p:cNvPicPr>
            <a:picLocks noChangeAspect="1" noChangeArrowheads="1"/>
          </p:cNvPicPr>
          <p:nvPr/>
        </p:nvPicPr>
        <p:blipFill>
          <a:blip r:embed="rId15"/>
          <a:srcRect/>
          <a:stretch>
            <a:fillRect/>
          </a:stretch>
        </p:blipFill>
        <p:spPr bwMode="auto">
          <a:xfrm>
            <a:off x="428596" y="6165056"/>
            <a:ext cx="1643074" cy="572951"/>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rtl="0" eaLnBrk="1" fontAlgn="base" hangingPunct="1">
        <a:spcBef>
          <a:spcPct val="0"/>
        </a:spcBef>
        <a:spcAft>
          <a:spcPct val="0"/>
        </a:spcAft>
        <a:defRPr kumimoji="1" sz="2400">
          <a:solidFill>
            <a:schemeClr val="tx2"/>
          </a:solidFill>
          <a:latin typeface="+mj-lt"/>
          <a:ea typeface="+mj-ea"/>
          <a:cs typeface="+mj-cs"/>
        </a:defRPr>
      </a:lvl1pPr>
      <a:lvl2pPr algn="ctr"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2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tinyurl.com/seminarjp" TargetMode="External"/><Relationship Id="rId1" Type="http://schemas.openxmlformats.org/officeDocument/2006/relationships/slideLayout" Target="../slideLayouts/slideLayout2.xml"/><Relationship Id="rId4" Type="http://schemas.openxmlformats.org/officeDocument/2006/relationships/hyperlink" Target="http://d.hatena.ne.jp/hanazukin/20080603/1212461856"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ctrTitle"/>
          </p:nvPr>
        </p:nvSpPr>
        <p:spPr/>
        <p:txBody>
          <a:bodyPr/>
          <a:lstStyle/>
          <a:p>
            <a:r>
              <a:rPr lang="ja-JP" altLang="en-US" sz="5400" b="1" dirty="0" err="1" smtClean="0">
                <a:solidFill>
                  <a:srgbClr val="000000"/>
                </a:solidFill>
              </a:rPr>
              <a:t>わんくまに</a:t>
            </a:r>
            <a:r>
              <a:rPr lang="ja-JP" altLang="en-US" sz="5400" b="1" dirty="0" smtClean="0">
                <a:solidFill>
                  <a:srgbClr val="000000"/>
                </a:solidFill>
              </a:rPr>
              <a:t>見る</a:t>
            </a:r>
            <a:r>
              <a:rPr lang="en-US" altLang="ja-JP" sz="5400" b="1" dirty="0" smtClean="0">
                <a:solidFill>
                  <a:srgbClr val="000000"/>
                </a:solidFill>
              </a:rPr>
              <a:t/>
            </a:r>
            <a:br>
              <a:rPr lang="en-US" altLang="ja-JP" sz="5400" b="1" dirty="0" smtClean="0">
                <a:solidFill>
                  <a:srgbClr val="000000"/>
                </a:solidFill>
              </a:rPr>
            </a:br>
            <a:r>
              <a:rPr lang="ja-JP" altLang="en-US" sz="5400" b="1" dirty="0" smtClean="0">
                <a:solidFill>
                  <a:srgbClr val="000000"/>
                </a:solidFill>
              </a:rPr>
              <a:t>勉強会開催のススメ</a:t>
            </a:r>
            <a:endParaRPr lang="ja-JP" altLang="en-US" sz="5400" dirty="0" smtClean="0">
              <a:solidFill>
                <a:srgbClr val="000000"/>
              </a:solidFill>
            </a:endParaRPr>
          </a:p>
        </p:txBody>
      </p:sp>
      <p:sp>
        <p:nvSpPr>
          <p:cNvPr id="4099" name="サブタイトル 2"/>
          <p:cNvSpPr>
            <a:spLocks noGrp="1"/>
          </p:cNvSpPr>
          <p:nvPr>
            <p:ph type="subTitle" idx="1"/>
          </p:nvPr>
        </p:nvSpPr>
        <p:spPr/>
        <p:txBody>
          <a:bodyPr/>
          <a:lstStyle/>
          <a:p>
            <a:pPr>
              <a:spcBef>
                <a:spcPct val="0"/>
              </a:spcBef>
            </a:pPr>
            <a:r>
              <a:rPr lang="ja-JP" altLang="en-US" sz="4000" dirty="0" err="1" smtClean="0"/>
              <a:t>わんくま</a:t>
            </a:r>
            <a:r>
              <a:rPr lang="ja-JP" altLang="en-US" sz="4000" dirty="0" smtClean="0"/>
              <a:t>同盟</a:t>
            </a:r>
            <a:endParaRPr lang="en-US" altLang="ja-JP" sz="4000" dirty="0" smtClean="0"/>
          </a:p>
          <a:p>
            <a:pPr>
              <a:spcBef>
                <a:spcPct val="0"/>
              </a:spcBef>
            </a:pPr>
            <a:r>
              <a:rPr lang="ja-JP" altLang="en-US" sz="4000" dirty="0" smtClean="0"/>
              <a:t>中　博</a:t>
            </a:r>
            <a:r>
              <a:rPr lang="ja-JP" altLang="en-US" sz="4000" dirty="0" smtClean="0"/>
              <a:t>俊</a:t>
            </a:r>
            <a:endParaRPr lang="ja-JP" altLang="en-US" sz="40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r>
              <a:rPr lang="ja-JP" altLang="en-US" dirty="0" smtClean="0">
                <a:solidFill>
                  <a:srgbClr val="000000"/>
                </a:solidFill>
              </a:rPr>
              <a:t>ハコ探し 商用系</a:t>
            </a:r>
          </a:p>
        </p:txBody>
      </p:sp>
      <p:sp>
        <p:nvSpPr>
          <p:cNvPr id="13315" name="コンテンツ プレースホルダ 2"/>
          <p:cNvSpPr>
            <a:spLocks noGrp="1"/>
          </p:cNvSpPr>
          <p:nvPr>
            <p:ph idx="1"/>
          </p:nvPr>
        </p:nvSpPr>
        <p:spPr/>
        <p:txBody>
          <a:bodyPr/>
          <a:lstStyle/>
          <a:p>
            <a:pPr marL="0" indent="0">
              <a:spcBef>
                <a:spcPct val="0"/>
              </a:spcBef>
            </a:pPr>
            <a:r>
              <a:rPr lang="ja-JP" altLang="en-US" sz="4400" dirty="0" smtClean="0">
                <a:solidFill>
                  <a:srgbClr val="000000"/>
                </a:solidFill>
              </a:rPr>
              <a:t>検索サイトなどで探す</a:t>
            </a:r>
            <a:endParaRPr lang="en-US" altLang="ja-JP" sz="4400" dirty="0" smtClean="0">
              <a:solidFill>
                <a:srgbClr val="000000"/>
              </a:solidFill>
            </a:endParaRPr>
          </a:p>
          <a:p>
            <a:pPr marL="400050" lvl="2" indent="0">
              <a:spcBef>
                <a:spcPct val="0"/>
              </a:spcBef>
            </a:pPr>
            <a:r>
              <a:rPr lang="ja-JP" altLang="en-US" sz="3600" dirty="0" smtClean="0">
                <a:solidFill>
                  <a:srgbClr val="000000"/>
                </a:solidFill>
              </a:rPr>
              <a:t>大量に見つかります。</a:t>
            </a:r>
            <a:endParaRPr lang="en-US" altLang="ja-JP" sz="3600" dirty="0" smtClean="0">
              <a:solidFill>
                <a:srgbClr val="000000"/>
              </a:solidFill>
            </a:endParaRPr>
          </a:p>
          <a:p>
            <a:pPr marL="400050" lvl="2" indent="0">
              <a:spcBef>
                <a:spcPct val="0"/>
              </a:spcBef>
            </a:pPr>
            <a:r>
              <a:rPr lang="ja-JP" altLang="en-US" sz="3600" dirty="0" smtClean="0">
                <a:solidFill>
                  <a:srgbClr val="000000"/>
                </a:solidFill>
              </a:rPr>
              <a:t>時間貸しが多い</a:t>
            </a:r>
            <a:endParaRPr lang="en-US" altLang="ja-JP" sz="3600" dirty="0" smtClean="0">
              <a:solidFill>
                <a:srgbClr val="000000"/>
              </a:solidFill>
            </a:endParaRPr>
          </a:p>
          <a:p>
            <a:pPr marL="400050" lvl="2" indent="0">
              <a:spcBef>
                <a:spcPct val="0"/>
              </a:spcBef>
            </a:pPr>
            <a:r>
              <a:rPr lang="ja-JP" altLang="en-US" sz="3600" dirty="0" smtClean="0">
                <a:solidFill>
                  <a:srgbClr val="000000"/>
                </a:solidFill>
              </a:rPr>
              <a:t>時間は準備時間も含めてなので、必ず前</a:t>
            </a:r>
            <a:r>
              <a:rPr lang="en-US" altLang="ja-JP" sz="3600" dirty="0" smtClean="0">
                <a:solidFill>
                  <a:srgbClr val="000000"/>
                </a:solidFill>
              </a:rPr>
              <a:t>30</a:t>
            </a:r>
            <a:r>
              <a:rPr lang="ja-JP" altLang="en-US" sz="3600" dirty="0" smtClean="0">
                <a:solidFill>
                  <a:srgbClr val="000000"/>
                </a:solidFill>
              </a:rPr>
              <a:t>分、後ろ</a:t>
            </a:r>
            <a:r>
              <a:rPr lang="en-US" altLang="ja-JP" sz="3600" dirty="0" smtClean="0">
                <a:solidFill>
                  <a:srgbClr val="000000"/>
                </a:solidFill>
              </a:rPr>
              <a:t>30</a:t>
            </a:r>
            <a:r>
              <a:rPr lang="ja-JP" altLang="en-US" sz="3600" dirty="0" smtClean="0">
                <a:solidFill>
                  <a:srgbClr val="000000"/>
                </a:solidFill>
              </a:rPr>
              <a:t>分は用意しましょう。</a:t>
            </a:r>
            <a:endParaRPr lang="en-US" altLang="ja-JP" sz="3600" dirty="0" smtClean="0">
              <a:solidFill>
                <a:srgbClr val="000000"/>
              </a:solidFill>
            </a:endParaRPr>
          </a:p>
          <a:p>
            <a:pPr marL="0" indent="0">
              <a:spcBef>
                <a:spcPct val="0"/>
              </a:spcBef>
            </a:pPr>
            <a:r>
              <a:rPr lang="ja-JP" altLang="en-US" sz="4400" dirty="0" smtClean="0">
                <a:solidFill>
                  <a:srgbClr val="000000"/>
                </a:solidFill>
              </a:rPr>
              <a:t>会議室ポータルというのもいっぱいあります。</a:t>
            </a:r>
            <a:endParaRPr lang="en-US" altLang="ja-JP" sz="4400" dirty="0" smtClean="0">
              <a:solidFill>
                <a:srgbClr val="000000"/>
              </a:solidFill>
            </a:endParaRPr>
          </a:p>
          <a:p>
            <a:pPr marL="400050" lvl="2" indent="0">
              <a:spcBef>
                <a:spcPct val="0"/>
              </a:spcBef>
            </a:pPr>
            <a:r>
              <a:rPr lang="en-US" altLang="ja-JP" sz="3600" dirty="0" smtClean="0">
                <a:solidFill>
                  <a:srgbClr val="000000"/>
                </a:solidFill>
              </a:rPr>
              <a:t>http://www.meetingplus.net/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lstStyle/>
          <a:p>
            <a:r>
              <a:rPr lang="ja-JP" altLang="en-US" dirty="0" smtClean="0">
                <a:solidFill>
                  <a:srgbClr val="000000"/>
                </a:solidFill>
              </a:rPr>
              <a:t>ハコ探し 公共系</a:t>
            </a:r>
          </a:p>
        </p:txBody>
      </p:sp>
      <p:sp>
        <p:nvSpPr>
          <p:cNvPr id="14339" name="コンテンツ プレースホルダ 2"/>
          <p:cNvSpPr>
            <a:spLocks noGrp="1"/>
          </p:cNvSpPr>
          <p:nvPr>
            <p:ph idx="1"/>
          </p:nvPr>
        </p:nvSpPr>
        <p:spPr/>
        <p:txBody>
          <a:bodyPr/>
          <a:lstStyle/>
          <a:p>
            <a:pPr marL="0" indent="0">
              <a:spcBef>
                <a:spcPct val="0"/>
              </a:spcBef>
            </a:pPr>
            <a:r>
              <a:rPr lang="ja-JP" altLang="en-US" sz="2800" dirty="0" smtClean="0">
                <a:solidFill>
                  <a:srgbClr val="000000"/>
                </a:solidFill>
              </a:rPr>
              <a:t>都道府県、市区町村の</a:t>
            </a:r>
            <a:r>
              <a:rPr lang="en-US" altLang="ja-JP" sz="2800" dirty="0" smtClean="0">
                <a:solidFill>
                  <a:srgbClr val="000000"/>
                </a:solidFill>
              </a:rPr>
              <a:t>Web</a:t>
            </a:r>
            <a:r>
              <a:rPr lang="ja-JP" altLang="en-US" sz="2800" dirty="0" smtClean="0">
                <a:solidFill>
                  <a:srgbClr val="000000"/>
                </a:solidFill>
              </a:rPr>
              <a:t>サイトを当たる</a:t>
            </a:r>
            <a:endParaRPr lang="en-US" altLang="ja-JP" sz="2800" dirty="0" smtClean="0">
              <a:solidFill>
                <a:srgbClr val="000000"/>
              </a:solidFill>
            </a:endParaRPr>
          </a:p>
          <a:p>
            <a:pPr marL="400050" lvl="2" indent="0">
              <a:spcBef>
                <a:spcPct val="0"/>
              </a:spcBef>
            </a:pPr>
            <a:r>
              <a:rPr lang="ja-JP" altLang="en-US" dirty="0" smtClean="0">
                <a:solidFill>
                  <a:srgbClr val="000000"/>
                </a:solidFill>
              </a:rPr>
              <a:t>二重行政のため、必ず市区町村も調べること</a:t>
            </a:r>
            <a:endParaRPr lang="en-US" altLang="ja-JP" dirty="0" smtClean="0">
              <a:solidFill>
                <a:srgbClr val="000000"/>
              </a:solidFill>
            </a:endParaRPr>
          </a:p>
          <a:p>
            <a:pPr marL="400050" lvl="2" indent="0">
              <a:spcBef>
                <a:spcPct val="0"/>
              </a:spcBef>
            </a:pPr>
            <a:r>
              <a:rPr lang="ja-JP" altLang="en-US" dirty="0" smtClean="0">
                <a:solidFill>
                  <a:srgbClr val="000000"/>
                </a:solidFill>
              </a:rPr>
              <a:t>区分は暮らし、文化、スポーツ、労働担当など幅広い</a:t>
            </a:r>
            <a:endParaRPr lang="en-US" altLang="ja-JP" dirty="0" smtClean="0">
              <a:solidFill>
                <a:srgbClr val="000000"/>
              </a:solidFill>
            </a:endParaRPr>
          </a:p>
          <a:p>
            <a:pPr marL="400050" lvl="2" indent="0">
              <a:spcBef>
                <a:spcPct val="0"/>
              </a:spcBef>
            </a:pPr>
            <a:r>
              <a:rPr lang="en-US" altLang="ja-JP" dirty="0" smtClean="0">
                <a:solidFill>
                  <a:srgbClr val="000000"/>
                </a:solidFill>
              </a:rPr>
              <a:t>Web</a:t>
            </a:r>
            <a:r>
              <a:rPr lang="ja-JP" altLang="en-US" dirty="0" smtClean="0">
                <a:solidFill>
                  <a:srgbClr val="000000"/>
                </a:solidFill>
              </a:rPr>
              <a:t>サイト化されていないところも多い</a:t>
            </a:r>
            <a:endParaRPr lang="en-US" altLang="ja-JP" dirty="0" smtClean="0">
              <a:solidFill>
                <a:srgbClr val="000000"/>
              </a:solidFill>
            </a:endParaRPr>
          </a:p>
          <a:p>
            <a:pPr marL="400050" lvl="2" indent="0">
              <a:spcBef>
                <a:spcPct val="0"/>
              </a:spcBef>
            </a:pPr>
            <a:r>
              <a:rPr lang="ja-JP" altLang="en-US" dirty="0" smtClean="0">
                <a:solidFill>
                  <a:srgbClr val="000000"/>
                </a:solidFill>
              </a:rPr>
              <a:t>団体登録が必要な場合も多い</a:t>
            </a:r>
            <a:endParaRPr lang="en-US" altLang="ja-JP" dirty="0" smtClean="0">
              <a:solidFill>
                <a:srgbClr val="000000"/>
              </a:solidFill>
            </a:endParaRPr>
          </a:p>
          <a:p>
            <a:pPr marL="0" lvl="2" indent="0">
              <a:spcBef>
                <a:spcPct val="0"/>
              </a:spcBef>
            </a:pPr>
            <a:r>
              <a:rPr lang="ja-JP" altLang="en-US" sz="2800" dirty="0" smtClean="0">
                <a:solidFill>
                  <a:srgbClr val="000000"/>
                </a:solidFill>
              </a:rPr>
              <a:t>事前に登録のためすぐには借りられない事もある</a:t>
            </a:r>
            <a:endParaRPr lang="en-US" altLang="ja-JP" sz="2800" dirty="0" smtClean="0">
              <a:solidFill>
                <a:srgbClr val="000000"/>
              </a:solidFill>
            </a:endParaRPr>
          </a:p>
          <a:p>
            <a:pPr marL="400050" lvl="2" indent="0">
              <a:spcBef>
                <a:spcPct val="0"/>
              </a:spcBef>
            </a:pPr>
            <a:r>
              <a:rPr lang="ja-JP" altLang="en-US" dirty="0" smtClean="0">
                <a:solidFill>
                  <a:srgbClr val="000000"/>
                </a:solidFill>
              </a:rPr>
              <a:t>まずは内部検索のページで</a:t>
            </a:r>
            <a:r>
              <a:rPr lang="en-US" altLang="ja-JP" dirty="0" smtClean="0">
                <a:solidFill>
                  <a:srgbClr val="000000"/>
                </a:solidFill>
              </a:rPr>
              <a:t>”</a:t>
            </a:r>
            <a:r>
              <a:rPr lang="ja-JP" altLang="en-US" dirty="0" smtClean="0">
                <a:solidFill>
                  <a:srgbClr val="000000"/>
                </a:solidFill>
              </a:rPr>
              <a:t>会議室</a:t>
            </a:r>
            <a:r>
              <a:rPr lang="en-US" altLang="ja-JP" dirty="0" smtClean="0">
                <a:solidFill>
                  <a:srgbClr val="000000"/>
                </a:solidFill>
              </a:rPr>
              <a:t>”</a:t>
            </a:r>
            <a:r>
              <a:rPr lang="ja-JP" altLang="en-US" dirty="0" smtClean="0">
                <a:solidFill>
                  <a:srgbClr val="000000"/>
                </a:solidFill>
              </a:rPr>
              <a:t>と検索する</a:t>
            </a:r>
            <a:endParaRPr lang="en-US" altLang="ja-JP" dirty="0" smtClean="0">
              <a:solidFill>
                <a:srgbClr val="000000"/>
              </a:solidFill>
            </a:endParaRPr>
          </a:p>
          <a:p>
            <a:pPr marL="0" indent="0">
              <a:spcBef>
                <a:spcPct val="0"/>
              </a:spcBef>
            </a:pPr>
            <a:r>
              <a:rPr lang="ja-JP" altLang="en-US" sz="2800" dirty="0" smtClean="0">
                <a:solidFill>
                  <a:srgbClr val="000000"/>
                </a:solidFill>
              </a:rPr>
              <a:t>外郭団体が運営していることも多い</a:t>
            </a:r>
            <a:endParaRPr lang="en-US" altLang="ja-JP" sz="2800" dirty="0" smtClean="0">
              <a:solidFill>
                <a:srgbClr val="000000"/>
              </a:solidFill>
            </a:endParaRPr>
          </a:p>
          <a:p>
            <a:pPr marL="400050" lvl="2" indent="0">
              <a:spcBef>
                <a:spcPct val="0"/>
              </a:spcBef>
            </a:pPr>
            <a:r>
              <a:rPr lang="ja-JP" altLang="en-US" dirty="0" smtClean="0">
                <a:solidFill>
                  <a:srgbClr val="000000"/>
                </a:solidFill>
              </a:rPr>
              <a:t>東京 労働 貸し会議室、東京 女性 貸し会議室などでも検索する</a:t>
            </a:r>
            <a:endParaRPr lang="en-US" altLang="ja-JP" dirty="0" smtClean="0">
              <a:solidFill>
                <a:srgbClr val="000000"/>
              </a:solidFill>
            </a:endParaRPr>
          </a:p>
          <a:p>
            <a:pPr marL="0" indent="0">
              <a:spcBef>
                <a:spcPct val="0"/>
              </a:spcBef>
            </a:pPr>
            <a:r>
              <a:rPr lang="en-US" altLang="ja-JP" sz="2800" dirty="0" smtClean="0">
                <a:solidFill>
                  <a:srgbClr val="000000"/>
                </a:solidFill>
              </a:rPr>
              <a:t>3</a:t>
            </a:r>
            <a:r>
              <a:rPr lang="ja-JP" altLang="en-US" sz="2800" dirty="0" smtClean="0">
                <a:solidFill>
                  <a:srgbClr val="000000"/>
                </a:solidFill>
              </a:rPr>
              <a:t>ヶ月前の</a:t>
            </a:r>
            <a:r>
              <a:rPr lang="en-US" altLang="ja-JP" sz="2800" dirty="0" smtClean="0">
                <a:solidFill>
                  <a:srgbClr val="000000"/>
                </a:solidFill>
              </a:rPr>
              <a:t>1</a:t>
            </a:r>
            <a:r>
              <a:rPr lang="ja-JP" altLang="en-US" sz="2800" dirty="0" smtClean="0">
                <a:solidFill>
                  <a:srgbClr val="000000"/>
                </a:solidFill>
              </a:rPr>
              <a:t>日に現地で抽選などが多い</a:t>
            </a:r>
            <a:endParaRPr lang="en-US" altLang="ja-JP" sz="2800" dirty="0" smtClean="0">
              <a:solidFill>
                <a:srgbClr val="000000"/>
              </a:solidFill>
            </a:endParaRPr>
          </a:p>
          <a:p>
            <a:pPr marL="400050" lvl="2" indent="0">
              <a:spcBef>
                <a:spcPct val="0"/>
              </a:spcBef>
            </a:pPr>
            <a:r>
              <a:rPr lang="ja-JP" altLang="en-US" dirty="0" smtClean="0">
                <a:solidFill>
                  <a:srgbClr val="000000"/>
                </a:solidFill>
              </a:rPr>
              <a:t>日程が決まっていて、それに併せて予約は難しい</a:t>
            </a:r>
            <a:endParaRPr lang="en-US" altLang="ja-JP" dirty="0" smtClean="0">
              <a:solidFill>
                <a:srgbClr val="000000"/>
              </a:solidFill>
            </a:endParaRPr>
          </a:p>
          <a:p>
            <a:pPr marL="400050" lvl="2" indent="0">
              <a:spcBef>
                <a:spcPct val="0"/>
              </a:spcBef>
            </a:pPr>
            <a:r>
              <a:rPr lang="ja-JP" altLang="en-US" dirty="0" smtClean="0">
                <a:solidFill>
                  <a:srgbClr val="000000"/>
                </a:solidFill>
              </a:rPr>
              <a:t>その後電話予約</a:t>
            </a:r>
            <a:r>
              <a:rPr lang="en-US" altLang="ja-JP" dirty="0" smtClean="0">
                <a:solidFill>
                  <a:srgbClr val="000000"/>
                </a:solidFill>
              </a:rPr>
              <a:t>OK</a:t>
            </a:r>
            <a:r>
              <a:rPr lang="ja-JP" altLang="en-US" dirty="0" smtClean="0">
                <a:solidFill>
                  <a:srgbClr val="000000"/>
                </a:solidFill>
              </a:rPr>
              <a:t>の場合が多い</a:t>
            </a:r>
            <a:endParaRPr lang="en-US" altLang="ja-JP" dirty="0" smtClean="0">
              <a:solidFill>
                <a:srgbClr val="000000"/>
              </a:solidFill>
            </a:endParaRPr>
          </a:p>
          <a:p>
            <a:pPr marL="0" lvl="2" indent="0">
              <a:spcBef>
                <a:spcPct val="0"/>
              </a:spcBef>
            </a:pPr>
            <a:endParaRPr lang="en-US" altLang="ja-JP" sz="2800" dirty="0" smtClean="0">
              <a:solidFill>
                <a:srgbClr val="000000"/>
              </a:solidFill>
            </a:endParaRPr>
          </a:p>
          <a:p>
            <a:pPr marL="0" indent="0">
              <a:spcBef>
                <a:spcPct val="0"/>
              </a:spcBef>
            </a:pPr>
            <a:endParaRPr lang="ja-JP" altLang="en-US" sz="2800" dirty="0" smtClean="0">
              <a:solidFill>
                <a:srgbClr val="00000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r>
              <a:rPr lang="ja-JP" altLang="en-US" dirty="0" smtClean="0">
                <a:solidFill>
                  <a:srgbClr val="000000"/>
                </a:solidFill>
              </a:rPr>
              <a:t>ハコ探し イベントスペース系</a:t>
            </a:r>
          </a:p>
        </p:txBody>
      </p:sp>
      <p:sp>
        <p:nvSpPr>
          <p:cNvPr id="15363" name="コンテンツ プレースホルダ 2"/>
          <p:cNvSpPr>
            <a:spLocks noGrp="1"/>
          </p:cNvSpPr>
          <p:nvPr>
            <p:ph idx="1"/>
          </p:nvPr>
        </p:nvSpPr>
        <p:spPr/>
        <p:txBody>
          <a:bodyPr/>
          <a:lstStyle/>
          <a:p>
            <a:pPr marL="0" indent="0">
              <a:spcBef>
                <a:spcPct val="0"/>
              </a:spcBef>
            </a:pPr>
            <a:r>
              <a:rPr lang="ja-JP" altLang="en-US" sz="3600" dirty="0" smtClean="0">
                <a:solidFill>
                  <a:srgbClr val="000000"/>
                </a:solidFill>
              </a:rPr>
              <a:t>居酒屋</a:t>
            </a:r>
            <a:r>
              <a:rPr lang="en-US" altLang="ja-JP" sz="3600" dirty="0" smtClean="0">
                <a:solidFill>
                  <a:srgbClr val="000000"/>
                </a:solidFill>
              </a:rPr>
              <a:t>or</a:t>
            </a:r>
            <a:r>
              <a:rPr lang="ja-JP" altLang="en-US" sz="3600" dirty="0" smtClean="0">
                <a:solidFill>
                  <a:srgbClr val="000000"/>
                </a:solidFill>
              </a:rPr>
              <a:t>宴会場</a:t>
            </a:r>
            <a:endParaRPr lang="en-US" altLang="ja-JP" sz="3600" dirty="0" smtClean="0">
              <a:solidFill>
                <a:srgbClr val="000000"/>
              </a:solidFill>
            </a:endParaRPr>
          </a:p>
          <a:p>
            <a:pPr marL="400050" lvl="2" indent="0">
              <a:spcBef>
                <a:spcPct val="0"/>
              </a:spcBef>
            </a:pPr>
            <a:r>
              <a:rPr lang="ja-JP" altLang="en-US" sz="2800" dirty="0" smtClean="0">
                <a:solidFill>
                  <a:srgbClr val="000000"/>
                </a:solidFill>
              </a:rPr>
              <a:t>どこが使えるか、スペースがあるかわからない</a:t>
            </a:r>
            <a:endParaRPr lang="en-US" altLang="ja-JP" sz="2800" dirty="0" smtClean="0">
              <a:solidFill>
                <a:srgbClr val="000000"/>
              </a:solidFill>
            </a:endParaRPr>
          </a:p>
          <a:p>
            <a:pPr marL="400050" lvl="2" indent="0">
              <a:spcBef>
                <a:spcPct val="0"/>
              </a:spcBef>
            </a:pPr>
            <a:r>
              <a:rPr lang="ja-JP" altLang="en-US" sz="2800" dirty="0" smtClean="0">
                <a:solidFill>
                  <a:srgbClr val="000000"/>
                </a:solidFill>
              </a:rPr>
              <a:t>プロジェクタ自前または別で借りることを前提に</a:t>
            </a:r>
            <a:endParaRPr lang="en-US" altLang="ja-JP" sz="2800" dirty="0" smtClean="0">
              <a:solidFill>
                <a:srgbClr val="000000"/>
              </a:solidFill>
            </a:endParaRPr>
          </a:p>
          <a:p>
            <a:pPr marL="400050" lvl="2" indent="0">
              <a:spcBef>
                <a:spcPct val="0"/>
              </a:spcBef>
            </a:pPr>
            <a:r>
              <a:rPr lang="ja-JP" altLang="en-US" sz="2800" dirty="0" smtClean="0">
                <a:solidFill>
                  <a:srgbClr val="000000"/>
                </a:solidFill>
              </a:rPr>
              <a:t>ぐるなびなどで調べて電話していく</a:t>
            </a:r>
            <a:endParaRPr lang="en-US" altLang="ja-JP" sz="2800" dirty="0" smtClean="0">
              <a:solidFill>
                <a:srgbClr val="000000"/>
              </a:solidFill>
            </a:endParaRPr>
          </a:p>
          <a:p>
            <a:pPr marL="400050" lvl="2" indent="0">
              <a:spcBef>
                <a:spcPct val="0"/>
              </a:spcBef>
            </a:pPr>
            <a:r>
              <a:rPr lang="ja-JP" altLang="en-US" sz="2800" dirty="0" smtClean="0">
                <a:solidFill>
                  <a:srgbClr val="000000"/>
                </a:solidFill>
              </a:rPr>
              <a:t>居酒屋などの場合には下見に行くべき</a:t>
            </a:r>
            <a:endParaRPr lang="en-US" altLang="ja-JP" sz="2800" dirty="0" smtClean="0">
              <a:solidFill>
                <a:srgbClr val="000000"/>
              </a:solidFill>
            </a:endParaRPr>
          </a:p>
          <a:p>
            <a:pPr marL="0" indent="0">
              <a:spcBef>
                <a:spcPct val="0"/>
              </a:spcBef>
            </a:pPr>
            <a:r>
              <a:rPr lang="ja-JP" altLang="en-US" sz="3600" dirty="0" smtClean="0">
                <a:solidFill>
                  <a:srgbClr val="000000"/>
                </a:solidFill>
              </a:rPr>
              <a:t>イベントスペース</a:t>
            </a:r>
            <a:endParaRPr lang="en-US" altLang="ja-JP" sz="3600" dirty="0" smtClean="0">
              <a:solidFill>
                <a:srgbClr val="000000"/>
              </a:solidFill>
            </a:endParaRPr>
          </a:p>
          <a:p>
            <a:pPr marL="400050" lvl="2" indent="0">
              <a:spcBef>
                <a:spcPct val="0"/>
              </a:spcBef>
            </a:pPr>
            <a:r>
              <a:rPr lang="ja-JP" altLang="en-US" sz="2800" dirty="0" smtClean="0">
                <a:solidFill>
                  <a:srgbClr val="000000"/>
                </a:solidFill>
              </a:rPr>
              <a:t>世の中にはいっぱいある</a:t>
            </a:r>
            <a:endParaRPr lang="en-US" altLang="ja-JP" sz="2800" dirty="0" smtClean="0">
              <a:solidFill>
                <a:srgbClr val="000000"/>
              </a:solidFill>
            </a:endParaRPr>
          </a:p>
          <a:p>
            <a:pPr marL="400050" lvl="2" indent="0">
              <a:spcBef>
                <a:spcPct val="0"/>
              </a:spcBef>
            </a:pPr>
            <a:r>
              <a:rPr lang="en-US" altLang="ja-JP" sz="2800" dirty="0" smtClean="0">
                <a:solidFill>
                  <a:srgbClr val="000000"/>
                </a:solidFill>
              </a:rPr>
              <a:t>Web</a:t>
            </a:r>
            <a:r>
              <a:rPr lang="ja-JP" altLang="en-US" sz="2800" dirty="0" smtClean="0">
                <a:solidFill>
                  <a:srgbClr val="000000"/>
                </a:solidFill>
              </a:rPr>
              <a:t>で検索するのは難しい</a:t>
            </a:r>
            <a:endParaRPr lang="en-US" altLang="ja-JP" sz="2800" dirty="0" smtClean="0">
              <a:solidFill>
                <a:srgbClr val="000000"/>
              </a:solidFill>
            </a:endParaRPr>
          </a:p>
          <a:p>
            <a:pPr marL="400050" lvl="2" indent="0">
              <a:spcBef>
                <a:spcPct val="0"/>
              </a:spcBef>
            </a:pPr>
            <a:r>
              <a:rPr lang="ja-JP" altLang="en-US" sz="2800" dirty="0" smtClean="0">
                <a:solidFill>
                  <a:srgbClr val="000000"/>
                </a:solidFill>
              </a:rPr>
              <a:t>口コミで聞いて回ろう</a:t>
            </a:r>
            <a:endParaRPr lang="en-US" altLang="ja-JP" sz="2800" dirty="0" smtClean="0">
              <a:solidFill>
                <a:srgbClr val="000000"/>
              </a:solidFill>
            </a:endParaRPr>
          </a:p>
          <a:p>
            <a:pPr marL="0" lvl="1" indent="0">
              <a:spcBef>
                <a:spcPct val="0"/>
              </a:spcBef>
            </a:pPr>
            <a:endParaRPr lang="en-US" altLang="ja-JP" sz="3600" dirty="0" smtClean="0">
              <a:solidFill>
                <a:srgbClr val="0000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参加費と予算</a:t>
            </a:r>
            <a:endParaRPr kumimoji="1" lang="ja-JP" altLang="en-US" dirty="0"/>
          </a:p>
        </p:txBody>
      </p:sp>
      <p:sp>
        <p:nvSpPr>
          <p:cNvPr id="3" name="コンテンツ プレースホルダ 2"/>
          <p:cNvSpPr>
            <a:spLocks noGrp="1"/>
          </p:cNvSpPr>
          <p:nvPr>
            <p:ph idx="1"/>
          </p:nvPr>
        </p:nvSpPr>
        <p:spPr/>
        <p:txBody>
          <a:bodyPr/>
          <a:lstStyle/>
          <a:p>
            <a:r>
              <a:rPr kumimoji="1" lang="ja-JP" altLang="en-US" sz="2800" dirty="0" smtClean="0"/>
              <a:t>ハコの他に大きく経費になるのは印刷資料</a:t>
            </a:r>
            <a:endParaRPr kumimoji="1" lang="en-US" altLang="ja-JP" sz="2800" dirty="0" smtClean="0"/>
          </a:p>
          <a:p>
            <a:r>
              <a:rPr lang="ja-JP" altLang="en-US" sz="2800" dirty="0" err="1" smtClean="0"/>
              <a:t>わんくま</a:t>
            </a:r>
            <a:r>
              <a:rPr lang="ja-JP" altLang="en-US" sz="2800" dirty="0" smtClean="0"/>
              <a:t>でも最初は人数分用意していましたが、印刷よりも搬入が大変で希望者実費にしました。</a:t>
            </a:r>
            <a:endParaRPr lang="en-US" altLang="ja-JP" sz="2800" dirty="0" smtClean="0"/>
          </a:p>
          <a:p>
            <a:pPr lvl="1"/>
            <a:r>
              <a:rPr lang="ja-JP" altLang="en-US" sz="2400" dirty="0" smtClean="0"/>
              <a:t>全員資料</a:t>
            </a:r>
            <a:endParaRPr lang="en-US" altLang="ja-JP" sz="2400" dirty="0" smtClean="0"/>
          </a:p>
          <a:p>
            <a:pPr lvl="2"/>
            <a:r>
              <a:rPr lang="ja-JP" altLang="en-US" sz="1800" dirty="0" smtClean="0"/>
              <a:t>前振り</a:t>
            </a:r>
            <a:endParaRPr lang="en-US" altLang="ja-JP" sz="1800" dirty="0" smtClean="0"/>
          </a:p>
          <a:p>
            <a:pPr lvl="2"/>
            <a:r>
              <a:rPr lang="ja-JP" altLang="en-US" sz="1800" dirty="0" smtClean="0"/>
              <a:t>懇親会の予定</a:t>
            </a:r>
            <a:endParaRPr lang="en-US" altLang="ja-JP" sz="1800" dirty="0" smtClean="0"/>
          </a:p>
          <a:p>
            <a:pPr lvl="2"/>
            <a:r>
              <a:rPr lang="ja-JP" altLang="en-US" sz="1800" dirty="0" smtClean="0"/>
              <a:t>アンケート</a:t>
            </a:r>
            <a:endParaRPr lang="en-US" altLang="ja-JP" sz="1800" dirty="0" smtClean="0"/>
          </a:p>
          <a:p>
            <a:pPr lvl="1"/>
            <a:r>
              <a:rPr lang="ja-JP" altLang="en-US" sz="2400" dirty="0" smtClean="0"/>
              <a:t>希望者資料</a:t>
            </a:r>
            <a:endParaRPr lang="en-US" altLang="ja-JP" sz="2400" dirty="0" smtClean="0"/>
          </a:p>
          <a:p>
            <a:pPr lvl="2"/>
            <a:r>
              <a:rPr lang="ja-JP" altLang="en-US" sz="1800" dirty="0" smtClean="0"/>
              <a:t>セッションの資料</a:t>
            </a:r>
          </a:p>
          <a:p>
            <a:r>
              <a:rPr lang="en-US" altLang="ja-JP" sz="2800" dirty="0" smtClean="0"/>
              <a:t>1</a:t>
            </a:r>
            <a:r>
              <a:rPr lang="ja-JP" altLang="en-US" sz="2800" dirty="0" smtClean="0"/>
              <a:t>枚</a:t>
            </a:r>
            <a:r>
              <a:rPr lang="en-US" altLang="ja-JP" sz="2800" dirty="0" smtClean="0"/>
              <a:t>5</a:t>
            </a:r>
            <a:r>
              <a:rPr lang="ja-JP" altLang="en-US" sz="2800" dirty="0" smtClean="0"/>
              <a:t>円換算</a:t>
            </a:r>
            <a:r>
              <a:rPr lang="en-US" altLang="ja-JP" sz="2800" dirty="0" smtClean="0"/>
              <a:t>50</a:t>
            </a:r>
            <a:r>
              <a:rPr lang="ja-JP" altLang="en-US" sz="2800" dirty="0" smtClean="0"/>
              <a:t>円単位切り捨てでやってます</a:t>
            </a:r>
            <a:endParaRPr lang="en-US" altLang="ja-JP" sz="2800" dirty="0" smtClean="0"/>
          </a:p>
          <a:p>
            <a:pPr lvl="1"/>
            <a:r>
              <a:rPr lang="ja-JP" altLang="en-US" sz="2400" dirty="0" smtClean="0"/>
              <a:t>印刷スタッフにも</a:t>
            </a:r>
            <a:r>
              <a:rPr lang="en-US" altLang="ja-JP" sz="2400" dirty="0" smtClean="0"/>
              <a:t>5</a:t>
            </a:r>
            <a:r>
              <a:rPr lang="ja-JP" altLang="en-US" sz="2400" dirty="0" smtClean="0"/>
              <a:t>円でやってもらってます。</a:t>
            </a:r>
            <a:endParaRPr lang="en-US" altLang="ja-JP" sz="2400" dirty="0" smtClean="0"/>
          </a:p>
          <a:p>
            <a:pPr lvl="1"/>
            <a:r>
              <a:rPr lang="ja-JP" altLang="en-US" sz="2400" dirty="0" smtClean="0"/>
              <a:t>コピー機を売ってるような店で</a:t>
            </a:r>
            <a:r>
              <a:rPr lang="en-US" altLang="ja-JP" sz="2400" dirty="0" smtClean="0"/>
              <a:t>5</a:t>
            </a:r>
            <a:r>
              <a:rPr lang="ja-JP" altLang="en-US" sz="2400" dirty="0" smtClean="0"/>
              <a:t>円コピーありますよ</a:t>
            </a:r>
            <a:endParaRPr lang="en-US" altLang="ja-JP" sz="24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r>
              <a:rPr lang="ja-JP" altLang="en-US" dirty="0" smtClean="0">
                <a:solidFill>
                  <a:srgbClr val="000000"/>
                </a:solidFill>
              </a:rPr>
              <a:t>タイムテーブルの作成</a:t>
            </a:r>
          </a:p>
        </p:txBody>
      </p:sp>
      <p:sp>
        <p:nvSpPr>
          <p:cNvPr id="16387" name="コンテンツ プレースホルダ 2"/>
          <p:cNvSpPr>
            <a:spLocks noGrp="1"/>
          </p:cNvSpPr>
          <p:nvPr>
            <p:ph idx="1"/>
          </p:nvPr>
        </p:nvSpPr>
        <p:spPr/>
        <p:txBody>
          <a:bodyPr/>
          <a:lstStyle/>
          <a:p>
            <a:pPr marL="0" indent="0">
              <a:spcBef>
                <a:spcPct val="0"/>
              </a:spcBef>
            </a:pPr>
            <a:r>
              <a:rPr lang="ja-JP" altLang="en-US" sz="2800" dirty="0" smtClean="0">
                <a:solidFill>
                  <a:srgbClr val="000000"/>
                </a:solidFill>
              </a:rPr>
              <a:t>当日の演目を決めましょう</a:t>
            </a:r>
            <a:endParaRPr lang="en-US" altLang="ja-JP" sz="2800" dirty="0" smtClean="0">
              <a:solidFill>
                <a:srgbClr val="000000"/>
              </a:solidFill>
            </a:endParaRPr>
          </a:p>
          <a:p>
            <a:pPr marL="400050" lvl="2" indent="0">
              <a:spcBef>
                <a:spcPct val="0"/>
              </a:spcBef>
            </a:pPr>
            <a:r>
              <a:rPr lang="ja-JP" altLang="en-US" dirty="0" smtClean="0">
                <a:solidFill>
                  <a:srgbClr val="000000"/>
                </a:solidFill>
              </a:rPr>
              <a:t>いちばんディレクターとしての楽しいお時間です</a:t>
            </a:r>
            <a:endParaRPr lang="en-US" altLang="ja-JP" dirty="0" smtClean="0">
              <a:solidFill>
                <a:srgbClr val="000000"/>
              </a:solidFill>
            </a:endParaRPr>
          </a:p>
          <a:p>
            <a:pPr marL="0" indent="0">
              <a:spcBef>
                <a:spcPct val="0"/>
              </a:spcBef>
            </a:pPr>
            <a:r>
              <a:rPr lang="ja-JP" altLang="en-US" sz="2800" dirty="0" smtClean="0">
                <a:solidFill>
                  <a:srgbClr val="000000"/>
                </a:solidFill>
              </a:rPr>
              <a:t>スピーカーを確保するのは大変です</a:t>
            </a:r>
            <a:endParaRPr lang="en-US" altLang="ja-JP" sz="2800" dirty="0" smtClean="0">
              <a:solidFill>
                <a:srgbClr val="000000"/>
              </a:solidFill>
            </a:endParaRPr>
          </a:p>
          <a:p>
            <a:pPr marL="400050" lvl="2" indent="0">
              <a:spcBef>
                <a:spcPct val="0"/>
              </a:spcBef>
            </a:pPr>
            <a:r>
              <a:rPr lang="ja-JP" altLang="en-US" dirty="0" smtClean="0">
                <a:solidFill>
                  <a:srgbClr val="000000"/>
                </a:solidFill>
              </a:rPr>
              <a:t>最初は必ずしゃべってもらえる人だけで組む</a:t>
            </a:r>
            <a:endParaRPr lang="en-US" altLang="ja-JP" dirty="0" smtClean="0">
              <a:solidFill>
                <a:srgbClr val="000000"/>
              </a:solidFill>
            </a:endParaRPr>
          </a:p>
          <a:p>
            <a:pPr marL="400050" lvl="2" indent="0">
              <a:spcBef>
                <a:spcPct val="0"/>
              </a:spcBef>
            </a:pPr>
            <a:r>
              <a:rPr lang="en-US" altLang="ja-JP" dirty="0" smtClean="0">
                <a:solidFill>
                  <a:srgbClr val="000000"/>
                </a:solidFill>
              </a:rPr>
              <a:t>2</a:t>
            </a:r>
            <a:r>
              <a:rPr lang="ja-JP" altLang="en-US" dirty="0" smtClean="0">
                <a:solidFill>
                  <a:srgbClr val="000000"/>
                </a:solidFill>
              </a:rPr>
              <a:t>回目以降の場合には参加者も巻き込んでいきましょう</a:t>
            </a:r>
            <a:endParaRPr lang="en-US" altLang="ja-JP" dirty="0" smtClean="0">
              <a:solidFill>
                <a:srgbClr val="000000"/>
              </a:solidFill>
            </a:endParaRPr>
          </a:p>
          <a:p>
            <a:pPr marL="0" indent="0">
              <a:spcBef>
                <a:spcPct val="0"/>
              </a:spcBef>
            </a:pPr>
            <a:r>
              <a:rPr lang="ja-JP" altLang="en-US" sz="2800" dirty="0" smtClean="0">
                <a:solidFill>
                  <a:srgbClr val="000000"/>
                </a:solidFill>
              </a:rPr>
              <a:t>セッション順</a:t>
            </a:r>
            <a:endParaRPr lang="en-US" altLang="ja-JP" sz="2800" dirty="0" smtClean="0">
              <a:solidFill>
                <a:srgbClr val="000000"/>
              </a:solidFill>
            </a:endParaRPr>
          </a:p>
          <a:p>
            <a:pPr marL="400050" lvl="2" indent="0">
              <a:spcBef>
                <a:spcPct val="0"/>
              </a:spcBef>
            </a:pPr>
            <a:r>
              <a:rPr lang="ja-JP" altLang="en-US" dirty="0" smtClean="0">
                <a:solidFill>
                  <a:srgbClr val="000000"/>
                </a:solidFill>
              </a:rPr>
              <a:t>第</a:t>
            </a:r>
            <a:r>
              <a:rPr lang="en-US" altLang="ja-JP" dirty="0" smtClean="0">
                <a:solidFill>
                  <a:srgbClr val="000000"/>
                </a:solidFill>
              </a:rPr>
              <a:t>1</a:t>
            </a:r>
            <a:r>
              <a:rPr lang="ja-JP" altLang="en-US" dirty="0" smtClean="0">
                <a:solidFill>
                  <a:srgbClr val="000000"/>
                </a:solidFill>
              </a:rPr>
              <a:t>セッションは笑いのとれるセッションを</a:t>
            </a:r>
            <a:endParaRPr lang="en-US" altLang="ja-JP" dirty="0" smtClean="0">
              <a:solidFill>
                <a:srgbClr val="000000"/>
              </a:solidFill>
            </a:endParaRPr>
          </a:p>
          <a:p>
            <a:pPr marL="400050" lvl="2" indent="0">
              <a:spcBef>
                <a:spcPct val="0"/>
              </a:spcBef>
            </a:pPr>
            <a:r>
              <a:rPr lang="ja-JP" altLang="en-US" dirty="0" smtClean="0">
                <a:solidFill>
                  <a:srgbClr val="000000"/>
                </a:solidFill>
              </a:rPr>
              <a:t>最終セッションは一番目玉になりそうなものを</a:t>
            </a:r>
            <a:endParaRPr lang="en-US" altLang="ja-JP" dirty="0" smtClean="0">
              <a:solidFill>
                <a:srgbClr val="000000"/>
              </a:solidFill>
            </a:endParaRPr>
          </a:p>
          <a:p>
            <a:pPr marL="400050" lvl="2" indent="0">
              <a:spcBef>
                <a:spcPct val="0"/>
              </a:spcBef>
            </a:pPr>
            <a:r>
              <a:rPr lang="ja-JP" altLang="en-US" dirty="0" smtClean="0">
                <a:solidFill>
                  <a:srgbClr val="000000"/>
                </a:solidFill>
              </a:rPr>
              <a:t>最終</a:t>
            </a:r>
            <a:r>
              <a:rPr lang="en-US" altLang="ja-JP" dirty="0" smtClean="0">
                <a:solidFill>
                  <a:srgbClr val="000000"/>
                </a:solidFill>
              </a:rPr>
              <a:t>-1</a:t>
            </a:r>
            <a:r>
              <a:rPr lang="ja-JP" altLang="en-US" dirty="0" smtClean="0">
                <a:solidFill>
                  <a:srgbClr val="000000"/>
                </a:solidFill>
              </a:rPr>
              <a:t>は一番見せたいものを配置します</a:t>
            </a:r>
            <a:endParaRPr lang="en-US" altLang="ja-JP" dirty="0" smtClean="0">
              <a:solidFill>
                <a:srgbClr val="000000"/>
              </a:solidFill>
            </a:endParaRPr>
          </a:p>
          <a:p>
            <a:pPr marL="400050" lvl="2" indent="0">
              <a:spcBef>
                <a:spcPct val="0"/>
              </a:spcBef>
            </a:pPr>
            <a:r>
              <a:rPr lang="ja-JP" altLang="en-US" dirty="0" smtClean="0">
                <a:solidFill>
                  <a:srgbClr val="000000"/>
                </a:solidFill>
              </a:rPr>
              <a:t>昼</a:t>
            </a:r>
            <a:r>
              <a:rPr lang="en-US" altLang="ja-JP" dirty="0" smtClean="0">
                <a:solidFill>
                  <a:srgbClr val="000000"/>
                </a:solidFill>
              </a:rPr>
              <a:t>1</a:t>
            </a:r>
            <a:r>
              <a:rPr lang="ja-JP" altLang="en-US" dirty="0" smtClean="0">
                <a:solidFill>
                  <a:srgbClr val="000000"/>
                </a:solidFill>
              </a:rPr>
              <a:t>は残念ながら眠たくなる時間なので、寝られないようなセッションを</a:t>
            </a:r>
            <a:endParaRPr lang="en-US" altLang="ja-JP" dirty="0" smtClean="0">
              <a:solidFill>
                <a:srgbClr val="000000"/>
              </a:solidFill>
            </a:endParaRPr>
          </a:p>
          <a:p>
            <a:pPr marL="0" indent="0">
              <a:spcBef>
                <a:spcPct val="0"/>
              </a:spcBef>
            </a:pPr>
            <a:endParaRPr lang="ja-JP" altLang="en-US" sz="2800" dirty="0" smtClean="0">
              <a:solidFill>
                <a:srgbClr val="0000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r>
              <a:rPr lang="ja-JP" altLang="en-US" dirty="0" smtClean="0">
                <a:solidFill>
                  <a:srgbClr val="000000"/>
                </a:solidFill>
              </a:rPr>
              <a:t>募集を開始する</a:t>
            </a:r>
          </a:p>
        </p:txBody>
      </p:sp>
      <p:sp>
        <p:nvSpPr>
          <p:cNvPr id="17411" name="コンテンツ プレースホルダ 2"/>
          <p:cNvSpPr>
            <a:spLocks noGrp="1"/>
          </p:cNvSpPr>
          <p:nvPr>
            <p:ph idx="1"/>
          </p:nvPr>
        </p:nvSpPr>
        <p:spPr/>
        <p:txBody>
          <a:bodyPr/>
          <a:lstStyle/>
          <a:p>
            <a:pPr marL="0" indent="0">
              <a:spcBef>
                <a:spcPct val="0"/>
              </a:spcBef>
            </a:pPr>
            <a:r>
              <a:rPr lang="ja-JP" altLang="en-US" sz="4000" dirty="0" smtClean="0">
                <a:solidFill>
                  <a:srgbClr val="000000"/>
                </a:solidFill>
              </a:rPr>
              <a:t>なぜ事前応募するのか</a:t>
            </a:r>
            <a:endParaRPr lang="en-US" altLang="ja-JP" sz="4000" dirty="0" smtClean="0">
              <a:solidFill>
                <a:srgbClr val="000000"/>
              </a:solidFill>
            </a:endParaRPr>
          </a:p>
          <a:p>
            <a:pPr marL="400050" lvl="2" indent="0">
              <a:spcBef>
                <a:spcPct val="0"/>
              </a:spcBef>
            </a:pPr>
            <a:r>
              <a:rPr lang="ja-JP" altLang="en-US" sz="3600" dirty="0" smtClean="0">
                <a:solidFill>
                  <a:srgbClr val="000000"/>
                </a:solidFill>
              </a:rPr>
              <a:t>会場の人数制限以上集めるとまずい（消防法）</a:t>
            </a:r>
            <a:endParaRPr lang="en-US" altLang="ja-JP" sz="3600" dirty="0" smtClean="0">
              <a:solidFill>
                <a:srgbClr val="000000"/>
              </a:solidFill>
            </a:endParaRPr>
          </a:p>
          <a:p>
            <a:pPr marL="400050" lvl="2" indent="0">
              <a:spcBef>
                <a:spcPct val="0"/>
              </a:spcBef>
            </a:pPr>
            <a:r>
              <a:rPr lang="ja-JP" altLang="en-US" sz="3600" dirty="0" smtClean="0">
                <a:solidFill>
                  <a:srgbClr val="000000"/>
                </a:solidFill>
              </a:rPr>
              <a:t>参加費でなにかをする（ジュース提供とか）等の場合には数字が読める</a:t>
            </a:r>
            <a:endParaRPr lang="en-US" altLang="ja-JP" sz="3600" dirty="0" smtClean="0">
              <a:solidFill>
                <a:srgbClr val="000000"/>
              </a:solidFill>
            </a:endParaRPr>
          </a:p>
          <a:p>
            <a:pPr marL="400050" lvl="2" indent="0">
              <a:spcBef>
                <a:spcPct val="0"/>
              </a:spcBef>
            </a:pPr>
            <a:r>
              <a:rPr lang="ja-JP" altLang="en-US" sz="3600" dirty="0" smtClean="0">
                <a:solidFill>
                  <a:srgbClr val="000000"/>
                </a:solidFill>
              </a:rPr>
              <a:t>懇親会の予約をしないと行けない</a:t>
            </a:r>
            <a:endParaRPr lang="en-US" altLang="ja-JP" sz="3600" dirty="0" smtClean="0">
              <a:solidFill>
                <a:srgbClr val="000000"/>
              </a:solidFill>
            </a:endParaRPr>
          </a:p>
          <a:p>
            <a:pPr marL="400050" lvl="2" indent="0">
              <a:spcBef>
                <a:spcPct val="0"/>
              </a:spcBef>
            </a:pPr>
            <a:r>
              <a:rPr lang="ja-JP" altLang="en-US" sz="3600" dirty="0" smtClean="0">
                <a:solidFill>
                  <a:srgbClr val="000000"/>
                </a:solidFill>
              </a:rPr>
              <a:t>みなさんも参加する場合には、できるだけ早めに事前応募を</a:t>
            </a:r>
            <a:endParaRPr lang="en-US" altLang="ja-JP" sz="3600" dirty="0" smtClean="0">
              <a:solidFill>
                <a:srgbClr val="000000"/>
              </a:solidFill>
            </a:endParaRPr>
          </a:p>
          <a:p>
            <a:pPr marL="0" indent="0">
              <a:spcBef>
                <a:spcPct val="0"/>
              </a:spcBef>
            </a:pPr>
            <a:endParaRPr lang="ja-JP" altLang="en-US" sz="4000" dirty="0" smtClean="0">
              <a:solidFill>
                <a:srgbClr val="00000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a:lstStyle/>
          <a:p>
            <a:r>
              <a:rPr lang="ja-JP" altLang="en-US" dirty="0" smtClean="0">
                <a:solidFill>
                  <a:srgbClr val="000000"/>
                </a:solidFill>
              </a:rPr>
              <a:t>募集を開始する</a:t>
            </a:r>
          </a:p>
        </p:txBody>
      </p:sp>
      <p:sp>
        <p:nvSpPr>
          <p:cNvPr id="18435" name="コンテンツ プレースホルダ 2"/>
          <p:cNvSpPr>
            <a:spLocks noGrp="1"/>
          </p:cNvSpPr>
          <p:nvPr>
            <p:ph idx="1"/>
          </p:nvPr>
        </p:nvSpPr>
        <p:spPr/>
        <p:txBody>
          <a:bodyPr/>
          <a:lstStyle/>
          <a:p>
            <a:pPr marL="0" indent="0">
              <a:spcBef>
                <a:spcPct val="0"/>
              </a:spcBef>
            </a:pPr>
            <a:r>
              <a:rPr lang="ja-JP" altLang="en-US" sz="4000" dirty="0" smtClean="0">
                <a:solidFill>
                  <a:srgbClr val="000000"/>
                </a:solidFill>
              </a:rPr>
              <a:t>一番簡単なのはブログとかでメールしてねって書く</a:t>
            </a:r>
            <a:endParaRPr lang="en-US" altLang="ja-JP" sz="4000" dirty="0" smtClean="0">
              <a:solidFill>
                <a:srgbClr val="000000"/>
              </a:solidFill>
            </a:endParaRPr>
          </a:p>
          <a:p>
            <a:pPr marL="800100" lvl="2" indent="0">
              <a:spcBef>
                <a:spcPct val="0"/>
              </a:spcBef>
            </a:pPr>
            <a:r>
              <a:rPr lang="ja-JP" altLang="en-US" sz="3200" dirty="0" smtClean="0">
                <a:solidFill>
                  <a:srgbClr val="000000"/>
                </a:solidFill>
              </a:rPr>
              <a:t>簡単だけどシステマティックに行かない</a:t>
            </a:r>
            <a:endParaRPr lang="en-US" altLang="ja-JP" sz="3200" dirty="0" smtClean="0">
              <a:solidFill>
                <a:srgbClr val="000000"/>
              </a:solidFill>
            </a:endParaRPr>
          </a:p>
          <a:p>
            <a:pPr marL="800100" lvl="2" indent="0">
              <a:spcBef>
                <a:spcPct val="0"/>
              </a:spcBef>
            </a:pPr>
            <a:r>
              <a:rPr lang="en-US" altLang="ja-JP" sz="3200" dirty="0" smtClean="0">
                <a:solidFill>
                  <a:srgbClr val="000000"/>
                </a:solidFill>
              </a:rPr>
              <a:t>SPAM</a:t>
            </a:r>
            <a:r>
              <a:rPr lang="ja-JP" altLang="en-US" sz="3200" dirty="0" smtClean="0">
                <a:solidFill>
                  <a:srgbClr val="000000"/>
                </a:solidFill>
              </a:rPr>
              <a:t>フィルタに引っかかるのが怖い</a:t>
            </a:r>
            <a:endParaRPr lang="en-US" altLang="ja-JP" sz="3200" dirty="0" smtClean="0">
              <a:solidFill>
                <a:srgbClr val="000000"/>
              </a:solidFill>
            </a:endParaRPr>
          </a:p>
          <a:p>
            <a:pPr marL="0" indent="0">
              <a:spcBef>
                <a:spcPct val="0"/>
              </a:spcBef>
            </a:pPr>
            <a:r>
              <a:rPr lang="ja-JP" altLang="en-US" sz="4000" dirty="0" smtClean="0">
                <a:solidFill>
                  <a:srgbClr val="000000"/>
                </a:solidFill>
              </a:rPr>
              <a:t>応募ページを作る事ができる環境があるなら作る</a:t>
            </a:r>
            <a:endParaRPr lang="en-US" altLang="ja-JP" sz="4000" dirty="0" smtClean="0">
              <a:solidFill>
                <a:srgbClr val="000000"/>
              </a:solidFill>
            </a:endParaRPr>
          </a:p>
          <a:p>
            <a:pPr marL="0" indent="0">
              <a:spcBef>
                <a:spcPct val="0"/>
              </a:spcBef>
            </a:pPr>
            <a:r>
              <a:rPr lang="ja-JP" altLang="en-US" sz="4000" dirty="0" smtClean="0">
                <a:solidFill>
                  <a:srgbClr val="000000"/>
                </a:solidFill>
              </a:rPr>
              <a:t>かならず入場整理にだけ使う。破棄すると明記しましょう</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コミュニティ勉強会</a:t>
            </a:r>
            <a:endParaRPr kumimoji="1" lang="ja-JP" altLang="en-US" dirty="0"/>
          </a:p>
        </p:txBody>
      </p:sp>
      <p:sp>
        <p:nvSpPr>
          <p:cNvPr id="3" name="コンテンツ プレースホルダ 2"/>
          <p:cNvSpPr>
            <a:spLocks noGrp="1"/>
          </p:cNvSpPr>
          <p:nvPr>
            <p:ph idx="1"/>
          </p:nvPr>
        </p:nvSpPr>
        <p:spPr>
          <a:xfrm>
            <a:off x="457200" y="1052513"/>
            <a:ext cx="8229600" cy="590537"/>
          </a:xfrm>
        </p:spPr>
        <p:txBody>
          <a:bodyPr/>
          <a:lstStyle/>
          <a:p>
            <a:r>
              <a:rPr lang="en-US" b="1" dirty="0" smtClean="0">
                <a:hlinkClick r:id="rId2"/>
              </a:rPr>
              <a:t>http://tinyurl.com/seminarjp</a:t>
            </a:r>
            <a:endParaRPr lang="en-US" b="1" dirty="0" smtClean="0"/>
          </a:p>
          <a:p>
            <a:pPr>
              <a:buNone/>
            </a:pPr>
            <a:endParaRPr kumimoji="1" lang="ja-JP" altLang="en-US" dirty="0"/>
          </a:p>
        </p:txBody>
      </p:sp>
      <p:pic>
        <p:nvPicPr>
          <p:cNvPr id="1026" name="Picture 2"/>
          <p:cNvPicPr>
            <a:picLocks noChangeAspect="1" noChangeArrowheads="1"/>
          </p:cNvPicPr>
          <p:nvPr/>
        </p:nvPicPr>
        <p:blipFill>
          <a:blip r:embed="rId3"/>
          <a:srcRect/>
          <a:stretch>
            <a:fillRect/>
          </a:stretch>
        </p:blipFill>
        <p:spPr bwMode="auto">
          <a:xfrm>
            <a:off x="3571868" y="1714488"/>
            <a:ext cx="4786346" cy="3884746"/>
          </a:xfrm>
          <a:prstGeom prst="rect">
            <a:avLst/>
          </a:prstGeom>
          <a:noFill/>
          <a:ln w="9525">
            <a:noFill/>
            <a:miter lim="800000"/>
            <a:headEnd/>
            <a:tailEnd/>
          </a:ln>
          <a:effectLst/>
        </p:spPr>
      </p:pic>
      <p:sp>
        <p:nvSpPr>
          <p:cNvPr id="5" name="テキスト ボックス 4"/>
          <p:cNvSpPr txBox="1"/>
          <p:nvPr/>
        </p:nvSpPr>
        <p:spPr>
          <a:xfrm>
            <a:off x="428596" y="1714488"/>
            <a:ext cx="3000396" cy="3046988"/>
          </a:xfrm>
          <a:prstGeom prst="rect">
            <a:avLst/>
          </a:prstGeom>
          <a:noFill/>
        </p:spPr>
        <p:txBody>
          <a:bodyPr wrap="square" rtlCol="0">
            <a:spAutoFit/>
          </a:bodyPr>
          <a:lstStyle/>
          <a:p>
            <a:pPr>
              <a:buFont typeface="Arial" pitchFamily="34" charset="0"/>
              <a:buChar char="•"/>
            </a:pPr>
            <a:r>
              <a:rPr kumimoji="1" lang="ja-JP" altLang="en-US" sz="3200" dirty="0" err="1" smtClean="0"/>
              <a:t>はなずきんさんが</a:t>
            </a:r>
            <a:r>
              <a:rPr kumimoji="1" lang="ja-JP" altLang="en-US" sz="3200" dirty="0" smtClean="0"/>
              <a:t>作ってくれています。</a:t>
            </a:r>
            <a:endParaRPr kumimoji="1" lang="en-US" altLang="ja-JP" sz="3200" dirty="0" smtClean="0"/>
          </a:p>
          <a:p>
            <a:pPr>
              <a:buFont typeface="Arial" pitchFamily="34" charset="0"/>
              <a:buChar char="•"/>
            </a:pPr>
            <a:r>
              <a:rPr kumimoji="1" lang="ja-JP" altLang="en-US" sz="3200" dirty="0" smtClean="0"/>
              <a:t>ほぼ日本全国の勉強会が網羅されています</a:t>
            </a:r>
            <a:endParaRPr kumimoji="1" lang="ja-JP" altLang="en-US" sz="3200" dirty="0"/>
          </a:p>
        </p:txBody>
      </p:sp>
      <p:sp>
        <p:nvSpPr>
          <p:cNvPr id="6" name="テキスト ボックス 5"/>
          <p:cNvSpPr txBox="1"/>
          <p:nvPr/>
        </p:nvSpPr>
        <p:spPr>
          <a:xfrm>
            <a:off x="214282" y="5214950"/>
            <a:ext cx="8643966" cy="830997"/>
          </a:xfrm>
          <a:prstGeom prst="rect">
            <a:avLst/>
          </a:prstGeom>
          <a:noFill/>
        </p:spPr>
        <p:txBody>
          <a:bodyPr wrap="square" rtlCol="0">
            <a:spAutoFit/>
          </a:bodyPr>
          <a:lstStyle/>
          <a:p>
            <a:r>
              <a:rPr lang="ja-JP" altLang="en-US" sz="2400" dirty="0" smtClean="0"/>
              <a:t>登録してもらいましょう。</a:t>
            </a:r>
            <a:endParaRPr lang="en-US" altLang="ja-JP" sz="2400" dirty="0" smtClean="0"/>
          </a:p>
          <a:p>
            <a:r>
              <a:rPr lang="en-US" altLang="ja-JP" sz="2400" dirty="0" smtClean="0">
                <a:hlinkClick r:id="rId4"/>
              </a:rPr>
              <a:t>http://d.hatena.ne.jp/hanazukin/20080603/1212461856</a:t>
            </a:r>
            <a:endParaRPr lang="en-US" altLang="ja-JP" sz="24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r>
              <a:rPr lang="ja-JP" altLang="en-US" dirty="0" smtClean="0">
                <a:solidFill>
                  <a:srgbClr val="000000"/>
                </a:solidFill>
              </a:rPr>
              <a:t>懇親会の会場を予約する</a:t>
            </a:r>
          </a:p>
        </p:txBody>
      </p:sp>
      <p:sp>
        <p:nvSpPr>
          <p:cNvPr id="19459" name="コンテンツ プレースホルダ 2"/>
          <p:cNvSpPr>
            <a:spLocks noGrp="1"/>
          </p:cNvSpPr>
          <p:nvPr>
            <p:ph idx="1"/>
          </p:nvPr>
        </p:nvSpPr>
        <p:spPr/>
        <p:txBody>
          <a:bodyPr/>
          <a:lstStyle/>
          <a:p>
            <a:pPr marL="0" indent="0">
              <a:spcBef>
                <a:spcPct val="0"/>
              </a:spcBef>
            </a:pPr>
            <a:r>
              <a:rPr lang="ja-JP" altLang="en-US" sz="3600" dirty="0" err="1" smtClean="0">
                <a:solidFill>
                  <a:srgbClr val="000000"/>
                </a:solidFill>
              </a:rPr>
              <a:t>わんくま</a:t>
            </a:r>
            <a:r>
              <a:rPr lang="ja-JP" altLang="en-US" sz="3600" dirty="0" smtClean="0">
                <a:solidFill>
                  <a:srgbClr val="000000"/>
                </a:solidFill>
              </a:rPr>
              <a:t>では飲み会がメインです！</a:t>
            </a:r>
            <a:endParaRPr lang="en-US" altLang="ja-JP" sz="3600" dirty="0" smtClean="0">
              <a:solidFill>
                <a:srgbClr val="000000"/>
              </a:solidFill>
            </a:endParaRPr>
          </a:p>
          <a:p>
            <a:pPr marL="0" indent="0">
              <a:spcBef>
                <a:spcPct val="0"/>
              </a:spcBef>
            </a:pPr>
            <a:r>
              <a:rPr lang="ja-JP" altLang="en-US" sz="3600" dirty="0" smtClean="0">
                <a:solidFill>
                  <a:srgbClr val="000000"/>
                </a:solidFill>
              </a:rPr>
              <a:t>大体</a:t>
            </a:r>
            <a:r>
              <a:rPr lang="en-US" altLang="ja-JP" sz="3600" dirty="0" smtClean="0">
                <a:solidFill>
                  <a:srgbClr val="000000"/>
                </a:solidFill>
              </a:rPr>
              <a:t>1</a:t>
            </a:r>
            <a:r>
              <a:rPr lang="ja-JP" altLang="en-US" sz="3600" dirty="0" smtClean="0">
                <a:solidFill>
                  <a:srgbClr val="000000"/>
                </a:solidFill>
              </a:rPr>
              <a:t>週間前くらいに予約します</a:t>
            </a:r>
            <a:endParaRPr lang="en-US" altLang="ja-JP" sz="3600" dirty="0" smtClean="0">
              <a:solidFill>
                <a:srgbClr val="000000"/>
              </a:solidFill>
            </a:endParaRPr>
          </a:p>
          <a:p>
            <a:pPr marL="0" indent="0">
              <a:spcBef>
                <a:spcPct val="0"/>
              </a:spcBef>
            </a:pPr>
            <a:r>
              <a:rPr lang="ja-JP" altLang="en-US" sz="3600" dirty="0" smtClean="0">
                <a:solidFill>
                  <a:srgbClr val="000000"/>
                </a:solidFill>
              </a:rPr>
              <a:t>応募が</a:t>
            </a:r>
            <a:r>
              <a:rPr lang="en-US" altLang="ja-JP" sz="3600" dirty="0" smtClean="0">
                <a:solidFill>
                  <a:srgbClr val="000000"/>
                </a:solidFill>
              </a:rPr>
              <a:t>20</a:t>
            </a:r>
            <a:r>
              <a:rPr lang="ja-JP" altLang="en-US" sz="3600" dirty="0" smtClean="0">
                <a:solidFill>
                  <a:srgbClr val="000000"/>
                </a:solidFill>
              </a:rPr>
              <a:t>名なら当日</a:t>
            </a:r>
            <a:r>
              <a:rPr lang="en-US" altLang="ja-JP" sz="3600" dirty="0" smtClean="0">
                <a:solidFill>
                  <a:srgbClr val="000000"/>
                </a:solidFill>
              </a:rPr>
              <a:t>17</a:t>
            </a:r>
            <a:r>
              <a:rPr lang="ja-JP" altLang="en-US" sz="3600" dirty="0" smtClean="0">
                <a:solidFill>
                  <a:srgbClr val="000000"/>
                </a:solidFill>
              </a:rPr>
              <a:t>名くらいの参加と計算して予約します</a:t>
            </a:r>
            <a:endParaRPr lang="en-US" altLang="ja-JP" sz="3600" dirty="0" smtClean="0">
              <a:solidFill>
                <a:srgbClr val="000000"/>
              </a:solidFill>
            </a:endParaRPr>
          </a:p>
          <a:p>
            <a:pPr marL="0" indent="0">
              <a:spcBef>
                <a:spcPct val="0"/>
              </a:spcBef>
            </a:pPr>
            <a:r>
              <a:rPr lang="ja-JP" altLang="en-US" sz="3600" dirty="0" smtClean="0">
                <a:solidFill>
                  <a:srgbClr val="000000"/>
                </a:solidFill>
              </a:rPr>
              <a:t>必須：追加メンバーが部屋的に行けること</a:t>
            </a:r>
            <a:endParaRPr lang="en-US" altLang="ja-JP" sz="3600" dirty="0" smtClean="0">
              <a:solidFill>
                <a:srgbClr val="000000"/>
              </a:solidFill>
            </a:endParaRPr>
          </a:p>
          <a:p>
            <a:pPr marL="0" indent="0">
              <a:spcBef>
                <a:spcPct val="0"/>
              </a:spcBef>
            </a:pPr>
            <a:r>
              <a:rPr lang="ja-JP" altLang="en-US" sz="3600" dirty="0" smtClean="0">
                <a:solidFill>
                  <a:srgbClr val="000000"/>
                </a:solidFill>
              </a:rPr>
              <a:t>重要：飲み放題だけの追加とかができること</a:t>
            </a:r>
            <a:endParaRPr lang="en-US" altLang="ja-JP" sz="3600" dirty="0" smtClean="0">
              <a:solidFill>
                <a:srgbClr val="000000"/>
              </a:solidFill>
            </a:endParaRPr>
          </a:p>
          <a:p>
            <a:pPr marL="0" indent="0">
              <a:spcBef>
                <a:spcPct val="0"/>
              </a:spcBef>
            </a:pPr>
            <a:r>
              <a:rPr lang="ja-JP" altLang="en-US" sz="3600" dirty="0" smtClean="0">
                <a:solidFill>
                  <a:srgbClr val="000000"/>
                </a:solidFill>
              </a:rPr>
              <a:t>読み違えると大赤字＞＜</a:t>
            </a:r>
          </a:p>
          <a:p>
            <a:pPr marL="0" indent="0">
              <a:spcBef>
                <a:spcPct val="0"/>
              </a:spcBef>
            </a:pPr>
            <a:endParaRPr lang="ja-JP" altLang="en-US" sz="3600" dirty="0" smtClean="0">
              <a:solidFill>
                <a:srgbClr val="00000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r>
              <a:rPr lang="ja-JP" altLang="en-US" dirty="0" smtClean="0">
                <a:solidFill>
                  <a:srgbClr val="000000"/>
                </a:solidFill>
              </a:rPr>
              <a:t>勉強会の</a:t>
            </a:r>
            <a:r>
              <a:rPr lang="en-US" altLang="ja-JP" dirty="0" smtClean="0">
                <a:solidFill>
                  <a:srgbClr val="000000"/>
                </a:solidFill>
              </a:rPr>
              <a:t>7</a:t>
            </a:r>
            <a:r>
              <a:rPr lang="ja-JP" altLang="en-US" dirty="0" smtClean="0">
                <a:solidFill>
                  <a:srgbClr val="000000"/>
                </a:solidFill>
              </a:rPr>
              <a:t>つ道具</a:t>
            </a:r>
          </a:p>
        </p:txBody>
      </p:sp>
      <p:sp>
        <p:nvSpPr>
          <p:cNvPr id="20483" name="コンテンツ プレースホルダ 2"/>
          <p:cNvSpPr>
            <a:spLocks noGrp="1"/>
          </p:cNvSpPr>
          <p:nvPr>
            <p:ph idx="1"/>
          </p:nvPr>
        </p:nvSpPr>
        <p:spPr>
          <a:xfrm>
            <a:off x="457200" y="1052513"/>
            <a:ext cx="3686172" cy="5073650"/>
          </a:xfrm>
        </p:spPr>
        <p:txBody>
          <a:bodyPr/>
          <a:lstStyle/>
          <a:p>
            <a:pPr marL="0" indent="0">
              <a:spcBef>
                <a:spcPct val="0"/>
              </a:spcBef>
            </a:pPr>
            <a:r>
              <a:rPr lang="ja-JP" altLang="en-US" sz="2800" dirty="0" smtClean="0">
                <a:solidFill>
                  <a:srgbClr val="000000"/>
                </a:solidFill>
              </a:rPr>
              <a:t>プロジェクタ</a:t>
            </a:r>
            <a:r>
              <a:rPr lang="en-US" altLang="ja-JP" sz="2800" dirty="0" smtClean="0">
                <a:solidFill>
                  <a:srgbClr val="000000"/>
                </a:solidFill>
              </a:rPr>
              <a:t>2</a:t>
            </a:r>
            <a:r>
              <a:rPr lang="ja-JP" altLang="en-US" sz="2800" dirty="0" smtClean="0">
                <a:solidFill>
                  <a:srgbClr val="000000"/>
                </a:solidFill>
              </a:rPr>
              <a:t>台</a:t>
            </a:r>
          </a:p>
          <a:p>
            <a:pPr marL="0" indent="0">
              <a:spcBef>
                <a:spcPct val="0"/>
              </a:spcBef>
            </a:pPr>
            <a:r>
              <a:rPr lang="ja-JP" altLang="en-US" sz="2800" dirty="0" smtClean="0">
                <a:solidFill>
                  <a:srgbClr val="000000"/>
                </a:solidFill>
              </a:rPr>
              <a:t>電源タップ５～６個</a:t>
            </a:r>
          </a:p>
          <a:p>
            <a:pPr marL="0" indent="0">
              <a:spcBef>
                <a:spcPct val="0"/>
              </a:spcBef>
            </a:pPr>
            <a:r>
              <a:rPr lang="ja-JP" altLang="en-US" sz="2800" dirty="0" smtClean="0">
                <a:solidFill>
                  <a:srgbClr val="000000"/>
                </a:solidFill>
              </a:rPr>
              <a:t>ビデオカメラ</a:t>
            </a:r>
            <a:endParaRPr lang="en-US" altLang="ja-JP" sz="2800" dirty="0" smtClean="0">
              <a:solidFill>
                <a:srgbClr val="000000"/>
              </a:solidFill>
            </a:endParaRPr>
          </a:p>
          <a:p>
            <a:pPr marL="0" indent="0">
              <a:spcBef>
                <a:spcPct val="0"/>
              </a:spcBef>
            </a:pPr>
            <a:r>
              <a:rPr lang="ja-JP" altLang="en-US" sz="2800" dirty="0" smtClean="0">
                <a:solidFill>
                  <a:srgbClr val="000000"/>
                </a:solidFill>
              </a:rPr>
              <a:t>三脚</a:t>
            </a:r>
          </a:p>
          <a:p>
            <a:pPr marL="0" indent="0">
              <a:spcBef>
                <a:spcPct val="0"/>
              </a:spcBef>
            </a:pPr>
            <a:r>
              <a:rPr lang="ja-JP" altLang="en-US" sz="2800" dirty="0" smtClean="0">
                <a:solidFill>
                  <a:srgbClr val="000000"/>
                </a:solidFill>
              </a:rPr>
              <a:t>ルータ</a:t>
            </a:r>
          </a:p>
          <a:p>
            <a:pPr marL="0" indent="0">
              <a:spcBef>
                <a:spcPct val="0"/>
              </a:spcBef>
            </a:pPr>
            <a:r>
              <a:rPr lang="ja-JP" altLang="en-US" sz="2800" dirty="0" smtClean="0">
                <a:solidFill>
                  <a:srgbClr val="000000"/>
                </a:solidFill>
              </a:rPr>
              <a:t>ルータ用ＰＣ</a:t>
            </a:r>
          </a:p>
          <a:p>
            <a:pPr marL="0" indent="0">
              <a:spcBef>
                <a:spcPct val="0"/>
              </a:spcBef>
            </a:pPr>
            <a:r>
              <a:rPr lang="en-US" altLang="ja-JP" sz="2800" dirty="0" err="1" smtClean="0">
                <a:solidFill>
                  <a:srgbClr val="000000"/>
                </a:solidFill>
              </a:rPr>
              <a:t>ust</a:t>
            </a:r>
            <a:r>
              <a:rPr lang="ja-JP" altLang="en-US" sz="2800" dirty="0" smtClean="0">
                <a:solidFill>
                  <a:srgbClr val="000000"/>
                </a:solidFill>
              </a:rPr>
              <a:t>用ＰＣ</a:t>
            </a:r>
          </a:p>
          <a:p>
            <a:pPr marL="0" indent="0">
              <a:spcBef>
                <a:spcPct val="0"/>
              </a:spcBef>
            </a:pPr>
            <a:r>
              <a:rPr lang="en-US" altLang="ja-JP" sz="2800" dirty="0" err="1" smtClean="0">
                <a:solidFill>
                  <a:srgbClr val="000000"/>
                </a:solidFill>
              </a:rPr>
              <a:t>ust</a:t>
            </a:r>
            <a:r>
              <a:rPr lang="ja-JP" altLang="en-US" sz="2800" dirty="0" smtClean="0">
                <a:solidFill>
                  <a:srgbClr val="000000"/>
                </a:solidFill>
              </a:rPr>
              <a:t>用カメラ</a:t>
            </a:r>
            <a:r>
              <a:rPr lang="en-US" altLang="ja-JP" sz="2800" dirty="0" smtClean="0">
                <a:solidFill>
                  <a:srgbClr val="000000"/>
                </a:solidFill>
              </a:rPr>
              <a:t>1</a:t>
            </a:r>
            <a:r>
              <a:rPr lang="ja-JP" altLang="en-US" sz="2800" dirty="0" smtClean="0">
                <a:solidFill>
                  <a:srgbClr val="000000"/>
                </a:solidFill>
              </a:rPr>
              <a:t>台</a:t>
            </a:r>
          </a:p>
          <a:p>
            <a:pPr marL="0" indent="0">
              <a:spcBef>
                <a:spcPct val="0"/>
              </a:spcBef>
            </a:pPr>
            <a:r>
              <a:rPr lang="en-US" altLang="ja-JP" sz="2800" dirty="0" err="1" smtClean="0">
                <a:solidFill>
                  <a:srgbClr val="000000"/>
                </a:solidFill>
              </a:rPr>
              <a:t>ust</a:t>
            </a:r>
            <a:r>
              <a:rPr lang="ja-JP" altLang="en-US" sz="2800" dirty="0" smtClean="0">
                <a:solidFill>
                  <a:srgbClr val="000000"/>
                </a:solidFill>
              </a:rPr>
              <a:t>用カメラドライバＣＤ</a:t>
            </a:r>
            <a:r>
              <a:rPr lang="en-US" altLang="ja-JP" sz="2800" dirty="0" smtClean="0">
                <a:solidFill>
                  <a:srgbClr val="000000"/>
                </a:solidFill>
              </a:rPr>
              <a:t>1</a:t>
            </a:r>
            <a:r>
              <a:rPr lang="ja-JP" altLang="en-US" sz="2800" dirty="0" smtClean="0">
                <a:solidFill>
                  <a:srgbClr val="000000"/>
                </a:solidFill>
              </a:rPr>
              <a:t>枚</a:t>
            </a:r>
          </a:p>
        </p:txBody>
      </p:sp>
      <p:sp>
        <p:nvSpPr>
          <p:cNvPr id="20484" name="コンテンツ プレースホルダ 3"/>
          <p:cNvSpPr>
            <a:spLocks noGrp="1"/>
          </p:cNvSpPr>
          <p:nvPr>
            <p:ph sz="half" idx="4294967295"/>
          </p:nvPr>
        </p:nvSpPr>
        <p:spPr>
          <a:xfrm>
            <a:off x="4286248" y="1052513"/>
            <a:ext cx="4857752" cy="5073650"/>
          </a:xfrm>
        </p:spPr>
        <p:txBody>
          <a:bodyPr/>
          <a:lstStyle/>
          <a:p>
            <a:pPr marL="0" indent="0">
              <a:spcBef>
                <a:spcPct val="0"/>
              </a:spcBef>
            </a:pPr>
            <a:r>
              <a:rPr lang="ja-JP" altLang="en-US" sz="3600" dirty="0" smtClean="0">
                <a:solidFill>
                  <a:srgbClr val="000000"/>
                </a:solidFill>
              </a:rPr>
              <a:t>名札</a:t>
            </a:r>
            <a:endParaRPr lang="en-US" altLang="ja-JP" sz="3600" dirty="0" smtClean="0">
              <a:solidFill>
                <a:srgbClr val="000000"/>
              </a:solidFill>
            </a:endParaRPr>
          </a:p>
          <a:p>
            <a:pPr marL="0" indent="0">
              <a:spcBef>
                <a:spcPct val="0"/>
              </a:spcBef>
            </a:pPr>
            <a:r>
              <a:rPr lang="ja-JP" altLang="en-US" sz="3600" dirty="0" smtClean="0">
                <a:solidFill>
                  <a:srgbClr val="000000"/>
                </a:solidFill>
              </a:rPr>
              <a:t>名札用台紙</a:t>
            </a:r>
          </a:p>
          <a:p>
            <a:pPr marL="0" indent="0">
              <a:spcBef>
                <a:spcPct val="0"/>
              </a:spcBef>
            </a:pPr>
            <a:r>
              <a:rPr lang="ja-JP" altLang="en-US" sz="3600" dirty="0" smtClean="0">
                <a:solidFill>
                  <a:srgbClr val="000000"/>
                </a:solidFill>
              </a:rPr>
              <a:t>雑巾</a:t>
            </a:r>
          </a:p>
          <a:p>
            <a:pPr marL="0" indent="0">
              <a:spcBef>
                <a:spcPct val="0"/>
              </a:spcBef>
            </a:pPr>
            <a:r>
              <a:rPr lang="ja-JP" altLang="en-US" sz="3600" dirty="0" smtClean="0">
                <a:solidFill>
                  <a:srgbClr val="000000"/>
                </a:solidFill>
              </a:rPr>
              <a:t>ゴミ袋</a:t>
            </a:r>
          </a:p>
          <a:p>
            <a:pPr marL="0" indent="0">
              <a:spcBef>
                <a:spcPct val="0"/>
              </a:spcBef>
            </a:pPr>
            <a:r>
              <a:rPr lang="ja-JP" altLang="en-US" sz="3600" dirty="0" smtClean="0">
                <a:solidFill>
                  <a:srgbClr val="000000"/>
                </a:solidFill>
              </a:rPr>
              <a:t>サインペン</a:t>
            </a:r>
          </a:p>
          <a:p>
            <a:pPr marL="0" indent="0">
              <a:spcBef>
                <a:spcPct val="0"/>
              </a:spcBef>
            </a:pPr>
            <a:r>
              <a:rPr lang="ja-JP" altLang="en-US" sz="3600" dirty="0" smtClean="0">
                <a:solidFill>
                  <a:srgbClr val="000000"/>
                </a:solidFill>
              </a:rPr>
              <a:t>スケッチボード</a:t>
            </a:r>
          </a:p>
          <a:p>
            <a:pPr marL="0" indent="0">
              <a:spcBef>
                <a:spcPct val="0"/>
              </a:spcBef>
            </a:pPr>
            <a:r>
              <a:rPr lang="ja-JP" altLang="en-US" sz="3600" dirty="0" smtClean="0">
                <a:solidFill>
                  <a:srgbClr val="000000"/>
                </a:solidFill>
              </a:rPr>
              <a:t>セロテープ</a:t>
            </a:r>
          </a:p>
          <a:p>
            <a:pPr marL="0" indent="0">
              <a:spcBef>
                <a:spcPct val="0"/>
              </a:spcBef>
            </a:pPr>
            <a:endParaRPr lang="ja-JP" altLang="en-US" sz="3600" dirty="0" smtClean="0">
              <a:solidFill>
                <a:srgbClr val="000000"/>
              </a:solidFill>
            </a:endParaRPr>
          </a:p>
          <a:p>
            <a:pPr marL="0" indent="0">
              <a:spcBef>
                <a:spcPct val="0"/>
              </a:spcBef>
            </a:pPr>
            <a:endParaRPr lang="ja-JP" altLang="en-US" sz="3600" dirty="0" smtClean="0">
              <a:solidFill>
                <a:srgbClr val="0000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r>
              <a:rPr lang="ja-JP" altLang="en-US" dirty="0" smtClean="0">
                <a:solidFill>
                  <a:srgbClr val="000000"/>
                </a:solidFill>
              </a:rPr>
              <a:t>自己紹介</a:t>
            </a:r>
          </a:p>
        </p:txBody>
      </p:sp>
      <p:sp>
        <p:nvSpPr>
          <p:cNvPr id="5123" name="コンテンツ プレースホルダ 2"/>
          <p:cNvSpPr>
            <a:spLocks noGrp="1"/>
          </p:cNvSpPr>
          <p:nvPr>
            <p:ph idx="1"/>
          </p:nvPr>
        </p:nvSpPr>
        <p:spPr/>
        <p:txBody>
          <a:bodyPr/>
          <a:lstStyle/>
          <a:p>
            <a:pPr marL="0" indent="0">
              <a:spcBef>
                <a:spcPct val="0"/>
              </a:spcBef>
            </a:pPr>
            <a:r>
              <a:rPr lang="ja-JP" altLang="en-US" sz="3600" dirty="0" smtClean="0">
                <a:solidFill>
                  <a:srgbClr val="000000"/>
                </a:solidFill>
              </a:rPr>
              <a:t>名前：中 博俊（なか ひろとし）</a:t>
            </a:r>
            <a:endParaRPr lang="en-US" altLang="ja-JP" sz="3600" dirty="0" smtClean="0">
              <a:solidFill>
                <a:srgbClr val="000000"/>
              </a:solidFill>
            </a:endParaRPr>
          </a:p>
          <a:p>
            <a:pPr marL="0" indent="0">
              <a:spcBef>
                <a:spcPct val="0"/>
              </a:spcBef>
            </a:pPr>
            <a:r>
              <a:rPr lang="ja-JP" altLang="en-US" sz="3600" dirty="0" smtClean="0">
                <a:solidFill>
                  <a:srgbClr val="000000"/>
                </a:solidFill>
              </a:rPr>
              <a:t>本拠地：いちおう大阪</a:t>
            </a:r>
            <a:endParaRPr lang="en-US" altLang="ja-JP" sz="3600" dirty="0" smtClean="0">
              <a:solidFill>
                <a:srgbClr val="000000"/>
              </a:solidFill>
            </a:endParaRPr>
          </a:p>
          <a:p>
            <a:pPr marL="400050" lvl="2" indent="0">
              <a:spcBef>
                <a:spcPct val="0"/>
              </a:spcBef>
            </a:pPr>
            <a:r>
              <a:rPr lang="ja-JP" altLang="en-US" sz="2800" dirty="0" smtClean="0">
                <a:solidFill>
                  <a:srgbClr val="000000"/>
                </a:solidFill>
              </a:rPr>
              <a:t>ただし毎週末は日本のどこかにいます</a:t>
            </a:r>
            <a:endParaRPr lang="en-US" altLang="ja-JP" sz="2800" dirty="0" smtClean="0">
              <a:solidFill>
                <a:srgbClr val="000000"/>
              </a:solidFill>
            </a:endParaRPr>
          </a:p>
          <a:p>
            <a:pPr marL="0" indent="0">
              <a:spcBef>
                <a:spcPct val="0"/>
              </a:spcBef>
            </a:pPr>
            <a:r>
              <a:rPr lang="ja-JP" altLang="en-US" sz="3600" dirty="0" smtClean="0">
                <a:solidFill>
                  <a:srgbClr val="000000"/>
                </a:solidFill>
              </a:rPr>
              <a:t>肩書き：</a:t>
            </a:r>
            <a:endParaRPr lang="en-US" altLang="ja-JP" sz="3600" dirty="0" smtClean="0">
              <a:solidFill>
                <a:srgbClr val="000000"/>
              </a:solidFill>
            </a:endParaRPr>
          </a:p>
          <a:p>
            <a:pPr marL="400050" lvl="2" indent="0">
              <a:spcBef>
                <a:spcPct val="0"/>
              </a:spcBef>
            </a:pPr>
            <a:r>
              <a:rPr lang="ja-JP" altLang="en-US" sz="2800" dirty="0" smtClean="0">
                <a:solidFill>
                  <a:srgbClr val="000000"/>
                </a:solidFill>
              </a:rPr>
              <a:t>株式会社インターリンク チーフテクニカルアーキテクト</a:t>
            </a:r>
            <a:endParaRPr lang="en-US" altLang="ja-JP" sz="2800" dirty="0" smtClean="0">
              <a:solidFill>
                <a:srgbClr val="000000"/>
              </a:solidFill>
            </a:endParaRPr>
          </a:p>
          <a:p>
            <a:pPr marL="857250" lvl="3" indent="0">
              <a:spcBef>
                <a:spcPct val="0"/>
              </a:spcBef>
            </a:pPr>
            <a:r>
              <a:rPr lang="ja-JP" altLang="en-US" sz="2400" dirty="0" smtClean="0">
                <a:solidFill>
                  <a:srgbClr val="000000"/>
                </a:solidFill>
              </a:rPr>
              <a:t>なんてたいそうな肩書きを持っていますが社員</a:t>
            </a:r>
            <a:r>
              <a:rPr lang="en-US" altLang="ja-JP" sz="2400" dirty="0" smtClean="0">
                <a:solidFill>
                  <a:srgbClr val="000000"/>
                </a:solidFill>
              </a:rPr>
              <a:t>10</a:t>
            </a:r>
            <a:r>
              <a:rPr lang="ja-JP" altLang="en-US" sz="2400" dirty="0" smtClean="0">
                <a:solidFill>
                  <a:srgbClr val="000000"/>
                </a:solidFill>
              </a:rPr>
              <a:t>名くらいの小さな会社です</a:t>
            </a:r>
            <a:endParaRPr lang="en-US" altLang="ja-JP" sz="2400" dirty="0" smtClean="0">
              <a:solidFill>
                <a:srgbClr val="000000"/>
              </a:solidFill>
            </a:endParaRPr>
          </a:p>
          <a:p>
            <a:pPr marL="400050" lvl="2" indent="0">
              <a:spcBef>
                <a:spcPct val="0"/>
              </a:spcBef>
            </a:pPr>
            <a:r>
              <a:rPr lang="en-US" altLang="ja-JP" sz="2800" dirty="0" smtClean="0">
                <a:solidFill>
                  <a:srgbClr val="000000"/>
                </a:solidFill>
              </a:rPr>
              <a:t>NPO</a:t>
            </a:r>
            <a:r>
              <a:rPr lang="ja-JP" altLang="en-US" sz="2800" dirty="0" smtClean="0">
                <a:solidFill>
                  <a:srgbClr val="000000"/>
                </a:solidFill>
              </a:rPr>
              <a:t>法人 アイネタジャパン 副理事長</a:t>
            </a:r>
            <a:endParaRPr lang="en-US" altLang="ja-JP" sz="2800" dirty="0" smtClean="0">
              <a:solidFill>
                <a:srgbClr val="000000"/>
              </a:solidFill>
            </a:endParaRPr>
          </a:p>
          <a:p>
            <a:pPr marL="400050" lvl="2" indent="0">
              <a:spcBef>
                <a:spcPct val="0"/>
              </a:spcBef>
            </a:pPr>
            <a:r>
              <a:rPr lang="ja-JP" altLang="en-US" sz="2800" dirty="0" err="1" smtClean="0">
                <a:solidFill>
                  <a:srgbClr val="000000"/>
                </a:solidFill>
              </a:rPr>
              <a:t>わんくま</a:t>
            </a:r>
            <a:r>
              <a:rPr lang="ja-JP" altLang="en-US" sz="2800" dirty="0" smtClean="0">
                <a:solidFill>
                  <a:srgbClr val="000000"/>
                </a:solidFill>
              </a:rPr>
              <a:t>同盟 代表</a:t>
            </a:r>
            <a:endParaRPr lang="en-US" altLang="ja-JP" sz="2800" dirty="0" smtClean="0">
              <a:solidFill>
                <a:srgbClr val="000000"/>
              </a:solidFill>
            </a:endParaRPr>
          </a:p>
          <a:p>
            <a:pPr marL="0" indent="0">
              <a:spcBef>
                <a:spcPct val="0"/>
              </a:spcBef>
            </a:pPr>
            <a:endParaRPr lang="ja-JP" altLang="en-US" sz="3600" dirty="0" smtClean="0">
              <a:solidFill>
                <a:srgbClr val="00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p:txBody>
          <a:bodyPr/>
          <a:lstStyle/>
          <a:p>
            <a:r>
              <a:rPr lang="ja-JP" altLang="en-US" dirty="0" smtClean="0"/>
              <a:t>前夜</a:t>
            </a:r>
          </a:p>
        </p:txBody>
      </p:sp>
      <p:sp>
        <p:nvSpPr>
          <p:cNvPr id="21507" name="コンテンツ プレースホルダ 2"/>
          <p:cNvSpPr>
            <a:spLocks noGrp="1"/>
          </p:cNvSpPr>
          <p:nvPr>
            <p:ph idx="1"/>
          </p:nvPr>
        </p:nvSpPr>
        <p:spPr/>
        <p:txBody>
          <a:bodyPr/>
          <a:lstStyle/>
          <a:p>
            <a:pPr marL="0" indent="0">
              <a:spcBef>
                <a:spcPct val="0"/>
              </a:spcBef>
            </a:pPr>
            <a:r>
              <a:rPr lang="ja-JP" altLang="en-US" sz="4800" dirty="0" smtClean="0">
                <a:solidFill>
                  <a:srgbClr val="000000"/>
                </a:solidFill>
              </a:rPr>
              <a:t>前夜までにリマインダは必ず送りましょう</a:t>
            </a:r>
            <a:endParaRPr lang="en-US" altLang="ja-JP" sz="4800" dirty="0" smtClean="0">
              <a:solidFill>
                <a:srgbClr val="000000"/>
              </a:solidFill>
            </a:endParaRPr>
          </a:p>
          <a:p>
            <a:pPr marL="0" indent="0">
              <a:spcBef>
                <a:spcPct val="0"/>
              </a:spcBef>
            </a:pPr>
            <a:r>
              <a:rPr lang="ja-JP" altLang="en-US" sz="4800" dirty="0" smtClean="0">
                <a:solidFill>
                  <a:srgbClr val="000000"/>
                </a:solidFill>
              </a:rPr>
              <a:t>名簿を印刷する</a:t>
            </a:r>
            <a:endParaRPr lang="en-US" altLang="ja-JP" sz="4800" dirty="0" smtClean="0">
              <a:solidFill>
                <a:srgbClr val="000000"/>
              </a:solidFill>
            </a:endParaRPr>
          </a:p>
          <a:p>
            <a:pPr marL="0" indent="0">
              <a:spcBef>
                <a:spcPct val="0"/>
              </a:spcBef>
            </a:pPr>
            <a:r>
              <a:rPr lang="ja-JP" altLang="en-US" sz="4800" dirty="0" smtClean="0">
                <a:solidFill>
                  <a:srgbClr val="000000"/>
                </a:solidFill>
              </a:rPr>
              <a:t>備品が揃っているか確認する</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ja-JP" altLang="en-US" dirty="0" smtClean="0"/>
              <a:t>当日</a:t>
            </a:r>
          </a:p>
        </p:txBody>
      </p:sp>
      <p:sp>
        <p:nvSpPr>
          <p:cNvPr id="22531" name="コンテンツ プレースホルダ 2"/>
          <p:cNvSpPr>
            <a:spLocks noGrp="1"/>
          </p:cNvSpPr>
          <p:nvPr>
            <p:ph idx="1"/>
          </p:nvPr>
        </p:nvSpPr>
        <p:spPr/>
        <p:txBody>
          <a:bodyPr/>
          <a:lstStyle/>
          <a:p>
            <a:pPr marL="0" indent="0">
              <a:spcBef>
                <a:spcPct val="0"/>
              </a:spcBef>
            </a:pPr>
            <a:r>
              <a:rPr lang="ja-JP" altLang="en-US" dirty="0" smtClean="0">
                <a:solidFill>
                  <a:srgbClr val="000000"/>
                </a:solidFill>
              </a:rPr>
              <a:t>スタッフになってくれる人等とは開場</a:t>
            </a:r>
            <a:r>
              <a:rPr lang="en-US" altLang="ja-JP" dirty="0" smtClean="0">
                <a:solidFill>
                  <a:srgbClr val="000000"/>
                </a:solidFill>
              </a:rPr>
              <a:t>30</a:t>
            </a:r>
            <a:r>
              <a:rPr lang="ja-JP" altLang="en-US" dirty="0" smtClean="0">
                <a:solidFill>
                  <a:srgbClr val="000000"/>
                </a:solidFill>
              </a:rPr>
              <a:t>分前までに集合して、緊張をほぐしておきましょう</a:t>
            </a:r>
            <a:endParaRPr lang="en-US" altLang="ja-JP" dirty="0" smtClean="0">
              <a:solidFill>
                <a:srgbClr val="000000"/>
              </a:solidFill>
            </a:endParaRPr>
          </a:p>
          <a:p>
            <a:pPr marL="0" indent="0">
              <a:spcBef>
                <a:spcPct val="0"/>
              </a:spcBef>
            </a:pPr>
            <a:r>
              <a:rPr lang="ja-JP" altLang="en-US" dirty="0" smtClean="0">
                <a:solidFill>
                  <a:srgbClr val="000000"/>
                </a:solidFill>
              </a:rPr>
              <a:t>受付はすぐに始められるように</a:t>
            </a:r>
            <a:r>
              <a:rPr lang="en-US" altLang="ja-JP" dirty="0" smtClean="0">
                <a:solidFill>
                  <a:srgbClr val="000000"/>
                </a:solidFill>
              </a:rPr>
              <a:t>1</a:t>
            </a:r>
            <a:r>
              <a:rPr lang="ja-JP" altLang="en-US" dirty="0" smtClean="0">
                <a:solidFill>
                  <a:srgbClr val="000000"/>
                </a:solidFill>
              </a:rPr>
              <a:t>番目に展開しましょう</a:t>
            </a:r>
            <a:endParaRPr lang="en-US" altLang="ja-JP" dirty="0" smtClean="0">
              <a:solidFill>
                <a:srgbClr val="000000"/>
              </a:solidFill>
            </a:endParaRPr>
          </a:p>
          <a:p>
            <a:pPr marL="0" indent="0">
              <a:spcBef>
                <a:spcPct val="0"/>
              </a:spcBef>
            </a:pPr>
            <a:r>
              <a:rPr lang="ja-JP" altLang="en-US" dirty="0" smtClean="0">
                <a:solidFill>
                  <a:srgbClr val="000000"/>
                </a:solidFill>
              </a:rPr>
              <a:t>ノート</a:t>
            </a:r>
            <a:r>
              <a:rPr lang="en-US" altLang="ja-JP" dirty="0" smtClean="0">
                <a:solidFill>
                  <a:srgbClr val="000000"/>
                </a:solidFill>
              </a:rPr>
              <a:t>PC</a:t>
            </a:r>
            <a:r>
              <a:rPr lang="ja-JP" altLang="en-US" dirty="0" smtClean="0">
                <a:solidFill>
                  <a:srgbClr val="000000"/>
                </a:solidFill>
              </a:rPr>
              <a:t>とプロジェクタの調子を必ずチェック</a:t>
            </a:r>
            <a:endParaRPr lang="en-US" altLang="ja-JP" dirty="0" smtClean="0">
              <a:solidFill>
                <a:srgbClr val="000000"/>
              </a:solidFill>
            </a:endParaRPr>
          </a:p>
          <a:p>
            <a:pPr marL="400050" lvl="2" indent="0">
              <a:spcBef>
                <a:spcPct val="0"/>
              </a:spcBef>
            </a:pPr>
            <a:r>
              <a:rPr lang="ja-JP" altLang="en-US" dirty="0" smtClean="0">
                <a:solidFill>
                  <a:srgbClr val="000000"/>
                </a:solidFill>
              </a:rPr>
              <a:t>出演者全員ちゃんと出力されるか確認するとベター</a:t>
            </a:r>
            <a:endParaRPr lang="en-US" altLang="ja-JP" dirty="0" smtClean="0">
              <a:solidFill>
                <a:srgbClr val="000000"/>
              </a:solidFill>
            </a:endParaRPr>
          </a:p>
          <a:p>
            <a:pPr marL="400050" lvl="2" indent="0">
              <a:spcBef>
                <a:spcPct val="0"/>
              </a:spcBef>
            </a:pPr>
            <a:r>
              <a:rPr lang="ja-JP" altLang="en-US" dirty="0" smtClean="0">
                <a:solidFill>
                  <a:srgbClr val="000000"/>
                </a:solidFill>
              </a:rPr>
              <a:t>レンタルプロジェクタは色がおかしい場合がある</a:t>
            </a:r>
            <a:endParaRPr lang="en-US" altLang="ja-JP" dirty="0" smtClean="0">
              <a:solidFill>
                <a:srgbClr val="000000"/>
              </a:solidFill>
            </a:endParaRPr>
          </a:p>
          <a:p>
            <a:pPr marL="0" indent="0">
              <a:spcBef>
                <a:spcPct val="0"/>
              </a:spcBef>
            </a:pPr>
            <a:r>
              <a:rPr lang="ja-JP" altLang="en-US" dirty="0" smtClean="0">
                <a:solidFill>
                  <a:srgbClr val="000000"/>
                </a:solidFill>
              </a:rPr>
              <a:t>参加受付時に必ず懇親会に参加するか再確認する</a:t>
            </a:r>
            <a:endParaRPr lang="en-US" altLang="ja-JP" dirty="0" smtClean="0">
              <a:solidFill>
                <a:srgbClr val="000000"/>
              </a:solidFill>
            </a:endParaRPr>
          </a:p>
          <a:p>
            <a:pPr marL="0" indent="0">
              <a:spcBef>
                <a:spcPct val="0"/>
              </a:spcBef>
            </a:pPr>
            <a:r>
              <a:rPr lang="en-US" altLang="ja-JP" dirty="0" err="1" smtClean="0">
                <a:solidFill>
                  <a:srgbClr val="000000"/>
                </a:solidFill>
              </a:rPr>
              <a:t>Ust</a:t>
            </a:r>
            <a:r>
              <a:rPr lang="ja-JP" altLang="en-US" dirty="0" smtClean="0">
                <a:solidFill>
                  <a:srgbClr val="000000"/>
                </a:solidFill>
              </a:rPr>
              <a:t>するのであれば不安定なこともあるので早めに</a:t>
            </a:r>
            <a:endParaRPr lang="en-US" altLang="ja-JP" dirty="0" smtClean="0">
              <a:solidFill>
                <a:srgbClr val="0000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懇親会</a:t>
            </a:r>
            <a:endParaRPr kumimoji="1" lang="ja-JP" altLang="en-US" dirty="0"/>
          </a:p>
        </p:txBody>
      </p:sp>
      <p:sp>
        <p:nvSpPr>
          <p:cNvPr id="5" name="コンテンツ プレースホルダ 4"/>
          <p:cNvSpPr>
            <a:spLocks noGrp="1"/>
          </p:cNvSpPr>
          <p:nvPr>
            <p:ph idx="1"/>
          </p:nvPr>
        </p:nvSpPr>
        <p:spPr/>
        <p:txBody>
          <a:bodyPr/>
          <a:lstStyle/>
          <a:p>
            <a:r>
              <a:rPr kumimoji="1" lang="ja-JP" altLang="en-US" sz="2800" dirty="0" smtClean="0"/>
              <a:t>とにかくやっぱりメイン</a:t>
            </a:r>
            <a:endParaRPr kumimoji="1" lang="en-US" altLang="ja-JP" sz="2800" dirty="0" smtClean="0"/>
          </a:p>
          <a:p>
            <a:r>
              <a:rPr lang="ja-JP" altLang="en-US" sz="2800" dirty="0" smtClean="0"/>
              <a:t>座ってもらう前に必ずタバコエリアを決めて隔離する</a:t>
            </a:r>
            <a:endParaRPr kumimoji="1" lang="en-US" altLang="ja-JP" sz="2800" dirty="0" smtClean="0"/>
          </a:p>
          <a:p>
            <a:r>
              <a:rPr kumimoji="1" lang="ja-JP" altLang="en-US" sz="2800" dirty="0" smtClean="0"/>
              <a:t>お互いが同じ話題を共有しているので、話すネタはある</a:t>
            </a:r>
            <a:endParaRPr kumimoji="1" lang="en-US" altLang="ja-JP" sz="2800" dirty="0" smtClean="0"/>
          </a:p>
          <a:p>
            <a:r>
              <a:rPr lang="ja-JP" altLang="en-US" sz="2800" dirty="0" smtClean="0"/>
              <a:t>自己紹介などをして人脈作りを</a:t>
            </a:r>
            <a:endParaRPr lang="en-US" altLang="ja-JP" sz="2800" dirty="0" smtClean="0"/>
          </a:p>
          <a:p>
            <a:r>
              <a:rPr kumimoji="1" lang="ja-JP" altLang="en-US" sz="2800" dirty="0" smtClean="0"/>
              <a:t>主催者はできるだけ全員と名刺交換をしよう</a:t>
            </a:r>
            <a:endParaRPr kumimoji="1" lang="en-US" altLang="ja-JP" sz="2800" dirty="0" smtClean="0"/>
          </a:p>
          <a:p>
            <a:r>
              <a:rPr lang="ja-JP" altLang="en-US" sz="2800" dirty="0" smtClean="0"/>
              <a:t>ファンを作って次回以降に来てもらうように</a:t>
            </a:r>
            <a:endParaRPr lang="en-US" altLang="ja-JP" sz="2800" dirty="0" smtClean="0"/>
          </a:p>
          <a:p>
            <a:r>
              <a:rPr kumimoji="1" lang="ja-JP" altLang="en-US" sz="2800" dirty="0" smtClean="0"/>
              <a:t>しゃべっていない人や、困った顔している人、</a:t>
            </a:r>
            <a:r>
              <a:rPr lang="ja-JP" altLang="en-US" sz="2800" dirty="0"/>
              <a:t>初参加の</a:t>
            </a:r>
            <a:r>
              <a:rPr lang="ja-JP" altLang="en-US" sz="2800" dirty="0" smtClean="0"/>
              <a:t>人のところに積極的に行きましょう</a:t>
            </a:r>
            <a:endParaRPr kumimoji="1" lang="en-US" altLang="ja-JP" sz="2800"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報告</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参加費を徴収している場合には会計報告した方が良いかもしれません</a:t>
            </a:r>
            <a:endParaRPr kumimoji="1" lang="en-US" altLang="ja-JP" dirty="0" smtClean="0"/>
          </a:p>
          <a:p>
            <a:pPr lvl="1"/>
            <a:r>
              <a:rPr lang="ja-JP" altLang="en-US" dirty="0" err="1" smtClean="0"/>
              <a:t>わんくまは</a:t>
            </a:r>
            <a:r>
              <a:rPr lang="ja-JP" altLang="en-US" dirty="0" smtClean="0"/>
              <a:t>寄付のお願いでやってます</a:t>
            </a:r>
            <a:endParaRPr kumimoji="1" lang="en-US" altLang="ja-JP" dirty="0" smtClean="0"/>
          </a:p>
          <a:p>
            <a:r>
              <a:rPr kumimoji="1" lang="en-US" altLang="ja-JP" dirty="0" smtClean="0"/>
              <a:t>Blog</a:t>
            </a:r>
            <a:r>
              <a:rPr kumimoji="1" lang="ja-JP" altLang="en-US" dirty="0" smtClean="0"/>
              <a:t>などで雰囲気を報告したいですね。</a:t>
            </a:r>
            <a:endParaRPr kumimoji="1" lang="en-US" altLang="ja-JP" dirty="0" smtClean="0"/>
          </a:p>
          <a:p>
            <a:r>
              <a:rPr kumimoji="1" lang="ja-JP" altLang="en-US" dirty="0" smtClean="0"/>
              <a:t>次回も宣伝しましょう。</a:t>
            </a:r>
            <a:endParaRPr kumimoji="1" lang="en-US" altLang="ja-JP" dirty="0" smtClean="0"/>
          </a:p>
          <a:p>
            <a:pPr lvl="1"/>
            <a:r>
              <a:rPr lang="en-US" altLang="ja-JP" dirty="0" smtClean="0"/>
              <a:t>3</a:t>
            </a:r>
            <a:r>
              <a:rPr lang="ja-JP" altLang="en-US" dirty="0" smtClean="0"/>
              <a:t>ヶ月に</a:t>
            </a:r>
            <a:r>
              <a:rPr lang="en-US" altLang="ja-JP" dirty="0" smtClean="0"/>
              <a:t>1</a:t>
            </a:r>
            <a:r>
              <a:rPr lang="ja-JP" altLang="en-US" dirty="0" smtClean="0"/>
              <a:t>回とか継続的にやれると、お客さんも予定を意識してくれるので良い感じです</a:t>
            </a:r>
            <a:endParaRPr kumimoji="1" lang="ja-JP" alt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 2"/>
          <p:cNvSpPr>
            <a:spLocks noGrp="1"/>
          </p:cNvSpPr>
          <p:nvPr>
            <p:ph idx="1"/>
          </p:nvPr>
        </p:nvSpPr>
        <p:spPr>
          <a:xfrm>
            <a:off x="457200" y="1052513"/>
            <a:ext cx="8229600" cy="3233743"/>
          </a:xfrm>
        </p:spPr>
        <p:txBody>
          <a:bodyPr/>
          <a:lstStyle/>
          <a:p>
            <a:r>
              <a:rPr kumimoji="1" lang="ja-JP" altLang="en-US" sz="2800" dirty="0" smtClean="0"/>
              <a:t>仕込み</a:t>
            </a:r>
            <a:r>
              <a:rPr kumimoji="1" lang="en-US" altLang="ja-JP" sz="2800" dirty="0" smtClean="0"/>
              <a:t>8</a:t>
            </a:r>
            <a:r>
              <a:rPr kumimoji="1" lang="ja-JP" altLang="en-US" sz="2800" dirty="0" smtClean="0"/>
              <a:t>割、当日</a:t>
            </a:r>
            <a:r>
              <a:rPr kumimoji="1" lang="en-US" altLang="ja-JP" sz="2800" dirty="0" smtClean="0"/>
              <a:t>2</a:t>
            </a:r>
            <a:r>
              <a:rPr kumimoji="1" lang="ja-JP" altLang="en-US" sz="2800" dirty="0" smtClean="0"/>
              <a:t>割</a:t>
            </a:r>
            <a:endParaRPr kumimoji="1" lang="en-US" altLang="ja-JP" sz="2800" dirty="0" smtClean="0"/>
          </a:p>
          <a:p>
            <a:r>
              <a:rPr lang="ja-JP" altLang="en-US" sz="2800" dirty="0" smtClean="0"/>
              <a:t>とにかく懇親会で大赤字のでないように気をつける</a:t>
            </a:r>
            <a:endParaRPr lang="en-US" altLang="ja-JP" sz="2800" dirty="0" smtClean="0"/>
          </a:p>
          <a:p>
            <a:pPr lvl="1"/>
            <a:r>
              <a:rPr kumimoji="1" lang="en-US" altLang="ja-JP" sz="2400" dirty="0" smtClean="0"/>
              <a:t>4</a:t>
            </a:r>
            <a:r>
              <a:rPr kumimoji="1" lang="ja-JP" altLang="en-US" sz="2400" dirty="0" smtClean="0"/>
              <a:t>人欠けて</a:t>
            </a:r>
            <a:r>
              <a:rPr kumimoji="1" lang="en-US" altLang="ja-JP" sz="2400" dirty="0" smtClean="0"/>
              <a:t>16000</a:t>
            </a:r>
            <a:r>
              <a:rPr kumimoji="1" lang="ja-JP" altLang="en-US" sz="2400" dirty="0" smtClean="0"/>
              <a:t>円赤字を出したことがあります</a:t>
            </a:r>
            <a:endParaRPr kumimoji="1" lang="en-US" altLang="ja-JP" sz="2400" dirty="0" smtClean="0"/>
          </a:p>
          <a:p>
            <a:r>
              <a:rPr lang="ja-JP" altLang="en-US" sz="2800" dirty="0" smtClean="0"/>
              <a:t>継続していく毎に巻き込む人数を増やしていきましょう</a:t>
            </a:r>
            <a:endParaRPr lang="en-US" altLang="ja-JP" sz="2800" dirty="0" smtClean="0"/>
          </a:p>
          <a:p>
            <a:r>
              <a:rPr kumimoji="1" lang="ja-JP" altLang="en-US" sz="2800" dirty="0" smtClean="0"/>
              <a:t>コミュニティみんなで盛り上げていきましょう。</a:t>
            </a:r>
            <a:endParaRPr kumimoji="1" lang="ja-JP" altLang="en-US" sz="2800" dirty="0"/>
          </a:p>
        </p:txBody>
      </p:sp>
      <p:sp>
        <p:nvSpPr>
          <p:cNvPr id="4" name="角丸四角形 3"/>
          <p:cNvSpPr/>
          <p:nvPr/>
        </p:nvSpPr>
        <p:spPr>
          <a:xfrm>
            <a:off x="500034" y="4357694"/>
            <a:ext cx="8072494" cy="164307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7200" dirty="0" smtClean="0"/>
              <a:t>Enjoy Community!</a:t>
            </a:r>
            <a:endParaRPr kumimoji="1" lang="ja-JP" altLang="en-US" sz="7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p:txBody>
          <a:bodyPr/>
          <a:lstStyle/>
          <a:p>
            <a:r>
              <a:rPr lang="ja-JP" altLang="en-US" dirty="0" smtClean="0">
                <a:solidFill>
                  <a:srgbClr val="000000"/>
                </a:solidFill>
              </a:rPr>
              <a:t>アイネタジャパンって？</a:t>
            </a:r>
          </a:p>
        </p:txBody>
      </p:sp>
      <p:sp>
        <p:nvSpPr>
          <p:cNvPr id="6147" name="コンテンツ プレースホルダ 2"/>
          <p:cNvSpPr>
            <a:spLocks noGrp="1"/>
          </p:cNvSpPr>
          <p:nvPr>
            <p:ph idx="1"/>
          </p:nvPr>
        </p:nvSpPr>
        <p:spPr/>
        <p:txBody>
          <a:bodyPr/>
          <a:lstStyle/>
          <a:p>
            <a:pPr marL="0" indent="0">
              <a:spcBef>
                <a:spcPct val="0"/>
              </a:spcBef>
            </a:pPr>
            <a:r>
              <a:rPr lang="en-US" altLang="ja-JP" sz="3600" dirty="0" smtClean="0">
                <a:solidFill>
                  <a:srgbClr val="000000"/>
                </a:solidFill>
              </a:rPr>
              <a:t>NPO</a:t>
            </a:r>
            <a:r>
              <a:rPr lang="ja-JP" altLang="en-US" sz="3600" dirty="0" smtClean="0">
                <a:solidFill>
                  <a:srgbClr val="000000"/>
                </a:solidFill>
              </a:rPr>
              <a:t>（特定非営利活動法人）は利益を求めない活動をしている立派な法人です</a:t>
            </a:r>
            <a:endParaRPr lang="en-US" altLang="ja-JP" sz="3600" dirty="0" smtClean="0">
              <a:solidFill>
                <a:srgbClr val="000000"/>
              </a:solidFill>
            </a:endParaRPr>
          </a:p>
          <a:p>
            <a:pPr marL="0" indent="0">
              <a:spcBef>
                <a:spcPct val="0"/>
              </a:spcBef>
            </a:pPr>
            <a:r>
              <a:rPr lang="en-US" altLang="ja-JP" sz="3600" dirty="0" err="1" smtClean="0">
                <a:solidFill>
                  <a:srgbClr val="000000"/>
                </a:solidFill>
              </a:rPr>
              <a:t>Seasar</a:t>
            </a:r>
            <a:r>
              <a:rPr lang="ja-JP" altLang="en-US" sz="3600" dirty="0" smtClean="0">
                <a:solidFill>
                  <a:srgbClr val="000000"/>
                </a:solidFill>
              </a:rPr>
              <a:t>ファウンデーション→オープンソース開発コミュニティの運営支援</a:t>
            </a:r>
            <a:endParaRPr lang="en-US" altLang="ja-JP" sz="3600" dirty="0" smtClean="0">
              <a:solidFill>
                <a:srgbClr val="000000"/>
              </a:solidFill>
            </a:endParaRPr>
          </a:p>
          <a:p>
            <a:pPr marL="0" indent="0">
              <a:spcBef>
                <a:spcPct val="0"/>
              </a:spcBef>
            </a:pPr>
            <a:r>
              <a:rPr lang="ja-JP" altLang="en-US" sz="3600" dirty="0" smtClean="0">
                <a:solidFill>
                  <a:srgbClr val="000000"/>
                </a:solidFill>
              </a:rPr>
              <a:t>アイネタジャパン→技術者コミュニティ全般の活動支援</a:t>
            </a:r>
            <a:endParaRPr lang="en-US" altLang="ja-JP" sz="3600" dirty="0" smtClean="0">
              <a:solidFill>
                <a:srgbClr val="000000"/>
              </a:solidFill>
            </a:endParaRPr>
          </a:p>
          <a:p>
            <a:pPr marL="0" lvl="1" indent="0">
              <a:spcBef>
                <a:spcPct val="0"/>
              </a:spcBef>
            </a:pPr>
            <a:r>
              <a:rPr lang="ja-JP" altLang="en-US" sz="3600" dirty="0" smtClean="0">
                <a:solidFill>
                  <a:srgbClr val="000000"/>
                </a:solidFill>
              </a:rPr>
              <a:t>技術者のコミュニティ活動を活発化させるにはどうしたらいいかを常に考えています。</a:t>
            </a:r>
          </a:p>
        </p:txBody>
      </p:sp>
      <p:pic>
        <p:nvPicPr>
          <p:cNvPr id="6148" name="Picture 2" descr="C:\USERS\NAKA5\APPDATA\LOCAL\TEMP\~EXTMP00\INETALogoHighRes(color) copy.jpg"/>
          <p:cNvPicPr>
            <a:picLocks noChangeAspect="1" noChangeArrowheads="1"/>
          </p:cNvPicPr>
          <p:nvPr/>
        </p:nvPicPr>
        <p:blipFill>
          <a:blip r:embed="rId2"/>
          <a:srcRect/>
          <a:stretch>
            <a:fillRect/>
          </a:stretch>
        </p:blipFill>
        <p:spPr bwMode="auto">
          <a:xfrm>
            <a:off x="7215206" y="1"/>
            <a:ext cx="1571621" cy="110314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ja-JP" altLang="en-US" dirty="0" err="1" smtClean="0">
                <a:solidFill>
                  <a:srgbClr val="000000"/>
                </a:solidFill>
              </a:rPr>
              <a:t>わんくま</a:t>
            </a:r>
            <a:r>
              <a:rPr lang="ja-JP" altLang="en-US" dirty="0" smtClean="0">
                <a:solidFill>
                  <a:srgbClr val="000000"/>
                </a:solidFill>
              </a:rPr>
              <a:t>同盟</a:t>
            </a:r>
          </a:p>
        </p:txBody>
      </p:sp>
      <p:sp>
        <p:nvSpPr>
          <p:cNvPr id="7171" name="コンテンツ プレースホルダ 2"/>
          <p:cNvSpPr>
            <a:spLocks noGrp="1"/>
          </p:cNvSpPr>
          <p:nvPr>
            <p:ph idx="1"/>
          </p:nvPr>
        </p:nvSpPr>
        <p:spPr/>
        <p:txBody>
          <a:bodyPr/>
          <a:lstStyle/>
          <a:p>
            <a:pPr marL="0" indent="0">
              <a:spcBef>
                <a:spcPct val="0"/>
              </a:spcBef>
            </a:pPr>
            <a:r>
              <a:rPr lang="ja-JP" altLang="en-US" sz="3600" dirty="0" smtClean="0">
                <a:solidFill>
                  <a:srgbClr val="000000"/>
                </a:solidFill>
              </a:rPr>
              <a:t>発生：</a:t>
            </a:r>
            <a:r>
              <a:rPr lang="en-US" altLang="ja-JP" sz="3600" dirty="0" smtClean="0">
                <a:solidFill>
                  <a:srgbClr val="000000"/>
                </a:solidFill>
              </a:rPr>
              <a:t>2005</a:t>
            </a:r>
            <a:r>
              <a:rPr lang="ja-JP" altLang="en-US" sz="3600" dirty="0" smtClean="0">
                <a:solidFill>
                  <a:srgbClr val="000000"/>
                </a:solidFill>
              </a:rPr>
              <a:t>年</a:t>
            </a:r>
            <a:r>
              <a:rPr lang="en-US" altLang="ja-JP" sz="3600" dirty="0" smtClean="0">
                <a:solidFill>
                  <a:srgbClr val="000000"/>
                </a:solidFill>
              </a:rPr>
              <a:t>01</a:t>
            </a:r>
            <a:r>
              <a:rPr lang="ja-JP" altLang="en-US" sz="3600" dirty="0" smtClean="0">
                <a:solidFill>
                  <a:srgbClr val="000000"/>
                </a:solidFill>
              </a:rPr>
              <a:t>月</a:t>
            </a:r>
            <a:r>
              <a:rPr lang="en-US" altLang="ja-JP" sz="3600" dirty="0" smtClean="0">
                <a:solidFill>
                  <a:srgbClr val="000000"/>
                </a:solidFill>
              </a:rPr>
              <a:t>13</a:t>
            </a:r>
            <a:r>
              <a:rPr lang="ja-JP" altLang="en-US" sz="3600" dirty="0" smtClean="0">
                <a:solidFill>
                  <a:srgbClr val="000000"/>
                </a:solidFill>
              </a:rPr>
              <a:t>日</a:t>
            </a:r>
            <a:endParaRPr lang="en-US" altLang="ja-JP" sz="3600" dirty="0" smtClean="0">
              <a:solidFill>
                <a:srgbClr val="000000"/>
              </a:solidFill>
            </a:endParaRPr>
          </a:p>
          <a:p>
            <a:pPr marL="400050" lvl="2" indent="0">
              <a:spcBef>
                <a:spcPct val="0"/>
              </a:spcBef>
            </a:pPr>
            <a:r>
              <a:rPr lang="ja-JP" altLang="en-US" sz="2800" dirty="0" smtClean="0">
                <a:solidFill>
                  <a:srgbClr val="000000"/>
                </a:solidFill>
              </a:rPr>
              <a:t>中</a:t>
            </a:r>
            <a:r>
              <a:rPr lang="ja-JP" altLang="en-US" sz="2800" dirty="0" smtClean="0">
                <a:solidFill>
                  <a:srgbClr val="000000"/>
                </a:solidFill>
              </a:rPr>
              <a:t>と</a:t>
            </a:r>
            <a:r>
              <a:rPr lang="ja-JP" altLang="en-US" sz="2800" dirty="0" err="1" smtClean="0">
                <a:solidFill>
                  <a:srgbClr val="000000"/>
                </a:solidFill>
              </a:rPr>
              <a:t>じゃんぬ</a:t>
            </a:r>
            <a:r>
              <a:rPr lang="ja-JP" altLang="en-US" sz="2800" dirty="0" smtClean="0">
                <a:solidFill>
                  <a:srgbClr val="000000"/>
                </a:solidFill>
              </a:rPr>
              <a:t>ねっとの間で何かをするというのが動き出した日</a:t>
            </a:r>
            <a:endParaRPr lang="en-US" altLang="ja-JP" sz="2800" dirty="0" smtClean="0">
              <a:solidFill>
                <a:srgbClr val="000000"/>
              </a:solidFill>
            </a:endParaRPr>
          </a:p>
          <a:p>
            <a:pPr marL="400050" lvl="2" indent="0">
              <a:spcBef>
                <a:spcPct val="0"/>
              </a:spcBef>
            </a:pPr>
            <a:r>
              <a:rPr lang="ja-JP" altLang="en-US" sz="2800" dirty="0" smtClean="0">
                <a:solidFill>
                  <a:srgbClr val="000000"/>
                </a:solidFill>
              </a:rPr>
              <a:t>このとき名前はまだない（実は正式に命名した日が不明）</a:t>
            </a:r>
            <a:endParaRPr lang="en-US" altLang="ja-JP" sz="2800" dirty="0" smtClean="0">
              <a:solidFill>
                <a:srgbClr val="000000"/>
              </a:solidFill>
            </a:endParaRPr>
          </a:p>
          <a:p>
            <a:pPr marL="0" indent="0">
              <a:spcBef>
                <a:spcPct val="0"/>
              </a:spcBef>
            </a:pPr>
            <a:r>
              <a:rPr lang="ja-JP" altLang="en-US" sz="3600" dirty="0" smtClean="0">
                <a:solidFill>
                  <a:srgbClr val="000000"/>
                </a:solidFill>
              </a:rPr>
              <a:t>メンバ数：</a:t>
            </a:r>
            <a:r>
              <a:rPr lang="en-US" altLang="ja-JP" sz="3600" dirty="0" smtClean="0">
                <a:solidFill>
                  <a:srgbClr val="000000"/>
                </a:solidFill>
              </a:rPr>
              <a:t>220</a:t>
            </a:r>
            <a:r>
              <a:rPr lang="ja-JP" altLang="en-US" sz="3600" dirty="0" smtClean="0">
                <a:solidFill>
                  <a:srgbClr val="000000"/>
                </a:solidFill>
              </a:rPr>
              <a:t>名</a:t>
            </a:r>
            <a:r>
              <a:rPr lang="en-US" altLang="ja-JP" sz="3600" dirty="0" smtClean="0">
                <a:solidFill>
                  <a:srgbClr val="000000"/>
                </a:solidFill>
              </a:rPr>
              <a:t>(2008</a:t>
            </a:r>
            <a:r>
              <a:rPr lang="ja-JP" altLang="en-US" sz="3600" dirty="0" smtClean="0">
                <a:solidFill>
                  <a:srgbClr val="000000"/>
                </a:solidFill>
              </a:rPr>
              <a:t>年</a:t>
            </a:r>
            <a:r>
              <a:rPr lang="en-US" altLang="ja-JP" sz="3600" dirty="0" smtClean="0">
                <a:solidFill>
                  <a:srgbClr val="000000"/>
                </a:solidFill>
              </a:rPr>
              <a:t>09</a:t>
            </a:r>
            <a:r>
              <a:rPr lang="ja-JP" altLang="en-US" sz="3600" dirty="0" smtClean="0">
                <a:solidFill>
                  <a:srgbClr val="000000"/>
                </a:solidFill>
              </a:rPr>
              <a:t>月</a:t>
            </a:r>
            <a:r>
              <a:rPr lang="en-US" altLang="ja-JP" sz="3600" dirty="0" smtClean="0">
                <a:solidFill>
                  <a:srgbClr val="000000"/>
                </a:solidFill>
              </a:rPr>
              <a:t>04</a:t>
            </a:r>
            <a:r>
              <a:rPr lang="ja-JP" altLang="en-US" sz="3600" dirty="0" smtClean="0">
                <a:solidFill>
                  <a:srgbClr val="000000"/>
                </a:solidFill>
              </a:rPr>
              <a:t>日現在</a:t>
            </a:r>
            <a:r>
              <a:rPr lang="en-US" altLang="ja-JP" sz="3600" dirty="0" smtClean="0">
                <a:solidFill>
                  <a:srgbClr val="000000"/>
                </a:solidFill>
              </a:rPr>
              <a:t>)</a:t>
            </a:r>
          </a:p>
          <a:p>
            <a:pPr marL="0" indent="0">
              <a:spcBef>
                <a:spcPct val="0"/>
              </a:spcBef>
            </a:pPr>
            <a:r>
              <a:rPr lang="ja-JP" altLang="en-US" sz="3600" dirty="0" smtClean="0">
                <a:solidFill>
                  <a:srgbClr val="000000"/>
                </a:solidFill>
              </a:rPr>
              <a:t>なにやってるの？：</a:t>
            </a:r>
            <a:r>
              <a:rPr lang="en-US" altLang="ja-JP" sz="3600" dirty="0" smtClean="0">
                <a:solidFill>
                  <a:srgbClr val="000000"/>
                </a:solidFill>
              </a:rPr>
              <a:t>Web</a:t>
            </a:r>
            <a:r>
              <a:rPr lang="ja-JP" altLang="en-US" sz="3600" dirty="0" smtClean="0">
                <a:solidFill>
                  <a:srgbClr val="000000"/>
                </a:solidFill>
              </a:rPr>
              <a:t>スペース、</a:t>
            </a:r>
            <a:r>
              <a:rPr lang="en-US" altLang="ja-JP" sz="3600" dirty="0" smtClean="0">
                <a:solidFill>
                  <a:srgbClr val="000000"/>
                </a:solidFill>
              </a:rPr>
              <a:t>blog</a:t>
            </a:r>
            <a:r>
              <a:rPr lang="ja-JP" altLang="en-US" sz="3600" dirty="0" err="1" smtClean="0">
                <a:solidFill>
                  <a:srgbClr val="000000"/>
                </a:solidFill>
              </a:rPr>
              <a:t>、</a:t>
            </a:r>
            <a:r>
              <a:rPr lang="ja-JP" altLang="en-US" sz="3600" dirty="0" smtClean="0">
                <a:solidFill>
                  <a:srgbClr val="000000"/>
                </a:solidFill>
              </a:rPr>
              <a:t>勉強会の開催、等々</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r>
              <a:rPr lang="ja-JP" altLang="en-US" dirty="0" err="1" smtClean="0">
                <a:solidFill>
                  <a:srgbClr val="000000"/>
                </a:solidFill>
              </a:rPr>
              <a:t>わんくま</a:t>
            </a:r>
            <a:r>
              <a:rPr lang="ja-JP" altLang="en-US" dirty="0" smtClean="0">
                <a:solidFill>
                  <a:srgbClr val="000000"/>
                </a:solidFill>
              </a:rPr>
              <a:t>勉強会の</a:t>
            </a:r>
            <a:r>
              <a:rPr lang="en-US" altLang="ja-JP" dirty="0" smtClean="0">
                <a:solidFill>
                  <a:srgbClr val="000000"/>
                </a:solidFill>
              </a:rPr>
              <a:t>2008</a:t>
            </a:r>
            <a:r>
              <a:rPr lang="ja-JP" altLang="en-US" dirty="0" smtClean="0">
                <a:solidFill>
                  <a:srgbClr val="000000"/>
                </a:solidFill>
              </a:rPr>
              <a:t>年</a:t>
            </a:r>
          </a:p>
        </p:txBody>
      </p:sp>
      <p:sp>
        <p:nvSpPr>
          <p:cNvPr id="3" name="コンテンツ プレースホルダ 2"/>
          <p:cNvSpPr>
            <a:spLocks noGrp="1"/>
          </p:cNvSpPr>
          <p:nvPr>
            <p:ph idx="1"/>
          </p:nvPr>
        </p:nvSpPr>
        <p:spPr>
          <a:xfrm>
            <a:off x="457200" y="1052513"/>
            <a:ext cx="8229600" cy="1733545"/>
          </a:xfrm>
        </p:spPr>
        <p:txBody>
          <a:bodyPr vert="eaVert" rtlCol="0">
            <a:noAutofit/>
          </a:bodyPr>
          <a:lstStyle/>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01</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26</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02</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16</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02</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23</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03</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15</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03</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29</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04</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05</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04</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12</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福岡</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04</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26</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名古屋</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05</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10</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05</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31</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06</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07</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06</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21</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06</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28</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07</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12</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07</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26</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名古屋</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08</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02</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08</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09</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08</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16</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福岡</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08</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23</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08</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30</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横浜</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09</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13</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09</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20</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10</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04</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10</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10</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福岡</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10</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18</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10</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25</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名古屋</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11</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01</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11</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08</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富山</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11</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15</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11</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22</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福岡</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12</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06</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名古屋</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12</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13</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12</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20</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p:txBody>
      </p:sp>
      <p:sp>
        <p:nvSpPr>
          <p:cNvPr id="8196" name="テキスト ボックス 3"/>
          <p:cNvSpPr txBox="1">
            <a:spLocks noChangeArrowheads="1"/>
          </p:cNvSpPr>
          <p:nvPr/>
        </p:nvSpPr>
        <p:spPr bwMode="auto">
          <a:xfrm>
            <a:off x="642938" y="2714620"/>
            <a:ext cx="8001000" cy="646112"/>
          </a:xfrm>
          <a:prstGeom prst="rect">
            <a:avLst/>
          </a:prstGeom>
          <a:noFill/>
          <a:ln w="9525">
            <a:noFill/>
            <a:miter lim="800000"/>
            <a:headEnd/>
            <a:tailEnd/>
          </a:ln>
        </p:spPr>
        <p:txBody>
          <a:bodyPr>
            <a:spAutoFit/>
          </a:bodyPr>
          <a:lstStyle/>
          <a:p>
            <a:r>
              <a:rPr lang="ja-JP" altLang="en-US" dirty="0">
                <a:latin typeface="Calibri" pitchFamily="34" charset="0"/>
              </a:rPr>
              <a:t>もうすっかり東京と、大阪の月</a:t>
            </a:r>
            <a:r>
              <a:rPr lang="en-US" altLang="ja-JP" dirty="0">
                <a:latin typeface="Calibri" pitchFamily="34" charset="0"/>
              </a:rPr>
              <a:t>1</a:t>
            </a:r>
            <a:r>
              <a:rPr lang="ja-JP" altLang="en-US" dirty="0">
                <a:latin typeface="Calibri" pitchFamily="34" charset="0"/>
              </a:rPr>
              <a:t>開催が定着しましたが、らいねんはもっと・・・</a:t>
            </a:r>
            <a:endParaRPr lang="en-US" altLang="ja-JP" dirty="0">
              <a:latin typeface="Calibri" pitchFamily="34" charset="0"/>
            </a:endParaRPr>
          </a:p>
          <a:p>
            <a:endParaRPr lang="ja-JP" altLang="en-US" dirty="0">
              <a:latin typeface="Calibri" pitchFamily="34" charset="0"/>
            </a:endParaRPr>
          </a:p>
        </p:txBody>
      </p:sp>
      <p:sp>
        <p:nvSpPr>
          <p:cNvPr id="5" name="コンテンツ プレースホルダ 2"/>
          <p:cNvSpPr txBox="1">
            <a:spLocks/>
          </p:cNvSpPr>
          <p:nvPr/>
        </p:nvSpPr>
        <p:spPr>
          <a:xfrm>
            <a:off x="457200" y="3500438"/>
            <a:ext cx="8229600" cy="2428875"/>
          </a:xfrm>
          <a:prstGeom prst="rect">
            <a:avLst/>
          </a:prstGeom>
        </p:spPr>
        <p:txBody>
          <a:bodyPr vert="eaVert"/>
          <a:lstStyle/>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01</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17</a:t>
            </a:r>
            <a:r>
              <a:rPr lang="ja-JP" altLang="en-US" sz="1050" dirty="0" smtClean="0">
                <a:latin typeface="ＭＳ ゴシック" pitchFamily="49" charset="-128"/>
                <a:ea typeface="ＭＳ ゴシック" pitchFamily="49" charset="-128"/>
              </a:rPr>
              <a:t>日</a:t>
            </a:r>
            <a:r>
              <a:rPr lang="en-US" altLang="ja-JP" sz="1050" dirty="0" smtClean="0">
                <a:latin typeface="ＭＳ ゴシック" pitchFamily="49" charset="-128"/>
                <a:ea typeface="ＭＳ ゴシック" pitchFamily="49" charset="-128"/>
              </a:rPr>
              <a:t> </a:t>
            </a:r>
            <a:r>
              <a:rPr lang="ja-JP" altLang="en-US" sz="1050" dirty="0">
                <a:latin typeface="ＭＳ ゴシック" pitchFamily="49" charset="-128"/>
                <a:ea typeface="ＭＳ ゴシック" pitchFamily="49" charset="-128"/>
              </a:rPr>
              <a:t>福岡</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仮）</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01</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24</a:t>
            </a:r>
            <a:r>
              <a:rPr lang="ja-JP" altLang="en-US" sz="1050" dirty="0" smtClean="0">
                <a:latin typeface="ＭＳ ゴシック" pitchFamily="49" charset="-128"/>
                <a:ea typeface="ＭＳ ゴシック" pitchFamily="49" charset="-128"/>
              </a:rPr>
              <a:t>日 </a:t>
            </a:r>
            <a:r>
              <a:rPr lang="ja-JP" altLang="en-US" sz="1050" dirty="0" smtClean="0">
                <a:latin typeface="ＭＳ ゴシック" pitchFamily="49" charset="-128"/>
                <a:ea typeface="ＭＳ ゴシック" pitchFamily="49" charset="-128"/>
              </a:rPr>
              <a:t>東京</a:t>
            </a:r>
            <a:endParaRPr lang="ja-JP" altLang="en-US" sz="1050" dirty="0">
              <a:latin typeface="ＭＳ ゴシック" pitchFamily="49" charset="-128"/>
              <a:ea typeface="ＭＳ ゴシック" pitchFamily="49" charset="-128"/>
            </a:endParaRP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01</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31</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仮</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02</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07</a:t>
            </a:r>
            <a:r>
              <a:rPr lang="ja-JP" altLang="en-US" sz="1050" dirty="0" smtClean="0">
                <a:latin typeface="ＭＳ ゴシック" pitchFamily="49" charset="-128"/>
                <a:ea typeface="ＭＳ ゴシック" pitchFamily="49" charset="-128"/>
              </a:rPr>
              <a:t>日 </a:t>
            </a:r>
            <a:r>
              <a:rPr lang="ja-JP" altLang="en-US" sz="1050" dirty="0" smtClean="0">
                <a:latin typeface="ＭＳ ゴシック" pitchFamily="49" charset="-128"/>
                <a:ea typeface="ＭＳ ゴシック" pitchFamily="49" charset="-128"/>
              </a:rPr>
              <a:t>名古屋</a:t>
            </a:r>
            <a:endParaRPr lang="en-US" altLang="ja-JP" sz="1050" dirty="0">
              <a:latin typeface="ＭＳ ゴシック" pitchFamily="49" charset="-128"/>
              <a:ea typeface="ＭＳ ゴシック" pitchFamily="49" charset="-128"/>
            </a:endParaRP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02</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14</a:t>
            </a:r>
            <a:r>
              <a:rPr lang="ja-JP" altLang="en-US" sz="1050" dirty="0" smtClean="0">
                <a:latin typeface="ＭＳ ゴシック" pitchFamily="49" charset="-128"/>
                <a:ea typeface="ＭＳ ゴシック" pitchFamily="49" charset="-128"/>
              </a:rPr>
              <a:t>日 </a:t>
            </a:r>
            <a:r>
              <a:rPr lang="ja-JP" altLang="en-US" sz="1050" dirty="0" smtClean="0">
                <a:latin typeface="ＭＳ ゴシック" pitchFamily="49" charset="-128"/>
                <a:ea typeface="ＭＳ ゴシック" pitchFamily="49" charset="-128"/>
              </a:rPr>
              <a:t>東京</a:t>
            </a:r>
            <a:endParaRPr lang="en-US" altLang="ja-JP" sz="1050" dirty="0">
              <a:latin typeface="ＭＳ ゴシック" pitchFamily="49" charset="-128"/>
              <a:ea typeface="ＭＳ ゴシック" pitchFamily="49" charset="-128"/>
            </a:endParaRP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02</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21</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仮</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03</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14</a:t>
            </a:r>
            <a:r>
              <a:rPr lang="ja-JP" altLang="en-US" sz="1050" dirty="0" smtClean="0">
                <a:latin typeface="ＭＳ ゴシック" pitchFamily="49" charset="-128"/>
                <a:ea typeface="ＭＳ ゴシック" pitchFamily="49" charset="-128"/>
              </a:rPr>
              <a:t>日 </a:t>
            </a:r>
            <a:r>
              <a:rPr lang="ja-JP" altLang="en-US" sz="1050" dirty="0" smtClean="0">
                <a:latin typeface="ＭＳ ゴシック" pitchFamily="49" charset="-128"/>
                <a:ea typeface="ＭＳ ゴシック" pitchFamily="49" charset="-128"/>
              </a:rPr>
              <a:t>東京</a:t>
            </a:r>
            <a:endParaRPr lang="en-US" altLang="ja-JP" sz="1050" dirty="0">
              <a:latin typeface="ＭＳ ゴシック" pitchFamily="49" charset="-128"/>
              <a:ea typeface="ＭＳ ゴシック" pitchFamily="49" charset="-128"/>
            </a:endParaRP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03</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21</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03</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28</a:t>
            </a:r>
            <a:r>
              <a:rPr lang="ja-JP" altLang="en-US" sz="1050" dirty="0" smtClean="0">
                <a:latin typeface="ＭＳ ゴシック" pitchFamily="49" charset="-128"/>
                <a:ea typeface="ＭＳ ゴシック" pitchFamily="49" charset="-128"/>
              </a:rPr>
              <a:t>日 福岡</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04</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04</a:t>
            </a:r>
            <a:r>
              <a:rPr lang="ja-JP" altLang="en-US" sz="1050" dirty="0" smtClean="0">
                <a:latin typeface="ＭＳ ゴシック" pitchFamily="49" charset="-128"/>
                <a:ea typeface="ＭＳ ゴシック" pitchFamily="49" charset="-128"/>
              </a:rPr>
              <a:t>日 </a:t>
            </a:r>
            <a:r>
              <a:rPr lang="ja-JP" altLang="en-US" sz="1050" dirty="0" smtClean="0">
                <a:latin typeface="ＭＳ ゴシック" pitchFamily="49" charset="-128"/>
                <a:ea typeface="ＭＳ ゴシック" pitchFamily="49" charset="-128"/>
              </a:rPr>
              <a:t>東京</a:t>
            </a:r>
            <a:endParaRPr lang="en-US" altLang="ja-JP" sz="1050" dirty="0">
              <a:latin typeface="ＭＳ ゴシック" pitchFamily="49" charset="-128"/>
              <a:ea typeface="ＭＳ ゴシック" pitchFamily="49" charset="-128"/>
            </a:endParaRP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04</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11</a:t>
            </a:r>
            <a:r>
              <a:rPr lang="ja-JP" altLang="en-US" sz="1050" dirty="0" smtClean="0">
                <a:latin typeface="ＭＳ ゴシック" pitchFamily="49" charset="-128"/>
                <a:ea typeface="ＭＳ ゴシック" pitchFamily="49" charset="-128"/>
              </a:rPr>
              <a:t>日 名古屋</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04</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18</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04</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25</a:t>
            </a:r>
            <a:r>
              <a:rPr lang="ja-JP" altLang="en-US" sz="1050" dirty="0" smtClean="0">
                <a:latin typeface="ＭＳ ゴシック" pitchFamily="49" charset="-128"/>
                <a:ea typeface="ＭＳ ゴシック" pitchFamily="49" charset="-128"/>
              </a:rPr>
              <a:t>日 </a:t>
            </a:r>
            <a:r>
              <a:rPr lang="ja-JP" altLang="en-US" sz="1050" dirty="0" smtClean="0">
                <a:latin typeface="ＭＳ ゴシック" pitchFamily="49" charset="-128"/>
                <a:ea typeface="ＭＳ ゴシック" pitchFamily="49" charset="-128"/>
              </a:rPr>
              <a:t>東京</a:t>
            </a:r>
            <a:endParaRPr lang="en-US" altLang="ja-JP" sz="1050" dirty="0">
              <a:latin typeface="ＭＳ ゴシック" pitchFamily="49" charset="-128"/>
              <a:ea typeface="ＭＳ ゴシック" pitchFamily="49" charset="-128"/>
            </a:endParaRP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05</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16</a:t>
            </a:r>
            <a:r>
              <a:rPr lang="ja-JP" altLang="en-US" sz="1050" dirty="0" smtClean="0">
                <a:latin typeface="ＭＳ ゴシック" pitchFamily="49" charset="-128"/>
                <a:ea typeface="ＭＳ ゴシック" pitchFamily="49" charset="-128"/>
              </a:rPr>
              <a:t>日 </a:t>
            </a:r>
            <a:r>
              <a:rPr lang="ja-JP" altLang="en-US" sz="1050" dirty="0" smtClean="0">
                <a:latin typeface="ＭＳ ゴシック" pitchFamily="49" charset="-128"/>
                <a:ea typeface="ＭＳ ゴシック" pitchFamily="49" charset="-128"/>
              </a:rPr>
              <a:t>東京</a:t>
            </a:r>
            <a:endParaRPr lang="en-US" altLang="ja-JP" sz="1050" dirty="0">
              <a:latin typeface="ＭＳ ゴシック" pitchFamily="49" charset="-128"/>
              <a:ea typeface="ＭＳ ゴシック" pitchFamily="49" charset="-128"/>
            </a:endParaRP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05</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23</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05</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30</a:t>
            </a:r>
            <a:r>
              <a:rPr lang="ja-JP" altLang="en-US" sz="1050" dirty="0" smtClean="0">
                <a:latin typeface="ＭＳ ゴシック" pitchFamily="49" charset="-128"/>
                <a:ea typeface="ＭＳ ゴシック" pitchFamily="49" charset="-128"/>
              </a:rPr>
              <a:t>日 福岡</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06</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06</a:t>
            </a:r>
            <a:r>
              <a:rPr lang="ja-JP" altLang="en-US" sz="1050" dirty="0" smtClean="0">
                <a:latin typeface="ＭＳ ゴシック" pitchFamily="49" charset="-128"/>
                <a:ea typeface="ＭＳ ゴシック" pitchFamily="49" charset="-128"/>
              </a:rPr>
              <a:t>日 </a:t>
            </a:r>
            <a:r>
              <a:rPr lang="ja-JP" altLang="en-US" sz="1050" dirty="0" smtClean="0">
                <a:latin typeface="ＭＳ ゴシック" pitchFamily="49" charset="-128"/>
                <a:ea typeface="ＭＳ ゴシック" pitchFamily="49" charset="-128"/>
              </a:rPr>
              <a:t>東京</a:t>
            </a:r>
            <a:endParaRPr lang="en-US" altLang="ja-JP" sz="1050" dirty="0">
              <a:latin typeface="ＭＳ ゴシック" pitchFamily="49" charset="-128"/>
              <a:ea typeface="ＭＳ ゴシック" pitchFamily="49" charset="-128"/>
            </a:endParaRP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06</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13</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06</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20</a:t>
            </a:r>
            <a:r>
              <a:rPr lang="ja-JP" altLang="en-US" sz="1050" dirty="0" smtClean="0">
                <a:latin typeface="ＭＳ ゴシック" pitchFamily="49" charset="-128"/>
                <a:ea typeface="ＭＳ ゴシック" pitchFamily="49" charset="-128"/>
              </a:rPr>
              <a:t>日 名古屋</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06</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27</a:t>
            </a:r>
            <a:r>
              <a:rPr lang="ja-JP" altLang="en-US" sz="1050" dirty="0" smtClean="0">
                <a:latin typeface="ＭＳ ゴシック" pitchFamily="49" charset="-128"/>
                <a:ea typeface="ＭＳ ゴシック" pitchFamily="49" charset="-128"/>
              </a:rPr>
              <a:t>日 </a:t>
            </a:r>
            <a:r>
              <a:rPr lang="ja-JP" altLang="en-US" sz="1050" dirty="0" smtClean="0">
                <a:latin typeface="ＭＳ ゴシック" pitchFamily="49" charset="-128"/>
                <a:ea typeface="ＭＳ ゴシック" pitchFamily="49" charset="-128"/>
              </a:rPr>
              <a:t>東京</a:t>
            </a:r>
            <a:endParaRPr lang="en-US" altLang="ja-JP" sz="1050" dirty="0">
              <a:latin typeface="ＭＳ ゴシック" pitchFamily="49" charset="-128"/>
              <a:ea typeface="ＭＳ ゴシック" pitchFamily="49" charset="-128"/>
            </a:endParaRP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07</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04</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07</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11</a:t>
            </a:r>
            <a:r>
              <a:rPr lang="ja-JP" altLang="en-US" sz="1050" dirty="0" smtClean="0">
                <a:latin typeface="ＭＳ ゴシック" pitchFamily="49" charset="-128"/>
                <a:ea typeface="ＭＳ ゴシック" pitchFamily="49" charset="-128"/>
              </a:rPr>
              <a:t>日 福岡</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07</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18</a:t>
            </a:r>
            <a:r>
              <a:rPr lang="ja-JP" altLang="en-US" sz="1050" dirty="0" smtClean="0">
                <a:latin typeface="ＭＳ ゴシック" pitchFamily="49" charset="-128"/>
                <a:ea typeface="ＭＳ ゴシック" pitchFamily="49" charset="-128"/>
              </a:rPr>
              <a:t>日 </a:t>
            </a:r>
            <a:r>
              <a:rPr lang="ja-JP" altLang="en-US" sz="1050" dirty="0" smtClean="0">
                <a:latin typeface="ＭＳ ゴシック" pitchFamily="49" charset="-128"/>
                <a:ea typeface="ＭＳ ゴシック" pitchFamily="49" charset="-128"/>
              </a:rPr>
              <a:t>東京</a:t>
            </a:r>
            <a:endParaRPr lang="en-US" altLang="ja-JP" sz="1050" dirty="0">
              <a:latin typeface="ＭＳ ゴシック" pitchFamily="49" charset="-128"/>
              <a:ea typeface="ＭＳ ゴシック" pitchFamily="49" charset="-128"/>
            </a:endParaRP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07</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25</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08</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01</a:t>
            </a:r>
            <a:r>
              <a:rPr lang="ja-JP" altLang="en-US" sz="1050" dirty="0" smtClean="0">
                <a:latin typeface="ＭＳ ゴシック" pitchFamily="49" charset="-128"/>
                <a:ea typeface="ＭＳ ゴシック" pitchFamily="49" charset="-128"/>
              </a:rPr>
              <a:t>日 名古屋</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08</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08</a:t>
            </a:r>
            <a:r>
              <a:rPr lang="ja-JP" altLang="en-US" sz="1050" dirty="0" smtClean="0">
                <a:latin typeface="ＭＳ ゴシック" pitchFamily="49" charset="-128"/>
                <a:ea typeface="ＭＳ ゴシック" pitchFamily="49" charset="-128"/>
              </a:rPr>
              <a:t>日 </a:t>
            </a:r>
            <a:r>
              <a:rPr lang="ja-JP" altLang="en-US" sz="1050" dirty="0" smtClean="0">
                <a:latin typeface="ＭＳ ゴシック" pitchFamily="49" charset="-128"/>
                <a:ea typeface="ＭＳ ゴシック" pitchFamily="49" charset="-128"/>
              </a:rPr>
              <a:t>東京</a:t>
            </a:r>
            <a:endParaRPr lang="en-US" altLang="ja-JP" sz="1050" dirty="0">
              <a:latin typeface="ＭＳ ゴシック" pitchFamily="49" charset="-128"/>
              <a:ea typeface="ＭＳ ゴシック" pitchFamily="49" charset="-128"/>
            </a:endParaRP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08</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22</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08</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29</a:t>
            </a:r>
            <a:r>
              <a:rPr lang="ja-JP" altLang="en-US" sz="1050" dirty="0" smtClean="0">
                <a:latin typeface="ＭＳ ゴシック" pitchFamily="49" charset="-128"/>
                <a:ea typeface="ＭＳ ゴシック" pitchFamily="49" charset="-128"/>
              </a:rPr>
              <a:t>日 横浜</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09</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05</a:t>
            </a:r>
            <a:r>
              <a:rPr lang="ja-JP" altLang="en-US" sz="1050" dirty="0" smtClean="0">
                <a:latin typeface="ＭＳ ゴシック" pitchFamily="49" charset="-128"/>
                <a:ea typeface="ＭＳ ゴシック" pitchFamily="49" charset="-128"/>
              </a:rPr>
              <a:t>日 福岡</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09</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12</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09</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26</a:t>
            </a:r>
            <a:r>
              <a:rPr lang="ja-JP" altLang="en-US" sz="1050" dirty="0" smtClean="0">
                <a:latin typeface="ＭＳ ゴシック" pitchFamily="49" charset="-128"/>
                <a:ea typeface="ＭＳ ゴシック" pitchFamily="49" charset="-128"/>
              </a:rPr>
              <a:t>日 </a:t>
            </a:r>
            <a:r>
              <a:rPr lang="ja-JP" altLang="en-US" sz="1050" dirty="0" smtClean="0">
                <a:latin typeface="ＭＳ ゴシック" pitchFamily="49" charset="-128"/>
                <a:ea typeface="ＭＳ ゴシック" pitchFamily="49" charset="-128"/>
              </a:rPr>
              <a:t>東京</a:t>
            </a:r>
            <a:endParaRPr lang="en-US" altLang="ja-JP" sz="1050" dirty="0">
              <a:latin typeface="ＭＳ ゴシック" pitchFamily="49" charset="-128"/>
              <a:ea typeface="ＭＳ ゴシック" pitchFamily="49" charset="-128"/>
            </a:endParaRP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10</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03</a:t>
            </a:r>
            <a:r>
              <a:rPr lang="ja-JP" altLang="en-US" sz="1050" dirty="0" smtClean="0">
                <a:latin typeface="ＭＳ ゴシック" pitchFamily="49" charset="-128"/>
                <a:ea typeface="ＭＳ ゴシック" pitchFamily="49" charset="-128"/>
              </a:rPr>
              <a:t>日 名古屋</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10</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10</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10</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17</a:t>
            </a:r>
            <a:r>
              <a:rPr lang="ja-JP" altLang="en-US" sz="1050" dirty="0" smtClean="0">
                <a:latin typeface="ＭＳ ゴシック" pitchFamily="49" charset="-128"/>
                <a:ea typeface="ＭＳ ゴシック" pitchFamily="49" charset="-128"/>
              </a:rPr>
              <a:t>日 </a:t>
            </a:r>
            <a:r>
              <a:rPr lang="ja-JP" altLang="en-US" sz="1050" dirty="0" smtClean="0">
                <a:latin typeface="ＭＳ ゴシック" pitchFamily="49" charset="-128"/>
                <a:ea typeface="ＭＳ ゴシック" pitchFamily="49" charset="-128"/>
              </a:rPr>
              <a:t>東京</a:t>
            </a:r>
            <a:endParaRPr lang="en-US" altLang="ja-JP" sz="1050" dirty="0">
              <a:latin typeface="ＭＳ ゴシック" pitchFamily="49" charset="-128"/>
              <a:ea typeface="ＭＳ ゴシック" pitchFamily="49" charset="-128"/>
            </a:endParaRP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10</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31</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11</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07</a:t>
            </a:r>
            <a:r>
              <a:rPr lang="ja-JP" altLang="en-US" sz="1050" dirty="0" smtClean="0">
                <a:latin typeface="ＭＳ ゴシック" pitchFamily="49" charset="-128"/>
                <a:ea typeface="ＭＳ ゴシック" pitchFamily="49" charset="-128"/>
              </a:rPr>
              <a:t>日 </a:t>
            </a:r>
            <a:r>
              <a:rPr lang="ja-JP" altLang="en-US" sz="1050" dirty="0" smtClean="0">
                <a:latin typeface="ＭＳ ゴシック" pitchFamily="49" charset="-128"/>
                <a:ea typeface="ＭＳ ゴシック" pitchFamily="49" charset="-128"/>
              </a:rPr>
              <a:t>東京</a:t>
            </a:r>
            <a:r>
              <a:rPr lang="en-US" altLang="ja-JP" sz="1050" dirty="0" smtClean="0">
                <a:latin typeface="ＭＳ ゴシック" pitchFamily="49" charset="-128"/>
                <a:ea typeface="ＭＳ ゴシック" pitchFamily="49" charset="-128"/>
              </a:rPr>
              <a:t> </a:t>
            </a:r>
            <a:endParaRPr lang="en-US" altLang="ja-JP" sz="1050" dirty="0">
              <a:latin typeface="ＭＳ ゴシック" pitchFamily="49" charset="-128"/>
              <a:ea typeface="ＭＳ ゴシック" pitchFamily="49" charset="-128"/>
            </a:endParaRP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11</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14</a:t>
            </a:r>
            <a:r>
              <a:rPr lang="ja-JP" altLang="en-US" sz="1050" dirty="0" smtClean="0">
                <a:latin typeface="ＭＳ ゴシック" pitchFamily="49" charset="-128"/>
                <a:ea typeface="ＭＳ ゴシック" pitchFamily="49" charset="-128"/>
              </a:rPr>
              <a:t>日 福岡</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11</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21</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11</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28</a:t>
            </a:r>
            <a:r>
              <a:rPr lang="ja-JP" altLang="en-US" sz="1050" dirty="0" smtClean="0">
                <a:latin typeface="ＭＳ ゴシック" pitchFamily="49" charset="-128"/>
                <a:ea typeface="ＭＳ ゴシック" pitchFamily="49" charset="-128"/>
              </a:rPr>
              <a:t>日 </a:t>
            </a:r>
            <a:r>
              <a:rPr lang="ja-JP" altLang="en-US" sz="1050" dirty="0" smtClean="0">
                <a:latin typeface="ＭＳ ゴシック" pitchFamily="49" charset="-128"/>
                <a:ea typeface="ＭＳ ゴシック" pitchFamily="49" charset="-128"/>
              </a:rPr>
              <a:t>東京</a:t>
            </a:r>
            <a:endParaRPr lang="en-US" altLang="ja-JP" sz="1050" dirty="0">
              <a:latin typeface="ＭＳ ゴシック" pitchFamily="49" charset="-128"/>
              <a:ea typeface="ＭＳ ゴシック" pitchFamily="49" charset="-128"/>
            </a:endParaRP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12</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05</a:t>
            </a:r>
            <a:r>
              <a:rPr lang="ja-JP" altLang="en-US" sz="1050" dirty="0" smtClean="0">
                <a:latin typeface="ＭＳ ゴシック" pitchFamily="49" charset="-128"/>
                <a:ea typeface="ＭＳ ゴシック" pitchFamily="49" charset="-128"/>
              </a:rPr>
              <a:t>日 名古屋</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12</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12</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12</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19</a:t>
            </a:r>
            <a:r>
              <a:rPr lang="ja-JP" altLang="en-US" sz="1050" dirty="0" smtClean="0">
                <a:latin typeface="ＭＳ ゴシック" pitchFamily="49" charset="-128"/>
                <a:ea typeface="ＭＳ ゴシック" pitchFamily="49" charset="-128"/>
              </a:rPr>
              <a:t>日 </a:t>
            </a:r>
            <a:r>
              <a:rPr lang="ja-JP" altLang="en-US" sz="1050" dirty="0" smtClean="0">
                <a:latin typeface="ＭＳ ゴシック" pitchFamily="49" charset="-128"/>
                <a:ea typeface="ＭＳ ゴシック" pitchFamily="49" charset="-128"/>
              </a:rPr>
              <a:t>東京</a:t>
            </a:r>
            <a:endParaRPr lang="zh-TW" altLang="en-US" sz="1050" dirty="0">
              <a:latin typeface="ＭＳ ゴシック" pitchFamily="49" charset="-128"/>
              <a:ea typeface="ＭＳ ゴシック" pitchFamily="49" charset="-128"/>
            </a:endParaRPr>
          </a:p>
        </p:txBody>
      </p:sp>
      <p:sp>
        <p:nvSpPr>
          <p:cNvPr id="6" name="テキスト ボックス 5"/>
          <p:cNvSpPr txBox="1"/>
          <p:nvPr/>
        </p:nvSpPr>
        <p:spPr>
          <a:xfrm>
            <a:off x="785786" y="5214950"/>
            <a:ext cx="6643734"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ja-JP" sz="3200" dirty="0" smtClean="0"/>
              <a:t>http://www.wankuma.com/seminar/</a:t>
            </a:r>
            <a:endParaRPr kumimoji="1" lang="ja-JP" alt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ipe(down)">
                                      <p:cBhvr>
                                        <p:cTn id="25" dur="500"/>
                                        <p:tgtEl>
                                          <p:spTgt spid="5">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wipe(down)">
                                      <p:cBhvr>
                                        <p:cTn id="28" dur="500"/>
                                        <p:tgtEl>
                                          <p:spTgt spid="5">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wipe(down)">
                                      <p:cBhvr>
                                        <p:cTn id="31" dur="500"/>
                                        <p:tgtEl>
                                          <p:spTgt spid="5">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wipe(down)">
                                      <p:cBhvr>
                                        <p:cTn id="34" dur="500"/>
                                        <p:tgtEl>
                                          <p:spTgt spid="5">
                                            <p:txEl>
                                              <p:pRg st="9" end="9"/>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wipe(down)">
                                      <p:cBhvr>
                                        <p:cTn id="37" dur="500"/>
                                        <p:tgtEl>
                                          <p:spTgt spid="5">
                                            <p:txEl>
                                              <p:pRg st="10" end="10"/>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wipe(down)">
                                      <p:cBhvr>
                                        <p:cTn id="40" dur="500"/>
                                        <p:tgtEl>
                                          <p:spTgt spid="5">
                                            <p:txEl>
                                              <p:pRg st="11" end="11"/>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wipe(down)">
                                      <p:cBhvr>
                                        <p:cTn id="43" dur="500"/>
                                        <p:tgtEl>
                                          <p:spTgt spid="5">
                                            <p:txEl>
                                              <p:pRg st="12" end="12"/>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
                                            <p:txEl>
                                              <p:pRg st="13" end="13"/>
                                            </p:txEl>
                                          </p:spTgt>
                                        </p:tgtEl>
                                        <p:attrNameLst>
                                          <p:attrName>style.visibility</p:attrName>
                                        </p:attrNameLst>
                                      </p:cBhvr>
                                      <p:to>
                                        <p:strVal val="visible"/>
                                      </p:to>
                                    </p:set>
                                    <p:animEffect transition="in" filter="wipe(down)">
                                      <p:cBhvr>
                                        <p:cTn id="46" dur="500"/>
                                        <p:tgtEl>
                                          <p:spTgt spid="5">
                                            <p:txEl>
                                              <p:pRg st="13" end="13"/>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Effect transition="in" filter="wipe(down)">
                                      <p:cBhvr>
                                        <p:cTn id="49" dur="500"/>
                                        <p:tgtEl>
                                          <p:spTgt spid="5">
                                            <p:txEl>
                                              <p:pRg st="14" end="14"/>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
                                            <p:txEl>
                                              <p:pRg st="15" end="15"/>
                                            </p:txEl>
                                          </p:spTgt>
                                        </p:tgtEl>
                                        <p:attrNameLst>
                                          <p:attrName>style.visibility</p:attrName>
                                        </p:attrNameLst>
                                      </p:cBhvr>
                                      <p:to>
                                        <p:strVal val="visible"/>
                                      </p:to>
                                    </p:set>
                                    <p:animEffect transition="in" filter="wipe(down)">
                                      <p:cBhvr>
                                        <p:cTn id="52" dur="500"/>
                                        <p:tgtEl>
                                          <p:spTgt spid="5">
                                            <p:txEl>
                                              <p:pRg st="15" end="15"/>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animEffect transition="in" filter="wipe(down)">
                                      <p:cBhvr>
                                        <p:cTn id="55" dur="500"/>
                                        <p:tgtEl>
                                          <p:spTgt spid="5">
                                            <p:txEl>
                                              <p:pRg st="16" end="16"/>
                                            </p:tx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
                                            <p:txEl>
                                              <p:pRg st="17" end="17"/>
                                            </p:txEl>
                                          </p:spTgt>
                                        </p:tgtEl>
                                        <p:attrNameLst>
                                          <p:attrName>style.visibility</p:attrName>
                                        </p:attrNameLst>
                                      </p:cBhvr>
                                      <p:to>
                                        <p:strVal val="visible"/>
                                      </p:to>
                                    </p:set>
                                    <p:animEffect transition="in" filter="wipe(down)">
                                      <p:cBhvr>
                                        <p:cTn id="58" dur="500"/>
                                        <p:tgtEl>
                                          <p:spTgt spid="5">
                                            <p:txEl>
                                              <p:pRg st="17" end="17"/>
                                            </p:txEl>
                                          </p:spTgt>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
                                            <p:txEl>
                                              <p:pRg st="18" end="18"/>
                                            </p:txEl>
                                          </p:spTgt>
                                        </p:tgtEl>
                                        <p:attrNameLst>
                                          <p:attrName>style.visibility</p:attrName>
                                        </p:attrNameLst>
                                      </p:cBhvr>
                                      <p:to>
                                        <p:strVal val="visible"/>
                                      </p:to>
                                    </p:set>
                                    <p:animEffect transition="in" filter="wipe(down)">
                                      <p:cBhvr>
                                        <p:cTn id="61" dur="500"/>
                                        <p:tgtEl>
                                          <p:spTgt spid="5">
                                            <p:txEl>
                                              <p:pRg st="18" end="18"/>
                                            </p:txEl>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
                                            <p:txEl>
                                              <p:pRg st="19" end="19"/>
                                            </p:txEl>
                                          </p:spTgt>
                                        </p:tgtEl>
                                        <p:attrNameLst>
                                          <p:attrName>style.visibility</p:attrName>
                                        </p:attrNameLst>
                                      </p:cBhvr>
                                      <p:to>
                                        <p:strVal val="visible"/>
                                      </p:to>
                                    </p:set>
                                    <p:animEffect transition="in" filter="wipe(down)">
                                      <p:cBhvr>
                                        <p:cTn id="64" dur="500"/>
                                        <p:tgtEl>
                                          <p:spTgt spid="5">
                                            <p:txEl>
                                              <p:pRg st="19" end="19"/>
                                            </p:txEl>
                                          </p:spTgt>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5">
                                            <p:txEl>
                                              <p:pRg st="20" end="20"/>
                                            </p:txEl>
                                          </p:spTgt>
                                        </p:tgtEl>
                                        <p:attrNameLst>
                                          <p:attrName>style.visibility</p:attrName>
                                        </p:attrNameLst>
                                      </p:cBhvr>
                                      <p:to>
                                        <p:strVal val="visible"/>
                                      </p:to>
                                    </p:set>
                                    <p:animEffect transition="in" filter="wipe(down)">
                                      <p:cBhvr>
                                        <p:cTn id="67" dur="500"/>
                                        <p:tgtEl>
                                          <p:spTgt spid="5">
                                            <p:txEl>
                                              <p:pRg st="20" end="20"/>
                                            </p:txEl>
                                          </p:spTgt>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
                                            <p:txEl>
                                              <p:pRg st="21" end="21"/>
                                            </p:txEl>
                                          </p:spTgt>
                                        </p:tgtEl>
                                        <p:attrNameLst>
                                          <p:attrName>style.visibility</p:attrName>
                                        </p:attrNameLst>
                                      </p:cBhvr>
                                      <p:to>
                                        <p:strVal val="visible"/>
                                      </p:to>
                                    </p:set>
                                    <p:animEffect transition="in" filter="wipe(down)">
                                      <p:cBhvr>
                                        <p:cTn id="70" dur="500"/>
                                        <p:tgtEl>
                                          <p:spTgt spid="5">
                                            <p:txEl>
                                              <p:pRg st="21" end="21"/>
                                            </p:txEl>
                                          </p:spTgt>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5">
                                            <p:txEl>
                                              <p:pRg st="22" end="22"/>
                                            </p:txEl>
                                          </p:spTgt>
                                        </p:tgtEl>
                                        <p:attrNameLst>
                                          <p:attrName>style.visibility</p:attrName>
                                        </p:attrNameLst>
                                      </p:cBhvr>
                                      <p:to>
                                        <p:strVal val="visible"/>
                                      </p:to>
                                    </p:set>
                                    <p:animEffect transition="in" filter="wipe(down)">
                                      <p:cBhvr>
                                        <p:cTn id="73" dur="500"/>
                                        <p:tgtEl>
                                          <p:spTgt spid="5">
                                            <p:txEl>
                                              <p:pRg st="22" end="22"/>
                                            </p:txEl>
                                          </p:spTgt>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
                                            <p:txEl>
                                              <p:pRg st="23" end="23"/>
                                            </p:txEl>
                                          </p:spTgt>
                                        </p:tgtEl>
                                        <p:attrNameLst>
                                          <p:attrName>style.visibility</p:attrName>
                                        </p:attrNameLst>
                                      </p:cBhvr>
                                      <p:to>
                                        <p:strVal val="visible"/>
                                      </p:to>
                                    </p:set>
                                    <p:animEffect transition="in" filter="wipe(down)">
                                      <p:cBhvr>
                                        <p:cTn id="76" dur="500"/>
                                        <p:tgtEl>
                                          <p:spTgt spid="5">
                                            <p:txEl>
                                              <p:pRg st="23" end="23"/>
                                            </p:txEl>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
                                            <p:txEl>
                                              <p:pRg st="24" end="24"/>
                                            </p:txEl>
                                          </p:spTgt>
                                        </p:tgtEl>
                                        <p:attrNameLst>
                                          <p:attrName>style.visibility</p:attrName>
                                        </p:attrNameLst>
                                      </p:cBhvr>
                                      <p:to>
                                        <p:strVal val="visible"/>
                                      </p:to>
                                    </p:set>
                                    <p:animEffect transition="in" filter="wipe(down)">
                                      <p:cBhvr>
                                        <p:cTn id="79" dur="500"/>
                                        <p:tgtEl>
                                          <p:spTgt spid="5">
                                            <p:txEl>
                                              <p:pRg st="24" end="24"/>
                                            </p:txEl>
                                          </p:spTgt>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5">
                                            <p:txEl>
                                              <p:pRg st="25" end="25"/>
                                            </p:txEl>
                                          </p:spTgt>
                                        </p:tgtEl>
                                        <p:attrNameLst>
                                          <p:attrName>style.visibility</p:attrName>
                                        </p:attrNameLst>
                                      </p:cBhvr>
                                      <p:to>
                                        <p:strVal val="visible"/>
                                      </p:to>
                                    </p:set>
                                    <p:animEffect transition="in" filter="wipe(down)">
                                      <p:cBhvr>
                                        <p:cTn id="82" dur="500"/>
                                        <p:tgtEl>
                                          <p:spTgt spid="5">
                                            <p:txEl>
                                              <p:pRg st="25" end="25"/>
                                            </p:txEl>
                                          </p:spTgt>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5">
                                            <p:txEl>
                                              <p:pRg st="26" end="26"/>
                                            </p:txEl>
                                          </p:spTgt>
                                        </p:tgtEl>
                                        <p:attrNameLst>
                                          <p:attrName>style.visibility</p:attrName>
                                        </p:attrNameLst>
                                      </p:cBhvr>
                                      <p:to>
                                        <p:strVal val="visible"/>
                                      </p:to>
                                    </p:set>
                                    <p:animEffect transition="in" filter="wipe(down)">
                                      <p:cBhvr>
                                        <p:cTn id="85" dur="500"/>
                                        <p:tgtEl>
                                          <p:spTgt spid="5">
                                            <p:txEl>
                                              <p:pRg st="26" end="26"/>
                                            </p:txEl>
                                          </p:spTgt>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5">
                                            <p:txEl>
                                              <p:pRg st="27" end="27"/>
                                            </p:txEl>
                                          </p:spTgt>
                                        </p:tgtEl>
                                        <p:attrNameLst>
                                          <p:attrName>style.visibility</p:attrName>
                                        </p:attrNameLst>
                                      </p:cBhvr>
                                      <p:to>
                                        <p:strVal val="visible"/>
                                      </p:to>
                                    </p:set>
                                    <p:animEffect transition="in" filter="wipe(down)">
                                      <p:cBhvr>
                                        <p:cTn id="88" dur="500"/>
                                        <p:tgtEl>
                                          <p:spTgt spid="5">
                                            <p:txEl>
                                              <p:pRg st="27" end="27"/>
                                            </p:txEl>
                                          </p:spTgt>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5">
                                            <p:txEl>
                                              <p:pRg st="28" end="28"/>
                                            </p:txEl>
                                          </p:spTgt>
                                        </p:tgtEl>
                                        <p:attrNameLst>
                                          <p:attrName>style.visibility</p:attrName>
                                        </p:attrNameLst>
                                      </p:cBhvr>
                                      <p:to>
                                        <p:strVal val="visible"/>
                                      </p:to>
                                    </p:set>
                                    <p:animEffect transition="in" filter="wipe(down)">
                                      <p:cBhvr>
                                        <p:cTn id="91" dur="500"/>
                                        <p:tgtEl>
                                          <p:spTgt spid="5">
                                            <p:txEl>
                                              <p:pRg st="28" end="28"/>
                                            </p:txEl>
                                          </p:spTgt>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5">
                                            <p:txEl>
                                              <p:pRg st="29" end="29"/>
                                            </p:txEl>
                                          </p:spTgt>
                                        </p:tgtEl>
                                        <p:attrNameLst>
                                          <p:attrName>style.visibility</p:attrName>
                                        </p:attrNameLst>
                                      </p:cBhvr>
                                      <p:to>
                                        <p:strVal val="visible"/>
                                      </p:to>
                                    </p:set>
                                    <p:animEffect transition="in" filter="wipe(down)">
                                      <p:cBhvr>
                                        <p:cTn id="94" dur="500"/>
                                        <p:tgtEl>
                                          <p:spTgt spid="5">
                                            <p:txEl>
                                              <p:pRg st="29" end="29"/>
                                            </p:txEl>
                                          </p:spTgt>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5">
                                            <p:txEl>
                                              <p:pRg st="30" end="30"/>
                                            </p:txEl>
                                          </p:spTgt>
                                        </p:tgtEl>
                                        <p:attrNameLst>
                                          <p:attrName>style.visibility</p:attrName>
                                        </p:attrNameLst>
                                      </p:cBhvr>
                                      <p:to>
                                        <p:strVal val="visible"/>
                                      </p:to>
                                    </p:set>
                                    <p:animEffect transition="in" filter="wipe(down)">
                                      <p:cBhvr>
                                        <p:cTn id="97" dur="500"/>
                                        <p:tgtEl>
                                          <p:spTgt spid="5">
                                            <p:txEl>
                                              <p:pRg st="30" end="30"/>
                                            </p:txEl>
                                          </p:spTgt>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5">
                                            <p:txEl>
                                              <p:pRg st="31" end="31"/>
                                            </p:txEl>
                                          </p:spTgt>
                                        </p:tgtEl>
                                        <p:attrNameLst>
                                          <p:attrName>style.visibility</p:attrName>
                                        </p:attrNameLst>
                                      </p:cBhvr>
                                      <p:to>
                                        <p:strVal val="visible"/>
                                      </p:to>
                                    </p:set>
                                    <p:animEffect transition="in" filter="wipe(down)">
                                      <p:cBhvr>
                                        <p:cTn id="100" dur="500"/>
                                        <p:tgtEl>
                                          <p:spTgt spid="5">
                                            <p:txEl>
                                              <p:pRg st="31" end="31"/>
                                            </p:txEl>
                                          </p:spTgt>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5">
                                            <p:txEl>
                                              <p:pRg st="32" end="32"/>
                                            </p:txEl>
                                          </p:spTgt>
                                        </p:tgtEl>
                                        <p:attrNameLst>
                                          <p:attrName>style.visibility</p:attrName>
                                        </p:attrNameLst>
                                      </p:cBhvr>
                                      <p:to>
                                        <p:strVal val="visible"/>
                                      </p:to>
                                    </p:set>
                                    <p:animEffect transition="in" filter="wipe(down)">
                                      <p:cBhvr>
                                        <p:cTn id="103" dur="500"/>
                                        <p:tgtEl>
                                          <p:spTgt spid="5">
                                            <p:txEl>
                                              <p:pRg st="32" end="32"/>
                                            </p:txEl>
                                          </p:spTgt>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5">
                                            <p:txEl>
                                              <p:pRg st="33" end="33"/>
                                            </p:txEl>
                                          </p:spTgt>
                                        </p:tgtEl>
                                        <p:attrNameLst>
                                          <p:attrName>style.visibility</p:attrName>
                                        </p:attrNameLst>
                                      </p:cBhvr>
                                      <p:to>
                                        <p:strVal val="visible"/>
                                      </p:to>
                                    </p:set>
                                    <p:animEffect transition="in" filter="wipe(down)">
                                      <p:cBhvr>
                                        <p:cTn id="106" dur="500"/>
                                        <p:tgtEl>
                                          <p:spTgt spid="5">
                                            <p:txEl>
                                              <p:pRg st="33" end="33"/>
                                            </p:txEl>
                                          </p:spTgt>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5">
                                            <p:txEl>
                                              <p:pRg st="34" end="34"/>
                                            </p:txEl>
                                          </p:spTgt>
                                        </p:tgtEl>
                                        <p:attrNameLst>
                                          <p:attrName>style.visibility</p:attrName>
                                        </p:attrNameLst>
                                      </p:cBhvr>
                                      <p:to>
                                        <p:strVal val="visible"/>
                                      </p:to>
                                    </p:set>
                                    <p:animEffect transition="in" filter="wipe(down)">
                                      <p:cBhvr>
                                        <p:cTn id="109" dur="500"/>
                                        <p:tgtEl>
                                          <p:spTgt spid="5">
                                            <p:txEl>
                                              <p:pRg st="34" end="34"/>
                                            </p:txEl>
                                          </p:spTgt>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5">
                                            <p:txEl>
                                              <p:pRg st="35" end="35"/>
                                            </p:txEl>
                                          </p:spTgt>
                                        </p:tgtEl>
                                        <p:attrNameLst>
                                          <p:attrName>style.visibility</p:attrName>
                                        </p:attrNameLst>
                                      </p:cBhvr>
                                      <p:to>
                                        <p:strVal val="visible"/>
                                      </p:to>
                                    </p:set>
                                    <p:animEffect transition="in" filter="wipe(down)">
                                      <p:cBhvr>
                                        <p:cTn id="112" dur="500"/>
                                        <p:tgtEl>
                                          <p:spTgt spid="5">
                                            <p:txEl>
                                              <p:pRg st="35" end="35"/>
                                            </p:txEl>
                                          </p:spTgt>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5">
                                            <p:txEl>
                                              <p:pRg st="36" end="36"/>
                                            </p:txEl>
                                          </p:spTgt>
                                        </p:tgtEl>
                                        <p:attrNameLst>
                                          <p:attrName>style.visibility</p:attrName>
                                        </p:attrNameLst>
                                      </p:cBhvr>
                                      <p:to>
                                        <p:strVal val="visible"/>
                                      </p:to>
                                    </p:set>
                                    <p:animEffect transition="in" filter="wipe(down)">
                                      <p:cBhvr>
                                        <p:cTn id="115" dur="500"/>
                                        <p:tgtEl>
                                          <p:spTgt spid="5">
                                            <p:txEl>
                                              <p:pRg st="36" end="36"/>
                                            </p:txEl>
                                          </p:spTgt>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5">
                                            <p:txEl>
                                              <p:pRg st="37" end="37"/>
                                            </p:txEl>
                                          </p:spTgt>
                                        </p:tgtEl>
                                        <p:attrNameLst>
                                          <p:attrName>style.visibility</p:attrName>
                                        </p:attrNameLst>
                                      </p:cBhvr>
                                      <p:to>
                                        <p:strVal val="visible"/>
                                      </p:to>
                                    </p:set>
                                    <p:animEffect transition="in" filter="wipe(down)">
                                      <p:cBhvr>
                                        <p:cTn id="118" dur="500"/>
                                        <p:tgtEl>
                                          <p:spTgt spid="5">
                                            <p:txEl>
                                              <p:pRg st="37" end="37"/>
                                            </p:txEl>
                                          </p:spTgt>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5">
                                            <p:txEl>
                                              <p:pRg st="38" end="38"/>
                                            </p:txEl>
                                          </p:spTgt>
                                        </p:tgtEl>
                                        <p:attrNameLst>
                                          <p:attrName>style.visibility</p:attrName>
                                        </p:attrNameLst>
                                      </p:cBhvr>
                                      <p:to>
                                        <p:strVal val="visible"/>
                                      </p:to>
                                    </p:set>
                                    <p:animEffect transition="in" filter="wipe(down)">
                                      <p:cBhvr>
                                        <p:cTn id="121" dur="500"/>
                                        <p:tgtEl>
                                          <p:spTgt spid="5">
                                            <p:txEl>
                                              <p:pRg st="38" end="38"/>
                                            </p:txEl>
                                          </p:spTgt>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5">
                                            <p:txEl>
                                              <p:pRg st="39" end="39"/>
                                            </p:txEl>
                                          </p:spTgt>
                                        </p:tgtEl>
                                        <p:attrNameLst>
                                          <p:attrName>style.visibility</p:attrName>
                                        </p:attrNameLst>
                                      </p:cBhvr>
                                      <p:to>
                                        <p:strVal val="visible"/>
                                      </p:to>
                                    </p:set>
                                    <p:animEffect transition="in" filter="wipe(down)">
                                      <p:cBhvr>
                                        <p:cTn id="124" dur="500"/>
                                        <p:tgtEl>
                                          <p:spTgt spid="5">
                                            <p:txEl>
                                              <p:pRg st="39" end="39"/>
                                            </p:txEl>
                                          </p:spTgt>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5">
                                            <p:txEl>
                                              <p:pRg st="40" end="40"/>
                                            </p:txEl>
                                          </p:spTgt>
                                        </p:tgtEl>
                                        <p:attrNameLst>
                                          <p:attrName>style.visibility</p:attrName>
                                        </p:attrNameLst>
                                      </p:cBhvr>
                                      <p:to>
                                        <p:strVal val="visible"/>
                                      </p:to>
                                    </p:set>
                                    <p:animEffect transition="in" filter="wipe(down)">
                                      <p:cBhvr>
                                        <p:cTn id="127" dur="500"/>
                                        <p:tgtEl>
                                          <p:spTgt spid="5">
                                            <p:txEl>
                                              <p:pRg st="40" end="40"/>
                                            </p:txEl>
                                          </p:spTgt>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5">
                                            <p:txEl>
                                              <p:pRg st="41" end="41"/>
                                            </p:txEl>
                                          </p:spTgt>
                                        </p:tgtEl>
                                        <p:attrNameLst>
                                          <p:attrName>style.visibility</p:attrName>
                                        </p:attrNameLst>
                                      </p:cBhvr>
                                      <p:to>
                                        <p:strVal val="visible"/>
                                      </p:to>
                                    </p:set>
                                    <p:animEffect transition="in" filter="wipe(down)">
                                      <p:cBhvr>
                                        <p:cTn id="130" dur="500"/>
                                        <p:tgtEl>
                                          <p:spTgt spid="5">
                                            <p:txEl>
                                              <p:pRg st="41" end="4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ja-JP" altLang="en-US" dirty="0" smtClean="0">
                <a:solidFill>
                  <a:srgbClr val="000000"/>
                </a:solidFill>
              </a:rPr>
              <a:t>勉強会を開催しよう</a:t>
            </a:r>
          </a:p>
        </p:txBody>
      </p:sp>
      <p:sp>
        <p:nvSpPr>
          <p:cNvPr id="9219" name="コンテンツ プレースホルダ 2"/>
          <p:cNvSpPr>
            <a:spLocks noGrp="1"/>
          </p:cNvSpPr>
          <p:nvPr>
            <p:ph idx="1"/>
          </p:nvPr>
        </p:nvSpPr>
        <p:spPr/>
        <p:txBody>
          <a:bodyPr/>
          <a:lstStyle/>
          <a:p>
            <a:pPr marL="0" indent="0">
              <a:spcBef>
                <a:spcPct val="0"/>
              </a:spcBef>
            </a:pPr>
            <a:r>
              <a:rPr lang="ja-JP" altLang="en-US" sz="4000" dirty="0" smtClean="0">
                <a:solidFill>
                  <a:srgbClr val="000000"/>
                </a:solidFill>
              </a:rPr>
              <a:t>勉強会を開催することによるメリット</a:t>
            </a:r>
            <a:endParaRPr lang="en-US" altLang="ja-JP" sz="4000" dirty="0" smtClean="0">
              <a:solidFill>
                <a:srgbClr val="000000"/>
              </a:solidFill>
            </a:endParaRPr>
          </a:p>
          <a:p>
            <a:pPr marL="400050" lvl="2" indent="0">
              <a:spcBef>
                <a:spcPct val="0"/>
              </a:spcBef>
            </a:pPr>
            <a:r>
              <a:rPr lang="ja-JP" altLang="en-US" sz="3600" dirty="0" smtClean="0">
                <a:solidFill>
                  <a:srgbClr val="000000"/>
                </a:solidFill>
              </a:rPr>
              <a:t>とにかく楽しい</a:t>
            </a:r>
            <a:endParaRPr lang="en-US" altLang="ja-JP" sz="3600" dirty="0" smtClean="0">
              <a:solidFill>
                <a:srgbClr val="000000"/>
              </a:solidFill>
            </a:endParaRPr>
          </a:p>
          <a:p>
            <a:pPr marL="400050" lvl="2" indent="0">
              <a:spcBef>
                <a:spcPct val="0"/>
              </a:spcBef>
            </a:pPr>
            <a:r>
              <a:rPr lang="ja-JP" altLang="en-US" sz="3600" dirty="0" smtClean="0">
                <a:solidFill>
                  <a:srgbClr val="000000"/>
                </a:solidFill>
              </a:rPr>
              <a:t>イベント開催のスキルが身につく</a:t>
            </a:r>
            <a:endParaRPr lang="en-US" altLang="ja-JP" sz="3600" dirty="0" smtClean="0">
              <a:solidFill>
                <a:srgbClr val="000000"/>
              </a:solidFill>
            </a:endParaRPr>
          </a:p>
          <a:p>
            <a:pPr marL="400050" lvl="2" indent="0">
              <a:spcBef>
                <a:spcPct val="0"/>
              </a:spcBef>
            </a:pPr>
            <a:r>
              <a:rPr lang="ja-JP" altLang="en-US" sz="3600" dirty="0" smtClean="0">
                <a:solidFill>
                  <a:srgbClr val="000000"/>
                </a:solidFill>
              </a:rPr>
              <a:t>人脈が広がる</a:t>
            </a:r>
            <a:endParaRPr lang="en-US" altLang="ja-JP" sz="3600" dirty="0" smtClean="0">
              <a:solidFill>
                <a:srgbClr val="000000"/>
              </a:solidFill>
            </a:endParaRPr>
          </a:p>
          <a:p>
            <a:pPr marL="400050" lvl="2" indent="0">
              <a:spcBef>
                <a:spcPct val="0"/>
              </a:spcBef>
            </a:pPr>
            <a:r>
              <a:rPr lang="ja-JP" altLang="en-US" sz="3600" dirty="0" smtClean="0">
                <a:solidFill>
                  <a:srgbClr val="000000"/>
                </a:solidFill>
              </a:rPr>
              <a:t>技術の話だけして酒が飲める</a:t>
            </a:r>
            <a:endParaRPr lang="en-US" altLang="ja-JP" sz="3600" dirty="0" smtClean="0">
              <a:solidFill>
                <a:srgbClr val="000000"/>
              </a:solidFill>
            </a:endParaRPr>
          </a:p>
          <a:p>
            <a:pPr marL="400050" lvl="2" indent="0">
              <a:spcBef>
                <a:spcPct val="0"/>
              </a:spcBef>
            </a:pPr>
            <a:r>
              <a:rPr lang="ja-JP" altLang="en-US" sz="3600" dirty="0" smtClean="0">
                <a:solidFill>
                  <a:srgbClr val="000000"/>
                </a:solidFill>
              </a:rPr>
              <a:t>１つの技術や製品の勉強会の場合には、その技術のファンが増える</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r>
              <a:rPr lang="ja-JP" altLang="en-US" dirty="0" smtClean="0">
                <a:solidFill>
                  <a:srgbClr val="000000"/>
                </a:solidFill>
              </a:rPr>
              <a:t>まずは企画</a:t>
            </a:r>
          </a:p>
        </p:txBody>
      </p:sp>
      <p:sp>
        <p:nvSpPr>
          <p:cNvPr id="10243" name="コンテンツ プレースホルダ 2"/>
          <p:cNvSpPr>
            <a:spLocks noGrp="1"/>
          </p:cNvSpPr>
          <p:nvPr>
            <p:ph idx="1"/>
          </p:nvPr>
        </p:nvSpPr>
        <p:spPr/>
        <p:txBody>
          <a:bodyPr/>
          <a:lstStyle/>
          <a:p>
            <a:pPr marL="0" indent="0">
              <a:spcBef>
                <a:spcPct val="0"/>
              </a:spcBef>
            </a:pPr>
            <a:r>
              <a:rPr lang="ja-JP" altLang="en-US" sz="3600" dirty="0" smtClean="0">
                <a:solidFill>
                  <a:srgbClr val="000000"/>
                </a:solidFill>
              </a:rPr>
              <a:t>基本的には</a:t>
            </a:r>
            <a:r>
              <a:rPr lang="en-US" altLang="ja-JP" sz="3600" dirty="0" smtClean="0">
                <a:solidFill>
                  <a:srgbClr val="000000"/>
                </a:solidFill>
              </a:rPr>
              <a:t>3</a:t>
            </a:r>
            <a:r>
              <a:rPr lang="ja-JP" altLang="en-US" sz="3600" dirty="0" smtClean="0">
                <a:solidFill>
                  <a:srgbClr val="000000"/>
                </a:solidFill>
              </a:rPr>
              <a:t>種類</a:t>
            </a:r>
            <a:endParaRPr lang="en-US" altLang="ja-JP" sz="3600" dirty="0" smtClean="0">
              <a:solidFill>
                <a:srgbClr val="000000"/>
              </a:solidFill>
            </a:endParaRPr>
          </a:p>
          <a:p>
            <a:pPr marL="0" indent="0">
              <a:spcBef>
                <a:spcPct val="0"/>
              </a:spcBef>
            </a:pPr>
            <a:r>
              <a:rPr lang="en-US" altLang="ja-JP" sz="3600" dirty="0" smtClean="0">
                <a:solidFill>
                  <a:srgbClr val="000000"/>
                </a:solidFill>
              </a:rPr>
              <a:t>1</a:t>
            </a:r>
            <a:r>
              <a:rPr lang="ja-JP" altLang="en-US" sz="3600" dirty="0" err="1" smtClean="0">
                <a:solidFill>
                  <a:srgbClr val="000000"/>
                </a:solidFill>
              </a:rPr>
              <a:t>つの</a:t>
            </a:r>
            <a:r>
              <a:rPr lang="ja-JP" altLang="en-US" sz="3600" dirty="0" smtClean="0">
                <a:solidFill>
                  <a:srgbClr val="000000"/>
                </a:solidFill>
              </a:rPr>
              <a:t>技術にターゲットする方法</a:t>
            </a:r>
            <a:endParaRPr lang="en-US" altLang="ja-JP" sz="3600" dirty="0" smtClean="0">
              <a:solidFill>
                <a:srgbClr val="000000"/>
              </a:solidFill>
            </a:endParaRPr>
          </a:p>
          <a:p>
            <a:pPr marL="400050" lvl="2" indent="0">
              <a:spcBef>
                <a:spcPct val="0"/>
              </a:spcBef>
            </a:pPr>
            <a:r>
              <a:rPr lang="en-US" altLang="ja-JP" sz="2800" dirty="0" smtClean="0">
                <a:solidFill>
                  <a:srgbClr val="000000"/>
                </a:solidFill>
              </a:rPr>
              <a:t>C#</a:t>
            </a:r>
            <a:r>
              <a:rPr lang="ja-JP" altLang="en-US" sz="2800" dirty="0" smtClean="0">
                <a:solidFill>
                  <a:srgbClr val="000000"/>
                </a:solidFill>
              </a:rPr>
              <a:t>勉強会</a:t>
            </a:r>
            <a:endParaRPr lang="en-US" altLang="ja-JP" sz="2800" dirty="0" smtClean="0">
              <a:solidFill>
                <a:srgbClr val="000000"/>
              </a:solidFill>
            </a:endParaRPr>
          </a:p>
          <a:p>
            <a:pPr marL="400050" lvl="2" indent="0">
              <a:spcBef>
                <a:spcPct val="0"/>
              </a:spcBef>
            </a:pPr>
            <a:r>
              <a:rPr lang="en-US" altLang="ja-JP" sz="2800" dirty="0" smtClean="0">
                <a:solidFill>
                  <a:srgbClr val="000000"/>
                </a:solidFill>
              </a:rPr>
              <a:t>RFC</a:t>
            </a:r>
            <a:r>
              <a:rPr lang="ja-JP" altLang="en-US" sz="2800" dirty="0" smtClean="0">
                <a:solidFill>
                  <a:srgbClr val="000000"/>
                </a:solidFill>
              </a:rPr>
              <a:t>よみあわせ会</a:t>
            </a:r>
            <a:endParaRPr lang="en-US" altLang="ja-JP" sz="2800" dirty="0" smtClean="0">
              <a:solidFill>
                <a:srgbClr val="000000"/>
              </a:solidFill>
            </a:endParaRPr>
          </a:p>
          <a:p>
            <a:pPr marL="0" indent="0">
              <a:spcBef>
                <a:spcPct val="0"/>
              </a:spcBef>
            </a:pPr>
            <a:r>
              <a:rPr lang="en-US" altLang="ja-JP" sz="3600" dirty="0" smtClean="0">
                <a:solidFill>
                  <a:srgbClr val="000000"/>
                </a:solidFill>
              </a:rPr>
              <a:t>1</a:t>
            </a:r>
            <a:r>
              <a:rPr lang="ja-JP" altLang="en-US" sz="3600" dirty="0" err="1" smtClean="0">
                <a:solidFill>
                  <a:srgbClr val="000000"/>
                </a:solidFill>
              </a:rPr>
              <a:t>つの</a:t>
            </a:r>
            <a:r>
              <a:rPr lang="ja-JP" altLang="en-US" sz="3600" dirty="0" smtClean="0">
                <a:solidFill>
                  <a:srgbClr val="000000"/>
                </a:solidFill>
              </a:rPr>
              <a:t>話題にターゲットする方法</a:t>
            </a:r>
            <a:endParaRPr lang="en-US" altLang="ja-JP" sz="3600" dirty="0" smtClean="0">
              <a:solidFill>
                <a:srgbClr val="000000"/>
              </a:solidFill>
            </a:endParaRPr>
          </a:p>
          <a:p>
            <a:pPr marL="400050" lvl="2" indent="0">
              <a:spcBef>
                <a:spcPct val="0"/>
              </a:spcBef>
            </a:pPr>
            <a:r>
              <a:rPr lang="en-US" altLang="ja-JP" sz="2800" dirty="0" smtClean="0">
                <a:solidFill>
                  <a:srgbClr val="000000"/>
                </a:solidFill>
              </a:rPr>
              <a:t>PDC</a:t>
            </a:r>
            <a:r>
              <a:rPr lang="ja-JP" altLang="en-US" sz="2800" dirty="0" smtClean="0">
                <a:solidFill>
                  <a:srgbClr val="000000"/>
                </a:solidFill>
              </a:rPr>
              <a:t>報告会</a:t>
            </a:r>
            <a:endParaRPr lang="en-US" altLang="ja-JP" sz="2800" dirty="0" smtClean="0">
              <a:solidFill>
                <a:srgbClr val="000000"/>
              </a:solidFill>
            </a:endParaRPr>
          </a:p>
          <a:p>
            <a:pPr marL="400050" lvl="2" indent="0">
              <a:spcBef>
                <a:spcPct val="0"/>
              </a:spcBef>
            </a:pPr>
            <a:r>
              <a:rPr lang="en-US" altLang="ja-JP" sz="2800" dirty="0" err="1" smtClean="0">
                <a:solidFill>
                  <a:srgbClr val="000000"/>
                </a:solidFill>
              </a:rPr>
              <a:t>TechEd</a:t>
            </a:r>
            <a:r>
              <a:rPr lang="ja-JP" altLang="en-US" sz="2800" dirty="0" smtClean="0">
                <a:solidFill>
                  <a:srgbClr val="000000"/>
                </a:solidFill>
              </a:rPr>
              <a:t>の後で</a:t>
            </a:r>
            <a:endParaRPr lang="en-US" altLang="ja-JP" sz="2800" dirty="0" smtClean="0">
              <a:solidFill>
                <a:srgbClr val="000000"/>
              </a:solidFill>
            </a:endParaRPr>
          </a:p>
          <a:p>
            <a:pPr marL="0" indent="0">
              <a:spcBef>
                <a:spcPct val="0"/>
              </a:spcBef>
            </a:pPr>
            <a:r>
              <a:rPr lang="ja-JP" altLang="en-US" sz="3600" dirty="0" smtClean="0">
                <a:solidFill>
                  <a:srgbClr val="000000"/>
                </a:solidFill>
              </a:rPr>
              <a:t>特に絞り込まない</a:t>
            </a:r>
            <a:endParaRPr lang="en-US" altLang="ja-JP" sz="3600" dirty="0" smtClean="0">
              <a:solidFill>
                <a:srgbClr val="000000"/>
              </a:solidFill>
            </a:endParaRPr>
          </a:p>
          <a:p>
            <a:pPr marL="400050" lvl="2" indent="0">
              <a:spcBef>
                <a:spcPct val="0"/>
              </a:spcBef>
            </a:pPr>
            <a:r>
              <a:rPr lang="ja-JP" altLang="en-US" sz="2800" dirty="0" err="1" smtClean="0">
                <a:solidFill>
                  <a:srgbClr val="000000"/>
                </a:solidFill>
              </a:rPr>
              <a:t>わんくま</a:t>
            </a:r>
            <a:r>
              <a:rPr lang="ja-JP" altLang="en-US" sz="2800" dirty="0" smtClean="0">
                <a:solidFill>
                  <a:srgbClr val="000000"/>
                </a:solidFill>
              </a:rPr>
              <a:t>勉強会</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p:txBody>
          <a:bodyPr/>
          <a:lstStyle/>
          <a:p>
            <a:r>
              <a:rPr lang="ja-JP" altLang="en-US" dirty="0" smtClean="0">
                <a:solidFill>
                  <a:srgbClr val="000000"/>
                </a:solidFill>
              </a:rPr>
              <a:t>企画のポイント</a:t>
            </a:r>
          </a:p>
        </p:txBody>
      </p:sp>
      <p:sp>
        <p:nvSpPr>
          <p:cNvPr id="11267" name="コンテンツ プレースホルダ 2"/>
          <p:cNvSpPr>
            <a:spLocks noGrp="1"/>
          </p:cNvSpPr>
          <p:nvPr>
            <p:ph idx="1"/>
          </p:nvPr>
        </p:nvSpPr>
        <p:spPr/>
        <p:txBody>
          <a:bodyPr/>
          <a:lstStyle/>
          <a:p>
            <a:pPr marL="0" indent="0">
              <a:spcBef>
                <a:spcPct val="0"/>
              </a:spcBef>
            </a:pPr>
            <a:r>
              <a:rPr lang="ja-JP" altLang="en-US" dirty="0" smtClean="0">
                <a:solidFill>
                  <a:srgbClr val="000000"/>
                </a:solidFill>
              </a:rPr>
              <a:t>自分が楽しめること</a:t>
            </a:r>
            <a:endParaRPr lang="en-US" altLang="ja-JP" dirty="0" smtClean="0">
              <a:solidFill>
                <a:srgbClr val="000000"/>
              </a:solidFill>
            </a:endParaRPr>
          </a:p>
          <a:p>
            <a:pPr marL="0" indent="0">
              <a:spcBef>
                <a:spcPct val="0"/>
              </a:spcBef>
            </a:pPr>
            <a:r>
              <a:rPr lang="ja-JP" altLang="en-US" dirty="0" smtClean="0">
                <a:solidFill>
                  <a:srgbClr val="000000"/>
                </a:solidFill>
              </a:rPr>
              <a:t>もう</a:t>
            </a:r>
            <a:r>
              <a:rPr lang="en-US" altLang="ja-JP" dirty="0" smtClean="0">
                <a:solidFill>
                  <a:srgbClr val="000000"/>
                </a:solidFill>
              </a:rPr>
              <a:t>1</a:t>
            </a:r>
            <a:r>
              <a:rPr lang="ja-JP" altLang="en-US" dirty="0" smtClean="0">
                <a:solidFill>
                  <a:srgbClr val="000000"/>
                </a:solidFill>
              </a:rPr>
              <a:t>人一緒に手伝ってくれそうな人を確保</a:t>
            </a:r>
            <a:endParaRPr lang="en-US" altLang="ja-JP" dirty="0" smtClean="0">
              <a:solidFill>
                <a:srgbClr val="000000"/>
              </a:solidFill>
            </a:endParaRPr>
          </a:p>
          <a:p>
            <a:pPr marL="400050" lvl="2" indent="0">
              <a:spcBef>
                <a:spcPct val="0"/>
              </a:spcBef>
            </a:pPr>
            <a:r>
              <a:rPr lang="ja-JP" altLang="en-US" dirty="0" smtClean="0">
                <a:solidFill>
                  <a:srgbClr val="000000"/>
                </a:solidFill>
              </a:rPr>
              <a:t>声の大きい人を見つけると集客にいいですね</a:t>
            </a:r>
            <a:endParaRPr lang="en-US" altLang="ja-JP" dirty="0" smtClean="0">
              <a:solidFill>
                <a:srgbClr val="000000"/>
              </a:solidFill>
            </a:endParaRPr>
          </a:p>
          <a:p>
            <a:pPr marL="0" indent="0">
              <a:spcBef>
                <a:spcPct val="0"/>
              </a:spcBef>
            </a:pPr>
            <a:r>
              <a:rPr lang="ja-JP" altLang="en-US" dirty="0" smtClean="0">
                <a:solidFill>
                  <a:srgbClr val="000000"/>
                </a:solidFill>
              </a:rPr>
              <a:t>勉強会に難易度は不要</a:t>
            </a:r>
            <a:endParaRPr lang="en-US" altLang="ja-JP" dirty="0" smtClean="0">
              <a:solidFill>
                <a:srgbClr val="000000"/>
              </a:solidFill>
            </a:endParaRPr>
          </a:p>
          <a:p>
            <a:pPr marL="400050" lvl="2" indent="0">
              <a:spcBef>
                <a:spcPct val="0"/>
              </a:spcBef>
            </a:pPr>
            <a:r>
              <a:rPr lang="ja-JP" altLang="en-US" dirty="0" smtClean="0">
                <a:solidFill>
                  <a:srgbClr val="000000"/>
                </a:solidFill>
              </a:rPr>
              <a:t>難しいことだけをするのが勉強会じゃないです</a:t>
            </a:r>
            <a:endParaRPr lang="en-US" altLang="ja-JP" dirty="0" smtClean="0">
              <a:solidFill>
                <a:srgbClr val="000000"/>
              </a:solidFill>
            </a:endParaRPr>
          </a:p>
          <a:p>
            <a:pPr marL="400050" lvl="2" indent="0">
              <a:spcBef>
                <a:spcPct val="0"/>
              </a:spcBef>
            </a:pPr>
            <a:r>
              <a:rPr lang="ja-JP" altLang="en-US" dirty="0" smtClean="0">
                <a:solidFill>
                  <a:srgbClr val="000000"/>
                </a:solidFill>
              </a:rPr>
              <a:t>僕がこんなことやってもみんなしってるからは禁句</a:t>
            </a:r>
            <a:endParaRPr lang="en-US" altLang="ja-JP" dirty="0" smtClean="0">
              <a:solidFill>
                <a:srgbClr val="000000"/>
              </a:solidFill>
            </a:endParaRPr>
          </a:p>
          <a:p>
            <a:pPr marL="0" indent="0">
              <a:spcBef>
                <a:spcPct val="0"/>
              </a:spcBef>
            </a:pPr>
            <a:r>
              <a:rPr lang="ja-JP" altLang="en-US" dirty="0" smtClean="0">
                <a:solidFill>
                  <a:srgbClr val="000000"/>
                </a:solidFill>
              </a:rPr>
              <a:t>平日夜にやるか、土曜日にやるか</a:t>
            </a:r>
            <a:endParaRPr lang="en-US" altLang="ja-JP" dirty="0" smtClean="0">
              <a:solidFill>
                <a:srgbClr val="000000"/>
              </a:solidFill>
            </a:endParaRPr>
          </a:p>
          <a:p>
            <a:pPr marL="0" indent="0">
              <a:spcBef>
                <a:spcPct val="0"/>
              </a:spcBef>
            </a:pPr>
            <a:r>
              <a:rPr lang="ja-JP" altLang="en-US" dirty="0" smtClean="0">
                <a:solidFill>
                  <a:srgbClr val="000000"/>
                </a:solidFill>
              </a:rPr>
              <a:t>目標とする集客を決める</a:t>
            </a:r>
            <a:endParaRPr lang="en-US" altLang="ja-JP" dirty="0" smtClean="0">
              <a:solidFill>
                <a:srgbClr val="000000"/>
              </a:solidFill>
            </a:endParaRPr>
          </a:p>
          <a:p>
            <a:pPr marL="400050" lvl="2" indent="0">
              <a:spcBef>
                <a:spcPct val="0"/>
              </a:spcBef>
            </a:pPr>
            <a:r>
              <a:rPr lang="ja-JP" altLang="en-US" dirty="0" err="1" smtClean="0">
                <a:solidFill>
                  <a:srgbClr val="000000"/>
                </a:solidFill>
              </a:rPr>
              <a:t>わんくまも</a:t>
            </a:r>
            <a:r>
              <a:rPr lang="ja-JP" altLang="en-US" dirty="0" smtClean="0">
                <a:solidFill>
                  <a:srgbClr val="000000"/>
                </a:solidFill>
              </a:rPr>
              <a:t>最初は</a:t>
            </a:r>
            <a:r>
              <a:rPr lang="en-US" altLang="ja-JP" dirty="0" smtClean="0">
                <a:solidFill>
                  <a:srgbClr val="000000"/>
                </a:solidFill>
              </a:rPr>
              <a:t>10</a:t>
            </a:r>
            <a:r>
              <a:rPr lang="ja-JP" altLang="en-US" dirty="0" smtClean="0">
                <a:solidFill>
                  <a:srgbClr val="000000"/>
                </a:solidFill>
              </a:rPr>
              <a:t>人くらいを想定しました</a:t>
            </a:r>
            <a:endParaRPr lang="en-US" altLang="ja-JP" dirty="0" smtClean="0">
              <a:solidFill>
                <a:srgbClr val="000000"/>
              </a:solidFill>
            </a:endParaRPr>
          </a:p>
          <a:p>
            <a:pPr marL="400050" lvl="2" indent="0">
              <a:spcBef>
                <a:spcPct val="0"/>
              </a:spcBef>
            </a:pPr>
            <a:r>
              <a:rPr lang="ja-JP" altLang="en-US" dirty="0" smtClean="0">
                <a:solidFill>
                  <a:srgbClr val="000000"/>
                </a:solidFill>
              </a:rPr>
              <a:t>すべては自分で最終決定すること</a:t>
            </a:r>
            <a:endParaRPr lang="en-US" altLang="ja-JP" dirty="0" smtClean="0">
              <a:solidFill>
                <a:srgbClr val="000000"/>
              </a:solidFill>
            </a:endParaRPr>
          </a:p>
          <a:p>
            <a:pPr marL="0" lvl="1" indent="0">
              <a:spcBef>
                <a:spcPct val="0"/>
              </a:spcBef>
            </a:pPr>
            <a:endParaRPr lang="ja-JP" altLang="en-US" sz="3200" dirty="0" smtClean="0">
              <a:solidFill>
                <a:srgbClr val="00000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r>
              <a:rPr lang="ja-JP" altLang="en-US" dirty="0" smtClean="0">
                <a:solidFill>
                  <a:srgbClr val="000000"/>
                </a:solidFill>
              </a:rPr>
              <a:t>ハコ探し</a:t>
            </a:r>
          </a:p>
        </p:txBody>
      </p:sp>
      <p:sp>
        <p:nvSpPr>
          <p:cNvPr id="12291" name="コンテンツ プレースホルダ 2"/>
          <p:cNvSpPr>
            <a:spLocks noGrp="1"/>
          </p:cNvSpPr>
          <p:nvPr>
            <p:ph idx="1"/>
          </p:nvPr>
        </p:nvSpPr>
        <p:spPr/>
        <p:txBody>
          <a:bodyPr/>
          <a:lstStyle/>
          <a:p>
            <a:pPr marL="0" indent="0">
              <a:spcBef>
                <a:spcPct val="0"/>
              </a:spcBef>
            </a:pPr>
            <a:r>
              <a:rPr lang="ja-JP" altLang="en-US" dirty="0" smtClean="0">
                <a:solidFill>
                  <a:srgbClr val="000000"/>
                </a:solidFill>
              </a:rPr>
              <a:t>会場を探しましょう</a:t>
            </a:r>
            <a:endParaRPr lang="en-US" altLang="ja-JP" dirty="0" smtClean="0">
              <a:solidFill>
                <a:srgbClr val="000000"/>
              </a:solidFill>
            </a:endParaRPr>
          </a:p>
          <a:p>
            <a:pPr marL="0" indent="0">
              <a:spcBef>
                <a:spcPct val="0"/>
              </a:spcBef>
            </a:pPr>
            <a:r>
              <a:rPr lang="ja-JP" altLang="en-US" dirty="0" smtClean="0">
                <a:solidFill>
                  <a:srgbClr val="000000"/>
                </a:solidFill>
              </a:rPr>
              <a:t>商用系は高い（時間</a:t>
            </a:r>
            <a:r>
              <a:rPr lang="en-US" altLang="ja-JP" dirty="0" smtClean="0">
                <a:solidFill>
                  <a:srgbClr val="000000"/>
                </a:solidFill>
              </a:rPr>
              <a:t>5000</a:t>
            </a:r>
            <a:r>
              <a:rPr lang="ja-JP" altLang="en-US" dirty="0" smtClean="0">
                <a:solidFill>
                  <a:srgbClr val="000000"/>
                </a:solidFill>
              </a:rPr>
              <a:t>円とか）</a:t>
            </a:r>
            <a:endParaRPr lang="en-US" altLang="ja-JP" dirty="0" smtClean="0">
              <a:solidFill>
                <a:srgbClr val="000000"/>
              </a:solidFill>
            </a:endParaRPr>
          </a:p>
          <a:p>
            <a:pPr marL="400050" lvl="2" indent="0">
              <a:spcBef>
                <a:spcPct val="0"/>
              </a:spcBef>
            </a:pPr>
            <a:r>
              <a:rPr lang="ja-JP" altLang="en-US" dirty="0" smtClean="0">
                <a:solidFill>
                  <a:srgbClr val="000000"/>
                </a:solidFill>
              </a:rPr>
              <a:t>付属備品ついてたり</a:t>
            </a:r>
            <a:endParaRPr lang="en-US" altLang="ja-JP" dirty="0" smtClean="0">
              <a:solidFill>
                <a:srgbClr val="000000"/>
              </a:solidFill>
            </a:endParaRPr>
          </a:p>
          <a:p>
            <a:pPr marL="400050" lvl="2" indent="0">
              <a:spcBef>
                <a:spcPct val="0"/>
              </a:spcBef>
            </a:pPr>
            <a:r>
              <a:rPr lang="ja-JP" altLang="en-US" dirty="0" smtClean="0">
                <a:solidFill>
                  <a:srgbClr val="000000"/>
                </a:solidFill>
              </a:rPr>
              <a:t>ネット使えたり</a:t>
            </a:r>
            <a:endParaRPr lang="en-US" altLang="ja-JP" dirty="0" smtClean="0">
              <a:solidFill>
                <a:srgbClr val="000000"/>
              </a:solidFill>
            </a:endParaRPr>
          </a:p>
          <a:p>
            <a:pPr marL="400050" lvl="2" indent="0">
              <a:spcBef>
                <a:spcPct val="0"/>
              </a:spcBef>
            </a:pPr>
            <a:r>
              <a:rPr lang="en-US" altLang="ja-JP" dirty="0" smtClean="0">
                <a:solidFill>
                  <a:srgbClr val="000000"/>
                </a:solidFill>
              </a:rPr>
              <a:t>1</a:t>
            </a:r>
            <a:r>
              <a:rPr lang="ja-JP" altLang="en-US" dirty="0" smtClean="0">
                <a:solidFill>
                  <a:srgbClr val="000000"/>
                </a:solidFill>
              </a:rPr>
              <a:t>時間単位で借りられたり</a:t>
            </a:r>
            <a:endParaRPr lang="en-US" altLang="ja-JP" dirty="0" smtClean="0">
              <a:solidFill>
                <a:srgbClr val="000000"/>
              </a:solidFill>
            </a:endParaRPr>
          </a:p>
          <a:p>
            <a:pPr marL="0" indent="0">
              <a:spcBef>
                <a:spcPct val="0"/>
              </a:spcBef>
            </a:pPr>
            <a:r>
              <a:rPr lang="ja-JP" altLang="en-US" dirty="0" smtClean="0">
                <a:solidFill>
                  <a:srgbClr val="000000"/>
                </a:solidFill>
              </a:rPr>
              <a:t>公共系は安い（</a:t>
            </a:r>
            <a:r>
              <a:rPr lang="en-US" altLang="ja-JP" dirty="0" smtClean="0">
                <a:solidFill>
                  <a:srgbClr val="000000"/>
                </a:solidFill>
              </a:rPr>
              <a:t>1</a:t>
            </a:r>
            <a:r>
              <a:rPr lang="ja-JP" altLang="en-US" dirty="0" smtClean="0">
                <a:solidFill>
                  <a:srgbClr val="000000"/>
                </a:solidFill>
              </a:rPr>
              <a:t>日</a:t>
            </a:r>
            <a:r>
              <a:rPr lang="en-US" altLang="ja-JP" dirty="0" smtClean="0">
                <a:solidFill>
                  <a:srgbClr val="000000"/>
                </a:solidFill>
              </a:rPr>
              <a:t>3</a:t>
            </a:r>
            <a:r>
              <a:rPr lang="ja-JP" altLang="en-US" dirty="0" smtClean="0">
                <a:solidFill>
                  <a:srgbClr val="000000"/>
                </a:solidFill>
              </a:rPr>
              <a:t>万とか）</a:t>
            </a:r>
            <a:endParaRPr lang="en-US" altLang="ja-JP" dirty="0" smtClean="0">
              <a:solidFill>
                <a:srgbClr val="000000"/>
              </a:solidFill>
            </a:endParaRPr>
          </a:p>
          <a:p>
            <a:pPr marL="400050" lvl="2" indent="0">
              <a:spcBef>
                <a:spcPct val="0"/>
              </a:spcBef>
            </a:pPr>
            <a:r>
              <a:rPr lang="ja-JP" altLang="en-US" dirty="0" smtClean="0">
                <a:solidFill>
                  <a:srgbClr val="000000"/>
                </a:solidFill>
              </a:rPr>
              <a:t>付属備品が高かったり</a:t>
            </a:r>
            <a:endParaRPr lang="en-US" altLang="ja-JP" dirty="0" smtClean="0">
              <a:solidFill>
                <a:srgbClr val="000000"/>
              </a:solidFill>
            </a:endParaRPr>
          </a:p>
          <a:p>
            <a:pPr marL="0" indent="0">
              <a:spcBef>
                <a:spcPct val="0"/>
              </a:spcBef>
            </a:pPr>
            <a:r>
              <a:rPr lang="ja-JP" altLang="en-US" dirty="0" smtClean="0">
                <a:solidFill>
                  <a:srgbClr val="000000"/>
                </a:solidFill>
              </a:rPr>
              <a:t>居酒屋、イベントスペース、宴会場</a:t>
            </a:r>
            <a:endParaRPr lang="en-US" altLang="ja-JP" dirty="0" smtClean="0">
              <a:solidFill>
                <a:srgbClr val="000000"/>
              </a:solidFill>
            </a:endParaRPr>
          </a:p>
          <a:p>
            <a:pPr marL="400050" lvl="2" indent="0">
              <a:spcBef>
                <a:spcPct val="0"/>
              </a:spcBef>
            </a:pPr>
            <a:r>
              <a:rPr lang="ja-JP" altLang="en-US" dirty="0" err="1" smtClean="0">
                <a:solidFill>
                  <a:srgbClr val="000000"/>
                </a:solidFill>
              </a:rPr>
              <a:t>ねだんは</a:t>
            </a:r>
            <a:r>
              <a:rPr lang="ja-JP" altLang="en-US" dirty="0" smtClean="0">
                <a:solidFill>
                  <a:srgbClr val="000000"/>
                </a:solidFill>
              </a:rPr>
              <a:t>ばらばら</a:t>
            </a:r>
            <a:endParaRPr lang="en-US" altLang="ja-JP" dirty="0" smtClean="0">
              <a:solidFill>
                <a:srgbClr val="000000"/>
              </a:solidFill>
            </a:endParaRPr>
          </a:p>
          <a:p>
            <a:pPr marL="400050" lvl="2" indent="0">
              <a:spcBef>
                <a:spcPct val="0"/>
              </a:spcBef>
            </a:pPr>
            <a:r>
              <a:rPr lang="ja-JP" altLang="en-US" dirty="0" smtClean="0">
                <a:solidFill>
                  <a:srgbClr val="000000"/>
                </a:solidFill>
              </a:rPr>
              <a:t>その場で懇親会ができる</a:t>
            </a:r>
            <a:endParaRPr lang="en-US" altLang="ja-JP" dirty="0" smtClean="0">
              <a:solidFill>
                <a:srgbClr val="000000"/>
              </a:solidFill>
            </a:endParaRPr>
          </a:p>
          <a:p>
            <a:pPr marL="400050" lvl="2" indent="0">
              <a:spcBef>
                <a:spcPct val="0"/>
              </a:spcBef>
            </a:pPr>
            <a:r>
              <a:rPr lang="ja-JP" altLang="en-US" dirty="0" smtClean="0">
                <a:solidFill>
                  <a:srgbClr val="000000"/>
                </a:solidFill>
              </a:rPr>
              <a:t>プロジェクタ・スクリーンがない場合がある</a:t>
            </a:r>
            <a:endParaRPr lang="en-US" altLang="ja-JP" dirty="0" smtClean="0">
              <a:solidFill>
                <a:srgbClr val="000000"/>
              </a:solidFill>
            </a:endParaRPr>
          </a:p>
          <a:p>
            <a:pPr marL="0" lvl="1" indent="0">
              <a:spcBef>
                <a:spcPct val="0"/>
              </a:spcBef>
            </a:pPr>
            <a:endParaRPr lang="en-US" altLang="ja-JP" sz="3200" dirty="0" smtClean="0">
              <a:solidFill>
                <a:srgbClr val="000000"/>
              </a:solidFill>
            </a:endParaRPr>
          </a:p>
          <a:p>
            <a:pPr marL="0" indent="0">
              <a:spcBef>
                <a:spcPct val="0"/>
              </a:spcBef>
            </a:pPr>
            <a:endParaRPr lang="ja-JP" altLang="en-US" dirty="0" smtClean="0">
              <a:solidFill>
                <a:srgbClr val="00000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スライドマスタN04">
  <a:themeElements>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プレゼンテーション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プレゼンテーション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プレゼンテーション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プレゼンテーション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プレゼンテーション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プレゼンテーション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プレゼンテーション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プレゼンテーション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プレゼンテーション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プレゼンテーション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プレゼンテーション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プレゼンテーション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スライドマスタN04</Template>
  <TotalTime>6</TotalTime>
  <Words>1864</Words>
  <Application>Microsoft Office PowerPoint</Application>
  <PresentationFormat>画面に合わせる (4:3)</PresentationFormat>
  <Paragraphs>269</Paragraphs>
  <Slides>24</Slides>
  <Notes>0</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スライドマスタN04</vt:lpstr>
      <vt:lpstr>わんくまに見る 勉強会開催のススメ</vt:lpstr>
      <vt:lpstr>自己紹介</vt:lpstr>
      <vt:lpstr>アイネタジャパンって？</vt:lpstr>
      <vt:lpstr>わんくま同盟</vt:lpstr>
      <vt:lpstr>わんくま勉強会の2008年</vt:lpstr>
      <vt:lpstr>勉強会を開催しよう</vt:lpstr>
      <vt:lpstr>まずは企画</vt:lpstr>
      <vt:lpstr>企画のポイント</vt:lpstr>
      <vt:lpstr>ハコ探し</vt:lpstr>
      <vt:lpstr>ハコ探し 商用系</vt:lpstr>
      <vt:lpstr>ハコ探し 公共系</vt:lpstr>
      <vt:lpstr>ハコ探し イベントスペース系</vt:lpstr>
      <vt:lpstr>参加費と予算</vt:lpstr>
      <vt:lpstr>タイムテーブルの作成</vt:lpstr>
      <vt:lpstr>募集を開始する</vt:lpstr>
      <vt:lpstr>募集を開始する</vt:lpstr>
      <vt:lpstr>コミュニティ勉強会</vt:lpstr>
      <vt:lpstr>懇親会の会場を予約する</vt:lpstr>
      <vt:lpstr>勉強会の7つ道具</vt:lpstr>
      <vt:lpstr>前夜</vt:lpstr>
      <vt:lpstr>当日</vt:lpstr>
      <vt:lpstr>懇親会</vt:lpstr>
      <vt:lpstr>報告</vt:lpstr>
      <vt:lpstr>まとめ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わんくまに見る 勉強会開催のススメ</dc:title>
  <dc:creator>Hatsune, Akira</dc:creator>
  <cp:lastModifiedBy>Hatsune, Akira</cp:lastModifiedBy>
  <cp:revision>2</cp:revision>
  <dcterms:created xsi:type="dcterms:W3CDTF">2008-10-22T02:58:20Z</dcterms:created>
  <dcterms:modified xsi:type="dcterms:W3CDTF">2008-10-22T03:04:35Z</dcterms:modified>
</cp:coreProperties>
</file>