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0033"/>
    <a:srgbClr val="003399"/>
    <a:srgbClr val="0033CC"/>
    <a:srgbClr val="0000FF"/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40" autoAdjust="0"/>
  </p:normalViewPr>
  <p:slideViewPr>
    <p:cSldViewPr showGuides="1">
      <p:cViewPr varScale="1">
        <p:scale>
          <a:sx n="66" d="100"/>
          <a:sy n="66" d="100"/>
        </p:scale>
        <p:origin x="-55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名古屋勉強会 </a:t>
            </a:r>
            <a:r>
              <a:rPr kumimoji="0" lang="en-US" altLang="ja-JP" sz="2300">
                <a:solidFill>
                  <a:schemeClr val="tx2"/>
                </a:solidFill>
              </a:rPr>
              <a:t>#4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 b="1">
          <a:solidFill>
            <a:srgbClr val="990033"/>
          </a:solidFill>
          <a:latin typeface="Arial" charset="0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rgbClr val="0033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0033CC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0033CC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0033CC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0033CC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0033CC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0033CC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0033CC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0033CC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tinfowler.com/articles/injection.html" TargetMode="External"/><Relationship Id="rId2" Type="http://schemas.openxmlformats.org/officeDocument/2006/relationships/hyperlink" Target="http://msdn.microsoft.com/ja-jp/magazine/cc337885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nselman.com/blog/ListOfNETDependencyInjectionContainersIOC.aspx" TargetMode="External"/><Relationship Id="rId5" Type="http://schemas.openxmlformats.org/officeDocument/2006/relationships/hyperlink" Target="http://www.infoq.com/jp/news/2008/04/microsoft-unity" TargetMode="External"/><Relationship Id="rId4" Type="http://schemas.openxmlformats.org/officeDocument/2006/relationships/hyperlink" Target="http://kakutani.com/trans/fowler/injection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FamilyID=6a9e363c-8e0a-48d3-bbe4-c2f36423e2df&amp;DisplayLang=e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ja-JP" sz="6000" smtClean="0">
                <a:latin typeface="メイリオ" pitchFamily="50" charset="-128"/>
              </a:rPr>
              <a:t>DI </a:t>
            </a:r>
            <a:r>
              <a:rPr lang="ja-JP" altLang="en-US" sz="6000" smtClean="0">
                <a:latin typeface="メイリオ" pitchFamily="50" charset="-128"/>
              </a:rPr>
              <a:t>コンテナの本懐</a:t>
            </a:r>
            <a:r>
              <a:rPr lang="ja-JP" altLang="en-US" sz="2800" smtClean="0">
                <a:latin typeface="メイリオ" pitchFamily="50" charset="-128"/>
              </a:rPr>
              <a:t> </a:t>
            </a:r>
            <a:br>
              <a:rPr lang="ja-JP" altLang="en-US" sz="2800" smtClean="0">
                <a:latin typeface="メイリオ" pitchFamily="50" charset="-128"/>
              </a:rPr>
            </a:br>
            <a:r>
              <a:rPr lang="ja-JP" altLang="en-US" sz="4000" smtClean="0">
                <a:latin typeface="メイリオ" pitchFamily="50" charset="-128"/>
              </a:rPr>
              <a:t>～ </a:t>
            </a:r>
            <a:r>
              <a:rPr lang="en-US" altLang="ja-JP" sz="4000" smtClean="0">
                <a:latin typeface="メイリオ" pitchFamily="50" charset="-128"/>
              </a:rPr>
              <a:t>IoC </a:t>
            </a:r>
            <a:r>
              <a:rPr lang="ja-JP" altLang="en-US" sz="4000" smtClean="0">
                <a:latin typeface="メイリオ" pitchFamily="50" charset="-128"/>
              </a:rPr>
              <a:t>の実装も楽々</a:t>
            </a:r>
            <a:r>
              <a:rPr lang="en-US" altLang="ja-JP" sz="4000" smtClean="0">
                <a:latin typeface="メイリオ" pitchFamily="50" charset="-128"/>
              </a:rPr>
              <a:t>!</a:t>
            </a:r>
            <a:r>
              <a:rPr lang="en-US" altLang="ja-JP" sz="2800" smtClean="0">
                <a:latin typeface="メイリオ" pitchFamily="50" charset="-128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</p:spPr>
        <p:txBody>
          <a:bodyPr/>
          <a:lstStyle/>
          <a:p>
            <a:pPr algn="r" eaLnBrk="1" hangingPunct="1"/>
            <a:r>
              <a:rPr lang="en-US" altLang="ja-JP" sz="2000" smtClean="0">
                <a:solidFill>
                  <a:srgbClr val="1166BB"/>
                </a:solidFill>
                <a:latin typeface="Arial Rounded MT Bold" pitchFamily="34" charset="0"/>
              </a:rPr>
              <a:t>biac</a:t>
            </a:r>
            <a:r>
              <a:rPr lang="en-US" altLang="ja-JP" sz="2800" smtClean="0">
                <a:solidFill>
                  <a:srgbClr val="1166BB"/>
                </a:solidFill>
              </a:rPr>
              <a:t/>
            </a:r>
            <a:br>
              <a:rPr lang="en-US" altLang="ja-JP" sz="2800" smtClean="0">
                <a:solidFill>
                  <a:srgbClr val="1166BB"/>
                </a:solidFill>
              </a:rPr>
            </a:br>
            <a:r>
              <a:rPr lang="en-US" altLang="ja-JP" sz="1400" smtClean="0">
                <a:solidFill>
                  <a:srgbClr val="1166BB"/>
                </a:solidFill>
                <a:latin typeface="Arial Rounded MT Bold" pitchFamily="34" charset="0"/>
              </a:rPr>
              <a:t>http://bluewatersoft.cocolog-nifty.com/</a:t>
            </a:r>
            <a:br>
              <a:rPr lang="en-US" altLang="ja-JP" sz="1400" smtClean="0">
                <a:solidFill>
                  <a:srgbClr val="1166BB"/>
                </a:solidFill>
                <a:latin typeface="Arial Rounded MT Bold" pitchFamily="34" charset="0"/>
              </a:rPr>
            </a:br>
            <a:r>
              <a:rPr lang="en-US" altLang="ja-JP" sz="700" smtClean="0">
                <a:solidFill>
                  <a:srgbClr val="1166BB"/>
                </a:solidFill>
                <a:latin typeface="Arial Rounded MT Bold" pitchFamily="34" charset="0"/>
              </a:rPr>
              <a:t/>
            </a:r>
            <a:br>
              <a:rPr lang="en-US" altLang="ja-JP" sz="700" smtClean="0">
                <a:solidFill>
                  <a:srgbClr val="1166BB"/>
                </a:solidFill>
                <a:latin typeface="Arial Rounded MT Bold" pitchFamily="34" charset="0"/>
              </a:rPr>
            </a:br>
            <a:endParaRPr lang="en-US" altLang="ja-JP" sz="1000" smtClean="0">
              <a:solidFill>
                <a:srgbClr val="1166BB"/>
              </a:solidFill>
              <a:latin typeface="Arial Rounded MT Bold" pitchFamily="34" charset="0"/>
            </a:endParaRPr>
          </a:p>
        </p:txBody>
      </p:sp>
      <p:sp>
        <p:nvSpPr>
          <p:cNvPr id="2052" name="サブタイトル 2"/>
          <p:cNvSpPr>
            <a:spLocks/>
          </p:cNvSpPr>
          <p:nvPr/>
        </p:nvSpPr>
        <p:spPr bwMode="auto">
          <a:xfrm>
            <a:off x="827088" y="765175"/>
            <a:ext cx="32400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ja-JP">
                <a:solidFill>
                  <a:srgbClr val="1166BB"/>
                </a:solidFill>
                <a:latin typeface="Arial Rounded MT Bold" pitchFamily="34" charset="0"/>
                <a:ea typeface="メイリオ" pitchFamily="50" charset="-128"/>
              </a:rPr>
              <a:t>2008/10/25</a:t>
            </a:r>
            <a:r>
              <a:rPr lang="en-US" altLang="ja-JP">
                <a:solidFill>
                  <a:srgbClr val="0033CC"/>
                </a:solidFill>
                <a:latin typeface="Arial Rounded MT Bold" pitchFamily="34" charset="0"/>
                <a:ea typeface="メイリオ" pitchFamily="50" charset="-128"/>
              </a:rPr>
              <a:t> </a:t>
            </a:r>
            <a:r>
              <a:rPr lang="en-US" altLang="ja-JP">
                <a:solidFill>
                  <a:srgbClr val="0033CC"/>
                </a:solidFill>
                <a:latin typeface="メイリオ" pitchFamily="50" charset="-128"/>
                <a:ea typeface="メイリオ" pitchFamily="50" charset="-128"/>
              </a:rPr>
              <a:t/>
            </a:r>
            <a:br>
              <a:rPr lang="en-US" altLang="ja-JP">
                <a:solidFill>
                  <a:srgbClr val="0033CC"/>
                </a:solidFill>
                <a:latin typeface="メイリオ" pitchFamily="50" charset="-128"/>
                <a:ea typeface="メイリオ" pitchFamily="50" charset="-128"/>
              </a:rPr>
            </a:br>
            <a:endParaRPr lang="en-US" altLang="ja-JP">
              <a:solidFill>
                <a:srgbClr val="0033CC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ロジック側に定義が必要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ロジックで必要とするオブジェクトやインターフェースの定義は、 ロジック側に置いておかないと上手くない。</a:t>
            </a:r>
          </a:p>
          <a:p>
            <a:pPr eaLnBrk="1" hangingPunct="1"/>
            <a:r>
              <a:rPr lang="ja-JP" altLang="en-US" smtClean="0"/>
              <a:t>依存関係は逆向きになる。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619250" y="3357563"/>
            <a:ext cx="2736850" cy="2376487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ロジック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BL.dll</a:t>
            </a: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interface </a:t>
            </a:r>
            <a:r>
              <a:rPr lang="en-US" altLang="ja-JP" sz="14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IDataFinder</a:t>
            </a: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{… </a:t>
            </a:r>
            <a:br>
              <a:rPr lang="en-US" altLang="ja-JP" sz="14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/>
            </a:r>
            <a:br>
              <a:rPr lang="en-US" altLang="ja-JP" sz="14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FindUsers(…){</a:t>
            </a:r>
          </a:p>
          <a:p>
            <a:pPr>
              <a:spcBef>
                <a:spcPct val="50000"/>
              </a:spcBef>
            </a:pP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// </a:t>
            </a:r>
            <a:r>
              <a:rPr lang="en-US" altLang="ja-JP" sz="14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IDataFinder</a:t>
            </a: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.FindUsers()</a:t>
            </a:r>
            <a:br>
              <a:rPr lang="en-US" altLang="ja-JP" sz="14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// </a:t>
            </a:r>
            <a:r>
              <a:rPr lang="ja-JP" altLang="en-US" sz="1400">
                <a:latin typeface="メイリオ" pitchFamily="50" charset="-128"/>
                <a:ea typeface="メイリオ" pitchFamily="50" charset="-128"/>
              </a:rPr>
              <a:t>を、 呼び出す。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940425" y="4292600"/>
            <a:ext cx="2520950" cy="1584325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データ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I/O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SqlAcc.dll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namespace SqlAcc{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Finder:</a:t>
            </a:r>
            <a:r>
              <a:rPr lang="en-US" altLang="ja-JP"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IDataFinder</a:t>
            </a: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{…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 rot="850340" flipH="1">
            <a:off x="4787900" y="4581525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5940425" y="2565400"/>
            <a:ext cx="2520950" cy="1584325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データ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I/O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XmlAcc.dll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namespace XmlAcc{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Finder:</a:t>
            </a:r>
            <a:r>
              <a:rPr lang="en-US" altLang="ja-JP"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IDataFinder</a:t>
            </a: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{…</a:t>
            </a:r>
          </a:p>
        </p:txBody>
      </p:sp>
      <p:sp>
        <p:nvSpPr>
          <p:cNvPr id="11272" name="AutoShape 9"/>
          <p:cNvSpPr>
            <a:spLocks noChangeArrowheads="1"/>
          </p:cNvSpPr>
          <p:nvPr/>
        </p:nvSpPr>
        <p:spPr bwMode="auto">
          <a:xfrm rot="-850340" flipH="1" flipV="1">
            <a:off x="4787900" y="3500438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IoC </a:t>
            </a:r>
            <a:r>
              <a:rPr lang="en-US" altLang="ja-JP" smtClean="0">
                <a:latin typeface="メイリオ" pitchFamily="50" charset="-128"/>
              </a:rPr>
              <a:t>…</a:t>
            </a:r>
            <a:r>
              <a:rPr lang="en-US" altLang="ja-JP" smtClean="0"/>
              <a:t> </a:t>
            </a:r>
            <a:r>
              <a:rPr lang="ja-JP" altLang="en-US" smtClean="0"/>
              <a:t>制御の反転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ja-JP" altLang="en-US" sz="2800" smtClean="0"/>
              <a:t>通常は、 制御する部分は、 依存する側のモジュールにある。 </a:t>
            </a:r>
            <a:r>
              <a:rPr lang="en-US" altLang="ja-JP" sz="2400" smtClean="0"/>
              <a:t>( </a:t>
            </a:r>
            <a:r>
              <a:rPr lang="ja-JP" altLang="en-US" sz="2400" smtClean="0"/>
              <a:t>画面とロジックでは、 画面の側にある。 </a:t>
            </a:r>
            <a:r>
              <a:rPr lang="en-US" altLang="ja-JP" sz="240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ja-JP" altLang="en-US" sz="2800" smtClean="0"/>
              <a:t>ロジックとデータ</a:t>
            </a:r>
            <a:r>
              <a:rPr lang="en-US" altLang="ja-JP" sz="2800" smtClean="0"/>
              <a:t>I/O</a:t>
            </a:r>
            <a:r>
              <a:rPr lang="ja-JP" altLang="en-US" sz="2800" smtClean="0"/>
              <a:t>では、制御する部分を、 依存される側のモジュール </a:t>
            </a:r>
            <a:r>
              <a:rPr lang="en-US" altLang="ja-JP" sz="2400" smtClean="0"/>
              <a:t>( </a:t>
            </a:r>
            <a:r>
              <a:rPr lang="ja-JP" altLang="en-US" sz="2400" smtClean="0"/>
              <a:t>ロジック </a:t>
            </a:r>
            <a:r>
              <a:rPr lang="en-US" altLang="ja-JP" sz="2400" smtClean="0"/>
              <a:t>)</a:t>
            </a:r>
            <a:r>
              <a:rPr lang="en-US" altLang="ja-JP" sz="2800" smtClean="0"/>
              <a:t> </a:t>
            </a:r>
            <a:r>
              <a:rPr lang="ja-JP" altLang="en-US" sz="2800" smtClean="0"/>
              <a:t>に置いたほうがよい。 このテクニックを </a:t>
            </a:r>
            <a:r>
              <a:rPr lang="en-US" altLang="ja-JP" sz="2800" smtClean="0"/>
              <a:t>IoC </a:t>
            </a:r>
            <a:r>
              <a:rPr lang="en-US" altLang="ja-JP" sz="2400" smtClean="0"/>
              <a:t>( Inversion of Control: </a:t>
            </a:r>
            <a:r>
              <a:rPr lang="ja-JP" altLang="en-US" sz="2400" smtClean="0"/>
              <a:t>制御の反転 </a:t>
            </a:r>
            <a:r>
              <a:rPr lang="en-US" altLang="ja-JP" sz="2400" smtClean="0"/>
              <a:t>)</a:t>
            </a:r>
            <a:r>
              <a:rPr lang="en-US" altLang="ja-JP" sz="2800" smtClean="0"/>
              <a:t> </a:t>
            </a:r>
            <a:r>
              <a:rPr lang="ja-JP" altLang="en-US" sz="2800" smtClean="0"/>
              <a:t>と呼ぶ。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800" smtClean="0"/>
              <a:t>IoC </a:t>
            </a:r>
            <a:r>
              <a:rPr lang="ja-JP" altLang="en-US" sz="2800" smtClean="0"/>
              <a:t>を実装するには、 </a:t>
            </a:r>
            <a:r>
              <a:rPr lang="en-US" altLang="ja-JP" sz="2800" smtClean="0"/>
              <a:t>DI </a:t>
            </a:r>
            <a:r>
              <a:rPr lang="ja-JP" altLang="en-US" sz="2800" smtClean="0"/>
              <a:t>コンテナが便利。</a:t>
            </a:r>
            <a:br>
              <a:rPr lang="ja-JP" altLang="en-US" sz="2800" smtClean="0"/>
            </a:br>
            <a:r>
              <a:rPr lang="ja-JP" altLang="en-US" sz="28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ja-JP" altLang="en-US" sz="2800" smtClean="0"/>
              <a:t>オブジェクトツリーの構築だけなら </a:t>
            </a:r>
            <a:r>
              <a:rPr lang="en-US" altLang="ja-JP" sz="2800" smtClean="0"/>
              <a:t>XAML </a:t>
            </a:r>
            <a:r>
              <a:rPr lang="ja-JP" altLang="en-US" sz="2800" smtClean="0"/>
              <a:t>でも出来る。 </a:t>
            </a:r>
            <a:r>
              <a:rPr lang="en-US" altLang="ja-JP" sz="2800" smtClean="0"/>
              <a:t>IoC </a:t>
            </a:r>
            <a:r>
              <a:rPr lang="ja-JP" altLang="en-US" sz="2800" smtClean="0"/>
              <a:t>を知らないと、 </a:t>
            </a:r>
            <a:r>
              <a:rPr lang="en-US" altLang="ja-JP" sz="2800" smtClean="0"/>
              <a:t>DI </a:t>
            </a:r>
            <a:r>
              <a:rPr lang="ja-JP" altLang="en-US" sz="2800" smtClean="0"/>
              <a:t>コンテナは泣いちゃうぞ。 </a:t>
            </a:r>
            <a:br>
              <a:rPr lang="ja-JP" altLang="en-US" sz="2800" smtClean="0"/>
            </a:br>
            <a:r>
              <a:rPr lang="en-US" altLang="ja-JP" sz="2400" smtClean="0"/>
              <a:t>※ </a:t>
            </a:r>
            <a:r>
              <a:rPr lang="ja-JP" altLang="en-US" sz="2400" smtClean="0"/>
              <a:t>というか、 「</a:t>
            </a:r>
            <a:r>
              <a:rPr lang="en-US" altLang="ja-JP" sz="2400" smtClean="0"/>
              <a:t>IoC </a:t>
            </a:r>
            <a:r>
              <a:rPr lang="ja-JP" altLang="en-US" sz="2400" smtClean="0"/>
              <a:t>コンテナ」 という呼び方もする。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参考 </a:t>
            </a:r>
            <a:r>
              <a:rPr lang="en-US" altLang="ja-JP" smtClean="0"/>
              <a:t>URL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400" smtClean="0"/>
              <a:t>MSDN </a:t>
            </a:r>
            <a:r>
              <a:rPr lang="ja-JP" altLang="en-US" sz="2400" smtClean="0"/>
              <a:t>マガジン </a:t>
            </a:r>
            <a:r>
              <a:rPr lang="en-US" altLang="ja-JP" sz="2400" smtClean="0"/>
              <a:t>2008</a:t>
            </a:r>
            <a:r>
              <a:rPr lang="ja-JP" altLang="en-US" sz="2400" smtClean="0"/>
              <a:t>年 </a:t>
            </a:r>
            <a:r>
              <a:rPr lang="en-US" altLang="ja-JP" sz="2400" smtClean="0"/>
              <a:t>3</a:t>
            </a:r>
            <a:r>
              <a:rPr lang="ja-JP" altLang="en-US" sz="2400" smtClean="0"/>
              <a:t>月号</a:t>
            </a:r>
            <a:br>
              <a:rPr lang="ja-JP" altLang="en-US" sz="2400" smtClean="0"/>
            </a:br>
            <a:r>
              <a:rPr lang="ja-JP" altLang="en-US" sz="2400" smtClean="0"/>
              <a:t>「</a:t>
            </a:r>
            <a:r>
              <a:rPr lang="ja-JP" altLang="en-US" sz="2400" smtClean="0">
                <a:hlinkClick r:id="rId2"/>
              </a:rPr>
              <a:t>ソフトウェアの依存関係を緩和してアプリケーションの柔軟性を高める</a:t>
            </a:r>
            <a:r>
              <a:rPr lang="ja-JP" altLang="en-US" sz="2400" smtClean="0"/>
              <a:t>」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400" smtClean="0"/>
              <a:t>Martin Fowler 2004</a:t>
            </a:r>
            <a:br>
              <a:rPr lang="en-US" altLang="ja-JP" sz="2400" smtClean="0"/>
            </a:br>
            <a:r>
              <a:rPr lang="ja-JP" altLang="en-US" sz="2400" smtClean="0"/>
              <a:t>「</a:t>
            </a:r>
            <a:r>
              <a:rPr lang="en-US" altLang="ja-JP" sz="2400" smtClean="0">
                <a:hlinkClick r:id="rId3"/>
              </a:rPr>
              <a:t>Inversion of Control Containers and the Dependency Injection pattern</a:t>
            </a:r>
            <a:r>
              <a:rPr lang="ja-JP" altLang="en-US" sz="2400" smtClean="0"/>
              <a:t>」</a:t>
            </a:r>
            <a:br>
              <a:rPr lang="ja-JP" altLang="en-US" sz="2400" smtClean="0"/>
            </a:br>
            <a:r>
              <a:rPr lang="en-US" altLang="ja-JP" sz="2400" smtClean="0"/>
              <a:t>※</a:t>
            </a:r>
            <a:r>
              <a:rPr lang="ja-JP" altLang="en-US" sz="2400" smtClean="0"/>
              <a:t>邦訳 「</a:t>
            </a:r>
            <a:r>
              <a:rPr lang="en-US" altLang="ja-JP" sz="2400" smtClean="0">
                <a:hlinkClick r:id="rId4"/>
              </a:rPr>
              <a:t>Inversion of Control </a:t>
            </a:r>
            <a:r>
              <a:rPr lang="ja-JP" altLang="en-US" sz="2400" smtClean="0">
                <a:hlinkClick r:id="rId4"/>
              </a:rPr>
              <a:t>コンテナと </a:t>
            </a:r>
            <a:r>
              <a:rPr lang="en-US" altLang="ja-JP" sz="2400" smtClean="0">
                <a:hlinkClick r:id="rId4"/>
              </a:rPr>
              <a:t>Dependency Injection </a:t>
            </a:r>
            <a:r>
              <a:rPr lang="ja-JP" altLang="en-US" sz="2400" smtClean="0">
                <a:hlinkClick r:id="rId4"/>
              </a:rPr>
              <a:t>パターン</a:t>
            </a:r>
            <a:r>
              <a:rPr lang="ja-JP" altLang="en-US" sz="2400" smtClean="0"/>
              <a:t>」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400" smtClean="0"/>
              <a:t>InfoQ 2008</a:t>
            </a:r>
            <a:r>
              <a:rPr lang="ja-JP" altLang="en-US" sz="2400" smtClean="0"/>
              <a:t>年</a:t>
            </a:r>
            <a:r>
              <a:rPr lang="en-US" altLang="ja-JP" sz="2400" smtClean="0"/>
              <a:t>4</a:t>
            </a:r>
            <a:r>
              <a:rPr lang="ja-JP" altLang="en-US" sz="2400" smtClean="0"/>
              <a:t>月</a:t>
            </a:r>
            <a:r>
              <a:rPr lang="en-US" altLang="ja-JP" sz="2400" smtClean="0"/>
              <a:t>19</a:t>
            </a:r>
            <a:r>
              <a:rPr lang="ja-JP" altLang="en-US" sz="2400" smtClean="0"/>
              <a:t>日</a:t>
            </a:r>
            <a:br>
              <a:rPr lang="ja-JP" altLang="en-US" sz="2400" smtClean="0"/>
            </a:br>
            <a:r>
              <a:rPr lang="ja-JP" altLang="en-US" sz="2400" smtClean="0"/>
              <a:t>「</a:t>
            </a:r>
            <a:r>
              <a:rPr lang="ja-JP" altLang="en-US" sz="2400" smtClean="0">
                <a:hlinkClick r:id="rId5"/>
              </a:rPr>
              <a:t>マイクロソフトの</a:t>
            </a:r>
            <a:r>
              <a:rPr lang="en-US" altLang="ja-JP" sz="2400" smtClean="0">
                <a:hlinkClick r:id="rId5"/>
              </a:rPr>
              <a:t>Unity Dependency Injection Application Block</a:t>
            </a:r>
            <a:r>
              <a:rPr lang="ja-JP" altLang="en-US" sz="2400" smtClean="0">
                <a:hlinkClick r:id="rId5"/>
              </a:rPr>
              <a:t>、リリースされる</a:t>
            </a:r>
            <a:r>
              <a:rPr lang="ja-JP" altLang="en-US" sz="2400" smtClean="0"/>
              <a:t>」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400" smtClean="0"/>
              <a:t>Scott Hanselman‘s Computer Zen 2008-03-13</a:t>
            </a:r>
            <a:br>
              <a:rPr lang="en-US" altLang="ja-JP" sz="2400" smtClean="0"/>
            </a:br>
            <a:r>
              <a:rPr lang="ja-JP" altLang="en-US" sz="2400" smtClean="0"/>
              <a:t>「</a:t>
            </a:r>
            <a:r>
              <a:rPr lang="en-US" altLang="ja-JP" sz="2400" smtClean="0">
                <a:hlinkClick r:id="rId6"/>
              </a:rPr>
              <a:t>List of .NET Dependency Injection Containers (IOC)</a:t>
            </a:r>
            <a:r>
              <a:rPr lang="ja-JP" altLang="en-US" sz="2400" smtClean="0"/>
              <a:t>」 </a:t>
            </a:r>
            <a:r>
              <a:rPr lang="en-US" altLang="ja-JP" sz="2400" smtClean="0"/>
              <a:t>( .NET F/W </a:t>
            </a:r>
            <a:r>
              <a:rPr lang="ja-JP" altLang="en-US" sz="2400" smtClean="0"/>
              <a:t>用 </a:t>
            </a:r>
            <a:r>
              <a:rPr lang="en-US" altLang="ja-JP" sz="2400" smtClean="0"/>
              <a:t>DI </a:t>
            </a:r>
            <a:r>
              <a:rPr lang="ja-JP" altLang="en-US" sz="2400" smtClean="0"/>
              <a:t>コンテナのリスト </a:t>
            </a:r>
            <a:r>
              <a:rPr lang="en-US" altLang="ja-JP" sz="2400" smtClean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自己紹介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ja-JP" altLang="en-US" dirty="0"/>
              <a:t>山本 康彦 </a:t>
            </a:r>
            <a:r>
              <a:rPr lang="en-US" altLang="ja-JP" dirty="0"/>
              <a:t>( </a:t>
            </a:r>
            <a:r>
              <a:rPr lang="en-US" altLang="ja-JP" b="1" dirty="0"/>
              <a:t>biac</a:t>
            </a:r>
            <a:r>
              <a:rPr lang="en-US" altLang="ja-JP" dirty="0"/>
              <a:t> )</a:t>
            </a:r>
          </a:p>
          <a:p>
            <a:pPr lvl="1" eaLnBrk="1" hangingPunct="1">
              <a:defRPr/>
            </a:pPr>
            <a:r>
              <a:rPr lang="ja-JP" altLang="en-US" dirty="0"/>
              <a:t>いまだにプログラムを書きたがる </a:t>
            </a:r>
            <a:r>
              <a:rPr lang="en-US" altLang="ja-JP" dirty="0"/>
              <a:t>51</a:t>
            </a:r>
            <a:r>
              <a:rPr lang="ja-JP" altLang="en-US" dirty="0"/>
              <a:t>歳</a:t>
            </a:r>
          </a:p>
          <a:p>
            <a:pPr lvl="1" eaLnBrk="1" hangingPunct="1">
              <a:defRPr/>
            </a:pPr>
            <a:r>
              <a:rPr lang="en-US" altLang="ja-JP" sz="2000" dirty="0"/>
              <a:t>http://bluewatersoft.cocolog-nifty.com</a:t>
            </a:r>
            <a:r>
              <a:rPr lang="en-US" altLang="ja-JP" sz="2000" dirty="0" smtClean="0"/>
              <a:t>/</a:t>
            </a:r>
            <a:br>
              <a:rPr lang="en-US" altLang="ja-JP" sz="2000" dirty="0" smtClean="0"/>
            </a:br>
            <a:r>
              <a:rPr lang="en-US" altLang="ja-JP" sz="1500" dirty="0" smtClean="0"/>
              <a:t>※ </a:t>
            </a:r>
            <a:r>
              <a:rPr lang="ja-JP" altLang="en-US" sz="1500" dirty="0" smtClean="0"/>
              <a:t>ハンドルで ぐぐってもらえば見つかる </a:t>
            </a:r>
            <a:r>
              <a:rPr lang="en-US" altLang="ja-JP" sz="1500" dirty="0" smtClean="0"/>
              <a:t>(</a:t>
            </a:r>
            <a:r>
              <a:rPr lang="zh-TW" altLang="en-US" sz="1500" dirty="0"/>
              <a:t>経済産業諮問</a:t>
            </a:r>
            <a:r>
              <a:rPr lang="zh-TW" altLang="en-US" sz="1500" dirty="0" smtClean="0"/>
              <a:t>委員会 </a:t>
            </a:r>
            <a:r>
              <a:rPr lang="ja-JP" altLang="en-US" sz="1500" dirty="0" smtClean="0"/>
              <a:t>じゃないほう </a:t>
            </a:r>
            <a:r>
              <a:rPr lang="en-US" altLang="ja-JP" sz="1500" dirty="0" smtClean="0"/>
              <a:t>)</a:t>
            </a:r>
            <a:r>
              <a:rPr lang="en-US" altLang="ja-JP" sz="2000" dirty="0"/>
              <a:t/>
            </a:r>
            <a:br>
              <a:rPr lang="en-US" altLang="ja-JP" sz="2000" dirty="0"/>
            </a:br>
            <a:endParaRPr lang="ja-JP" altLang="en-US" sz="1900" dirty="0"/>
          </a:p>
          <a:p>
            <a:pPr eaLnBrk="1" hangingPunct="1">
              <a:defRPr/>
            </a:pPr>
            <a:r>
              <a:rPr lang="ja-JP" altLang="en-US" dirty="0"/>
              <a:t>名古屋のとある </a:t>
            </a:r>
            <a:r>
              <a:rPr lang="en-US" altLang="ja-JP" dirty="0"/>
              <a:t>ISV </a:t>
            </a:r>
            <a:r>
              <a:rPr lang="ja-JP" altLang="en-US" dirty="0"/>
              <a:t>勤務</a:t>
            </a:r>
          </a:p>
          <a:p>
            <a:pPr lvl="1" eaLnBrk="1" hangingPunct="1">
              <a:defRPr/>
            </a:pPr>
            <a:r>
              <a:rPr lang="ja-JP" altLang="en-US" dirty="0"/>
              <a:t>現在、 </a:t>
            </a:r>
            <a:r>
              <a:rPr lang="en-US" altLang="ja-JP" dirty="0"/>
              <a:t>WPF </a:t>
            </a:r>
            <a:r>
              <a:rPr lang="ja-JP" altLang="en-US" dirty="0"/>
              <a:t>を使った業務アプリケーションの開発プロジェクトで品質保証を担当</a:t>
            </a:r>
          </a:p>
          <a:p>
            <a:pPr lvl="1" eaLnBrk="1" hangingPunct="1">
              <a:defRPr/>
            </a:pPr>
            <a:r>
              <a:rPr lang="en-US" altLang="ja-JP" dirty="0"/>
              <a:t>MFS Agile </a:t>
            </a:r>
            <a:r>
              <a:rPr lang="ja-JP" altLang="en-US" dirty="0"/>
              <a:t>を部分的に実施中</a:t>
            </a:r>
            <a:r>
              <a:rPr lang="en-US" altLang="ja-JP" dirty="0"/>
              <a:t/>
            </a:r>
            <a:br>
              <a:rPr lang="en-US" altLang="ja-JP" dirty="0"/>
            </a:br>
            <a:endParaRPr lang="ja-JP" altLang="en-US" sz="1900" dirty="0"/>
          </a:p>
          <a:p>
            <a:pPr eaLnBrk="1" hangingPunct="1">
              <a:defRPr/>
            </a:pPr>
            <a:r>
              <a:rPr lang="ja-JP" altLang="en-US" b="1" dirty="0"/>
              <a:t>もとは機械の設計屋さん</a:t>
            </a:r>
          </a:p>
          <a:p>
            <a:pPr lvl="1" eaLnBrk="1" hangingPunct="1">
              <a:defRPr/>
            </a:pPr>
            <a:r>
              <a:rPr lang="ja-JP" altLang="en-US" dirty="0"/>
              <a:t>ものごとの見方・考え方が、きっとズレ</a:t>
            </a:r>
            <a:r>
              <a:rPr lang="ja-JP" altLang="en-US" dirty="0" smtClean="0"/>
              <a:t>てる</a:t>
            </a:r>
            <a:endParaRPr lang="en-US" altLang="ja-JP" dirty="0" smtClean="0"/>
          </a:p>
          <a:p>
            <a:pPr lvl="1" eaLnBrk="1" hangingPunct="1"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今日のお話は</a:t>
            </a:r>
            <a:r>
              <a:rPr lang="en-US" altLang="ja-JP" smtClean="0">
                <a:latin typeface="メイリオ" pitchFamily="50" charset="-128"/>
              </a:rPr>
              <a:t>…</a:t>
            </a:r>
            <a:endParaRPr lang="en-US" altLang="ja-JP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プログラムの内部構造 </a:t>
            </a:r>
            <a:r>
              <a:rPr lang="en-US" altLang="ja-JP" smtClean="0"/>
              <a:t>( </a:t>
            </a:r>
            <a:r>
              <a:rPr lang="ja-JP" altLang="en-US" smtClean="0"/>
              <a:t>アーキテクチャ </a:t>
            </a:r>
            <a:r>
              <a:rPr lang="en-US" altLang="ja-JP" smtClean="0"/>
              <a:t>) </a:t>
            </a:r>
            <a:r>
              <a:rPr lang="ja-JP" altLang="en-US" smtClean="0"/>
              <a:t>の話</a:t>
            </a:r>
          </a:p>
          <a:p>
            <a:pPr lvl="1" eaLnBrk="1" hangingPunct="1"/>
            <a:r>
              <a:rPr lang="en-US" altLang="ja-JP" smtClean="0"/>
              <a:t>MS </a:t>
            </a:r>
            <a:r>
              <a:rPr lang="ja-JP" altLang="en-US" smtClean="0"/>
              <a:t>から出てきた </a:t>
            </a:r>
            <a:r>
              <a:rPr lang="en-US" altLang="ja-JP" smtClean="0"/>
              <a:t>Unity Application Block </a:t>
            </a:r>
            <a:r>
              <a:rPr lang="ja-JP" altLang="en-US" smtClean="0"/>
              <a:t>は、 </a:t>
            </a:r>
            <a:r>
              <a:rPr lang="en-US" altLang="ja-JP" smtClean="0"/>
              <a:t>DI </a:t>
            </a:r>
            <a:r>
              <a:rPr lang="ja-JP" altLang="en-US" smtClean="0"/>
              <a:t>コンテナである。</a:t>
            </a:r>
          </a:p>
          <a:p>
            <a:pPr lvl="1" eaLnBrk="1" hangingPunct="1"/>
            <a:r>
              <a:rPr lang="en-US" altLang="ja-JP" smtClean="0"/>
              <a:t>DI </a:t>
            </a:r>
            <a:r>
              <a:rPr lang="ja-JP" altLang="en-US" smtClean="0"/>
              <a:t>コンテナ </a:t>
            </a:r>
            <a:r>
              <a:rPr lang="en-US" altLang="ja-JP" smtClean="0"/>
              <a:t>… DI ( Dependencty Injection: </a:t>
            </a:r>
            <a:r>
              <a:rPr lang="ja-JP" altLang="en-US" smtClean="0"/>
              <a:t>依存関係の注入 </a:t>
            </a:r>
            <a:r>
              <a:rPr lang="en-US" altLang="ja-JP" smtClean="0"/>
              <a:t>) </a:t>
            </a:r>
            <a:r>
              <a:rPr lang="ja-JP" altLang="en-US" smtClean="0"/>
              <a:t>とは</a:t>
            </a:r>
            <a:r>
              <a:rPr lang="en-US" altLang="ja-JP" smtClean="0"/>
              <a:t>?</a:t>
            </a:r>
          </a:p>
          <a:p>
            <a:pPr lvl="1" eaLnBrk="1" hangingPunct="1"/>
            <a:r>
              <a:rPr lang="en-US" altLang="ja-JP" smtClean="0"/>
              <a:t>IoC ( </a:t>
            </a:r>
            <a:r>
              <a:rPr lang="ja-JP" altLang="en-US" smtClean="0"/>
              <a:t>制御の反転 </a:t>
            </a:r>
            <a:r>
              <a:rPr lang="en-US" altLang="ja-JP" smtClean="0"/>
              <a:t>)  … </a:t>
            </a:r>
            <a:r>
              <a:rPr lang="ja-JP" altLang="en-US" smtClean="0"/>
              <a:t>直接使うことはあるだろうか</a:t>
            </a:r>
            <a:r>
              <a:rPr lang="en-US" altLang="ja-JP" smtClean="0"/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業務アプリのよくあるカタチ </a:t>
            </a:r>
            <a:r>
              <a:rPr lang="en-US" altLang="ja-JP" smtClean="0"/>
              <a:t>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z="2800" smtClean="0"/>
              <a:t>制御の流れ</a:t>
            </a:r>
            <a:r>
              <a:rPr lang="en-US" altLang="ja-JP" sz="2800" smtClean="0"/>
              <a:t>: </a:t>
            </a:r>
            <a:r>
              <a:rPr lang="ja-JP" altLang="en-US" sz="2800" smtClean="0"/>
              <a:t>画面 → ロジック → データ</a:t>
            </a:r>
            <a:r>
              <a:rPr lang="en-US" altLang="ja-JP" sz="2800" smtClean="0"/>
              <a:t>I/O</a:t>
            </a:r>
          </a:p>
        </p:txBody>
      </p:sp>
      <p:sp>
        <p:nvSpPr>
          <p:cNvPr id="5124" name="Arc 4"/>
          <p:cNvSpPr>
            <a:spLocks/>
          </p:cNvSpPr>
          <p:nvPr/>
        </p:nvSpPr>
        <p:spPr bwMode="auto">
          <a:xfrm rot="-2417896">
            <a:off x="2627313" y="2278063"/>
            <a:ext cx="720725" cy="647700"/>
          </a:xfrm>
          <a:custGeom>
            <a:avLst/>
            <a:gdLst>
              <a:gd name="T0" fmla="*/ 0 w 21600"/>
              <a:gd name="T1" fmla="*/ 0 h 21600"/>
              <a:gd name="T2" fmla="*/ 720725 w 21600"/>
              <a:gd name="T3" fmla="*/ 647700 h 21600"/>
              <a:gd name="T4" fmla="*/ 0 w 21600"/>
              <a:gd name="T5" fmla="*/ 6477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33CCCC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11188" y="2636838"/>
            <a:ext cx="1800225" cy="107950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画面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( UI )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UIwpf.dll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563938" y="2636838"/>
            <a:ext cx="1800225" cy="107950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ロジック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BL.dll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516688" y="2636838"/>
            <a:ext cx="1800225" cy="107950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データ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I/O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SqlAcc.dll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7308850" y="4294188"/>
            <a:ext cx="1079500" cy="1008062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SQL </a:t>
            </a:r>
            <a:br>
              <a:rPr lang="en-US" altLang="ja-JP"/>
            </a:br>
            <a:r>
              <a:rPr lang="en-US" altLang="ja-JP"/>
              <a:t>Server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7812088" y="3717925"/>
            <a:ext cx="0" cy="576263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124075" y="1701800"/>
            <a:ext cx="1800225" cy="504825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問い合わせ伝票</a:t>
            </a:r>
          </a:p>
        </p:txBody>
      </p:sp>
      <p:sp>
        <p:nvSpPr>
          <p:cNvPr id="5131" name="Arc 11"/>
          <p:cNvSpPr>
            <a:spLocks/>
          </p:cNvSpPr>
          <p:nvPr/>
        </p:nvSpPr>
        <p:spPr bwMode="auto">
          <a:xfrm rot="-2417896">
            <a:off x="5580063" y="2278063"/>
            <a:ext cx="720725" cy="647700"/>
          </a:xfrm>
          <a:custGeom>
            <a:avLst/>
            <a:gdLst>
              <a:gd name="T0" fmla="*/ 0 w 21600"/>
              <a:gd name="T1" fmla="*/ 0 h 21600"/>
              <a:gd name="T2" fmla="*/ 720725 w 21600"/>
              <a:gd name="T3" fmla="*/ 647700 h 21600"/>
              <a:gd name="T4" fmla="*/ 0 w 21600"/>
              <a:gd name="T5" fmla="*/ 6477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33CCCC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076825" y="1701800"/>
            <a:ext cx="1800225" cy="504825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Query Param.</a:t>
            </a:r>
          </a:p>
        </p:txBody>
      </p:sp>
      <p:sp>
        <p:nvSpPr>
          <p:cNvPr id="5133" name="Arc 13"/>
          <p:cNvSpPr>
            <a:spLocks/>
          </p:cNvSpPr>
          <p:nvPr/>
        </p:nvSpPr>
        <p:spPr bwMode="auto">
          <a:xfrm rot="-2417896" flipH="1" flipV="1">
            <a:off x="2627313" y="3357563"/>
            <a:ext cx="720725" cy="647700"/>
          </a:xfrm>
          <a:custGeom>
            <a:avLst/>
            <a:gdLst>
              <a:gd name="T0" fmla="*/ 0 w 21600"/>
              <a:gd name="T1" fmla="*/ 0 h 21600"/>
              <a:gd name="T2" fmla="*/ 720725 w 21600"/>
              <a:gd name="T3" fmla="*/ 647700 h 21600"/>
              <a:gd name="T4" fmla="*/ 0 w 21600"/>
              <a:gd name="T5" fmla="*/ 6477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33CCCC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835150" y="4149725"/>
            <a:ext cx="2232025" cy="1368425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回答伝票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979613" y="4581525"/>
            <a:ext cx="1944687" cy="360363"/>
          </a:xfrm>
          <a:prstGeom prst="rect">
            <a:avLst/>
          </a:prstGeom>
          <a:solidFill>
            <a:schemeClr val="bg1">
              <a:alpha val="74901"/>
            </a:schemeClr>
          </a:solidFill>
          <a:ln w="12700">
            <a:solidFill>
              <a:srgbClr val="993300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問い合わせ伝票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979613" y="5013325"/>
            <a:ext cx="1944687" cy="360363"/>
          </a:xfrm>
          <a:prstGeom prst="rect">
            <a:avLst/>
          </a:prstGeom>
          <a:solidFill>
            <a:schemeClr val="bg1">
              <a:alpha val="74901"/>
            </a:schemeClr>
          </a:solidFill>
          <a:ln w="12700">
            <a:solidFill>
              <a:srgbClr val="993300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該当ユーザー一覧</a:t>
            </a:r>
          </a:p>
        </p:txBody>
      </p:sp>
      <p:sp>
        <p:nvSpPr>
          <p:cNvPr id="5137" name="Arc 17"/>
          <p:cNvSpPr>
            <a:spLocks/>
          </p:cNvSpPr>
          <p:nvPr/>
        </p:nvSpPr>
        <p:spPr bwMode="auto">
          <a:xfrm rot="-2417896" flipH="1" flipV="1">
            <a:off x="5580063" y="3429000"/>
            <a:ext cx="720725" cy="647700"/>
          </a:xfrm>
          <a:custGeom>
            <a:avLst/>
            <a:gdLst>
              <a:gd name="T0" fmla="*/ 0 w 21600"/>
              <a:gd name="T1" fmla="*/ 0 h 21600"/>
              <a:gd name="T2" fmla="*/ 720725 w 21600"/>
              <a:gd name="T3" fmla="*/ 647700 h 21600"/>
              <a:gd name="T4" fmla="*/ 0 w 21600"/>
              <a:gd name="T5" fmla="*/ 6477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33CCCC"/>
            </a:solidFill>
            <a:round/>
            <a:headEnd/>
            <a:tailEnd type="stealth" w="lg" len="lg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5003800" y="4221163"/>
            <a:ext cx="1800225" cy="504825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List&lt;User&gt;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業務アプリのよくあるカタチ </a:t>
            </a:r>
            <a:r>
              <a:rPr lang="en-US" altLang="ja-JP" smtClean="0"/>
              <a:t>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モジュール </a:t>
            </a:r>
            <a:r>
              <a:rPr lang="en-US" altLang="ja-JP" sz="2400" smtClean="0"/>
              <a:t>( .NET F/W </a:t>
            </a:r>
            <a:r>
              <a:rPr lang="ja-JP" altLang="en-US" sz="2400" smtClean="0"/>
              <a:t>のアセンブリ</a:t>
            </a:r>
            <a:r>
              <a:rPr lang="en-US" altLang="ja-JP" sz="2400" smtClean="0"/>
              <a:t>, Visual Studio </a:t>
            </a:r>
            <a:r>
              <a:rPr lang="ja-JP" altLang="en-US" sz="2400" smtClean="0"/>
              <a:t>のプロジェクト </a:t>
            </a:r>
            <a:r>
              <a:rPr lang="en-US" altLang="ja-JP" sz="2400" smtClean="0"/>
              <a:t>)</a:t>
            </a:r>
            <a:r>
              <a:rPr lang="en-US" altLang="ja-JP" smtClean="0"/>
              <a:t> </a:t>
            </a:r>
            <a:r>
              <a:rPr lang="ja-JP" altLang="en-US" smtClean="0"/>
              <a:t>間の依存関係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11188" y="2636838"/>
            <a:ext cx="1800225" cy="31686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画面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( UI )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UIwpf.dll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BL;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…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var result =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BL.Finder.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FindUsers(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 inputData );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563938" y="2636838"/>
            <a:ext cx="1800225" cy="31686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ロジック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BL.dll</a:t>
            </a: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SqlAcc;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…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FindUsers(…){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// SqlAcc </a:t>
            </a: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の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// FindUsers</a:t>
            </a: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を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// </a:t>
            </a: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呼び出す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516688" y="2636838"/>
            <a:ext cx="1800225" cy="31686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データ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I/O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SqlAcc.dll</a:t>
            </a:r>
          </a:p>
          <a:p>
            <a:pPr algn="ctr"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/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FindUsers(…){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// SQL </a:t>
            </a: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発行</a:t>
            </a:r>
            <a:br>
              <a:rPr lang="ja-JP" altLang="en-US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}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555875" y="3933825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5508625" y="4005263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DI </a:t>
            </a:r>
            <a:r>
              <a:rPr lang="ja-JP" altLang="en-US" smtClean="0"/>
              <a:t>コンテナを使って組み立てる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モジュール間の依存関係を、 あとから 「差し挟む」 </a:t>
            </a:r>
            <a:r>
              <a:rPr lang="en-US" altLang="ja-JP" smtClean="0"/>
              <a:t>( inject </a:t>
            </a:r>
            <a:r>
              <a:rPr lang="ja-JP" altLang="en-US" smtClean="0"/>
              <a:t>する </a:t>
            </a:r>
            <a:r>
              <a:rPr lang="en-US" altLang="ja-JP" smtClean="0"/>
              <a:t>)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11188" y="4292600"/>
            <a:ext cx="1800225" cy="1512888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画面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( UI )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UIwpf.dll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BL;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331913" y="2420938"/>
            <a:ext cx="6048375" cy="936625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DI </a:t>
            </a: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コンテナ</a:t>
            </a:r>
          </a:p>
        </p:txBody>
      </p:sp>
      <p:sp>
        <p:nvSpPr>
          <p:cNvPr id="7174" name="AutoShape 7"/>
          <p:cNvSpPr>
            <a:spLocks noChangeArrowheads="1"/>
          </p:cNvSpPr>
          <p:nvPr/>
        </p:nvSpPr>
        <p:spPr bwMode="auto">
          <a:xfrm>
            <a:off x="4859338" y="3141663"/>
            <a:ext cx="2952750" cy="1008062"/>
          </a:xfrm>
          <a:prstGeom prst="cloudCallout">
            <a:avLst>
              <a:gd name="adj1" fmla="val -41505"/>
              <a:gd name="adj2" fmla="val -87324"/>
            </a:avLst>
          </a:prstGeom>
          <a:solidFill>
            <a:srgbClr val="CCFFCC"/>
          </a:solidFill>
          <a:ln w="9525">
            <a:solidFill>
              <a:srgbClr val="339966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ja-JP" altLang="en-US">
                <a:latin typeface="メイリオ" pitchFamily="50" charset="-128"/>
                <a:ea typeface="メイリオ" pitchFamily="50" charset="-128"/>
              </a:rPr>
              <a:t>へい</a:t>
            </a:r>
            <a:r>
              <a:rPr lang="en-US" altLang="ja-JP">
                <a:latin typeface="メイリオ" pitchFamily="50" charset="-128"/>
                <a:ea typeface="メイリオ" pitchFamily="50" charset="-128"/>
              </a:rPr>
              <a:t>! IFinder</a:t>
            </a:r>
            <a:r>
              <a:rPr lang="ja-JP" altLang="en-US">
                <a:latin typeface="メイリオ" pitchFamily="50" charset="-128"/>
                <a:ea typeface="メイリオ" pitchFamily="50" charset="-128"/>
              </a:rPr>
              <a:t>、 </a:t>
            </a:r>
            <a:br>
              <a:rPr lang="ja-JP" altLang="en-US">
                <a:latin typeface="メイリオ" pitchFamily="50" charset="-128"/>
                <a:ea typeface="メイリオ" pitchFamily="50" charset="-128"/>
              </a:rPr>
            </a:br>
            <a:r>
              <a:rPr lang="ja-JP" altLang="en-US">
                <a:latin typeface="メイリオ" pitchFamily="50" charset="-128"/>
                <a:ea typeface="メイリオ" pitchFamily="50" charset="-128"/>
              </a:rPr>
              <a:t>お待ち</a:t>
            </a:r>
            <a:r>
              <a:rPr lang="en-US" altLang="ja-JP">
                <a:latin typeface="メイリオ" pitchFamily="50" charset="-128"/>
                <a:ea typeface="メイリオ" pitchFamily="50" charset="-128"/>
              </a:rPr>
              <a:t>!</a:t>
            </a:r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5795963" y="4221163"/>
            <a:ext cx="2592387" cy="16573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ロジック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BL.dll</a:t>
            </a: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namespace BL{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interface IFinder{</a:t>
            </a:r>
          </a:p>
        </p:txBody>
      </p:sp>
      <p:sp>
        <p:nvSpPr>
          <p:cNvPr id="7176" name="AutoShape 5"/>
          <p:cNvSpPr>
            <a:spLocks noChangeArrowheads="1"/>
          </p:cNvSpPr>
          <p:nvPr/>
        </p:nvSpPr>
        <p:spPr bwMode="auto">
          <a:xfrm>
            <a:off x="2195513" y="3284538"/>
            <a:ext cx="2232025" cy="1008062"/>
          </a:xfrm>
          <a:prstGeom prst="cloudCallout">
            <a:avLst>
              <a:gd name="adj1" fmla="val -43741"/>
              <a:gd name="adj2" fmla="val 91417"/>
            </a:avLst>
          </a:prstGeom>
          <a:solidFill>
            <a:srgbClr val="CCFFCC"/>
          </a:solidFill>
          <a:ln w="9525">
            <a:solidFill>
              <a:srgbClr val="339966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altLang="ja-JP">
                <a:latin typeface="メイリオ" pitchFamily="50" charset="-128"/>
                <a:ea typeface="メイリオ" pitchFamily="50" charset="-128"/>
              </a:rPr>
              <a:t>IFinder </a:t>
            </a:r>
            <a:r>
              <a:rPr lang="ja-JP" altLang="en-US">
                <a:latin typeface="メイリオ" pitchFamily="50" charset="-128"/>
                <a:ea typeface="メイリオ" pitchFamily="50" charset="-128"/>
              </a:rPr>
              <a:t>が</a:t>
            </a:r>
            <a:br>
              <a:rPr lang="ja-JP" altLang="en-US">
                <a:latin typeface="メイリオ" pitchFamily="50" charset="-128"/>
                <a:ea typeface="メイリオ" pitchFamily="50" charset="-128"/>
              </a:rPr>
            </a:br>
            <a:r>
              <a:rPr lang="ja-JP" altLang="en-US">
                <a:latin typeface="メイリオ" pitchFamily="50" charset="-128"/>
                <a:ea typeface="メイリオ" pitchFamily="50" charset="-128"/>
              </a:rPr>
              <a:t>欲しい </a:t>
            </a:r>
            <a:r>
              <a:rPr lang="en-US" altLang="ja-JP">
                <a:latin typeface="メイリオ" pitchFamily="50" charset="-128"/>
                <a:ea typeface="メイリオ" pitchFamily="50" charset="-128"/>
              </a:rPr>
              <a:t>!</a:t>
            </a:r>
          </a:p>
        </p:txBody>
      </p:sp>
      <p:sp>
        <p:nvSpPr>
          <p:cNvPr id="7177" name="AutoShape 10"/>
          <p:cNvSpPr>
            <a:spLocks noChangeArrowheads="1"/>
          </p:cNvSpPr>
          <p:nvPr/>
        </p:nvSpPr>
        <p:spPr bwMode="auto">
          <a:xfrm>
            <a:off x="3203575" y="515778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78" name="AutoShape 11"/>
          <p:cNvSpPr>
            <a:spLocks noChangeArrowheads="1"/>
          </p:cNvSpPr>
          <p:nvPr/>
        </p:nvSpPr>
        <p:spPr bwMode="auto">
          <a:xfrm flipH="1">
            <a:off x="3851275" y="4508500"/>
            <a:ext cx="1512888" cy="720725"/>
          </a:xfrm>
          <a:custGeom>
            <a:avLst/>
            <a:gdLst>
              <a:gd name="T0" fmla="*/ 756374 w 21600"/>
              <a:gd name="T1" fmla="*/ 0 h 21600"/>
              <a:gd name="T2" fmla="*/ 189111 w 21600"/>
              <a:gd name="T3" fmla="*/ 360363 h 21600"/>
              <a:gd name="T4" fmla="*/ 756374 w 21600"/>
              <a:gd name="T5" fmla="*/ 180181 h 21600"/>
              <a:gd name="T6" fmla="*/ 1701999 w 21600"/>
              <a:gd name="T7" fmla="*/ 360363 h 21600"/>
              <a:gd name="T8" fmla="*/ 1323777 w 21600"/>
              <a:gd name="T9" fmla="*/ 540544 h 21600"/>
              <a:gd name="T10" fmla="*/ 945555 w 21600"/>
              <a:gd name="T11" fmla="*/ 360363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99CC">
              <a:alpha val="70195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79" name="AutoShape 12"/>
          <p:cNvSpPr>
            <a:spLocks noChangeArrowheads="1"/>
          </p:cNvSpPr>
          <p:nvPr/>
        </p:nvSpPr>
        <p:spPr bwMode="auto">
          <a:xfrm rot="16200000" flipH="1">
            <a:off x="5221288" y="3860800"/>
            <a:ext cx="863600" cy="720725"/>
          </a:xfrm>
          <a:custGeom>
            <a:avLst/>
            <a:gdLst>
              <a:gd name="T0" fmla="*/ 431760 w 21600"/>
              <a:gd name="T1" fmla="*/ 0 h 21600"/>
              <a:gd name="T2" fmla="*/ 107950 w 21600"/>
              <a:gd name="T3" fmla="*/ 360363 h 21600"/>
              <a:gd name="T4" fmla="*/ 431760 w 21600"/>
              <a:gd name="T5" fmla="*/ 180181 h 21600"/>
              <a:gd name="T6" fmla="*/ 971550 w 21600"/>
              <a:gd name="T7" fmla="*/ 360363 h 21600"/>
              <a:gd name="T8" fmla="*/ 755650 w 21600"/>
              <a:gd name="T9" fmla="*/ 540544 h 21600"/>
              <a:gd name="T10" fmla="*/ 539750 w 21600"/>
              <a:gd name="T11" fmla="*/ 360363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99CC">
              <a:alpha val="70195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0" name="Text Box 13"/>
          <p:cNvSpPr txBox="1">
            <a:spLocks noChangeArrowheads="1"/>
          </p:cNvSpPr>
          <p:nvPr/>
        </p:nvSpPr>
        <p:spPr bwMode="auto">
          <a:xfrm>
            <a:off x="5003800" y="4005263"/>
            <a:ext cx="792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new</a:t>
            </a:r>
          </a:p>
        </p:txBody>
      </p:sp>
      <p:sp>
        <p:nvSpPr>
          <p:cNvPr id="7181" name="Text Box 14"/>
          <p:cNvSpPr txBox="1">
            <a:spLocks noChangeArrowheads="1"/>
          </p:cNvSpPr>
          <p:nvPr/>
        </p:nvSpPr>
        <p:spPr bwMode="auto">
          <a:xfrm>
            <a:off x="3708400" y="4365625"/>
            <a:ext cx="20177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600" b="1"/>
              <a:t>依存関係をセット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Unity Application Block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Microsoft Download Center </a:t>
            </a:r>
            <a:r>
              <a:rPr lang="ja-JP" altLang="en-US" smtClean="0"/>
              <a:t>から入手できる。 </a:t>
            </a:r>
            <a:r>
              <a:rPr lang="en-US" altLang="ja-JP" smtClean="0"/>
              <a:t>2008</a:t>
            </a:r>
            <a:r>
              <a:rPr lang="ja-JP" altLang="en-US" smtClean="0"/>
              <a:t>年</a:t>
            </a:r>
            <a:r>
              <a:rPr lang="en-US" altLang="ja-JP" smtClean="0"/>
              <a:t>10</a:t>
            </a:r>
            <a:r>
              <a:rPr lang="ja-JP" altLang="en-US" smtClean="0"/>
              <a:t>月現在、 </a:t>
            </a:r>
            <a:r>
              <a:rPr lang="en-US" altLang="ja-JP" smtClean="0"/>
              <a:t>Ver. 1.1</a:t>
            </a:r>
            <a:r>
              <a:rPr lang="ja-JP" altLang="en-US" smtClean="0"/>
              <a:t>。</a:t>
            </a:r>
          </a:p>
          <a:p>
            <a:pPr lvl="1" eaLnBrk="1" hangingPunct="1"/>
            <a:r>
              <a:rPr lang="en-US" altLang="ja-JP" sz="1600" smtClean="0">
                <a:hlinkClick r:id="rId2"/>
              </a:rPr>
              <a:t>http://www.microsoft.com/downloads/details.aspx?FamilyID=6a9e363c-8e0a-48d3-bbe4-c2f36423e2df&amp;DisplayLang=en</a:t>
            </a:r>
            <a:r>
              <a:rPr lang="en-US" altLang="ja-JP" sz="1600" smtClean="0"/>
              <a:t/>
            </a:r>
            <a:br>
              <a:rPr lang="en-US" altLang="ja-JP" sz="1600" smtClean="0"/>
            </a:br>
            <a:r>
              <a:rPr lang="en-US" altLang="ja-JP" sz="2000" smtClean="0"/>
              <a:t>File Name:	Unity Application Block 1.1.msi</a:t>
            </a:r>
            <a:br>
              <a:rPr lang="en-US" altLang="ja-JP" sz="2000" smtClean="0"/>
            </a:br>
            <a:r>
              <a:rPr lang="en-US" altLang="ja-JP" sz="2000" smtClean="0"/>
              <a:t>Version:	1.1</a:t>
            </a:r>
            <a:br>
              <a:rPr lang="en-US" altLang="ja-JP" sz="2000" smtClean="0"/>
            </a:br>
            <a:r>
              <a:rPr lang="en-US" altLang="ja-JP" sz="2000" smtClean="0"/>
              <a:t>Date Published:	5/15/2008</a:t>
            </a:r>
            <a:br>
              <a:rPr lang="en-US" altLang="ja-JP" sz="2000" smtClean="0"/>
            </a:br>
            <a:r>
              <a:rPr lang="en-US" altLang="ja-JP" sz="2000" smtClean="0"/>
              <a:t>Language:	English</a:t>
            </a:r>
          </a:p>
          <a:p>
            <a:pPr lvl="1" eaLnBrk="1" hangingPunct="1"/>
            <a:r>
              <a:rPr lang="en-US" altLang="ja-JP" smtClean="0"/>
              <a:t>.NET F/W 2.0 </a:t>
            </a:r>
            <a:r>
              <a:rPr lang="ja-JP" altLang="en-US" smtClean="0"/>
              <a:t>以上、 </a:t>
            </a:r>
            <a:br>
              <a:rPr lang="ja-JP" altLang="en-US" smtClean="0"/>
            </a:br>
            <a:r>
              <a:rPr lang="en-US" altLang="ja-JP" smtClean="0"/>
              <a:t>C# / VB 2005 Express Edition </a:t>
            </a:r>
            <a:r>
              <a:rPr lang="ja-JP" altLang="en-US" smtClean="0"/>
              <a:t>以上</a:t>
            </a:r>
          </a:p>
          <a:p>
            <a:pPr eaLnBrk="1" hangingPunct="1"/>
            <a:r>
              <a:rPr lang="ja-JP" altLang="en-US" smtClean="0"/>
              <a:t>日本語の解説はまだ無いみたい </a:t>
            </a:r>
            <a:r>
              <a:rPr lang="en-US" altLang="ja-JP" sz="2800" b="1" smtClean="0">
                <a:latin typeface="HGSｺﾞｼｯｸM" pitchFamily="50" charset="-128"/>
                <a:ea typeface="HGSｺﾞｼｯｸM" pitchFamily="50" charset="-128"/>
              </a:rPr>
              <a:t>orz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画面モジュールを差し替える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画面はロジックに依存している。 画面を差し替えても、 何も問題は無い。 </a:t>
            </a:r>
            <a:br>
              <a:rPr lang="ja-JP" altLang="en-US" smtClean="0"/>
            </a:br>
            <a:r>
              <a:rPr lang="en-US" altLang="ja-JP" sz="2000" smtClean="0"/>
              <a:t>※ </a:t>
            </a:r>
            <a:r>
              <a:rPr lang="ja-JP" altLang="en-US" sz="2000" smtClean="0"/>
              <a:t>インターフェースが合っていれば </a:t>
            </a:r>
            <a:r>
              <a:rPr lang="en-US" altLang="ja-JP" sz="2000" smtClean="0"/>
              <a:t>OK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11188" y="4292600"/>
            <a:ext cx="1800225" cy="1512888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画面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( UI )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UIwpf.dll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BL;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563938" y="2636838"/>
            <a:ext cx="1800225" cy="31686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ロジック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BL.dll</a:t>
            </a: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namespace BL{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interface IFinder{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FindUsers(…);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516688" y="2636838"/>
            <a:ext cx="1800225" cy="31686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データ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I/O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SqlAcc.dll</a:t>
            </a:r>
          </a:p>
          <a:p>
            <a:pPr algn="ctr"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/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FindUsers(…){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// SQL </a:t>
            </a:r>
            <a:r>
              <a:rPr lang="ja-JP" altLang="en-US" sz="1600">
                <a:latin typeface="メイリオ" pitchFamily="50" charset="-128"/>
                <a:ea typeface="メイリオ" pitchFamily="50" charset="-128"/>
              </a:rPr>
              <a:t>発行</a:t>
            </a:r>
            <a:br>
              <a:rPr lang="ja-JP" altLang="en-US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}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2555875" y="4724400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5508625" y="4005263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11188" y="2636838"/>
            <a:ext cx="1800225" cy="1512887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画面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( UI )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UIasp.dll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BL;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2555875" y="3068638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7" name="Line 12"/>
          <p:cNvSpPr>
            <a:spLocks noChangeShapeType="1"/>
          </p:cNvSpPr>
          <p:nvPr/>
        </p:nvSpPr>
        <p:spPr bwMode="auto">
          <a:xfrm>
            <a:off x="539750" y="4292600"/>
            <a:ext cx="2808288" cy="1512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28" name="Line 13"/>
          <p:cNvSpPr>
            <a:spLocks noChangeShapeType="1"/>
          </p:cNvSpPr>
          <p:nvPr/>
        </p:nvSpPr>
        <p:spPr bwMode="auto">
          <a:xfrm flipH="1">
            <a:off x="539750" y="4365625"/>
            <a:ext cx="2808288" cy="1512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データ</a:t>
            </a:r>
            <a:r>
              <a:rPr lang="en-US" altLang="ja-JP" smtClean="0"/>
              <a:t>I/O</a:t>
            </a:r>
            <a:r>
              <a:rPr lang="ja-JP" altLang="en-US" smtClean="0"/>
              <a:t>モジュールを差し替えてみよう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あれっ</a:t>
            </a:r>
            <a:r>
              <a:rPr lang="en-US" altLang="ja-JP" smtClean="0"/>
              <a:t>!? </a:t>
            </a:r>
            <a:r>
              <a:rPr lang="ja-JP" altLang="en-US" smtClean="0"/>
              <a:t>インターフェースが合わないぞ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11188" y="2636838"/>
            <a:ext cx="1800225" cy="31686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画面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( UI )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UIwpf.dll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BL;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…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var result =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BL.Finder.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FindUsers(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 inputData );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563938" y="2636838"/>
            <a:ext cx="1800225" cy="3168650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ロジック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BL.dll</a:t>
            </a: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SqlAcc;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using XmlAcc;</a:t>
            </a:r>
          </a:p>
          <a:p>
            <a:pPr>
              <a:spcBef>
                <a:spcPct val="50000"/>
              </a:spcBef>
            </a:pP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…</a:t>
            </a:r>
          </a:p>
          <a:p>
            <a:pPr>
              <a:spcBef>
                <a:spcPct val="50000"/>
              </a:spcBef>
            </a:pP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FindUsers(…){</a:t>
            </a:r>
          </a:p>
          <a:p>
            <a:pPr>
              <a:spcBef>
                <a:spcPct val="50000"/>
              </a:spcBef>
            </a:pP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// SqlAcc </a:t>
            </a:r>
            <a:r>
              <a:rPr lang="ja-JP" altLang="en-US" sz="1400">
                <a:latin typeface="メイリオ" pitchFamily="50" charset="-128"/>
                <a:ea typeface="メイリオ" pitchFamily="50" charset="-128"/>
              </a:rPr>
              <a:t>を</a:t>
            </a:r>
          </a:p>
          <a:p>
            <a:pPr>
              <a:spcBef>
                <a:spcPct val="50000"/>
              </a:spcBef>
            </a:pP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// XmlAcc </a:t>
            </a:r>
            <a:r>
              <a:rPr lang="ja-JP" altLang="en-US" sz="1400">
                <a:latin typeface="メイリオ" pitchFamily="50" charset="-128"/>
                <a:ea typeface="メイリオ" pitchFamily="50" charset="-128"/>
              </a:rPr>
              <a:t>を</a:t>
            </a:r>
          </a:p>
          <a:p>
            <a:pPr>
              <a:spcBef>
                <a:spcPct val="50000"/>
              </a:spcBef>
            </a:pPr>
            <a:r>
              <a:rPr lang="en-US" altLang="ja-JP" sz="1400">
                <a:latin typeface="メイリオ" pitchFamily="50" charset="-128"/>
                <a:ea typeface="メイリオ" pitchFamily="50" charset="-128"/>
              </a:rPr>
              <a:t>// </a:t>
            </a:r>
            <a:r>
              <a:rPr lang="ja-JP" altLang="en-US" sz="1400">
                <a:latin typeface="メイリオ" pitchFamily="50" charset="-128"/>
                <a:ea typeface="メイリオ" pitchFamily="50" charset="-128"/>
              </a:rPr>
              <a:t>呼び出す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516688" y="3933825"/>
            <a:ext cx="1800225" cy="1871663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データ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I/O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SqlAcc.dll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namespace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   SqlAcc{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IDataFinder{…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2555875" y="3933825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5508625" y="4581525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516688" y="1844675"/>
            <a:ext cx="1800225" cy="1871663"/>
          </a:xfrm>
          <a:prstGeom prst="rect">
            <a:avLst/>
          </a:prstGeom>
          <a:solidFill>
            <a:schemeClr val="bg1">
              <a:alpha val="74901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メイリオ" pitchFamily="50" charset="-128"/>
                <a:ea typeface="メイリオ" pitchFamily="50" charset="-128"/>
              </a:rPr>
              <a:t>データ </a:t>
            </a: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I/O</a:t>
            </a:r>
          </a:p>
          <a:p>
            <a:pPr algn="ctr">
              <a:spcBef>
                <a:spcPct val="50000"/>
              </a:spcBef>
            </a:pPr>
            <a:r>
              <a:rPr lang="en-US" altLang="ja-JP" sz="2000">
                <a:latin typeface="メイリオ" pitchFamily="50" charset="-128"/>
                <a:ea typeface="メイリオ" pitchFamily="50" charset="-128"/>
              </a:rPr>
              <a:t>XmlAcc.dll</a:t>
            </a:r>
            <a:endParaRPr lang="en-US" altLang="ja-JP" sz="1600">
              <a:latin typeface="メイリオ" pitchFamily="50" charset="-128"/>
              <a:ea typeface="メイリオ" pitchFamily="50" charset="-128"/>
            </a:endParaRPr>
          </a:p>
          <a:p>
            <a:pPr>
              <a:spcBef>
                <a:spcPct val="50000"/>
              </a:spcBef>
            </a:pP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namespace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    XmlAcc{</a:t>
            </a:r>
            <a:br>
              <a:rPr lang="en-US" altLang="ja-JP" sz="160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1600">
                <a:latin typeface="メイリオ" pitchFamily="50" charset="-128"/>
                <a:ea typeface="メイリオ" pitchFamily="50" charset="-128"/>
              </a:rPr>
              <a:t>IDataFinder{</a:t>
            </a:r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5508625" y="2492375"/>
            <a:ext cx="863600" cy="647700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rgbClr val="FF6600">
              <a:alpha val="74901"/>
            </a:srgbClr>
          </a:solidFill>
          <a:ln w="1905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5651500" y="4076700"/>
            <a:ext cx="2808288" cy="1512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5651500" y="4149725"/>
            <a:ext cx="2808288" cy="1512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3708400" y="3644900"/>
            <a:ext cx="12239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3635375" y="4868863"/>
            <a:ext cx="12239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0">
  <a:themeElements>
    <a:clrScheme name="スライドマスタT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スライドマスタT10">
      <a:majorFont>
        <a:latin typeface="Arial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スライドマスタT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スライドマスタN04</Template>
  <TotalTime>976</TotalTime>
  <Words>502</Words>
  <Application>Microsoft PowerPoint</Application>
  <PresentationFormat>画面に合わせる (4:3)</PresentationFormat>
  <Paragraphs>137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Arial</vt:lpstr>
      <vt:lpstr>ＭＳ Ｐゴシック</vt:lpstr>
      <vt:lpstr>メイリオ</vt:lpstr>
      <vt:lpstr>Calibri</vt:lpstr>
      <vt:lpstr>Arial Rounded MT Bold</vt:lpstr>
      <vt:lpstr>HGSｺﾞｼｯｸM</vt:lpstr>
      <vt:lpstr>スライドマスタT10</vt:lpstr>
      <vt:lpstr>DI コンテナの本懐  ～ IoC の実装も楽々! </vt:lpstr>
      <vt:lpstr>自己紹介</vt:lpstr>
      <vt:lpstr>今日のお話は…</vt:lpstr>
      <vt:lpstr>業務アプリのよくあるカタチ (1)</vt:lpstr>
      <vt:lpstr>業務アプリのよくあるカタチ (2)</vt:lpstr>
      <vt:lpstr>DI コンテナを使って組み立てる</vt:lpstr>
      <vt:lpstr>Unity Application Block</vt:lpstr>
      <vt:lpstr>画面モジュールを差し替える</vt:lpstr>
      <vt:lpstr>データI/Oモジュールを差し替えてみよう</vt:lpstr>
      <vt:lpstr>ロジック側に定義が必要</vt:lpstr>
      <vt:lpstr>IoC … 制御の反転</vt:lpstr>
      <vt:lpstr>参考 URL</vt:lpstr>
    </vt:vector>
  </TitlesOfParts>
  <Company>BlueWater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biac</dc:creator>
  <cp:lastModifiedBy>Hatsune, Akira</cp:lastModifiedBy>
  <cp:revision>49</cp:revision>
  <dcterms:created xsi:type="dcterms:W3CDTF">2008-10-05T06:02:47Z</dcterms:created>
  <dcterms:modified xsi:type="dcterms:W3CDTF">2009-01-11T11:12:46Z</dcterms:modified>
</cp:coreProperties>
</file>