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9" r:id="rId1"/>
  </p:sldMasterIdLst>
  <p:notesMasterIdLst>
    <p:notesMasterId r:id="rId16"/>
  </p:notesMasterIdLst>
  <p:sldIdLst>
    <p:sldId id="265" r:id="rId2"/>
    <p:sldId id="266" r:id="rId3"/>
    <p:sldId id="267" r:id="rId4"/>
    <p:sldId id="269" r:id="rId5"/>
    <p:sldId id="270" r:id="rId6"/>
    <p:sldId id="271" r:id="rId7"/>
    <p:sldId id="278" r:id="rId8"/>
    <p:sldId id="275" r:id="rId9"/>
    <p:sldId id="277" r:id="rId10"/>
    <p:sldId id="280" r:id="rId11"/>
    <p:sldId id="273" r:id="rId12"/>
    <p:sldId id="274" r:id="rId13"/>
    <p:sldId id="279" r:id="rId14"/>
    <p:sldId id="268" r:id="rId15"/>
  </p:sldIdLst>
  <p:sldSz cx="9144000" cy="6858000" type="screen4x3"/>
  <p:notesSz cx="6735763" cy="9866313"/>
  <p:embeddedFontLst>
    <p:embeddedFont>
      <p:font typeface="ＤＦＧ康印体W4" charset="-128"/>
      <p:regular r:id="rId17"/>
    </p:embeddedFont>
    <p:embeddedFont>
      <p:font typeface="ＤＦＧクラフト遊W7" charset="-128"/>
      <p:regular r:id="rId18"/>
    </p:embeddedFont>
    <p:embeddedFont>
      <p:font typeface="ＤＦブラッシュＲＤW12" charset="-128"/>
      <p:regular r:id="rId19"/>
    </p:embeddedFont>
    <p:embeddedFont>
      <p:font typeface="HG創英角ｺﾞｼｯｸUB" pitchFamily="49" charset="-128"/>
      <p:regular r:id="rId20"/>
    </p:embeddedFont>
    <p:embeddedFont>
      <p:font typeface="Tahoma" pitchFamily="34" charset="0"/>
      <p:regular r:id="rId21"/>
      <p:bold r:id="rId22"/>
    </p:embeddedFont>
    <p:embeddedFont>
      <p:font typeface="Calibri" pitchFamily="34" charset="0"/>
      <p:regular r:id="rId23"/>
      <p:bold r:id="rId24"/>
      <p:italic r:id="rId25"/>
      <p:boldItalic r:id="rId26"/>
    </p:embeddedFont>
  </p:embeddedFontLst>
  <p:defaultTex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webPr encoding="shift_jis"/>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4435" autoAdjust="0"/>
    <p:restoredTop sz="79828" autoAdjust="0"/>
  </p:normalViewPr>
  <p:slideViewPr>
    <p:cSldViewPr>
      <p:cViewPr>
        <p:scale>
          <a:sx n="100" d="100"/>
          <a:sy n="100" d="100"/>
        </p:scale>
        <p:origin x="-1368" y="12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19413" cy="49371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idx="1"/>
          </p:nvPr>
        </p:nvSpPr>
        <p:spPr>
          <a:xfrm>
            <a:off x="3814763" y="0"/>
            <a:ext cx="2919412" cy="493713"/>
          </a:xfrm>
          <a:prstGeom prst="rect">
            <a:avLst/>
          </a:prstGeom>
        </p:spPr>
        <p:txBody>
          <a:bodyPr vert="horz" lIns="91440" tIns="45720" rIns="91440" bIns="45720" rtlCol="0"/>
          <a:lstStyle>
            <a:lvl1pPr algn="r">
              <a:defRPr sz="1200"/>
            </a:lvl1pPr>
          </a:lstStyle>
          <a:p>
            <a:fld id="{5B3C5432-9B07-48EE-A2E3-DE7F89C8A23D}" type="datetimeFigureOut">
              <a:rPr kumimoji="1" lang="ja-JP" altLang="en-US" smtClean="0"/>
              <a:pPr/>
              <a:t>2008/10/13</a:t>
            </a:fld>
            <a:endParaRPr kumimoji="1" lang="ja-JP" altLang="en-US"/>
          </a:p>
        </p:txBody>
      </p:sp>
      <p:sp>
        <p:nvSpPr>
          <p:cNvPr id="4" name="スライド イメージ プレースホルダ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 4"/>
          <p:cNvSpPr>
            <a:spLocks noGrp="1"/>
          </p:cNvSpPr>
          <p:nvPr>
            <p:ph type="body" sz="quarter" idx="3"/>
          </p:nvPr>
        </p:nvSpPr>
        <p:spPr>
          <a:xfrm>
            <a:off x="673100" y="4686300"/>
            <a:ext cx="5389563" cy="4440238"/>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 5"/>
          <p:cNvSpPr>
            <a:spLocks noGrp="1"/>
          </p:cNvSpPr>
          <p:nvPr>
            <p:ph type="ftr" sz="quarter" idx="4"/>
          </p:nvPr>
        </p:nvSpPr>
        <p:spPr>
          <a:xfrm>
            <a:off x="0" y="9371013"/>
            <a:ext cx="2919413" cy="49371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3814763" y="9371013"/>
            <a:ext cx="2919412" cy="493712"/>
          </a:xfrm>
          <a:prstGeom prst="rect">
            <a:avLst/>
          </a:prstGeom>
        </p:spPr>
        <p:txBody>
          <a:bodyPr vert="horz" lIns="91440" tIns="45720" rIns="91440" bIns="45720" rtlCol="0" anchor="b"/>
          <a:lstStyle>
            <a:lvl1pPr algn="r">
              <a:defRPr sz="1200"/>
            </a:lvl1pPr>
          </a:lstStyle>
          <a:p>
            <a:fld id="{0D7189C3-70FD-45C8-AA34-3D07BFDF182C}"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0D7189C3-70FD-45C8-AA34-3D07BFDF182C}" type="slidenum">
              <a:rPr kumimoji="1" lang="ja-JP" altLang="en-US" smtClean="0"/>
              <a:pPr/>
              <a:t>8</a:t>
            </a:fld>
            <a:endParaRPr kumimoji="1" lang="ja-JP"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0D7189C3-70FD-45C8-AA34-3D07BFDF182C}" type="slidenum">
              <a:rPr kumimoji="1" lang="ja-JP" altLang="en-US" smtClean="0"/>
              <a:pPr/>
              <a:t>11</a:t>
            </a:fld>
            <a:endParaRPr kumimoji="1" lang="ja-JP"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reserve="1">
  <p:cSld name="タイトルと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sz="4800">
                <a:latin typeface="ＤＦＧクラフト遊W7" pitchFamily="50" charset="-128"/>
                <a:ea typeface="ＤＦＧクラフト遊W7" pitchFamily="50" charset="-128"/>
              </a:defRPr>
            </a:lvl1pPr>
          </a:lstStyle>
          <a:p>
            <a:r>
              <a:rPr lang="ja-JP" altLang="en-US" dirty="0" smtClean="0"/>
              <a:t>マスタ タイトルの書式設定</a:t>
            </a:r>
            <a:endParaRPr lang="ja-JP" altLang="en-US" dirty="0"/>
          </a:p>
        </p:txBody>
      </p:sp>
      <p:sp>
        <p:nvSpPr>
          <p:cNvPr id="3" name="テキスト プレースホルダ 2"/>
          <p:cNvSpPr>
            <a:spLocks noGrp="1"/>
          </p:cNvSpPr>
          <p:nvPr>
            <p:ph type="body" idx="1"/>
          </p:nvPr>
        </p:nvSpPr>
        <p:spPr/>
        <p:txBody>
          <a:bodyPr/>
          <a:lstStyle>
            <a:lvl1pPr>
              <a:defRPr>
                <a:latin typeface="ＤＦブラッシュＲＤW12" pitchFamily="49" charset="-128"/>
                <a:ea typeface="ＤＦブラッシュＲＤW12" pitchFamily="49" charset="-128"/>
              </a:defRPr>
            </a:lvl1pPr>
            <a:lvl2pPr>
              <a:defRPr>
                <a:latin typeface="ＤＦブラッシュＲＤW12" pitchFamily="49" charset="-128"/>
                <a:ea typeface="ＤＦブラッシュＲＤW12" pitchFamily="49" charset="-128"/>
              </a:defRPr>
            </a:lvl2pPr>
            <a:lvl3pPr>
              <a:defRPr>
                <a:latin typeface="ＤＦブラッシュＲＤW12" pitchFamily="49" charset="-128"/>
                <a:ea typeface="ＤＦブラッシュＲＤW12" pitchFamily="49" charset="-128"/>
              </a:defRPr>
            </a:lvl3pPr>
            <a:lvl4pPr>
              <a:defRPr>
                <a:latin typeface="ＤＦブラッシュＲＤW12" pitchFamily="49" charset="-128"/>
                <a:ea typeface="ＤＦブラッシュＲＤW12" pitchFamily="49" charset="-128"/>
              </a:defRPr>
            </a:lvl4pPr>
            <a:lvl5pPr>
              <a:defRPr>
                <a:latin typeface="ＤＦブラッシュＲＤW12" pitchFamily="49" charset="-128"/>
                <a:ea typeface="ＤＦブラッシュＲＤW12" pitchFamily="49" charset="-128"/>
              </a:defRPr>
            </a:lvl5pPr>
          </a:lstStyle>
          <a:p>
            <a:pPr lvl="0"/>
            <a:r>
              <a:rPr lang="ja-JP" altLang="en-US" dirty="0" smtClean="0"/>
              <a:t>マスタ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052513"/>
            <a:ext cx="4038600" cy="50736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052513"/>
            <a:ext cx="4038600" cy="50736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sz="4800">
                <a:latin typeface="ＤＦＧクラフト遊W7" pitchFamily="50" charset="-128"/>
                <a:ea typeface="ＤＦＧクラフト遊W7" pitchFamily="50" charset="-128"/>
              </a:defRPr>
            </a:lvl1pPr>
          </a:lstStyle>
          <a:p>
            <a:r>
              <a:rPr lang="ja-JP" altLang="en-US" dirty="0" smtClean="0"/>
              <a:t>マスタ タイトルの書式設定</a:t>
            </a:r>
            <a:endParaRPr lang="ja-JP"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ja-JP" altLang="en-US" noProof="0" smtClean="0"/>
              <a:t>アイコンをクリックして図を追加</a:t>
            </a:r>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3" descr="C:\Users\localnaka\Desktop\3.png"/>
          <p:cNvPicPr>
            <a:picLocks noChangeAspect="1" noChangeArrowheads="1"/>
          </p:cNvPicPr>
          <p:nvPr/>
        </p:nvPicPr>
        <p:blipFill>
          <a:blip r:embed="rId14"/>
          <a:srcRect/>
          <a:stretch>
            <a:fillRect/>
          </a:stretch>
        </p:blipFill>
        <p:spPr bwMode="auto">
          <a:xfrm>
            <a:off x="357158" y="285728"/>
            <a:ext cx="8286808" cy="5709181"/>
          </a:xfrm>
          <a:prstGeom prst="rect">
            <a:avLst/>
          </a:prstGeom>
          <a:noFill/>
        </p:spPr>
      </p:pic>
      <p:sp>
        <p:nvSpPr>
          <p:cNvPr id="1027" name="Rectangle 2"/>
          <p:cNvSpPr>
            <a:spLocks noGrp="1" noChangeArrowheads="1"/>
          </p:cNvSpPr>
          <p:nvPr>
            <p:ph type="title"/>
          </p:nvPr>
        </p:nvSpPr>
        <p:spPr bwMode="auto">
          <a:xfrm>
            <a:off x="457200" y="274638"/>
            <a:ext cx="8229600" cy="7064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endParaRPr lang="ja-JP" altLang="ja-JP" smtClean="0"/>
          </a:p>
        </p:txBody>
      </p:sp>
      <p:sp>
        <p:nvSpPr>
          <p:cNvPr id="1028" name="Rectangle 3"/>
          <p:cNvSpPr>
            <a:spLocks noGrp="1" noChangeArrowheads="1"/>
          </p:cNvSpPr>
          <p:nvPr>
            <p:ph type="body" idx="1"/>
          </p:nvPr>
        </p:nvSpPr>
        <p:spPr bwMode="auto">
          <a:xfrm>
            <a:off x="457200" y="1052513"/>
            <a:ext cx="8229600" cy="5073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dirty="0" smtClean="0"/>
              <a:t>マスタ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p>
        </p:txBody>
      </p:sp>
      <p:sp>
        <p:nvSpPr>
          <p:cNvPr id="4101" name="Rectangle 5"/>
          <p:cNvSpPr>
            <a:spLocks noChangeArrowheads="1"/>
          </p:cNvSpPr>
          <p:nvPr/>
        </p:nvSpPr>
        <p:spPr bwMode="auto">
          <a:xfrm>
            <a:off x="1979613" y="6165850"/>
            <a:ext cx="6624637" cy="571500"/>
          </a:xfrm>
          <a:prstGeom prst="rect">
            <a:avLst/>
          </a:prstGeom>
          <a:solidFill>
            <a:srgbClr val="F3BB50"/>
          </a:solidFill>
          <a:ln w="9525">
            <a:noFill/>
            <a:miter lim="800000"/>
            <a:headEnd/>
            <a:tailEnd/>
          </a:ln>
          <a:effectLst/>
        </p:spPr>
        <p:txBody>
          <a:bodyPr anchor="ctr"/>
          <a:lstStyle/>
          <a:p>
            <a:pPr algn="ctr">
              <a:defRPr/>
            </a:pPr>
            <a:r>
              <a:rPr kumimoji="0" lang="ja-JP" altLang="en-US" sz="2300" dirty="0" err="1">
                <a:solidFill>
                  <a:schemeClr val="tx2"/>
                </a:solidFill>
                <a:ea typeface="ＭＳ Ｐゴシック" pitchFamily="50" charset="-128"/>
              </a:rPr>
              <a:t>わんくま</a:t>
            </a:r>
            <a:r>
              <a:rPr kumimoji="0" lang="ja-JP" altLang="en-US" sz="2300" dirty="0">
                <a:solidFill>
                  <a:schemeClr val="tx2"/>
                </a:solidFill>
                <a:ea typeface="ＭＳ Ｐゴシック" pitchFamily="50" charset="-128"/>
              </a:rPr>
              <a:t>同盟 </a:t>
            </a:r>
            <a:r>
              <a:rPr kumimoji="0" lang="ja-JP" altLang="en-US" sz="2300" dirty="0" smtClean="0">
                <a:solidFill>
                  <a:schemeClr val="tx2"/>
                </a:solidFill>
                <a:ea typeface="ＭＳ Ｐゴシック" pitchFamily="50" charset="-128"/>
              </a:rPr>
              <a:t>名古屋勉強会 </a:t>
            </a:r>
            <a:r>
              <a:rPr kumimoji="0" lang="en-US" altLang="ja-JP" sz="2300" smtClean="0">
                <a:solidFill>
                  <a:schemeClr val="tx2"/>
                </a:solidFill>
                <a:ea typeface="ＭＳ Ｐゴシック" pitchFamily="50" charset="-128"/>
              </a:rPr>
              <a:t>#4</a:t>
            </a:r>
            <a:endParaRPr kumimoji="0" lang="en-US" altLang="ja-JP" sz="2300" dirty="0">
              <a:solidFill>
                <a:schemeClr val="tx2"/>
              </a:solidFill>
              <a:ea typeface="ＭＳ Ｐゴシック" pitchFamily="50" charset="-128"/>
            </a:endParaRPr>
          </a:p>
        </p:txBody>
      </p:sp>
      <p:pic>
        <p:nvPicPr>
          <p:cNvPr id="10" name="Picture 2" descr="C:\Users\localnaka\Desktop\名称未設定1.png"/>
          <p:cNvPicPr>
            <a:picLocks noChangeAspect="1" noChangeArrowheads="1"/>
          </p:cNvPicPr>
          <p:nvPr/>
        </p:nvPicPr>
        <p:blipFill>
          <a:blip r:embed="rId15"/>
          <a:srcRect/>
          <a:stretch>
            <a:fillRect/>
          </a:stretch>
        </p:blipFill>
        <p:spPr bwMode="auto">
          <a:xfrm>
            <a:off x="428596" y="6165056"/>
            <a:ext cx="1643074" cy="572951"/>
          </a:xfrm>
          <a:prstGeom prst="rect">
            <a:avLst/>
          </a:prstGeom>
          <a:noFill/>
        </p:spPr>
      </p:pic>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p:timing>
    <p:tnLst>
      <p:par>
        <p:cTn id="1" dur="indefinite" restart="never" nodeType="tmRoot"/>
      </p:par>
    </p:tnLst>
  </p:timing>
  <p:txStyles>
    <p:titleStyle>
      <a:lvl1pPr algn="ctr" rtl="0" eaLnBrk="1" fontAlgn="base" hangingPunct="1">
        <a:spcBef>
          <a:spcPct val="0"/>
        </a:spcBef>
        <a:spcAft>
          <a:spcPct val="0"/>
        </a:spcAft>
        <a:defRPr kumimoji="1" sz="2400">
          <a:solidFill>
            <a:schemeClr val="tx2"/>
          </a:solidFill>
          <a:latin typeface="+mj-lt"/>
          <a:ea typeface="+mj-ea"/>
          <a:cs typeface="+mj-cs"/>
        </a:defRPr>
      </a:lvl1pPr>
      <a:lvl2pPr algn="ctr" rtl="0" eaLnBrk="1" fontAlgn="base" hangingPunct="1">
        <a:spcBef>
          <a:spcPct val="0"/>
        </a:spcBef>
        <a:spcAft>
          <a:spcPct val="0"/>
        </a:spcAft>
        <a:defRPr kumimoji="1" sz="2400">
          <a:solidFill>
            <a:schemeClr val="tx2"/>
          </a:solidFill>
          <a:latin typeface="Arial" charset="0"/>
          <a:ea typeface="ＭＳ Ｐゴシック" pitchFamily="50" charset="-128"/>
        </a:defRPr>
      </a:lvl2pPr>
      <a:lvl3pPr algn="ctr" rtl="0" eaLnBrk="1" fontAlgn="base" hangingPunct="1">
        <a:spcBef>
          <a:spcPct val="0"/>
        </a:spcBef>
        <a:spcAft>
          <a:spcPct val="0"/>
        </a:spcAft>
        <a:defRPr kumimoji="1" sz="2400">
          <a:solidFill>
            <a:schemeClr val="tx2"/>
          </a:solidFill>
          <a:latin typeface="Arial" charset="0"/>
          <a:ea typeface="ＭＳ Ｐゴシック" pitchFamily="50" charset="-128"/>
        </a:defRPr>
      </a:lvl3pPr>
      <a:lvl4pPr algn="ctr" rtl="0" eaLnBrk="1" fontAlgn="base" hangingPunct="1">
        <a:spcBef>
          <a:spcPct val="0"/>
        </a:spcBef>
        <a:spcAft>
          <a:spcPct val="0"/>
        </a:spcAft>
        <a:defRPr kumimoji="1" sz="2400">
          <a:solidFill>
            <a:schemeClr val="tx2"/>
          </a:solidFill>
          <a:latin typeface="Arial" charset="0"/>
          <a:ea typeface="ＭＳ Ｐゴシック" pitchFamily="50" charset="-128"/>
        </a:defRPr>
      </a:lvl4pPr>
      <a:lvl5pPr algn="ctr" rtl="0" eaLnBrk="1" fontAlgn="base" hangingPunct="1">
        <a:spcBef>
          <a:spcPct val="0"/>
        </a:spcBef>
        <a:spcAft>
          <a:spcPct val="0"/>
        </a:spcAft>
        <a:defRPr kumimoji="1" sz="2400">
          <a:solidFill>
            <a:schemeClr val="tx2"/>
          </a:solidFill>
          <a:latin typeface="Arial" charset="0"/>
          <a:ea typeface="ＭＳ Ｐゴシック" pitchFamily="50" charset="-128"/>
        </a:defRPr>
      </a:lvl5pPr>
      <a:lvl6pPr marL="457200" algn="ctr" rtl="0" eaLnBrk="1" fontAlgn="base" hangingPunct="1">
        <a:spcBef>
          <a:spcPct val="0"/>
        </a:spcBef>
        <a:spcAft>
          <a:spcPct val="0"/>
        </a:spcAft>
        <a:defRPr kumimoji="1" sz="2400">
          <a:solidFill>
            <a:schemeClr val="tx2"/>
          </a:solidFill>
          <a:latin typeface="Arial" charset="0"/>
          <a:ea typeface="ＭＳ Ｐゴシック" pitchFamily="50" charset="-128"/>
        </a:defRPr>
      </a:lvl6pPr>
      <a:lvl7pPr marL="914400" algn="ctr" rtl="0" eaLnBrk="1" fontAlgn="base" hangingPunct="1">
        <a:spcBef>
          <a:spcPct val="0"/>
        </a:spcBef>
        <a:spcAft>
          <a:spcPct val="0"/>
        </a:spcAft>
        <a:defRPr kumimoji="1" sz="2400">
          <a:solidFill>
            <a:schemeClr val="tx2"/>
          </a:solidFill>
          <a:latin typeface="Arial" charset="0"/>
          <a:ea typeface="ＭＳ Ｐゴシック" pitchFamily="50" charset="-128"/>
        </a:defRPr>
      </a:lvl7pPr>
      <a:lvl8pPr marL="1371600" algn="ctr" rtl="0" eaLnBrk="1" fontAlgn="base" hangingPunct="1">
        <a:spcBef>
          <a:spcPct val="0"/>
        </a:spcBef>
        <a:spcAft>
          <a:spcPct val="0"/>
        </a:spcAft>
        <a:defRPr kumimoji="1" sz="2400">
          <a:solidFill>
            <a:schemeClr val="tx2"/>
          </a:solidFill>
          <a:latin typeface="Arial" charset="0"/>
          <a:ea typeface="ＭＳ Ｐゴシック" pitchFamily="50" charset="-128"/>
        </a:defRPr>
      </a:lvl8pPr>
      <a:lvl9pPr marL="1828800" algn="ctr" rtl="0" eaLnBrk="1" fontAlgn="base" hangingPunct="1">
        <a:spcBef>
          <a:spcPct val="0"/>
        </a:spcBef>
        <a:spcAft>
          <a:spcPct val="0"/>
        </a:spcAft>
        <a:defRPr kumimoji="1" sz="2400">
          <a:solidFill>
            <a:schemeClr val="tx2"/>
          </a:solidFill>
          <a:latin typeface="Arial" charset="0"/>
          <a:ea typeface="ＭＳ Ｐゴシック" pitchFamily="50" charset="-128"/>
        </a:defRPr>
      </a:lvl9pPr>
    </p:titleStyle>
    <p:body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ea typeface="+mn-ea"/>
        </a:defRPr>
      </a:lvl2pPr>
      <a:lvl3pPr marL="1143000" indent="-228600" algn="l" rtl="0" eaLnBrk="1" fontAlgn="base" hangingPunct="1">
        <a:spcBef>
          <a:spcPct val="20000"/>
        </a:spcBef>
        <a:spcAft>
          <a:spcPct val="0"/>
        </a:spcAft>
        <a:buChar char="•"/>
        <a:defRPr kumimoji="1" sz="2400">
          <a:solidFill>
            <a:schemeClr val="tx1"/>
          </a:solidFill>
          <a:latin typeface="+mn-lt"/>
          <a:ea typeface="+mn-ea"/>
        </a:defRPr>
      </a:lvl3pPr>
      <a:lvl4pPr marL="1600200" indent="-228600" algn="l" rtl="0" eaLnBrk="1" fontAlgn="base" hangingPunct="1">
        <a:spcBef>
          <a:spcPct val="20000"/>
        </a:spcBef>
        <a:spcAft>
          <a:spcPct val="0"/>
        </a:spcAft>
        <a:buChar char="–"/>
        <a:defRPr kumimoji="1" sz="2000">
          <a:solidFill>
            <a:schemeClr val="tx1"/>
          </a:solidFill>
          <a:latin typeface="+mn-lt"/>
          <a:ea typeface="+mn-ea"/>
        </a:defRPr>
      </a:lvl4pPr>
      <a:lvl5pPr marL="2057400" indent="-228600" algn="l" rtl="0" eaLnBrk="1" fontAlgn="base" hangingPunct="1">
        <a:spcBef>
          <a:spcPct val="20000"/>
        </a:spcBef>
        <a:spcAft>
          <a:spcPct val="0"/>
        </a:spcAft>
        <a:buChar char="»"/>
        <a:defRPr kumimoji="1" sz="2000">
          <a:solidFill>
            <a:schemeClr val="tx1"/>
          </a:solidFill>
          <a:latin typeface="+mn-lt"/>
          <a:ea typeface="+mn-ea"/>
        </a:defRPr>
      </a:lvl5pPr>
      <a:lvl6pPr marL="2514600" indent="-228600" algn="l" rtl="0" eaLnBrk="1" fontAlgn="base" hangingPunct="1">
        <a:spcBef>
          <a:spcPct val="20000"/>
        </a:spcBef>
        <a:spcAft>
          <a:spcPct val="0"/>
        </a:spcAft>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ctrTitle"/>
          </p:nvPr>
        </p:nvSpPr>
        <p:spPr/>
        <p:txBody>
          <a:bodyPr/>
          <a:lstStyle/>
          <a:p>
            <a:r>
              <a:rPr lang="en-US" altLang="ja-JP" sz="5400" dirty="0" smtClean="0">
                <a:latin typeface="ＤＦＧ康印体W4" pitchFamily="66" charset="-128"/>
                <a:ea typeface="ＤＦＧ康印体W4" pitchFamily="66" charset="-128"/>
              </a:rPr>
              <a:t>Windows</a:t>
            </a:r>
            <a:r>
              <a:rPr lang="ja-JP" altLang="en-US" sz="5400" dirty="0" smtClean="0">
                <a:latin typeface="ＤＦＧ康印体W4" pitchFamily="66" charset="-128"/>
                <a:ea typeface="ＤＦＧ康印体W4" pitchFamily="66" charset="-128"/>
              </a:rPr>
              <a:t>の内部を知る</a:t>
            </a:r>
            <a:endParaRPr kumimoji="1" lang="ja-JP" altLang="en-US" sz="5400" dirty="0">
              <a:latin typeface="ＤＦＧ康印体W4" pitchFamily="66" charset="-128"/>
              <a:ea typeface="ＤＦＧ康印体W4" pitchFamily="66" charset="-128"/>
            </a:endParaRPr>
          </a:p>
        </p:txBody>
      </p:sp>
      <p:sp>
        <p:nvSpPr>
          <p:cNvPr id="5" name="サブタイトル 4"/>
          <p:cNvSpPr>
            <a:spLocks noGrp="1"/>
          </p:cNvSpPr>
          <p:nvPr>
            <p:ph type="subTitle" idx="1"/>
          </p:nvPr>
        </p:nvSpPr>
        <p:spPr/>
        <p:txBody>
          <a:bodyPr/>
          <a:lstStyle/>
          <a:p>
            <a:r>
              <a:rPr kumimoji="1" lang="en-US" altLang="ja-JP" dirty="0" err="1" smtClean="0">
                <a:latin typeface="ＤＦＧクラフト遊W7" pitchFamily="50" charset="-128"/>
                <a:ea typeface="ＤＦＧクラフト遊W7" pitchFamily="50" charset="-128"/>
              </a:rPr>
              <a:t>st.lain</a:t>
            </a:r>
            <a:r>
              <a:rPr kumimoji="1" lang="en-US" altLang="ja-JP" dirty="0" smtClean="0">
                <a:latin typeface="ＤＦＧクラフト遊W7" pitchFamily="50" charset="-128"/>
                <a:ea typeface="ＤＦＧクラフト遊W7" pitchFamily="50" charset="-128"/>
              </a:rPr>
              <a:t>@</a:t>
            </a:r>
            <a:r>
              <a:rPr kumimoji="1" lang="ja-JP" altLang="en-US" dirty="0" err="1" smtClean="0">
                <a:latin typeface="ＤＦＧクラフト遊W7" pitchFamily="50" charset="-128"/>
                <a:ea typeface="ＤＦＧクラフト遊W7" pitchFamily="50" charset="-128"/>
              </a:rPr>
              <a:t>わんくま</a:t>
            </a:r>
            <a:r>
              <a:rPr kumimoji="1" lang="ja-JP" altLang="en-US" dirty="0" smtClean="0">
                <a:latin typeface="ＤＦＧクラフト遊W7" pitchFamily="50" charset="-128"/>
                <a:ea typeface="ＤＦＧクラフト遊W7" pitchFamily="50" charset="-128"/>
              </a:rPr>
              <a:t>同盟</a:t>
            </a:r>
            <a:endParaRPr kumimoji="1" lang="ja-JP" altLang="en-US" dirty="0">
              <a:latin typeface="ＤＦＧクラフト遊W7" pitchFamily="50" charset="-128"/>
              <a:ea typeface="ＤＦＧクラフト遊W7" pitchFamily="50" charset="-12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アプリケーションでの例</a:t>
            </a:r>
            <a:r>
              <a:rPr lang="en-US" altLang="ja-JP" dirty="0" smtClean="0"/>
              <a:t>.2</a:t>
            </a:r>
            <a:endParaRPr kumimoji="1" lang="ja-JP" altLang="en-US" dirty="0"/>
          </a:p>
        </p:txBody>
      </p:sp>
      <p:sp>
        <p:nvSpPr>
          <p:cNvPr id="3" name="テキスト プレースホルダ 2"/>
          <p:cNvSpPr>
            <a:spLocks noGrp="1"/>
          </p:cNvSpPr>
          <p:nvPr>
            <p:ph type="body" idx="1"/>
          </p:nvPr>
        </p:nvSpPr>
        <p:spPr/>
        <p:txBody>
          <a:bodyPr/>
          <a:lstStyle/>
          <a:p>
            <a:r>
              <a:rPr lang="ja-JP" altLang="en-US" dirty="0" smtClean="0"/>
              <a:t>アンチウィルスソフトウェア</a:t>
            </a:r>
            <a:endParaRPr lang="en-US" altLang="ja-JP" dirty="0" smtClean="0"/>
          </a:p>
          <a:p>
            <a:pPr lvl="1"/>
            <a:r>
              <a:rPr lang="en-US" altLang="ja-JP" dirty="0" smtClean="0"/>
              <a:t>OneCare</a:t>
            </a:r>
            <a:r>
              <a:rPr lang="ja-JP" altLang="en-US" dirty="0" smtClean="0"/>
              <a:t>など</a:t>
            </a:r>
            <a:endParaRPr lang="en-US" altLang="ja-JP" dirty="0" smtClean="0"/>
          </a:p>
          <a:p>
            <a:r>
              <a:rPr lang="ja-JP" altLang="en-US" dirty="0" smtClean="0"/>
              <a:t>暗号化ドライブ等のソフトウェア</a:t>
            </a:r>
            <a:endParaRPr lang="en-US" altLang="ja-JP" dirty="0" smtClean="0"/>
          </a:p>
          <a:p>
            <a:pPr lvl="1"/>
            <a:r>
              <a:rPr lang="en-US" altLang="ja-JP" dirty="0" smtClean="0"/>
              <a:t>Vista</a:t>
            </a:r>
            <a:r>
              <a:rPr lang="ja-JP" altLang="en-US" dirty="0" smtClean="0"/>
              <a:t>搭載の</a:t>
            </a:r>
            <a:r>
              <a:rPr lang="en-US" altLang="ja-JP" dirty="0" err="1" smtClean="0"/>
              <a:t>BitLocker</a:t>
            </a:r>
            <a:r>
              <a:rPr lang="ja-JP" altLang="en-US" dirty="0" smtClean="0"/>
              <a:t>とか</a:t>
            </a:r>
            <a:endParaRPr lang="en-US" altLang="ja-JP" dirty="0" smtClean="0"/>
          </a:p>
          <a:p>
            <a:r>
              <a:rPr kumimoji="1" lang="ja-JP" altLang="en-US" dirty="0" smtClean="0"/>
              <a:t>各種監視ソフト</a:t>
            </a:r>
            <a:endParaRPr kumimoji="1" lang="en-US" altLang="ja-JP" dirty="0" smtClean="0"/>
          </a:p>
          <a:p>
            <a:pPr lvl="1"/>
            <a:r>
              <a:rPr lang="en-US" altLang="ja-JP" dirty="0" smtClean="0"/>
              <a:t>USB</a:t>
            </a:r>
            <a:r>
              <a:rPr lang="ja-JP" altLang="en-US" dirty="0" smtClean="0"/>
              <a:t>メモリを挿したりすると</a:t>
            </a:r>
            <a:r>
              <a:rPr lang="en-US" altLang="ja-JP" dirty="0" smtClean="0"/>
              <a:t>…</a:t>
            </a:r>
            <a:endParaRPr kumimoji="1" lang="ja-JP" alt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何もしてないのにリブート</a:t>
            </a:r>
            <a:r>
              <a:rPr kumimoji="1" lang="en-US" altLang="ja-JP" dirty="0" smtClean="0"/>
              <a:t>?</a:t>
            </a:r>
            <a:endParaRPr kumimoji="1" lang="ja-JP" altLang="en-US" dirty="0"/>
          </a:p>
        </p:txBody>
      </p:sp>
      <p:sp>
        <p:nvSpPr>
          <p:cNvPr id="3" name="テキスト プレースホルダ 2"/>
          <p:cNvSpPr>
            <a:spLocks noGrp="1"/>
          </p:cNvSpPr>
          <p:nvPr>
            <p:ph type="body" idx="1"/>
          </p:nvPr>
        </p:nvSpPr>
        <p:spPr/>
        <p:txBody>
          <a:bodyPr/>
          <a:lstStyle/>
          <a:p>
            <a:r>
              <a:rPr kumimoji="1" lang="en-US" altLang="ja-JP" dirty="0" err="1" smtClean="0"/>
              <a:t>WindowsXP</a:t>
            </a:r>
            <a:r>
              <a:rPr kumimoji="1" lang="ja-JP" altLang="en-US" dirty="0" smtClean="0"/>
              <a:t>以降では</a:t>
            </a:r>
            <a:r>
              <a:rPr kumimoji="1" lang="en-US" altLang="ja-JP" dirty="0" err="1" smtClean="0"/>
              <a:t>BSoD</a:t>
            </a:r>
            <a:r>
              <a:rPr kumimoji="1" lang="ja-JP" altLang="en-US" dirty="0" smtClean="0"/>
              <a:t>が表示されようとすると自動的にリブートがかかります</a:t>
            </a:r>
            <a:endParaRPr kumimoji="1" lang="ja-JP" altLang="en-US" dirty="0"/>
          </a:p>
        </p:txBody>
      </p:sp>
      <p:pic>
        <p:nvPicPr>
          <p:cNvPr id="1026" name="Picture 2"/>
          <p:cNvPicPr>
            <a:picLocks noChangeAspect="1" noChangeArrowheads="1"/>
          </p:cNvPicPr>
          <p:nvPr/>
        </p:nvPicPr>
        <p:blipFill>
          <a:blip r:embed="rId3"/>
          <a:srcRect/>
          <a:stretch>
            <a:fillRect/>
          </a:stretch>
        </p:blipFill>
        <p:spPr bwMode="auto">
          <a:xfrm>
            <a:off x="928662" y="2143116"/>
            <a:ext cx="3924297" cy="3743968"/>
          </a:xfrm>
          <a:prstGeom prst="rect">
            <a:avLst/>
          </a:prstGeom>
          <a:noFill/>
          <a:ln w="9525">
            <a:noFill/>
            <a:miter lim="800000"/>
            <a:headEnd/>
            <a:tailEnd/>
          </a:ln>
          <a:effectLst/>
        </p:spPr>
      </p:pic>
      <p:cxnSp>
        <p:nvCxnSpPr>
          <p:cNvPr id="6" name="直線矢印コネクタ 5"/>
          <p:cNvCxnSpPr/>
          <p:nvPr/>
        </p:nvCxnSpPr>
        <p:spPr>
          <a:xfrm rot="10800000">
            <a:off x="2500298" y="4229106"/>
            <a:ext cx="2571768" cy="2"/>
          </a:xfrm>
          <a:prstGeom prst="straightConnector1">
            <a:avLst/>
          </a:prstGeom>
          <a:ln w="63500">
            <a:solidFill>
              <a:schemeClr val="accent6">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8" name="テキスト ボックス 7"/>
          <p:cNvSpPr txBox="1"/>
          <p:nvPr/>
        </p:nvSpPr>
        <p:spPr>
          <a:xfrm>
            <a:off x="5572132" y="3214686"/>
            <a:ext cx="2714644" cy="369332"/>
          </a:xfrm>
          <a:prstGeom prst="rect">
            <a:avLst/>
          </a:prstGeom>
          <a:noFill/>
        </p:spPr>
        <p:txBody>
          <a:bodyPr wrap="square" rtlCol="0">
            <a:spAutoFit/>
          </a:bodyPr>
          <a:lstStyle/>
          <a:p>
            <a:r>
              <a:rPr kumimoji="1" lang="ja-JP" altLang="en-US" dirty="0" smtClean="0">
                <a:latin typeface="HG創英角ｺﾞｼｯｸUB" pitchFamily="49" charset="-128"/>
                <a:ea typeface="HG創英角ｺﾞｼｯｸUB" pitchFamily="49" charset="-128"/>
              </a:rPr>
              <a:t>マイコンピュータ</a:t>
            </a:r>
            <a:endParaRPr kumimoji="1" lang="ja-JP" altLang="en-US" dirty="0">
              <a:latin typeface="HG創英角ｺﾞｼｯｸUB" pitchFamily="49" charset="-128"/>
              <a:ea typeface="HG創英角ｺﾞｼｯｸUB" pitchFamily="49" charset="-128"/>
            </a:endParaRPr>
          </a:p>
        </p:txBody>
      </p:sp>
      <p:sp>
        <p:nvSpPr>
          <p:cNvPr id="9" name="左カーブ矢印 8"/>
          <p:cNvSpPr/>
          <p:nvPr/>
        </p:nvSpPr>
        <p:spPr>
          <a:xfrm flipH="1">
            <a:off x="5214942" y="3429000"/>
            <a:ext cx="285752" cy="35719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0" name="テキスト ボックス 9"/>
          <p:cNvSpPr txBox="1"/>
          <p:nvPr/>
        </p:nvSpPr>
        <p:spPr>
          <a:xfrm>
            <a:off x="5572132" y="3631172"/>
            <a:ext cx="2714644" cy="369332"/>
          </a:xfrm>
          <a:prstGeom prst="rect">
            <a:avLst/>
          </a:prstGeom>
          <a:noFill/>
        </p:spPr>
        <p:txBody>
          <a:bodyPr wrap="square" rtlCol="0">
            <a:spAutoFit/>
          </a:bodyPr>
          <a:lstStyle/>
          <a:p>
            <a:r>
              <a:rPr lang="ja-JP" altLang="en-US" dirty="0" smtClean="0">
                <a:latin typeface="HG創英角ｺﾞｼｯｸUB" pitchFamily="49" charset="-128"/>
                <a:ea typeface="HG創英角ｺﾞｼｯｸUB" pitchFamily="49" charset="-128"/>
              </a:rPr>
              <a:t>プロパティ</a:t>
            </a:r>
            <a:endParaRPr kumimoji="1" lang="ja-JP" altLang="en-US" dirty="0">
              <a:latin typeface="HG創英角ｺﾞｼｯｸUB" pitchFamily="49" charset="-128"/>
              <a:ea typeface="HG創英角ｺﾞｼｯｸUB" pitchFamily="49" charset="-128"/>
            </a:endParaRPr>
          </a:p>
        </p:txBody>
      </p:sp>
      <p:sp>
        <p:nvSpPr>
          <p:cNvPr id="11" name="左カーブ矢印 10"/>
          <p:cNvSpPr/>
          <p:nvPr/>
        </p:nvSpPr>
        <p:spPr>
          <a:xfrm flipH="1">
            <a:off x="5214942" y="3857628"/>
            <a:ext cx="285752" cy="35719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2" name="テキスト ボックス 11"/>
          <p:cNvSpPr txBox="1"/>
          <p:nvPr/>
        </p:nvSpPr>
        <p:spPr>
          <a:xfrm>
            <a:off x="5572132" y="4059800"/>
            <a:ext cx="3357554" cy="369332"/>
          </a:xfrm>
          <a:prstGeom prst="rect">
            <a:avLst/>
          </a:prstGeom>
          <a:noFill/>
        </p:spPr>
        <p:txBody>
          <a:bodyPr wrap="square" rtlCol="0">
            <a:spAutoFit/>
          </a:bodyPr>
          <a:lstStyle/>
          <a:p>
            <a:r>
              <a:rPr kumimoji="1" lang="ja-JP" altLang="en-US" dirty="0" smtClean="0">
                <a:latin typeface="HG創英角ｺﾞｼｯｸUB" pitchFamily="49" charset="-128"/>
                <a:ea typeface="HG創英角ｺﾞｼｯｸUB" pitchFamily="49" charset="-128"/>
              </a:rPr>
              <a:t>システムの保護 </a:t>
            </a:r>
            <a:r>
              <a:rPr kumimoji="1" lang="en-US" altLang="ja-JP" dirty="0" smtClean="0">
                <a:latin typeface="HG創英角ｺﾞｼｯｸUB" pitchFamily="49" charset="-128"/>
                <a:ea typeface="HG創英角ｺﾞｼｯｸUB" pitchFamily="49" charset="-128"/>
              </a:rPr>
              <a:t>(Vista</a:t>
            </a:r>
            <a:r>
              <a:rPr kumimoji="1" lang="ja-JP" altLang="en-US" dirty="0" smtClean="0">
                <a:latin typeface="HG創英角ｺﾞｼｯｸUB" pitchFamily="49" charset="-128"/>
                <a:ea typeface="HG創英角ｺﾞｼｯｸUB" pitchFamily="49" charset="-128"/>
              </a:rPr>
              <a:t>のみ</a:t>
            </a:r>
            <a:r>
              <a:rPr kumimoji="1" lang="en-US" altLang="ja-JP" dirty="0" smtClean="0">
                <a:latin typeface="HG創英角ｺﾞｼｯｸUB" pitchFamily="49" charset="-128"/>
                <a:ea typeface="HG創英角ｺﾞｼｯｸUB" pitchFamily="49" charset="-128"/>
              </a:rPr>
              <a:t>)</a:t>
            </a:r>
            <a:endParaRPr kumimoji="1" lang="ja-JP" altLang="en-US" dirty="0">
              <a:latin typeface="HG創英角ｺﾞｼｯｸUB" pitchFamily="49" charset="-128"/>
              <a:ea typeface="HG創英角ｺﾞｼｯｸUB" pitchFamily="49" charset="-128"/>
            </a:endParaRPr>
          </a:p>
        </p:txBody>
      </p:sp>
      <p:sp>
        <p:nvSpPr>
          <p:cNvPr id="13" name="左カーブ矢印 12"/>
          <p:cNvSpPr/>
          <p:nvPr/>
        </p:nvSpPr>
        <p:spPr>
          <a:xfrm flipH="1">
            <a:off x="5214942" y="4286256"/>
            <a:ext cx="285752" cy="35719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4" name="テキスト ボックス 13"/>
          <p:cNvSpPr txBox="1"/>
          <p:nvPr/>
        </p:nvSpPr>
        <p:spPr>
          <a:xfrm>
            <a:off x="5572132" y="4488428"/>
            <a:ext cx="2714644" cy="369332"/>
          </a:xfrm>
          <a:prstGeom prst="rect">
            <a:avLst/>
          </a:prstGeom>
          <a:noFill/>
        </p:spPr>
        <p:txBody>
          <a:bodyPr wrap="square" rtlCol="0">
            <a:spAutoFit/>
          </a:bodyPr>
          <a:lstStyle/>
          <a:p>
            <a:r>
              <a:rPr kumimoji="1" lang="ja-JP" altLang="en-US" dirty="0" smtClean="0">
                <a:latin typeface="HG創英角ｺﾞｼｯｸUB" pitchFamily="49" charset="-128"/>
                <a:ea typeface="HG創英角ｺﾞｼｯｸUB" pitchFamily="49" charset="-128"/>
              </a:rPr>
              <a:t>詳細設定</a:t>
            </a:r>
            <a:endParaRPr kumimoji="1" lang="ja-JP" altLang="en-US" dirty="0">
              <a:latin typeface="HG創英角ｺﾞｼｯｸUB" pitchFamily="49" charset="-128"/>
              <a:ea typeface="HG創英角ｺﾞｼｯｸUB" pitchFamily="49" charset="-128"/>
            </a:endParaRPr>
          </a:p>
        </p:txBody>
      </p:sp>
      <p:sp>
        <p:nvSpPr>
          <p:cNvPr id="15" name="テキスト ボックス 14"/>
          <p:cNvSpPr txBox="1"/>
          <p:nvPr/>
        </p:nvSpPr>
        <p:spPr>
          <a:xfrm>
            <a:off x="5572132" y="4917056"/>
            <a:ext cx="2714644" cy="369332"/>
          </a:xfrm>
          <a:prstGeom prst="rect">
            <a:avLst/>
          </a:prstGeom>
          <a:noFill/>
        </p:spPr>
        <p:txBody>
          <a:bodyPr wrap="square" rtlCol="0">
            <a:spAutoFit/>
          </a:bodyPr>
          <a:lstStyle/>
          <a:p>
            <a:r>
              <a:rPr kumimoji="1" lang="ja-JP" altLang="en-US" dirty="0" smtClean="0">
                <a:latin typeface="HG創英角ｺﾞｼｯｸUB" pitchFamily="49" charset="-128"/>
                <a:ea typeface="HG創英角ｺﾞｼｯｸUB" pitchFamily="49" charset="-128"/>
              </a:rPr>
              <a:t>起動と回復 の設定</a:t>
            </a:r>
            <a:endParaRPr kumimoji="1" lang="ja-JP" altLang="en-US" dirty="0">
              <a:latin typeface="HG創英角ｺﾞｼｯｸUB" pitchFamily="49" charset="-128"/>
              <a:ea typeface="HG創英角ｺﾞｼｯｸUB" pitchFamily="49" charset="-128"/>
            </a:endParaRPr>
          </a:p>
        </p:txBody>
      </p:sp>
      <p:sp>
        <p:nvSpPr>
          <p:cNvPr id="16" name="左カーブ矢印 15"/>
          <p:cNvSpPr/>
          <p:nvPr/>
        </p:nvSpPr>
        <p:spPr>
          <a:xfrm flipH="1">
            <a:off x="5214942" y="4714884"/>
            <a:ext cx="285752" cy="35719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自動再起動オプションを落とすと</a:t>
            </a:r>
            <a:endParaRPr kumimoji="1" lang="ja-JP" altLang="en-US" dirty="0"/>
          </a:p>
        </p:txBody>
      </p:sp>
      <p:pic>
        <p:nvPicPr>
          <p:cNvPr id="1026" name="Picture 2"/>
          <p:cNvPicPr>
            <a:picLocks noChangeAspect="1" noChangeArrowheads="1"/>
          </p:cNvPicPr>
          <p:nvPr/>
        </p:nvPicPr>
        <p:blipFill>
          <a:blip r:embed="rId2"/>
          <a:srcRect/>
          <a:stretch>
            <a:fillRect/>
          </a:stretch>
        </p:blipFill>
        <p:spPr bwMode="auto">
          <a:xfrm>
            <a:off x="500034" y="1214422"/>
            <a:ext cx="5205427" cy="4453884"/>
          </a:xfrm>
          <a:prstGeom prst="rect">
            <a:avLst/>
          </a:prstGeom>
          <a:noFill/>
          <a:ln w="9525">
            <a:noFill/>
            <a:miter lim="800000"/>
            <a:headEnd/>
            <a:tailEnd/>
          </a:ln>
          <a:effectLst/>
        </p:spPr>
      </p:pic>
      <p:grpSp>
        <p:nvGrpSpPr>
          <p:cNvPr id="11" name="グループ化 10"/>
          <p:cNvGrpSpPr/>
          <p:nvPr/>
        </p:nvGrpSpPr>
        <p:grpSpPr>
          <a:xfrm>
            <a:off x="3786182" y="928670"/>
            <a:ext cx="2786082" cy="1357322"/>
            <a:chOff x="4071934" y="928670"/>
            <a:chExt cx="2786082" cy="1357322"/>
          </a:xfrm>
        </p:grpSpPr>
        <p:sp>
          <p:nvSpPr>
            <p:cNvPr id="5" name="爆発 2 4"/>
            <p:cNvSpPr/>
            <p:nvPr/>
          </p:nvSpPr>
          <p:spPr>
            <a:xfrm>
              <a:off x="4071934" y="928670"/>
              <a:ext cx="2786082" cy="1357322"/>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p:cNvSpPr txBox="1"/>
            <p:nvPr/>
          </p:nvSpPr>
          <p:spPr>
            <a:xfrm>
              <a:off x="4286248" y="1214422"/>
              <a:ext cx="2286016" cy="830997"/>
            </a:xfrm>
            <a:prstGeom prst="rect">
              <a:avLst/>
            </a:prstGeom>
            <a:noFill/>
          </p:spPr>
          <p:txBody>
            <a:bodyPr wrap="square" rtlCol="0">
              <a:spAutoFit/>
            </a:bodyPr>
            <a:lstStyle/>
            <a:p>
              <a:pPr algn="ctr"/>
              <a:r>
                <a:rPr kumimoji="1" lang="en-US" altLang="ja-JP" sz="4800" b="1" dirty="0" err="1" smtClean="0">
                  <a:ln w="18000">
                    <a:solidFill>
                      <a:srgbClr val="FF0000"/>
                    </a:solidFill>
                    <a:prstDash val="solid"/>
                    <a:miter lim="800000"/>
                  </a:ln>
                  <a:noFill/>
                  <a:effectLst>
                    <a:outerShdw blurRad="25500" dist="23000" dir="7020000" algn="tl">
                      <a:srgbClr val="000000">
                        <a:alpha val="50000"/>
                      </a:srgbClr>
                    </a:outerShdw>
                  </a:effectLst>
                  <a:latin typeface="Tahoma" pitchFamily="34" charset="0"/>
                  <a:cs typeface="Tahoma" pitchFamily="34" charset="0"/>
                </a:rPr>
                <a:t>BSoD</a:t>
              </a:r>
              <a:r>
                <a:rPr kumimoji="1" lang="en-US" altLang="ja-JP" sz="4800" b="1" dirty="0" smtClean="0">
                  <a:ln w="18000">
                    <a:solidFill>
                      <a:srgbClr val="FF0000"/>
                    </a:solidFill>
                    <a:prstDash val="solid"/>
                    <a:miter lim="800000"/>
                  </a:ln>
                  <a:noFill/>
                  <a:effectLst>
                    <a:outerShdw blurRad="25500" dist="23000" dir="7020000" algn="tl">
                      <a:srgbClr val="000000">
                        <a:alpha val="50000"/>
                      </a:srgbClr>
                    </a:outerShdw>
                  </a:effectLst>
                  <a:latin typeface="Tahoma" pitchFamily="34" charset="0"/>
                  <a:cs typeface="Tahoma" pitchFamily="34" charset="0"/>
                </a:rPr>
                <a:t>!</a:t>
              </a:r>
              <a:endParaRPr kumimoji="1" lang="ja-JP" altLang="en-US" sz="4800" b="1" dirty="0">
                <a:ln w="18000">
                  <a:solidFill>
                    <a:srgbClr val="FF0000"/>
                  </a:solidFill>
                  <a:prstDash val="solid"/>
                  <a:miter lim="800000"/>
                </a:ln>
                <a:noFill/>
                <a:effectLst>
                  <a:outerShdw blurRad="25500" dist="23000" dir="7020000" algn="tl">
                    <a:srgbClr val="000000">
                      <a:alpha val="50000"/>
                    </a:srgbClr>
                  </a:outerShdw>
                </a:effectLst>
                <a:latin typeface="Tahoma" pitchFamily="34" charset="0"/>
                <a:cs typeface="Tahoma" pitchFamily="34" charset="0"/>
              </a:endParaRPr>
            </a:p>
          </p:txBody>
        </p:sp>
      </p:grpSp>
      <p:sp>
        <p:nvSpPr>
          <p:cNvPr id="9" name="テキスト ボックス 8"/>
          <p:cNvSpPr txBox="1"/>
          <p:nvPr/>
        </p:nvSpPr>
        <p:spPr>
          <a:xfrm>
            <a:off x="5786446" y="2143116"/>
            <a:ext cx="2286016" cy="369332"/>
          </a:xfrm>
          <a:prstGeom prst="rect">
            <a:avLst/>
          </a:prstGeom>
          <a:noFill/>
        </p:spPr>
        <p:txBody>
          <a:bodyPr wrap="square" rtlCol="0">
            <a:spAutoFit/>
          </a:bodyPr>
          <a:lstStyle/>
          <a:p>
            <a:r>
              <a:rPr kumimoji="1" lang="en-US" altLang="ja-JP" dirty="0" smtClean="0">
                <a:latin typeface="Tahoma" pitchFamily="34" charset="0"/>
                <a:cs typeface="Tahoma" pitchFamily="34" charset="0"/>
              </a:rPr>
              <a:t>STOP: 0x0000000A</a:t>
            </a:r>
            <a:endParaRPr kumimoji="1" lang="ja-JP" altLang="en-US" dirty="0">
              <a:latin typeface="Tahoma" pitchFamily="34" charset="0"/>
              <a:cs typeface="Tahoma" pitchFamily="34" charset="0"/>
            </a:endParaRPr>
          </a:p>
        </p:txBody>
      </p:sp>
      <p:sp>
        <p:nvSpPr>
          <p:cNvPr id="10" name="テキスト ボックス 9"/>
          <p:cNvSpPr txBox="1"/>
          <p:nvPr/>
        </p:nvSpPr>
        <p:spPr>
          <a:xfrm>
            <a:off x="6000760" y="2500306"/>
            <a:ext cx="2357454" cy="523220"/>
          </a:xfrm>
          <a:prstGeom prst="rect">
            <a:avLst/>
          </a:prstGeom>
          <a:noFill/>
        </p:spPr>
        <p:txBody>
          <a:bodyPr wrap="square" rtlCol="0">
            <a:spAutoFit/>
          </a:bodyPr>
          <a:lstStyle/>
          <a:p>
            <a:r>
              <a:rPr lang="ja-JP" altLang="en-US" sz="1400" dirty="0" smtClean="0"/>
              <a:t>エラー理由 </a:t>
            </a:r>
            <a:r>
              <a:rPr lang="en-US" altLang="ja-JP" sz="1400" dirty="0" smtClean="0"/>
              <a:t>- </a:t>
            </a:r>
            <a:r>
              <a:rPr lang="ja-JP" altLang="en-US" sz="1400" dirty="0" smtClean="0"/>
              <a:t>関数呼び出し時の</a:t>
            </a:r>
            <a:r>
              <a:rPr lang="en-US" altLang="ja-JP" sz="1400" dirty="0" smtClean="0"/>
              <a:t>IRQL</a:t>
            </a:r>
            <a:r>
              <a:rPr lang="ja-JP" altLang="en-US" sz="1400" dirty="0" smtClean="0"/>
              <a:t>が高すぎます</a:t>
            </a:r>
            <a:endParaRPr kumimoji="1" lang="ja-JP" altLang="en-US" sz="1400" dirty="0"/>
          </a:p>
        </p:txBody>
      </p:sp>
      <p:sp>
        <p:nvSpPr>
          <p:cNvPr id="12" name="テキスト ボックス 11"/>
          <p:cNvSpPr txBox="1"/>
          <p:nvPr/>
        </p:nvSpPr>
        <p:spPr>
          <a:xfrm>
            <a:off x="5786446" y="3071810"/>
            <a:ext cx="2714644" cy="369332"/>
          </a:xfrm>
          <a:prstGeom prst="rect">
            <a:avLst/>
          </a:prstGeom>
          <a:noFill/>
        </p:spPr>
        <p:txBody>
          <a:bodyPr wrap="square" rtlCol="0">
            <a:spAutoFit/>
          </a:bodyPr>
          <a:lstStyle/>
          <a:p>
            <a:r>
              <a:rPr kumimoji="1" lang="ja-JP" altLang="en-US" dirty="0" smtClean="0">
                <a:latin typeface="Tahoma" pitchFamily="34" charset="0"/>
                <a:cs typeface="Tahoma" pitchFamily="34" charset="0"/>
              </a:rPr>
              <a:t>第</a:t>
            </a:r>
            <a:r>
              <a:rPr kumimoji="1" lang="en-US" altLang="ja-JP" dirty="0" smtClean="0">
                <a:latin typeface="Tahoma" pitchFamily="34" charset="0"/>
                <a:cs typeface="Tahoma" pitchFamily="34" charset="0"/>
              </a:rPr>
              <a:t>1</a:t>
            </a:r>
            <a:r>
              <a:rPr kumimoji="1" lang="ja-JP" altLang="en-US" dirty="0" smtClean="0">
                <a:latin typeface="Tahoma" pitchFamily="34" charset="0"/>
                <a:cs typeface="Tahoma" pitchFamily="34" charset="0"/>
              </a:rPr>
              <a:t>引数 </a:t>
            </a:r>
            <a:r>
              <a:rPr kumimoji="1" lang="en-US" altLang="ja-JP" dirty="0" smtClean="0">
                <a:latin typeface="Tahoma" pitchFamily="34" charset="0"/>
                <a:cs typeface="Tahoma" pitchFamily="34" charset="0"/>
              </a:rPr>
              <a:t>0x03A28400</a:t>
            </a:r>
            <a:endParaRPr kumimoji="1" lang="ja-JP" altLang="en-US" dirty="0">
              <a:latin typeface="Tahoma" pitchFamily="34" charset="0"/>
              <a:cs typeface="Tahoma" pitchFamily="34" charset="0"/>
            </a:endParaRPr>
          </a:p>
        </p:txBody>
      </p:sp>
      <p:sp>
        <p:nvSpPr>
          <p:cNvPr id="13" name="テキスト ボックス 12"/>
          <p:cNvSpPr txBox="1"/>
          <p:nvPr/>
        </p:nvSpPr>
        <p:spPr>
          <a:xfrm>
            <a:off x="5786446" y="3702610"/>
            <a:ext cx="2714644" cy="369332"/>
          </a:xfrm>
          <a:prstGeom prst="rect">
            <a:avLst/>
          </a:prstGeom>
          <a:noFill/>
        </p:spPr>
        <p:txBody>
          <a:bodyPr wrap="square" rtlCol="0">
            <a:spAutoFit/>
          </a:bodyPr>
          <a:lstStyle/>
          <a:p>
            <a:r>
              <a:rPr kumimoji="1" lang="ja-JP" altLang="en-US" dirty="0" smtClean="0">
                <a:latin typeface="Tahoma" pitchFamily="34" charset="0"/>
                <a:cs typeface="Tahoma" pitchFamily="34" charset="0"/>
              </a:rPr>
              <a:t>第</a:t>
            </a:r>
            <a:r>
              <a:rPr lang="en-US" altLang="ja-JP" dirty="0" smtClean="0">
                <a:latin typeface="Tahoma" pitchFamily="34" charset="0"/>
                <a:cs typeface="Tahoma" pitchFamily="34" charset="0"/>
              </a:rPr>
              <a:t>2</a:t>
            </a:r>
            <a:r>
              <a:rPr kumimoji="1" lang="ja-JP" altLang="en-US" dirty="0" smtClean="0">
                <a:latin typeface="Tahoma" pitchFamily="34" charset="0"/>
                <a:cs typeface="Tahoma" pitchFamily="34" charset="0"/>
              </a:rPr>
              <a:t>引数 </a:t>
            </a:r>
            <a:r>
              <a:rPr kumimoji="1" lang="en-US" altLang="ja-JP" dirty="0" smtClean="0">
                <a:latin typeface="Tahoma" pitchFamily="34" charset="0"/>
                <a:cs typeface="Tahoma" pitchFamily="34" charset="0"/>
              </a:rPr>
              <a:t>0x00000002</a:t>
            </a:r>
            <a:endParaRPr kumimoji="1" lang="ja-JP" altLang="en-US" dirty="0">
              <a:latin typeface="Tahoma" pitchFamily="34" charset="0"/>
              <a:cs typeface="Tahoma" pitchFamily="34" charset="0"/>
            </a:endParaRPr>
          </a:p>
        </p:txBody>
      </p:sp>
      <p:sp>
        <p:nvSpPr>
          <p:cNvPr id="14" name="テキスト ボックス 13"/>
          <p:cNvSpPr txBox="1"/>
          <p:nvPr/>
        </p:nvSpPr>
        <p:spPr>
          <a:xfrm>
            <a:off x="5786446" y="4345552"/>
            <a:ext cx="2714644" cy="369332"/>
          </a:xfrm>
          <a:prstGeom prst="rect">
            <a:avLst/>
          </a:prstGeom>
          <a:noFill/>
        </p:spPr>
        <p:txBody>
          <a:bodyPr wrap="square" rtlCol="0">
            <a:spAutoFit/>
          </a:bodyPr>
          <a:lstStyle/>
          <a:p>
            <a:r>
              <a:rPr kumimoji="1" lang="ja-JP" altLang="en-US" dirty="0" smtClean="0">
                <a:latin typeface="Tahoma" pitchFamily="34" charset="0"/>
                <a:cs typeface="Tahoma" pitchFamily="34" charset="0"/>
              </a:rPr>
              <a:t>第</a:t>
            </a:r>
            <a:r>
              <a:rPr lang="en-US" altLang="ja-JP" dirty="0" smtClean="0">
                <a:latin typeface="Tahoma" pitchFamily="34" charset="0"/>
                <a:cs typeface="Tahoma" pitchFamily="34" charset="0"/>
              </a:rPr>
              <a:t>3</a:t>
            </a:r>
            <a:r>
              <a:rPr kumimoji="1" lang="ja-JP" altLang="en-US" dirty="0" smtClean="0">
                <a:latin typeface="Tahoma" pitchFamily="34" charset="0"/>
                <a:cs typeface="Tahoma" pitchFamily="34" charset="0"/>
              </a:rPr>
              <a:t>引数 </a:t>
            </a:r>
            <a:r>
              <a:rPr kumimoji="1" lang="en-US" altLang="ja-JP" dirty="0" smtClean="0">
                <a:latin typeface="Tahoma" pitchFamily="34" charset="0"/>
                <a:cs typeface="Tahoma" pitchFamily="34" charset="0"/>
              </a:rPr>
              <a:t>0x00000000</a:t>
            </a:r>
            <a:endParaRPr kumimoji="1" lang="ja-JP" altLang="en-US" dirty="0">
              <a:latin typeface="Tahoma" pitchFamily="34" charset="0"/>
              <a:cs typeface="Tahoma" pitchFamily="34" charset="0"/>
            </a:endParaRPr>
          </a:p>
        </p:txBody>
      </p:sp>
      <p:sp>
        <p:nvSpPr>
          <p:cNvPr id="15" name="テキスト ボックス 14"/>
          <p:cNvSpPr txBox="1"/>
          <p:nvPr/>
        </p:nvSpPr>
        <p:spPr>
          <a:xfrm>
            <a:off x="5786446" y="4988494"/>
            <a:ext cx="2714644" cy="369332"/>
          </a:xfrm>
          <a:prstGeom prst="rect">
            <a:avLst/>
          </a:prstGeom>
          <a:noFill/>
        </p:spPr>
        <p:txBody>
          <a:bodyPr wrap="square" rtlCol="0">
            <a:spAutoFit/>
          </a:bodyPr>
          <a:lstStyle/>
          <a:p>
            <a:r>
              <a:rPr kumimoji="1" lang="ja-JP" altLang="en-US" dirty="0" smtClean="0">
                <a:latin typeface="Tahoma" pitchFamily="34" charset="0"/>
                <a:cs typeface="Tahoma" pitchFamily="34" charset="0"/>
              </a:rPr>
              <a:t>第</a:t>
            </a:r>
            <a:r>
              <a:rPr lang="en-US" altLang="ja-JP" dirty="0" smtClean="0">
                <a:latin typeface="Tahoma" pitchFamily="34" charset="0"/>
                <a:cs typeface="Tahoma" pitchFamily="34" charset="0"/>
              </a:rPr>
              <a:t>4</a:t>
            </a:r>
            <a:r>
              <a:rPr kumimoji="1" lang="ja-JP" altLang="en-US" dirty="0" smtClean="0">
                <a:latin typeface="Tahoma" pitchFamily="34" charset="0"/>
                <a:cs typeface="Tahoma" pitchFamily="34" charset="0"/>
              </a:rPr>
              <a:t>引数 </a:t>
            </a:r>
            <a:r>
              <a:rPr kumimoji="1" lang="en-US" altLang="ja-JP" dirty="0" smtClean="0">
                <a:latin typeface="Tahoma" pitchFamily="34" charset="0"/>
                <a:cs typeface="Tahoma" pitchFamily="34" charset="0"/>
              </a:rPr>
              <a:t>0x804DBA69</a:t>
            </a:r>
            <a:endParaRPr kumimoji="1" lang="ja-JP" altLang="en-US" dirty="0">
              <a:latin typeface="Tahoma" pitchFamily="34" charset="0"/>
              <a:cs typeface="Tahoma" pitchFamily="34" charset="0"/>
            </a:endParaRPr>
          </a:p>
        </p:txBody>
      </p:sp>
      <p:sp>
        <p:nvSpPr>
          <p:cNvPr id="16" name="テキスト ボックス 15"/>
          <p:cNvSpPr txBox="1"/>
          <p:nvPr/>
        </p:nvSpPr>
        <p:spPr>
          <a:xfrm>
            <a:off x="6000760" y="3405846"/>
            <a:ext cx="2357454" cy="307777"/>
          </a:xfrm>
          <a:prstGeom prst="rect">
            <a:avLst/>
          </a:prstGeom>
          <a:noFill/>
        </p:spPr>
        <p:txBody>
          <a:bodyPr wrap="square" rtlCol="0">
            <a:spAutoFit/>
          </a:bodyPr>
          <a:lstStyle/>
          <a:p>
            <a:r>
              <a:rPr kumimoji="1" lang="ja-JP" altLang="en-US" sz="1400" dirty="0" smtClean="0"/>
              <a:t>不正参照のアドレス</a:t>
            </a:r>
            <a:endParaRPr kumimoji="1" lang="ja-JP" altLang="en-US" sz="1400" dirty="0"/>
          </a:p>
        </p:txBody>
      </p:sp>
      <p:sp>
        <p:nvSpPr>
          <p:cNvPr id="17" name="テキスト ボックス 16"/>
          <p:cNvSpPr txBox="1"/>
          <p:nvPr/>
        </p:nvSpPr>
        <p:spPr>
          <a:xfrm>
            <a:off x="6000760" y="4049917"/>
            <a:ext cx="3143240" cy="307777"/>
          </a:xfrm>
          <a:prstGeom prst="rect">
            <a:avLst/>
          </a:prstGeom>
          <a:noFill/>
        </p:spPr>
        <p:txBody>
          <a:bodyPr wrap="square" rtlCol="0">
            <a:spAutoFit/>
          </a:bodyPr>
          <a:lstStyle/>
          <a:p>
            <a:r>
              <a:rPr kumimoji="1" lang="ja-JP" altLang="en-US" sz="1400" dirty="0" smtClean="0"/>
              <a:t>違反時の</a:t>
            </a:r>
            <a:r>
              <a:rPr kumimoji="1" lang="en-US" altLang="ja-JP" sz="1400" dirty="0" smtClean="0"/>
              <a:t>IRQL =DISPATCH_LEVEL</a:t>
            </a:r>
            <a:endParaRPr kumimoji="1" lang="ja-JP" altLang="en-US" sz="1400" dirty="0"/>
          </a:p>
        </p:txBody>
      </p:sp>
      <p:sp>
        <p:nvSpPr>
          <p:cNvPr id="18" name="テキスト ボックス 17"/>
          <p:cNvSpPr txBox="1"/>
          <p:nvPr/>
        </p:nvSpPr>
        <p:spPr>
          <a:xfrm>
            <a:off x="6000760" y="4692859"/>
            <a:ext cx="3143240" cy="307777"/>
          </a:xfrm>
          <a:prstGeom prst="rect">
            <a:avLst/>
          </a:prstGeom>
          <a:noFill/>
        </p:spPr>
        <p:txBody>
          <a:bodyPr wrap="square" rtlCol="0">
            <a:spAutoFit/>
          </a:bodyPr>
          <a:lstStyle/>
          <a:p>
            <a:r>
              <a:rPr kumimoji="1" lang="ja-JP" altLang="en-US" sz="1400" dirty="0" smtClean="0"/>
              <a:t>メモリ操作 </a:t>
            </a:r>
            <a:r>
              <a:rPr kumimoji="1" lang="en-US" altLang="ja-JP" sz="1400" dirty="0" smtClean="0"/>
              <a:t>0=</a:t>
            </a:r>
            <a:r>
              <a:rPr kumimoji="1" lang="ja-JP" altLang="en-US" sz="1400" dirty="0" smtClean="0"/>
              <a:t>読み取り時</a:t>
            </a:r>
            <a:endParaRPr kumimoji="1" lang="ja-JP" altLang="en-US" sz="1400" dirty="0"/>
          </a:p>
        </p:txBody>
      </p:sp>
      <p:sp>
        <p:nvSpPr>
          <p:cNvPr id="19" name="テキスト ボックス 18"/>
          <p:cNvSpPr txBox="1"/>
          <p:nvPr/>
        </p:nvSpPr>
        <p:spPr>
          <a:xfrm>
            <a:off x="6000760" y="5335801"/>
            <a:ext cx="3143240" cy="307777"/>
          </a:xfrm>
          <a:prstGeom prst="rect">
            <a:avLst/>
          </a:prstGeom>
          <a:noFill/>
        </p:spPr>
        <p:txBody>
          <a:bodyPr wrap="square" rtlCol="0">
            <a:spAutoFit/>
          </a:bodyPr>
          <a:lstStyle/>
          <a:p>
            <a:r>
              <a:rPr kumimoji="1" lang="ja-JP" altLang="en-US" sz="1400" dirty="0" smtClean="0"/>
              <a:t>違反を起こした命令アドレス</a:t>
            </a:r>
            <a:endParaRPr kumimoji="1" lang="ja-JP" altLang="en-US" sz="14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よくある</a:t>
            </a:r>
            <a:r>
              <a:rPr kumimoji="1" lang="en-US" altLang="ja-JP" dirty="0" smtClean="0"/>
              <a:t>?STOP</a:t>
            </a:r>
            <a:r>
              <a:rPr kumimoji="1" lang="ja-JP" altLang="en-US" dirty="0" smtClean="0"/>
              <a:t>エラー</a:t>
            </a:r>
            <a:endParaRPr kumimoji="1" lang="ja-JP" altLang="en-US" dirty="0"/>
          </a:p>
        </p:txBody>
      </p:sp>
      <p:graphicFrame>
        <p:nvGraphicFramePr>
          <p:cNvPr id="4" name="表 3"/>
          <p:cNvGraphicFramePr>
            <a:graphicFrameLocks noGrp="1"/>
          </p:cNvGraphicFramePr>
          <p:nvPr/>
        </p:nvGraphicFramePr>
        <p:xfrm>
          <a:off x="500034" y="1397000"/>
          <a:ext cx="8072493" cy="3606800"/>
        </p:xfrm>
        <a:graphic>
          <a:graphicData uri="http://schemas.openxmlformats.org/drawingml/2006/table">
            <a:tbl>
              <a:tblPr firstRow="1" bandRow="1">
                <a:tableStyleId>{5C22544A-7EE6-4342-B048-85BDC9FD1C3A}</a:tableStyleId>
              </a:tblPr>
              <a:tblGrid>
                <a:gridCol w="1500198"/>
                <a:gridCol w="1928826"/>
                <a:gridCol w="4643469"/>
              </a:tblGrid>
              <a:tr h="370840">
                <a:tc>
                  <a:txBody>
                    <a:bodyPr/>
                    <a:lstStyle/>
                    <a:p>
                      <a:pPr algn="ctr"/>
                      <a:r>
                        <a:rPr kumimoji="1" lang="en-US" altLang="ja-JP" dirty="0" smtClean="0">
                          <a:latin typeface="ＭＳ ゴシック" pitchFamily="49" charset="-128"/>
                          <a:ea typeface="ＭＳ ゴシック" pitchFamily="49" charset="-128"/>
                        </a:rPr>
                        <a:t>Error</a:t>
                      </a:r>
                      <a:r>
                        <a:rPr kumimoji="1" lang="en-US" altLang="ja-JP" baseline="0" dirty="0" smtClean="0">
                          <a:latin typeface="ＭＳ ゴシック" pitchFamily="49" charset="-128"/>
                          <a:ea typeface="ＭＳ ゴシック" pitchFamily="49" charset="-128"/>
                        </a:rPr>
                        <a:t> Code</a:t>
                      </a:r>
                      <a:endParaRPr kumimoji="1" lang="ja-JP" altLang="en-US" dirty="0">
                        <a:latin typeface="ＭＳ ゴシック" pitchFamily="49" charset="-128"/>
                        <a:ea typeface="ＭＳ ゴシック" pitchFamily="49" charset="-128"/>
                      </a:endParaRPr>
                    </a:p>
                  </a:txBody>
                  <a:tcPr/>
                </a:tc>
                <a:tc>
                  <a:txBody>
                    <a:bodyPr/>
                    <a:lstStyle/>
                    <a:p>
                      <a:pPr algn="ctr"/>
                      <a:r>
                        <a:rPr kumimoji="1" lang="en-US" altLang="ja-JP" dirty="0" smtClean="0">
                          <a:latin typeface="ＭＳ ゴシック" pitchFamily="49" charset="-128"/>
                          <a:ea typeface="ＭＳ ゴシック" pitchFamily="49" charset="-128"/>
                        </a:rPr>
                        <a:t>Message</a:t>
                      </a:r>
                      <a:endParaRPr kumimoji="1" lang="ja-JP" altLang="en-US" dirty="0">
                        <a:latin typeface="ＭＳ ゴシック" pitchFamily="49" charset="-128"/>
                        <a:ea typeface="ＭＳ ゴシック" pitchFamily="49" charset="-128"/>
                      </a:endParaRPr>
                    </a:p>
                  </a:txBody>
                  <a:tcPr/>
                </a:tc>
                <a:tc>
                  <a:txBody>
                    <a:bodyPr/>
                    <a:lstStyle/>
                    <a:p>
                      <a:pPr algn="ctr"/>
                      <a:r>
                        <a:rPr kumimoji="1" lang="ja-JP" altLang="en-US" dirty="0" smtClean="0">
                          <a:latin typeface="ＭＳ ゴシック" pitchFamily="49" charset="-128"/>
                          <a:ea typeface="ＭＳ ゴシック" pitchFamily="49" charset="-128"/>
                        </a:rPr>
                        <a:t>内容</a:t>
                      </a:r>
                      <a:endParaRPr kumimoji="1" lang="ja-JP" altLang="en-US" dirty="0">
                        <a:latin typeface="ＭＳ ゴシック" pitchFamily="49" charset="-128"/>
                        <a:ea typeface="ＭＳ ゴシック" pitchFamily="49" charset="-128"/>
                      </a:endParaRPr>
                    </a:p>
                  </a:txBody>
                  <a:tcPr/>
                </a:tc>
              </a:tr>
              <a:tr h="370840">
                <a:tc>
                  <a:txBody>
                    <a:bodyPr/>
                    <a:lstStyle/>
                    <a:p>
                      <a:pPr algn="ctr"/>
                      <a:r>
                        <a:rPr kumimoji="1" lang="en-US" altLang="ja-JP" dirty="0" smtClean="0">
                          <a:latin typeface="ＭＳ ゴシック" pitchFamily="49" charset="-128"/>
                          <a:ea typeface="ＭＳ ゴシック" pitchFamily="49" charset="-128"/>
                        </a:rPr>
                        <a:t>0x00000002</a:t>
                      </a:r>
                      <a:endParaRPr kumimoji="1" lang="ja-JP" altLang="en-US" dirty="0">
                        <a:latin typeface="ＭＳ ゴシック" pitchFamily="49" charset="-128"/>
                        <a:ea typeface="ＭＳ ゴシック" pitchFamily="49" charset="-128"/>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dirty="0" smtClean="0">
                          <a:latin typeface="ＭＳ ゴシック" pitchFamily="49" charset="-128"/>
                          <a:ea typeface="ＭＳ ゴシック" pitchFamily="49" charset="-128"/>
                        </a:rPr>
                        <a:t>DEVICE_QUEUE_NOT_BUSY </a:t>
                      </a:r>
                      <a:endParaRPr kumimoji="1" lang="ja-JP" altLang="en-US" dirty="0">
                        <a:latin typeface="ＭＳ ゴシック" pitchFamily="49" charset="-128"/>
                        <a:ea typeface="ＭＳ ゴシック" pitchFamily="49" charset="-128"/>
                      </a:endParaRPr>
                    </a:p>
                  </a:txBody>
                  <a:tcPr/>
                </a:tc>
                <a:tc>
                  <a:txBody>
                    <a:bodyPr/>
                    <a:lstStyle/>
                    <a:p>
                      <a:r>
                        <a:rPr lang="ja-JP" altLang="en-US" sz="1400" dirty="0" smtClean="0">
                          <a:latin typeface="ＭＳ ゴシック" pitchFamily="49" charset="-128"/>
                          <a:ea typeface="ＭＳ ゴシック" pitchFamily="49" charset="-128"/>
                        </a:rPr>
                        <a:t>デバイスの待ち行列がビジーであると予想されていたのにそうではなかったことを示しています </a:t>
                      </a:r>
                      <a:endParaRPr kumimoji="1" lang="ja-JP" altLang="en-US" sz="1400" dirty="0">
                        <a:latin typeface="ＭＳ ゴシック" pitchFamily="49" charset="-128"/>
                        <a:ea typeface="ＭＳ ゴシック" pitchFamily="49" charset="-128"/>
                      </a:endParaRPr>
                    </a:p>
                  </a:txBody>
                  <a:tcPr/>
                </a:tc>
              </a:tr>
              <a:tr h="370840">
                <a:tc>
                  <a:txBody>
                    <a:bodyPr/>
                    <a:lstStyle/>
                    <a:p>
                      <a:pPr algn="ctr"/>
                      <a:r>
                        <a:rPr kumimoji="1" lang="en-US" altLang="ja-JP" dirty="0" smtClean="0">
                          <a:latin typeface="ＭＳ ゴシック" pitchFamily="49" charset="-128"/>
                          <a:ea typeface="ＭＳ ゴシック" pitchFamily="49" charset="-128"/>
                        </a:rPr>
                        <a:t>0x0000000A</a:t>
                      </a:r>
                      <a:endParaRPr kumimoji="1" lang="ja-JP" altLang="en-US" dirty="0">
                        <a:latin typeface="ＭＳ ゴシック" pitchFamily="49" charset="-128"/>
                        <a:ea typeface="ＭＳ ゴシック" pitchFamily="49" charset="-128"/>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dirty="0" smtClean="0">
                          <a:latin typeface="ＭＳ ゴシック" pitchFamily="49" charset="-128"/>
                          <a:ea typeface="ＭＳ ゴシック" pitchFamily="49" charset="-128"/>
                        </a:rPr>
                        <a:t>IRQL_NOT_LESS_OR_EQUAL</a:t>
                      </a:r>
                      <a:endParaRPr kumimoji="1" lang="ja-JP" altLang="en-US" dirty="0">
                        <a:latin typeface="ＭＳ ゴシック" pitchFamily="49" charset="-128"/>
                        <a:ea typeface="ＭＳ ゴシック" pitchFamily="49" charset="-128"/>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latin typeface="ＭＳ ゴシック" pitchFamily="49" charset="-128"/>
                          <a:ea typeface="ＭＳ ゴシック" pitchFamily="49" charset="-128"/>
                        </a:rPr>
                        <a:t>ページ可能なメモリへのタッチ試行したプロセス割り込み要求レベル</a:t>
                      </a:r>
                      <a:r>
                        <a:rPr kumimoji="1" lang="en-US" altLang="ja-JP" sz="1400" dirty="0" smtClean="0">
                          <a:latin typeface="ＭＳ ゴシック" pitchFamily="49" charset="-128"/>
                          <a:ea typeface="ＭＳ ゴシック" pitchFamily="49" charset="-128"/>
                        </a:rPr>
                        <a:t>(IRQL)</a:t>
                      </a:r>
                      <a:r>
                        <a:rPr kumimoji="1" lang="ja-JP" altLang="en-US" sz="1400" dirty="0" smtClean="0">
                          <a:latin typeface="ＭＳ ゴシック" pitchFamily="49" charset="-128"/>
                          <a:ea typeface="ＭＳ ゴシック" pitchFamily="49" charset="-128"/>
                        </a:rPr>
                        <a:t>が高すぎることを示しています。通常、このエラーは不当なアドレスを使っているドライバによって引き起こされます。 </a:t>
                      </a:r>
                      <a:endParaRPr kumimoji="1" lang="ja-JP" altLang="en-US" sz="1400" dirty="0">
                        <a:latin typeface="ＭＳ ゴシック" pitchFamily="49" charset="-128"/>
                        <a:ea typeface="ＭＳ ゴシック" pitchFamily="49" charset="-128"/>
                      </a:endParaRPr>
                    </a:p>
                  </a:txBody>
                  <a:tcPr/>
                </a:tc>
              </a:tr>
              <a:tr h="370840">
                <a:tc>
                  <a:txBody>
                    <a:bodyPr/>
                    <a:lstStyle/>
                    <a:p>
                      <a:pPr algn="ctr"/>
                      <a:r>
                        <a:rPr kumimoji="1" lang="en-US" altLang="ja-JP" dirty="0" smtClean="0">
                          <a:latin typeface="ＭＳ ゴシック" pitchFamily="49" charset="-128"/>
                          <a:ea typeface="ＭＳ ゴシック" pitchFamily="49" charset="-128"/>
                        </a:rPr>
                        <a:t>0x0000000E</a:t>
                      </a:r>
                      <a:endParaRPr kumimoji="1" lang="ja-JP" altLang="en-US" dirty="0">
                        <a:latin typeface="ＭＳ ゴシック" pitchFamily="49" charset="-128"/>
                        <a:ea typeface="ＭＳ ゴシック" pitchFamily="49" charset="-128"/>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dirty="0" smtClean="0">
                          <a:latin typeface="ＭＳ ゴシック" pitchFamily="49" charset="-128"/>
                          <a:ea typeface="ＭＳ ゴシック" pitchFamily="49" charset="-128"/>
                        </a:rPr>
                        <a:t>NO_USER_MODE_CONTEXT</a:t>
                      </a:r>
                      <a:endParaRPr kumimoji="1" lang="ja-JP" altLang="en-US" dirty="0">
                        <a:latin typeface="ＭＳ ゴシック" pitchFamily="49" charset="-128"/>
                        <a:ea typeface="ＭＳ ゴシック" pitchFamily="49" charset="-128"/>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latin typeface="ＭＳ ゴシック" pitchFamily="49" charset="-128"/>
                          <a:ea typeface="ＭＳ ゴシック" pitchFamily="49" charset="-128"/>
                        </a:rPr>
                        <a:t>中身のないユーザー モードを入力しようとしたことを示しています</a:t>
                      </a:r>
                      <a:endParaRPr kumimoji="1" lang="ja-JP" altLang="en-US" sz="1400" dirty="0">
                        <a:latin typeface="ＭＳ ゴシック" pitchFamily="49" charset="-128"/>
                        <a:ea typeface="ＭＳ ゴシック" pitchFamily="49" charset="-128"/>
                      </a:endParaRPr>
                    </a:p>
                  </a:txBody>
                  <a:tcPr/>
                </a:tc>
              </a:tr>
              <a:tr h="370840">
                <a:tc>
                  <a:txBody>
                    <a:bodyPr/>
                    <a:lstStyle/>
                    <a:p>
                      <a:pPr algn="ctr"/>
                      <a:r>
                        <a:rPr kumimoji="1" lang="en-US" altLang="ja-JP" dirty="0" smtClean="0">
                          <a:latin typeface="ＭＳ ゴシック" pitchFamily="49" charset="-128"/>
                          <a:ea typeface="ＭＳ ゴシック" pitchFamily="49" charset="-128"/>
                        </a:rPr>
                        <a:t>0x00000012</a:t>
                      </a:r>
                      <a:endParaRPr kumimoji="1" lang="ja-JP" altLang="en-US" dirty="0">
                        <a:latin typeface="ＭＳ ゴシック" pitchFamily="49" charset="-128"/>
                        <a:ea typeface="ＭＳ ゴシック" pitchFamily="49" charset="-128"/>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dirty="0" smtClean="0">
                          <a:latin typeface="ＭＳ ゴシック" pitchFamily="49" charset="-128"/>
                          <a:ea typeface="ＭＳ ゴシック" pitchFamily="49" charset="-128"/>
                        </a:rPr>
                        <a:t>TRAP_CAUSE_UNKNOWN</a:t>
                      </a:r>
                      <a:endParaRPr kumimoji="1" lang="ja-JP" altLang="en-US" dirty="0">
                        <a:latin typeface="ＭＳ ゴシック" pitchFamily="49" charset="-128"/>
                        <a:ea typeface="ＭＳ ゴシック" pitchFamily="49" charset="-128"/>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latin typeface="ＭＳ ゴシック" pitchFamily="49" charset="-128"/>
                          <a:ea typeface="ＭＳ ゴシック" pitchFamily="49" charset="-128"/>
                        </a:rPr>
                        <a:t>トラップの原因が不明であることを示しています</a:t>
                      </a:r>
                      <a:endParaRPr kumimoji="1" lang="ja-JP" altLang="en-US" sz="1400" dirty="0">
                        <a:latin typeface="ＭＳ ゴシック" pitchFamily="49" charset="-128"/>
                        <a:ea typeface="ＭＳ ゴシック" pitchFamily="49" charset="-128"/>
                      </a:endParaRPr>
                    </a:p>
                  </a:txBody>
                  <a:tcPr/>
                </a:tc>
              </a:tr>
              <a:tr h="370840">
                <a:tc>
                  <a:txBody>
                    <a:bodyPr/>
                    <a:lstStyle/>
                    <a:p>
                      <a:pPr algn="ctr"/>
                      <a:r>
                        <a:rPr kumimoji="1" lang="en-US" altLang="ja-JP" dirty="0" smtClean="0">
                          <a:latin typeface="ＭＳ ゴシック" pitchFamily="49" charset="-128"/>
                          <a:ea typeface="ＭＳ ゴシック" pitchFamily="49" charset="-128"/>
                        </a:rPr>
                        <a:t>…</a:t>
                      </a:r>
                      <a:endParaRPr kumimoji="1" lang="ja-JP" altLang="en-US" dirty="0">
                        <a:latin typeface="ＭＳ ゴシック" pitchFamily="49" charset="-128"/>
                        <a:ea typeface="ＭＳ ゴシック" pitchFamily="49" charset="-128"/>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dirty="0" smtClean="0">
                          <a:latin typeface="ＭＳ ゴシック" pitchFamily="49" charset="-128"/>
                          <a:ea typeface="ＭＳ ゴシック" pitchFamily="49" charset="-128"/>
                        </a:rPr>
                        <a:t>…</a:t>
                      </a:r>
                      <a:endParaRPr kumimoji="1" lang="ja-JP" altLang="en-US" dirty="0">
                        <a:latin typeface="ＭＳ ゴシック" pitchFamily="49" charset="-128"/>
                        <a:ea typeface="ＭＳ ゴシック" pitchFamily="49" charset="-128"/>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dirty="0">
                        <a:latin typeface="ＭＳ ゴシック" pitchFamily="49" charset="-128"/>
                        <a:ea typeface="ＭＳ ゴシック" pitchFamily="49" charset="-128"/>
                      </a:endParaRPr>
                    </a:p>
                  </a:txBody>
                  <a:tcPr/>
                </a:tc>
              </a:tr>
            </a:tbl>
          </a:graphicData>
        </a:graphic>
      </p:graphicFrame>
      <p:sp>
        <p:nvSpPr>
          <p:cNvPr id="5" name="正方形/長方形 4"/>
          <p:cNvSpPr/>
          <p:nvPr/>
        </p:nvSpPr>
        <p:spPr>
          <a:xfrm>
            <a:off x="1357290" y="5500702"/>
            <a:ext cx="7215238" cy="338554"/>
          </a:xfrm>
          <a:prstGeom prst="rect">
            <a:avLst/>
          </a:prstGeom>
        </p:spPr>
        <p:txBody>
          <a:bodyPr wrap="square">
            <a:spAutoFit/>
          </a:bodyPr>
          <a:lstStyle/>
          <a:p>
            <a:r>
              <a:rPr lang="ja-JP" altLang="en-US" sz="1600" dirty="0" smtClean="0">
                <a:latin typeface="Tahoma" pitchFamily="34" charset="0"/>
                <a:cs typeface="Tahoma" pitchFamily="34" charset="0"/>
              </a:rPr>
              <a:t>引用元 </a:t>
            </a:r>
            <a:r>
              <a:rPr lang="en-US" altLang="ja-JP" sz="1600" dirty="0" smtClean="0">
                <a:latin typeface="Tahoma" pitchFamily="34" charset="0"/>
                <a:cs typeface="Tahoma" pitchFamily="34" charset="0"/>
              </a:rPr>
              <a:t>http://park12.wakwak.com/~iktryc/diary/2005/stoperror.html</a:t>
            </a:r>
            <a:endParaRPr lang="ja-JP" altLang="en-US" sz="1600" dirty="0">
              <a:latin typeface="Tahoma" pitchFamily="34" charset="0"/>
              <a:cs typeface="Tahoma"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参考文献</a:t>
            </a:r>
            <a:endParaRPr kumimoji="1" lang="ja-JP" altLang="en-US" dirty="0"/>
          </a:p>
        </p:txBody>
      </p:sp>
      <p:sp>
        <p:nvSpPr>
          <p:cNvPr id="3" name="テキスト プレースホルダ 2"/>
          <p:cNvSpPr>
            <a:spLocks noGrp="1"/>
          </p:cNvSpPr>
          <p:nvPr>
            <p:ph type="body" idx="1"/>
          </p:nvPr>
        </p:nvSpPr>
        <p:spPr/>
        <p:txBody>
          <a:bodyPr/>
          <a:lstStyle/>
          <a:p>
            <a:r>
              <a:rPr kumimoji="1" lang="ja-JP" altLang="en-US" dirty="0" smtClean="0"/>
              <a:t>インサイド</a:t>
            </a:r>
            <a:r>
              <a:rPr kumimoji="1" lang="en-US" altLang="ja-JP" dirty="0" smtClean="0"/>
              <a:t>Windows </a:t>
            </a:r>
            <a:r>
              <a:rPr kumimoji="1" lang="ja-JP" altLang="en-US" dirty="0" smtClean="0"/>
              <a:t>第</a:t>
            </a:r>
            <a:r>
              <a:rPr kumimoji="1" lang="en-US" altLang="ja-JP" dirty="0" smtClean="0"/>
              <a:t>4</a:t>
            </a:r>
            <a:r>
              <a:rPr kumimoji="1" lang="ja-JP" altLang="en-US" dirty="0" smtClean="0"/>
              <a:t>版</a:t>
            </a:r>
            <a:endParaRPr kumimoji="1" lang="en-US" altLang="ja-JP" dirty="0" smtClean="0"/>
          </a:p>
          <a:p>
            <a:pPr lvl="1"/>
            <a:r>
              <a:rPr lang="en-US" altLang="ja-JP" sz="1600" dirty="0" smtClean="0"/>
              <a:t>Microsoft Press</a:t>
            </a:r>
            <a:r>
              <a:rPr lang="ja-JP" altLang="en-US" sz="1600" dirty="0" smtClean="0"/>
              <a:t>出版</a:t>
            </a:r>
            <a:r>
              <a:rPr lang="en-US" altLang="ja-JP" sz="1600" dirty="0" smtClean="0"/>
              <a:t>,</a:t>
            </a:r>
            <a:r>
              <a:rPr lang="ja-JP" altLang="en-US" sz="1600" dirty="0" smtClean="0"/>
              <a:t> </a:t>
            </a:r>
            <a:r>
              <a:rPr lang="en-US" altLang="ja-JP" sz="1600" dirty="0" smtClean="0"/>
              <a:t>David Solomon, Mark </a:t>
            </a:r>
            <a:r>
              <a:rPr lang="en-US" altLang="ja-JP" sz="1600" dirty="0" err="1" smtClean="0"/>
              <a:t>Russinovich</a:t>
            </a:r>
            <a:r>
              <a:rPr lang="ja-JP" altLang="en-US" sz="1600" dirty="0" smtClean="0"/>
              <a:t>著</a:t>
            </a:r>
            <a:endParaRPr kumimoji="1" lang="en-US" altLang="ja-JP" sz="1600" dirty="0" smtClean="0"/>
          </a:p>
          <a:p>
            <a:r>
              <a:rPr lang="en-US" altLang="ja-JP" dirty="0" smtClean="0"/>
              <a:t>Windows Vista</a:t>
            </a:r>
            <a:r>
              <a:rPr lang="ja-JP" altLang="en-US" dirty="0" smtClean="0"/>
              <a:t>カーネルの内部</a:t>
            </a:r>
            <a:endParaRPr lang="en-US" altLang="ja-JP" dirty="0" smtClean="0"/>
          </a:p>
          <a:p>
            <a:pPr lvl="1"/>
            <a:r>
              <a:rPr lang="en-US" altLang="ja-JP" sz="1400" dirty="0" smtClean="0"/>
              <a:t>http://technet.microsoft.com/ja-jp/magazine/cc162494.aspx</a:t>
            </a:r>
          </a:p>
          <a:p>
            <a:r>
              <a:rPr lang="en-US" altLang="ja-JP" dirty="0" smtClean="0"/>
              <a:t>STOP</a:t>
            </a:r>
            <a:r>
              <a:rPr lang="ja-JP" altLang="en-US" dirty="0" smtClean="0"/>
              <a:t>エラー一覧</a:t>
            </a:r>
            <a:endParaRPr lang="en-US" altLang="ja-JP" dirty="0" smtClean="0"/>
          </a:p>
          <a:p>
            <a:pPr lvl="1"/>
            <a:r>
              <a:rPr lang="en-US" altLang="ja-JP" sz="1400" dirty="0" smtClean="0"/>
              <a:t>http://park12.wakwak.com/~iktryc/diary/2005/stoperror.html</a:t>
            </a:r>
          </a:p>
          <a:p>
            <a:r>
              <a:rPr lang="en-US" altLang="ja-JP" dirty="0" smtClean="0"/>
              <a:t>etc…</a:t>
            </a:r>
          </a:p>
          <a:p>
            <a:endParaRPr kumimoji="1" lang="en-US" altLang="ja-JP" dirty="0" smtClean="0"/>
          </a:p>
          <a:p>
            <a:endParaRPr kumimoji="1" lang="ja-JP" alt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p:txBody>
          <a:bodyPr/>
          <a:lstStyle/>
          <a:p>
            <a:r>
              <a:rPr lang="ja-JP" altLang="en-US" sz="4800" dirty="0" smtClean="0">
                <a:latin typeface="ＤＦＧクラフト遊W7" pitchFamily="50" charset="-128"/>
                <a:ea typeface="ＤＦＧクラフト遊W7" pitchFamily="50" charset="-128"/>
              </a:rPr>
              <a:t>自己紹介</a:t>
            </a:r>
            <a:endParaRPr kumimoji="1" lang="ja-JP" altLang="en-US" sz="4800" dirty="0">
              <a:latin typeface="ＤＦＧクラフト遊W7" pitchFamily="50" charset="-128"/>
              <a:ea typeface="ＤＦＧクラフト遊W7" pitchFamily="50" charset="-128"/>
            </a:endParaRPr>
          </a:p>
        </p:txBody>
      </p:sp>
      <p:sp>
        <p:nvSpPr>
          <p:cNvPr id="7" name="テキスト プレースホルダ 6"/>
          <p:cNvSpPr>
            <a:spLocks noGrp="1"/>
          </p:cNvSpPr>
          <p:nvPr>
            <p:ph type="body" idx="1"/>
          </p:nvPr>
        </p:nvSpPr>
        <p:spPr/>
        <p:txBody>
          <a:bodyPr/>
          <a:lstStyle/>
          <a:p>
            <a:r>
              <a:rPr lang="ja-JP" altLang="en-US" dirty="0" smtClean="0"/>
              <a:t>ハンドル名は</a:t>
            </a:r>
            <a:r>
              <a:rPr lang="en-US" altLang="ja-JP" dirty="0" err="1" smtClean="0"/>
              <a:t>st.lain</a:t>
            </a:r>
            <a:r>
              <a:rPr lang="ja-JP" altLang="en-US" dirty="0" err="1" smtClean="0"/>
              <a:t>です</a:t>
            </a:r>
            <a:endParaRPr lang="en-US" altLang="ja-JP" dirty="0" smtClean="0"/>
          </a:p>
          <a:p>
            <a:pPr lvl="1"/>
            <a:r>
              <a:rPr lang="ja-JP" altLang="en-US" dirty="0" smtClean="0"/>
              <a:t>以下略</a:t>
            </a:r>
            <a:endParaRPr lang="en-US" altLang="ja-JP" dirty="0" smtClean="0"/>
          </a:p>
          <a:p>
            <a:r>
              <a:rPr lang="ja-JP" altLang="en-US" dirty="0" smtClean="0"/>
              <a:t>エセ名古屋人です</a:t>
            </a:r>
            <a:endParaRPr lang="en-US" altLang="ja-JP" dirty="0" smtClean="0"/>
          </a:p>
          <a:p>
            <a:pPr lvl="1"/>
            <a:r>
              <a:rPr kumimoji="1" lang="ja-JP" altLang="en-US" dirty="0" smtClean="0"/>
              <a:t>名古屋駅地下で迷子になります</a:t>
            </a:r>
            <a:endParaRPr lang="en-US" altLang="ja-JP" dirty="0" smtClean="0"/>
          </a:p>
          <a:p>
            <a:r>
              <a:rPr kumimoji="1" lang="ja-JP" altLang="en-US" dirty="0" err="1" smtClean="0"/>
              <a:t>ふつ</a:t>
            </a:r>
            <a:r>
              <a:rPr kumimoji="1" lang="ja-JP" altLang="en-US" dirty="0" smtClean="0"/>
              <a:t>～の言語を触ってます</a:t>
            </a:r>
            <a:endParaRPr kumimoji="1" lang="en-US" altLang="ja-JP" dirty="0" smtClean="0"/>
          </a:p>
          <a:p>
            <a:pPr lvl="1"/>
            <a:r>
              <a:rPr lang="en-US" altLang="ja-JP" dirty="0" smtClean="0"/>
              <a:t>VC++(MFC</a:t>
            </a:r>
            <a:r>
              <a:rPr lang="ja-JP" altLang="en-US" dirty="0" smtClean="0"/>
              <a:t>中心</a:t>
            </a:r>
            <a:r>
              <a:rPr lang="en-US" altLang="ja-JP" dirty="0" smtClean="0"/>
              <a:t>), C#, </a:t>
            </a:r>
            <a:r>
              <a:rPr lang="en-US" altLang="ja-JP" dirty="0" err="1" smtClean="0"/>
              <a:t>JScript</a:t>
            </a:r>
            <a:r>
              <a:rPr lang="ja-JP" altLang="en-US" dirty="0" smtClean="0"/>
              <a:t>等</a:t>
            </a:r>
            <a:endParaRPr lang="en-US" altLang="ja-JP" dirty="0" smtClean="0"/>
          </a:p>
          <a:p>
            <a:r>
              <a:rPr kumimoji="1" lang="ja-JP" altLang="en-US" dirty="0" smtClean="0"/>
              <a:t>一日に「ほげ」と何回打つか知りません</a:t>
            </a:r>
            <a:endParaRPr kumimoji="1" lang="ja-JP" alt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アジェンダ</a:t>
            </a:r>
            <a:endParaRPr kumimoji="1" lang="ja-JP" altLang="en-US" dirty="0"/>
          </a:p>
        </p:txBody>
      </p:sp>
      <p:sp>
        <p:nvSpPr>
          <p:cNvPr id="3" name="テキスト プレースホルダ 2"/>
          <p:cNvSpPr>
            <a:spLocks noGrp="1"/>
          </p:cNvSpPr>
          <p:nvPr>
            <p:ph type="body" idx="1"/>
          </p:nvPr>
        </p:nvSpPr>
        <p:spPr>
          <a:xfrm>
            <a:off x="457200" y="1052513"/>
            <a:ext cx="8229600" cy="2447925"/>
          </a:xfrm>
        </p:spPr>
        <p:txBody>
          <a:bodyPr/>
          <a:lstStyle/>
          <a:p>
            <a:pPr marL="514350" indent="-514350">
              <a:buFont typeface="+mj-lt"/>
              <a:buAutoNum type="arabicPeriod"/>
            </a:pPr>
            <a:r>
              <a:rPr kumimoji="1" lang="ja-JP" altLang="en-US" dirty="0" smtClean="0"/>
              <a:t>内部を知る必要があるの？</a:t>
            </a:r>
            <a:endParaRPr kumimoji="1" lang="en-US" altLang="ja-JP" dirty="0" smtClean="0"/>
          </a:p>
          <a:p>
            <a:pPr marL="514350" indent="-514350">
              <a:buFont typeface="+mj-lt"/>
              <a:buAutoNum type="arabicPeriod"/>
            </a:pPr>
            <a:r>
              <a:rPr lang="en-US" altLang="ja-JP" dirty="0" smtClean="0"/>
              <a:t>Windows</a:t>
            </a:r>
            <a:r>
              <a:rPr lang="ja-JP" altLang="en-US" dirty="0" smtClean="0"/>
              <a:t>アーキテクチャの概要</a:t>
            </a:r>
            <a:endParaRPr lang="en-US" altLang="ja-JP" dirty="0" smtClean="0"/>
          </a:p>
          <a:p>
            <a:pPr marL="514350" indent="-514350">
              <a:buFont typeface="+mj-lt"/>
              <a:buAutoNum type="arabicPeriod"/>
            </a:pPr>
            <a:r>
              <a:rPr kumimoji="1" lang="ja-JP" altLang="en-US" dirty="0" smtClean="0"/>
              <a:t>ユーザーモードとカーネルモード</a:t>
            </a:r>
            <a:endParaRPr kumimoji="1" lang="en-US" altLang="ja-JP" dirty="0" smtClean="0"/>
          </a:p>
          <a:p>
            <a:pPr marL="514350" indent="-514350">
              <a:buFont typeface="+mj-lt"/>
              <a:buAutoNum type="arabicPeriod"/>
            </a:pPr>
            <a:r>
              <a:rPr lang="ja-JP" altLang="en-US" dirty="0" smtClean="0"/>
              <a:t>などなど</a:t>
            </a:r>
            <a:r>
              <a:rPr lang="en-US" altLang="ja-JP" dirty="0" smtClean="0"/>
              <a:t>…</a:t>
            </a:r>
            <a:endParaRPr kumimoji="1" lang="en-US" altLang="ja-JP" dirty="0" smtClean="0"/>
          </a:p>
          <a:p>
            <a:pPr marL="514350" indent="-514350">
              <a:buFont typeface="+mj-lt"/>
              <a:buAutoNum type="arabicPeriod"/>
            </a:pPr>
            <a:endParaRPr kumimoji="1" lang="ja-JP" altLang="en-US" dirty="0"/>
          </a:p>
        </p:txBody>
      </p:sp>
      <p:sp>
        <p:nvSpPr>
          <p:cNvPr id="4" name="テキスト ボックス 3"/>
          <p:cNvSpPr txBox="1"/>
          <p:nvPr/>
        </p:nvSpPr>
        <p:spPr>
          <a:xfrm>
            <a:off x="1428728" y="3786190"/>
            <a:ext cx="6143668" cy="57150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514350" indent="-514350" algn="ctr">
              <a:spcBef>
                <a:spcPct val="20000"/>
              </a:spcBef>
            </a:pPr>
            <a:r>
              <a:rPr lang="ja-JP" altLang="en-US" sz="3200" dirty="0" smtClean="0">
                <a:latin typeface="ＤＦブラッシュＲＤW12" pitchFamily="49" charset="-128"/>
                <a:ea typeface="ＤＦブラッシュＲＤW12" pitchFamily="49" charset="-128"/>
              </a:rPr>
              <a:t>適当に掻い摘んでいきます</a:t>
            </a:r>
            <a:r>
              <a:rPr lang="en-US" altLang="ja-JP" sz="3200" dirty="0" smtClean="0">
                <a:latin typeface="ＤＦブラッシュＲＤW12" pitchFamily="49" charset="-128"/>
                <a:ea typeface="ＤＦブラッシュＲＤW12" pitchFamily="49" charset="-128"/>
              </a:rPr>
              <a:t>!</a:t>
            </a:r>
            <a:endParaRPr lang="ja-JP" altLang="en-US" sz="3200" dirty="0" smtClean="0">
              <a:latin typeface="ＤＦブラッシュＲＤW12" pitchFamily="49" charset="-128"/>
              <a:ea typeface="ＤＦブラッシュＲＤW12" pitchFamily="49" charset="-128"/>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内部を知る必要があるの？</a:t>
            </a:r>
            <a:endParaRPr kumimoji="1" lang="ja-JP" altLang="en-US" dirty="0"/>
          </a:p>
        </p:txBody>
      </p:sp>
      <p:sp>
        <p:nvSpPr>
          <p:cNvPr id="3" name="テキスト プレースホルダ 2"/>
          <p:cNvSpPr>
            <a:spLocks noGrp="1"/>
          </p:cNvSpPr>
          <p:nvPr>
            <p:ph type="body" idx="1"/>
          </p:nvPr>
        </p:nvSpPr>
        <p:spPr>
          <a:xfrm>
            <a:off x="457200" y="1052513"/>
            <a:ext cx="8229600" cy="1162041"/>
          </a:xfrm>
        </p:spPr>
        <p:txBody>
          <a:bodyPr/>
          <a:lstStyle/>
          <a:p>
            <a:r>
              <a:rPr kumimoji="1" lang="ja-JP" altLang="en-US" dirty="0" smtClean="0"/>
              <a:t>知る必要がないカモしれません</a:t>
            </a:r>
            <a:endParaRPr kumimoji="1" lang="en-US" altLang="ja-JP" dirty="0" smtClean="0"/>
          </a:p>
          <a:p>
            <a:pPr lvl="1"/>
            <a:r>
              <a:rPr lang="en-US" altLang="ja-JP" dirty="0" smtClean="0"/>
              <a:t>Windows</a:t>
            </a:r>
            <a:r>
              <a:rPr kumimoji="1" lang="ja-JP" altLang="en-US" dirty="0" smtClean="0"/>
              <a:t>使ってて普通は困ることないですよね</a:t>
            </a:r>
            <a:endParaRPr kumimoji="1" lang="en-US" altLang="ja-JP" dirty="0" smtClean="0"/>
          </a:p>
          <a:p>
            <a:pPr lvl="1"/>
            <a:endParaRPr kumimoji="1" lang="ja-JP" altLang="en-US" dirty="0"/>
          </a:p>
        </p:txBody>
      </p:sp>
      <p:sp>
        <p:nvSpPr>
          <p:cNvPr id="4" name="テキスト プレースホルダ 2"/>
          <p:cNvSpPr txBox="1">
            <a:spLocks/>
          </p:cNvSpPr>
          <p:nvPr/>
        </p:nvSpPr>
        <p:spPr bwMode="auto">
          <a:xfrm>
            <a:off x="500034" y="3429000"/>
            <a:ext cx="8229600" cy="242889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1" lang="ja-JP" altLang="en-US" sz="3200" b="0" i="0" u="none" strike="noStrike" kern="0" cap="none" spc="0" normalizeH="0" baseline="0" noProof="0" dirty="0" smtClean="0">
                <a:ln>
                  <a:noFill/>
                </a:ln>
                <a:solidFill>
                  <a:schemeClr val="tx1"/>
                </a:solidFill>
                <a:effectLst/>
                <a:uLnTx/>
                <a:uFillTx/>
                <a:latin typeface="ＤＦブラッシュＲＤW12" pitchFamily="49" charset="-128"/>
                <a:ea typeface="ＤＦブラッシュＲＤW12" pitchFamily="49" charset="-128"/>
                <a:cs typeface="+mn-cs"/>
              </a:rPr>
              <a:t>こんな困ったころ</a:t>
            </a:r>
            <a:r>
              <a:rPr lang="ja-JP" altLang="en-US" sz="3200" kern="0" dirty="0" smtClean="0">
                <a:latin typeface="ＤＦブラッシュＲＤW12" pitchFamily="49" charset="-128"/>
                <a:ea typeface="ＤＦブラッシュＲＤW12" pitchFamily="49" charset="-128"/>
              </a:rPr>
              <a:t>ありませんか？</a:t>
            </a:r>
            <a:endParaRPr kumimoji="1" lang="en-US" altLang="ja-JP" sz="3200" b="0" i="0" u="none" strike="noStrike" kern="0" cap="none" spc="0" normalizeH="0" baseline="0" noProof="0" dirty="0" smtClean="0">
              <a:ln>
                <a:noFill/>
              </a:ln>
              <a:solidFill>
                <a:schemeClr val="tx1"/>
              </a:solidFill>
              <a:effectLst/>
              <a:uLnTx/>
              <a:uFillTx/>
              <a:latin typeface="ＤＦブラッシュＲＤW12" pitchFamily="49" charset="-128"/>
              <a:ea typeface="ＤＦブラッシュＲＤW12" pitchFamily="49" charset="-128"/>
              <a:cs typeface="+mn-cs"/>
            </a:endParaRPr>
          </a:p>
          <a:p>
            <a:pPr marL="742950" lvl="1" indent="-285750">
              <a:spcBef>
                <a:spcPct val="20000"/>
              </a:spcBef>
              <a:buFontTx/>
              <a:buChar char="–"/>
            </a:pPr>
            <a:r>
              <a:rPr lang="ja-JP" altLang="en-US" sz="2800" kern="0" dirty="0" smtClean="0">
                <a:latin typeface="ＤＦブラッシュＲＤW12" pitchFamily="49" charset="-128"/>
                <a:ea typeface="ＤＦブラッシュＲＤW12" pitchFamily="49" charset="-128"/>
              </a:rPr>
              <a:t>プロセス動かしてないのに、すっごぃ重いの</a:t>
            </a:r>
            <a:endParaRPr lang="en-US" altLang="ja-JP" sz="2800" kern="0" dirty="0" smtClean="0">
              <a:latin typeface="ＤＦブラッシュＲＤW12" pitchFamily="49" charset="-128"/>
              <a:ea typeface="ＤＦブラッシュＲＤW12" pitchFamily="49" charset="-128"/>
            </a:endParaRP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lang="ja-JP" altLang="en-US" sz="2800" kern="0" dirty="0" smtClean="0">
                <a:latin typeface="ＤＦブラッシュＲＤW12" pitchFamily="49" charset="-128"/>
                <a:ea typeface="ＤＦブラッシュＲＤW12" pitchFamily="49" charset="-128"/>
              </a:rPr>
              <a:t>何もしてないのにリブートかかっちゃった</a:t>
            </a:r>
            <a:endParaRPr lang="en-US" altLang="ja-JP" sz="2800" kern="0" dirty="0" smtClean="0">
              <a:latin typeface="ＤＦブラッシュＲＤW12" pitchFamily="49" charset="-128"/>
              <a:ea typeface="ＤＦブラッシュＲＤW12" pitchFamily="49" charset="-128"/>
            </a:endParaRP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1" lang="ja-JP" altLang="en-US" sz="2800" b="0" i="0" u="none" strike="noStrike" kern="0" cap="none" spc="0" normalizeH="0" baseline="0" noProof="0" dirty="0" smtClean="0">
                <a:ln>
                  <a:noFill/>
                </a:ln>
                <a:solidFill>
                  <a:schemeClr val="tx1"/>
                </a:solidFill>
                <a:effectLst/>
                <a:uLnTx/>
                <a:uFillTx/>
                <a:latin typeface="ＤＦブラッシュＲＤW12" pitchFamily="49" charset="-128"/>
                <a:ea typeface="ＤＦブラッシュＲＤW12" pitchFamily="49" charset="-128"/>
              </a:rPr>
              <a:t>同上、青画面</a:t>
            </a:r>
            <a:r>
              <a:rPr kumimoji="1" lang="en-US" altLang="ja-JP" sz="2800" b="0" i="0" u="none" strike="noStrike" kern="0" cap="none" spc="0" normalizeH="0" baseline="0" noProof="0" dirty="0" smtClean="0">
                <a:ln>
                  <a:noFill/>
                </a:ln>
                <a:solidFill>
                  <a:schemeClr val="tx1"/>
                </a:solidFill>
                <a:effectLst/>
                <a:uLnTx/>
                <a:uFillTx/>
                <a:latin typeface="ＤＦブラッシュＲＤW12" pitchFamily="49" charset="-128"/>
                <a:ea typeface="ＤＦブラッシュＲＤW12" pitchFamily="49" charset="-128"/>
              </a:rPr>
              <a:t>(</a:t>
            </a:r>
            <a:r>
              <a:rPr kumimoji="1" lang="en-US" altLang="ja-JP" sz="2800" b="0" i="0" u="none" strike="noStrike" kern="0" cap="none" spc="0" normalizeH="0" baseline="0" noProof="0" dirty="0" err="1" smtClean="0">
                <a:ln>
                  <a:noFill/>
                </a:ln>
                <a:solidFill>
                  <a:schemeClr val="tx1"/>
                </a:solidFill>
                <a:effectLst/>
                <a:uLnTx/>
                <a:uFillTx/>
                <a:latin typeface="ＤＦブラッシュＲＤW12" pitchFamily="49" charset="-128"/>
                <a:ea typeface="ＤＦブラッシュＲＤW12" pitchFamily="49" charset="-128"/>
              </a:rPr>
              <a:t>BSoD</a:t>
            </a:r>
            <a:r>
              <a:rPr kumimoji="1" lang="en-US" altLang="ja-JP" sz="2800" b="0" i="0" u="none" strike="noStrike" kern="0" cap="none" spc="0" normalizeH="0" baseline="0" noProof="0" dirty="0" smtClean="0">
                <a:ln>
                  <a:noFill/>
                </a:ln>
                <a:solidFill>
                  <a:schemeClr val="tx1"/>
                </a:solidFill>
                <a:effectLst/>
                <a:uLnTx/>
                <a:uFillTx/>
                <a:latin typeface="ＤＦブラッシュＲＤW12" pitchFamily="49" charset="-128"/>
                <a:ea typeface="ＤＦブラッシュＲＤW12" pitchFamily="49" charset="-128"/>
              </a:rPr>
              <a:t>)</a:t>
            </a:r>
            <a:r>
              <a:rPr kumimoji="1" lang="ja-JP" altLang="en-US" sz="2800" b="0" i="0" u="none" strike="noStrike" kern="0" cap="none" spc="0" normalizeH="0" baseline="0" noProof="0" dirty="0" smtClean="0">
                <a:ln>
                  <a:noFill/>
                </a:ln>
                <a:solidFill>
                  <a:schemeClr val="tx1"/>
                </a:solidFill>
                <a:effectLst/>
                <a:uLnTx/>
                <a:uFillTx/>
                <a:latin typeface="ＤＦブラッシュＲＤW12" pitchFamily="49" charset="-128"/>
                <a:ea typeface="ＤＦブラッシュＲＤW12" pitchFamily="49" charset="-128"/>
              </a:rPr>
              <a:t>が表示されちゃった</a:t>
            </a:r>
            <a:endParaRPr kumimoji="1" lang="en-US" altLang="ja-JP" sz="2800" b="0" i="0" u="none" strike="noStrike" kern="0" cap="none" spc="0" normalizeH="0" baseline="0" noProof="0" dirty="0" smtClean="0">
              <a:ln>
                <a:noFill/>
              </a:ln>
              <a:solidFill>
                <a:schemeClr val="tx1"/>
              </a:solidFill>
              <a:effectLst/>
              <a:uLnTx/>
              <a:uFillTx/>
              <a:latin typeface="ＤＦブラッシュＲＤW12" pitchFamily="49" charset="-128"/>
              <a:ea typeface="ＤＦブラッシュＲＤW12" pitchFamily="49" charset="-128"/>
            </a:endParaRPr>
          </a:p>
          <a:p>
            <a:pPr marL="742950" marR="0" lvl="1" indent="-285750" algn="l" defTabSz="914400" rtl="0" eaLnBrk="1" fontAlgn="base" latinLnBrk="0" hangingPunct="1">
              <a:lnSpc>
                <a:spcPct val="100000"/>
              </a:lnSpc>
              <a:spcBef>
                <a:spcPct val="20000"/>
              </a:spcBef>
              <a:spcAft>
                <a:spcPct val="0"/>
              </a:spcAft>
              <a:buClrTx/>
              <a:buSzTx/>
              <a:buFontTx/>
              <a:buChar char="–"/>
              <a:tabLst/>
              <a:defRPr/>
            </a:pPr>
            <a:endParaRPr kumimoji="1" lang="en-US" altLang="ja-JP" sz="2800" b="0" i="0" u="none" strike="noStrike" kern="0" cap="none" spc="0" normalizeH="0" baseline="0" noProof="0" dirty="0" smtClean="0">
              <a:ln>
                <a:noFill/>
              </a:ln>
              <a:solidFill>
                <a:schemeClr val="tx1"/>
              </a:solidFill>
              <a:effectLst/>
              <a:uLnTx/>
              <a:uFillTx/>
              <a:latin typeface="ＤＦブラッシュＲＤW12" pitchFamily="49" charset="-128"/>
              <a:ea typeface="ＤＦブラッシュＲＤW12" pitchFamily="49" charset="-128"/>
            </a:endParaRPr>
          </a:p>
          <a:p>
            <a:pPr marL="742950" marR="0" lvl="1" indent="-285750" algn="l" defTabSz="914400" rtl="0" eaLnBrk="1" fontAlgn="base" latinLnBrk="0" hangingPunct="1">
              <a:lnSpc>
                <a:spcPct val="100000"/>
              </a:lnSpc>
              <a:spcBef>
                <a:spcPct val="20000"/>
              </a:spcBef>
              <a:spcAft>
                <a:spcPct val="0"/>
              </a:spcAft>
              <a:buClrTx/>
              <a:buSzTx/>
              <a:buFontTx/>
              <a:buChar char="–"/>
              <a:tabLst/>
              <a:defRPr/>
            </a:pPr>
            <a:endParaRPr kumimoji="1" lang="ja-JP" altLang="en-US" sz="2800" b="0" i="0" u="none" strike="noStrike" kern="0" cap="none" spc="0" normalizeH="0" baseline="0" noProof="0" dirty="0">
              <a:ln>
                <a:noFill/>
              </a:ln>
              <a:solidFill>
                <a:schemeClr val="tx1"/>
              </a:solidFill>
              <a:effectLst/>
              <a:uLnTx/>
              <a:uFillTx/>
              <a:latin typeface="ＤＦブラッシュＲＤW12" pitchFamily="49" charset="-128"/>
              <a:ea typeface="ＤＦブラッシュＲＤW12" pitchFamily="49" charset="-128"/>
            </a:endParaRPr>
          </a:p>
        </p:txBody>
      </p:sp>
      <p:sp>
        <p:nvSpPr>
          <p:cNvPr id="5" name="テキスト ボックス 4"/>
          <p:cNvSpPr txBox="1"/>
          <p:nvPr/>
        </p:nvSpPr>
        <p:spPr>
          <a:xfrm>
            <a:off x="1857356" y="2357430"/>
            <a:ext cx="5857916" cy="830997"/>
          </a:xfrm>
          <a:prstGeom prst="rect">
            <a:avLst/>
          </a:prstGeom>
          <a:noFill/>
        </p:spPr>
        <p:txBody>
          <a:bodyPr wrap="square" rtlCol="0">
            <a:spAutoFit/>
          </a:bodyPr>
          <a:lstStyle/>
          <a:p>
            <a:r>
              <a:rPr kumimoji="1" lang="ja-JP" altLang="en-US" sz="4800" dirty="0" err="1" smtClean="0">
                <a:latin typeface="HG創英角ｺﾞｼｯｸUB" pitchFamily="49" charset="-128"/>
                <a:ea typeface="HG創英角ｺﾞｼｯｸUB" pitchFamily="49" charset="-128"/>
              </a:rPr>
              <a:t>でもっっっ・・</a:t>
            </a:r>
            <a:r>
              <a:rPr kumimoji="1" lang="ja-JP" altLang="en-US" sz="4800" dirty="0" smtClean="0">
                <a:latin typeface="HG創英角ｺﾞｼｯｸUB" pitchFamily="49" charset="-128"/>
                <a:ea typeface="HG創英角ｺﾞｼｯｸUB" pitchFamily="49" charset="-128"/>
              </a:rPr>
              <a:t>・・</a:t>
            </a:r>
            <a:endParaRPr kumimoji="1" lang="ja-JP" altLang="en-US" sz="4800" dirty="0">
              <a:latin typeface="HG創英角ｺﾞｼｯｸUB" pitchFamily="49" charset="-128"/>
              <a:ea typeface="HG創英角ｺﾞｼｯｸUB" pitchFamily="49" charset="-128"/>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正方形/長方形 35"/>
          <p:cNvSpPr/>
          <p:nvPr/>
        </p:nvSpPr>
        <p:spPr>
          <a:xfrm>
            <a:off x="6572264" y="1428736"/>
            <a:ext cx="1714512" cy="5000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smtClean="0">
                <a:solidFill>
                  <a:schemeClr val="tx1"/>
                </a:solidFill>
                <a:latin typeface="HG創英角ｺﾞｼｯｸUB" pitchFamily="49" charset="-128"/>
                <a:ea typeface="HG創英角ｺﾞｼｯｸUB" pitchFamily="49" charset="-128"/>
              </a:rPr>
              <a:t>エクスプローラ</a:t>
            </a:r>
            <a:endParaRPr kumimoji="1" lang="ja-JP" altLang="en-US" sz="1200" dirty="0">
              <a:solidFill>
                <a:schemeClr val="tx1"/>
              </a:solidFill>
              <a:latin typeface="HG創英角ｺﾞｼｯｸUB" pitchFamily="49" charset="-128"/>
              <a:ea typeface="HG創英角ｺﾞｼｯｸUB" pitchFamily="49" charset="-128"/>
            </a:endParaRPr>
          </a:p>
        </p:txBody>
      </p:sp>
      <p:sp>
        <p:nvSpPr>
          <p:cNvPr id="35" name="正方形/長方形 34"/>
          <p:cNvSpPr/>
          <p:nvPr/>
        </p:nvSpPr>
        <p:spPr>
          <a:xfrm>
            <a:off x="6429388" y="1857364"/>
            <a:ext cx="1714512" cy="5000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solidFill>
                  <a:schemeClr val="tx1"/>
                </a:solidFill>
                <a:latin typeface="HG創英角ｺﾞｼｯｸUB" pitchFamily="49" charset="-128"/>
                <a:ea typeface="HG創英角ｺﾞｼｯｸUB" pitchFamily="49" charset="-128"/>
              </a:rPr>
              <a:t>タスク</a:t>
            </a:r>
            <a:endParaRPr kumimoji="1" lang="en-US" altLang="ja-JP" sz="1200" dirty="0" smtClean="0">
              <a:solidFill>
                <a:schemeClr val="tx1"/>
              </a:solidFill>
              <a:latin typeface="HG創英角ｺﾞｼｯｸUB" pitchFamily="49" charset="-128"/>
              <a:ea typeface="HG創英角ｺﾞｼｯｸUB" pitchFamily="49" charset="-128"/>
            </a:endParaRPr>
          </a:p>
          <a:p>
            <a:pPr algn="ctr"/>
            <a:r>
              <a:rPr lang="ja-JP" altLang="en-US" sz="1200" dirty="0" smtClean="0">
                <a:solidFill>
                  <a:schemeClr val="tx1"/>
                </a:solidFill>
                <a:latin typeface="HG創英角ｺﾞｼｯｸUB" pitchFamily="49" charset="-128"/>
                <a:ea typeface="HG創英角ｺﾞｼｯｸUB" pitchFamily="49" charset="-128"/>
              </a:rPr>
              <a:t>マネージャ</a:t>
            </a:r>
            <a:endParaRPr kumimoji="1" lang="ja-JP" altLang="en-US" sz="1200" dirty="0">
              <a:solidFill>
                <a:schemeClr val="tx1"/>
              </a:solidFill>
              <a:latin typeface="HG創英角ｺﾞｼｯｸUB" pitchFamily="49" charset="-128"/>
              <a:ea typeface="HG創英角ｺﾞｼｯｸUB" pitchFamily="49" charset="-128"/>
            </a:endParaRPr>
          </a:p>
        </p:txBody>
      </p:sp>
      <p:sp>
        <p:nvSpPr>
          <p:cNvPr id="37" name="正方形/長方形 36"/>
          <p:cNvSpPr/>
          <p:nvPr/>
        </p:nvSpPr>
        <p:spPr>
          <a:xfrm>
            <a:off x="2571736" y="1428736"/>
            <a:ext cx="1714512" cy="5000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200" dirty="0" smtClean="0">
                <a:solidFill>
                  <a:schemeClr val="tx1"/>
                </a:solidFill>
                <a:latin typeface="HG創英角ｺﾞｼｯｸUB" pitchFamily="49" charset="-128"/>
                <a:ea typeface="HG創英角ｺﾞｼｯｸUB" pitchFamily="49" charset="-128"/>
              </a:rPr>
              <a:t>c</a:t>
            </a:r>
            <a:r>
              <a:rPr kumimoji="1" lang="en-US" altLang="ja-JP" sz="1200" dirty="0" smtClean="0">
                <a:solidFill>
                  <a:schemeClr val="tx1"/>
                </a:solidFill>
                <a:latin typeface="HG創英角ｺﾞｼｯｸUB" pitchFamily="49" charset="-128"/>
                <a:ea typeface="HG創英角ｺﾞｼｯｸUB" pitchFamily="49" charset="-128"/>
              </a:rPr>
              <a:t>srss.exe</a:t>
            </a:r>
            <a:endParaRPr kumimoji="1" lang="ja-JP" altLang="en-US" sz="1200" dirty="0">
              <a:solidFill>
                <a:schemeClr val="tx1"/>
              </a:solidFill>
              <a:latin typeface="HG創英角ｺﾞｼｯｸUB" pitchFamily="49" charset="-128"/>
              <a:ea typeface="HG創英角ｺﾞｼｯｸUB" pitchFamily="49" charset="-128"/>
            </a:endParaRPr>
          </a:p>
        </p:txBody>
      </p:sp>
      <p:sp>
        <p:nvSpPr>
          <p:cNvPr id="2" name="タイトル 1"/>
          <p:cNvSpPr>
            <a:spLocks noGrp="1"/>
          </p:cNvSpPr>
          <p:nvPr>
            <p:ph type="title"/>
          </p:nvPr>
        </p:nvSpPr>
        <p:spPr/>
        <p:txBody>
          <a:bodyPr/>
          <a:lstStyle/>
          <a:p>
            <a:r>
              <a:rPr kumimoji="1" lang="en-US" altLang="ja-JP" dirty="0" smtClean="0"/>
              <a:t>Windows</a:t>
            </a:r>
            <a:r>
              <a:rPr kumimoji="1" lang="ja-JP" altLang="en-US" dirty="0" smtClean="0"/>
              <a:t>アーキテクチャの概要</a:t>
            </a:r>
            <a:endParaRPr kumimoji="1" lang="ja-JP" altLang="en-US" dirty="0"/>
          </a:p>
        </p:txBody>
      </p:sp>
      <p:cxnSp>
        <p:nvCxnSpPr>
          <p:cNvPr id="5" name="直線コネクタ 4"/>
          <p:cNvCxnSpPr/>
          <p:nvPr/>
        </p:nvCxnSpPr>
        <p:spPr>
          <a:xfrm>
            <a:off x="1000100" y="3345420"/>
            <a:ext cx="7572428" cy="12142"/>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テキスト ボックス 6"/>
          <p:cNvSpPr txBox="1"/>
          <p:nvPr/>
        </p:nvSpPr>
        <p:spPr>
          <a:xfrm>
            <a:off x="357158" y="2904650"/>
            <a:ext cx="1785950" cy="369332"/>
          </a:xfrm>
          <a:prstGeom prst="rect">
            <a:avLst/>
          </a:prstGeom>
          <a:noFill/>
        </p:spPr>
        <p:txBody>
          <a:bodyPr wrap="square" rtlCol="0">
            <a:spAutoFit/>
          </a:bodyPr>
          <a:lstStyle/>
          <a:p>
            <a:r>
              <a:rPr kumimoji="1" lang="ja-JP" altLang="en-US" dirty="0" smtClean="0">
                <a:latin typeface="HG創英角ｺﾞｼｯｸUB" pitchFamily="49" charset="-128"/>
                <a:ea typeface="HG創英角ｺﾞｼｯｸUB" pitchFamily="49" charset="-128"/>
              </a:rPr>
              <a:t>ユーザーモード</a:t>
            </a:r>
            <a:endParaRPr kumimoji="1" lang="ja-JP" altLang="en-US" dirty="0">
              <a:latin typeface="HG創英角ｺﾞｼｯｸUB" pitchFamily="49" charset="-128"/>
              <a:ea typeface="HG創英角ｺﾞｼｯｸUB" pitchFamily="49" charset="-128"/>
            </a:endParaRPr>
          </a:p>
        </p:txBody>
      </p:sp>
      <p:sp>
        <p:nvSpPr>
          <p:cNvPr id="8" name="テキスト ボックス 7"/>
          <p:cNvSpPr txBox="1"/>
          <p:nvPr/>
        </p:nvSpPr>
        <p:spPr>
          <a:xfrm>
            <a:off x="357158" y="3416858"/>
            <a:ext cx="1785950" cy="369332"/>
          </a:xfrm>
          <a:prstGeom prst="rect">
            <a:avLst/>
          </a:prstGeom>
          <a:noFill/>
        </p:spPr>
        <p:txBody>
          <a:bodyPr wrap="square" rtlCol="0">
            <a:spAutoFit/>
          </a:bodyPr>
          <a:lstStyle/>
          <a:p>
            <a:r>
              <a:rPr lang="ja-JP" altLang="en-US" dirty="0" smtClean="0">
                <a:latin typeface="HG創英角ｺﾞｼｯｸUB" pitchFamily="49" charset="-128"/>
                <a:ea typeface="HG創英角ｺﾞｼｯｸUB" pitchFamily="49" charset="-128"/>
              </a:rPr>
              <a:t>カーネル</a:t>
            </a:r>
            <a:r>
              <a:rPr kumimoji="1" lang="ja-JP" altLang="en-US" dirty="0" smtClean="0">
                <a:latin typeface="HG創英角ｺﾞｼｯｸUB" pitchFamily="49" charset="-128"/>
                <a:ea typeface="HG創英角ｺﾞｼｯｸUB" pitchFamily="49" charset="-128"/>
              </a:rPr>
              <a:t>モード</a:t>
            </a:r>
            <a:endParaRPr kumimoji="1" lang="ja-JP" altLang="en-US" dirty="0">
              <a:latin typeface="HG創英角ｺﾞｼｯｸUB" pitchFamily="49" charset="-128"/>
              <a:ea typeface="HG創英角ｺﾞｼｯｸUB" pitchFamily="49" charset="-128"/>
            </a:endParaRPr>
          </a:p>
        </p:txBody>
      </p:sp>
      <p:sp>
        <p:nvSpPr>
          <p:cNvPr id="10" name="正方形/長方形 9"/>
          <p:cNvSpPr/>
          <p:nvPr/>
        </p:nvSpPr>
        <p:spPr>
          <a:xfrm>
            <a:off x="2285984" y="3488296"/>
            <a:ext cx="6000792"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latin typeface="HG創英角ｺﾞｼｯｸUB" pitchFamily="49" charset="-128"/>
                <a:ea typeface="HG創英角ｺﾞｼｯｸUB" pitchFamily="49" charset="-128"/>
              </a:rPr>
              <a:t>システムサービスディスパッチャ</a:t>
            </a:r>
            <a:endParaRPr kumimoji="1" lang="ja-JP" altLang="en-US" dirty="0">
              <a:solidFill>
                <a:schemeClr val="tx1"/>
              </a:solidFill>
              <a:latin typeface="HG創英角ｺﾞｼｯｸUB" pitchFamily="49" charset="-128"/>
              <a:ea typeface="HG創英角ｺﾞｼｯｸUB" pitchFamily="49" charset="-128"/>
            </a:endParaRPr>
          </a:p>
        </p:txBody>
      </p:sp>
      <p:sp>
        <p:nvSpPr>
          <p:cNvPr id="11" name="正方形/長方形 10"/>
          <p:cNvSpPr/>
          <p:nvPr/>
        </p:nvSpPr>
        <p:spPr>
          <a:xfrm>
            <a:off x="6929454" y="3860246"/>
            <a:ext cx="1357322" cy="7022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smtClean="0">
                <a:solidFill>
                  <a:schemeClr val="tx1"/>
                </a:solidFill>
                <a:latin typeface="HG創英角ｺﾞｼｯｸUB" pitchFamily="49" charset="-128"/>
                <a:ea typeface="HG創英角ｺﾞｼｯｸUB" pitchFamily="49" charset="-128"/>
              </a:rPr>
              <a:t>Windows, </a:t>
            </a:r>
          </a:p>
          <a:p>
            <a:pPr algn="ctr"/>
            <a:r>
              <a:rPr lang="en-US" altLang="ja-JP" sz="1400" dirty="0" smtClean="0">
                <a:solidFill>
                  <a:schemeClr val="tx1"/>
                </a:solidFill>
                <a:latin typeface="HG創英角ｺﾞｼｯｸUB" pitchFamily="49" charset="-128"/>
                <a:ea typeface="HG創英角ｺﾞｼｯｸUB" pitchFamily="49" charset="-128"/>
              </a:rPr>
              <a:t>User, </a:t>
            </a:r>
          </a:p>
          <a:p>
            <a:pPr algn="ctr"/>
            <a:r>
              <a:rPr lang="en-US" altLang="ja-JP" sz="1400" dirty="0" smtClean="0">
                <a:solidFill>
                  <a:schemeClr val="tx1"/>
                </a:solidFill>
                <a:latin typeface="HG創英角ｺﾞｼｯｸUB" pitchFamily="49" charset="-128"/>
                <a:ea typeface="HG創英角ｺﾞｼｯｸUB" pitchFamily="49" charset="-128"/>
              </a:rPr>
              <a:t>GDI</a:t>
            </a:r>
            <a:endParaRPr kumimoji="1" lang="ja-JP" altLang="en-US" sz="1400" dirty="0">
              <a:solidFill>
                <a:schemeClr val="tx1"/>
              </a:solidFill>
              <a:latin typeface="HG創英角ｺﾞｼｯｸUB" pitchFamily="49" charset="-128"/>
              <a:ea typeface="HG創英角ｺﾞｼｯｸUB" pitchFamily="49" charset="-128"/>
            </a:endParaRPr>
          </a:p>
        </p:txBody>
      </p:sp>
      <p:sp>
        <p:nvSpPr>
          <p:cNvPr id="12" name="正方形/長方形 11"/>
          <p:cNvSpPr/>
          <p:nvPr/>
        </p:nvSpPr>
        <p:spPr>
          <a:xfrm>
            <a:off x="6929454" y="4562484"/>
            <a:ext cx="1357322" cy="5095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solidFill>
                  <a:schemeClr val="tx1"/>
                </a:solidFill>
                <a:latin typeface="HG創英角ｺﾞｼｯｸUB" pitchFamily="49" charset="-128"/>
                <a:ea typeface="HG創英角ｺﾞｼｯｸUB" pitchFamily="49" charset="-128"/>
              </a:rPr>
              <a:t>グラフィックス</a:t>
            </a:r>
            <a:endParaRPr kumimoji="1" lang="en-US" altLang="ja-JP" sz="1200" dirty="0" smtClean="0">
              <a:solidFill>
                <a:schemeClr val="tx1"/>
              </a:solidFill>
              <a:latin typeface="HG創英角ｺﾞｼｯｸUB" pitchFamily="49" charset="-128"/>
              <a:ea typeface="HG創英角ｺﾞｼｯｸUB" pitchFamily="49" charset="-128"/>
            </a:endParaRPr>
          </a:p>
          <a:p>
            <a:pPr algn="ctr"/>
            <a:r>
              <a:rPr kumimoji="1" lang="ja-JP" altLang="en-US" sz="1200" dirty="0" smtClean="0">
                <a:solidFill>
                  <a:schemeClr val="tx1"/>
                </a:solidFill>
                <a:latin typeface="HG創英角ｺﾞｼｯｸUB" pitchFamily="49" charset="-128"/>
                <a:ea typeface="HG創英角ｺﾞｼｯｸUB" pitchFamily="49" charset="-128"/>
              </a:rPr>
              <a:t>ドライバ</a:t>
            </a:r>
            <a:endParaRPr kumimoji="1" lang="ja-JP" altLang="en-US" sz="1200" dirty="0">
              <a:solidFill>
                <a:schemeClr val="tx1"/>
              </a:solidFill>
              <a:latin typeface="HG創英角ｺﾞｼｯｸUB" pitchFamily="49" charset="-128"/>
              <a:ea typeface="HG創英角ｺﾞｼｯｸUB" pitchFamily="49" charset="-128"/>
            </a:endParaRPr>
          </a:p>
        </p:txBody>
      </p:sp>
      <p:sp>
        <p:nvSpPr>
          <p:cNvPr id="13" name="正方形/長方形 12"/>
          <p:cNvSpPr/>
          <p:nvPr/>
        </p:nvSpPr>
        <p:spPr>
          <a:xfrm>
            <a:off x="2285984" y="3860246"/>
            <a:ext cx="4643470" cy="8451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a:r>
              <a:rPr kumimoji="1" lang="ja-JP" altLang="en-US" dirty="0" smtClean="0">
                <a:solidFill>
                  <a:schemeClr val="tx1"/>
                </a:solidFill>
                <a:latin typeface="HG創英角ｺﾞｼｯｸUB" pitchFamily="49" charset="-128"/>
                <a:ea typeface="HG創英角ｺﾞｼｯｸUB" pitchFamily="49" charset="-128"/>
              </a:rPr>
              <a:t>各種マネージャ</a:t>
            </a:r>
            <a:r>
              <a:rPr kumimoji="1" lang="en-US" altLang="ja-JP" dirty="0" smtClean="0">
                <a:solidFill>
                  <a:schemeClr val="tx1"/>
                </a:solidFill>
                <a:latin typeface="HG創英角ｺﾞｼｯｸUB" pitchFamily="49" charset="-128"/>
                <a:ea typeface="HG創英角ｺﾞｼｯｸUB" pitchFamily="49" charset="-128"/>
              </a:rPr>
              <a:t>(※I/O</a:t>
            </a:r>
            <a:r>
              <a:rPr kumimoji="1" lang="ja-JP" altLang="en-US" dirty="0" smtClean="0">
                <a:solidFill>
                  <a:schemeClr val="tx1"/>
                </a:solidFill>
                <a:latin typeface="HG創英角ｺﾞｼｯｸUB" pitchFamily="49" charset="-128"/>
                <a:ea typeface="HG創英角ｺﾞｼｯｸUB" pitchFamily="49" charset="-128"/>
              </a:rPr>
              <a:t>マネージャ</a:t>
            </a:r>
            <a:r>
              <a:rPr kumimoji="1" lang="en-US" altLang="ja-JP" dirty="0" smtClean="0">
                <a:solidFill>
                  <a:schemeClr val="tx1"/>
                </a:solidFill>
                <a:latin typeface="HG創英角ｺﾞｼｯｸUB" pitchFamily="49" charset="-128"/>
                <a:ea typeface="HG創英角ｺﾞｼｯｸUB" pitchFamily="49" charset="-128"/>
              </a:rPr>
              <a:t>)</a:t>
            </a:r>
            <a:endParaRPr kumimoji="1" lang="ja-JP" altLang="en-US" dirty="0">
              <a:solidFill>
                <a:schemeClr val="tx1"/>
              </a:solidFill>
              <a:latin typeface="HG創英角ｺﾞｼｯｸUB" pitchFamily="49" charset="-128"/>
              <a:ea typeface="HG創英角ｺﾞｼｯｸUB" pitchFamily="49" charset="-128"/>
            </a:endParaRPr>
          </a:p>
        </p:txBody>
      </p:sp>
      <p:sp>
        <p:nvSpPr>
          <p:cNvPr id="14" name="正方形/長方形 13"/>
          <p:cNvSpPr/>
          <p:nvPr/>
        </p:nvSpPr>
        <p:spPr>
          <a:xfrm>
            <a:off x="2285984" y="4298399"/>
            <a:ext cx="1714512" cy="7736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solidFill>
                  <a:schemeClr val="tx1"/>
                </a:solidFill>
                <a:latin typeface="HG創英角ｺﾞｼｯｸUB" pitchFamily="49" charset="-128"/>
                <a:ea typeface="HG創英角ｺﾞｼｯｸUB" pitchFamily="49" charset="-128"/>
              </a:rPr>
              <a:t>デバイス・ドライバ</a:t>
            </a:r>
            <a:r>
              <a:rPr kumimoji="1" lang="en-US" altLang="ja-JP" sz="1200" dirty="0" smtClean="0">
                <a:solidFill>
                  <a:schemeClr val="tx1"/>
                </a:solidFill>
                <a:latin typeface="HG創英角ｺﾞｼｯｸUB" pitchFamily="49" charset="-128"/>
                <a:ea typeface="HG創英角ｺﾞｼｯｸUB" pitchFamily="49" charset="-128"/>
              </a:rPr>
              <a:t>, </a:t>
            </a:r>
          </a:p>
          <a:p>
            <a:pPr algn="ctr"/>
            <a:r>
              <a:rPr kumimoji="1" lang="ja-JP" altLang="en-US" sz="1200" dirty="0" smtClean="0">
                <a:solidFill>
                  <a:schemeClr val="tx1"/>
                </a:solidFill>
                <a:latin typeface="HG創英角ｺﾞｼｯｸUB" pitchFamily="49" charset="-128"/>
                <a:ea typeface="HG創英角ｺﾞｼｯｸUB" pitchFamily="49" charset="-128"/>
              </a:rPr>
              <a:t>ファイル・システム・ドライバ</a:t>
            </a:r>
            <a:endParaRPr kumimoji="1" lang="ja-JP" altLang="en-US" sz="1200" dirty="0">
              <a:solidFill>
                <a:schemeClr val="tx1"/>
              </a:solidFill>
              <a:latin typeface="HG創英角ｺﾞｼｯｸUB" pitchFamily="49" charset="-128"/>
              <a:ea typeface="HG創英角ｺﾞｼｯｸUB" pitchFamily="49" charset="-128"/>
            </a:endParaRPr>
          </a:p>
        </p:txBody>
      </p:sp>
      <p:sp>
        <p:nvSpPr>
          <p:cNvPr id="15" name="正方形/長方形 14"/>
          <p:cNvSpPr/>
          <p:nvPr/>
        </p:nvSpPr>
        <p:spPr>
          <a:xfrm>
            <a:off x="4000496" y="4705359"/>
            <a:ext cx="2928958" cy="3571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schemeClr val="tx1"/>
                </a:solidFill>
                <a:latin typeface="HG創英角ｺﾞｼｯｸUB" pitchFamily="49" charset="-128"/>
                <a:ea typeface="HG創英角ｺﾞｼｯｸUB" pitchFamily="49" charset="-128"/>
              </a:rPr>
              <a:t>カーネル</a:t>
            </a:r>
            <a:endParaRPr kumimoji="1" lang="ja-JP" altLang="en-US" dirty="0">
              <a:solidFill>
                <a:schemeClr val="tx1"/>
              </a:solidFill>
              <a:latin typeface="HG創英角ｺﾞｼｯｸUB" pitchFamily="49" charset="-128"/>
              <a:ea typeface="HG創英角ｺﾞｼｯｸUB" pitchFamily="49" charset="-128"/>
            </a:endParaRPr>
          </a:p>
        </p:txBody>
      </p:sp>
      <p:sp>
        <p:nvSpPr>
          <p:cNvPr id="16" name="正方形/長方形 15"/>
          <p:cNvSpPr/>
          <p:nvPr/>
        </p:nvSpPr>
        <p:spPr>
          <a:xfrm>
            <a:off x="2285984" y="5072074"/>
            <a:ext cx="6000792" cy="3571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solidFill>
                  <a:schemeClr val="tx1"/>
                </a:solidFill>
                <a:latin typeface="HG創英角ｺﾞｼｯｸUB" pitchFamily="49" charset="-128"/>
                <a:ea typeface="HG創英角ｺﾞｼｯｸUB" pitchFamily="49" charset="-128"/>
              </a:rPr>
              <a:t>HAL (</a:t>
            </a:r>
            <a:r>
              <a:rPr kumimoji="1" lang="ja-JP" altLang="en-US" dirty="0" smtClean="0">
                <a:solidFill>
                  <a:schemeClr val="tx1"/>
                </a:solidFill>
                <a:latin typeface="HG創英角ｺﾞｼｯｸUB" pitchFamily="49" charset="-128"/>
                <a:ea typeface="HG創英角ｺﾞｼｯｸUB" pitchFamily="49" charset="-128"/>
              </a:rPr>
              <a:t>ハードウェア抽象化レイヤ</a:t>
            </a:r>
            <a:r>
              <a:rPr kumimoji="1" lang="en-US" altLang="ja-JP" dirty="0" smtClean="0">
                <a:solidFill>
                  <a:schemeClr val="tx1"/>
                </a:solidFill>
                <a:latin typeface="HG創英角ｺﾞｼｯｸUB" pitchFamily="49" charset="-128"/>
                <a:ea typeface="HG創英角ｺﾞｼｯｸUB" pitchFamily="49" charset="-128"/>
              </a:rPr>
              <a:t>)</a:t>
            </a:r>
            <a:endParaRPr kumimoji="1" lang="ja-JP" altLang="en-US" dirty="0">
              <a:solidFill>
                <a:schemeClr val="tx1"/>
              </a:solidFill>
              <a:latin typeface="HG創英角ｺﾞｼｯｸUB" pitchFamily="49" charset="-128"/>
              <a:ea typeface="HG創英角ｺﾞｼｯｸUB" pitchFamily="49" charset="-128"/>
            </a:endParaRPr>
          </a:p>
        </p:txBody>
      </p:sp>
      <p:sp>
        <p:nvSpPr>
          <p:cNvPr id="17" name="正方形/長方形 16"/>
          <p:cNvSpPr/>
          <p:nvPr/>
        </p:nvSpPr>
        <p:spPr>
          <a:xfrm>
            <a:off x="2285984" y="5643578"/>
            <a:ext cx="6000792" cy="3571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latin typeface="HG創英角ｺﾞｼｯｸUB" pitchFamily="49" charset="-128"/>
                <a:ea typeface="HG創英角ｺﾞｼｯｸUB" pitchFamily="49" charset="-128"/>
              </a:rPr>
              <a:t>ハードウェア</a:t>
            </a:r>
            <a:endParaRPr kumimoji="1" lang="ja-JP" altLang="en-US" dirty="0">
              <a:solidFill>
                <a:schemeClr val="tx1"/>
              </a:solidFill>
              <a:latin typeface="HG創英角ｺﾞｼｯｸUB" pitchFamily="49" charset="-128"/>
              <a:ea typeface="HG創英角ｺﾞｼｯｸUB" pitchFamily="49" charset="-128"/>
            </a:endParaRPr>
          </a:p>
        </p:txBody>
      </p:sp>
      <p:sp>
        <p:nvSpPr>
          <p:cNvPr id="18" name="正方形/長方形 17"/>
          <p:cNvSpPr/>
          <p:nvPr/>
        </p:nvSpPr>
        <p:spPr>
          <a:xfrm>
            <a:off x="2285984" y="2857496"/>
            <a:ext cx="6000792" cy="3571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solidFill>
                  <a:schemeClr val="tx1"/>
                </a:solidFill>
                <a:latin typeface="HG創英角ｺﾞｼｯｸUB" pitchFamily="49" charset="-128"/>
                <a:ea typeface="HG創英角ｺﾞｼｯｸUB" pitchFamily="49" charset="-128"/>
              </a:rPr>
              <a:t>Windows</a:t>
            </a:r>
            <a:r>
              <a:rPr kumimoji="1" lang="ja-JP" altLang="en-US" dirty="0" smtClean="0">
                <a:solidFill>
                  <a:schemeClr val="tx1"/>
                </a:solidFill>
                <a:latin typeface="HG創英角ｺﾞｼｯｸUB" pitchFamily="49" charset="-128"/>
                <a:ea typeface="HG創英角ｺﾞｼｯｸUB" pitchFamily="49" charset="-128"/>
              </a:rPr>
              <a:t>サブシステム</a:t>
            </a:r>
            <a:endParaRPr kumimoji="1" lang="ja-JP" altLang="en-US" dirty="0">
              <a:solidFill>
                <a:schemeClr val="tx1"/>
              </a:solidFill>
              <a:latin typeface="HG創英角ｺﾞｼｯｸUB" pitchFamily="49" charset="-128"/>
              <a:ea typeface="HG創英角ｺﾞｼｯｸUB" pitchFamily="49" charset="-128"/>
            </a:endParaRPr>
          </a:p>
        </p:txBody>
      </p:sp>
      <p:sp>
        <p:nvSpPr>
          <p:cNvPr id="33" name="正方形/長方形 32"/>
          <p:cNvSpPr/>
          <p:nvPr/>
        </p:nvSpPr>
        <p:spPr>
          <a:xfrm>
            <a:off x="2428860" y="1857364"/>
            <a:ext cx="1714512" cy="5000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smtClean="0">
                <a:solidFill>
                  <a:schemeClr val="tx1"/>
                </a:solidFill>
                <a:latin typeface="HG創英角ｺﾞｼｯｸUB" pitchFamily="49" charset="-128"/>
                <a:ea typeface="HG創英角ｺﾞｼｯｸUB" pitchFamily="49" charset="-128"/>
              </a:rPr>
              <a:t>Winlogon.exe</a:t>
            </a:r>
            <a:endParaRPr kumimoji="1" lang="ja-JP" altLang="en-US" sz="1200" dirty="0">
              <a:solidFill>
                <a:schemeClr val="tx1"/>
              </a:solidFill>
              <a:latin typeface="HG創英角ｺﾞｼｯｸUB" pitchFamily="49" charset="-128"/>
              <a:ea typeface="HG創英角ｺﾞｼｯｸUB" pitchFamily="49" charset="-128"/>
            </a:endParaRPr>
          </a:p>
        </p:txBody>
      </p:sp>
      <p:sp>
        <p:nvSpPr>
          <p:cNvPr id="34" name="正方形/長方形 33"/>
          <p:cNvSpPr/>
          <p:nvPr/>
        </p:nvSpPr>
        <p:spPr>
          <a:xfrm>
            <a:off x="6286512" y="2285992"/>
            <a:ext cx="1714512" cy="5000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solidFill>
                  <a:schemeClr val="tx1"/>
                </a:solidFill>
                <a:latin typeface="HG創英角ｺﾞｼｯｸUB" pitchFamily="49" charset="-128"/>
                <a:ea typeface="HG創英角ｺﾞｼｯｸUB" pitchFamily="49" charset="-128"/>
              </a:rPr>
              <a:t>ユーザー</a:t>
            </a:r>
            <a:endParaRPr kumimoji="1" lang="en-US" altLang="ja-JP" sz="1200" dirty="0" smtClean="0">
              <a:solidFill>
                <a:schemeClr val="tx1"/>
              </a:solidFill>
              <a:latin typeface="HG創英角ｺﾞｼｯｸUB" pitchFamily="49" charset="-128"/>
              <a:ea typeface="HG創英角ｺﾞｼｯｸUB" pitchFamily="49" charset="-128"/>
            </a:endParaRPr>
          </a:p>
          <a:p>
            <a:pPr algn="ctr"/>
            <a:r>
              <a:rPr lang="ja-JP" altLang="en-US" sz="1200" dirty="0" smtClean="0">
                <a:solidFill>
                  <a:schemeClr val="tx1"/>
                </a:solidFill>
                <a:latin typeface="HG創英角ｺﾞｼｯｸUB" pitchFamily="49" charset="-128"/>
                <a:ea typeface="HG創英角ｺﾞｼｯｸUB" pitchFamily="49" charset="-128"/>
              </a:rPr>
              <a:t>アプリケーション</a:t>
            </a:r>
            <a:endParaRPr kumimoji="1" lang="ja-JP" altLang="en-US" sz="1200" dirty="0">
              <a:solidFill>
                <a:schemeClr val="tx1"/>
              </a:solidFill>
              <a:latin typeface="HG創英角ｺﾞｼｯｸUB" pitchFamily="49" charset="-128"/>
              <a:ea typeface="HG創英角ｺﾞｼｯｸUB" pitchFamily="49" charset="-128"/>
            </a:endParaRPr>
          </a:p>
        </p:txBody>
      </p:sp>
      <p:sp>
        <p:nvSpPr>
          <p:cNvPr id="31" name="正方形/長方形 30"/>
          <p:cNvSpPr/>
          <p:nvPr/>
        </p:nvSpPr>
        <p:spPr>
          <a:xfrm>
            <a:off x="2285984" y="2285992"/>
            <a:ext cx="1714512" cy="5000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solidFill>
                  <a:schemeClr val="tx1"/>
                </a:solidFill>
                <a:latin typeface="HG創英角ｺﾞｼｯｸUB" pitchFamily="49" charset="-128"/>
                <a:ea typeface="HG創英角ｺﾞｼｯｸUB" pitchFamily="49" charset="-128"/>
              </a:rPr>
              <a:t>セッション</a:t>
            </a:r>
            <a:endParaRPr kumimoji="1" lang="en-US" altLang="ja-JP" sz="1200" dirty="0" smtClean="0">
              <a:solidFill>
                <a:schemeClr val="tx1"/>
              </a:solidFill>
              <a:latin typeface="HG創英角ｺﾞｼｯｸUB" pitchFamily="49" charset="-128"/>
              <a:ea typeface="HG創英角ｺﾞｼｯｸUB" pitchFamily="49" charset="-128"/>
            </a:endParaRPr>
          </a:p>
          <a:p>
            <a:pPr algn="ctr"/>
            <a:r>
              <a:rPr lang="ja-JP" altLang="en-US" sz="1200" dirty="0" smtClean="0">
                <a:solidFill>
                  <a:schemeClr val="tx1"/>
                </a:solidFill>
                <a:latin typeface="HG創英角ｺﾞｼｯｸUB" pitchFamily="49" charset="-128"/>
                <a:ea typeface="HG創英角ｺﾞｼｯｸUB" pitchFamily="49" charset="-128"/>
              </a:rPr>
              <a:t>マネージャ</a:t>
            </a:r>
            <a:endParaRPr kumimoji="1" lang="ja-JP" altLang="en-US" sz="1200" dirty="0">
              <a:solidFill>
                <a:schemeClr val="tx1"/>
              </a:solidFill>
              <a:latin typeface="HG創英角ｺﾞｼｯｸUB" pitchFamily="49" charset="-128"/>
              <a:ea typeface="HG創英角ｺﾞｼｯｸUB" pitchFamily="49" charset="-128"/>
            </a:endParaRPr>
          </a:p>
        </p:txBody>
      </p:sp>
      <p:sp>
        <p:nvSpPr>
          <p:cNvPr id="38" name="正方形/長方形 37"/>
          <p:cNvSpPr/>
          <p:nvPr/>
        </p:nvSpPr>
        <p:spPr>
          <a:xfrm>
            <a:off x="4572000" y="1428736"/>
            <a:ext cx="1714512" cy="5000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solidFill>
                  <a:schemeClr val="tx1"/>
                </a:solidFill>
                <a:latin typeface="HG創英角ｺﾞｼｯｸUB" pitchFamily="49" charset="-128"/>
                <a:ea typeface="HG創英角ｺﾞｼｯｸUB" pitchFamily="49" charset="-128"/>
              </a:rPr>
              <a:t>イベントログ</a:t>
            </a:r>
            <a:endParaRPr kumimoji="1" lang="en-US" altLang="ja-JP" sz="1200" dirty="0" smtClean="0">
              <a:solidFill>
                <a:schemeClr val="tx1"/>
              </a:solidFill>
              <a:latin typeface="HG創英角ｺﾞｼｯｸUB" pitchFamily="49" charset="-128"/>
              <a:ea typeface="HG創英角ｺﾞｼｯｸUB" pitchFamily="49" charset="-128"/>
            </a:endParaRPr>
          </a:p>
        </p:txBody>
      </p:sp>
      <p:sp>
        <p:nvSpPr>
          <p:cNvPr id="39" name="正方形/長方形 38"/>
          <p:cNvSpPr/>
          <p:nvPr/>
        </p:nvSpPr>
        <p:spPr>
          <a:xfrm>
            <a:off x="4429124" y="1857364"/>
            <a:ext cx="1714512" cy="5000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solidFill>
                  <a:schemeClr val="tx1"/>
                </a:solidFill>
                <a:latin typeface="HG創英角ｺﾞｼｯｸUB" pitchFamily="49" charset="-128"/>
                <a:ea typeface="HG創英角ｺﾞｼｯｸUB" pitchFamily="49" charset="-128"/>
              </a:rPr>
              <a:t>印刷スプーラ</a:t>
            </a:r>
            <a:endParaRPr kumimoji="1" lang="ja-JP" altLang="en-US" sz="1200" dirty="0">
              <a:solidFill>
                <a:schemeClr val="tx1"/>
              </a:solidFill>
              <a:latin typeface="HG創英角ｺﾞｼｯｸUB" pitchFamily="49" charset="-128"/>
              <a:ea typeface="HG創英角ｺﾞｼｯｸUB" pitchFamily="49" charset="-128"/>
            </a:endParaRPr>
          </a:p>
        </p:txBody>
      </p:sp>
      <p:sp>
        <p:nvSpPr>
          <p:cNvPr id="40" name="正方形/長方形 39"/>
          <p:cNvSpPr/>
          <p:nvPr/>
        </p:nvSpPr>
        <p:spPr>
          <a:xfrm>
            <a:off x="4286248" y="2285992"/>
            <a:ext cx="1714512" cy="5000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smtClean="0">
                <a:solidFill>
                  <a:schemeClr val="tx1"/>
                </a:solidFill>
                <a:latin typeface="HG創英角ｺﾞｼｯｸUB" pitchFamily="49" charset="-128"/>
                <a:ea typeface="HG創英角ｺﾞｼｯｸUB" pitchFamily="49" charset="-128"/>
              </a:rPr>
              <a:t>WMI</a:t>
            </a:r>
            <a:r>
              <a:rPr kumimoji="1" lang="ja-JP" altLang="en-US" sz="1200" dirty="0" smtClean="0">
                <a:solidFill>
                  <a:schemeClr val="tx1"/>
                </a:solidFill>
                <a:latin typeface="HG創英角ｺﾞｼｯｸUB" pitchFamily="49" charset="-128"/>
                <a:ea typeface="HG創英角ｺﾞｼｯｸUB" pitchFamily="49" charset="-128"/>
              </a:rPr>
              <a:t>サービス</a:t>
            </a:r>
            <a:endParaRPr kumimoji="1" lang="ja-JP" altLang="en-US" sz="1200" dirty="0">
              <a:solidFill>
                <a:schemeClr val="tx1"/>
              </a:solidFill>
              <a:latin typeface="HG創英角ｺﾞｼｯｸUB" pitchFamily="49" charset="-128"/>
              <a:ea typeface="HG創英角ｺﾞｼｯｸUB" pitchFamily="49" charset="-128"/>
            </a:endParaRPr>
          </a:p>
        </p:txBody>
      </p:sp>
      <p:sp>
        <p:nvSpPr>
          <p:cNvPr id="41" name="テキスト ボックス 40"/>
          <p:cNvSpPr txBox="1"/>
          <p:nvPr/>
        </p:nvSpPr>
        <p:spPr>
          <a:xfrm>
            <a:off x="2285984" y="1071546"/>
            <a:ext cx="2000264" cy="338554"/>
          </a:xfrm>
          <a:prstGeom prst="rect">
            <a:avLst/>
          </a:prstGeom>
          <a:noFill/>
        </p:spPr>
        <p:txBody>
          <a:bodyPr wrap="square" rtlCol="0">
            <a:spAutoFit/>
          </a:bodyPr>
          <a:lstStyle/>
          <a:p>
            <a:pPr algn="ctr"/>
            <a:r>
              <a:rPr kumimoji="1" lang="ja-JP" altLang="en-US" sz="1600" dirty="0" smtClean="0">
                <a:latin typeface="HG創英角ｺﾞｼｯｸUB" pitchFamily="49" charset="-128"/>
                <a:ea typeface="HG創英角ｺﾞｼｯｸUB" pitchFamily="49" charset="-128"/>
              </a:rPr>
              <a:t>システムプロセス</a:t>
            </a:r>
            <a:endParaRPr kumimoji="1" lang="ja-JP" altLang="en-US" sz="1600" dirty="0">
              <a:latin typeface="HG創英角ｺﾞｼｯｸUB" pitchFamily="49" charset="-128"/>
              <a:ea typeface="HG創英角ｺﾞｼｯｸUB" pitchFamily="49" charset="-128"/>
            </a:endParaRPr>
          </a:p>
        </p:txBody>
      </p:sp>
      <p:sp>
        <p:nvSpPr>
          <p:cNvPr id="42" name="テキスト ボックス 41"/>
          <p:cNvSpPr txBox="1"/>
          <p:nvPr/>
        </p:nvSpPr>
        <p:spPr>
          <a:xfrm>
            <a:off x="4286248" y="1071546"/>
            <a:ext cx="2000264" cy="338554"/>
          </a:xfrm>
          <a:prstGeom prst="rect">
            <a:avLst/>
          </a:prstGeom>
          <a:noFill/>
        </p:spPr>
        <p:txBody>
          <a:bodyPr wrap="square" rtlCol="0">
            <a:spAutoFit/>
          </a:bodyPr>
          <a:lstStyle/>
          <a:p>
            <a:pPr algn="ctr"/>
            <a:r>
              <a:rPr kumimoji="1" lang="ja-JP" altLang="en-US" sz="1600" dirty="0" smtClean="0">
                <a:latin typeface="HG創英角ｺﾞｼｯｸUB" pitchFamily="49" charset="-128"/>
                <a:ea typeface="HG創英角ｺﾞｼｯｸUB" pitchFamily="49" charset="-128"/>
              </a:rPr>
              <a:t>サービス</a:t>
            </a:r>
            <a:endParaRPr kumimoji="1" lang="ja-JP" altLang="en-US" sz="1600" dirty="0">
              <a:latin typeface="HG創英角ｺﾞｼｯｸUB" pitchFamily="49" charset="-128"/>
              <a:ea typeface="HG創英角ｺﾞｼｯｸUB" pitchFamily="49" charset="-128"/>
            </a:endParaRPr>
          </a:p>
        </p:txBody>
      </p:sp>
      <p:sp>
        <p:nvSpPr>
          <p:cNvPr id="43" name="テキスト ボックス 42"/>
          <p:cNvSpPr txBox="1"/>
          <p:nvPr/>
        </p:nvSpPr>
        <p:spPr>
          <a:xfrm>
            <a:off x="6286512" y="1071546"/>
            <a:ext cx="2000264" cy="338554"/>
          </a:xfrm>
          <a:prstGeom prst="rect">
            <a:avLst/>
          </a:prstGeom>
          <a:noFill/>
        </p:spPr>
        <p:txBody>
          <a:bodyPr wrap="square" rtlCol="0">
            <a:spAutoFit/>
          </a:bodyPr>
          <a:lstStyle/>
          <a:p>
            <a:pPr algn="ctr"/>
            <a:r>
              <a:rPr lang="ja-JP" altLang="en-US" sz="1600" dirty="0" smtClean="0">
                <a:latin typeface="HG創英角ｺﾞｼｯｸUB" pitchFamily="49" charset="-128"/>
                <a:ea typeface="HG創英角ｺﾞｼｯｸUB" pitchFamily="49" charset="-128"/>
              </a:rPr>
              <a:t>アプリケーション</a:t>
            </a:r>
            <a:endParaRPr kumimoji="1" lang="ja-JP" altLang="en-US" sz="1600" dirty="0">
              <a:latin typeface="HG創英角ｺﾞｼｯｸUB" pitchFamily="49" charset="-128"/>
              <a:ea typeface="HG創英角ｺﾞｼｯｸUB" pitchFamily="49" charset="-128"/>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ユーザーモードとカーネルモード</a:t>
            </a:r>
            <a:endParaRPr kumimoji="1" lang="ja-JP" altLang="en-US" dirty="0"/>
          </a:p>
        </p:txBody>
      </p:sp>
      <p:sp>
        <p:nvSpPr>
          <p:cNvPr id="3" name="テキスト プレースホルダ 2"/>
          <p:cNvSpPr>
            <a:spLocks noGrp="1"/>
          </p:cNvSpPr>
          <p:nvPr>
            <p:ph type="body" idx="1"/>
          </p:nvPr>
        </p:nvSpPr>
        <p:spPr/>
        <p:txBody>
          <a:bodyPr/>
          <a:lstStyle/>
          <a:p>
            <a:r>
              <a:rPr kumimoji="1" lang="ja-JP" altLang="en-US" dirty="0" smtClean="0"/>
              <a:t>ユーザーモード</a:t>
            </a:r>
            <a:endParaRPr kumimoji="1" lang="en-US" altLang="ja-JP" dirty="0" smtClean="0"/>
          </a:p>
          <a:p>
            <a:pPr lvl="1"/>
            <a:r>
              <a:rPr lang="ja-JP" altLang="en-US" dirty="0" smtClean="0"/>
              <a:t>普通によく使うモード。デスクトップでアプリを起動したり。</a:t>
            </a:r>
            <a:endParaRPr lang="en-US" altLang="ja-JP" dirty="0" smtClean="0"/>
          </a:p>
          <a:p>
            <a:pPr lvl="1"/>
            <a:r>
              <a:rPr lang="ja-JP" altLang="en-US" dirty="0" smtClean="0"/>
              <a:t>変なアプリを起動しても早々に</a:t>
            </a:r>
            <a:r>
              <a:rPr lang="en-US" altLang="ja-JP" dirty="0" smtClean="0"/>
              <a:t>Windows</a:t>
            </a:r>
            <a:r>
              <a:rPr lang="ja-JP" altLang="en-US" dirty="0" smtClean="0"/>
              <a:t>がハングアップされることはありません</a:t>
            </a:r>
            <a:r>
              <a:rPr lang="en-US" altLang="ja-JP" dirty="0" smtClean="0"/>
              <a:t>(</a:t>
            </a:r>
            <a:r>
              <a:rPr lang="ja-JP" altLang="en-US" dirty="0" smtClean="0"/>
              <a:t>多分</a:t>
            </a:r>
            <a:r>
              <a:rPr lang="en-US" altLang="ja-JP" dirty="0" smtClean="0"/>
              <a:t>)</a:t>
            </a:r>
          </a:p>
          <a:p>
            <a:r>
              <a:rPr kumimoji="1" lang="ja-JP" altLang="en-US" dirty="0" smtClean="0"/>
              <a:t>カーネルモード</a:t>
            </a:r>
            <a:endParaRPr kumimoji="1" lang="en-US" altLang="ja-JP" dirty="0" smtClean="0"/>
          </a:p>
          <a:p>
            <a:pPr lvl="1"/>
            <a:r>
              <a:rPr lang="ja-JP" altLang="en-US" dirty="0" smtClean="0"/>
              <a:t>ユーザーが意識しないところで使われているモード。</a:t>
            </a:r>
            <a:endParaRPr lang="en-US" altLang="ja-JP" dirty="0" smtClean="0"/>
          </a:p>
          <a:p>
            <a:pPr lvl="1"/>
            <a:r>
              <a:rPr lang="ja-JP" altLang="en-US" dirty="0" smtClean="0"/>
              <a:t>ここで異常</a:t>
            </a:r>
            <a:r>
              <a:rPr lang="en-US" altLang="ja-JP" dirty="0" smtClean="0"/>
              <a:t>(</a:t>
            </a:r>
            <a:r>
              <a:rPr lang="ja-JP" altLang="en-US" dirty="0" smtClean="0"/>
              <a:t>例えばメモリ違反</a:t>
            </a:r>
            <a:r>
              <a:rPr lang="en-US" altLang="ja-JP" dirty="0" smtClean="0"/>
              <a:t>)</a:t>
            </a:r>
            <a:r>
              <a:rPr lang="ja-JP" altLang="en-US" dirty="0" smtClean="0"/>
              <a:t>があると</a:t>
            </a:r>
            <a:r>
              <a:rPr lang="en-US" altLang="ja-JP" dirty="0" smtClean="0"/>
              <a:t>Windows</a:t>
            </a:r>
            <a:r>
              <a:rPr lang="ja-JP" altLang="en-US" dirty="0" smtClean="0"/>
              <a:t>が落ちます</a:t>
            </a:r>
            <a:endParaRPr lang="en-US" altLang="ja-JP"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タスクマネージャで確認</a:t>
            </a:r>
            <a:endParaRPr kumimoji="1" lang="ja-JP" altLang="en-US" dirty="0"/>
          </a:p>
        </p:txBody>
      </p:sp>
      <p:pic>
        <p:nvPicPr>
          <p:cNvPr id="2050" name="Picture 2"/>
          <p:cNvPicPr>
            <a:picLocks noChangeAspect="1" noChangeArrowheads="1"/>
          </p:cNvPicPr>
          <p:nvPr/>
        </p:nvPicPr>
        <p:blipFill>
          <a:blip r:embed="rId2"/>
          <a:srcRect/>
          <a:stretch>
            <a:fillRect/>
          </a:stretch>
        </p:blipFill>
        <p:spPr bwMode="auto">
          <a:xfrm>
            <a:off x="714348" y="1214422"/>
            <a:ext cx="4476750" cy="3971925"/>
          </a:xfrm>
          <a:prstGeom prst="rect">
            <a:avLst/>
          </a:prstGeom>
          <a:noFill/>
          <a:ln w="9525">
            <a:noFill/>
            <a:miter lim="800000"/>
            <a:headEnd/>
            <a:tailEnd/>
          </a:ln>
          <a:effectLst/>
        </p:spPr>
      </p:pic>
      <p:sp>
        <p:nvSpPr>
          <p:cNvPr id="5" name="円形吹き出し 4"/>
          <p:cNvSpPr/>
          <p:nvPr/>
        </p:nvSpPr>
        <p:spPr>
          <a:xfrm>
            <a:off x="4643438" y="1357298"/>
            <a:ext cx="3000396" cy="1428760"/>
          </a:xfrm>
          <a:prstGeom prst="wedgeEllipseCallout">
            <a:avLst>
              <a:gd name="adj1" fmla="val -62872"/>
              <a:gd name="adj2" fmla="val 24255"/>
            </a:avLst>
          </a:prstGeom>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ja-JP" altLang="en-US" sz="2000" dirty="0" smtClean="0">
                <a:solidFill>
                  <a:schemeClr val="tx1"/>
                </a:solidFill>
                <a:latin typeface="ＭＳ ゴシック" pitchFamily="49" charset="-128"/>
                <a:ea typeface="ＭＳ ゴシック" pitchFamily="49" charset="-128"/>
              </a:rPr>
              <a:t>赤い部分が</a:t>
            </a:r>
            <a:endParaRPr kumimoji="1" lang="en-US" altLang="ja-JP" sz="2000" dirty="0" smtClean="0">
              <a:solidFill>
                <a:schemeClr val="tx1"/>
              </a:solidFill>
              <a:latin typeface="ＭＳ ゴシック" pitchFamily="49" charset="-128"/>
              <a:ea typeface="ＭＳ ゴシック" pitchFamily="49" charset="-128"/>
            </a:endParaRPr>
          </a:p>
          <a:p>
            <a:pPr algn="ctr"/>
            <a:r>
              <a:rPr kumimoji="1" lang="ja-JP" altLang="en-US" sz="2000" dirty="0" smtClean="0">
                <a:solidFill>
                  <a:schemeClr val="tx1"/>
                </a:solidFill>
                <a:latin typeface="ＭＳ ゴシック" pitchFamily="49" charset="-128"/>
                <a:ea typeface="ＭＳ ゴシック" pitchFamily="49" charset="-128"/>
              </a:rPr>
              <a:t>カーネル使用時間</a:t>
            </a:r>
            <a:endParaRPr kumimoji="1" lang="ja-JP" altLang="en-US" sz="2000" dirty="0">
              <a:solidFill>
                <a:schemeClr val="tx1"/>
              </a:solidFill>
              <a:latin typeface="ＭＳ ゴシック" pitchFamily="49" charset="-128"/>
              <a:ea typeface="ＭＳ ゴシック" pitchFamily="49" charset="-128"/>
            </a:endParaRPr>
          </a:p>
        </p:txBody>
      </p:sp>
      <p:cxnSp>
        <p:nvCxnSpPr>
          <p:cNvPr id="7" name="直線コネクタ 6"/>
          <p:cNvCxnSpPr/>
          <p:nvPr/>
        </p:nvCxnSpPr>
        <p:spPr>
          <a:xfrm rot="5400000">
            <a:off x="5214942" y="4071148"/>
            <a:ext cx="428628"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直線コネクタ 7"/>
          <p:cNvCxnSpPr/>
          <p:nvPr/>
        </p:nvCxnSpPr>
        <p:spPr>
          <a:xfrm rot="5400000">
            <a:off x="8214544" y="4070354"/>
            <a:ext cx="428628"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直線矢印コネクタ 9"/>
          <p:cNvCxnSpPr/>
          <p:nvPr/>
        </p:nvCxnSpPr>
        <p:spPr>
          <a:xfrm>
            <a:off x="5429256" y="4071148"/>
            <a:ext cx="3000396" cy="15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左中かっこ 10"/>
          <p:cNvSpPr/>
          <p:nvPr/>
        </p:nvSpPr>
        <p:spPr>
          <a:xfrm rot="5400000">
            <a:off x="6857620" y="2143512"/>
            <a:ext cx="143667" cy="3000396"/>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2" name="テキスト ボックス 11"/>
          <p:cNvSpPr txBox="1"/>
          <p:nvPr/>
        </p:nvSpPr>
        <p:spPr>
          <a:xfrm>
            <a:off x="6000760" y="3142454"/>
            <a:ext cx="1928826" cy="369332"/>
          </a:xfrm>
          <a:prstGeom prst="rect">
            <a:avLst/>
          </a:prstGeom>
          <a:noFill/>
        </p:spPr>
        <p:txBody>
          <a:bodyPr wrap="square" rtlCol="0">
            <a:spAutoFit/>
          </a:bodyPr>
          <a:lstStyle/>
          <a:p>
            <a:pPr algn="ctr"/>
            <a:r>
              <a:rPr kumimoji="1" lang="ja-JP" altLang="en-US" dirty="0" smtClean="0">
                <a:latin typeface="ＭＳ ゴシック" pitchFamily="49" charset="-128"/>
                <a:ea typeface="ＭＳ ゴシック" pitchFamily="49" charset="-128"/>
              </a:rPr>
              <a:t>単位時間</a:t>
            </a:r>
            <a:r>
              <a:rPr kumimoji="1" lang="en-US" altLang="ja-JP" dirty="0" smtClean="0">
                <a:latin typeface="ＭＳ ゴシック" pitchFamily="49" charset="-128"/>
                <a:ea typeface="ＭＳ ゴシック" pitchFamily="49" charset="-128"/>
              </a:rPr>
              <a:t>(</a:t>
            </a:r>
            <a:r>
              <a:rPr kumimoji="1" lang="ja-JP" altLang="en-US" dirty="0" smtClean="0">
                <a:latin typeface="ＭＳ ゴシック" pitchFamily="49" charset="-128"/>
                <a:ea typeface="ＭＳ ゴシック" pitchFamily="49" charset="-128"/>
              </a:rPr>
              <a:t>全体</a:t>
            </a:r>
            <a:r>
              <a:rPr kumimoji="1" lang="en-US" altLang="ja-JP" dirty="0" smtClean="0">
                <a:latin typeface="ＭＳ ゴシック" pitchFamily="49" charset="-128"/>
                <a:ea typeface="ＭＳ ゴシック" pitchFamily="49" charset="-128"/>
              </a:rPr>
              <a:t>)</a:t>
            </a:r>
            <a:endParaRPr kumimoji="1" lang="ja-JP" altLang="en-US" dirty="0">
              <a:latin typeface="ＭＳ ゴシック" pitchFamily="49" charset="-128"/>
              <a:ea typeface="ＭＳ ゴシック" pitchFamily="49" charset="-128"/>
            </a:endParaRPr>
          </a:p>
        </p:txBody>
      </p:sp>
      <p:cxnSp>
        <p:nvCxnSpPr>
          <p:cNvPr id="14" name="直線コネクタ 13"/>
          <p:cNvCxnSpPr/>
          <p:nvPr/>
        </p:nvCxnSpPr>
        <p:spPr>
          <a:xfrm rot="5400000">
            <a:off x="6142842" y="4071148"/>
            <a:ext cx="142876"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直線コネクタ 14"/>
          <p:cNvCxnSpPr/>
          <p:nvPr/>
        </p:nvCxnSpPr>
        <p:spPr>
          <a:xfrm rot="5400000">
            <a:off x="7465239" y="4107661"/>
            <a:ext cx="214314"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左中かっこ 16"/>
          <p:cNvSpPr/>
          <p:nvPr/>
        </p:nvSpPr>
        <p:spPr>
          <a:xfrm rot="5400000" flipH="1">
            <a:off x="7934348" y="4014378"/>
            <a:ext cx="142876" cy="866780"/>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8" name="テキスト ボックス 17"/>
          <p:cNvSpPr txBox="1"/>
          <p:nvPr/>
        </p:nvSpPr>
        <p:spPr>
          <a:xfrm>
            <a:off x="7662884" y="4519206"/>
            <a:ext cx="714380" cy="338554"/>
          </a:xfrm>
          <a:prstGeom prst="rect">
            <a:avLst/>
          </a:prstGeom>
          <a:noFill/>
        </p:spPr>
        <p:txBody>
          <a:bodyPr wrap="square" rtlCol="0">
            <a:spAutoFit/>
          </a:bodyPr>
          <a:lstStyle/>
          <a:p>
            <a:r>
              <a:rPr kumimoji="1" lang="ja-JP" altLang="en-US" sz="1600" dirty="0" smtClean="0">
                <a:latin typeface="ＭＳ ゴシック" pitchFamily="49" charset="-128"/>
                <a:ea typeface="ＭＳ ゴシック" pitchFamily="49" charset="-128"/>
              </a:rPr>
              <a:t>空き</a:t>
            </a:r>
            <a:endParaRPr kumimoji="1" lang="ja-JP" altLang="en-US" sz="1600" dirty="0">
              <a:latin typeface="ＭＳ ゴシック" pitchFamily="49" charset="-128"/>
              <a:ea typeface="ＭＳ ゴシック" pitchFamily="49" charset="-128"/>
            </a:endParaRPr>
          </a:p>
        </p:txBody>
      </p:sp>
      <p:sp>
        <p:nvSpPr>
          <p:cNvPr id="19" name="左中かっこ 18"/>
          <p:cNvSpPr/>
          <p:nvPr/>
        </p:nvSpPr>
        <p:spPr>
          <a:xfrm rot="5400000" flipH="1">
            <a:off x="6424626" y="3371436"/>
            <a:ext cx="142876" cy="2152664"/>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0" name="テキスト ボックス 19"/>
          <p:cNvSpPr txBox="1"/>
          <p:nvPr/>
        </p:nvSpPr>
        <p:spPr>
          <a:xfrm>
            <a:off x="5715008" y="4519206"/>
            <a:ext cx="1571636" cy="338554"/>
          </a:xfrm>
          <a:prstGeom prst="rect">
            <a:avLst/>
          </a:prstGeom>
          <a:noFill/>
        </p:spPr>
        <p:txBody>
          <a:bodyPr wrap="square" rtlCol="0">
            <a:spAutoFit/>
          </a:bodyPr>
          <a:lstStyle/>
          <a:p>
            <a:r>
              <a:rPr kumimoji="1" lang="en-US" altLang="ja-JP" sz="1600" dirty="0" smtClean="0">
                <a:latin typeface="ＭＳ ゴシック" pitchFamily="49" charset="-128"/>
                <a:ea typeface="ＭＳ ゴシック" pitchFamily="49" charset="-128"/>
              </a:rPr>
              <a:t>CPU</a:t>
            </a:r>
            <a:r>
              <a:rPr kumimoji="1" lang="ja-JP" altLang="en-US" sz="1600" dirty="0" smtClean="0">
                <a:latin typeface="ＭＳ ゴシック" pitchFamily="49" charset="-128"/>
                <a:ea typeface="ＭＳ ゴシック" pitchFamily="49" charset="-128"/>
              </a:rPr>
              <a:t>使用時間</a:t>
            </a:r>
            <a:endParaRPr kumimoji="1" lang="ja-JP" altLang="en-US" sz="1600" dirty="0">
              <a:latin typeface="ＭＳ ゴシック" pitchFamily="49" charset="-128"/>
              <a:ea typeface="ＭＳ ゴシック" pitchFamily="49" charset="-128"/>
            </a:endParaRPr>
          </a:p>
        </p:txBody>
      </p:sp>
      <p:sp>
        <p:nvSpPr>
          <p:cNvPr id="21" name="左中かっこ 20"/>
          <p:cNvSpPr/>
          <p:nvPr/>
        </p:nvSpPr>
        <p:spPr>
          <a:xfrm rot="5400000" flipH="1">
            <a:off x="5750727" y="4607727"/>
            <a:ext cx="142876" cy="785818"/>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2" name="左中かっこ 21"/>
          <p:cNvSpPr/>
          <p:nvPr/>
        </p:nvSpPr>
        <p:spPr>
          <a:xfrm rot="5400000" flipH="1">
            <a:off x="6822297" y="4321975"/>
            <a:ext cx="142876" cy="1357322"/>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3" name="テキスト ボックス 22"/>
          <p:cNvSpPr txBox="1"/>
          <p:nvPr/>
        </p:nvSpPr>
        <p:spPr>
          <a:xfrm>
            <a:off x="5334005" y="5072074"/>
            <a:ext cx="1000132" cy="338554"/>
          </a:xfrm>
          <a:prstGeom prst="rect">
            <a:avLst/>
          </a:prstGeom>
          <a:noFill/>
        </p:spPr>
        <p:txBody>
          <a:bodyPr wrap="square" rtlCol="0">
            <a:spAutoFit/>
          </a:bodyPr>
          <a:lstStyle/>
          <a:p>
            <a:pPr algn="ctr"/>
            <a:r>
              <a:rPr kumimoji="1" lang="ja-JP" altLang="en-US" sz="1600" dirty="0" smtClean="0">
                <a:latin typeface="ＭＳ ゴシック" pitchFamily="49" charset="-128"/>
                <a:ea typeface="ＭＳ ゴシック" pitchFamily="49" charset="-128"/>
              </a:rPr>
              <a:t>カーネル</a:t>
            </a:r>
            <a:endParaRPr kumimoji="1" lang="ja-JP" altLang="en-US" sz="1600" dirty="0">
              <a:latin typeface="ＭＳ ゴシック" pitchFamily="49" charset="-128"/>
              <a:ea typeface="ＭＳ ゴシック" pitchFamily="49" charset="-128"/>
            </a:endParaRPr>
          </a:p>
        </p:txBody>
      </p:sp>
      <p:sp>
        <p:nvSpPr>
          <p:cNvPr id="24" name="テキスト ボックス 23"/>
          <p:cNvSpPr txBox="1"/>
          <p:nvPr/>
        </p:nvSpPr>
        <p:spPr>
          <a:xfrm>
            <a:off x="6400813" y="5090710"/>
            <a:ext cx="1000132" cy="338554"/>
          </a:xfrm>
          <a:prstGeom prst="rect">
            <a:avLst/>
          </a:prstGeom>
          <a:noFill/>
        </p:spPr>
        <p:txBody>
          <a:bodyPr wrap="square" rtlCol="0">
            <a:spAutoFit/>
          </a:bodyPr>
          <a:lstStyle/>
          <a:p>
            <a:pPr algn="ctr"/>
            <a:r>
              <a:rPr kumimoji="1" lang="ja-JP" altLang="en-US" sz="1600" dirty="0" smtClean="0">
                <a:latin typeface="ＭＳ ゴシック" pitchFamily="49" charset="-128"/>
                <a:ea typeface="ＭＳ ゴシック" pitchFamily="49" charset="-128"/>
              </a:rPr>
              <a:t>ユーザ</a:t>
            </a:r>
            <a:endParaRPr kumimoji="1" lang="ja-JP" altLang="en-US" sz="1600" dirty="0">
              <a:latin typeface="ＭＳ ゴシック" pitchFamily="49" charset="-128"/>
              <a:ea typeface="ＭＳ ゴシック" pitchFamily="49" charset="-128"/>
            </a:endParaRPr>
          </a:p>
        </p:txBody>
      </p:sp>
      <p:cxnSp>
        <p:nvCxnSpPr>
          <p:cNvPr id="26" name="直線コネクタ 25"/>
          <p:cNvCxnSpPr/>
          <p:nvPr/>
        </p:nvCxnSpPr>
        <p:spPr>
          <a:xfrm flipV="1">
            <a:off x="6214280" y="4143380"/>
            <a:ext cx="794" cy="78581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8" name="直線コネクタ 27"/>
          <p:cNvCxnSpPr/>
          <p:nvPr/>
        </p:nvCxnSpPr>
        <p:spPr>
          <a:xfrm flipV="1">
            <a:off x="7571602" y="4143380"/>
            <a:ext cx="794" cy="78581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err="1" smtClean="0"/>
              <a:t>CreateFile</a:t>
            </a:r>
            <a:r>
              <a:rPr lang="ja-JP" altLang="en-US" dirty="0" smtClean="0"/>
              <a:t>の例</a:t>
            </a:r>
            <a:endParaRPr kumimoji="1" lang="ja-JP" altLang="en-US" dirty="0"/>
          </a:p>
        </p:txBody>
      </p:sp>
      <p:sp>
        <p:nvSpPr>
          <p:cNvPr id="5" name="テキスト ボックス 4"/>
          <p:cNvSpPr txBox="1"/>
          <p:nvPr/>
        </p:nvSpPr>
        <p:spPr>
          <a:xfrm>
            <a:off x="357158" y="2904650"/>
            <a:ext cx="1785950" cy="369332"/>
          </a:xfrm>
          <a:prstGeom prst="rect">
            <a:avLst/>
          </a:prstGeom>
          <a:noFill/>
        </p:spPr>
        <p:txBody>
          <a:bodyPr wrap="square" rtlCol="0">
            <a:spAutoFit/>
          </a:bodyPr>
          <a:lstStyle/>
          <a:p>
            <a:r>
              <a:rPr kumimoji="1" lang="ja-JP" altLang="en-US" dirty="0" smtClean="0">
                <a:latin typeface="HG創英角ｺﾞｼｯｸUB" pitchFamily="49" charset="-128"/>
                <a:ea typeface="HG創英角ｺﾞｼｯｸUB" pitchFamily="49" charset="-128"/>
              </a:rPr>
              <a:t>ユーザーモード</a:t>
            </a:r>
            <a:endParaRPr kumimoji="1" lang="ja-JP" altLang="en-US" dirty="0">
              <a:latin typeface="HG創英角ｺﾞｼｯｸUB" pitchFamily="49" charset="-128"/>
              <a:ea typeface="HG創英角ｺﾞｼｯｸUB" pitchFamily="49" charset="-128"/>
            </a:endParaRPr>
          </a:p>
        </p:txBody>
      </p:sp>
      <p:sp>
        <p:nvSpPr>
          <p:cNvPr id="6" name="テキスト ボックス 5"/>
          <p:cNvSpPr txBox="1"/>
          <p:nvPr/>
        </p:nvSpPr>
        <p:spPr>
          <a:xfrm>
            <a:off x="357158" y="3416858"/>
            <a:ext cx="1785950" cy="369332"/>
          </a:xfrm>
          <a:prstGeom prst="rect">
            <a:avLst/>
          </a:prstGeom>
          <a:noFill/>
        </p:spPr>
        <p:txBody>
          <a:bodyPr wrap="square" rtlCol="0">
            <a:spAutoFit/>
          </a:bodyPr>
          <a:lstStyle/>
          <a:p>
            <a:r>
              <a:rPr lang="ja-JP" altLang="en-US" dirty="0" smtClean="0">
                <a:latin typeface="HG創英角ｺﾞｼｯｸUB" pitchFamily="49" charset="-128"/>
                <a:ea typeface="HG創英角ｺﾞｼｯｸUB" pitchFamily="49" charset="-128"/>
              </a:rPr>
              <a:t>カーネル</a:t>
            </a:r>
            <a:r>
              <a:rPr kumimoji="1" lang="ja-JP" altLang="en-US" dirty="0" smtClean="0">
                <a:latin typeface="HG創英角ｺﾞｼｯｸUB" pitchFamily="49" charset="-128"/>
                <a:ea typeface="HG創英角ｺﾞｼｯｸUB" pitchFamily="49" charset="-128"/>
              </a:rPr>
              <a:t>モード</a:t>
            </a:r>
            <a:endParaRPr kumimoji="1" lang="ja-JP" altLang="en-US" dirty="0">
              <a:latin typeface="HG創英角ｺﾞｼｯｸUB" pitchFamily="49" charset="-128"/>
              <a:ea typeface="HG創英角ｺﾞｼｯｸUB" pitchFamily="49" charset="-128"/>
            </a:endParaRPr>
          </a:p>
        </p:txBody>
      </p:sp>
      <p:sp>
        <p:nvSpPr>
          <p:cNvPr id="8" name="角丸四角形 7"/>
          <p:cNvSpPr/>
          <p:nvPr/>
        </p:nvSpPr>
        <p:spPr>
          <a:xfrm>
            <a:off x="2428860" y="1928802"/>
            <a:ext cx="5500726" cy="3571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schemeClr val="tx1"/>
                </a:solidFill>
                <a:latin typeface="ＭＳ ゴシック" pitchFamily="49" charset="-128"/>
                <a:ea typeface="ＭＳ ゴシック" pitchFamily="49" charset="-128"/>
              </a:rPr>
              <a:t>アプリケーション上で</a:t>
            </a:r>
            <a:r>
              <a:rPr lang="en-US" altLang="ja-JP" dirty="0" err="1" smtClean="0">
                <a:solidFill>
                  <a:schemeClr val="tx1"/>
                </a:solidFill>
                <a:latin typeface="ＭＳ ゴシック" pitchFamily="49" charset="-128"/>
                <a:ea typeface="ＭＳ ゴシック" pitchFamily="49" charset="-128"/>
              </a:rPr>
              <a:t>CreateFile</a:t>
            </a:r>
            <a:r>
              <a:rPr lang="ja-JP" altLang="en-US" dirty="0" smtClean="0">
                <a:solidFill>
                  <a:schemeClr val="tx1"/>
                </a:solidFill>
                <a:latin typeface="ＭＳ ゴシック" pitchFamily="49" charset="-128"/>
                <a:ea typeface="ＭＳ ゴシック" pitchFamily="49" charset="-128"/>
              </a:rPr>
              <a:t>を呼び出し</a:t>
            </a:r>
            <a:endParaRPr lang="en-US" altLang="ja-JP" dirty="0" smtClean="0">
              <a:solidFill>
                <a:schemeClr val="tx1"/>
              </a:solidFill>
              <a:latin typeface="ＭＳ ゴシック" pitchFamily="49" charset="-128"/>
              <a:ea typeface="ＭＳ ゴシック" pitchFamily="49" charset="-128"/>
            </a:endParaRPr>
          </a:p>
        </p:txBody>
      </p:sp>
      <p:sp>
        <p:nvSpPr>
          <p:cNvPr id="9" name="角丸四角形 8"/>
          <p:cNvSpPr/>
          <p:nvPr/>
        </p:nvSpPr>
        <p:spPr>
          <a:xfrm>
            <a:off x="2428860" y="2643182"/>
            <a:ext cx="5500726" cy="3571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smtClean="0">
                <a:solidFill>
                  <a:schemeClr val="tx1"/>
                </a:solidFill>
                <a:latin typeface="ＭＳ ゴシック" pitchFamily="49" charset="-128"/>
                <a:ea typeface="ＭＳ ゴシック" pitchFamily="49" charset="-128"/>
              </a:rPr>
              <a:t>Windows</a:t>
            </a:r>
            <a:r>
              <a:rPr lang="ja-JP" altLang="en-US" dirty="0" smtClean="0">
                <a:solidFill>
                  <a:schemeClr val="tx1"/>
                </a:solidFill>
                <a:latin typeface="ＭＳ ゴシック" pitchFamily="49" charset="-128"/>
                <a:ea typeface="ＭＳ ゴシック" pitchFamily="49" charset="-128"/>
              </a:rPr>
              <a:t>サブシステム上の</a:t>
            </a:r>
            <a:r>
              <a:rPr lang="en-US" altLang="ja-JP" dirty="0" err="1" smtClean="0">
                <a:solidFill>
                  <a:schemeClr val="tx1"/>
                </a:solidFill>
                <a:latin typeface="ＭＳ ゴシック" pitchFamily="49" charset="-128"/>
                <a:ea typeface="ＭＳ ゴシック" pitchFamily="49" charset="-128"/>
              </a:rPr>
              <a:t>NtCreateFile</a:t>
            </a:r>
            <a:r>
              <a:rPr lang="ja-JP" altLang="en-US" dirty="0" smtClean="0">
                <a:solidFill>
                  <a:schemeClr val="tx1"/>
                </a:solidFill>
                <a:latin typeface="ＭＳ ゴシック" pitchFamily="49" charset="-128"/>
                <a:ea typeface="ＭＳ ゴシック" pitchFamily="49" charset="-128"/>
              </a:rPr>
              <a:t>を呼び出し</a:t>
            </a:r>
            <a:endParaRPr lang="en-US" altLang="ja-JP" dirty="0" smtClean="0">
              <a:solidFill>
                <a:schemeClr val="tx1"/>
              </a:solidFill>
              <a:latin typeface="ＭＳ ゴシック" pitchFamily="49" charset="-128"/>
              <a:ea typeface="ＭＳ ゴシック" pitchFamily="49" charset="-128"/>
            </a:endParaRPr>
          </a:p>
        </p:txBody>
      </p:sp>
      <p:sp>
        <p:nvSpPr>
          <p:cNvPr id="10" name="角丸四角形 9"/>
          <p:cNvSpPr/>
          <p:nvPr/>
        </p:nvSpPr>
        <p:spPr>
          <a:xfrm>
            <a:off x="2428860" y="3714752"/>
            <a:ext cx="5500726" cy="3571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smtClean="0">
                <a:solidFill>
                  <a:schemeClr val="tx1"/>
                </a:solidFill>
                <a:latin typeface="ＭＳ ゴシック" pitchFamily="49" charset="-128"/>
                <a:ea typeface="ＭＳ ゴシック" pitchFamily="49" charset="-128"/>
              </a:rPr>
              <a:t>SSDT</a:t>
            </a:r>
            <a:r>
              <a:rPr lang="ja-JP" altLang="en-US" dirty="0" smtClean="0">
                <a:solidFill>
                  <a:schemeClr val="tx1"/>
                </a:solidFill>
                <a:latin typeface="ＭＳ ゴシック" pitchFamily="49" charset="-128"/>
                <a:ea typeface="ＭＳ ゴシック" pitchFamily="49" charset="-128"/>
              </a:rPr>
              <a:t>上の</a:t>
            </a:r>
            <a:r>
              <a:rPr lang="en-US" altLang="ja-JP" dirty="0" err="1" smtClean="0">
                <a:solidFill>
                  <a:schemeClr val="tx1"/>
                </a:solidFill>
                <a:latin typeface="ＭＳ ゴシック" pitchFamily="49" charset="-128"/>
                <a:ea typeface="ＭＳ ゴシック" pitchFamily="49" charset="-128"/>
              </a:rPr>
              <a:t>ZwCreateFile</a:t>
            </a:r>
            <a:r>
              <a:rPr lang="ja-JP" altLang="en-US" dirty="0" smtClean="0">
                <a:solidFill>
                  <a:schemeClr val="tx1"/>
                </a:solidFill>
                <a:latin typeface="ＭＳ ゴシック" pitchFamily="49" charset="-128"/>
                <a:ea typeface="ＭＳ ゴシック" pitchFamily="49" charset="-128"/>
              </a:rPr>
              <a:t>を呼び出し</a:t>
            </a:r>
            <a:endParaRPr lang="en-US" altLang="ja-JP" dirty="0" smtClean="0">
              <a:solidFill>
                <a:schemeClr val="tx1"/>
              </a:solidFill>
              <a:latin typeface="ＭＳ ゴシック" pitchFamily="49" charset="-128"/>
              <a:ea typeface="ＭＳ ゴシック" pitchFamily="49" charset="-128"/>
            </a:endParaRPr>
          </a:p>
        </p:txBody>
      </p:sp>
      <p:sp>
        <p:nvSpPr>
          <p:cNvPr id="11" name="角丸四角形 10"/>
          <p:cNvSpPr/>
          <p:nvPr/>
        </p:nvSpPr>
        <p:spPr>
          <a:xfrm>
            <a:off x="2428860" y="4429132"/>
            <a:ext cx="5500726" cy="3571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smtClean="0">
                <a:solidFill>
                  <a:schemeClr val="tx1"/>
                </a:solidFill>
                <a:latin typeface="ＭＳ ゴシック" pitchFamily="49" charset="-128"/>
                <a:ea typeface="ＭＳ ゴシック" pitchFamily="49" charset="-128"/>
              </a:rPr>
              <a:t>I/O</a:t>
            </a:r>
            <a:r>
              <a:rPr lang="ja-JP" altLang="en-US" dirty="0" smtClean="0">
                <a:solidFill>
                  <a:schemeClr val="tx1"/>
                </a:solidFill>
                <a:latin typeface="ＭＳ ゴシック" pitchFamily="49" charset="-128"/>
                <a:ea typeface="ＭＳ ゴシック" pitchFamily="49" charset="-128"/>
              </a:rPr>
              <a:t>マネージャが</a:t>
            </a:r>
            <a:r>
              <a:rPr lang="en-US" altLang="ja-JP" dirty="0" smtClean="0">
                <a:solidFill>
                  <a:schemeClr val="tx1"/>
                </a:solidFill>
                <a:latin typeface="ＭＳ ゴシック" pitchFamily="49" charset="-128"/>
                <a:ea typeface="ＭＳ ゴシック" pitchFamily="49" charset="-128"/>
              </a:rPr>
              <a:t>IRP_MJ_CREATE</a:t>
            </a:r>
            <a:r>
              <a:rPr lang="ja-JP" altLang="en-US" dirty="0" smtClean="0">
                <a:solidFill>
                  <a:schemeClr val="tx1"/>
                </a:solidFill>
                <a:latin typeface="ＭＳ ゴシック" pitchFamily="49" charset="-128"/>
                <a:ea typeface="ＭＳ ゴシック" pitchFamily="49" charset="-128"/>
              </a:rPr>
              <a:t>を発行</a:t>
            </a:r>
            <a:endParaRPr lang="en-US" altLang="ja-JP" dirty="0" smtClean="0">
              <a:solidFill>
                <a:schemeClr val="tx1"/>
              </a:solidFill>
              <a:latin typeface="ＭＳ ゴシック" pitchFamily="49" charset="-128"/>
              <a:ea typeface="ＭＳ ゴシック" pitchFamily="49" charset="-128"/>
            </a:endParaRPr>
          </a:p>
        </p:txBody>
      </p:sp>
      <p:sp>
        <p:nvSpPr>
          <p:cNvPr id="12" name="角丸四角形 11"/>
          <p:cNvSpPr/>
          <p:nvPr/>
        </p:nvSpPr>
        <p:spPr>
          <a:xfrm>
            <a:off x="2428860" y="5143512"/>
            <a:ext cx="5500726" cy="3571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schemeClr val="tx1"/>
                </a:solidFill>
                <a:latin typeface="ＭＳ ゴシック" pitchFamily="49" charset="-128"/>
                <a:ea typeface="ＭＳ ゴシック" pitchFamily="49" charset="-128"/>
              </a:rPr>
              <a:t>各種ドライバが要求を処理</a:t>
            </a:r>
            <a:endParaRPr lang="en-US" altLang="ja-JP" dirty="0" smtClean="0">
              <a:solidFill>
                <a:schemeClr val="tx1"/>
              </a:solidFill>
              <a:latin typeface="ＭＳ ゴシック" pitchFamily="49" charset="-128"/>
              <a:ea typeface="ＭＳ ゴシック" pitchFamily="49" charset="-128"/>
            </a:endParaRPr>
          </a:p>
        </p:txBody>
      </p:sp>
      <p:cxnSp>
        <p:nvCxnSpPr>
          <p:cNvPr id="16" name="直線矢印コネクタ 15"/>
          <p:cNvCxnSpPr>
            <a:stCxn id="8" idx="2"/>
            <a:endCxn id="9" idx="0"/>
          </p:cNvCxnSpPr>
          <p:nvPr/>
        </p:nvCxnSpPr>
        <p:spPr>
          <a:xfrm rot="5400000">
            <a:off x="5000628" y="2464587"/>
            <a:ext cx="357190"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8" name="直線矢印コネクタ 17"/>
          <p:cNvCxnSpPr>
            <a:stCxn id="9" idx="2"/>
            <a:endCxn id="10" idx="0"/>
          </p:cNvCxnSpPr>
          <p:nvPr/>
        </p:nvCxnSpPr>
        <p:spPr>
          <a:xfrm rot="5400000">
            <a:off x="4822033" y="3357562"/>
            <a:ext cx="714380"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0" name="直線矢印コネクタ 19"/>
          <p:cNvCxnSpPr>
            <a:stCxn id="10" idx="2"/>
            <a:endCxn id="11" idx="0"/>
          </p:cNvCxnSpPr>
          <p:nvPr/>
        </p:nvCxnSpPr>
        <p:spPr>
          <a:xfrm rot="5400000">
            <a:off x="5000628" y="4250537"/>
            <a:ext cx="357190"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2" name="直線矢印コネクタ 21"/>
          <p:cNvCxnSpPr>
            <a:stCxn id="11" idx="2"/>
            <a:endCxn id="12" idx="0"/>
          </p:cNvCxnSpPr>
          <p:nvPr/>
        </p:nvCxnSpPr>
        <p:spPr>
          <a:xfrm rot="5400000">
            <a:off x="5000628" y="4964917"/>
            <a:ext cx="357190"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3" name="テキスト ボックス 22"/>
          <p:cNvSpPr txBox="1"/>
          <p:nvPr/>
        </p:nvSpPr>
        <p:spPr>
          <a:xfrm>
            <a:off x="1928794" y="1559470"/>
            <a:ext cx="2214578" cy="369332"/>
          </a:xfrm>
          <a:prstGeom prst="rect">
            <a:avLst/>
          </a:prstGeom>
          <a:noFill/>
        </p:spPr>
        <p:txBody>
          <a:bodyPr wrap="square" rtlCol="0">
            <a:spAutoFit/>
          </a:bodyPr>
          <a:lstStyle/>
          <a:p>
            <a:r>
              <a:rPr kumimoji="1" lang="en-US" altLang="ja-JP" dirty="0" smtClean="0">
                <a:latin typeface="Tahoma" pitchFamily="34" charset="0"/>
                <a:ea typeface="Tahoma" pitchFamily="34" charset="0"/>
                <a:cs typeface="Tahoma" pitchFamily="34" charset="0"/>
              </a:rPr>
              <a:t>MyApplication.exe</a:t>
            </a:r>
            <a:endParaRPr kumimoji="1" lang="ja-JP" altLang="en-US" dirty="0">
              <a:latin typeface="Tahoma" pitchFamily="34" charset="0"/>
              <a:cs typeface="Tahoma" pitchFamily="34" charset="0"/>
            </a:endParaRPr>
          </a:p>
        </p:txBody>
      </p:sp>
      <p:cxnSp>
        <p:nvCxnSpPr>
          <p:cNvPr id="4" name="直線コネクタ 3"/>
          <p:cNvCxnSpPr/>
          <p:nvPr/>
        </p:nvCxnSpPr>
        <p:spPr>
          <a:xfrm>
            <a:off x="1000100" y="3345420"/>
            <a:ext cx="7572428" cy="12142"/>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アプリケーションでの例</a:t>
            </a:r>
            <a:r>
              <a:rPr kumimoji="1" lang="en-US" altLang="ja-JP" dirty="0" smtClean="0"/>
              <a:t>.1</a:t>
            </a:r>
            <a:endParaRPr kumimoji="1" lang="ja-JP" altLang="en-US" dirty="0"/>
          </a:p>
        </p:txBody>
      </p:sp>
      <p:sp>
        <p:nvSpPr>
          <p:cNvPr id="3" name="テキスト プレースホルダ 2"/>
          <p:cNvSpPr>
            <a:spLocks noGrp="1"/>
          </p:cNvSpPr>
          <p:nvPr>
            <p:ph type="body" idx="1"/>
          </p:nvPr>
        </p:nvSpPr>
        <p:spPr/>
        <p:txBody>
          <a:bodyPr/>
          <a:lstStyle/>
          <a:p>
            <a:r>
              <a:rPr kumimoji="1" lang="en-US" altLang="ja-JP" dirty="0" err="1" smtClean="0"/>
              <a:t>Sysinternals</a:t>
            </a:r>
            <a:r>
              <a:rPr kumimoji="1" lang="ja-JP" altLang="en-US" dirty="0" smtClean="0"/>
              <a:t>の</a:t>
            </a:r>
            <a:r>
              <a:rPr kumimoji="1" lang="en-US" altLang="ja-JP" dirty="0" err="1" smtClean="0"/>
              <a:t>FileMon</a:t>
            </a:r>
            <a:r>
              <a:rPr kumimoji="1" lang="en-US" altLang="ja-JP" dirty="0" smtClean="0"/>
              <a:t>, </a:t>
            </a:r>
            <a:r>
              <a:rPr kumimoji="1" lang="en-US" altLang="ja-JP" dirty="0" err="1" smtClean="0"/>
              <a:t>RegMon</a:t>
            </a:r>
            <a:r>
              <a:rPr kumimoji="1" lang="ja-JP" altLang="en-US" dirty="0" smtClean="0"/>
              <a:t>あたりが有名です</a:t>
            </a:r>
            <a:endParaRPr kumimoji="1" lang="ja-JP" altLang="en-US" dirty="0"/>
          </a:p>
        </p:txBody>
      </p:sp>
      <p:pic>
        <p:nvPicPr>
          <p:cNvPr id="1029" name="Picture 5"/>
          <p:cNvPicPr>
            <a:picLocks noChangeAspect="1" noChangeArrowheads="1"/>
          </p:cNvPicPr>
          <p:nvPr/>
        </p:nvPicPr>
        <p:blipFill>
          <a:blip r:embed="rId2"/>
          <a:srcRect/>
          <a:stretch>
            <a:fillRect/>
          </a:stretch>
        </p:blipFill>
        <p:spPr bwMode="auto">
          <a:xfrm>
            <a:off x="928662" y="2143116"/>
            <a:ext cx="5137984" cy="3822824"/>
          </a:xfrm>
          <a:prstGeom prst="rect">
            <a:avLst/>
          </a:prstGeom>
          <a:noFill/>
          <a:ln w="9525">
            <a:noFill/>
            <a:miter lim="800000"/>
            <a:headEnd/>
            <a:tailEnd/>
          </a:ln>
          <a:effectLst/>
        </p:spPr>
      </p:pic>
      <p:pic>
        <p:nvPicPr>
          <p:cNvPr id="1030" name="Picture 6"/>
          <p:cNvPicPr>
            <a:picLocks noChangeAspect="1" noChangeArrowheads="1"/>
          </p:cNvPicPr>
          <p:nvPr/>
        </p:nvPicPr>
        <p:blipFill>
          <a:blip r:embed="rId3"/>
          <a:srcRect/>
          <a:stretch>
            <a:fillRect/>
          </a:stretch>
        </p:blipFill>
        <p:spPr bwMode="auto">
          <a:xfrm>
            <a:off x="4071934" y="2694346"/>
            <a:ext cx="4591055" cy="3412271"/>
          </a:xfrm>
          <a:prstGeom prst="rect">
            <a:avLst/>
          </a:prstGeom>
          <a:noFill/>
          <a:ln w="9525">
            <a:noFill/>
            <a:miter lim="800000"/>
            <a:headEnd/>
            <a:tailEnd/>
          </a:ln>
          <a:effectLst/>
        </p:spPr>
      </p:pic>
      <p:sp>
        <p:nvSpPr>
          <p:cNvPr id="26" name="角丸四角形 25"/>
          <p:cNvSpPr/>
          <p:nvPr/>
        </p:nvSpPr>
        <p:spPr>
          <a:xfrm>
            <a:off x="1000100" y="3009897"/>
            <a:ext cx="1143008" cy="490541"/>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スライドマスタN04">
  <a:themeElements>
    <a:clrScheme name="プレゼンテーション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プレゼンテーション1">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extraClrScheme>
      <a:clrScheme name="プレゼンテーション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プレゼンテーション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プレゼンテーション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プレゼンテーション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プレゼンテーション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プレゼンテーション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プレゼンテーション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プレゼンテーション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プレゼンテーション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プレゼンテーション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プレゼンテーション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プレゼンテーション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スライドマスタN04</Template>
  <TotalTime>1530</TotalTime>
  <Words>590</Words>
  <Application>Microsoft Office PowerPoint</Application>
  <PresentationFormat>画面に合わせる (4:3)</PresentationFormat>
  <Paragraphs>136</Paragraphs>
  <Slides>14</Slides>
  <Notes>2</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14</vt:i4>
      </vt:variant>
    </vt:vector>
  </HeadingPairs>
  <TitlesOfParts>
    <vt:vector size="24" baseType="lpstr">
      <vt:lpstr>Arial</vt:lpstr>
      <vt:lpstr>ＭＳ Ｐゴシック</vt:lpstr>
      <vt:lpstr>ＤＦＧ康印体W4</vt:lpstr>
      <vt:lpstr>ＤＦＧクラフト遊W7</vt:lpstr>
      <vt:lpstr>ＤＦブラッシュＲＤW12</vt:lpstr>
      <vt:lpstr>HG創英角ｺﾞｼｯｸUB</vt:lpstr>
      <vt:lpstr>ＭＳ ゴシック</vt:lpstr>
      <vt:lpstr>Tahoma</vt:lpstr>
      <vt:lpstr>Calibri</vt:lpstr>
      <vt:lpstr>スライドマスタN04</vt:lpstr>
      <vt:lpstr>Windowsの内部を知る</vt:lpstr>
      <vt:lpstr>自己紹介</vt:lpstr>
      <vt:lpstr>アジェンダ</vt:lpstr>
      <vt:lpstr>内部を知る必要があるの？</vt:lpstr>
      <vt:lpstr>Windowsアーキテクチャの概要</vt:lpstr>
      <vt:lpstr>ユーザーモードとカーネルモード</vt:lpstr>
      <vt:lpstr>タスクマネージャで確認</vt:lpstr>
      <vt:lpstr>CreateFileの例</vt:lpstr>
      <vt:lpstr>アプリケーションでの例.1</vt:lpstr>
      <vt:lpstr>アプリケーションでの例.2</vt:lpstr>
      <vt:lpstr>何もしてないのにリブート?</vt:lpstr>
      <vt:lpstr>自動再起動オプションを落とすと</vt:lpstr>
      <vt:lpstr>よくある?STOPエラー</vt:lpstr>
      <vt:lpstr>参考文献</vt:lpstr>
    </vt:vector>
  </TitlesOfParts>
  <Company>UG Software.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Lain</dc:creator>
  <cp:lastModifiedBy>lain</cp:lastModifiedBy>
  <cp:revision>122</cp:revision>
  <dcterms:created xsi:type="dcterms:W3CDTF">2008-09-26T03:09:00Z</dcterms:created>
  <dcterms:modified xsi:type="dcterms:W3CDTF">2008-10-13T12:42:34Z</dcterms:modified>
</cp:coreProperties>
</file>