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65" r:id="rId2"/>
    <p:sldId id="266" r:id="rId3"/>
    <p:sldId id="269" r:id="rId4"/>
    <p:sldId id="270" r:id="rId5"/>
    <p:sldId id="271" r:id="rId6"/>
    <p:sldId id="272" r:id="rId7"/>
    <p:sldId id="280" r:id="rId8"/>
    <p:sldId id="281" r:id="rId9"/>
    <p:sldId id="283" r:id="rId10"/>
    <p:sldId id="284" r:id="rId11"/>
    <p:sldId id="285" r:id="rId12"/>
    <p:sldId id="286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8" r:id="rId21"/>
    <p:sldId id="289" r:id="rId22"/>
    <p:sldId id="290" r:id="rId23"/>
    <p:sldId id="291" r:id="rId24"/>
    <p:sldId id="287" r:id="rId25"/>
    <p:sldId id="267" r:id="rId26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E5DAA3"/>
    <a:srgbClr val="F3EED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8909" autoAdjust="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0" d="100"/>
          <a:sy n="50" d="100"/>
        </p:scale>
        <p:origin x="-1878" y="-8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dirty="0" smtClean="0"/>
              <a:t>2008/09/20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73FE5-2FC4-4143-A248-77CB3192CDC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#25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ja-jp/library/cc307159.aspx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sdn.microsoft.com/ja-jp/library/bb902857.aspx" TargetMode="External"/><Relationship Id="rId4" Type="http://schemas.openxmlformats.org/officeDocument/2006/relationships/hyperlink" Target="http://msdn.microsoft.com/ja-jp/library/bb726002.asp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Fun to </a:t>
            </a:r>
            <a:br>
              <a:rPr lang="en-US" sz="5400" dirty="0" smtClean="0"/>
            </a:br>
            <a:r>
              <a:rPr lang="en-US" sz="5400" dirty="0" smtClean="0"/>
              <a:t>"Sync Framework"!!</a:t>
            </a:r>
            <a:endParaRPr kumimoji="1" lang="ja-JP" altLang="en-US" sz="54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371600" y="4143380"/>
            <a:ext cx="7058052" cy="149542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ja-JP" altLang="en-US" sz="2800" dirty="0" err="1" smtClean="0"/>
              <a:t>わんくま</a:t>
            </a:r>
            <a:r>
              <a:rPr lang="ja-JP" altLang="en-US" sz="2800" dirty="0" smtClean="0"/>
              <a:t>同盟・</a:t>
            </a:r>
            <a:r>
              <a:rPr lang="en-US" altLang="ja-JP" sz="2800" dirty="0" smtClean="0"/>
              <a:t>techbank.jp</a:t>
            </a:r>
            <a:endParaRPr lang="en-US" altLang="ja-JP" sz="2800" dirty="0" smtClean="0"/>
          </a:p>
          <a:p>
            <a:pPr algn="r"/>
            <a:r>
              <a:rPr kumimoji="1" lang="ja-JP" altLang="en-US" sz="2800" dirty="0" smtClean="0"/>
              <a:t>夏椰</a:t>
            </a:r>
            <a:endParaRPr kumimoji="1" lang="en-US" altLang="ja-JP" sz="2800" dirty="0" smtClean="0"/>
          </a:p>
          <a:p>
            <a:pPr algn="r"/>
            <a:r>
              <a:rPr lang="en-US" sz="2800" dirty="0" smtClean="0"/>
              <a:t>Insight Technology, Inc</a:t>
            </a:r>
            <a:r>
              <a:rPr lang="en-US" sz="2800" dirty="0" smtClean="0"/>
              <a:t>.</a:t>
            </a:r>
          </a:p>
          <a:p>
            <a:pPr algn="r"/>
            <a:r>
              <a:rPr lang="ja-JP" altLang="en-US" sz="2800" dirty="0" smtClean="0"/>
              <a:t>今川　美保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MetaData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SyncOrchestrator</a:t>
            </a:r>
            <a:endParaRPr lang="en-US" dirty="0" smtClean="0"/>
          </a:p>
          <a:p>
            <a:pPr lvl="1"/>
            <a:r>
              <a:rPr lang="en-US" dirty="0" err="1" smtClean="0"/>
              <a:t>LocalProvider</a:t>
            </a:r>
            <a:endParaRPr lang="en-US" dirty="0" smtClean="0"/>
          </a:p>
          <a:p>
            <a:pPr lvl="2"/>
            <a:r>
              <a:rPr lang="ja-JP" altLang="en-US" dirty="0" smtClean="0"/>
              <a:t>ローカルの同期プロバイダを設定</a:t>
            </a:r>
            <a:endParaRPr lang="en-US" dirty="0" smtClean="0"/>
          </a:p>
          <a:p>
            <a:pPr lvl="1"/>
            <a:r>
              <a:rPr lang="en-US" dirty="0" err="1" smtClean="0"/>
              <a:t>RemoteProvider</a:t>
            </a:r>
            <a:endParaRPr lang="en-US" dirty="0" smtClean="0"/>
          </a:p>
          <a:p>
            <a:pPr lvl="2"/>
            <a:r>
              <a:rPr lang="ja-JP" altLang="en-US" dirty="0" smtClean="0"/>
              <a:t>リモートの同期プロバイダを設定</a:t>
            </a:r>
            <a:endParaRPr lang="en-US" dirty="0" smtClean="0"/>
          </a:p>
          <a:p>
            <a:pPr lvl="1"/>
            <a:r>
              <a:rPr lang="en-US" dirty="0" smtClean="0"/>
              <a:t>Direction</a:t>
            </a:r>
          </a:p>
          <a:p>
            <a:pPr lvl="2"/>
            <a:r>
              <a:rPr lang="en-US" dirty="0" err="1" smtClean="0"/>
              <a:t>UploadAndDownload</a:t>
            </a:r>
            <a:endParaRPr lang="en-US" dirty="0" smtClean="0"/>
          </a:p>
          <a:p>
            <a:pPr lvl="2"/>
            <a:r>
              <a:rPr lang="en-US" dirty="0" smtClean="0"/>
              <a:t>Download</a:t>
            </a:r>
          </a:p>
          <a:p>
            <a:pPr lvl="2"/>
            <a:r>
              <a:rPr lang="en-US" dirty="0" err="1" smtClean="0"/>
              <a:t>DownloadAndUpload</a:t>
            </a:r>
            <a:endParaRPr lang="en-US" dirty="0" smtClean="0"/>
          </a:p>
          <a:p>
            <a:pPr lvl="2"/>
            <a:r>
              <a:rPr lang="en-US" dirty="0" smtClean="0"/>
              <a:t>Upload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MetaData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KnowledgeSyncProvider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同期プロバイダを作る為に継承するクラス</a:t>
            </a:r>
            <a:endParaRPr kumimoji="1" lang="en-US" altLang="ja-JP" dirty="0" smtClean="0"/>
          </a:p>
          <a:p>
            <a:r>
              <a:rPr lang="en-US" altLang="ja-JP" dirty="0" err="1" smtClean="0"/>
              <a:t>IChangeDataRetriever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同期先プロバイダが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同期元プロバイダから項目のデータを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取得するメカニズムを定義するインターフェース</a:t>
            </a:r>
            <a:endParaRPr kumimoji="1" lang="en-US" altLang="ja-JP" dirty="0" smtClean="0"/>
          </a:p>
          <a:p>
            <a:r>
              <a:rPr lang="en-US" altLang="ja-JP" dirty="0" err="1" smtClean="0"/>
              <a:t>NotifyingChangeApplierTarget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レプリカに項目変更を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保存するメカニズムを定義するインターフェース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MetaData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MetaData</a:t>
            </a:r>
            <a:r>
              <a:rPr kumimoji="1" lang="ja-JP" altLang="en-US" dirty="0" smtClean="0"/>
              <a:t>同期デモ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(Client/Server)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Sync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Services for ADO.NET</a:t>
            </a:r>
          </a:p>
          <a:p>
            <a:pPr lvl="1"/>
            <a:r>
              <a:rPr kumimoji="1" lang="en-US" altLang="ja-JP" dirty="0" smtClean="0"/>
              <a:t>Sync Services for ADO.NET</a:t>
            </a:r>
            <a:r>
              <a:rPr kumimoji="1" lang="ja-JP" altLang="en-US" dirty="0" err="1" smtClean="0"/>
              <a:t>が提</a:t>
            </a:r>
            <a:r>
              <a:rPr kumimoji="1" lang="ja-JP" altLang="en-US" dirty="0" smtClean="0"/>
              <a:t>供する</a:t>
            </a:r>
            <a:r>
              <a:rPr lang="ja-JP" altLang="en-US" dirty="0" smtClean="0"/>
              <a:t>機能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2</a:t>
            </a:r>
            <a:r>
              <a:rPr lang="ja-JP" altLang="en-US" dirty="0" smtClean="0"/>
              <a:t>層、</a:t>
            </a:r>
            <a:r>
              <a:rPr lang="en-US" altLang="ja-JP" dirty="0" smtClean="0"/>
              <a:t>N</a:t>
            </a:r>
            <a:r>
              <a:rPr lang="ja-JP" altLang="en-US" dirty="0" smtClean="0"/>
              <a:t>層、サービスベースの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各アーキテクチャ間での同期を行うために必要な</a:t>
            </a:r>
            <a:r>
              <a:rPr lang="en-US" altLang="ja-JP" dirty="0" smtClean="0"/>
              <a:t>API</a:t>
            </a:r>
          </a:p>
          <a:p>
            <a:pPr lvl="1"/>
            <a:r>
              <a:rPr lang="ja-JP" altLang="en-US" dirty="0" smtClean="0"/>
              <a:t>主な機能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サービスを使用して同期する</a:t>
            </a:r>
          </a:p>
          <a:p>
            <a:pPr lvl="2"/>
            <a:r>
              <a:rPr lang="ja-JP" altLang="en-US" dirty="0" smtClean="0"/>
              <a:t>異種間データベースの同期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増分・競合変更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(Client/Server)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Client</a:t>
            </a:r>
            <a:r>
              <a:rPr lang="en-US" altLang="ja-JP" dirty="0" smtClean="0"/>
              <a:t>/Server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３要素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Client Synchronization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Provider</a:t>
            </a:r>
          </a:p>
          <a:p>
            <a:pPr lvl="2"/>
            <a:r>
              <a:rPr lang="en-US" altLang="ja-JP" dirty="0" err="1" smtClean="0"/>
              <a:t>ClientDB</a:t>
            </a:r>
            <a:r>
              <a:rPr lang="ja-JP" altLang="en-US" dirty="0" smtClean="0"/>
              <a:t>へデータを反映させる処理を提供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Server Synchronization Provider</a:t>
            </a:r>
          </a:p>
          <a:p>
            <a:pPr lvl="2"/>
            <a:r>
              <a:rPr lang="en-US" altLang="ja-JP" dirty="0" smtClean="0"/>
              <a:t>Synchronization Adapters</a:t>
            </a:r>
            <a:r>
              <a:rPr lang="ja-JP" altLang="en-US" dirty="0" err="1" smtClean="0"/>
              <a:t>を保</a:t>
            </a:r>
            <a:r>
              <a:rPr lang="ja-JP" altLang="en-US" dirty="0" smtClean="0"/>
              <a:t>持し、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/>
              <a:t>ServerDB</a:t>
            </a:r>
            <a:r>
              <a:rPr lang="ja-JP" altLang="en-US" dirty="0" smtClean="0"/>
              <a:t>から同期データを取得する処理を提供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</a:p>
          <a:p>
            <a:pPr lvl="3">
              <a:buNone/>
            </a:pPr>
            <a:endParaRPr kumimoji="1" lang="en-US" altLang="ja-JP" dirty="0" smtClean="0"/>
          </a:p>
          <a:p>
            <a:pPr lvl="2"/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(Client/Server)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Client/Server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３要素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Synchronization Agent</a:t>
            </a:r>
          </a:p>
          <a:p>
            <a:pPr lvl="2"/>
            <a:r>
              <a:rPr lang="en-US" altLang="ja-JP" dirty="0" smtClean="0"/>
              <a:t>Client Provider</a:t>
            </a:r>
            <a:r>
              <a:rPr lang="ja-JP" altLang="en-US" dirty="0" smtClean="0"/>
              <a:t>と</a:t>
            </a:r>
            <a:r>
              <a:rPr lang="en-US" altLang="ja-JP" dirty="0" smtClean="0"/>
              <a:t>Server Provider</a:t>
            </a:r>
            <a:r>
              <a:rPr lang="ja-JP" altLang="en-US" dirty="0" smtClean="0"/>
              <a:t>を使用して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同期処理のコントロールを提供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Synchronization Group/Synchronization Tables</a:t>
            </a:r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同期対象のテーブルと同期方向が定義されている</a:t>
            </a:r>
            <a:endParaRPr lang="en-US" altLang="ja-JP" dirty="0" smtClean="0"/>
          </a:p>
          <a:p>
            <a:pPr lvl="2">
              <a:buNone/>
            </a:pPr>
            <a:r>
              <a:rPr lang="ja-JP" altLang="en-US" dirty="0" smtClean="0"/>
              <a:t>   同期対象のテーブル設定を纏めたグループ毎に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同期処理が実行される。</a:t>
            </a:r>
            <a:endParaRPr lang="en-US" altLang="ja-JP" dirty="0" smtClean="0"/>
          </a:p>
          <a:p>
            <a:pPr lvl="2">
              <a:buNone/>
            </a:pP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(Client/Server)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Client/Server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３要素以外で必要なもの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同期アダプタ</a:t>
            </a:r>
            <a:endParaRPr lang="en-US" altLang="ja-JP" dirty="0" smtClean="0"/>
          </a:p>
          <a:p>
            <a:pPr lvl="2">
              <a:buNone/>
            </a:pPr>
            <a:r>
              <a:rPr lang="ja-JP" altLang="en-US" dirty="0" smtClean="0"/>
              <a:t>同期テーブル毎にアダプタが定義されている</a:t>
            </a:r>
            <a:endParaRPr lang="en-US" altLang="ja-JP" dirty="0" smtClean="0"/>
          </a:p>
          <a:p>
            <a:pPr lvl="2">
              <a:buNone/>
            </a:pPr>
            <a:r>
              <a:rPr lang="ja-JP" altLang="en-US" dirty="0" smtClean="0"/>
              <a:t>アダプタには以下の項目がある</a:t>
            </a:r>
            <a:endParaRPr lang="en-US" altLang="ja-JP" dirty="0" smtClean="0"/>
          </a:p>
          <a:p>
            <a:pPr lvl="2"/>
            <a:r>
              <a:rPr lang="en-US" sz="2000" dirty="0" err="1" smtClean="0"/>
              <a:t>InsertCommand</a:t>
            </a:r>
            <a:endParaRPr lang="en-US" sz="2000" dirty="0" smtClean="0"/>
          </a:p>
          <a:p>
            <a:pPr lvl="2"/>
            <a:r>
              <a:rPr lang="en-US" sz="2000" dirty="0" err="1" smtClean="0"/>
              <a:t>UpdateCommand</a:t>
            </a:r>
            <a:endParaRPr lang="en-US" sz="2000" dirty="0" smtClean="0"/>
          </a:p>
          <a:p>
            <a:pPr lvl="2"/>
            <a:r>
              <a:rPr lang="en-US" sz="2000" dirty="0" err="1" smtClean="0"/>
              <a:t>DeleteCommand</a:t>
            </a:r>
            <a:r>
              <a:rPr lang="en-US" sz="2000" dirty="0" smtClean="0"/>
              <a:t> </a:t>
            </a:r>
          </a:p>
          <a:p>
            <a:pPr lvl="2"/>
            <a:r>
              <a:rPr lang="en-US" sz="2000" dirty="0" err="1" smtClean="0"/>
              <a:t>SelectIncrementalInsertsCommand</a:t>
            </a:r>
            <a:endParaRPr lang="en-US" sz="2000" dirty="0" smtClean="0"/>
          </a:p>
          <a:p>
            <a:pPr lvl="2"/>
            <a:r>
              <a:rPr lang="en-US" sz="2000" dirty="0" err="1" smtClean="0"/>
              <a:t>SelectIncrementalUpdatesCommand</a:t>
            </a:r>
            <a:r>
              <a:rPr lang="en-US" sz="2000" dirty="0" smtClean="0"/>
              <a:t> </a:t>
            </a:r>
          </a:p>
          <a:p>
            <a:pPr lvl="2"/>
            <a:r>
              <a:rPr lang="en-US" sz="2000" dirty="0" err="1" smtClean="0"/>
              <a:t>SelectIncrementalDeletesCommand</a:t>
            </a:r>
            <a:r>
              <a:rPr lang="en-US" sz="2000" dirty="0" smtClean="0"/>
              <a:t> </a:t>
            </a:r>
          </a:p>
          <a:p>
            <a:pPr lvl="2"/>
            <a:r>
              <a:rPr lang="en-US" sz="2000" dirty="0" err="1" smtClean="0"/>
              <a:t>SelectConflictUpdatedRowsCommand</a:t>
            </a:r>
            <a:endParaRPr lang="en-US" sz="2000" dirty="0" smtClean="0"/>
          </a:p>
          <a:p>
            <a:pPr lvl="2"/>
            <a:r>
              <a:rPr lang="en-US" sz="2000" dirty="0" err="1" smtClean="0"/>
              <a:t>SelectConflictDeletedRowsCommand</a:t>
            </a:r>
            <a:endParaRPr lang="en-US" sz="2000" dirty="0" smtClean="0"/>
          </a:p>
          <a:p>
            <a:pPr lvl="2">
              <a:buNone/>
            </a:pPr>
            <a:endParaRPr lang="en-US" altLang="ja-JP" sz="2000" b="1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(Client/Server)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Client/Server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３要素以外で必要なもの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同期アダプタ</a:t>
            </a:r>
            <a:r>
              <a:rPr lang="en-US" altLang="ja-JP" dirty="0" smtClean="0"/>
              <a:t>(</a:t>
            </a:r>
            <a:r>
              <a:rPr lang="en-US" sz="2400" dirty="0" smtClean="0"/>
              <a:t>Insert/Update/</a:t>
            </a:r>
            <a:r>
              <a:rPr lang="en-US" sz="2400" dirty="0" err="1" smtClean="0"/>
              <a:t>DeleteCommand</a:t>
            </a:r>
            <a:r>
              <a:rPr lang="en-US" altLang="ja-JP" sz="2400" dirty="0" smtClean="0"/>
              <a:t> )</a:t>
            </a:r>
          </a:p>
          <a:p>
            <a:pPr lvl="2"/>
            <a:r>
              <a:rPr lang="en-US" altLang="ja-JP" dirty="0" err="1" smtClean="0"/>
              <a:t>SqlCommand</a:t>
            </a:r>
            <a:r>
              <a:rPr lang="ja-JP" altLang="en-US" dirty="0" smtClean="0"/>
              <a:t>による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SQL</a:t>
            </a:r>
            <a:r>
              <a:rPr lang="ja-JP" altLang="en-US" dirty="0" smtClean="0"/>
              <a:t>文またはストアドプロシージャ呼出を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格納、参照する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サーバデータベースに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データを追加</a:t>
            </a:r>
            <a:r>
              <a:rPr lang="en-US" altLang="ja-JP" dirty="0" smtClean="0"/>
              <a:t>/</a:t>
            </a:r>
            <a:r>
              <a:rPr lang="ja-JP" altLang="en-US" dirty="0" smtClean="0"/>
              <a:t>更新</a:t>
            </a:r>
            <a:r>
              <a:rPr lang="en-US" altLang="ja-JP" dirty="0" smtClean="0"/>
              <a:t>/</a:t>
            </a:r>
            <a:r>
              <a:rPr lang="ja-JP" altLang="en-US" dirty="0" smtClean="0"/>
              <a:t>削除する際に定義する</a:t>
            </a:r>
            <a:endParaRPr lang="en-US" altLang="ja-JP" dirty="0" smtClean="0"/>
          </a:p>
          <a:p>
            <a:pPr lvl="1"/>
            <a:endParaRPr lang="en-US" altLang="ja-JP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(Client/Server)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Client/Server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３要素以外で必要なもの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同期アダプタ</a:t>
            </a:r>
            <a:r>
              <a:rPr lang="en-US" altLang="ja-JP" dirty="0" smtClean="0"/>
              <a:t>(</a:t>
            </a:r>
          </a:p>
          <a:p>
            <a:pPr lvl="1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SelectIncrementalInsertsCommand</a:t>
            </a:r>
            <a:r>
              <a:rPr lang="en-US" altLang="ja-JP" sz="2400" dirty="0" smtClean="0"/>
              <a:t> /</a:t>
            </a:r>
          </a:p>
          <a:p>
            <a:pPr lvl="1">
              <a:buNone/>
            </a:pPr>
            <a:r>
              <a:rPr lang="en-US" altLang="ja-JP" sz="2400" dirty="0" smtClean="0"/>
              <a:t>	</a:t>
            </a:r>
            <a:r>
              <a:rPr lang="en-US" sz="2400" dirty="0" smtClean="0"/>
              <a:t> </a:t>
            </a:r>
            <a:r>
              <a:rPr lang="en-US" sz="2400" dirty="0" err="1" smtClean="0"/>
              <a:t>SelectIncrementalUpdatesCommand</a:t>
            </a:r>
            <a:r>
              <a:rPr lang="en-US" sz="2400" dirty="0" smtClean="0"/>
              <a:t>/</a:t>
            </a:r>
          </a:p>
          <a:p>
            <a:pPr lvl="1">
              <a:buNone/>
            </a:pPr>
            <a:r>
              <a:rPr lang="en-US" sz="2400" dirty="0" smtClean="0"/>
              <a:t>	 </a:t>
            </a:r>
            <a:r>
              <a:rPr lang="en-US" sz="2400" dirty="0" err="1" smtClean="0"/>
              <a:t>SelectIncrementalDeletesCommand</a:t>
            </a:r>
            <a:r>
              <a:rPr lang="en-US" sz="2400" dirty="0" smtClean="0"/>
              <a:t> </a:t>
            </a:r>
            <a:r>
              <a:rPr lang="en-US" altLang="ja-JP" sz="2400" dirty="0" smtClean="0"/>
              <a:t>)</a:t>
            </a:r>
          </a:p>
          <a:p>
            <a:pPr lvl="2"/>
            <a:r>
              <a:rPr lang="en-US" altLang="ja-JP" dirty="0" err="1" smtClean="0"/>
              <a:t>SqlCommand</a:t>
            </a:r>
            <a:r>
              <a:rPr lang="ja-JP" altLang="en-US" dirty="0" smtClean="0"/>
              <a:t>による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SQL</a:t>
            </a:r>
            <a:r>
              <a:rPr lang="ja-JP" altLang="en-US" dirty="0" smtClean="0"/>
              <a:t>文またはストアドプロシージャ呼出を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格納、参照する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サーバデータベースから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同期するべき追加</a:t>
            </a:r>
            <a:r>
              <a:rPr lang="en-US" altLang="ja-JP" dirty="0" smtClean="0"/>
              <a:t>/</a:t>
            </a:r>
            <a:r>
              <a:rPr lang="ja-JP" altLang="en-US" dirty="0" smtClean="0"/>
              <a:t>更新</a:t>
            </a:r>
            <a:r>
              <a:rPr lang="en-US" altLang="ja-JP" dirty="0" smtClean="0"/>
              <a:t>/</a:t>
            </a:r>
            <a:r>
              <a:rPr lang="ja-JP" altLang="en-US" dirty="0" smtClean="0"/>
              <a:t>削除データを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取得する処理を定義する</a:t>
            </a:r>
            <a:endParaRPr lang="en-US" altLang="ja-JP" dirty="0" smtClean="0"/>
          </a:p>
          <a:p>
            <a:pPr lvl="2"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(Client/Server)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Client/Server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３要素以外で必要なもの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同期アダプタ</a:t>
            </a:r>
            <a:r>
              <a:rPr lang="en-US" altLang="ja-JP" dirty="0" smtClean="0"/>
              <a:t>(</a:t>
            </a:r>
          </a:p>
          <a:p>
            <a:pPr lvl="1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SelectConflictUpdatedRowsCommand</a:t>
            </a:r>
            <a:r>
              <a:rPr lang="en-US" altLang="ja-JP" sz="2400" dirty="0" smtClean="0"/>
              <a:t>/</a:t>
            </a:r>
          </a:p>
          <a:p>
            <a:pPr lvl="1">
              <a:buNone/>
            </a:pPr>
            <a:r>
              <a:rPr lang="en-US" altLang="ja-JP" sz="2400" dirty="0" smtClean="0"/>
              <a:t>	</a:t>
            </a:r>
            <a:r>
              <a:rPr lang="en-US" sz="2400" dirty="0" smtClean="0"/>
              <a:t> </a:t>
            </a:r>
            <a:r>
              <a:rPr lang="en-US" sz="2400" dirty="0" err="1" smtClean="0"/>
              <a:t>SelectConflictDeletedRowsCommand</a:t>
            </a:r>
            <a:r>
              <a:rPr lang="en-US" altLang="ja-JP" sz="2400" dirty="0" smtClean="0"/>
              <a:t>)</a:t>
            </a:r>
          </a:p>
          <a:p>
            <a:pPr lvl="2"/>
            <a:r>
              <a:rPr lang="en-US" altLang="ja-JP" dirty="0" err="1" smtClean="0"/>
              <a:t>SqlCommand</a:t>
            </a:r>
            <a:r>
              <a:rPr lang="ja-JP" altLang="en-US" dirty="0" smtClean="0"/>
              <a:t>による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SQL</a:t>
            </a:r>
            <a:r>
              <a:rPr lang="ja-JP" altLang="en-US" dirty="0" smtClean="0"/>
              <a:t>文またはストアドプロシージャ呼出を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格納、参照する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サーバデータベースと競合している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更新</a:t>
            </a:r>
            <a:r>
              <a:rPr lang="en-US" altLang="ja-JP" dirty="0" smtClean="0"/>
              <a:t>/</a:t>
            </a:r>
            <a:r>
              <a:rPr lang="ja-JP" altLang="en-US" dirty="0" smtClean="0"/>
              <a:t>削除データを取得する処理を定義する</a:t>
            </a:r>
            <a:endParaRPr lang="en-US" altLang="ja-JP" dirty="0" smtClean="0"/>
          </a:p>
          <a:p>
            <a:pPr lvl="2"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What’s </a:t>
            </a:r>
            <a:r>
              <a:rPr lang="en-US" altLang="ja-JP" dirty="0" err="1" smtClean="0"/>
              <a:t>SyncFramework</a:t>
            </a:r>
            <a:r>
              <a:rPr lang="en-US" altLang="ja-JP" dirty="0" smtClean="0"/>
              <a:t>? </a:t>
            </a:r>
          </a:p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MetaData</a:t>
            </a:r>
            <a:r>
              <a:rPr lang="en-US" altLang="ja-JP" dirty="0" smtClean="0"/>
              <a:t>)</a:t>
            </a:r>
          </a:p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(Client/Server)</a:t>
            </a:r>
          </a:p>
          <a:p>
            <a:r>
              <a:rPr lang="en-US" altLang="ja-JP" dirty="0" smtClean="0"/>
              <a:t>SQLServer2008</a:t>
            </a:r>
            <a:r>
              <a:rPr lang="ja-JP" altLang="en-US" dirty="0" smtClean="0"/>
              <a:t>から登場した「変更の追跡」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SQLServer2008</a:t>
            </a:r>
            <a:r>
              <a:rPr lang="ja-JP" altLang="en-US" dirty="0" smtClean="0"/>
              <a:t>から登場した「変更の追跡」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変更の追跡によってできること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ユーザー テーブルに加えられた変更と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その変更に関する情報の取得</a:t>
            </a:r>
            <a:endParaRPr lang="en-US" altLang="ja-JP" dirty="0" smtClean="0"/>
          </a:p>
          <a:p>
            <a:pPr lvl="1">
              <a:buNone/>
            </a:pPr>
            <a:r>
              <a:rPr kumimoji="1" lang="en-US" altLang="ja-JP" dirty="0" smtClean="0"/>
              <a:t>	</a:t>
            </a:r>
          </a:p>
          <a:p>
            <a:pPr lvl="1">
              <a:buNone/>
            </a:pPr>
            <a:r>
              <a:rPr lang="ja-JP" altLang="en-US" dirty="0" smtClean="0"/>
              <a:t>行が変更されたという情報のみが取得できる。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すなわち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その間の変更履歴は取得できない</a:t>
            </a:r>
            <a:r>
              <a:rPr lang="en-US" altLang="ja-JP" dirty="0" smtClean="0"/>
              <a:t>!</a:t>
            </a:r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取得したかったら「変更データキャプチャ」でね♪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SQLServer2008</a:t>
            </a:r>
            <a:r>
              <a:rPr lang="ja-JP" altLang="en-US" dirty="0" smtClean="0"/>
              <a:t>から登場した「変更の追跡」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CHANGETABLE (Transact-SQL)</a:t>
            </a:r>
          </a:p>
          <a:p>
            <a:pPr lvl="1"/>
            <a:r>
              <a:rPr lang="ja-JP" altLang="en-US" dirty="0" smtClean="0"/>
              <a:t>テーブルに対する変更の追跡情報が取得される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</p:txBody>
      </p:sp>
      <p:sp>
        <p:nvSpPr>
          <p:cNvPr id="4" name="角丸四角形 3"/>
          <p:cNvSpPr/>
          <p:nvPr/>
        </p:nvSpPr>
        <p:spPr>
          <a:xfrm>
            <a:off x="857224" y="2214554"/>
            <a:ext cx="7572428" cy="3286148"/>
          </a:xfrm>
          <a:prstGeom prst="roundRect">
            <a:avLst/>
          </a:prstGeom>
          <a:solidFill>
            <a:srgbClr val="E5DAA3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CHANGETABLE (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	{ CHANGES table , </a:t>
            </a:r>
            <a:r>
              <a:rPr lang="en-US" dirty="0" err="1" smtClean="0">
                <a:solidFill>
                  <a:schemeClr val="tx1"/>
                </a:solidFill>
              </a:rPr>
              <a:t>last_sync_version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ja-JP" alt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|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ja-JP" altLang="en-US" dirty="0" smtClean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VERSION table , &lt;</a:t>
            </a:r>
            <a:r>
              <a:rPr lang="en-US" dirty="0" err="1" smtClean="0">
                <a:solidFill>
                  <a:schemeClr val="tx1"/>
                </a:solidFill>
              </a:rPr>
              <a:t>primary_key_values</a:t>
            </a:r>
            <a:r>
              <a:rPr lang="en-US" dirty="0" smtClean="0">
                <a:solidFill>
                  <a:schemeClr val="tx1"/>
                </a:solidFill>
              </a:rPr>
              <a:t>&gt; }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)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[AS] </a:t>
            </a:r>
            <a:r>
              <a:rPr lang="en-US" dirty="0" err="1" smtClean="0">
                <a:solidFill>
                  <a:schemeClr val="tx1"/>
                </a:solidFill>
              </a:rPr>
              <a:t>table_alias</a:t>
            </a:r>
            <a:r>
              <a:rPr lang="en-US" dirty="0" smtClean="0">
                <a:solidFill>
                  <a:schemeClr val="tx1"/>
                </a:solidFill>
              </a:rPr>
              <a:t> [ ( </a:t>
            </a:r>
            <a:r>
              <a:rPr lang="en-US" dirty="0" err="1" smtClean="0">
                <a:solidFill>
                  <a:schemeClr val="tx1"/>
                </a:solidFill>
              </a:rPr>
              <a:t>column_alias</a:t>
            </a:r>
            <a:r>
              <a:rPr lang="en-US" dirty="0" smtClean="0">
                <a:solidFill>
                  <a:schemeClr val="tx1"/>
                </a:solidFill>
              </a:rPr>
              <a:t> [ ,...n ] )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&lt;</a:t>
            </a:r>
            <a:r>
              <a:rPr lang="en-US" dirty="0" err="1" smtClean="0">
                <a:solidFill>
                  <a:schemeClr val="tx1"/>
                </a:solidFill>
              </a:rPr>
              <a:t>primary_key_values</a:t>
            </a:r>
            <a:r>
              <a:rPr lang="en-US" dirty="0" smtClean="0">
                <a:solidFill>
                  <a:schemeClr val="tx1"/>
                </a:solidFill>
              </a:rPr>
              <a:t>&gt; ::= ( </a:t>
            </a:r>
            <a:r>
              <a:rPr lang="en-US" dirty="0" err="1" smtClean="0">
                <a:solidFill>
                  <a:schemeClr val="tx1"/>
                </a:solidFill>
              </a:rPr>
              <a:t>column_name</a:t>
            </a:r>
            <a:r>
              <a:rPr lang="en-US" dirty="0" smtClean="0">
                <a:solidFill>
                  <a:schemeClr val="tx1"/>
                </a:solidFill>
              </a:rPr>
              <a:t> [ , ...n ] ) , ( value [ , ...n ]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SQLServer2008</a:t>
            </a:r>
            <a:r>
              <a:rPr lang="ja-JP" altLang="en-US" dirty="0" smtClean="0"/>
              <a:t>から登場した「変更の追跡」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変更の追跡</a:t>
            </a:r>
            <a:r>
              <a:rPr lang="ja-JP" altLang="en-US" dirty="0" smtClean="0"/>
              <a:t>設定を設定するには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ALTER DATABASE [</a:t>
            </a:r>
            <a:r>
              <a:rPr lang="ja-JP" altLang="en-US" dirty="0" smtClean="0"/>
              <a:t>データベース名</a:t>
            </a:r>
            <a:r>
              <a:rPr lang="en-US" altLang="ja-JP" dirty="0" smtClean="0"/>
              <a:t>]</a:t>
            </a:r>
          </a:p>
          <a:p>
            <a:pPr lvl="1">
              <a:buNone/>
            </a:pPr>
            <a:r>
              <a:rPr lang="en-US" altLang="ja-JP" dirty="0" smtClean="0"/>
              <a:t>SET CHANGE_TRACKING = ON</a:t>
            </a:r>
          </a:p>
          <a:p>
            <a:pPr lvl="1">
              <a:buNone/>
            </a:pPr>
            <a:r>
              <a:rPr lang="en-US" altLang="ja-JP" dirty="0" smtClean="0"/>
              <a:t>go</a:t>
            </a:r>
          </a:p>
          <a:p>
            <a:pPr lvl="1">
              <a:buNone/>
            </a:pPr>
            <a:r>
              <a:rPr lang="en-US" altLang="ja-JP" dirty="0" smtClean="0"/>
              <a:t>ALTER TABLE [</a:t>
            </a:r>
            <a:r>
              <a:rPr lang="ja-JP" altLang="en-US" dirty="0" smtClean="0"/>
              <a:t>テーブル名</a:t>
            </a:r>
            <a:r>
              <a:rPr lang="en-US" altLang="ja-JP" dirty="0" smtClean="0"/>
              <a:t>]</a:t>
            </a:r>
          </a:p>
          <a:p>
            <a:pPr lvl="1">
              <a:buNone/>
            </a:pPr>
            <a:r>
              <a:rPr lang="en-US" altLang="ja-JP" dirty="0" smtClean="0"/>
              <a:t>ENABLE CHANGE_TRACKING</a:t>
            </a:r>
          </a:p>
          <a:p>
            <a:pPr lvl="1">
              <a:buNone/>
            </a:pPr>
            <a:r>
              <a:rPr lang="en-US" altLang="ja-JP" dirty="0" smtClean="0"/>
              <a:t>WITH (TRACK_COLUMNS_UPDATED = ON)</a:t>
            </a:r>
          </a:p>
          <a:p>
            <a:pPr lvl="1">
              <a:buNone/>
            </a:pPr>
            <a:r>
              <a:rPr lang="en-US" altLang="ja-JP" dirty="0" smtClean="0"/>
              <a:t>go</a:t>
            </a:r>
          </a:p>
          <a:p>
            <a:pPr lvl="1"/>
            <a:endParaRPr kumimoji="1" lang="en-US" altLang="ja-JP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SQLServer2008</a:t>
            </a:r>
            <a:r>
              <a:rPr lang="ja-JP" altLang="en-US" dirty="0" smtClean="0"/>
              <a:t>から登場した「変更の追跡」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変更の追跡</a:t>
            </a:r>
            <a:r>
              <a:rPr lang="ja-JP" altLang="en-US" dirty="0" smtClean="0"/>
              <a:t>設定を解除するには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ALTER TABLE [</a:t>
            </a:r>
            <a:r>
              <a:rPr lang="ja-JP" altLang="en-US" dirty="0" smtClean="0"/>
              <a:t>テーブル名</a:t>
            </a:r>
            <a:r>
              <a:rPr lang="en-US" altLang="ja-JP" dirty="0" smtClean="0"/>
              <a:t>]</a:t>
            </a:r>
          </a:p>
          <a:p>
            <a:pPr lvl="1">
              <a:buNone/>
            </a:pPr>
            <a:r>
              <a:rPr lang="en-US" altLang="ja-JP" dirty="0" smtClean="0"/>
              <a:t>DISABLE  CHANGE_TRACKING</a:t>
            </a:r>
          </a:p>
          <a:p>
            <a:pPr lvl="1">
              <a:buNone/>
            </a:pPr>
            <a:r>
              <a:rPr lang="en-US" altLang="ja-JP" dirty="0" smtClean="0"/>
              <a:t>go</a:t>
            </a:r>
          </a:p>
          <a:p>
            <a:pPr lvl="1">
              <a:buNone/>
            </a:pPr>
            <a:r>
              <a:rPr lang="en-US" altLang="ja-JP" dirty="0" smtClean="0"/>
              <a:t>ALTER DATABASE [</a:t>
            </a:r>
            <a:r>
              <a:rPr lang="ja-JP" altLang="en-US" dirty="0" smtClean="0"/>
              <a:t>データベース名</a:t>
            </a:r>
            <a:r>
              <a:rPr lang="en-US" altLang="ja-JP" dirty="0" smtClean="0"/>
              <a:t>]</a:t>
            </a:r>
          </a:p>
          <a:p>
            <a:pPr lvl="1">
              <a:buNone/>
            </a:pPr>
            <a:r>
              <a:rPr lang="en-US" altLang="ja-JP" dirty="0" smtClean="0"/>
              <a:t>SET CHANGE_TRACKING = OFF</a:t>
            </a:r>
          </a:p>
          <a:p>
            <a:pPr lvl="1">
              <a:buNone/>
            </a:pPr>
            <a:r>
              <a:rPr lang="en-US" altLang="ja-JP" dirty="0" smtClean="0"/>
              <a:t>go</a:t>
            </a:r>
          </a:p>
          <a:p>
            <a:pPr lvl="1"/>
            <a:endParaRPr kumimoji="1" lang="en-US" altLang="ja-JP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(Client/Server)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SQLServer</a:t>
            </a:r>
            <a:r>
              <a:rPr lang="ja-JP" altLang="en-US" dirty="0" smtClean="0"/>
              <a:t>間同期デモ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参考サイト</a:t>
            </a:r>
            <a:endParaRPr kumimoji="1" lang="ja-JP" altLang="en-US" dirty="0"/>
          </a:p>
        </p:txBody>
      </p:sp>
      <p:sp>
        <p:nvSpPr>
          <p:cNvPr id="7" name="テキスト プレースホル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MSDN </a:t>
            </a:r>
            <a:r>
              <a:rPr lang="ja-JP" altLang="en-US" sz="2000" b="1" dirty="0" smtClean="0"/>
              <a:t>ライブラリ </a:t>
            </a:r>
            <a:r>
              <a:rPr lang="en-US" altLang="ja-JP" sz="2000" b="1" dirty="0" smtClean="0"/>
              <a:t>– </a:t>
            </a:r>
            <a:r>
              <a:rPr lang="en-US" sz="2000" b="1" dirty="0" smtClean="0"/>
              <a:t>Synchronization</a:t>
            </a:r>
          </a:p>
          <a:p>
            <a:pPr lvl="1"/>
            <a:r>
              <a:rPr lang="en-US" sz="2000" b="1" dirty="0" smtClean="0"/>
              <a:t>Synchronization</a:t>
            </a:r>
            <a:endParaRPr lang="en-US" sz="2000" b="1" dirty="0" smtClean="0">
              <a:hlinkClick r:id="rId3"/>
            </a:endParaRPr>
          </a:p>
          <a:p>
            <a:pPr lvl="2"/>
            <a:r>
              <a:rPr lang="en-US" sz="2000" dirty="0" smtClean="0">
                <a:hlinkClick r:id="rId3"/>
              </a:rPr>
              <a:t>http://msdn.microsoft.com/ja-jp/library/cc307159.aspx</a:t>
            </a:r>
            <a:endParaRPr lang="en-US" sz="2000" dirty="0" smtClean="0"/>
          </a:p>
          <a:p>
            <a:pPr lvl="1"/>
            <a:r>
              <a:rPr lang="en-US" sz="2000" b="1" dirty="0" smtClean="0"/>
              <a:t>Sync Services for ADO.NET</a:t>
            </a:r>
            <a:endParaRPr lang="en-US" altLang="ja-JP" sz="2000" b="1" dirty="0" smtClean="0"/>
          </a:p>
          <a:p>
            <a:pPr lvl="2"/>
            <a:r>
              <a:rPr lang="en-US" sz="2000" dirty="0" smtClean="0">
                <a:hlinkClick r:id="rId4"/>
              </a:rPr>
              <a:t>http://msdn.microsoft.com/ja-jp/library/bb726002.aspx</a:t>
            </a:r>
            <a:endParaRPr lang="en-US" sz="2000" dirty="0" smtClean="0"/>
          </a:p>
          <a:p>
            <a:pPr lvl="1"/>
            <a:r>
              <a:rPr lang="en-US" sz="2000" b="1" dirty="0" smtClean="0"/>
              <a:t>Sync Framework Metadata Storage Service</a:t>
            </a:r>
          </a:p>
          <a:p>
            <a:pPr lvl="2"/>
            <a:r>
              <a:rPr lang="en-US" sz="2000" dirty="0" smtClean="0">
                <a:hlinkClick r:id="rId5"/>
              </a:rPr>
              <a:t>http://msdn.microsoft.com/ja-jp/library/bb902857.aspx</a:t>
            </a:r>
            <a:endParaRPr lang="en-US" sz="2000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ja-JP" altLang="en-US" dirty="0" smtClean="0"/>
              <a:t>・・・日本語ドキュメントがありますが、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b="1" dirty="0" smtClean="0">
                <a:solidFill>
                  <a:srgbClr val="C00000"/>
                </a:solidFill>
              </a:rPr>
              <a:t>英語の方がちゃんと書いてあります。</a:t>
            </a:r>
            <a:endParaRPr lang="en-US" altLang="ja-JP" b="1" dirty="0" smtClean="0">
              <a:solidFill>
                <a:srgbClr val="C00000"/>
              </a:solidFill>
            </a:endParaRPr>
          </a:p>
          <a:p>
            <a:pPr lvl="1">
              <a:buNone/>
            </a:pPr>
            <a:r>
              <a:rPr lang="en-US" altLang="ja-JP" b="1" dirty="0" err="1" smtClean="0">
                <a:solidFill>
                  <a:srgbClr val="C00000"/>
                </a:solidFill>
              </a:rPr>
              <a:t>ja-jp</a:t>
            </a:r>
            <a:r>
              <a:rPr lang="ja-JP" altLang="en-US" b="1" dirty="0" smtClean="0">
                <a:solidFill>
                  <a:srgbClr val="C00000"/>
                </a:solidFill>
              </a:rPr>
              <a:t>部分を</a:t>
            </a:r>
            <a:r>
              <a:rPr lang="en-US" altLang="ja-JP" b="1" dirty="0" smtClean="0">
                <a:solidFill>
                  <a:srgbClr val="C00000"/>
                </a:solidFill>
              </a:rPr>
              <a:t>en-us</a:t>
            </a:r>
            <a:r>
              <a:rPr lang="ja-JP" altLang="en-US" b="1" smtClean="0">
                <a:solidFill>
                  <a:srgbClr val="C00000"/>
                </a:solidFill>
              </a:rPr>
              <a:t>にしてぜひ参照してください。</a:t>
            </a:r>
            <a:endParaRPr lang="en-US" altLang="ja-JP" b="1" dirty="0" smtClean="0">
              <a:solidFill>
                <a:srgbClr val="C00000"/>
              </a:solidFill>
            </a:endParaRPr>
          </a:p>
          <a:p>
            <a:pPr lvl="1">
              <a:buNone/>
            </a:pPr>
            <a:r>
              <a:rPr lang="en-US" altLang="ja-JP" sz="1000" b="1" dirty="0" smtClean="0">
                <a:solidFill>
                  <a:schemeClr val="bg1">
                    <a:lumMod val="75000"/>
                  </a:schemeClr>
                </a:solidFill>
              </a:rPr>
              <a:t>#</a:t>
            </a:r>
            <a:r>
              <a:rPr lang="ja-JP" altLang="en-US" sz="1000" b="1" dirty="0" smtClean="0">
                <a:solidFill>
                  <a:schemeClr val="bg1">
                    <a:lumMod val="75000"/>
                  </a:schemeClr>
                </a:solidFill>
              </a:rPr>
              <a:t>がんばれ！日本語化</a:t>
            </a:r>
            <a:r>
              <a:rPr lang="en-US" altLang="ja-JP" sz="1000" b="1" dirty="0" smtClean="0">
                <a:solidFill>
                  <a:schemeClr val="bg1">
                    <a:lumMod val="75000"/>
                  </a:schemeClr>
                </a:solidFill>
              </a:rPr>
              <a:t>!!</a:t>
            </a:r>
            <a:endParaRPr lang="en-US" sz="1000" b="1" dirty="0" smtClean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What’s </a:t>
            </a:r>
            <a:r>
              <a:rPr lang="en-US" altLang="ja-JP" dirty="0" err="1" smtClean="0"/>
              <a:t>SyncFramework</a:t>
            </a:r>
            <a:r>
              <a:rPr lang="en-US" altLang="ja-JP" dirty="0" smtClean="0"/>
              <a:t>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Sync Framework</a:t>
            </a:r>
            <a:r>
              <a:rPr kumimoji="1" lang="ja-JP" altLang="en-US" dirty="0" smtClean="0"/>
              <a:t>とは？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データコラボレーション</a:t>
            </a:r>
            <a:r>
              <a:rPr lang="en-US" altLang="ja-JP" dirty="0" smtClean="0"/>
              <a:t>(</a:t>
            </a:r>
            <a:r>
              <a:rPr lang="ja-JP" altLang="en-US" dirty="0" smtClean="0"/>
              <a:t>協調</a:t>
            </a:r>
            <a:r>
              <a:rPr lang="en-US" altLang="ja-JP" dirty="0" smtClean="0"/>
              <a:t>)</a:t>
            </a:r>
            <a:r>
              <a:rPr lang="ja-JP" altLang="en-US" dirty="0" smtClean="0"/>
              <a:t>と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オフライン</a:t>
            </a:r>
            <a:r>
              <a:rPr kumimoji="1" lang="ja-JP" altLang="en-US" dirty="0" smtClean="0"/>
              <a:t>データアクセスを可能にするための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包括的な同期プラットフォームである。</a:t>
            </a:r>
            <a:endParaRPr lang="en-US" altLang="ja-JP" dirty="0" smtClean="0"/>
          </a:p>
          <a:p>
            <a:pPr lvl="1">
              <a:buNone/>
            </a:pP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>
          <a:xfrm>
            <a:off x="3857620" y="3500438"/>
            <a:ext cx="928694" cy="1071570"/>
          </a:xfrm>
          <a:prstGeom prst="downArrow">
            <a:avLst/>
          </a:prstGeom>
          <a:gradFill flip="none" rotWithShape="1">
            <a:gsLst>
              <a:gs pos="17000">
                <a:srgbClr val="F3EED5"/>
              </a:gs>
              <a:gs pos="20000">
                <a:srgbClr val="F3EED5"/>
              </a:gs>
              <a:gs pos="20000">
                <a:srgbClr val="E6D78A"/>
              </a:gs>
              <a:gs pos="11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1214414" y="4572008"/>
            <a:ext cx="6786610" cy="1000132"/>
          </a:xfrm>
          <a:prstGeom prst="roundRect">
            <a:avLst/>
          </a:prstGeom>
          <a:gradFill flip="none" rotWithShape="1">
            <a:gsLst>
              <a:gs pos="17000">
                <a:srgbClr val="F3EED5"/>
              </a:gs>
              <a:gs pos="20000">
                <a:srgbClr val="F3EED5"/>
              </a:gs>
              <a:gs pos="20000">
                <a:srgbClr val="E6D78A"/>
              </a:gs>
              <a:gs pos="11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rgbClr val="C00000"/>
                </a:solidFill>
              </a:rPr>
              <a:t>さまざまなプラットフォーム間で</a:t>
            </a:r>
            <a:endParaRPr kumimoji="1" lang="en-US" altLang="ja-JP" sz="2800" dirty="0" smtClean="0">
              <a:solidFill>
                <a:srgbClr val="C00000"/>
              </a:solidFill>
            </a:endParaRPr>
          </a:p>
          <a:p>
            <a:pPr algn="ctr"/>
            <a:r>
              <a:rPr kumimoji="1" lang="ja-JP" altLang="en-US" sz="2800" dirty="0" smtClean="0">
                <a:solidFill>
                  <a:srgbClr val="C00000"/>
                </a:solidFill>
              </a:rPr>
              <a:t>データの同期を実現することが可能</a:t>
            </a:r>
            <a:endParaRPr kumimoji="1" lang="ja-JP" alt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What’s </a:t>
            </a:r>
            <a:r>
              <a:rPr lang="en-US" altLang="ja-JP" dirty="0" err="1" smtClean="0"/>
              <a:t>SyncFramework</a:t>
            </a:r>
            <a:r>
              <a:rPr lang="en-US" altLang="ja-JP" dirty="0" smtClean="0"/>
              <a:t>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Sync Framework</a:t>
            </a:r>
            <a:r>
              <a:rPr kumimoji="1" lang="ja-JP" altLang="en-US" dirty="0" smtClean="0"/>
              <a:t>を構成するテクノロジ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Sync Framework Core </a:t>
            </a:r>
            <a:r>
              <a:rPr lang="en-US" altLang="ja-JP" dirty="0" err="1" smtClean="0"/>
              <a:t>Compornents</a:t>
            </a:r>
            <a:endParaRPr lang="en-US" altLang="ja-JP" dirty="0" smtClean="0"/>
          </a:p>
          <a:p>
            <a:pPr lvl="2"/>
            <a:r>
              <a:rPr lang="ja-JP" altLang="en-US" sz="1800" dirty="0" smtClean="0"/>
              <a:t>同期プロバイダの作成</a:t>
            </a:r>
            <a:endParaRPr lang="en-US" altLang="ja-JP" sz="1800" dirty="0" smtClean="0"/>
          </a:p>
          <a:p>
            <a:pPr lvl="1"/>
            <a:r>
              <a:rPr kumimoji="1" lang="en-US" altLang="ja-JP" dirty="0" smtClean="0"/>
              <a:t>Microsoft Sync Services for ADO.NET</a:t>
            </a:r>
          </a:p>
          <a:p>
            <a:pPr lvl="2"/>
            <a:r>
              <a:rPr lang="ja-JP" altLang="en-US" sz="1800" dirty="0" smtClean="0"/>
              <a:t>オフラインデータ同期やコラボレーションシナリオの実装</a:t>
            </a:r>
            <a:endParaRPr kumimoji="1" lang="en-US" altLang="ja-JP" sz="1800" dirty="0" smtClean="0"/>
          </a:p>
          <a:p>
            <a:pPr lvl="1"/>
            <a:r>
              <a:rPr lang="en-US" altLang="ja-JP" dirty="0" smtClean="0"/>
              <a:t>Metadata </a:t>
            </a:r>
            <a:r>
              <a:rPr lang="en-US" altLang="ja-JP" dirty="0" err="1" smtClean="0"/>
              <a:t>Strage</a:t>
            </a:r>
            <a:r>
              <a:rPr lang="en-US" altLang="ja-JP" dirty="0" smtClean="0"/>
              <a:t> Service</a:t>
            </a:r>
          </a:p>
          <a:p>
            <a:pPr lvl="2"/>
            <a:r>
              <a:rPr lang="ja-JP" altLang="en-US" sz="1800" dirty="0" smtClean="0"/>
              <a:t>メタデータによる軽量データストア同期</a:t>
            </a:r>
            <a:endParaRPr lang="en-US" altLang="ja-JP" sz="1800" dirty="0" smtClean="0"/>
          </a:p>
          <a:p>
            <a:pPr lvl="1"/>
            <a:r>
              <a:rPr kumimoji="1" lang="en-US" altLang="ja-JP" dirty="0" smtClean="0"/>
              <a:t>Sync Service for File System</a:t>
            </a:r>
          </a:p>
          <a:p>
            <a:pPr lvl="2"/>
            <a:r>
              <a:rPr kumimoji="1" lang="ja-JP" altLang="en-US" sz="1800" dirty="0" smtClean="0"/>
              <a:t>ファイルやフォルダの同期処理</a:t>
            </a:r>
            <a:endParaRPr kumimoji="1" lang="en-US" altLang="ja-JP" sz="1800" dirty="0" smtClean="0"/>
          </a:p>
          <a:p>
            <a:pPr lvl="1"/>
            <a:r>
              <a:rPr lang="en-US" altLang="ja-JP" dirty="0" smtClean="0"/>
              <a:t>Sync Service for </a:t>
            </a:r>
            <a:r>
              <a:rPr lang="en-US" altLang="ja-JP" dirty="0" err="1" smtClean="0"/>
              <a:t>FeedSync</a:t>
            </a:r>
            <a:endParaRPr lang="en-US" altLang="ja-JP" dirty="0" smtClean="0"/>
          </a:p>
          <a:p>
            <a:pPr lvl="2"/>
            <a:r>
              <a:rPr kumimoji="1" lang="en-US" altLang="ja-JP" sz="1800" dirty="0" smtClean="0"/>
              <a:t>RSS</a:t>
            </a:r>
            <a:r>
              <a:rPr kumimoji="1" lang="ja-JP" altLang="en-US" sz="1800" dirty="0" smtClean="0"/>
              <a:t>や</a:t>
            </a:r>
            <a:r>
              <a:rPr kumimoji="1" lang="en-US" altLang="ja-JP" sz="1800" dirty="0" smtClean="0"/>
              <a:t>ATOM</a:t>
            </a:r>
            <a:r>
              <a:rPr kumimoji="1" lang="ja-JP" altLang="en-US" sz="1800" dirty="0" smtClean="0"/>
              <a:t>の同期処理</a:t>
            </a:r>
            <a:endParaRPr kumimoji="1" lang="en-US" altLang="ja-JP" sz="1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What’s </a:t>
            </a:r>
            <a:r>
              <a:rPr lang="en-US" altLang="ja-JP" dirty="0" err="1" smtClean="0"/>
              <a:t>SyncFramework</a:t>
            </a:r>
            <a:r>
              <a:rPr lang="en-US" altLang="ja-JP" dirty="0" smtClean="0"/>
              <a:t>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SyncFramework</a:t>
            </a:r>
            <a:r>
              <a:rPr kumimoji="1" lang="ja-JP" altLang="en-US" dirty="0" err="1" smtClean="0"/>
              <a:t>での</a:t>
            </a:r>
            <a:r>
              <a:rPr kumimoji="1" lang="ja-JP" altLang="en-US" dirty="0" smtClean="0"/>
              <a:t>重要な３要素</a:t>
            </a:r>
            <a:endParaRPr kumimoji="1" lang="en-US" altLang="ja-JP" dirty="0" smtClean="0"/>
          </a:p>
          <a:p>
            <a:pPr lvl="1"/>
            <a:r>
              <a:rPr lang="en-US" dirty="0" smtClean="0"/>
              <a:t>2</a:t>
            </a:r>
            <a:r>
              <a:rPr lang="ja-JP" altLang="en-US" dirty="0" err="1" smtClean="0"/>
              <a:t>つの</a:t>
            </a:r>
            <a:r>
              <a:rPr lang="en-US" dirty="0" smtClean="0"/>
              <a:t>synchronization providers</a:t>
            </a:r>
          </a:p>
          <a:p>
            <a:pPr lvl="2"/>
            <a:r>
              <a:rPr kumimoji="1" lang="en-US" altLang="ja-JP" dirty="0" smtClean="0"/>
              <a:t>Source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Provider</a:t>
            </a:r>
          </a:p>
          <a:p>
            <a:pPr lvl="3"/>
            <a:r>
              <a:rPr lang="ja-JP" altLang="en-US" dirty="0" smtClean="0"/>
              <a:t>データの変更部分など、</a:t>
            </a:r>
            <a:endParaRPr lang="en-US" altLang="ja-JP" dirty="0" smtClean="0"/>
          </a:p>
          <a:p>
            <a:pPr lvl="3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同期させるべきデータの取得処理が実装されている。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Destination</a:t>
            </a:r>
            <a:r>
              <a:rPr lang="ja-JP" altLang="en-US" dirty="0" smtClean="0"/>
              <a:t> </a:t>
            </a:r>
            <a:r>
              <a:rPr lang="en-US" altLang="ja-JP" dirty="0" smtClean="0"/>
              <a:t>Provider</a:t>
            </a:r>
          </a:p>
          <a:p>
            <a:pPr lvl="3"/>
            <a:r>
              <a:rPr lang="ja-JP" altLang="en-US" dirty="0" smtClean="0"/>
              <a:t>同期させるべきデータを</a:t>
            </a:r>
            <a:endParaRPr lang="en-US" altLang="ja-JP" dirty="0" smtClean="0"/>
          </a:p>
          <a:p>
            <a:pPr lvl="3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実際に同期する処理が実装されている。</a:t>
            </a:r>
            <a:endParaRPr lang="en-US" altLang="ja-JP" dirty="0" smtClean="0"/>
          </a:p>
          <a:p>
            <a:pPr lvl="2"/>
            <a:r>
              <a:rPr lang="en-US" dirty="0" smtClean="0"/>
              <a:t>Synchronization session</a:t>
            </a:r>
          </a:p>
          <a:p>
            <a:pPr lvl="3"/>
            <a:r>
              <a:rPr lang="ja-JP" altLang="en-US" dirty="0" smtClean="0"/>
              <a:t>上記２種類のプロバイダを用いて</a:t>
            </a:r>
            <a:endParaRPr lang="en-US" altLang="ja-JP" dirty="0" smtClean="0"/>
          </a:p>
          <a:p>
            <a:pPr lvl="3">
              <a:buNone/>
            </a:pPr>
            <a:r>
              <a:rPr lang="en-US" dirty="0" smtClean="0"/>
              <a:t>	</a:t>
            </a:r>
            <a:r>
              <a:rPr lang="ja-JP" altLang="en-US" dirty="0" smtClean="0"/>
              <a:t>同期処理のコントロールが実装されている。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What’s </a:t>
            </a:r>
            <a:r>
              <a:rPr lang="en-US" altLang="ja-JP" dirty="0" err="1" smtClean="0"/>
              <a:t>SyncFramework</a:t>
            </a:r>
            <a:r>
              <a:rPr lang="en-US" altLang="ja-JP" dirty="0" smtClean="0"/>
              <a:t>?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idx="1"/>
          </p:nvPr>
        </p:nvSpPr>
        <p:spPr>
          <a:xfrm>
            <a:off x="457200" y="1052513"/>
            <a:ext cx="2543164" cy="733413"/>
          </a:xfrm>
          <a:prstGeom prst="roundRect">
            <a:avLst/>
          </a:prstGeom>
          <a:gradFill flip="none" rotWithShape="1">
            <a:gsLst>
              <a:gs pos="17000">
                <a:srgbClr val="F3EED5"/>
              </a:gs>
              <a:gs pos="20000">
                <a:srgbClr val="F3EED5"/>
              </a:gs>
              <a:gs pos="20000">
                <a:srgbClr val="E6D78A"/>
              </a:gs>
              <a:gs pos="11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kumimoji="1" lang="ja-JP" altLang="en-US" sz="2800" dirty="0" smtClean="0">
                <a:solidFill>
                  <a:srgbClr val="C00000"/>
                </a:solidFill>
              </a:rPr>
              <a:t>同期</a:t>
            </a:r>
            <a:r>
              <a:rPr lang="ja-JP" altLang="en-US" sz="2800" dirty="0" smtClean="0">
                <a:solidFill>
                  <a:srgbClr val="C00000"/>
                </a:solidFill>
              </a:rPr>
              <a:t>アプリ</a:t>
            </a:r>
            <a:endParaRPr kumimoji="1" lang="ja-JP" altLang="en-US" sz="2800" dirty="0">
              <a:solidFill>
                <a:srgbClr val="C00000"/>
              </a:solidFill>
            </a:endParaRPr>
          </a:p>
        </p:txBody>
      </p:sp>
      <p:sp>
        <p:nvSpPr>
          <p:cNvPr id="6" name="テキスト プレースホルダ 4"/>
          <p:cNvSpPr txBox="1">
            <a:spLocks/>
          </p:cNvSpPr>
          <p:nvPr/>
        </p:nvSpPr>
        <p:spPr bwMode="auto">
          <a:xfrm>
            <a:off x="3571868" y="1785926"/>
            <a:ext cx="2543164" cy="733413"/>
          </a:xfrm>
          <a:prstGeom prst="roundRect">
            <a:avLst/>
          </a:prstGeom>
          <a:gradFill flip="none" rotWithShape="1">
            <a:gsLst>
              <a:gs pos="17000">
                <a:srgbClr val="F3EED5"/>
              </a:gs>
              <a:gs pos="20000">
                <a:srgbClr val="F3EED5"/>
              </a:gs>
              <a:gs pos="20000">
                <a:srgbClr val="E6D78A"/>
              </a:gs>
              <a:gs pos="11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Synchronization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Session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プレースホルダ 4"/>
          <p:cNvSpPr txBox="1">
            <a:spLocks/>
          </p:cNvSpPr>
          <p:nvPr/>
        </p:nvSpPr>
        <p:spPr bwMode="auto">
          <a:xfrm>
            <a:off x="3643306" y="3071810"/>
            <a:ext cx="2543164" cy="733413"/>
          </a:xfrm>
          <a:prstGeom prst="roundRect">
            <a:avLst/>
          </a:prstGeom>
          <a:gradFill flip="none" rotWithShape="1">
            <a:gsLst>
              <a:gs pos="17000">
                <a:srgbClr val="F3EED5"/>
              </a:gs>
              <a:gs pos="20000">
                <a:srgbClr val="F3EED5"/>
              </a:gs>
              <a:gs pos="20000">
                <a:srgbClr val="E6D78A"/>
              </a:gs>
              <a:gs pos="11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kern="0" dirty="0" err="1" smtClean="0">
                <a:solidFill>
                  <a:srgbClr val="C00000"/>
                </a:solidFill>
              </a:rPr>
              <a:t>Souce</a:t>
            </a:r>
            <a:r>
              <a:rPr lang="en-US" altLang="ja-JP" sz="2400" kern="0" dirty="0" smtClean="0">
                <a:solidFill>
                  <a:srgbClr val="C00000"/>
                </a:solidFill>
              </a:rPr>
              <a:t> Provider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テキスト プレースホルダ 4"/>
          <p:cNvSpPr txBox="1">
            <a:spLocks/>
          </p:cNvSpPr>
          <p:nvPr/>
        </p:nvSpPr>
        <p:spPr bwMode="auto">
          <a:xfrm>
            <a:off x="3643306" y="4214818"/>
            <a:ext cx="2543164" cy="733413"/>
          </a:xfrm>
          <a:prstGeom prst="roundRect">
            <a:avLst/>
          </a:prstGeom>
          <a:gradFill flip="none" rotWithShape="1">
            <a:gsLst>
              <a:gs pos="17000">
                <a:srgbClr val="F3EED5"/>
              </a:gs>
              <a:gs pos="20000">
                <a:srgbClr val="F3EED5"/>
              </a:gs>
              <a:gs pos="20000">
                <a:srgbClr val="E6D78A"/>
              </a:gs>
              <a:gs pos="11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kern="0" dirty="0" err="1" smtClean="0">
                <a:solidFill>
                  <a:srgbClr val="C00000"/>
                </a:solidFill>
              </a:rPr>
              <a:t>Distination</a:t>
            </a:r>
            <a:endParaRPr lang="en-US" altLang="ja-JP" sz="2400" kern="0" dirty="0" smtClean="0">
              <a:solidFill>
                <a:srgbClr val="C00000"/>
              </a:solidFill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kern="0" dirty="0" smtClean="0">
                <a:solidFill>
                  <a:srgbClr val="C00000"/>
                </a:solidFill>
              </a:rPr>
              <a:t>Provider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3" name="グループ化 32"/>
          <p:cNvGrpSpPr/>
          <p:nvPr/>
        </p:nvGrpSpPr>
        <p:grpSpPr>
          <a:xfrm>
            <a:off x="1728783" y="1785925"/>
            <a:ext cx="1914524" cy="2795599"/>
            <a:chOff x="1728783" y="1785925"/>
            <a:chExt cx="1914524" cy="2795599"/>
          </a:xfrm>
        </p:grpSpPr>
        <p:cxnSp>
          <p:nvCxnSpPr>
            <p:cNvPr id="10" name="カギ線コネクタ 9"/>
            <p:cNvCxnSpPr>
              <a:stCxn id="5" idx="2"/>
              <a:endCxn id="6" idx="1"/>
            </p:cNvCxnSpPr>
            <p:nvPr/>
          </p:nvCxnSpPr>
          <p:spPr>
            <a:xfrm rot="16200000" flipH="1">
              <a:off x="2466972" y="1047736"/>
              <a:ext cx="366707" cy="1843086"/>
            </a:xfrm>
            <a:prstGeom prst="bentConnector2">
              <a:avLst/>
            </a:prstGeom>
            <a:ln>
              <a:solidFill>
                <a:srgbClr val="E5DAA3"/>
              </a:solidFill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カギ線コネクタ 11"/>
            <p:cNvCxnSpPr>
              <a:stCxn id="5" idx="2"/>
              <a:endCxn id="7" idx="1"/>
            </p:cNvCxnSpPr>
            <p:nvPr/>
          </p:nvCxnSpPr>
          <p:spPr>
            <a:xfrm rot="16200000" flipH="1">
              <a:off x="1859749" y="1654959"/>
              <a:ext cx="1652591" cy="1914524"/>
            </a:xfrm>
            <a:prstGeom prst="bentConnector2">
              <a:avLst/>
            </a:prstGeom>
            <a:ln>
              <a:solidFill>
                <a:srgbClr val="E5DAA3"/>
              </a:solidFill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図形 13"/>
            <p:cNvCxnSpPr>
              <a:stCxn id="5" idx="2"/>
              <a:endCxn id="8" idx="1"/>
            </p:cNvCxnSpPr>
            <p:nvPr/>
          </p:nvCxnSpPr>
          <p:spPr>
            <a:xfrm rot="16200000" flipH="1">
              <a:off x="1288245" y="2226463"/>
              <a:ext cx="2795599" cy="1914524"/>
            </a:xfrm>
            <a:prstGeom prst="bentConnector2">
              <a:avLst/>
            </a:prstGeom>
            <a:ln>
              <a:solidFill>
                <a:srgbClr val="E5DAA3"/>
              </a:solidFill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34" name="グループ化 33"/>
          <p:cNvGrpSpPr/>
          <p:nvPr/>
        </p:nvGrpSpPr>
        <p:grpSpPr>
          <a:xfrm>
            <a:off x="3571868" y="2152633"/>
            <a:ext cx="71438" cy="2428892"/>
            <a:chOff x="3571868" y="2152633"/>
            <a:chExt cx="71438" cy="2428892"/>
          </a:xfrm>
        </p:grpSpPr>
        <p:cxnSp>
          <p:nvCxnSpPr>
            <p:cNvPr id="23" name="曲線コネクタ 22"/>
            <p:cNvCxnSpPr>
              <a:stCxn id="7" idx="1"/>
              <a:endCxn id="6" idx="1"/>
            </p:cNvCxnSpPr>
            <p:nvPr/>
          </p:nvCxnSpPr>
          <p:spPr>
            <a:xfrm rot="10800000">
              <a:off x="3571868" y="2152633"/>
              <a:ext cx="71438" cy="1285884"/>
            </a:xfrm>
            <a:prstGeom prst="curvedConnector3">
              <a:avLst>
                <a:gd name="adj1" fmla="val 602853"/>
              </a:avLst>
            </a:prstGeom>
            <a:ln>
              <a:solidFill>
                <a:srgbClr val="E5DAA3"/>
              </a:solidFill>
              <a:headEnd type="arrow"/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6" name="曲線コネクタ 25"/>
            <p:cNvCxnSpPr>
              <a:stCxn id="8" idx="1"/>
              <a:endCxn id="6" idx="1"/>
            </p:cNvCxnSpPr>
            <p:nvPr/>
          </p:nvCxnSpPr>
          <p:spPr>
            <a:xfrm rot="10800000">
              <a:off x="3571868" y="2152633"/>
              <a:ext cx="71438" cy="2428892"/>
            </a:xfrm>
            <a:prstGeom prst="curvedConnector3">
              <a:avLst>
                <a:gd name="adj1" fmla="val 1137356"/>
              </a:avLst>
            </a:prstGeom>
            <a:ln>
              <a:solidFill>
                <a:srgbClr val="E5DAA3"/>
              </a:solidFill>
              <a:headEnd type="arrow"/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35" name="テキスト プレースホルダ 4"/>
          <p:cNvSpPr txBox="1">
            <a:spLocks/>
          </p:cNvSpPr>
          <p:nvPr/>
        </p:nvSpPr>
        <p:spPr bwMode="auto">
          <a:xfrm>
            <a:off x="6929454" y="3000372"/>
            <a:ext cx="1571636" cy="733413"/>
          </a:xfrm>
          <a:prstGeom prst="roundRect">
            <a:avLst/>
          </a:prstGeom>
          <a:gradFill flip="none" rotWithShape="1">
            <a:gsLst>
              <a:gs pos="17000">
                <a:srgbClr val="F3EED5"/>
              </a:gs>
              <a:gs pos="20000">
                <a:srgbClr val="F3EED5"/>
              </a:gs>
              <a:gs pos="20000">
                <a:srgbClr val="E6D78A"/>
              </a:gs>
              <a:gs pos="11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データ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7" name="曲線コネクタ 36"/>
          <p:cNvCxnSpPr>
            <a:stCxn id="6" idx="3"/>
            <a:endCxn id="8" idx="3"/>
          </p:cNvCxnSpPr>
          <p:nvPr/>
        </p:nvCxnSpPr>
        <p:spPr>
          <a:xfrm>
            <a:off x="6115032" y="2152633"/>
            <a:ext cx="71438" cy="2428892"/>
          </a:xfrm>
          <a:prstGeom prst="curvedConnector3">
            <a:avLst>
              <a:gd name="adj1" fmla="val 982631"/>
            </a:avLst>
          </a:prstGeom>
          <a:ln>
            <a:solidFill>
              <a:srgbClr val="E5DAA3"/>
            </a:solidFill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MetaData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Metadata Storage Service</a:t>
            </a:r>
          </a:p>
          <a:p>
            <a:pPr lvl="1"/>
            <a:r>
              <a:rPr lang="en-US" dirty="0" smtClean="0"/>
              <a:t>Metadata Storage Service</a:t>
            </a:r>
            <a:r>
              <a:rPr lang="ja-JP" altLang="en-US" dirty="0" err="1" smtClean="0"/>
              <a:t>が提</a:t>
            </a:r>
            <a:r>
              <a:rPr lang="ja-JP" altLang="en-US" dirty="0" smtClean="0"/>
              <a:t>供する機能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軽量のデータベースを使用して</a:t>
            </a:r>
            <a:endParaRPr lang="en-US" altLang="ja-JP" dirty="0" smtClean="0"/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メタデータをファイルに格納する </a:t>
            </a:r>
            <a:r>
              <a:rPr lang="en-US" altLang="ja-JP" dirty="0" smtClean="0"/>
              <a:t>API </a:t>
            </a:r>
            <a:endParaRPr lang="en-US" dirty="0" smtClean="0"/>
          </a:p>
          <a:p>
            <a:pPr lvl="1"/>
            <a:r>
              <a:rPr kumimoji="1" lang="ja-JP" altLang="en-US" dirty="0" smtClean="0"/>
              <a:t>主な機能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メタデータ ストアの作成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レプリカ メタデータの初期化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カスタム項目フィールドの設定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インデクススキーマの設定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トランザクション管理</a:t>
            </a:r>
          </a:p>
          <a:p>
            <a:pPr lvl="2"/>
            <a:endParaRPr lang="ja-JP" altLang="en-US" dirty="0" smtClean="0"/>
          </a:p>
          <a:p>
            <a:pPr lvl="2"/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MetaData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Metadata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３要素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Client Synchronization</a:t>
            </a:r>
            <a:r>
              <a:rPr lang="ja-JP" altLang="en-US" dirty="0" smtClean="0"/>
              <a:t> </a:t>
            </a:r>
            <a:r>
              <a:rPr lang="en-US" altLang="ja-JP" dirty="0" smtClean="0"/>
              <a:t>Provider</a:t>
            </a:r>
          </a:p>
          <a:p>
            <a:pPr lvl="1">
              <a:buNone/>
            </a:pPr>
            <a:r>
              <a:rPr kumimoji="1" lang="en-US" altLang="ja-JP" dirty="0" smtClean="0"/>
              <a:t>	Server Synchronization Provider</a:t>
            </a:r>
          </a:p>
          <a:p>
            <a:pPr lvl="2"/>
            <a:endParaRPr lang="en-US" altLang="ja-JP" dirty="0" smtClean="0"/>
          </a:p>
          <a:p>
            <a:pPr lvl="2"/>
            <a:r>
              <a:rPr lang="en-US" altLang="ja-JP" dirty="0" err="1" smtClean="0"/>
              <a:t>KnowledgeSyncProvider</a:t>
            </a:r>
            <a:r>
              <a:rPr lang="en-US" altLang="ja-JP" dirty="0" smtClean="0"/>
              <a:t>, </a:t>
            </a:r>
          </a:p>
          <a:p>
            <a:pPr lvl="2"/>
            <a:r>
              <a:rPr lang="en-US" altLang="ja-JP" dirty="0" err="1" smtClean="0"/>
              <a:t>IChangeDataRetriever</a:t>
            </a:r>
            <a:r>
              <a:rPr lang="en-US" altLang="ja-JP" dirty="0" smtClean="0"/>
              <a:t>, </a:t>
            </a:r>
          </a:p>
          <a:p>
            <a:pPr lvl="2"/>
            <a:r>
              <a:rPr lang="en-US" altLang="ja-JP" dirty="0" err="1" smtClean="0"/>
              <a:t>INotifyingChangeApplierTarget</a:t>
            </a:r>
            <a:endParaRPr kumimoji="1" lang="en-US" altLang="ja-JP" dirty="0" smtClean="0"/>
          </a:p>
          <a:p>
            <a:pPr lvl="2">
              <a:buNone/>
            </a:pPr>
            <a:r>
              <a:rPr lang="en-US" altLang="ja-JP" dirty="0" smtClean="0"/>
              <a:t>3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インターフェースを実装したクラスを作成。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SyncFramework</a:t>
            </a:r>
            <a:r>
              <a:rPr lang="ja-JP" altLang="en-US" dirty="0" smtClean="0"/>
              <a:t>の同期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MetaData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Metadata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３要素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Synchronization Agent</a:t>
            </a:r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/>
              <a:t>SyncOrchestrator</a:t>
            </a:r>
            <a:r>
              <a:rPr lang="ja-JP" altLang="en-US" dirty="0" smtClean="0"/>
              <a:t>クラスによって</a:t>
            </a:r>
            <a:endParaRPr lang="en-US" altLang="ja-JP" dirty="0" smtClean="0"/>
          </a:p>
          <a:p>
            <a:pPr lvl="1">
              <a:buNone/>
            </a:pP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リモート・ローカルの</a:t>
            </a:r>
            <a:r>
              <a:rPr kumimoji="1" lang="en-US" altLang="ja-JP" dirty="0" smtClean="0"/>
              <a:t>Provider</a:t>
            </a:r>
            <a:r>
              <a:rPr kumimoji="1" lang="ja-JP" altLang="en-US" dirty="0" smtClean="0"/>
              <a:t>動作や</a:t>
            </a:r>
            <a:endParaRPr kumimoji="1" lang="en-US" altLang="ja-JP" dirty="0" smtClean="0"/>
          </a:p>
          <a:p>
            <a:pPr lvl="1">
              <a:buNone/>
            </a:pP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セッション管理を行う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</TotalTime>
  <Words>662</Words>
  <Application>Microsoft Office PowerPoint</Application>
  <PresentationFormat>画面に合わせる (4:3)</PresentationFormat>
  <Paragraphs>248</Paragraphs>
  <Slides>25</Slides>
  <Notes>25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26" baseType="lpstr">
      <vt:lpstr>スライドマスタT10</vt:lpstr>
      <vt:lpstr>Fun to  "Sync Framework"!!</vt:lpstr>
      <vt:lpstr>アジェンダ</vt:lpstr>
      <vt:lpstr>What’s SyncFramework?</vt:lpstr>
      <vt:lpstr>What’s SyncFramework?</vt:lpstr>
      <vt:lpstr>What’s SyncFramework?</vt:lpstr>
      <vt:lpstr>What’s SyncFramework?</vt:lpstr>
      <vt:lpstr>SyncFrameworkの同期(MetaData)</vt:lpstr>
      <vt:lpstr>SyncFrameworkの同期(MetaData</vt:lpstr>
      <vt:lpstr>SyncFrameworkの同期(MetaData)</vt:lpstr>
      <vt:lpstr>SyncFrameworkの同期(MetaData)</vt:lpstr>
      <vt:lpstr>SyncFrameworkの同期(MetaData)</vt:lpstr>
      <vt:lpstr>SyncFrameworkの同期(MetaData)</vt:lpstr>
      <vt:lpstr>SyncFrameworkの同期(Client/Server)</vt:lpstr>
      <vt:lpstr>SyncFrameworkの同期(Client/Server)</vt:lpstr>
      <vt:lpstr>SyncFrameworkの同期(Client/Server)</vt:lpstr>
      <vt:lpstr>SyncFrameworkの同期(Client/Server)</vt:lpstr>
      <vt:lpstr>SyncFrameworkの同期(Client/Server)</vt:lpstr>
      <vt:lpstr>SyncFrameworkの同期(Client/Server)</vt:lpstr>
      <vt:lpstr>SyncFrameworkの同期(Client/Server)</vt:lpstr>
      <vt:lpstr>SQLServer2008から登場した「変更の追跡」</vt:lpstr>
      <vt:lpstr>SQLServer2008から登場した「変更の追跡」</vt:lpstr>
      <vt:lpstr>SQLServer2008から登場した「変更の追跡」</vt:lpstr>
      <vt:lpstr>SQLServer2008から登場した「変更の追跡」</vt:lpstr>
      <vt:lpstr>SyncFrameworkの同期(Client/Server)</vt:lpstr>
      <vt:lpstr>参考サイト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中　博俊</dc:creator>
  <cp:lastModifiedBy>夏椰</cp:lastModifiedBy>
  <cp:revision>94</cp:revision>
  <dcterms:created xsi:type="dcterms:W3CDTF">2007-07-25T12:30:42Z</dcterms:created>
  <dcterms:modified xsi:type="dcterms:W3CDTF">2008-10-06T13:27:15Z</dcterms:modified>
</cp:coreProperties>
</file>